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374904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p:restoredTop sz="94655"/>
  </p:normalViewPr>
  <p:slideViewPr>
    <p:cSldViewPr snapToGrid="0" snapToObjects="1">
      <p:cViewPr varScale="1">
        <p:scale>
          <a:sx n="25" d="100"/>
          <a:sy n="25" d="100"/>
        </p:scale>
        <p:origin x="2560" y="248"/>
      </p:cViewPr>
      <p:guideLst>
        <p:guide orient="horz" pos="10368"/>
        <p:guide pos="11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27133441853531909"/>
          <c:y val="4.325839815627635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4017169728783902"/>
          <c:y val="0.11138773868259823"/>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9374018045192201"/>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27133441853531909"/>
          <c:y val="4.325839815627635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24017169728783902"/>
          <c:y val="0.11138773868259823"/>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spPr>
            <a:solidFill>
              <a:schemeClr val="tx2"/>
            </a:solidFill>
          </c:spPr>
          <c:dPt>
            <c:idx val="0"/>
            <c:bubble3D val="0"/>
            <c:spPr>
              <a:solidFill>
                <a:schemeClr val="tx2"/>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pattFill prst="dkDn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9374018045192201"/>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pattFill prst="dkDn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Series 1</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524">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r>
            <a:rPr lang="en-US" sz="2800" b="1" dirty="0">
              <a:solidFill>
                <a:schemeClr val="tx2"/>
              </a:solidFill>
            </a:rPr>
            <a:t>Series 1</a:t>
          </a:r>
          <a:br>
            <a:rPr lang="en-US" sz="2800" b="1" dirty="0">
              <a:solidFill>
                <a:schemeClr val="tx2"/>
              </a:solidFill>
            </a:rPr>
          </a:br>
          <a:endParaRPr lang="en-US" sz="1400" b="1" dirty="0">
            <a:solidFill>
              <a:schemeClr val="tx2"/>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r>
            <a:rPr lang="en-US" sz="2800" b="1" dirty="0">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524">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1</a:t>
          </a:r>
          <a:br>
            <a:rPr lang="en-US" sz="2800" kern="1200" dirty="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tx2"/>
              </a:solidFill>
            </a:rPr>
            <a:t>Series 1</a:t>
          </a:r>
          <a:br>
            <a:rPr lang="en-US" sz="2800" b="1" kern="1200" dirty="0">
              <a:solidFill>
                <a:schemeClr val="tx2"/>
              </a:solidFill>
            </a:rPr>
          </a:br>
          <a:endParaRPr lang="en-US" sz="1400" b="1" kern="1200" dirty="0">
            <a:solidFill>
              <a:schemeClr val="tx2"/>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b="1" kern="1200" dirty="0">
              <a:solidFill>
                <a:schemeClr val="tx2"/>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3/21/23</a:t>
            </a:fld>
            <a:endParaRPr lang="en-US"/>
          </a:p>
        </p:txBody>
      </p:sp>
      <p:sp>
        <p:nvSpPr>
          <p:cNvPr id="4" name="Slide Image Placeholder 3"/>
          <p:cNvSpPr>
            <a:spLocks noGrp="1" noRot="1" noChangeAspect="1"/>
          </p:cNvSpPr>
          <p:nvPr>
            <p:ph type="sldImg" idx="2"/>
          </p:nvPr>
        </p:nvSpPr>
        <p:spPr>
          <a:xfrm>
            <a:off x="1671638" y="1143000"/>
            <a:ext cx="351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1638" y="1143000"/>
            <a:ext cx="35147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1638" y="1143000"/>
            <a:ext cx="35147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2</a:t>
            </a:fld>
            <a:endParaRPr lang="en-US"/>
          </a:p>
        </p:txBody>
      </p:sp>
    </p:spTree>
    <p:extLst>
      <p:ext uri="{BB962C8B-B14F-4D97-AF65-F5344CB8AC3E}">
        <p14:creationId xmlns:p14="http://schemas.microsoft.com/office/powerpoint/2010/main" val="30933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9554303"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8714" y="8992295"/>
            <a:ext cx="78105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187452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27936097"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1050" y="6859659"/>
            <a:ext cx="8369168" cy="14728138"/>
          </a:xfrm>
          <a:prstGeom prst="rect">
            <a:avLst/>
          </a:prstGeom>
        </p:spPr>
        <p:txBody>
          <a:bodyPr/>
          <a:lstStyle>
            <a:lvl1pPr marL="0" indent="-457205">
              <a:lnSpc>
                <a:spcPts val="4600"/>
              </a:lnSpc>
              <a:spcBef>
                <a:spcPts val="0"/>
              </a:spcBef>
              <a:buFontTx/>
              <a:buNone/>
              <a:defRPr sz="2800" baseline="0">
                <a:solidFill>
                  <a:schemeClr val="tx1"/>
                </a:solidFill>
                <a:latin typeface="Arial" charset="0"/>
              </a:defRPr>
            </a:lvl1pPr>
            <a:lvl2pPr marL="914410" indent="-457205">
              <a:lnSpc>
                <a:spcPts val="4600"/>
              </a:lnSpc>
              <a:spcBef>
                <a:spcPts val="0"/>
              </a:spcBef>
              <a:buClr>
                <a:schemeClr val="tx2"/>
              </a:buClr>
              <a:buSzPct val="100000"/>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tabLst/>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1050" y="22086737"/>
            <a:ext cx="8369168"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53741" y="17881325"/>
            <a:ext cx="8369168" cy="745236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71946" y="6859658"/>
            <a:ext cx="8369168" cy="22679442"/>
          </a:xfrm>
          <a:prstGeom prst="rect">
            <a:avLst/>
          </a:prstGeom>
        </p:spPr>
        <p:txBody>
          <a:bodyPr/>
          <a:lstStyle>
            <a:lvl1pPr marL="0" indent="0">
              <a:lnSpc>
                <a:spcPts val="4600"/>
              </a:lnSpc>
              <a:spcBef>
                <a:spcPts val="0"/>
              </a:spcBef>
              <a:buFontTx/>
              <a:buNone/>
              <a:defRPr sz="2800" baseline="0">
                <a:solidFill>
                  <a:schemeClr val="tx1"/>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00219" indent="-22860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2286027" indent="-457205">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49286" y="6863125"/>
            <a:ext cx="8369168"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accent1"/>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53741" y="6859659"/>
            <a:ext cx="8369168"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53741" y="25808885"/>
            <a:ext cx="8369168"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61830" y="14690437"/>
            <a:ext cx="8256624" cy="6942137"/>
          </a:xfrm>
          <a:prstGeom prst="rect">
            <a:avLst/>
          </a:prstGeom>
        </p:spPr>
        <p:txBody>
          <a:bodyPr/>
          <a:lstStyle>
            <a:lvl1pPr marL="0" indent="0">
              <a:buNone/>
              <a:defRPr/>
            </a:lvl1pPr>
            <a:lvl2pPr marL="914410" indent="-457205">
              <a:lnSpc>
                <a:spcPts val="4600"/>
              </a:lnSpc>
              <a:spcBef>
                <a:spcPts val="0"/>
              </a:spcBef>
              <a:buClr>
                <a:schemeClr val="tx2"/>
              </a:buClr>
              <a:defRPr sz="2800">
                <a:solidFill>
                  <a:schemeClr val="tx1"/>
                </a:solidFill>
              </a:defRPr>
            </a:lvl2pPr>
            <a:lvl3pPr marL="1371617" indent="-274323">
              <a:lnSpc>
                <a:spcPts val="4600"/>
              </a:lnSpc>
              <a:spcBef>
                <a:spcPts val="0"/>
              </a:spcBef>
              <a:buClr>
                <a:schemeClr val="tx1"/>
              </a:buClr>
              <a:buSzPct val="120000"/>
              <a:buFont typeface="System Font Regular"/>
              <a:buChar char="-"/>
              <a:defRPr sz="2800">
                <a:solidFill>
                  <a:schemeClr val="tx1"/>
                </a:solidFill>
              </a:defRPr>
            </a:lvl3pPr>
            <a:lvl4pPr marL="1645940" indent="-274323">
              <a:lnSpc>
                <a:spcPts val="4600"/>
              </a:lnSpc>
              <a:spcBef>
                <a:spcPts val="0"/>
              </a:spcBef>
              <a:buClr>
                <a:schemeClr val="tx1"/>
              </a:buClr>
              <a:buSzPct val="120000"/>
              <a:buFont typeface="System Font Regular"/>
              <a:buChar char="-"/>
              <a:defRPr sz="2800">
                <a:solidFill>
                  <a:schemeClr val="tx1"/>
                </a:solidFill>
              </a:defRPr>
            </a:lvl4pPr>
            <a:lvl5pPr marL="1920263" indent="-274323">
              <a:lnSpc>
                <a:spcPts val="4600"/>
              </a:lnSpc>
              <a:spcBef>
                <a:spcPts val="0"/>
              </a:spcBef>
              <a:buClr>
                <a:schemeClr val="tx1"/>
              </a:buClr>
              <a:buSzPct val="120000"/>
              <a:buFont typeface="System Font Regular"/>
              <a:buChar char="-"/>
              <a:defRPr sz="28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61830" y="22557898"/>
            <a:ext cx="8369168"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marL="914410" indent="-457205">
              <a:lnSpc>
                <a:spcPts val="4600"/>
              </a:lnSpc>
              <a:spcBef>
                <a:spcPts val="0"/>
              </a:spcBef>
              <a:buClr>
                <a:schemeClr val="tx2"/>
              </a:buClr>
              <a:defRPr sz="2800" baseline="0">
                <a:solidFill>
                  <a:schemeClr val="tx1"/>
                </a:solidFill>
                <a:latin typeface="Arial" charset="0"/>
              </a:defRPr>
            </a:lvl2pPr>
            <a:lvl3pPr marL="1371617"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3pPr>
            <a:lvl4pPr marL="1645940"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4pPr>
            <a:lvl5pPr marL="1920263" indent="-274323">
              <a:lnSpc>
                <a:spcPts val="4600"/>
              </a:lnSpc>
              <a:spcBef>
                <a:spcPts val="0"/>
              </a:spcBef>
              <a:buClr>
                <a:schemeClr val="tx1"/>
              </a:buClr>
              <a:buSzPct val="120000"/>
              <a:buFont typeface="System Font Regular"/>
              <a:buChar char="-"/>
              <a:defRPr sz="28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10368" userDrawn="1">
          <p15:clr>
            <a:srgbClr val="FBAE40"/>
          </p15:clr>
        </p15:guide>
        <p15:guide id="2" pos="118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30409662"/>
            <a:ext cx="37490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37490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a:solidFill>
                <a:schemeClr val="tx1"/>
              </a:solidFill>
              <a:latin typeface="Arial" charset="0"/>
              <a:ea typeface="Arial" charset="0"/>
            </a:endParaRPr>
          </a:p>
        </p:txBody>
      </p:sp>
      <p:sp>
        <p:nvSpPr>
          <p:cNvPr id="2" name="Rectangle 1" descr="alt=&quot;&quot;"/>
          <p:cNvSpPr/>
          <p:nvPr userDrawn="1"/>
        </p:nvSpPr>
        <p:spPr>
          <a:xfrm>
            <a:off x="-1" y="5257803"/>
            <a:ext cx="374904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7" name="Straight Connector 6" descr="alt=&quot;&quot;"/>
          <p:cNvCxnSpPr/>
          <p:nvPr userDrawn="1"/>
        </p:nvCxnSpPr>
        <p:spPr>
          <a:xfrm>
            <a:off x="27928572" y="30837466"/>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E764099-6C79-7745-AAEE-034B72FBCDC3}"/>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6510798" y="0"/>
            <a:ext cx="9341680" cy="5256959"/>
          </a:xfrm>
          <a:prstGeom prst="rect">
            <a:avLst/>
          </a:prstGeom>
        </p:spPr>
      </p:pic>
      <p:pic>
        <p:nvPicPr>
          <p:cNvPr id="11" name="Picture 10">
            <a:extLst>
              <a:ext uri="{FF2B5EF4-FFF2-40B4-BE49-F238E27FC236}">
                <a16:creationId xmlns:a16="http://schemas.microsoft.com/office/drawing/2014/main" id="{F0DE1D83-D80C-FB48-A752-60FE874A2C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10" rtl="0" eaLnBrk="1" latinLnBrk="0" hangingPunct="1">
        <a:lnSpc>
          <a:spcPct val="90000"/>
        </a:lnSpc>
        <a:spcBef>
          <a:spcPct val="0"/>
        </a:spcBef>
        <a:buNone/>
        <a:defRPr sz="8800" kern="1200">
          <a:solidFill>
            <a:schemeClr val="bg1"/>
          </a:solidFill>
          <a:latin typeface="+mj-lt"/>
          <a:ea typeface="+mj-ea"/>
          <a:cs typeface="+mj-cs"/>
        </a:defRPr>
      </a:lvl1pPr>
    </p:titleStyle>
    <p:bodyStyle>
      <a:lvl1pPr marL="228603" indent="-228603" algn="l" defTabSz="91441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14" indent="-228603" algn="l" defTabSz="91441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19"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4pPr>
      <a:lvl5pPr marL="2057424"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5pPr>
      <a:lvl6pPr marL="2514630"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836"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041"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246" indent="-228603" algn="l" defTabSz="914410"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en-US"/>
      </a:defPPr>
      <a:lvl1pPr marL="0" algn="l" defTabSz="914410" rtl="0" eaLnBrk="1" latinLnBrk="0" hangingPunct="1">
        <a:defRPr sz="1801" kern="1200">
          <a:solidFill>
            <a:schemeClr val="tx1"/>
          </a:solidFill>
          <a:latin typeface="+mn-lt"/>
          <a:ea typeface="+mn-ea"/>
          <a:cs typeface="+mn-cs"/>
        </a:defRPr>
      </a:lvl1pPr>
      <a:lvl2pPr marL="457205" algn="l" defTabSz="914410" rtl="0" eaLnBrk="1" latinLnBrk="0" hangingPunct="1">
        <a:defRPr sz="1801" kern="1200">
          <a:solidFill>
            <a:schemeClr val="tx1"/>
          </a:solidFill>
          <a:latin typeface="+mn-lt"/>
          <a:ea typeface="+mn-ea"/>
          <a:cs typeface="+mn-cs"/>
        </a:defRPr>
      </a:lvl2pPr>
      <a:lvl3pPr marL="914410" algn="l" defTabSz="914410" rtl="0" eaLnBrk="1" latinLnBrk="0" hangingPunct="1">
        <a:defRPr sz="1801" kern="1200">
          <a:solidFill>
            <a:schemeClr val="tx1"/>
          </a:solidFill>
          <a:latin typeface="+mn-lt"/>
          <a:ea typeface="+mn-ea"/>
          <a:cs typeface="+mn-cs"/>
        </a:defRPr>
      </a:lvl3pPr>
      <a:lvl4pPr marL="1371617" algn="l" defTabSz="914410" rtl="0" eaLnBrk="1" latinLnBrk="0" hangingPunct="1">
        <a:defRPr sz="1801" kern="1200">
          <a:solidFill>
            <a:schemeClr val="tx1"/>
          </a:solidFill>
          <a:latin typeface="+mn-lt"/>
          <a:ea typeface="+mn-ea"/>
          <a:cs typeface="+mn-cs"/>
        </a:defRPr>
      </a:lvl4pPr>
      <a:lvl5pPr marL="1828822" algn="l" defTabSz="914410" rtl="0" eaLnBrk="1" latinLnBrk="0" hangingPunct="1">
        <a:defRPr sz="1801" kern="1200">
          <a:solidFill>
            <a:schemeClr val="tx1"/>
          </a:solidFill>
          <a:latin typeface="+mn-lt"/>
          <a:ea typeface="+mn-ea"/>
          <a:cs typeface="+mn-cs"/>
        </a:defRPr>
      </a:lvl5pPr>
      <a:lvl6pPr marL="2286027" algn="l" defTabSz="914410" rtl="0" eaLnBrk="1" latinLnBrk="0" hangingPunct="1">
        <a:defRPr sz="1801" kern="1200">
          <a:solidFill>
            <a:schemeClr val="tx1"/>
          </a:solidFill>
          <a:latin typeface="+mn-lt"/>
          <a:ea typeface="+mn-ea"/>
          <a:cs typeface="+mn-cs"/>
        </a:defRPr>
      </a:lvl6pPr>
      <a:lvl7pPr marL="2743232" algn="l" defTabSz="914410" rtl="0" eaLnBrk="1" latinLnBrk="0" hangingPunct="1">
        <a:defRPr sz="1801" kern="1200">
          <a:solidFill>
            <a:schemeClr val="tx1"/>
          </a:solidFill>
          <a:latin typeface="+mn-lt"/>
          <a:ea typeface="+mn-ea"/>
          <a:cs typeface="+mn-cs"/>
        </a:defRPr>
      </a:lvl7pPr>
      <a:lvl8pPr marL="3200439" algn="l" defTabSz="914410" rtl="0" eaLnBrk="1" latinLnBrk="0" hangingPunct="1">
        <a:defRPr sz="1801" kern="1200">
          <a:solidFill>
            <a:schemeClr val="tx1"/>
          </a:solidFill>
          <a:latin typeface="+mn-lt"/>
          <a:ea typeface="+mn-ea"/>
          <a:cs typeface="+mn-cs"/>
        </a:defRPr>
      </a:lvl8pPr>
      <a:lvl9pPr marL="3657644" algn="l" defTabSz="914410"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1.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chart" Target="../charts/chart4.xml"/><Relationship Id="rId14" Type="http://schemas.openxmlformats.org/officeDocument/2006/relationships/diagramQuickStyle" Target="../diagrams/quickStyle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diagramData" Target="../diagrams/data1.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xml"/><Relationship Id="rId16" Type="http://schemas.microsoft.com/office/2007/relationships/diagramDrawing" Target="../diagrams/drawing2.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5.xml"/><Relationship Id="rId9" Type="http://schemas.openxmlformats.org/officeDocument/2006/relationships/chart" Target="../charts/chart8.xml"/><Relationship Id="rId14" Type="http://schemas.openxmlformats.org/officeDocument/2006/relationships/diagramQuickStyle" Target="../diagrams/quickStyle2.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7.xml"/><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241984" y="1604312"/>
            <a:ext cx="41224201" cy="276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00" dirty="0">
                <a:solidFill>
                  <a:srgbClr val="FFFFFF"/>
                </a:solidFill>
                <a:latin typeface="+mn-lt"/>
                <a:ea typeface="Arial" charset="0"/>
              </a:rPr>
              <a:t>ACADEMIC RESEARCH POSTER TEMPLATE</a:t>
            </a:r>
          </a:p>
          <a:p>
            <a:pPr>
              <a:spcBef>
                <a:spcPts val="601"/>
              </a:spcBef>
              <a:spcAft>
                <a:spcPts val="1801"/>
              </a:spcAft>
              <a:defRPr/>
            </a:pPr>
            <a:r>
              <a:rPr lang="en-US" altLang="en-US" sz="3700" dirty="0">
                <a:solidFill>
                  <a:srgbClr val="FFFFFF"/>
                </a:solidFill>
                <a:latin typeface="+mn-lt"/>
                <a:ea typeface="Arial" charset="0"/>
              </a:rPr>
              <a:t>Subtitle for Academic Research Poster </a:t>
            </a:r>
            <a:r>
              <a:rPr lang="en-US" altLang="en-US" sz="3700">
                <a:solidFill>
                  <a:srgbClr val="FFFFFF"/>
                </a:solidFill>
                <a:latin typeface="+mn-lt"/>
                <a:ea typeface="Arial" charset="0"/>
              </a:rPr>
              <a:t>(41x36 </a:t>
            </a:r>
            <a:r>
              <a:rPr lang="en-US" altLang="en-US" sz="3700" dirty="0">
                <a:solidFill>
                  <a:srgbClr val="FFFFFF"/>
                </a:solidFill>
                <a:latin typeface="+mn-lt"/>
                <a:ea typeface="Arial" charset="0"/>
              </a:rPr>
              <a:t>inches)</a:t>
            </a:r>
          </a:p>
          <a:p>
            <a:pPr>
              <a:spcBef>
                <a:spcPts val="1801"/>
              </a:spcBef>
              <a:defRPr/>
            </a:pPr>
            <a:r>
              <a:rPr lang="en-US" altLang="en-US" sz="27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129553" y="6932977"/>
            <a:ext cx="8119955" cy="5794471"/>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1"/>
              </a:lnSpc>
            </a:pPr>
            <a:r>
              <a:rPr lang="en-US" altLang="en-US" sz="3800" dirty="0">
                <a:latin typeface="Arial" charset="0"/>
                <a:ea typeface="Arial" charset="0"/>
              </a:rPr>
              <a:t>Mauris orci mi, varius id diam id, egestas auctor enim. Praesent ut massa nibh. Duis in et purus neque, facilisis cursus unus di ultrices vel, ullamcorper ac et augue. Donec semper lorem vitae urna pulvinar, et in congue massa tristique. </a:t>
            </a:r>
          </a:p>
        </p:txBody>
      </p:sp>
      <p:cxnSp>
        <p:nvCxnSpPr>
          <p:cNvPr id="31" name="Horizontal Section Divider" descr="Horizontal Divider"/>
          <p:cNvCxnSpPr>
            <a:cxnSpLocks/>
          </p:cNvCxnSpPr>
          <p:nvPr/>
        </p:nvCxnSpPr>
        <p:spPr bwMode="auto">
          <a:xfrm>
            <a:off x="835800" y="13192197"/>
            <a:ext cx="835107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1021976" y="13798218"/>
            <a:ext cx="8051686" cy="8298041"/>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2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lnSpc>
                <a:spcPts val="4200"/>
              </a:lnSpc>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10" lvl="1" indent="-457205">
              <a:lnSpc>
                <a:spcPts val="42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200"/>
              </a:lnSpc>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808892" y="22588151"/>
            <a:ext cx="8237246" cy="6226636"/>
          </a:xfrm>
        </p:spPr>
      </p:sp>
      <p:sp>
        <p:nvSpPr>
          <p:cNvPr id="45" name="Picture Placeholder 1 Caption"/>
          <p:cNvSpPr txBox="1"/>
          <p:nvPr/>
        </p:nvSpPr>
        <p:spPr>
          <a:xfrm>
            <a:off x="845878" y="29163330"/>
            <a:ext cx="8392716"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0023230" y="6968146"/>
            <a:ext cx="8199406" cy="5553700"/>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Data Analysis </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62" lvl="1" indent="-514356">
              <a:lnSpc>
                <a:spcPts val="4200"/>
              </a:lnSpc>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081" y="12993390"/>
            <a:ext cx="707508" cy="707508"/>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713314038"/>
              </p:ext>
            </p:extLst>
          </p:nvPr>
        </p:nvGraphicFramePr>
        <p:xfrm>
          <a:off x="9472219" y="12880908"/>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3972575" y="13883376"/>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Note"/>
          <p:cNvSpPr txBox="1">
            <a:spLocks noChangeArrowheads="1"/>
          </p:cNvSpPr>
          <p:nvPr/>
        </p:nvSpPr>
        <p:spPr bwMode="auto">
          <a:xfrm>
            <a:off x="15134927" y="14573898"/>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9983418" y="18682537"/>
            <a:ext cx="8346441"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3686" y="19457798"/>
            <a:ext cx="707508" cy="707508"/>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1221881641"/>
              </p:ext>
            </p:extLst>
          </p:nvPr>
        </p:nvGraphicFramePr>
        <p:xfrm>
          <a:off x="9636369" y="19026554"/>
          <a:ext cx="4572000" cy="488221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3862422" y="19433953"/>
            <a:ext cx="0" cy="4466252"/>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8234" y="19476848"/>
            <a:ext cx="707508" cy="707508"/>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2800625801"/>
              </p:ext>
            </p:extLst>
          </p:nvPr>
        </p:nvGraphicFramePr>
        <p:xfrm>
          <a:off x="14067690" y="19061722"/>
          <a:ext cx="4572001" cy="495886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9969582" y="24463042"/>
            <a:ext cx="8351521"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ext uri="{D42A27DB-BD31-4B8C-83A1-F6EECF244321}">
                <p14:modId xmlns:p14="http://schemas.microsoft.com/office/powerpoint/2010/main" val="2501595562"/>
              </p:ext>
            </p:extLst>
          </p:nvPr>
        </p:nvGraphicFramePr>
        <p:xfrm>
          <a:off x="10127148" y="25075051"/>
          <a:ext cx="7960659" cy="3744895"/>
        </p:xfrm>
        <a:graphic>
          <a:graphicData uri="http://schemas.openxmlformats.org/drawingml/2006/table">
            <a:tbl>
              <a:tblPr firstRow="1" bandRow="1">
                <a:tableStyleId>{6E25E649-3F16-4E02-A733-19D2CDBF48F0}</a:tableStyleId>
              </a:tblPr>
              <a:tblGrid>
                <a:gridCol w="1858463">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843830">
                  <a:extLst>
                    <a:ext uri="{9D8B030D-6E8A-4147-A177-3AD203B41FA5}">
                      <a16:colId xmlns:a16="http://schemas.microsoft.com/office/drawing/2014/main" val="20002"/>
                    </a:ext>
                  </a:extLst>
                </a:gridCol>
                <a:gridCol w="2180401">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500" cap="none" spc="0" dirty="0">
                          <a:ln>
                            <a:noFill/>
                          </a:ln>
                          <a:effectLst/>
                        </a:rPr>
                        <a:t>8.01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500" cap="none" spc="0" dirty="0">
                          <a:ln>
                            <a:noFill/>
                          </a:ln>
                          <a:effectLst/>
                        </a:rPr>
                        <a:t>7.99</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5.77</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6.44</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4.50</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9.55</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1.12</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6.15</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8.00</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6.18</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5.65</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8.21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2.16</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7.17</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3.00</a:t>
                      </a:r>
                    </a:p>
                  </a:txBody>
                  <a:tcPr marT="45721" marB="4572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9.70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10.50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4.45</a:t>
                      </a:r>
                    </a:p>
                  </a:txBody>
                  <a:tcPr marT="45721" marB="45721"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0072714" y="29156686"/>
            <a:ext cx="8421165"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613371508"/>
              </p:ext>
            </p:extLst>
          </p:nvPr>
        </p:nvGraphicFramePr>
        <p:xfrm>
          <a:off x="19227114" y="7001466"/>
          <a:ext cx="8455898" cy="6893138"/>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240326" y="6929086"/>
            <a:ext cx="707508" cy="707508"/>
          </a:xfrm>
          <a:prstGeom prst="rect">
            <a:avLst/>
          </a:prstGeom>
        </p:spPr>
      </p:pic>
      <p:cxnSp>
        <p:nvCxnSpPr>
          <p:cNvPr id="34" name="Horizontal Section Divider" descr="Horizontal Divider"/>
          <p:cNvCxnSpPr>
            <a:cxnSpLocks/>
          </p:cNvCxnSpPr>
          <p:nvPr/>
        </p:nvCxnSpPr>
        <p:spPr bwMode="auto">
          <a:xfrm>
            <a:off x="19210902" y="14429641"/>
            <a:ext cx="8352748"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19308133" y="15085794"/>
            <a:ext cx="7944573" cy="5322867"/>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200"/>
              </a:lnSpc>
              <a:spcAft>
                <a:spcPts val="1801"/>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200"/>
              </a:lnSpc>
              <a:spcAft>
                <a:spcPts val="1801"/>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23948" y="21043415"/>
            <a:ext cx="707508" cy="707508"/>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4241685968"/>
              </p:ext>
            </p:extLst>
          </p:nvPr>
        </p:nvGraphicFramePr>
        <p:xfrm>
          <a:off x="19323481" y="2104113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4171587" y="22497838"/>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Note"/>
          <p:cNvSpPr txBox="1"/>
          <p:nvPr/>
        </p:nvSpPr>
        <p:spPr>
          <a:xfrm>
            <a:off x="25095855" y="23018174"/>
            <a:ext cx="2539861"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218487" y="27114684"/>
            <a:ext cx="8354189" cy="2193806"/>
          </a:xfrm>
          <a:prstGeom prst="rect">
            <a:avLst/>
          </a:prstGeom>
          <a:noFill/>
        </p:spPr>
        <p:txBody>
          <a:bodyPr wrap="square">
            <a:spAutoFit/>
          </a:bodyPr>
          <a:lstStyle/>
          <a:p>
            <a:pPr>
              <a:lnSpc>
                <a:spcPts val="4200"/>
              </a:lnSpc>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 ullamcorper ac augue. Donec semper lorem.</a:t>
            </a:r>
          </a:p>
        </p:txBody>
      </p:sp>
      <p:sp>
        <p:nvSpPr>
          <p:cNvPr id="40" name="Conclusion Analysis Textbox"/>
          <p:cNvSpPr txBox="1"/>
          <p:nvPr/>
        </p:nvSpPr>
        <p:spPr>
          <a:xfrm>
            <a:off x="28449629" y="6932976"/>
            <a:ext cx="7896049" cy="770813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p:txBody>
      </p:sp>
      <p:cxnSp>
        <p:nvCxnSpPr>
          <p:cNvPr id="41" name="Horizontal Section Divider" descr="Horizontal Divider"/>
          <p:cNvCxnSpPr>
            <a:cxnSpLocks/>
          </p:cNvCxnSpPr>
          <p:nvPr/>
        </p:nvCxnSpPr>
        <p:spPr bwMode="auto">
          <a:xfrm>
            <a:off x="28293554" y="15348706"/>
            <a:ext cx="8350672"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28539831" y="16010978"/>
            <a:ext cx="8283304" cy="830997"/>
          </a:xfrm>
          <a:prstGeom prst="rect">
            <a:avLst/>
          </a:prstGeom>
          <a:noFill/>
        </p:spPr>
        <p:txBody>
          <a:bodyPr wrap="square">
            <a:spAutoFit/>
          </a:bodyPr>
          <a:lstStyle/>
          <a:p>
            <a:pPr>
              <a:defRPr/>
            </a:pPr>
            <a:r>
              <a:rPr lang="en-US" sz="48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765064" y="17303310"/>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765064" y="18401674"/>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765064" y="19500040"/>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765066" y="20598407"/>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765064" y="21695649"/>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765064" y="22794014"/>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833186" y="17303310"/>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833186" y="18393809"/>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833186" y="19484307"/>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833186" y="20574808"/>
            <a:ext cx="707508" cy="707508"/>
          </a:xfrm>
          <a:prstGeom prst="rect">
            <a:avLst/>
          </a:prstGeom>
        </p:spPr>
      </p:pic>
      <p:cxnSp>
        <p:nvCxnSpPr>
          <p:cNvPr id="83" name="Vertical Section Divider" descr="Vertical Divider"/>
          <p:cNvCxnSpPr/>
          <p:nvPr/>
        </p:nvCxnSpPr>
        <p:spPr bwMode="auto">
          <a:xfrm>
            <a:off x="31037957" y="17274736"/>
            <a:ext cx="0" cy="6390731"/>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2266" y="17277752"/>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52266" y="18359000"/>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52266" y="19385811"/>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52266" y="20489013"/>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552266" y="21652380"/>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1552266" y="22739700"/>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636964" y="17277752"/>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636964" y="18359000"/>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651953" y="19385811"/>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2651953" y="20489013"/>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2651953" y="21652380"/>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2651953" y="22739700"/>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721662" y="17277752"/>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721662" y="18359000"/>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751640" y="19385811"/>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3751640" y="20489013"/>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751640" y="21652380"/>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3751640" y="22739700"/>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4806360" y="17277752"/>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4806360" y="18359000"/>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4851326" y="19385811"/>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4851326" y="20489013"/>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4851326" y="21652380"/>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851326" y="22739700"/>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5891057" y="17277752"/>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5891057" y="18359000"/>
            <a:ext cx="707508" cy="707508"/>
          </a:xfrm>
          <a:prstGeom prst="rect">
            <a:avLst/>
          </a:prstGeom>
        </p:spPr>
      </p:pic>
      <p:cxnSp>
        <p:nvCxnSpPr>
          <p:cNvPr id="38" name="Horizontal Section Divider" descr="Horizontal Divider"/>
          <p:cNvCxnSpPr>
            <a:cxnSpLocks/>
          </p:cNvCxnSpPr>
          <p:nvPr/>
        </p:nvCxnSpPr>
        <p:spPr bwMode="auto">
          <a:xfrm>
            <a:off x="28300774" y="24651692"/>
            <a:ext cx="8356599"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28491287" y="25453752"/>
            <a:ext cx="8099655" cy="4092915"/>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8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28518923" y="30910972"/>
            <a:ext cx="8443939" cy="1655736"/>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241984" y="1604312"/>
            <a:ext cx="41224201" cy="276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00" dirty="0">
                <a:solidFill>
                  <a:srgbClr val="FFFFFF"/>
                </a:solidFill>
                <a:latin typeface="+mn-lt"/>
                <a:ea typeface="Arial" charset="0"/>
              </a:rPr>
              <a:t>ACADEMIC RESEARCH POSTER TEMPLATE</a:t>
            </a:r>
          </a:p>
          <a:p>
            <a:pPr>
              <a:spcBef>
                <a:spcPts val="601"/>
              </a:spcBef>
              <a:spcAft>
                <a:spcPts val="1801"/>
              </a:spcAft>
              <a:defRPr/>
            </a:pPr>
            <a:r>
              <a:rPr lang="en-US" altLang="en-US" sz="3700" dirty="0">
                <a:solidFill>
                  <a:srgbClr val="FFFFFF"/>
                </a:solidFill>
                <a:latin typeface="+mn-lt"/>
                <a:ea typeface="Arial" charset="0"/>
              </a:rPr>
              <a:t>Subtitle for Academic Research Poster (48x36 inches)</a:t>
            </a:r>
          </a:p>
          <a:p>
            <a:pPr>
              <a:spcBef>
                <a:spcPts val="1801"/>
              </a:spcBef>
              <a:defRPr/>
            </a:pPr>
            <a:r>
              <a:rPr lang="en-US" altLang="en-US" sz="2700"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129553" y="6932977"/>
            <a:ext cx="8119955" cy="5794471"/>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1"/>
              </a:lnSpc>
            </a:pPr>
            <a:r>
              <a:rPr lang="en-US" altLang="en-US" sz="3800" dirty="0">
                <a:latin typeface="Arial" charset="0"/>
                <a:ea typeface="Arial" charset="0"/>
              </a:rPr>
              <a:t>Mauris orci mi, varius id diam id, egestas auctor enim. Praesent ut massa nibh. Duis in et purus neque, facilisis cursus unus di ultrices vel, ullamcorper ac et augue. Donec semper lorem vitae urna pulvinar, et in congue massa tristique. </a:t>
            </a:r>
          </a:p>
        </p:txBody>
      </p:sp>
      <p:cxnSp>
        <p:nvCxnSpPr>
          <p:cNvPr id="31" name="Horizontal Section Divider" descr="Horizontal Divider"/>
          <p:cNvCxnSpPr>
            <a:cxnSpLocks/>
          </p:cNvCxnSpPr>
          <p:nvPr/>
        </p:nvCxnSpPr>
        <p:spPr bwMode="auto">
          <a:xfrm>
            <a:off x="835800" y="13192197"/>
            <a:ext cx="8351078" cy="0"/>
          </a:xfrm>
          <a:prstGeom prst="line">
            <a:avLst/>
          </a:prstGeom>
          <a:noFill/>
          <a:ln w="25400" cap="flat" cmpd="sng" algn="ctr">
            <a:solidFill>
              <a:schemeClr val="tx1"/>
            </a:solidFill>
            <a:prstDash val="dash"/>
            <a:round/>
            <a:headEnd type="none" w="med" len="med"/>
            <a:tailEnd type="none" w="med" len="med"/>
          </a:ln>
          <a:effectLst/>
        </p:spPr>
      </p:cxnSp>
      <p:sp>
        <p:nvSpPr>
          <p:cNvPr id="9" name="Methods Textbox"/>
          <p:cNvSpPr txBox="1"/>
          <p:nvPr/>
        </p:nvSpPr>
        <p:spPr>
          <a:xfrm>
            <a:off x="1021976" y="13798218"/>
            <a:ext cx="8051686" cy="8298041"/>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2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lnSpc>
                <a:spcPts val="4200"/>
              </a:lnSpc>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10" lvl="1" indent="-457205">
              <a:lnSpc>
                <a:spcPts val="42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200"/>
              </a:lnSpc>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914410" lvl="1" indent="-457205">
              <a:lnSpc>
                <a:spcPts val="4200"/>
              </a:lnSpc>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808892" y="22588151"/>
            <a:ext cx="8237246" cy="6226636"/>
          </a:xfrm>
        </p:spPr>
      </p:sp>
      <p:sp>
        <p:nvSpPr>
          <p:cNvPr id="45" name="Picture Placeholder 1 Caption"/>
          <p:cNvSpPr txBox="1"/>
          <p:nvPr/>
        </p:nvSpPr>
        <p:spPr>
          <a:xfrm>
            <a:off x="845878" y="29163330"/>
            <a:ext cx="8392716"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Mauris orci mi, varius id diam id, egestas auctor enim. </a:t>
            </a:r>
          </a:p>
        </p:txBody>
      </p:sp>
      <p:sp>
        <p:nvSpPr>
          <p:cNvPr id="19" name="Data Analysis Textbox"/>
          <p:cNvSpPr txBox="1"/>
          <p:nvPr/>
        </p:nvSpPr>
        <p:spPr>
          <a:xfrm>
            <a:off x="10023230" y="6968146"/>
            <a:ext cx="8199406" cy="5553700"/>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Data Analysis </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62" lvl="1" indent="-514356">
              <a:lnSpc>
                <a:spcPts val="4200"/>
              </a:lnSpc>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62" lvl="1" indent="-514356">
              <a:lnSpc>
                <a:spcPts val="4200"/>
              </a:lnSpc>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081" y="12993390"/>
            <a:ext cx="707508" cy="707508"/>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1407956931"/>
              </p:ext>
            </p:extLst>
          </p:nvPr>
        </p:nvGraphicFramePr>
        <p:xfrm>
          <a:off x="9472219" y="12880908"/>
          <a:ext cx="6554233" cy="5284523"/>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4429776" y="13916034"/>
            <a:ext cx="2157412" cy="2136775"/>
          </a:xfrm>
          <a:prstGeom prst="arc">
            <a:avLst>
              <a:gd name="adj1" fmla="val 16200000"/>
              <a:gd name="adj2" fmla="val 3291054"/>
            </a:avLst>
          </a:prstGeom>
          <a:ln w="38100">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Note"/>
          <p:cNvSpPr txBox="1">
            <a:spLocks noChangeArrowheads="1"/>
          </p:cNvSpPr>
          <p:nvPr/>
        </p:nvSpPr>
        <p:spPr bwMode="auto">
          <a:xfrm>
            <a:off x="15134927" y="14573898"/>
            <a:ext cx="33113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tx2"/>
                </a:solidFill>
                <a:latin typeface="Arial" charset="0"/>
                <a:ea typeface="Arial" charset="0"/>
              </a:rPr>
              <a:t>Figure A</a:t>
            </a:r>
            <a:r>
              <a:rPr lang="en-US" sz="2000" b="1" dirty="0">
                <a:solidFill>
                  <a:schemeClr val="tx2"/>
                </a:solidFill>
                <a:latin typeface="Arial" charset="0"/>
                <a:ea typeface="Arial" charset="0"/>
                <a:cs typeface="Arial" charset="0"/>
              </a:rPr>
              <a:t>: </a:t>
            </a:r>
            <a:r>
              <a:rPr lang="en-US" sz="2000" dirty="0">
                <a:solidFill>
                  <a:schemeClr val="tx2"/>
                </a:solidFill>
                <a:latin typeface="Arial" charset="0"/>
                <a:ea typeface="Arial" charset="0"/>
                <a:cs typeface="Arial" charset="0"/>
              </a:rPr>
              <a:t>In et neque dignissim, and in aliquet nisl et umis.</a:t>
            </a:r>
            <a:endParaRPr lang="en-US" altLang="en-US" sz="20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9983418" y="18682537"/>
            <a:ext cx="8346441" cy="0"/>
          </a:xfrm>
          <a:prstGeom prst="line">
            <a:avLst/>
          </a:prstGeom>
          <a:noFill/>
          <a:ln w="25400"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3686" y="19457798"/>
            <a:ext cx="707508" cy="707508"/>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347492196"/>
              </p:ext>
            </p:extLst>
          </p:nvPr>
        </p:nvGraphicFramePr>
        <p:xfrm>
          <a:off x="9636369" y="19026554"/>
          <a:ext cx="4572000" cy="4882216"/>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3862422" y="19433953"/>
            <a:ext cx="0" cy="4466252"/>
          </a:xfrm>
          <a:prstGeom prst="line">
            <a:avLst/>
          </a:prstGeom>
          <a:noFill/>
          <a:ln w="25400"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8234" y="19476848"/>
            <a:ext cx="707508" cy="707508"/>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1673816579"/>
              </p:ext>
            </p:extLst>
          </p:nvPr>
        </p:nvGraphicFramePr>
        <p:xfrm>
          <a:off x="14067690" y="19061722"/>
          <a:ext cx="4572001" cy="4958861"/>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9969582" y="24463042"/>
            <a:ext cx="8351521"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nvGraphicFramePr>
        <p:xfrm>
          <a:off x="10127148" y="25075051"/>
          <a:ext cx="7960659" cy="3744895"/>
        </p:xfrm>
        <a:graphic>
          <a:graphicData uri="http://schemas.openxmlformats.org/drawingml/2006/table">
            <a:tbl>
              <a:tblPr firstRow="1" bandRow="1">
                <a:tableStyleId>{6E25E649-3F16-4E02-A733-19D2CDBF48F0}</a:tableStyleId>
              </a:tblPr>
              <a:tblGrid>
                <a:gridCol w="1858463">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843830">
                  <a:extLst>
                    <a:ext uri="{9D8B030D-6E8A-4147-A177-3AD203B41FA5}">
                      <a16:colId xmlns:a16="http://schemas.microsoft.com/office/drawing/2014/main" val="20002"/>
                    </a:ext>
                  </a:extLst>
                </a:gridCol>
                <a:gridCol w="2180401">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Table 1 -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500" cap="none" spc="0" dirty="0">
                          <a:ln>
                            <a:noFill/>
                          </a:ln>
                          <a:effectLst/>
                        </a:rPr>
                        <a:t>8.01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500" cap="none" spc="0" dirty="0">
                          <a:ln>
                            <a:noFill/>
                          </a:ln>
                          <a:effectLst/>
                        </a:rPr>
                        <a:t>7.99</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5.77</a:t>
                      </a:r>
                      <a:endParaRPr lang="en-US" sz="2500" b="0" cap="none" spc="0" dirty="0">
                        <a:ln>
                          <a:noFill/>
                        </a:ln>
                        <a:solidFill>
                          <a:schemeClr val="tx1"/>
                        </a:solidFill>
                        <a:effectLst/>
                      </a:endParaRPr>
                    </a:p>
                  </a:txBody>
                  <a:tcPr marT="45721" marB="4572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6.44</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4.50</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9.55</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1.12</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6.15</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8.00</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6.18</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5.65</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8.21</a:t>
                      </a:r>
                      <a:endParaRPr lang="en-US" sz="2500" b="0" cap="none" spc="0" dirty="0">
                        <a:ln>
                          <a:noFill/>
                        </a:ln>
                        <a:solidFill>
                          <a:schemeClr val="tx1"/>
                        </a:solidFill>
                        <a:effectLst/>
                      </a:endParaRPr>
                    </a:p>
                  </a:txBody>
                  <a:tcPr marT="45721" marB="4572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2.16</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3.11*</a:t>
                      </a:r>
                      <a:endParaRPr lang="en-US" sz="2500" b="0" cap="none" spc="0" dirty="0">
                        <a:ln>
                          <a:noFill/>
                        </a:ln>
                        <a:solidFill>
                          <a:schemeClr val="tx1"/>
                        </a:solidFill>
                        <a:effectLst/>
                      </a:endParaRPr>
                    </a:p>
                  </a:txBody>
                  <a:tcPr marT="45721" marB="4572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cap="none" spc="0" dirty="0">
                          <a:ln>
                            <a:noFill/>
                          </a:ln>
                          <a:effectLst/>
                        </a:rPr>
                        <a:t>7.17</a:t>
                      </a:r>
                      <a:endParaRPr lang="en-US" sz="2500" b="0" cap="none" spc="0" dirty="0">
                        <a:ln>
                          <a:noFill/>
                        </a:ln>
                        <a:solidFill>
                          <a:schemeClr val="tx1"/>
                        </a:solidFill>
                        <a:effectLst/>
                      </a:endParaRPr>
                    </a:p>
                  </a:txBody>
                  <a:tcPr marT="45721" marB="4572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3.00</a:t>
                      </a:r>
                    </a:p>
                  </a:txBody>
                  <a:tcPr marT="45721" marB="4572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9.70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10.50</a:t>
                      </a:r>
                    </a:p>
                  </a:txBody>
                  <a:tcPr marT="45721" marB="45721"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b="0" cap="none" spc="0" dirty="0">
                          <a:ln>
                            <a:noFill/>
                          </a:ln>
                          <a:solidFill>
                            <a:schemeClr val="tx1"/>
                          </a:solidFill>
                          <a:effectLst/>
                        </a:rPr>
                        <a:t>4.45</a:t>
                      </a:r>
                    </a:p>
                  </a:txBody>
                  <a:tcPr marT="45721" marB="45721"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5" name="Data Table Caption"/>
          <p:cNvSpPr txBox="1"/>
          <p:nvPr/>
        </p:nvSpPr>
        <p:spPr>
          <a:xfrm>
            <a:off x="10072714" y="29156686"/>
            <a:ext cx="8421165" cy="461665"/>
          </a:xfrm>
          <a:prstGeom prst="rect">
            <a:avLst/>
          </a:prstGeom>
          <a:noFill/>
        </p:spPr>
        <p:txBody>
          <a:bodyPr wrap="square">
            <a:spAutoFit/>
          </a:bodyPr>
          <a:lstStyle/>
          <a:p>
            <a:pPr>
              <a:spcBef>
                <a:spcPts val="601"/>
              </a:spcBef>
              <a:buClr>
                <a:schemeClr val="tx2"/>
              </a:buClr>
              <a:defRPr/>
            </a:pPr>
            <a:r>
              <a:rPr lang="en-US" sz="24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913725353"/>
              </p:ext>
            </p:extLst>
          </p:nvPr>
        </p:nvGraphicFramePr>
        <p:xfrm>
          <a:off x="19227114" y="7001466"/>
          <a:ext cx="8455898" cy="6893138"/>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240326" y="6929086"/>
            <a:ext cx="707508" cy="707508"/>
          </a:xfrm>
          <a:prstGeom prst="rect">
            <a:avLst/>
          </a:prstGeom>
        </p:spPr>
      </p:pic>
      <p:cxnSp>
        <p:nvCxnSpPr>
          <p:cNvPr id="34" name="Horizontal Section Divider" descr="Horizontal Divider"/>
          <p:cNvCxnSpPr>
            <a:cxnSpLocks/>
          </p:cNvCxnSpPr>
          <p:nvPr/>
        </p:nvCxnSpPr>
        <p:spPr bwMode="auto">
          <a:xfrm>
            <a:off x="19210902" y="14429641"/>
            <a:ext cx="8352748" cy="0"/>
          </a:xfrm>
          <a:prstGeom prst="line">
            <a:avLst/>
          </a:prstGeom>
          <a:noFill/>
          <a:ln w="25400" cap="flat" cmpd="sng" algn="ctr">
            <a:solidFill>
              <a:schemeClr val="tx1"/>
            </a:solidFill>
            <a:prstDash val="dash"/>
            <a:round/>
            <a:headEnd type="none" w="med" len="med"/>
            <a:tailEnd type="none" w="med" len="med"/>
          </a:ln>
          <a:effectLst/>
        </p:spPr>
      </p:cxnSp>
      <p:sp>
        <p:nvSpPr>
          <p:cNvPr id="37" name="Results Textbox"/>
          <p:cNvSpPr txBox="1"/>
          <p:nvPr/>
        </p:nvSpPr>
        <p:spPr>
          <a:xfrm>
            <a:off x="19308133" y="15085794"/>
            <a:ext cx="7944573" cy="5322867"/>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200"/>
              </a:lnSpc>
              <a:spcAft>
                <a:spcPts val="1801"/>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a:p>
            <a:pPr>
              <a:lnSpc>
                <a:spcPts val="4200"/>
              </a:lnSpc>
              <a:spcAft>
                <a:spcPts val="1801"/>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23948" y="21043415"/>
            <a:ext cx="707508" cy="707508"/>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719425878"/>
              </p:ext>
            </p:extLst>
          </p:nvPr>
        </p:nvGraphicFramePr>
        <p:xfrm>
          <a:off x="19323481" y="21041133"/>
          <a:ext cx="6976172" cy="53055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4661445" y="22334552"/>
            <a:ext cx="1968500" cy="2132807"/>
          </a:xfrm>
          <a:prstGeom prst="arc">
            <a:avLst>
              <a:gd name="adj1" fmla="val 16200000"/>
              <a:gd name="adj2" fmla="val 2592668"/>
            </a:avLst>
          </a:prstGeom>
          <a:ln w="38100">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Note"/>
          <p:cNvSpPr txBox="1"/>
          <p:nvPr/>
        </p:nvSpPr>
        <p:spPr>
          <a:xfrm>
            <a:off x="25259141" y="22952860"/>
            <a:ext cx="2539861" cy="1015663"/>
          </a:xfrm>
          <a:prstGeom prst="rect">
            <a:avLst/>
          </a:prstGeom>
          <a:noFill/>
        </p:spPr>
        <p:txBody>
          <a:bodyPr wrap="square">
            <a:spAutoFit/>
          </a:bodyPr>
          <a:lstStyle/>
          <a:p>
            <a:pPr>
              <a:defRPr/>
            </a:pPr>
            <a:r>
              <a:rPr lang="en-US" sz="2000" b="1" dirty="0">
                <a:solidFill>
                  <a:schemeClr val="tx2"/>
                </a:solidFill>
                <a:latin typeface="Arial" charset="0"/>
                <a:ea typeface="Arial" charset="0"/>
                <a:cs typeface="Arial" charset="0"/>
              </a:rPr>
              <a:t>Series: </a:t>
            </a:r>
            <a:r>
              <a:rPr lang="en-US" sz="20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218487" y="27114684"/>
            <a:ext cx="8354189" cy="2193806"/>
          </a:xfrm>
          <a:prstGeom prst="rect">
            <a:avLst/>
          </a:prstGeom>
          <a:noFill/>
        </p:spPr>
        <p:txBody>
          <a:bodyPr wrap="square">
            <a:spAutoFit/>
          </a:bodyPr>
          <a:lstStyle/>
          <a:p>
            <a:pPr>
              <a:lnSpc>
                <a:spcPts val="4200"/>
              </a:lnSpc>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 ullamcorper ac augue. Donec semper lorem.</a:t>
            </a:r>
          </a:p>
        </p:txBody>
      </p:sp>
      <p:sp>
        <p:nvSpPr>
          <p:cNvPr id="40" name="Conclusion Analysis Textbox"/>
          <p:cNvSpPr txBox="1"/>
          <p:nvPr/>
        </p:nvSpPr>
        <p:spPr>
          <a:xfrm>
            <a:off x="28449629" y="6932976"/>
            <a:ext cx="7896049" cy="7708136"/>
          </a:xfrm>
          <a:prstGeom prst="rect">
            <a:avLst/>
          </a:prstGeom>
          <a:no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200"/>
              </a:lnSpc>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10" lvl="1" indent="-457205">
              <a:lnSpc>
                <a:spcPts val="4200"/>
              </a:lnSpc>
              <a:spcAft>
                <a:spcPts val="12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p:txBody>
      </p:sp>
      <p:cxnSp>
        <p:nvCxnSpPr>
          <p:cNvPr id="41" name="Horizontal Section Divider" descr="Horizontal Divider"/>
          <p:cNvCxnSpPr>
            <a:cxnSpLocks/>
          </p:cNvCxnSpPr>
          <p:nvPr/>
        </p:nvCxnSpPr>
        <p:spPr bwMode="auto">
          <a:xfrm>
            <a:off x="28293554" y="15348706"/>
            <a:ext cx="8350672" cy="0"/>
          </a:xfrm>
          <a:prstGeom prst="line">
            <a:avLst/>
          </a:prstGeom>
          <a:noFill/>
          <a:ln w="25400" cap="flat" cmpd="sng" algn="ctr">
            <a:solidFill>
              <a:schemeClr val="tx1"/>
            </a:solidFill>
            <a:prstDash val="dash"/>
            <a:round/>
            <a:headEnd type="none" w="med" len="med"/>
            <a:tailEnd type="none" w="med" len="med"/>
          </a:ln>
          <a:effectLst/>
        </p:spPr>
      </p:cxnSp>
      <p:sp>
        <p:nvSpPr>
          <p:cNvPr id="36" name="Graphic Elements"/>
          <p:cNvSpPr txBox="1"/>
          <p:nvPr/>
        </p:nvSpPr>
        <p:spPr>
          <a:xfrm>
            <a:off x="28539831" y="16010978"/>
            <a:ext cx="8283304" cy="830997"/>
          </a:xfrm>
          <a:prstGeom prst="rect">
            <a:avLst/>
          </a:prstGeom>
          <a:noFill/>
        </p:spPr>
        <p:txBody>
          <a:bodyPr wrap="square">
            <a:spAutoFit/>
          </a:bodyPr>
          <a:lstStyle/>
          <a:p>
            <a:pPr>
              <a:defRPr/>
            </a:pPr>
            <a:r>
              <a:rPr lang="en-US" sz="4800"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765064" y="17303310"/>
            <a:ext cx="707508" cy="707508"/>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765064" y="18401674"/>
            <a:ext cx="707508" cy="707508"/>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765064" y="19500040"/>
            <a:ext cx="707508" cy="707508"/>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765066" y="20598407"/>
            <a:ext cx="706387" cy="7063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765064" y="21695649"/>
            <a:ext cx="707508" cy="707508"/>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765064" y="22794014"/>
            <a:ext cx="707508" cy="707508"/>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833186" y="17303310"/>
            <a:ext cx="707508" cy="707508"/>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833186" y="18393809"/>
            <a:ext cx="707508" cy="707508"/>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833186" y="19484307"/>
            <a:ext cx="707508" cy="707508"/>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833186" y="20574808"/>
            <a:ext cx="707508" cy="707508"/>
          </a:xfrm>
          <a:prstGeom prst="rect">
            <a:avLst/>
          </a:prstGeom>
        </p:spPr>
      </p:pic>
      <p:cxnSp>
        <p:nvCxnSpPr>
          <p:cNvPr id="83" name="Vertical Section Divider" descr="Vertical Divider"/>
          <p:cNvCxnSpPr/>
          <p:nvPr/>
        </p:nvCxnSpPr>
        <p:spPr bwMode="auto">
          <a:xfrm>
            <a:off x="31037957" y="17274736"/>
            <a:ext cx="0" cy="6390731"/>
          </a:xfrm>
          <a:prstGeom prst="line">
            <a:avLst/>
          </a:prstGeom>
          <a:noFill/>
          <a:ln w="25400"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2266" y="17277752"/>
            <a:ext cx="707508" cy="707508"/>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52266" y="18359000"/>
            <a:ext cx="707508" cy="707508"/>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52266" y="19385811"/>
            <a:ext cx="707508" cy="707508"/>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52266" y="20489013"/>
            <a:ext cx="707508" cy="707508"/>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552266" y="21652380"/>
            <a:ext cx="707508" cy="707508"/>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1552266" y="22739700"/>
            <a:ext cx="707508" cy="707508"/>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636964" y="17277752"/>
            <a:ext cx="707508" cy="707508"/>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636964" y="18359000"/>
            <a:ext cx="707508" cy="707508"/>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651953" y="19385811"/>
            <a:ext cx="707508" cy="707508"/>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2651953" y="20489013"/>
            <a:ext cx="707508" cy="707508"/>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2651953" y="21652380"/>
            <a:ext cx="707508" cy="707508"/>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2651953" y="22739700"/>
            <a:ext cx="707508" cy="707508"/>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721662" y="17277752"/>
            <a:ext cx="707508" cy="707508"/>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721662" y="18359000"/>
            <a:ext cx="707508" cy="707508"/>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751640" y="19385811"/>
            <a:ext cx="707508" cy="707508"/>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3751640" y="20489013"/>
            <a:ext cx="707508" cy="707508"/>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751640" y="21652380"/>
            <a:ext cx="707508" cy="707508"/>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3751640" y="22739700"/>
            <a:ext cx="707508" cy="707508"/>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4806360" y="17277752"/>
            <a:ext cx="707508" cy="707508"/>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4806360" y="18359000"/>
            <a:ext cx="707508" cy="707508"/>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4851326" y="19385811"/>
            <a:ext cx="707508" cy="707508"/>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4851326" y="20489013"/>
            <a:ext cx="707508" cy="707508"/>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4851326" y="21652380"/>
            <a:ext cx="707508" cy="707508"/>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851326" y="22739700"/>
            <a:ext cx="707508" cy="707508"/>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5891057" y="17277752"/>
            <a:ext cx="707508" cy="707508"/>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5891057" y="18359000"/>
            <a:ext cx="707508" cy="707508"/>
          </a:xfrm>
          <a:prstGeom prst="rect">
            <a:avLst/>
          </a:prstGeom>
        </p:spPr>
      </p:pic>
      <p:cxnSp>
        <p:nvCxnSpPr>
          <p:cNvPr id="38" name="Horizontal Section Divider" descr="Horizontal Divider"/>
          <p:cNvCxnSpPr>
            <a:cxnSpLocks/>
          </p:cNvCxnSpPr>
          <p:nvPr/>
        </p:nvCxnSpPr>
        <p:spPr bwMode="auto">
          <a:xfrm>
            <a:off x="28300774" y="24651692"/>
            <a:ext cx="8356599" cy="0"/>
          </a:xfrm>
          <a:prstGeom prst="line">
            <a:avLst/>
          </a:prstGeom>
          <a:noFill/>
          <a:ln w="25400" cap="flat" cmpd="sng" algn="ctr">
            <a:solidFill>
              <a:schemeClr val="tx1"/>
            </a:solidFill>
            <a:prstDash val="dash"/>
            <a:round/>
            <a:headEnd type="none" w="med" len="med"/>
            <a:tailEnd type="none" w="med" len="med"/>
          </a:ln>
          <a:effectLst/>
        </p:spPr>
      </p:cxnSp>
      <p:sp>
        <p:nvSpPr>
          <p:cNvPr id="23" name="References Textbox"/>
          <p:cNvSpPr txBox="1"/>
          <p:nvPr/>
        </p:nvSpPr>
        <p:spPr>
          <a:xfrm>
            <a:off x="28491287" y="25453752"/>
            <a:ext cx="8099655" cy="4092915"/>
          </a:xfrm>
          <a:prstGeom prst="rect">
            <a:avLst/>
          </a:prstGeom>
          <a:no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8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8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94" name="Contact Information Textbox"/>
          <p:cNvSpPr/>
          <p:nvPr/>
        </p:nvSpPr>
        <p:spPr>
          <a:xfrm>
            <a:off x="28518923" y="30910972"/>
            <a:ext cx="8443939" cy="1655736"/>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475763838"/>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71</TotalTime>
  <Words>1302</Words>
  <Application>Microsoft Macintosh PowerPoint</Application>
  <PresentationFormat>Custom</PresentationFormat>
  <Paragraphs>142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System Font Regular</vt:lpstr>
      <vt:lpstr>Research Poster Template</vt:lpstr>
      <vt:lpstr>PowerPoint Presentation</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Richard Klingensmith</cp:lastModifiedBy>
  <cp:revision>15</cp:revision>
  <cp:lastPrinted>2018-07-27T15:05:13Z</cp:lastPrinted>
  <dcterms:created xsi:type="dcterms:W3CDTF">2019-03-28T18:35:19Z</dcterms:created>
  <dcterms:modified xsi:type="dcterms:W3CDTF">2023-03-21T20:17:06Z</dcterms:modified>
  <cp:category/>
</cp:coreProperties>
</file>