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6" r:id="rId2"/>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4"/>
    <p:restoredTop sz="94655"/>
  </p:normalViewPr>
  <p:slideViewPr>
    <p:cSldViewPr snapToGrid="0" snapToObjects="1">
      <p:cViewPr varScale="1">
        <p:scale>
          <a:sx n="26" d="100"/>
          <a:sy n="26" d="100"/>
        </p:scale>
        <p:origin x="2136" y="31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A - Title</a:t>
            </a:r>
            <a:endParaRPr lang="en-US" sz="3200" b="1" dirty="0">
              <a:solidFill>
                <a:schemeClr val="tx1"/>
              </a:solidFill>
            </a:endParaRPr>
          </a:p>
        </c:rich>
      </c:tx>
      <c:layout>
        <c:manualLayout>
          <c:xMode val="edge"/>
          <c:yMode val="edge"/>
          <c:x val="0.31977639488861598"/>
          <c:y val="5.76778642083684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B - Title</a:t>
            </a:r>
          </a:p>
        </c:rich>
      </c:tx>
      <c:layout>
        <c:manualLayout>
          <c:xMode val="edge"/>
          <c:yMode val="edge"/>
          <c:x val="0.27072715955708104"/>
          <c:y val="0.11398900111275387"/>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C - Title</a:t>
            </a:r>
          </a:p>
        </c:rich>
      </c:tx>
      <c:layout>
        <c:manualLayout>
          <c:xMode val="edge"/>
          <c:yMode val="edge"/>
          <c:x val="0.26578038991450997"/>
          <c:y val="0.1037130701144169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 </a:t>
            </a:r>
            <a:r>
              <a:rPr lang="en-US" sz="3600" b="1">
                <a:solidFill>
                  <a:schemeClr val="tx1"/>
                </a:solidFill>
                <a:latin typeface="Arial" charset="0"/>
                <a:ea typeface="Arial" charset="0"/>
                <a:cs typeface="Arial" charset="0"/>
              </a:rPr>
              <a:t>D - Title</a:t>
            </a:r>
            <a:endParaRPr lang="en-US" sz="3600" b="1" dirty="0">
              <a:solidFill>
                <a:schemeClr val="tx1"/>
              </a:solidFill>
              <a:latin typeface="Arial" charset="0"/>
              <a:ea typeface="Arial" charset="0"/>
              <a:cs typeface="Arial" charset="0"/>
            </a:endParaRPr>
          </a:p>
        </c:rich>
      </c:tx>
      <c:layout>
        <c:manualLayout>
          <c:xMode val="edge"/>
          <c:yMode val="edge"/>
          <c:x val="0.38284917498069099"/>
          <c:y val="2.46956303721842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61769158787392597"/>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24603309371156001"/>
          <c:y val="0.93121241547064004"/>
          <c:w val="0.49653017319412801"/>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A - Title</a:t>
            </a:r>
            <a:endParaRPr lang="en-US" sz="3200" b="1" dirty="0">
              <a:solidFill>
                <a:schemeClr val="tx1"/>
              </a:solidFill>
            </a:endParaRPr>
          </a:p>
        </c:rich>
      </c:tx>
      <c:layout>
        <c:manualLayout>
          <c:xMode val="edge"/>
          <c:yMode val="edge"/>
          <c:x val="0.31977639488861598"/>
          <c:y val="5.76778642083684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pattFill prst="dkDn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6229977615765874"/>
          <c:w val="0.88860100030011135"/>
          <c:h val="0.1050785472974571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B - Title</a:t>
            </a:r>
          </a:p>
        </c:rich>
      </c:tx>
      <c:layout>
        <c:manualLayout>
          <c:xMode val="edge"/>
          <c:yMode val="edge"/>
          <c:x val="0.27072715955708104"/>
          <c:y val="0.11398900111275387"/>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pattFill prst="dkDn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C - Title</a:t>
            </a:r>
          </a:p>
        </c:rich>
      </c:tx>
      <c:layout>
        <c:manualLayout>
          <c:xMode val="edge"/>
          <c:yMode val="edge"/>
          <c:x val="0.26578038991450997"/>
          <c:y val="0.1037130701144169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pattFill prst="dkDn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 </a:t>
            </a:r>
            <a:r>
              <a:rPr lang="en-US" sz="3600" b="1">
                <a:solidFill>
                  <a:schemeClr val="tx1"/>
                </a:solidFill>
                <a:latin typeface="Arial" charset="0"/>
                <a:ea typeface="Arial" charset="0"/>
                <a:cs typeface="Arial" charset="0"/>
              </a:rPr>
              <a:t>D - Title</a:t>
            </a:r>
            <a:endParaRPr lang="en-US" sz="3600" b="1" dirty="0">
              <a:solidFill>
                <a:schemeClr val="tx1"/>
              </a:solidFill>
              <a:latin typeface="Arial" charset="0"/>
              <a:ea typeface="Arial" charset="0"/>
              <a:cs typeface="Arial" charset="0"/>
            </a:endParaRPr>
          </a:p>
        </c:rich>
      </c:tx>
      <c:layout>
        <c:manualLayout>
          <c:xMode val="edge"/>
          <c:yMode val="edge"/>
          <c:x val="0.38284917498069099"/>
          <c:y val="2.46956303721842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61769158787392597"/>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pattFill prst="dkUpDiag">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pattFill prst="pct25">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24603309371156001"/>
          <c:y val="0.93121241547064004"/>
          <c:w val="0.49653017319412801"/>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r>
            <a:rPr lang="en-US" sz="2800" dirty="0">
              <a:solidFill>
                <a:schemeClr val="bg1"/>
              </a:solidFill>
            </a:rPr>
            <a:t>Series 1</a:t>
          </a:r>
          <a:br>
            <a:rPr lang="en-US" sz="2800" dirty="0">
              <a:solidFill>
                <a:schemeClr val="bg1"/>
              </a:solidFill>
            </a:rPr>
          </a:br>
          <a:endParaRPr lang="en-US" sz="1400"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r>
            <a:rPr lang="en-US" sz="2800" dirty="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2800"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1710" custLinFactNeighborY="8901">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pattFill prst="pct25">
          <a:fgClr>
            <a:schemeClr val="tx2"/>
          </a:fgClr>
          <a:bgClr>
            <a:schemeClr val="bg1"/>
          </a:bgClr>
        </a:pattFill>
        <a:ln>
          <a:solidFill>
            <a:schemeClr val="lt1">
              <a:hueOff val="0"/>
              <a:satOff val="0"/>
              <a:lumOff val="0"/>
            </a:schemeClr>
          </a:solidFill>
        </a:ln>
      </dgm:spPr>
      <dgm:t>
        <a:bodyPr anchor="b"/>
        <a:lstStyle/>
        <a:p>
          <a:r>
            <a:rPr lang="en-US" sz="2800" b="1" dirty="0">
              <a:solidFill>
                <a:schemeClr val="tx2"/>
              </a:solidFill>
            </a:rPr>
            <a:t>Series 1</a:t>
          </a:r>
          <a:br>
            <a:rPr lang="en-US" sz="2800" b="1" dirty="0">
              <a:solidFill>
                <a:schemeClr val="tx2"/>
              </a:solidFill>
            </a:rPr>
          </a:br>
          <a:endParaRPr lang="en-US" sz="1400" b="1" dirty="0">
            <a:solidFill>
              <a:schemeClr val="tx2"/>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pattFill prst="dkUpDiag">
          <a:fgClr>
            <a:schemeClr val="tx2"/>
          </a:fgClr>
          <a:bgClr>
            <a:schemeClr val="bg1"/>
          </a:bgClr>
        </a:pattFill>
        <a:ln w="63500">
          <a:solidFill>
            <a:schemeClr val="bg1"/>
          </a:solidFill>
        </a:ln>
      </dgm:spPr>
      <dgm:t>
        <a:bodyPr anchor="b"/>
        <a:lstStyle/>
        <a:p>
          <a:pPr>
            <a:lnSpc>
              <a:spcPct val="100000"/>
            </a:lnSpc>
          </a:pPr>
          <a:r>
            <a:rPr lang="en-US" sz="2800" b="1" dirty="0">
              <a:ln w="19050">
                <a:noFill/>
              </a:ln>
              <a:solidFill>
                <a:schemeClr val="tx2"/>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2800" b="1"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1710" custLinFactNeighborY="8901">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66105" y="0"/>
          <a:ext cx="2643961" cy="2010815"/>
        </a:xfrm>
        <a:prstGeom prst="trapezoid">
          <a:avLst>
            <a:gd name="adj" fmla="val 65744"/>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1</a:t>
          </a:r>
          <a:br>
            <a:rPr lang="en-US" sz="2800" kern="1200" dirty="0">
              <a:solidFill>
                <a:schemeClr val="bg1"/>
              </a:solidFill>
            </a:rPr>
          </a:br>
          <a:endParaRPr lang="en-US" sz="1400" kern="1200" dirty="0">
            <a:solidFill>
              <a:schemeClr val="bg1"/>
            </a:solidFill>
          </a:endParaRPr>
        </a:p>
      </dsp:txBody>
      <dsp:txXfrm>
        <a:off x="2166105" y="0"/>
        <a:ext cx="2643961" cy="2010815"/>
      </dsp:txXfrm>
    </dsp:sp>
    <dsp:sp modelId="{49FAE39A-B2CF-D944-B834-B2EF233A6F89}">
      <dsp:nvSpPr>
        <dsp:cNvPr id="0" name=""/>
        <dsp:cNvSpPr/>
      </dsp:nvSpPr>
      <dsp:spPr>
        <a:xfrm>
          <a:off x="1321980" y="2010815"/>
          <a:ext cx="4332210" cy="1283966"/>
        </a:xfrm>
        <a:prstGeom prst="trapezoid">
          <a:avLst>
            <a:gd name="adj" fmla="val 65744"/>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100000"/>
            </a:lnSpc>
            <a:spcBef>
              <a:spcPct val="0"/>
            </a:spcBef>
            <a:spcAft>
              <a:spcPct val="35000"/>
            </a:spcAft>
            <a:buNone/>
          </a:pPr>
          <a:r>
            <a:rPr lang="en-US" sz="2800" kern="1200" dirty="0">
              <a:solidFill>
                <a:schemeClr val="bg1"/>
              </a:solidFill>
            </a:rPr>
            <a:t>Series 2</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2080117" y="2010815"/>
        <a:ext cx="2815936" cy="1283966"/>
      </dsp:txXfrm>
    </dsp:sp>
    <dsp:sp modelId="{A8C62C20-56D4-5948-84F0-B67C9C2CF512}">
      <dsp:nvSpPr>
        <dsp:cNvPr id="0" name=""/>
        <dsp:cNvSpPr/>
      </dsp:nvSpPr>
      <dsp:spPr>
        <a:xfrm>
          <a:off x="0" y="3294782"/>
          <a:ext cx="6976172" cy="2010815"/>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3</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220830" y="3294782"/>
        <a:ext cx="4534511" cy="2010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66105" y="0"/>
          <a:ext cx="2643961" cy="2010815"/>
        </a:xfrm>
        <a:prstGeom prst="trapezoid">
          <a:avLst>
            <a:gd name="adj" fmla="val 65744"/>
          </a:avLst>
        </a:prstGeom>
        <a:pattFill prst="pct25">
          <a:fgClr>
            <a:schemeClr val="tx2"/>
          </a:fgClr>
          <a:bgClr>
            <a:schemeClr val="bg1"/>
          </a:bgClr>
        </a:patt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b="1" kern="1200" dirty="0">
              <a:solidFill>
                <a:schemeClr val="tx2"/>
              </a:solidFill>
            </a:rPr>
            <a:t>Series 1</a:t>
          </a:r>
          <a:br>
            <a:rPr lang="en-US" sz="2800" b="1" kern="1200" dirty="0">
              <a:solidFill>
                <a:schemeClr val="tx2"/>
              </a:solidFill>
            </a:rPr>
          </a:br>
          <a:endParaRPr lang="en-US" sz="1400" b="1" kern="1200" dirty="0">
            <a:solidFill>
              <a:schemeClr val="tx2"/>
            </a:solidFill>
          </a:endParaRPr>
        </a:p>
      </dsp:txBody>
      <dsp:txXfrm>
        <a:off x="2166105" y="0"/>
        <a:ext cx="2643961" cy="2010815"/>
      </dsp:txXfrm>
    </dsp:sp>
    <dsp:sp modelId="{49FAE39A-B2CF-D944-B834-B2EF233A6F89}">
      <dsp:nvSpPr>
        <dsp:cNvPr id="0" name=""/>
        <dsp:cNvSpPr/>
      </dsp:nvSpPr>
      <dsp:spPr>
        <a:xfrm>
          <a:off x="1321980" y="2010815"/>
          <a:ext cx="4332210" cy="1283966"/>
        </a:xfrm>
        <a:prstGeom prst="trapezoid">
          <a:avLst>
            <a:gd name="adj" fmla="val 65744"/>
          </a:avLst>
        </a:prstGeom>
        <a:pattFill prst="dkUpDiag">
          <a:fgClr>
            <a:schemeClr val="tx2"/>
          </a:fgClr>
          <a:bgClr>
            <a:schemeClr val="bg1"/>
          </a:bgClr>
        </a:patt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100000"/>
            </a:lnSpc>
            <a:spcBef>
              <a:spcPct val="0"/>
            </a:spcBef>
            <a:spcAft>
              <a:spcPct val="35000"/>
            </a:spcAft>
            <a:buNone/>
          </a:pPr>
          <a:r>
            <a:rPr lang="en-US" sz="2800" b="1" kern="1200" dirty="0">
              <a:ln w="19050">
                <a:noFill/>
              </a:ln>
              <a:solidFill>
                <a:schemeClr val="tx2"/>
              </a:solidFill>
            </a:rPr>
            <a:t>Series 2</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2080117" y="2010815"/>
        <a:ext cx="2815936" cy="1283966"/>
      </dsp:txXfrm>
    </dsp:sp>
    <dsp:sp modelId="{A8C62C20-56D4-5948-84F0-B67C9C2CF512}">
      <dsp:nvSpPr>
        <dsp:cNvPr id="0" name=""/>
        <dsp:cNvSpPr/>
      </dsp:nvSpPr>
      <dsp:spPr>
        <a:xfrm>
          <a:off x="0" y="3294782"/>
          <a:ext cx="6976172" cy="2010815"/>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Series 3</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220830" y="3294782"/>
        <a:ext cx="4534511" cy="2010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8/4/20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2</a:t>
            </a:fld>
            <a:endParaRPr lang="en-US"/>
          </a:p>
        </p:txBody>
      </p:sp>
    </p:spTree>
    <p:extLst>
      <p:ext uri="{BB962C8B-B14F-4D97-AF65-F5344CB8AC3E}">
        <p14:creationId xmlns:p14="http://schemas.microsoft.com/office/powerpoint/2010/main" val="36932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p:spTree>
      <p:nvGrpSpPr>
        <p:cNvPr id="1" name=""/>
        <p:cNvGrpSpPr/>
        <p:nvPr/>
      </p:nvGrpSpPr>
      <p:grpSpPr>
        <a:xfrm>
          <a:off x="0" y="0"/>
          <a:ext cx="0" cy="0"/>
          <a:chOff x="0" y="0"/>
          <a:chExt cx="0" cy="0"/>
        </a:xfrm>
      </p:grpSpPr>
      <p:cxnSp>
        <p:nvCxnSpPr>
          <p:cNvPr id="8" name="Straight Connector 7" descr="Vertical Divider"/>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descr="Vertical Divider"/>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914400" y="6859659"/>
            <a:ext cx="9798050" cy="14728138"/>
          </a:xfrm>
          <a:prstGeom prst="rect">
            <a:avLst/>
          </a:prstGeom>
        </p:spPr>
        <p:txBody>
          <a:bodyPr/>
          <a:lstStyle>
            <a:lvl1pPr marL="0" indent="-457200">
              <a:lnSpc>
                <a:spcPts val="4600"/>
              </a:lnSpc>
              <a:spcBef>
                <a:spcPts val="0"/>
              </a:spcBef>
              <a:buFontTx/>
              <a:buNone/>
              <a:defRPr sz="2800" baseline="0">
                <a:solidFill>
                  <a:schemeClr val="tx1"/>
                </a:solidFill>
                <a:latin typeface="Arial" charset="0"/>
              </a:defRPr>
            </a:lvl1pPr>
            <a:lvl2pPr marL="914400" indent="-457200">
              <a:lnSpc>
                <a:spcPts val="4600"/>
              </a:lnSpc>
              <a:spcBef>
                <a:spcPts val="0"/>
              </a:spcBef>
              <a:buClr>
                <a:schemeClr val="tx2"/>
              </a:buClr>
              <a:buSzPct val="100000"/>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tabLst/>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11674474" y="6859658"/>
            <a:ext cx="9798050" cy="22679442"/>
          </a:xfrm>
          <a:prstGeom prst="rect">
            <a:avLst/>
          </a:prstGeom>
        </p:spPr>
        <p:txBody>
          <a:bodyPr/>
          <a:lstStyle>
            <a:lvl1pPr marL="0" indent="0">
              <a:lnSpc>
                <a:spcPts val="4600"/>
              </a:lnSpc>
              <a:spcBef>
                <a:spcPts val="0"/>
              </a:spcBef>
              <a:buFontTx/>
              <a:buNone/>
              <a:defRPr sz="2800" baseline="0">
                <a:solidFill>
                  <a:schemeClr val="tx1"/>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00200" indent="-22860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2286000" indent="-45720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accent1"/>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22550435" y="14690434"/>
            <a:ext cx="9666291" cy="6942137"/>
          </a:xfrm>
          <a:prstGeom prst="rect">
            <a:avLst/>
          </a:prstGeom>
        </p:spPr>
        <p:txBody>
          <a:bodyPr/>
          <a:lstStyle>
            <a:lvl1pPr marL="0" indent="0">
              <a:buNone/>
              <a:defRPr/>
            </a:lvl1pPr>
            <a:lvl2pPr marL="914400" indent="-457200">
              <a:lnSpc>
                <a:spcPts val="4600"/>
              </a:lnSpc>
              <a:spcBef>
                <a:spcPts val="0"/>
              </a:spcBef>
              <a:buClr>
                <a:schemeClr val="tx2"/>
              </a:buClr>
              <a:defRPr sz="2800">
                <a:solidFill>
                  <a:schemeClr val="tx1"/>
                </a:solidFill>
              </a:defRPr>
            </a:lvl2pPr>
            <a:lvl3pPr marL="1371600" indent="-274320">
              <a:lnSpc>
                <a:spcPts val="4600"/>
              </a:lnSpc>
              <a:spcBef>
                <a:spcPts val="0"/>
              </a:spcBef>
              <a:buClr>
                <a:schemeClr val="tx1"/>
              </a:buClr>
              <a:buSzPct val="120000"/>
              <a:buFont typeface="System Font Regular"/>
              <a:buChar char="-"/>
              <a:defRPr sz="2800">
                <a:solidFill>
                  <a:schemeClr val="tx1"/>
                </a:solidFill>
              </a:defRPr>
            </a:lvl3pPr>
            <a:lvl4pPr marL="1645920" indent="-274320">
              <a:lnSpc>
                <a:spcPts val="4600"/>
              </a:lnSpc>
              <a:spcBef>
                <a:spcPts val="0"/>
              </a:spcBef>
              <a:buClr>
                <a:schemeClr val="tx1"/>
              </a:buClr>
              <a:buSzPct val="120000"/>
              <a:buFont typeface="System Font Regular"/>
              <a:buChar char="-"/>
              <a:defRPr sz="2800">
                <a:solidFill>
                  <a:schemeClr val="tx1"/>
                </a:solidFill>
              </a:defRPr>
            </a:lvl4pPr>
            <a:lvl5pPr marL="1920240" indent="-274320">
              <a:lnSpc>
                <a:spcPts val="4600"/>
              </a:lnSpc>
              <a:spcBef>
                <a:spcPts val="0"/>
              </a:spcBef>
              <a:buClr>
                <a:schemeClr val="tx1"/>
              </a:buClr>
              <a:buSzPct val="120000"/>
              <a:buFont typeface="System Font Regular"/>
              <a:buChar char="-"/>
              <a:defRPr sz="2800">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00" indent="-457200">
              <a:lnSpc>
                <a:spcPts val="4600"/>
              </a:lnSpc>
              <a:spcBef>
                <a:spcPts val="0"/>
              </a:spcBef>
              <a:buClr>
                <a:schemeClr val="tx2"/>
              </a:buClr>
              <a:defRPr sz="2800" baseline="0">
                <a:solidFill>
                  <a:schemeClr val="tx1"/>
                </a:solidFill>
                <a:latin typeface="Arial" charset="0"/>
              </a:defRPr>
            </a:lvl2pPr>
            <a:lvl3pPr marL="137160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2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40" indent="-274320">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10368" userDrawn="1">
          <p15:clr>
            <a:srgbClr val="FBAE40"/>
          </p15:clr>
        </p15:guide>
        <p15:guide id="2" pos="13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descr="alt=&quot;&quot;"/>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descr="alt=&quot;&quot;"/>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descr="alt=&quot;&quot;"/>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UB Crest"/>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descr="University at Buffalo, The State University of New York"/>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descr="alt=&quot;&quot;"/>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8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1.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1.xml"/><Relationship Id="rId16" Type="http://schemas.microsoft.com/office/2007/relationships/diagramDrawing" Target="../diagrams/drawing1.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2.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1.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1.xml"/><Relationship Id="rId9" Type="http://schemas.openxmlformats.org/officeDocument/2006/relationships/chart" Target="../charts/chart4.xml"/><Relationship Id="rId14" Type="http://schemas.openxmlformats.org/officeDocument/2006/relationships/diagramQuickStyle" Target="../diagrams/quickStyle1.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3.xml"/><Relationship Id="rId3" Type="http://schemas.openxmlformats.org/officeDocument/2006/relationships/image" Target="../media/image3.png"/><Relationship Id="rId12" Type="http://schemas.openxmlformats.org/officeDocument/2006/relationships/diagramData" Target="../diagrams/data1.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_rels/slide2.xml.rels><?xml version="1.0" encoding="UTF-8" standalone="yes"?>
<Relationships xmlns="http://schemas.openxmlformats.org/package/2006/relationships"><Relationship Id="rId13" Type="http://schemas.openxmlformats.org/officeDocument/2006/relationships/diagramLayout" Target="../diagrams/layout2.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2.xml"/><Relationship Id="rId16" Type="http://schemas.microsoft.com/office/2007/relationships/diagramDrawing" Target="../diagrams/drawing2.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6.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2.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5.xml"/><Relationship Id="rId9" Type="http://schemas.openxmlformats.org/officeDocument/2006/relationships/chart" Target="../charts/chart8.xml"/><Relationship Id="rId14" Type="http://schemas.openxmlformats.org/officeDocument/2006/relationships/diagramQuickStyle" Target="../diagrams/quickStyle2.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7.xml"/><Relationship Id="rId3" Type="http://schemas.openxmlformats.org/officeDocument/2006/relationships/image" Target="../media/image3.png"/><Relationship Id="rId12" Type="http://schemas.openxmlformats.org/officeDocument/2006/relationships/diagramData" Target="../diagrams/data2.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ACADEMIC RESEARCH POSTER TEMPLATE</a:t>
            </a:r>
          </a:p>
          <a:p>
            <a:pPr>
              <a:spcBef>
                <a:spcPts val="600"/>
              </a:spcBef>
              <a:spcAft>
                <a:spcPts val="1800"/>
              </a:spcAft>
              <a:defRPr/>
            </a:pPr>
            <a:r>
              <a:rPr lang="en-US" altLang="en-US" sz="4400" dirty="0">
                <a:solidFill>
                  <a:srgbClr val="FFFFFF"/>
                </a:solidFill>
                <a:latin typeface="+mn-lt"/>
                <a:ea typeface="Arial" charset="0"/>
              </a:rPr>
              <a:t>Subtitle for Academic Research Poster (48x36 inches)</a:t>
            </a:r>
          </a:p>
          <a:p>
            <a:pPr>
              <a:spcBef>
                <a:spcPts val="1800"/>
              </a:spcBef>
              <a:defRPr/>
            </a:pPr>
            <a:r>
              <a:rPr lang="en-US" altLang="en-US" sz="3200"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1010653" y="6932975"/>
            <a:ext cx="9829800" cy="5863144"/>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0"/>
              </a:lnSpc>
              <a:spcBef>
                <a:spcPts val="0"/>
              </a:spcBef>
            </a:pPr>
            <a:r>
              <a:rPr lang="en-US" altLang="en-US" sz="3800" dirty="0">
                <a:latin typeface="Arial" charset="0"/>
                <a:ea typeface="Arial" charset="0"/>
              </a:rPr>
              <a:t>Mauris orci mi, varius id diam id, egestas auctor enim. Praesent ut massa nibh. Duis purus neque, facilisis cursus ultrices vel, ullamcorper ac augue. Donec semper lorem vitae urna pulvinar, in congue massa tristique. Sed in risus nibh. In nisl quam, aliquet sed nibh sit amet, faucibus.</a:t>
            </a:r>
          </a:p>
        </p:txBody>
      </p:sp>
      <p:cxnSp>
        <p:nvCxnSpPr>
          <p:cNvPr id="31" name="Horizontal Section Divider" descr="Horizontal Divider"/>
          <p:cNvCxnSpPr/>
          <p:nvPr/>
        </p:nvCxnSpPr>
        <p:spPr bwMode="auto">
          <a:xfrm>
            <a:off x="946150" y="13477190"/>
            <a:ext cx="9589328" cy="0"/>
          </a:xfrm>
          <a:prstGeom prst="line">
            <a:avLst/>
          </a:prstGeom>
          <a:noFill/>
          <a:ln w="25400" cap="flat" cmpd="sng" algn="ctr">
            <a:solidFill>
              <a:schemeClr val="tx1"/>
            </a:solidFill>
            <a:prstDash val="dash"/>
            <a:round/>
            <a:headEnd type="none" w="med" len="med"/>
            <a:tailEnd type="none" w="med" len="med"/>
          </a:ln>
          <a:effectLst/>
        </p:spPr>
      </p:cxnSp>
      <p:sp>
        <p:nvSpPr>
          <p:cNvPr id="9" name="Methods Textbox"/>
          <p:cNvSpPr txBox="1"/>
          <p:nvPr/>
        </p:nvSpPr>
        <p:spPr>
          <a:xfrm>
            <a:off x="946150" y="14020147"/>
            <a:ext cx="9829800" cy="8263801"/>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Methods</a:t>
            </a:r>
          </a:p>
          <a:p>
            <a:pPr>
              <a:lnSpc>
                <a:spcPts val="4600"/>
              </a:lnSpc>
              <a:spcBef>
                <a:spcPts val="0"/>
              </a:spcBef>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00" lvl="1" indent="-457200">
              <a:lnSpc>
                <a:spcPts val="4600"/>
              </a:lnSpc>
              <a:spcBef>
                <a:spcPts val="0"/>
              </a:spcBef>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 sed, </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600"/>
              </a:lnSpc>
              <a:spcBef>
                <a:spcPts val="0"/>
              </a:spcBef>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Proin semper ipsum donec semper placerat.</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Finibus quam tempor, vitae consectetur.</a:t>
            </a:r>
          </a:p>
        </p:txBody>
      </p:sp>
      <p:sp>
        <p:nvSpPr>
          <p:cNvPr id="87" name="Picture Placeholder 1" descr="Image alt tag goes here"/>
          <p:cNvSpPr>
            <a:spLocks noGrp="1"/>
          </p:cNvSpPr>
          <p:nvPr>
            <p:ph type="pic" sz="quarter" idx="16"/>
          </p:nvPr>
        </p:nvSpPr>
        <p:spPr>
          <a:xfrm>
            <a:off x="914399" y="22732360"/>
            <a:ext cx="9819861" cy="5871411"/>
          </a:xfrm>
        </p:spPr>
      </p:sp>
      <p:sp>
        <p:nvSpPr>
          <p:cNvPr id="45" name="Picture Placeholder 1 Caption"/>
          <p:cNvSpPr txBox="1"/>
          <p:nvPr/>
        </p:nvSpPr>
        <p:spPr>
          <a:xfrm>
            <a:off x="881046" y="28843168"/>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19" name="Data Analysis Textbox"/>
          <p:cNvSpPr txBox="1"/>
          <p:nvPr/>
        </p:nvSpPr>
        <p:spPr>
          <a:xfrm>
            <a:off x="11628404" y="693297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Data Analysis </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Donec:</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7316" y="13317995"/>
            <a:ext cx="707508" cy="707508"/>
          </a:xfrm>
          <a:prstGeom prst="rect">
            <a:avLst/>
          </a:prstGeom>
        </p:spPr>
      </p:pic>
      <p:graphicFrame>
        <p:nvGraphicFramePr>
          <p:cNvPr id="12" name="Chart A" descr="Chart A"/>
          <p:cNvGraphicFramePr>
            <a:graphicFrameLocks/>
          </p:cNvGraphicFramePr>
          <p:nvPr>
            <p:extLst>
              <p:ext uri="{D42A27DB-BD31-4B8C-83A1-F6EECF244321}">
                <p14:modId xmlns:p14="http://schemas.microsoft.com/office/powerpoint/2010/main" val="2595653174"/>
              </p:ext>
            </p:extLst>
          </p:nvPr>
        </p:nvGraphicFramePr>
        <p:xfrm>
          <a:off x="11371355" y="13044867"/>
          <a:ext cx="6554233" cy="5284523"/>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15871713" y="14230215"/>
            <a:ext cx="2157412" cy="2136775"/>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6" name="Note"/>
          <p:cNvSpPr txBox="1">
            <a:spLocks noChangeArrowheads="1"/>
          </p:cNvSpPr>
          <p:nvPr/>
        </p:nvSpPr>
        <p:spPr bwMode="auto">
          <a:xfrm>
            <a:off x="17034064" y="14920738"/>
            <a:ext cx="33113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b="1" dirty="0">
                <a:solidFill>
                  <a:schemeClr val="tx2"/>
                </a:solidFill>
                <a:latin typeface="Arial" charset="0"/>
                <a:ea typeface="Arial" charset="0"/>
              </a:rPr>
              <a:t>Figure A</a:t>
            </a:r>
            <a:r>
              <a:rPr lang="en-US" sz="2000" b="1" dirty="0">
                <a:solidFill>
                  <a:schemeClr val="tx2"/>
                </a:solidFill>
                <a:latin typeface="Arial" charset="0"/>
                <a:ea typeface="Arial" charset="0"/>
                <a:cs typeface="Arial" charset="0"/>
              </a:rPr>
              <a:t>: </a:t>
            </a:r>
            <a:r>
              <a:rPr lang="en-US" sz="2000" dirty="0">
                <a:solidFill>
                  <a:schemeClr val="tx2"/>
                </a:solidFill>
                <a:latin typeface="Arial" charset="0"/>
                <a:ea typeface="Arial" charset="0"/>
                <a:cs typeface="Arial" charset="0"/>
              </a:rPr>
              <a:t>In et neque dignissim, and in aliquet nisl et umis.</a:t>
            </a:r>
            <a:endParaRPr lang="en-US" altLang="en-US" sz="2000" dirty="0">
              <a:solidFill>
                <a:schemeClr val="tx2"/>
              </a:solidFill>
              <a:latin typeface="Arial" charset="0"/>
              <a:ea typeface="Arial" charset="0"/>
            </a:endParaRPr>
          </a:p>
        </p:txBody>
      </p:sp>
      <p:cxnSp>
        <p:nvCxnSpPr>
          <p:cNvPr id="32" name="Horizontal Section Divider" descr="Horizontal Divider"/>
          <p:cNvCxnSpPr/>
          <p:nvPr/>
        </p:nvCxnSpPr>
        <p:spPr bwMode="auto">
          <a:xfrm>
            <a:off x="11658600" y="18745599"/>
            <a:ext cx="9784080" cy="0"/>
          </a:xfrm>
          <a:prstGeom prst="line">
            <a:avLst/>
          </a:prstGeom>
          <a:noFill/>
          <a:ln w="25400"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7316" y="19317120"/>
            <a:ext cx="707508" cy="707508"/>
          </a:xfrm>
          <a:prstGeom prst="rect">
            <a:avLst/>
          </a:prstGeom>
        </p:spPr>
      </p:pic>
      <p:graphicFrame>
        <p:nvGraphicFramePr>
          <p:cNvPr id="28" name="Chart B" descr="Chart B"/>
          <p:cNvGraphicFramePr>
            <a:graphicFrameLocks/>
          </p:cNvGraphicFramePr>
          <p:nvPr>
            <p:extLst>
              <p:ext uri="{D42A27DB-BD31-4B8C-83A1-F6EECF244321}">
                <p14:modId xmlns:p14="http://schemas.microsoft.com/office/powerpoint/2010/main" val="4022182753"/>
              </p:ext>
            </p:extLst>
          </p:nvPr>
        </p:nvGraphicFramePr>
        <p:xfrm>
          <a:off x="11359276" y="18965175"/>
          <a:ext cx="5134664" cy="4943591"/>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16640791" y="19222937"/>
            <a:ext cx="0" cy="4466253"/>
          </a:xfrm>
          <a:prstGeom prst="line">
            <a:avLst/>
          </a:prstGeom>
          <a:noFill/>
          <a:ln w="25400"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47136" y="19374270"/>
            <a:ext cx="707508" cy="707508"/>
          </a:xfrm>
          <a:prstGeom prst="rect">
            <a:avLst/>
          </a:prstGeom>
        </p:spPr>
      </p:pic>
      <p:graphicFrame>
        <p:nvGraphicFramePr>
          <p:cNvPr id="27" name="Chart C" descr="Chart C"/>
          <p:cNvGraphicFramePr>
            <a:graphicFrameLocks/>
          </p:cNvGraphicFramePr>
          <p:nvPr>
            <p:extLst>
              <p:ext uri="{D42A27DB-BD31-4B8C-83A1-F6EECF244321}">
                <p14:modId xmlns:p14="http://schemas.microsoft.com/office/powerpoint/2010/main" val="2374084807"/>
              </p:ext>
            </p:extLst>
          </p:nvPr>
        </p:nvGraphicFramePr>
        <p:xfrm>
          <a:off x="16583641" y="18965175"/>
          <a:ext cx="5134664" cy="4943591"/>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p:nvPr/>
        </p:nvCxnSpPr>
        <p:spPr bwMode="auto">
          <a:xfrm>
            <a:off x="11658600" y="24147732"/>
            <a:ext cx="9829800"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extLst>
              <p:ext uri="{D42A27DB-BD31-4B8C-83A1-F6EECF244321}">
                <p14:modId xmlns:p14="http://schemas.microsoft.com/office/powerpoint/2010/main" val="3147035560"/>
              </p:ext>
            </p:extLst>
          </p:nvPr>
        </p:nvGraphicFramePr>
        <p:xfrm>
          <a:off x="11700545" y="24872881"/>
          <a:ext cx="9898095" cy="3744898"/>
        </p:xfrm>
        <a:graphic>
          <a:graphicData uri="http://schemas.openxmlformats.org/drawingml/2006/table">
            <a:tbl>
              <a:tblPr firstRow="1" bandRow="1">
                <a:tableStyleId>{6E25E649-3F16-4E02-A733-19D2CDBF48F0}</a:tableStyleId>
              </a:tblPr>
              <a:tblGrid>
                <a:gridCol w="2310769">
                  <a:extLst>
                    <a:ext uri="{9D8B030D-6E8A-4147-A177-3AD203B41FA5}">
                      <a16:colId xmlns:a16="http://schemas.microsoft.com/office/drawing/2014/main" val="20000"/>
                    </a:ext>
                  </a:extLst>
                </a:gridCol>
                <a:gridCol w="2583693">
                  <a:extLst>
                    <a:ext uri="{9D8B030D-6E8A-4147-A177-3AD203B41FA5}">
                      <a16:colId xmlns:a16="http://schemas.microsoft.com/office/drawing/2014/main" val="20001"/>
                    </a:ext>
                  </a:extLst>
                </a:gridCol>
                <a:gridCol w="2292574">
                  <a:extLst>
                    <a:ext uri="{9D8B030D-6E8A-4147-A177-3AD203B41FA5}">
                      <a16:colId xmlns:a16="http://schemas.microsoft.com/office/drawing/2014/main" val="20002"/>
                    </a:ext>
                  </a:extLst>
                </a:gridCol>
                <a:gridCol w="2711059">
                  <a:extLst>
                    <a:ext uri="{9D8B030D-6E8A-4147-A177-3AD203B41FA5}">
                      <a16:colId xmlns:a16="http://schemas.microsoft.com/office/drawing/2014/main" val="20003"/>
                    </a:ext>
                  </a:extLst>
                </a:gridCol>
              </a:tblGrid>
              <a:tr h="765719">
                <a:tc gridSpan="4">
                  <a:txBody>
                    <a:bodyPr/>
                    <a:lstStyle/>
                    <a:p>
                      <a:pPr algn="ctr"/>
                      <a:r>
                        <a:rPr lang="en-US" sz="3200" dirty="0">
                          <a:ln>
                            <a:noFill/>
                            <a:prstDash val="dash"/>
                          </a:ln>
                        </a:rPr>
                        <a:t>Table 1 -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1474">
                <a:tc>
                  <a:txBody>
                    <a:bodyPr/>
                    <a:lstStyle/>
                    <a:p>
                      <a:pPr algn="ctr"/>
                      <a:r>
                        <a:rPr lang="en-US" sz="2400" cap="none" spc="0" dirty="0">
                          <a:ln>
                            <a:noFill/>
                          </a:ln>
                          <a:effectLst/>
                        </a:rPr>
                        <a:t>8.01</a:t>
                      </a:r>
                      <a:endParaRPr lang="en-US" sz="24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cap="none" spc="0" dirty="0">
                          <a:ln>
                            <a:noFill/>
                          </a:ln>
                          <a:effectLst/>
                        </a:rPr>
                        <a:t>7.99</a:t>
                      </a:r>
                      <a:endParaRPr lang="en-US" sz="2400" b="0" cap="none" spc="0" dirty="0">
                        <a:ln>
                          <a:noFill/>
                        </a:ln>
                        <a:solidFill>
                          <a:schemeClr val="tx1"/>
                        </a:solidFill>
                        <a:effectLst/>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5.77</a:t>
                      </a:r>
                      <a:endParaRPr lang="en-US" sz="2400" b="0" cap="none" spc="0" dirty="0">
                        <a:ln>
                          <a:noFill/>
                        </a:ln>
                        <a:solidFill>
                          <a:schemeClr val="tx1"/>
                        </a:solidFill>
                        <a:effectLst/>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6.44</a:t>
                      </a:r>
                      <a:endParaRPr lang="en-US" sz="2400" b="0" cap="none" spc="0" dirty="0">
                        <a:ln>
                          <a:noFill/>
                        </a:ln>
                        <a:solidFill>
                          <a:schemeClr val="tx1"/>
                        </a:solidFill>
                        <a:effectLst/>
                      </a:endParaRPr>
                    </a:p>
                  </a:txBody>
                  <a:tcPr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92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4.50</a:t>
                      </a:r>
                      <a:endParaRPr lang="en-US" sz="24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3.11</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9.55</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1.12</a:t>
                      </a:r>
                      <a:endParaRPr lang="en-US" sz="2400" b="0" cap="none" spc="0" dirty="0">
                        <a:ln>
                          <a:noFill/>
                        </a:ln>
                        <a:solidFill>
                          <a:schemeClr val="tx1"/>
                        </a:solidFill>
                        <a:effectLst/>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535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6.15</a:t>
                      </a:r>
                      <a:endParaRPr lang="en-US" sz="24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8.00</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6.18</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5.65</a:t>
                      </a:r>
                      <a:endParaRPr lang="en-US" sz="2400" b="0" cap="none" spc="0" dirty="0">
                        <a:ln>
                          <a:noFill/>
                        </a:ln>
                        <a:solidFill>
                          <a:schemeClr val="tx1"/>
                        </a:solidFill>
                        <a:effectLst/>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8.21</a:t>
                      </a:r>
                      <a:endParaRPr lang="en-US" sz="24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2.16</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3.11*</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7.17</a:t>
                      </a:r>
                      <a:endParaRPr lang="en-US" sz="2400" b="0" cap="none" spc="0" dirty="0">
                        <a:ln>
                          <a:noFill/>
                        </a:ln>
                        <a:solidFill>
                          <a:schemeClr val="tx1"/>
                        </a:solidFill>
                        <a:effectLst/>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3.00</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9.70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10.50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4.45</a:t>
                      </a: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5" name="Data Table Caption"/>
          <p:cNvSpPr txBox="1"/>
          <p:nvPr/>
        </p:nvSpPr>
        <p:spPr>
          <a:xfrm>
            <a:off x="11668741" y="2889145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extLst>
              <p:ext uri="{D42A27DB-BD31-4B8C-83A1-F6EECF244321}">
                <p14:modId xmlns:p14="http://schemas.microsoft.com/office/powerpoint/2010/main" val="3576551889"/>
              </p:ext>
            </p:extLst>
          </p:nvPr>
        </p:nvGraphicFramePr>
        <p:xfrm>
          <a:off x="22151225" y="6858027"/>
          <a:ext cx="10329334" cy="7195281"/>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31588" y="6911157"/>
            <a:ext cx="707508" cy="707508"/>
          </a:xfrm>
          <a:prstGeom prst="rect">
            <a:avLst/>
          </a:prstGeom>
        </p:spPr>
      </p:pic>
      <p:cxnSp>
        <p:nvCxnSpPr>
          <p:cNvPr id="34" name="Horizontal Section Divider" descr="Horizontal Divider"/>
          <p:cNvCxnSpPr/>
          <p:nvPr/>
        </p:nvCxnSpPr>
        <p:spPr bwMode="auto">
          <a:xfrm>
            <a:off x="22442212" y="14667622"/>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7" name="Results Textbox"/>
          <p:cNvSpPr txBox="1"/>
          <p:nvPr/>
        </p:nvSpPr>
        <p:spPr>
          <a:xfrm>
            <a:off x="22418886" y="15310173"/>
            <a:ext cx="9784080" cy="5863144"/>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8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a:p>
            <a:pPr>
              <a:lnSpc>
                <a:spcPts val="4600"/>
              </a:lnSpc>
              <a:spcBef>
                <a:spcPts val="0"/>
              </a:spcBef>
              <a:spcAft>
                <a:spcPts val="1800"/>
              </a:spcAft>
              <a:defRPr/>
            </a:pPr>
            <a:r>
              <a:rPr lang="en-US" sz="2800" dirty="0">
                <a:latin typeface="Arial" charset="0"/>
                <a:ea typeface="Arial" charset="0"/>
                <a:cs typeface="Arial" charset="0"/>
              </a:rPr>
              <a:t>Sed in risus nibh. In nisl quam, aliquet sed nibh sit amet, faucibus placerat dui. Fusce quis augue scelerisque, luctus rum sed, porta ut dolor. In pulvinar urna in eros posuere, in elementum orci dignissim.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54010" y="21395107"/>
            <a:ext cx="707508" cy="707508"/>
          </a:xfrm>
          <a:prstGeom prst="rect">
            <a:avLst/>
          </a:prstGeom>
        </p:spPr>
      </p:pic>
      <p:graphicFrame>
        <p:nvGraphicFramePr>
          <p:cNvPr id="25" name="Chart E" descr="Chart E"/>
          <p:cNvGraphicFramePr>
            <a:graphicFrameLocks noGrp="1"/>
          </p:cNvGraphicFramePr>
          <p:nvPr>
            <p:ph type="pic" sz="quarter" idx="17"/>
            <p:extLst>
              <p:ext uri="{D42A27DB-BD31-4B8C-83A1-F6EECF244321}">
                <p14:modId xmlns:p14="http://schemas.microsoft.com/office/powerpoint/2010/main" val="1367815571"/>
              </p:ext>
            </p:extLst>
          </p:nvPr>
        </p:nvGraphicFramePr>
        <p:xfrm>
          <a:off x="22646513" y="21493723"/>
          <a:ext cx="6976172" cy="53055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200000">
            <a:off x="27490834" y="22975652"/>
            <a:ext cx="1968500" cy="2132807"/>
          </a:xfrm>
          <a:prstGeom prst="arc">
            <a:avLst>
              <a:gd name="adj1" fmla="val 16200000"/>
              <a:gd name="adj2" fmla="val 2592668"/>
            </a:avLst>
          </a:prstGeom>
          <a:ln w="38100">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4" name="Note"/>
          <p:cNvSpPr txBox="1"/>
          <p:nvPr/>
        </p:nvSpPr>
        <p:spPr>
          <a:xfrm>
            <a:off x="28548502" y="23522669"/>
            <a:ext cx="2539862" cy="1015663"/>
          </a:xfrm>
          <a:prstGeom prst="rect">
            <a:avLst/>
          </a:prstGeom>
          <a:noFill/>
        </p:spPr>
        <p:txBody>
          <a:bodyPr wrap="square">
            <a:spAutoFit/>
          </a:bodyPr>
          <a:lstStyle/>
          <a:p>
            <a:pPr>
              <a:defRPr/>
            </a:pPr>
            <a:r>
              <a:rPr lang="en-US" sz="2000" b="1" dirty="0">
                <a:solidFill>
                  <a:schemeClr val="tx2"/>
                </a:solidFill>
                <a:latin typeface="Arial" charset="0"/>
                <a:ea typeface="Arial" charset="0"/>
                <a:cs typeface="Arial" charset="0"/>
              </a:rPr>
              <a:t>Series: </a:t>
            </a:r>
            <a:r>
              <a:rPr lang="en-US" sz="20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22418886" y="27177746"/>
            <a:ext cx="9829800" cy="2451953"/>
          </a:xfrm>
          <a:prstGeom prst="rect">
            <a:avLst/>
          </a:prstGeom>
          <a:solidFill>
            <a:schemeClr val="bg1">
              <a:alpha val="42000"/>
            </a:schemeClr>
          </a:solidFill>
        </p:spPr>
        <p:txBody>
          <a:bodyPr>
            <a:spAutoFit/>
          </a:bodyPr>
          <a:lstStyle/>
          <a:p>
            <a:pPr>
              <a:lnSpc>
                <a:spcPts val="4600"/>
              </a:lnSpc>
              <a:spcBef>
                <a:spcPts val="0"/>
              </a:spcBef>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cursus ultrices vel, ullamcorper ac augue. Donec semper lorem.</a:t>
            </a:r>
          </a:p>
        </p:txBody>
      </p:sp>
      <p:sp>
        <p:nvSpPr>
          <p:cNvPr id="40" name="Conclusion Analysis Textbox"/>
          <p:cNvSpPr txBox="1"/>
          <p:nvPr/>
        </p:nvSpPr>
        <p:spPr>
          <a:xfrm>
            <a:off x="33146443" y="6932975"/>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cxnSp>
        <p:nvCxnSpPr>
          <p:cNvPr id="41" name="Horizontal Section Divider" descr="Horizontal Divider"/>
          <p:cNvCxnSpPr/>
          <p:nvPr/>
        </p:nvCxnSpPr>
        <p:spPr bwMode="auto">
          <a:xfrm>
            <a:off x="33193568" y="14197627"/>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6" name="Graphic Elements"/>
          <p:cNvSpPr txBox="1"/>
          <p:nvPr/>
        </p:nvSpPr>
        <p:spPr>
          <a:xfrm>
            <a:off x="33147000" y="14588049"/>
            <a:ext cx="9791700" cy="830997"/>
          </a:xfrm>
          <a:prstGeom prst="rect">
            <a:avLst/>
          </a:prstGeom>
          <a:noFill/>
        </p:spPr>
        <p:txBody>
          <a:bodyPr wrap="square">
            <a:spAutoFit/>
          </a:bodyPr>
          <a:lstStyle/>
          <a:p>
            <a:pPr>
              <a:defRPr/>
            </a:pPr>
            <a:r>
              <a:rPr lang="en-US" sz="4800" b="1" dirty="0">
                <a:solidFill>
                  <a:srgbClr val="005BBB"/>
                </a:solidFill>
                <a:latin typeface="+mn-lt"/>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533594" y="15880383"/>
            <a:ext cx="707508" cy="707508"/>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533594" y="16978748"/>
            <a:ext cx="707508" cy="707508"/>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533594" y="18077113"/>
            <a:ext cx="707508" cy="707508"/>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33594" y="19175478"/>
            <a:ext cx="706387" cy="706387"/>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3533594" y="20272722"/>
            <a:ext cx="707508" cy="707508"/>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533594" y="21371087"/>
            <a:ext cx="707508" cy="707508"/>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581031" y="15880383"/>
            <a:ext cx="707508" cy="707508"/>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81031" y="16970882"/>
            <a:ext cx="707508" cy="707508"/>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81031" y="18061381"/>
            <a:ext cx="707508" cy="707508"/>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4581031" y="19151881"/>
            <a:ext cx="707508" cy="707508"/>
          </a:xfrm>
          <a:prstGeom prst="rect">
            <a:avLst/>
          </a:prstGeom>
        </p:spPr>
      </p:pic>
      <p:cxnSp>
        <p:nvCxnSpPr>
          <p:cNvPr id="83" name="Vertical Section Divider" descr="Vertical Divider"/>
          <p:cNvCxnSpPr/>
          <p:nvPr/>
        </p:nvCxnSpPr>
        <p:spPr bwMode="auto">
          <a:xfrm>
            <a:off x="36136117" y="15851808"/>
            <a:ext cx="0" cy="6390730"/>
          </a:xfrm>
          <a:prstGeom prst="line">
            <a:avLst/>
          </a:prstGeom>
          <a:noFill/>
          <a:ln w="25400"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3156" y="15854825"/>
            <a:ext cx="707508" cy="707508"/>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33156" y="16936073"/>
            <a:ext cx="707508" cy="707508"/>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33156" y="17983802"/>
            <a:ext cx="707508" cy="707508"/>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933156" y="19066086"/>
            <a:ext cx="707508" cy="707508"/>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933156" y="20229453"/>
            <a:ext cx="707508" cy="707508"/>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6933156" y="21381175"/>
            <a:ext cx="707508" cy="707508"/>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8151687" y="15854825"/>
            <a:ext cx="707508" cy="707508"/>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8151687" y="16936073"/>
            <a:ext cx="707508" cy="707508"/>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8151687" y="18103559"/>
            <a:ext cx="707508" cy="707508"/>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8151687" y="19215147"/>
            <a:ext cx="707508" cy="707508"/>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8151687" y="20326735"/>
            <a:ext cx="707508" cy="707508"/>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8151687" y="21438325"/>
            <a:ext cx="707508" cy="707508"/>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9429520" y="15854825"/>
            <a:ext cx="707508" cy="707508"/>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9429520" y="16936073"/>
            <a:ext cx="707508" cy="707508"/>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9429520" y="18095787"/>
            <a:ext cx="707508" cy="707508"/>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9429520" y="19203489"/>
            <a:ext cx="707508" cy="707508"/>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9429520" y="20311191"/>
            <a:ext cx="707508" cy="707508"/>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9429520" y="21418894"/>
            <a:ext cx="707508" cy="707508"/>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40813539" y="15854825"/>
            <a:ext cx="707508" cy="707508"/>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40813539" y="16936073"/>
            <a:ext cx="707508" cy="707508"/>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0813539" y="18090797"/>
            <a:ext cx="707508" cy="707508"/>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0813539" y="19196004"/>
            <a:ext cx="707508" cy="707508"/>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0813539" y="20301211"/>
            <a:ext cx="707508" cy="707508"/>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0813539" y="21406418"/>
            <a:ext cx="707508" cy="707508"/>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42081526" y="15854825"/>
            <a:ext cx="707508" cy="707508"/>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42081526" y="16936073"/>
            <a:ext cx="707508" cy="707508"/>
          </a:xfrm>
          <a:prstGeom prst="rect">
            <a:avLst/>
          </a:prstGeom>
        </p:spPr>
      </p:pic>
      <p:cxnSp>
        <p:nvCxnSpPr>
          <p:cNvPr id="38" name="Horizontal Section Divider" descr="Horizontal Divider"/>
          <p:cNvCxnSpPr/>
          <p:nvPr/>
        </p:nvCxnSpPr>
        <p:spPr bwMode="auto">
          <a:xfrm>
            <a:off x="33147000" y="23033909"/>
            <a:ext cx="9784080" cy="0"/>
          </a:xfrm>
          <a:prstGeom prst="line">
            <a:avLst/>
          </a:prstGeom>
          <a:noFill/>
          <a:ln w="25400" cap="flat" cmpd="sng" algn="ctr">
            <a:solidFill>
              <a:schemeClr val="tx1"/>
            </a:solidFill>
            <a:prstDash val="dash"/>
            <a:round/>
            <a:headEnd type="none" w="med" len="med"/>
            <a:tailEnd type="none" w="med" len="med"/>
          </a:ln>
          <a:effectLst/>
        </p:spPr>
      </p:cxnSp>
      <p:sp>
        <p:nvSpPr>
          <p:cNvPr id="23" name="References Textbox"/>
          <p:cNvSpPr txBox="1"/>
          <p:nvPr/>
        </p:nvSpPr>
        <p:spPr>
          <a:xfrm>
            <a:off x="33134314" y="23960092"/>
            <a:ext cx="9737512" cy="4144724"/>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Phasellus nec lectus bibendum, posuere nibh id, lacinia magna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Aenean et est sem. Phasellus nec lectus bibendum, posuere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Lacinia magna. Mauris orci mi, varius id diam id, egestas auctor</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
        <p:nvSpPr>
          <p:cNvPr id="94" name="Contact Information Textbox"/>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or Office name goes here </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spTree>
    <p:extLst>
      <p:ext uri="{BB962C8B-B14F-4D97-AF65-F5344CB8AC3E}">
        <p14:creationId xmlns:p14="http://schemas.microsoft.com/office/powerpoint/2010/main" val="10986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ACADEMIC RESEARCH POSTER TEMPLATE</a:t>
            </a:r>
          </a:p>
          <a:p>
            <a:pPr>
              <a:spcBef>
                <a:spcPts val="600"/>
              </a:spcBef>
              <a:spcAft>
                <a:spcPts val="1800"/>
              </a:spcAft>
              <a:defRPr/>
            </a:pPr>
            <a:r>
              <a:rPr lang="en-US" altLang="en-US" sz="4400" dirty="0">
                <a:solidFill>
                  <a:srgbClr val="FFFFFF"/>
                </a:solidFill>
                <a:latin typeface="+mn-lt"/>
                <a:ea typeface="Arial" charset="0"/>
              </a:rPr>
              <a:t>Subtitle for Academic Research Poster (48x36 inches)</a:t>
            </a:r>
          </a:p>
          <a:p>
            <a:pPr>
              <a:spcBef>
                <a:spcPts val="1800"/>
              </a:spcBef>
              <a:defRPr/>
            </a:pPr>
            <a:r>
              <a:rPr lang="en-US" altLang="en-US" sz="3200"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1010653" y="6932975"/>
            <a:ext cx="9829800" cy="5863144"/>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0"/>
              </a:lnSpc>
              <a:spcBef>
                <a:spcPts val="0"/>
              </a:spcBef>
            </a:pPr>
            <a:r>
              <a:rPr lang="en-US" altLang="en-US" sz="3800" dirty="0">
                <a:latin typeface="Arial" charset="0"/>
                <a:ea typeface="Arial" charset="0"/>
              </a:rPr>
              <a:t>Mauris orci mi, varius id diam id, egestas auctor enim. Praesent ut massa nibh. Duis purus neque, facilisis cursus ultrices vel, ullamcorper ac augue. Donec semper lorem vitae urna pulvinar, in congue massa tristique. Sed in risus nibh. In nisl quam, aliquet sed nibh sit amet, faucibus.</a:t>
            </a:r>
          </a:p>
        </p:txBody>
      </p:sp>
      <p:cxnSp>
        <p:nvCxnSpPr>
          <p:cNvPr id="31" name="Horizontal Section Divider" descr="Horizontal Divider"/>
          <p:cNvCxnSpPr/>
          <p:nvPr/>
        </p:nvCxnSpPr>
        <p:spPr bwMode="auto">
          <a:xfrm>
            <a:off x="946150" y="13477190"/>
            <a:ext cx="9589328" cy="0"/>
          </a:xfrm>
          <a:prstGeom prst="line">
            <a:avLst/>
          </a:prstGeom>
          <a:noFill/>
          <a:ln w="25400" cap="flat" cmpd="sng" algn="ctr">
            <a:solidFill>
              <a:schemeClr val="tx1"/>
            </a:solidFill>
            <a:prstDash val="dash"/>
            <a:round/>
            <a:headEnd type="none" w="med" len="med"/>
            <a:tailEnd type="none" w="med" len="med"/>
          </a:ln>
          <a:effectLst/>
        </p:spPr>
      </p:cxnSp>
      <p:sp>
        <p:nvSpPr>
          <p:cNvPr id="9" name="Methods Textbox"/>
          <p:cNvSpPr txBox="1"/>
          <p:nvPr/>
        </p:nvSpPr>
        <p:spPr>
          <a:xfrm>
            <a:off x="946150" y="14020147"/>
            <a:ext cx="9829800" cy="8263801"/>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Methods</a:t>
            </a:r>
          </a:p>
          <a:p>
            <a:pPr>
              <a:lnSpc>
                <a:spcPts val="4600"/>
              </a:lnSpc>
              <a:spcBef>
                <a:spcPts val="0"/>
              </a:spcBef>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00" lvl="1" indent="-457200">
              <a:lnSpc>
                <a:spcPts val="4600"/>
              </a:lnSpc>
              <a:spcBef>
                <a:spcPts val="0"/>
              </a:spcBef>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 sed, </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600"/>
              </a:lnSpc>
              <a:spcBef>
                <a:spcPts val="0"/>
              </a:spcBef>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Proin semper ipsum donec semper placerat.</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Finibus quam tempor, vitae consectetur.</a:t>
            </a:r>
          </a:p>
        </p:txBody>
      </p:sp>
      <p:sp>
        <p:nvSpPr>
          <p:cNvPr id="87" name="Picture Placeholder 1" descr="Image alt tag goes here"/>
          <p:cNvSpPr>
            <a:spLocks noGrp="1"/>
          </p:cNvSpPr>
          <p:nvPr>
            <p:ph type="pic" sz="quarter" idx="16"/>
          </p:nvPr>
        </p:nvSpPr>
        <p:spPr>
          <a:xfrm>
            <a:off x="914399" y="22732360"/>
            <a:ext cx="9819861" cy="5871411"/>
          </a:xfrm>
        </p:spPr>
      </p:sp>
      <p:sp>
        <p:nvSpPr>
          <p:cNvPr id="45" name="Picture Placeholder 1 Caption"/>
          <p:cNvSpPr txBox="1"/>
          <p:nvPr/>
        </p:nvSpPr>
        <p:spPr>
          <a:xfrm>
            <a:off x="881046" y="28843168"/>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19" name="Data Analysis Textbox"/>
          <p:cNvSpPr txBox="1"/>
          <p:nvPr/>
        </p:nvSpPr>
        <p:spPr>
          <a:xfrm>
            <a:off x="11628404" y="693297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Data Analysis </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Donec:</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7316" y="13317995"/>
            <a:ext cx="707508" cy="707508"/>
          </a:xfrm>
          <a:prstGeom prst="rect">
            <a:avLst/>
          </a:prstGeom>
        </p:spPr>
      </p:pic>
      <p:graphicFrame>
        <p:nvGraphicFramePr>
          <p:cNvPr id="12" name="Chart A" descr="Chart A"/>
          <p:cNvGraphicFramePr>
            <a:graphicFrameLocks/>
          </p:cNvGraphicFramePr>
          <p:nvPr>
            <p:extLst>
              <p:ext uri="{D42A27DB-BD31-4B8C-83A1-F6EECF244321}">
                <p14:modId xmlns:p14="http://schemas.microsoft.com/office/powerpoint/2010/main" val="742879984"/>
              </p:ext>
            </p:extLst>
          </p:nvPr>
        </p:nvGraphicFramePr>
        <p:xfrm>
          <a:off x="11371355" y="13044867"/>
          <a:ext cx="6554233" cy="5284523"/>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16283194" y="14093055"/>
            <a:ext cx="2157412" cy="2136775"/>
          </a:xfrm>
          <a:prstGeom prst="arc">
            <a:avLst>
              <a:gd name="adj1" fmla="val 16200000"/>
              <a:gd name="adj2" fmla="val 3291054"/>
            </a:avLst>
          </a:prstGeom>
          <a:ln w="38100">
            <a:solidFill>
              <a:schemeClr val="tx2"/>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chemeClr val="tx2"/>
              </a:solidFill>
            </a:endParaRPr>
          </a:p>
        </p:txBody>
      </p:sp>
      <p:sp>
        <p:nvSpPr>
          <p:cNvPr id="16" name="Note"/>
          <p:cNvSpPr txBox="1">
            <a:spLocks noChangeArrowheads="1"/>
          </p:cNvSpPr>
          <p:nvPr/>
        </p:nvSpPr>
        <p:spPr bwMode="auto">
          <a:xfrm>
            <a:off x="17354104" y="14875018"/>
            <a:ext cx="33113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b="1" dirty="0">
                <a:solidFill>
                  <a:schemeClr val="tx2"/>
                </a:solidFill>
                <a:latin typeface="Arial" charset="0"/>
                <a:ea typeface="Arial" charset="0"/>
              </a:rPr>
              <a:t>Figure A</a:t>
            </a:r>
            <a:r>
              <a:rPr lang="en-US" sz="2000" b="1" dirty="0">
                <a:solidFill>
                  <a:schemeClr val="tx2"/>
                </a:solidFill>
                <a:latin typeface="Arial" charset="0"/>
                <a:ea typeface="Arial" charset="0"/>
                <a:cs typeface="Arial" charset="0"/>
              </a:rPr>
              <a:t>: </a:t>
            </a:r>
            <a:r>
              <a:rPr lang="en-US" sz="2000" dirty="0">
                <a:solidFill>
                  <a:schemeClr val="tx2"/>
                </a:solidFill>
                <a:latin typeface="Arial" charset="0"/>
                <a:ea typeface="Arial" charset="0"/>
                <a:cs typeface="Arial" charset="0"/>
              </a:rPr>
              <a:t>In et neque dignissim, and in aliquet nisl et umis.</a:t>
            </a:r>
            <a:endParaRPr lang="en-US" altLang="en-US" sz="2000" dirty="0">
              <a:solidFill>
                <a:schemeClr val="tx2"/>
              </a:solidFill>
              <a:latin typeface="Arial" charset="0"/>
              <a:ea typeface="Arial" charset="0"/>
            </a:endParaRPr>
          </a:p>
        </p:txBody>
      </p:sp>
      <p:cxnSp>
        <p:nvCxnSpPr>
          <p:cNvPr id="32" name="Horizontal Section Divider" descr="Horizontal Divider"/>
          <p:cNvCxnSpPr/>
          <p:nvPr/>
        </p:nvCxnSpPr>
        <p:spPr bwMode="auto">
          <a:xfrm>
            <a:off x="11658600" y="18745599"/>
            <a:ext cx="9784080" cy="0"/>
          </a:xfrm>
          <a:prstGeom prst="line">
            <a:avLst/>
          </a:prstGeom>
          <a:noFill/>
          <a:ln w="25400"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7316" y="19317120"/>
            <a:ext cx="707508" cy="707508"/>
          </a:xfrm>
          <a:prstGeom prst="rect">
            <a:avLst/>
          </a:prstGeom>
        </p:spPr>
      </p:pic>
      <p:graphicFrame>
        <p:nvGraphicFramePr>
          <p:cNvPr id="28" name="Chart B" descr="Chart B"/>
          <p:cNvGraphicFramePr>
            <a:graphicFrameLocks/>
          </p:cNvGraphicFramePr>
          <p:nvPr>
            <p:extLst>
              <p:ext uri="{D42A27DB-BD31-4B8C-83A1-F6EECF244321}">
                <p14:modId xmlns:p14="http://schemas.microsoft.com/office/powerpoint/2010/main" val="1959678419"/>
              </p:ext>
            </p:extLst>
          </p:nvPr>
        </p:nvGraphicFramePr>
        <p:xfrm>
          <a:off x="11359276" y="18965175"/>
          <a:ext cx="5134664" cy="4943591"/>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16640791" y="19222937"/>
            <a:ext cx="0" cy="4466253"/>
          </a:xfrm>
          <a:prstGeom prst="line">
            <a:avLst/>
          </a:prstGeom>
          <a:noFill/>
          <a:ln w="25400"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47136" y="19374270"/>
            <a:ext cx="707508" cy="707508"/>
          </a:xfrm>
          <a:prstGeom prst="rect">
            <a:avLst/>
          </a:prstGeom>
        </p:spPr>
      </p:pic>
      <p:graphicFrame>
        <p:nvGraphicFramePr>
          <p:cNvPr id="27" name="Chart C" descr="Chart C"/>
          <p:cNvGraphicFramePr>
            <a:graphicFrameLocks/>
          </p:cNvGraphicFramePr>
          <p:nvPr>
            <p:extLst>
              <p:ext uri="{D42A27DB-BD31-4B8C-83A1-F6EECF244321}">
                <p14:modId xmlns:p14="http://schemas.microsoft.com/office/powerpoint/2010/main" val="2413236200"/>
              </p:ext>
            </p:extLst>
          </p:nvPr>
        </p:nvGraphicFramePr>
        <p:xfrm>
          <a:off x="16583641" y="18965175"/>
          <a:ext cx="5134664" cy="4943591"/>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p:nvPr/>
        </p:nvCxnSpPr>
        <p:spPr bwMode="auto">
          <a:xfrm>
            <a:off x="11658600" y="24147732"/>
            <a:ext cx="9829800"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nvGraphicFramePr>
        <p:xfrm>
          <a:off x="11700545" y="24872881"/>
          <a:ext cx="9898095" cy="3744898"/>
        </p:xfrm>
        <a:graphic>
          <a:graphicData uri="http://schemas.openxmlformats.org/drawingml/2006/table">
            <a:tbl>
              <a:tblPr firstRow="1" bandRow="1">
                <a:tableStyleId>{6E25E649-3F16-4E02-A733-19D2CDBF48F0}</a:tableStyleId>
              </a:tblPr>
              <a:tblGrid>
                <a:gridCol w="2310769">
                  <a:extLst>
                    <a:ext uri="{9D8B030D-6E8A-4147-A177-3AD203B41FA5}">
                      <a16:colId xmlns:a16="http://schemas.microsoft.com/office/drawing/2014/main" val="20000"/>
                    </a:ext>
                  </a:extLst>
                </a:gridCol>
                <a:gridCol w="2583693">
                  <a:extLst>
                    <a:ext uri="{9D8B030D-6E8A-4147-A177-3AD203B41FA5}">
                      <a16:colId xmlns:a16="http://schemas.microsoft.com/office/drawing/2014/main" val="20001"/>
                    </a:ext>
                  </a:extLst>
                </a:gridCol>
                <a:gridCol w="2292574">
                  <a:extLst>
                    <a:ext uri="{9D8B030D-6E8A-4147-A177-3AD203B41FA5}">
                      <a16:colId xmlns:a16="http://schemas.microsoft.com/office/drawing/2014/main" val="20002"/>
                    </a:ext>
                  </a:extLst>
                </a:gridCol>
                <a:gridCol w="2711059">
                  <a:extLst>
                    <a:ext uri="{9D8B030D-6E8A-4147-A177-3AD203B41FA5}">
                      <a16:colId xmlns:a16="http://schemas.microsoft.com/office/drawing/2014/main" val="20003"/>
                    </a:ext>
                  </a:extLst>
                </a:gridCol>
              </a:tblGrid>
              <a:tr h="765719">
                <a:tc gridSpan="4">
                  <a:txBody>
                    <a:bodyPr/>
                    <a:lstStyle/>
                    <a:p>
                      <a:pPr algn="ctr"/>
                      <a:r>
                        <a:rPr lang="en-US" sz="3200" dirty="0">
                          <a:ln>
                            <a:noFill/>
                            <a:prstDash val="dash"/>
                          </a:ln>
                        </a:rPr>
                        <a:t>Table 1 -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1474">
                <a:tc>
                  <a:txBody>
                    <a:bodyPr/>
                    <a:lstStyle/>
                    <a:p>
                      <a:pPr algn="ctr"/>
                      <a:r>
                        <a:rPr lang="en-US" sz="2400" cap="none" spc="0" dirty="0">
                          <a:ln>
                            <a:noFill/>
                          </a:ln>
                          <a:effectLst/>
                        </a:rPr>
                        <a:t>8.01</a:t>
                      </a:r>
                      <a:endParaRPr lang="en-US" sz="24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cap="none" spc="0" dirty="0">
                          <a:ln>
                            <a:noFill/>
                          </a:ln>
                          <a:effectLst/>
                        </a:rPr>
                        <a:t>7.99</a:t>
                      </a:r>
                      <a:endParaRPr lang="en-US" sz="2400" b="0" cap="none" spc="0" dirty="0">
                        <a:ln>
                          <a:noFill/>
                        </a:ln>
                        <a:solidFill>
                          <a:schemeClr val="tx1"/>
                        </a:solidFill>
                        <a:effectLst/>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5.77</a:t>
                      </a:r>
                      <a:endParaRPr lang="en-US" sz="2400" b="0" cap="none" spc="0" dirty="0">
                        <a:ln>
                          <a:noFill/>
                        </a:ln>
                        <a:solidFill>
                          <a:schemeClr val="tx1"/>
                        </a:solidFill>
                        <a:effectLst/>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6.44</a:t>
                      </a:r>
                      <a:endParaRPr lang="en-US" sz="2400" b="0" cap="none" spc="0" dirty="0">
                        <a:ln>
                          <a:noFill/>
                        </a:ln>
                        <a:solidFill>
                          <a:schemeClr val="tx1"/>
                        </a:solidFill>
                        <a:effectLst/>
                      </a:endParaRPr>
                    </a:p>
                  </a:txBody>
                  <a:tcPr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92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4.50</a:t>
                      </a:r>
                      <a:endParaRPr lang="en-US" sz="24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3.11</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9.55</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1.12</a:t>
                      </a:r>
                      <a:endParaRPr lang="en-US" sz="2400" b="0" cap="none" spc="0" dirty="0">
                        <a:ln>
                          <a:noFill/>
                        </a:ln>
                        <a:solidFill>
                          <a:schemeClr val="tx1"/>
                        </a:solidFill>
                        <a:effectLst/>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535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6.15</a:t>
                      </a:r>
                      <a:endParaRPr lang="en-US" sz="24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8.00</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6.18</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5.65</a:t>
                      </a:r>
                      <a:endParaRPr lang="en-US" sz="2400" b="0" cap="none" spc="0" dirty="0">
                        <a:ln>
                          <a:noFill/>
                        </a:ln>
                        <a:solidFill>
                          <a:schemeClr val="tx1"/>
                        </a:solidFill>
                        <a:effectLst/>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8.21</a:t>
                      </a:r>
                      <a:endParaRPr lang="en-US" sz="24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2.16</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3.11*</a:t>
                      </a:r>
                      <a:endParaRPr lang="en-US" sz="24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7.17</a:t>
                      </a:r>
                      <a:endParaRPr lang="en-US" sz="2400" b="0" cap="none" spc="0" dirty="0">
                        <a:ln>
                          <a:noFill/>
                        </a:ln>
                        <a:solidFill>
                          <a:schemeClr val="tx1"/>
                        </a:solidFill>
                        <a:effectLst/>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3.00</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9.70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10.50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4.45</a:t>
                      </a: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5" name="Data Table Caption"/>
          <p:cNvSpPr txBox="1"/>
          <p:nvPr/>
        </p:nvSpPr>
        <p:spPr>
          <a:xfrm>
            <a:off x="11668741" y="2889145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nvGraphicFramePr>
        <p:xfrm>
          <a:off x="22151225" y="6858027"/>
          <a:ext cx="10329334" cy="7195281"/>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31588" y="6911157"/>
            <a:ext cx="707508" cy="707508"/>
          </a:xfrm>
          <a:prstGeom prst="rect">
            <a:avLst/>
          </a:prstGeom>
        </p:spPr>
      </p:pic>
      <p:cxnSp>
        <p:nvCxnSpPr>
          <p:cNvPr id="34" name="Horizontal Section Divider" descr="Horizontal Divider"/>
          <p:cNvCxnSpPr/>
          <p:nvPr/>
        </p:nvCxnSpPr>
        <p:spPr bwMode="auto">
          <a:xfrm>
            <a:off x="22442212" y="14667622"/>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7" name="Results Textbox"/>
          <p:cNvSpPr txBox="1"/>
          <p:nvPr/>
        </p:nvSpPr>
        <p:spPr>
          <a:xfrm>
            <a:off x="22418886" y="15310173"/>
            <a:ext cx="9784080" cy="5863144"/>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8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a:p>
            <a:pPr>
              <a:lnSpc>
                <a:spcPts val="4600"/>
              </a:lnSpc>
              <a:spcBef>
                <a:spcPts val="0"/>
              </a:spcBef>
              <a:spcAft>
                <a:spcPts val="1800"/>
              </a:spcAft>
              <a:defRPr/>
            </a:pPr>
            <a:r>
              <a:rPr lang="en-US" sz="2800" dirty="0">
                <a:latin typeface="Arial" charset="0"/>
                <a:ea typeface="Arial" charset="0"/>
                <a:cs typeface="Arial" charset="0"/>
              </a:rPr>
              <a:t>Sed in risus nibh. In nisl quam, aliquet sed nibh sit amet, faucibus placerat dui. Fusce quis augue scelerisque, luctus rum sed, porta ut dolor. In pulvinar urna in eros posuere, in elementum orci dignissim.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54010" y="21395107"/>
            <a:ext cx="707508" cy="707508"/>
          </a:xfrm>
          <a:prstGeom prst="rect">
            <a:avLst/>
          </a:prstGeom>
        </p:spPr>
      </p:pic>
      <p:graphicFrame>
        <p:nvGraphicFramePr>
          <p:cNvPr id="25" name="Chart E" descr="Chart E"/>
          <p:cNvGraphicFramePr>
            <a:graphicFrameLocks noGrp="1"/>
          </p:cNvGraphicFramePr>
          <p:nvPr>
            <p:ph type="pic" sz="quarter" idx="17"/>
          </p:nvPr>
        </p:nvGraphicFramePr>
        <p:xfrm>
          <a:off x="22646513" y="21493723"/>
          <a:ext cx="6976172" cy="53055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200000">
            <a:off x="27986293" y="22922469"/>
            <a:ext cx="2074866" cy="2132807"/>
          </a:xfrm>
          <a:prstGeom prst="arc">
            <a:avLst>
              <a:gd name="adj1" fmla="val 16200000"/>
              <a:gd name="adj2" fmla="val 2592668"/>
            </a:avLst>
          </a:prstGeom>
          <a:ln w="38100">
            <a:solidFill>
              <a:schemeClr val="tx2"/>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4" name="Note"/>
          <p:cNvSpPr txBox="1"/>
          <p:nvPr/>
        </p:nvSpPr>
        <p:spPr>
          <a:xfrm>
            <a:off x="28959982" y="23522669"/>
            <a:ext cx="2539862" cy="1015663"/>
          </a:xfrm>
          <a:prstGeom prst="rect">
            <a:avLst/>
          </a:prstGeom>
          <a:noFill/>
        </p:spPr>
        <p:txBody>
          <a:bodyPr wrap="square">
            <a:spAutoFit/>
          </a:bodyPr>
          <a:lstStyle/>
          <a:p>
            <a:pPr>
              <a:defRPr/>
            </a:pPr>
            <a:r>
              <a:rPr lang="en-US" sz="2000" b="1" dirty="0">
                <a:solidFill>
                  <a:schemeClr val="tx2"/>
                </a:solidFill>
                <a:latin typeface="Arial" charset="0"/>
                <a:ea typeface="Arial" charset="0"/>
                <a:cs typeface="Arial" charset="0"/>
              </a:rPr>
              <a:t>Series: </a:t>
            </a:r>
            <a:r>
              <a:rPr lang="en-US" sz="20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22418886" y="27177746"/>
            <a:ext cx="9829800" cy="2451953"/>
          </a:xfrm>
          <a:prstGeom prst="rect">
            <a:avLst/>
          </a:prstGeom>
          <a:solidFill>
            <a:schemeClr val="bg1">
              <a:alpha val="42000"/>
            </a:schemeClr>
          </a:solidFill>
        </p:spPr>
        <p:txBody>
          <a:bodyPr>
            <a:spAutoFit/>
          </a:bodyPr>
          <a:lstStyle/>
          <a:p>
            <a:pPr>
              <a:lnSpc>
                <a:spcPts val="4600"/>
              </a:lnSpc>
              <a:spcBef>
                <a:spcPts val="0"/>
              </a:spcBef>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cursus ultrices vel, ullamcorper ac augue. Donec semper lorem.</a:t>
            </a:r>
          </a:p>
        </p:txBody>
      </p:sp>
      <p:sp>
        <p:nvSpPr>
          <p:cNvPr id="40" name="Conclusion Analysis Textbox"/>
          <p:cNvSpPr txBox="1"/>
          <p:nvPr/>
        </p:nvSpPr>
        <p:spPr>
          <a:xfrm>
            <a:off x="33146443" y="6932975"/>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cxnSp>
        <p:nvCxnSpPr>
          <p:cNvPr id="41" name="Horizontal Section Divider" descr="Horizontal Divider"/>
          <p:cNvCxnSpPr/>
          <p:nvPr/>
        </p:nvCxnSpPr>
        <p:spPr bwMode="auto">
          <a:xfrm>
            <a:off x="33193568" y="14197627"/>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6" name="Graphic Elements"/>
          <p:cNvSpPr txBox="1"/>
          <p:nvPr/>
        </p:nvSpPr>
        <p:spPr>
          <a:xfrm>
            <a:off x="33147000" y="14588049"/>
            <a:ext cx="9791700" cy="830997"/>
          </a:xfrm>
          <a:prstGeom prst="rect">
            <a:avLst/>
          </a:prstGeom>
          <a:noFill/>
        </p:spPr>
        <p:txBody>
          <a:bodyPr wrap="square">
            <a:spAutoFit/>
          </a:bodyPr>
          <a:lstStyle/>
          <a:p>
            <a:pPr>
              <a:defRPr/>
            </a:pPr>
            <a:r>
              <a:rPr lang="en-US" sz="4800" b="1" dirty="0">
                <a:solidFill>
                  <a:srgbClr val="005BBB"/>
                </a:solidFill>
                <a:latin typeface="+mn-lt"/>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533594" y="15880383"/>
            <a:ext cx="707508" cy="707508"/>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533594" y="16978748"/>
            <a:ext cx="707508" cy="707508"/>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533594" y="18077113"/>
            <a:ext cx="707508" cy="707508"/>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33594" y="19175478"/>
            <a:ext cx="706387" cy="706387"/>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3533594" y="20272722"/>
            <a:ext cx="707508" cy="707508"/>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533594" y="21371087"/>
            <a:ext cx="707508" cy="707508"/>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581031" y="15880383"/>
            <a:ext cx="707508" cy="707508"/>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81031" y="16970882"/>
            <a:ext cx="707508" cy="707508"/>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81031" y="18061381"/>
            <a:ext cx="707508" cy="707508"/>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4581031" y="19151881"/>
            <a:ext cx="707508" cy="707508"/>
          </a:xfrm>
          <a:prstGeom prst="rect">
            <a:avLst/>
          </a:prstGeom>
        </p:spPr>
      </p:pic>
      <p:cxnSp>
        <p:nvCxnSpPr>
          <p:cNvPr id="83" name="Vertical Section Divider" descr="Vertical Divider"/>
          <p:cNvCxnSpPr/>
          <p:nvPr/>
        </p:nvCxnSpPr>
        <p:spPr bwMode="auto">
          <a:xfrm>
            <a:off x="36136117" y="15851808"/>
            <a:ext cx="0" cy="6390730"/>
          </a:xfrm>
          <a:prstGeom prst="line">
            <a:avLst/>
          </a:prstGeom>
          <a:noFill/>
          <a:ln w="25400"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3156" y="15854825"/>
            <a:ext cx="707508" cy="707508"/>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33156" y="16936073"/>
            <a:ext cx="707508" cy="707508"/>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33156" y="17983802"/>
            <a:ext cx="707508" cy="707508"/>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933156" y="19066086"/>
            <a:ext cx="707508" cy="707508"/>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933156" y="20229453"/>
            <a:ext cx="707508" cy="707508"/>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6933156" y="21381175"/>
            <a:ext cx="707508" cy="707508"/>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8151687" y="15854825"/>
            <a:ext cx="707508" cy="707508"/>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8151687" y="16936073"/>
            <a:ext cx="707508" cy="707508"/>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8151687" y="18103559"/>
            <a:ext cx="707508" cy="707508"/>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8151687" y="19215147"/>
            <a:ext cx="707508" cy="707508"/>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8151687" y="20326735"/>
            <a:ext cx="707508" cy="707508"/>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8151687" y="21438325"/>
            <a:ext cx="707508" cy="707508"/>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9429520" y="15854825"/>
            <a:ext cx="707508" cy="707508"/>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9429520" y="16936073"/>
            <a:ext cx="707508" cy="707508"/>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9429520" y="18095787"/>
            <a:ext cx="707508" cy="707508"/>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9429520" y="19203489"/>
            <a:ext cx="707508" cy="707508"/>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9429520" y="20311191"/>
            <a:ext cx="707508" cy="707508"/>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9429520" y="21418894"/>
            <a:ext cx="707508" cy="707508"/>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40813539" y="15854825"/>
            <a:ext cx="707508" cy="707508"/>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40813539" y="16936073"/>
            <a:ext cx="707508" cy="707508"/>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0813539" y="18090797"/>
            <a:ext cx="707508" cy="707508"/>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0813539" y="19196004"/>
            <a:ext cx="707508" cy="707508"/>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0813539" y="20301211"/>
            <a:ext cx="707508" cy="707508"/>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0813539" y="21406418"/>
            <a:ext cx="707508" cy="707508"/>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42081526" y="15854825"/>
            <a:ext cx="707508" cy="707508"/>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42081526" y="16936073"/>
            <a:ext cx="707508" cy="707508"/>
          </a:xfrm>
          <a:prstGeom prst="rect">
            <a:avLst/>
          </a:prstGeom>
        </p:spPr>
      </p:pic>
      <p:cxnSp>
        <p:nvCxnSpPr>
          <p:cNvPr id="38" name="Horizontal Section Divider" descr="Horizontal Divider"/>
          <p:cNvCxnSpPr/>
          <p:nvPr/>
        </p:nvCxnSpPr>
        <p:spPr bwMode="auto">
          <a:xfrm>
            <a:off x="33147000" y="23033909"/>
            <a:ext cx="9784080" cy="0"/>
          </a:xfrm>
          <a:prstGeom prst="line">
            <a:avLst/>
          </a:prstGeom>
          <a:noFill/>
          <a:ln w="25400" cap="flat" cmpd="sng" algn="ctr">
            <a:solidFill>
              <a:schemeClr val="tx1"/>
            </a:solidFill>
            <a:prstDash val="dash"/>
            <a:round/>
            <a:headEnd type="none" w="med" len="med"/>
            <a:tailEnd type="none" w="med" len="med"/>
          </a:ln>
          <a:effectLst/>
        </p:spPr>
      </p:cxnSp>
      <p:sp>
        <p:nvSpPr>
          <p:cNvPr id="23" name="References Textbox"/>
          <p:cNvSpPr txBox="1"/>
          <p:nvPr/>
        </p:nvSpPr>
        <p:spPr>
          <a:xfrm>
            <a:off x="33134314" y="23960092"/>
            <a:ext cx="9737512" cy="4144724"/>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Phasellus nec lectus bibendum, posuere nibh id, lacinia magna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Aenean et est sem. Phasellus nec lectus bibendum, posuere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Lacinia magna. Mauris orci mi, varius id diam id, egestas auctor</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
        <p:nvSpPr>
          <p:cNvPr id="94" name="Contact Information Textbox"/>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or Office name goes here </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spTree>
    <p:extLst>
      <p:ext uri="{BB962C8B-B14F-4D97-AF65-F5344CB8AC3E}">
        <p14:creationId xmlns:p14="http://schemas.microsoft.com/office/powerpoint/2010/main" val="1889804044"/>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33</TotalTime>
  <Words>1374</Words>
  <Application>Microsoft Macintosh PowerPoint</Application>
  <PresentationFormat>Custom</PresentationFormat>
  <Paragraphs>142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System Font Regular</vt:lpstr>
      <vt:lpstr>Research Poster Template</vt:lpstr>
      <vt:lpstr>PowerPoint Presentation</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Klingensmith, Richard</cp:lastModifiedBy>
  <cp:revision>9</cp:revision>
  <cp:lastPrinted>2018-07-27T15:05:13Z</cp:lastPrinted>
  <dcterms:created xsi:type="dcterms:W3CDTF">2019-03-28T18:35:19Z</dcterms:created>
  <dcterms:modified xsi:type="dcterms:W3CDTF">2020-08-04T14:00:54Z</dcterms:modified>
  <cp:category/>
</cp:coreProperties>
</file>