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5" r:id="rId6"/>
    <p:sldId id="266" r:id="rId7"/>
    <p:sldId id="267" r:id="rId8"/>
    <p:sldId id="268" r:id="rId9"/>
    <p:sldId id="269" r:id="rId10"/>
    <p:sldId id="270" r:id="rId11"/>
    <p:sldId id="260" r:id="rId12"/>
    <p:sldId id="271" r:id="rId13"/>
    <p:sldId id="272" r:id="rId14"/>
    <p:sldId id="273" r:id="rId15"/>
    <p:sldId id="274" r:id="rId16"/>
    <p:sldId id="275" r:id="rId17"/>
    <p:sldId id="276" r:id="rId18"/>
    <p:sldId id="277" r:id="rId19"/>
    <p:sldId id="278" r:id="rId20"/>
    <p:sldId id="279" r:id="rId21"/>
    <p:sldId id="280" r:id="rId22"/>
    <p:sldId id="261" r:id="rId23"/>
    <p:sldId id="281" r:id="rId24"/>
    <p:sldId id="283" r:id="rId25"/>
    <p:sldId id="282" r:id="rId26"/>
    <p:sldId id="284" r:id="rId27"/>
    <p:sldId id="285" r:id="rId28"/>
    <p:sldId id="286" r:id="rId29"/>
    <p:sldId id="262" r:id="rId30"/>
    <p:sldId id="287" r:id="rId31"/>
    <p:sldId id="288" r:id="rId32"/>
    <p:sldId id="289" r:id="rId33"/>
    <p:sldId id="293" r:id="rId34"/>
    <p:sldId id="294" r:id="rId35"/>
    <p:sldId id="295" r:id="rId36"/>
    <p:sldId id="296" r:id="rId37"/>
    <p:sldId id="263" r:id="rId38"/>
    <p:sldId id="297" r:id="rId39"/>
    <p:sldId id="298" r:id="rId40"/>
    <p:sldId id="299" r:id="rId41"/>
    <p:sldId id="300" r:id="rId42"/>
    <p:sldId id="301" r:id="rId43"/>
    <p:sldId id="302" r:id="rId44"/>
    <p:sldId id="303" r:id="rId45"/>
    <p:sldId id="304" r:id="rId46"/>
    <p:sldId id="305" r:id="rId47"/>
    <p:sldId id="264" r:id="rId48"/>
    <p:sldId id="290" r:id="rId49"/>
    <p:sldId id="291" r:id="rId50"/>
    <p:sldId id="292"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161944"/>
            <a:ext cx="7766936" cy="888892"/>
          </a:xfrm>
        </p:spPr>
        <p:txBody>
          <a:bodyPr/>
          <a:lstStyle/>
          <a:p>
            <a:r>
              <a:rPr lang="en-US" sz="2800" b="1" dirty="0">
                <a:latin typeface="Arial" panose="020B0604020202020204" pitchFamily="34" charset="0"/>
                <a:cs typeface="Arial" panose="020B0604020202020204" pitchFamily="34" charset="0"/>
              </a:rPr>
              <a:t>Management of Training &amp; jobs Service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014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When is it needed? </a:t>
            </a:r>
            <a:r>
              <a:rPr lang="en-US" dirty="0">
                <a:solidFill>
                  <a:schemeClr val="tx1"/>
                </a:solidFill>
                <a:latin typeface="Arial" panose="020B0604020202020204" pitchFamily="34" charset="0"/>
                <a:cs typeface="Arial" panose="020B0604020202020204" pitchFamily="34" charset="0"/>
              </a:rPr>
              <a:t/>
            </a:r>
            <a:br>
              <a:rPr lang="en-US" dirty="0">
                <a:solidFill>
                  <a:schemeClr val="tx1"/>
                </a:solidFill>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677334" y="2160589"/>
            <a:ext cx="8596668" cy="3240353"/>
          </a:xfrm>
        </p:spPr>
        <p:txBody>
          <a:bodyPr/>
          <a:lstStyle/>
          <a:p>
            <a:r>
              <a:rPr lang="en-US" sz="2000" dirty="0"/>
              <a:t>It is needed when a student needs to apply for a </a:t>
            </a:r>
            <a:r>
              <a:rPr lang="en-US" sz="2000" dirty="0" smtClean="0"/>
              <a:t>training and </a:t>
            </a:r>
            <a:r>
              <a:rPr lang="en-US" sz="2000" dirty="0"/>
              <a:t>students will be able to gain experience before applying for jobs. </a:t>
            </a:r>
            <a:endParaRPr lang="en-US" sz="2000" dirty="0" smtClean="0"/>
          </a:p>
          <a:p>
            <a:r>
              <a:rPr lang="en-US" sz="2000" dirty="0" smtClean="0"/>
              <a:t>The </a:t>
            </a:r>
            <a:r>
              <a:rPr lang="en-US" sz="2000" dirty="0"/>
              <a:t>project will be considered done on the 5</a:t>
            </a:r>
            <a:r>
              <a:rPr lang="en-US" sz="2000" baseline="30000" dirty="0"/>
              <a:t>th</a:t>
            </a:r>
            <a:r>
              <a:rPr lang="en-US" sz="2000" dirty="0"/>
              <a:t> of February approximately.</a:t>
            </a:r>
          </a:p>
          <a:p>
            <a:endParaRPr lang="en-US" dirty="0"/>
          </a:p>
        </p:txBody>
      </p:sp>
    </p:spTree>
    <p:extLst>
      <p:ext uri="{BB962C8B-B14F-4D97-AF65-F5344CB8AC3E}">
        <p14:creationId xmlns:p14="http://schemas.microsoft.com/office/powerpoint/2010/main" val="391881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6811"/>
          </a:xfrm>
        </p:spPr>
        <p:txBody>
          <a:bodyPr>
            <a:normAutofit fontScale="90000"/>
          </a:bodyPr>
          <a:lstStyle/>
          <a:p>
            <a:r>
              <a:rPr lang="en-US" sz="3100" dirty="0"/>
              <a:t>Application Analysis </a:t>
            </a:r>
            <a:r>
              <a:rPr lang="en-US" sz="2800" dirty="0"/>
              <a:t/>
            </a:r>
            <a:br>
              <a:rPr lang="en-US" sz="2800" dirty="0"/>
            </a:br>
            <a:endParaRPr lang="en-US" sz="2800" dirty="0"/>
          </a:p>
        </p:txBody>
      </p:sp>
      <p:sp>
        <p:nvSpPr>
          <p:cNvPr id="3" name="Content Placeholder 2"/>
          <p:cNvSpPr>
            <a:spLocks noGrp="1"/>
          </p:cNvSpPr>
          <p:nvPr>
            <p:ph idx="1"/>
          </p:nvPr>
        </p:nvSpPr>
        <p:spPr/>
        <p:txBody>
          <a:bodyPr>
            <a:normAutofit/>
          </a:bodyPr>
          <a:lstStyle/>
          <a:p>
            <a:r>
              <a:rPr lang="en-US" sz="2400" dirty="0" smtClean="0"/>
              <a:t>Introduction </a:t>
            </a:r>
            <a:r>
              <a:rPr lang="en-US" sz="2400" dirty="0"/>
              <a:t>about application </a:t>
            </a:r>
            <a:r>
              <a:rPr lang="en-US" sz="2400" dirty="0" smtClean="0"/>
              <a:t>analysis</a:t>
            </a:r>
          </a:p>
          <a:p>
            <a:r>
              <a:rPr lang="en-US" sz="2400" dirty="0" smtClean="0"/>
              <a:t>Functional requirement</a:t>
            </a:r>
          </a:p>
          <a:p>
            <a:r>
              <a:rPr lang="en-US" sz="2400" dirty="0" smtClean="0"/>
              <a:t>Non-Functional requirement</a:t>
            </a:r>
          </a:p>
          <a:p>
            <a:r>
              <a:rPr lang="en-US" sz="2400" dirty="0" smtClean="0"/>
              <a:t>Use </a:t>
            </a:r>
            <a:r>
              <a:rPr lang="en-US" sz="2400" dirty="0"/>
              <a:t>Case Diagram </a:t>
            </a:r>
            <a:endParaRPr lang="en-US" sz="2400" dirty="0" smtClean="0"/>
          </a:p>
          <a:p>
            <a:r>
              <a:rPr lang="en-US" sz="2400" dirty="0" smtClean="0"/>
              <a:t>Use </a:t>
            </a:r>
            <a:r>
              <a:rPr lang="en-US" sz="2400" dirty="0"/>
              <a:t>Case Requirements Specification</a:t>
            </a:r>
          </a:p>
        </p:txBody>
      </p:sp>
    </p:spTree>
    <p:extLst>
      <p:ext uri="{BB962C8B-B14F-4D97-AF65-F5344CB8AC3E}">
        <p14:creationId xmlns:p14="http://schemas.microsoft.com/office/powerpoint/2010/main" val="419137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086"/>
          </a:xfrm>
        </p:spPr>
        <p:txBody>
          <a:bodyPr>
            <a:normAutofit fontScale="90000"/>
          </a:bodyPr>
          <a:lstStyle/>
          <a:p>
            <a:r>
              <a:rPr lang="en-US" sz="2800" dirty="0"/>
              <a:t>Introduction about application analysis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Requirement is a condition or capability possessed by the software or system component in order to solve a real-world problem. The problems can be to automate a part of a system, to correct shortcomings of an existing system, to control a device, and so on. </a:t>
            </a:r>
            <a:r>
              <a:rPr lang="en-US" b="1" dirty="0"/>
              <a:t>IEEE </a:t>
            </a:r>
            <a:r>
              <a:rPr lang="en-US" dirty="0"/>
              <a:t>defines requirement as a condition or capability needed by a user to solve a problem or achieve an objective. A condition or capability that must be met or possessed by a system or system component to satisfy a contract, standard, specification, or other formally imposed documents. Requirements describe how a system should act, appear or perform. For this, when users request for software, they provide an approximation of what the new system should be capable of doing. Requirements differ from one user to another and from one business process to another.</a:t>
            </a:r>
          </a:p>
          <a:p>
            <a:pPr marL="0" indent="0">
              <a:buNone/>
            </a:pPr>
            <a:endParaRPr lang="en-US" dirty="0"/>
          </a:p>
        </p:txBody>
      </p:sp>
    </p:spTree>
    <p:extLst>
      <p:ext uri="{BB962C8B-B14F-4D97-AF65-F5344CB8AC3E}">
        <p14:creationId xmlns:p14="http://schemas.microsoft.com/office/powerpoint/2010/main" val="213652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0277"/>
          </a:xfrm>
        </p:spPr>
        <p:txBody>
          <a:bodyPr>
            <a:normAutofit/>
          </a:bodyPr>
          <a:lstStyle/>
          <a:p>
            <a:r>
              <a:rPr lang="en-US" sz="2800" dirty="0"/>
              <a:t>Introduction about application analysis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Different Types of Software Requirements:</a:t>
            </a:r>
          </a:p>
          <a:p>
            <a:pPr lvl="0" fontAlgn="base">
              <a:buFont typeface="+mj-lt"/>
              <a:buAutoNum type="arabicParenR"/>
            </a:pPr>
            <a:r>
              <a:rPr lang="en-US" dirty="0"/>
              <a:t>Functional Requirements.</a:t>
            </a:r>
          </a:p>
          <a:p>
            <a:pPr lvl="0" fontAlgn="base">
              <a:buFont typeface="+mj-lt"/>
              <a:buAutoNum type="arabicParenR"/>
            </a:pPr>
            <a:r>
              <a:rPr lang="en-US" dirty="0"/>
              <a:t>Non-Functional Requirements.</a:t>
            </a:r>
          </a:p>
          <a:p>
            <a:pPr>
              <a:buFont typeface="Wingdings" panose="05000000000000000000" pitchFamily="2" charset="2"/>
              <a:buChar char="§"/>
            </a:pPr>
            <a:r>
              <a:rPr lang="en-US" dirty="0"/>
              <a:t>Find Actors:</a:t>
            </a:r>
          </a:p>
          <a:p>
            <a:pPr lvl="0" fontAlgn="base">
              <a:buFont typeface="+mj-lt"/>
              <a:buAutoNum type="arabicParenR"/>
            </a:pPr>
            <a:r>
              <a:rPr lang="en-US" dirty="0" smtClean="0"/>
              <a:t>Student</a:t>
            </a:r>
            <a:endParaRPr lang="en-US" dirty="0"/>
          </a:p>
          <a:p>
            <a:pPr lvl="0" fontAlgn="base">
              <a:buFont typeface="+mj-lt"/>
              <a:buAutoNum type="arabicParenR"/>
            </a:pPr>
            <a:r>
              <a:rPr lang="en-US" dirty="0"/>
              <a:t>Company</a:t>
            </a:r>
          </a:p>
          <a:p>
            <a:pPr lvl="0" fontAlgn="base">
              <a:buFont typeface="+mj-lt"/>
              <a:buAutoNum type="arabicParenR"/>
            </a:pPr>
            <a:r>
              <a:rPr lang="en-US" dirty="0"/>
              <a:t>University</a:t>
            </a:r>
          </a:p>
          <a:p>
            <a:pPr lvl="0" fontAlgn="base">
              <a:buFont typeface="+mj-lt"/>
              <a:buAutoNum type="arabicParenR"/>
            </a:pPr>
            <a:r>
              <a:rPr lang="en-US" dirty="0"/>
              <a:t>Admin</a:t>
            </a:r>
          </a:p>
          <a:p>
            <a:endParaRPr lang="en-US" dirty="0"/>
          </a:p>
        </p:txBody>
      </p:sp>
    </p:spTree>
    <p:extLst>
      <p:ext uri="{BB962C8B-B14F-4D97-AF65-F5344CB8AC3E}">
        <p14:creationId xmlns:p14="http://schemas.microsoft.com/office/powerpoint/2010/main" val="3082956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5914"/>
          </a:xfrm>
        </p:spPr>
        <p:txBody>
          <a:bodyPr>
            <a:normAutofit fontScale="90000"/>
          </a:bodyPr>
          <a:lstStyle/>
          <a:p>
            <a:r>
              <a:rPr lang="en-US" sz="2800" dirty="0"/>
              <a:t>Functional requirement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smtClean="0"/>
              <a:t>Register</a:t>
            </a:r>
            <a:r>
              <a:rPr lang="en-US" b="1" dirty="0"/>
              <a:t>: </a:t>
            </a:r>
            <a:r>
              <a:rPr lang="en-US" dirty="0"/>
              <a:t>the admin can registrant the new student or company and university</a:t>
            </a:r>
          </a:p>
          <a:p>
            <a:pPr>
              <a:buFont typeface="Wingdings" panose="05000000000000000000" pitchFamily="2" charset="2"/>
              <a:buChar char="Ø"/>
            </a:pPr>
            <a:r>
              <a:rPr lang="en-US" b="1" dirty="0" smtClean="0"/>
              <a:t>Login</a:t>
            </a:r>
            <a:r>
              <a:rPr lang="en-US" b="1" dirty="0"/>
              <a:t>:</a:t>
            </a:r>
            <a:r>
              <a:rPr lang="en-US" dirty="0"/>
              <a:t> the Students, admin, university and Company can use their username and password to log in to the </a:t>
            </a:r>
            <a:r>
              <a:rPr lang="en-US" dirty="0" smtClean="0"/>
              <a:t>website</a:t>
            </a:r>
            <a:endParaRPr lang="en-US" dirty="0"/>
          </a:p>
          <a:p>
            <a:pPr>
              <a:buFont typeface="Wingdings" panose="05000000000000000000" pitchFamily="2" charset="2"/>
              <a:buChar char="Ø"/>
            </a:pPr>
            <a:r>
              <a:rPr lang="en-US" b="1" dirty="0" smtClean="0"/>
              <a:t>Logout</a:t>
            </a:r>
            <a:r>
              <a:rPr lang="en-US" b="1" dirty="0"/>
              <a:t>:</a:t>
            </a:r>
            <a:r>
              <a:rPr lang="en-US" dirty="0"/>
              <a:t> the Students, admin, University and Company can logout from the website using a button</a:t>
            </a:r>
            <a:r>
              <a:rPr lang="en-US" dirty="0" smtClean="0"/>
              <a:t>.</a:t>
            </a:r>
            <a:endParaRPr lang="en-US" dirty="0"/>
          </a:p>
          <a:p>
            <a:pPr>
              <a:buFont typeface="Wingdings" panose="05000000000000000000" pitchFamily="2" charset="2"/>
              <a:buChar char="Ø"/>
            </a:pPr>
            <a:r>
              <a:rPr lang="en-US" b="1" dirty="0" smtClean="0"/>
              <a:t>Apply </a:t>
            </a:r>
            <a:r>
              <a:rPr lang="en-US" b="1" dirty="0"/>
              <a:t>for training</a:t>
            </a:r>
            <a:r>
              <a:rPr lang="en-US" dirty="0"/>
              <a:t>:  The Student after Signing in will fill the form he needs</a:t>
            </a:r>
          </a:p>
          <a:p>
            <a:pPr>
              <a:buFont typeface="Wingdings" panose="05000000000000000000" pitchFamily="2" charset="2"/>
              <a:buChar char="Ø"/>
            </a:pPr>
            <a:r>
              <a:rPr lang="en-US" b="1" dirty="0" smtClean="0"/>
              <a:t>View </a:t>
            </a:r>
            <a:r>
              <a:rPr lang="en-US" b="1" dirty="0"/>
              <a:t>Details</a:t>
            </a:r>
            <a:r>
              <a:rPr lang="en-US" dirty="0"/>
              <a:t>: the Students, admin, university and Company can view all the information in the forms</a:t>
            </a:r>
            <a:r>
              <a:rPr lang="en-US" dirty="0" smtClean="0"/>
              <a:t>.</a:t>
            </a:r>
          </a:p>
          <a:p>
            <a:pPr>
              <a:buFont typeface="Wingdings" panose="05000000000000000000" pitchFamily="2" charset="2"/>
              <a:buChar char="Ø"/>
            </a:pPr>
            <a:r>
              <a:rPr lang="en-US" b="1" dirty="0" smtClean="0"/>
              <a:t>View </a:t>
            </a:r>
            <a:r>
              <a:rPr lang="en-US" b="1" dirty="0"/>
              <a:t>Submitted Form: </a:t>
            </a:r>
            <a:r>
              <a:rPr lang="en-US" dirty="0"/>
              <a:t>The Company, admin can view the forms that students applied for.</a:t>
            </a:r>
          </a:p>
          <a:p>
            <a:pPr marL="0" indent="0">
              <a:buNone/>
            </a:pPr>
            <a:endParaRPr lang="en-US" dirty="0"/>
          </a:p>
        </p:txBody>
      </p:sp>
    </p:spTree>
    <p:extLst>
      <p:ext uri="{BB962C8B-B14F-4D97-AF65-F5344CB8AC3E}">
        <p14:creationId xmlns:p14="http://schemas.microsoft.com/office/powerpoint/2010/main" val="2561466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090"/>
          </a:xfrm>
        </p:spPr>
        <p:txBody>
          <a:bodyPr>
            <a:normAutofit fontScale="90000"/>
          </a:bodyPr>
          <a:lstStyle/>
          <a:p>
            <a:r>
              <a:rPr lang="en-US" sz="3100" dirty="0"/>
              <a:t>Non-Functional requirement</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sz="2000" b="1" dirty="0"/>
              <a:t>Performance</a:t>
            </a:r>
            <a:r>
              <a:rPr lang="en-US" sz="2000" dirty="0"/>
              <a:t>: defines how fast a software system or its particular piece responds to certain users’ actions under certain workload.</a:t>
            </a:r>
          </a:p>
          <a:p>
            <a:pPr lvl="0">
              <a:buFont typeface="Wingdings" panose="05000000000000000000" pitchFamily="2" charset="2"/>
              <a:buChar char="v"/>
            </a:pPr>
            <a:r>
              <a:rPr lang="en-US" sz="2000" dirty="0" smtClean="0"/>
              <a:t> Based </a:t>
            </a:r>
            <a:r>
              <a:rPr lang="en-US" sz="2000" dirty="0"/>
              <a:t>on response time which is less than 7 seconds.</a:t>
            </a:r>
          </a:p>
          <a:p>
            <a:r>
              <a:rPr lang="en-US" sz="2000" b="1" dirty="0" smtClean="0"/>
              <a:t>Authorization</a:t>
            </a:r>
            <a:r>
              <a:rPr lang="en-US" sz="2000" b="1" dirty="0"/>
              <a:t>:</a:t>
            </a:r>
            <a:r>
              <a:rPr lang="en-US" sz="2000" dirty="0"/>
              <a:t> is a non-functional requirement, which relates to how system functionality works between the actors (admin, university, company, students)</a:t>
            </a:r>
          </a:p>
          <a:p>
            <a:pPr>
              <a:buFont typeface="Wingdings" panose="05000000000000000000" pitchFamily="2" charset="2"/>
              <a:buChar char="v"/>
            </a:pPr>
            <a:r>
              <a:rPr lang="en-US" sz="2000" dirty="0"/>
              <a:t>Based on testing different logged in accounts</a:t>
            </a:r>
          </a:p>
          <a:p>
            <a:endParaRPr lang="en-US" dirty="0"/>
          </a:p>
        </p:txBody>
      </p:sp>
    </p:spTree>
    <p:extLst>
      <p:ext uri="{BB962C8B-B14F-4D97-AF65-F5344CB8AC3E}">
        <p14:creationId xmlns:p14="http://schemas.microsoft.com/office/powerpoint/2010/main" val="3337433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361"/>
          </a:xfrm>
        </p:spPr>
        <p:txBody>
          <a:bodyPr>
            <a:normAutofit fontScale="90000"/>
          </a:bodyPr>
          <a:lstStyle/>
          <a:p>
            <a:r>
              <a:rPr lang="en-US" sz="3100" dirty="0"/>
              <a:t>Use Case Diagram </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7973" y="1692067"/>
            <a:ext cx="5206617" cy="4435267"/>
          </a:xfrm>
          <a:prstGeom prst="rect">
            <a:avLst/>
          </a:prstGeom>
          <a:noFill/>
          <a:ln>
            <a:noFill/>
          </a:ln>
        </p:spPr>
      </p:pic>
    </p:spTree>
    <p:extLst>
      <p:ext uri="{BB962C8B-B14F-4D97-AF65-F5344CB8AC3E}">
        <p14:creationId xmlns:p14="http://schemas.microsoft.com/office/powerpoint/2010/main" val="4250339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55178"/>
          </a:xfrm>
        </p:spPr>
        <p:txBody>
          <a:bodyPr>
            <a:normAutofit fontScale="90000"/>
          </a:bodyPr>
          <a:lstStyle/>
          <a:p>
            <a:r>
              <a:rPr lang="en-US" sz="3100" dirty="0" smtClean="0"/>
              <a:t>Use Case Requirements Specification</a:t>
            </a:r>
            <a:r>
              <a:rPr lang="en-US" dirty="0"/>
              <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4996852"/>
              </p:ext>
            </p:extLst>
          </p:nvPr>
        </p:nvGraphicFramePr>
        <p:xfrm>
          <a:off x="1444239" y="1700610"/>
          <a:ext cx="6580262" cy="4033622"/>
        </p:xfrm>
        <a:graphic>
          <a:graphicData uri="http://schemas.openxmlformats.org/drawingml/2006/table">
            <a:tbl>
              <a:tblPr firstRow="1" firstCol="1" bandRow="1"/>
              <a:tblGrid>
                <a:gridCol w="2631337"/>
                <a:gridCol w="3948925"/>
              </a:tblGrid>
              <a:tr h="280647">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Overview</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80647">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Title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Register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293">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admin can registrant the new student or company</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647">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Actor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Student, Company, University ,admin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647">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Initial Status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None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647">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Basic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946506">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Step1: Enter the URL of the website.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63500">
                        <a:lnSpc>
                          <a:spcPct val="9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Step2: Click on Registration in login page, then fill the forms of step 1 and step 2.</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 Click Create.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0647">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Post Condition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80647">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After clicking create you can login.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0647">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Alternative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80647">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None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56953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357"/>
          </a:xfrm>
        </p:spPr>
        <p:txBody>
          <a:bodyPr>
            <a:normAutofit/>
          </a:bodyPr>
          <a:lstStyle/>
          <a:p>
            <a:r>
              <a:rPr lang="en-US" sz="2800" dirty="0"/>
              <a:t>Use Case Requirements Specification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5114041"/>
              </p:ext>
            </p:extLst>
          </p:nvPr>
        </p:nvGraphicFramePr>
        <p:xfrm>
          <a:off x="1256234" y="1922803"/>
          <a:ext cx="6511894" cy="3743058"/>
        </p:xfrm>
        <a:graphic>
          <a:graphicData uri="http://schemas.openxmlformats.org/drawingml/2006/table">
            <a:tbl>
              <a:tblPr firstRow="1" firstCol="1" bandRow="1"/>
              <a:tblGrid>
                <a:gridCol w="2603998"/>
                <a:gridCol w="3907896"/>
              </a:tblGrid>
              <a:tr h="254852">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Overview</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5485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Title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Login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Use username and password to enter the website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Actor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Student, Company, University ,admin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Initial Status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None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2">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Basic Flow</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1194538">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Step1: Enter the URL of the website.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63500">
                        <a:lnSpc>
                          <a:spcPct val="97000"/>
                        </a:lnSpc>
                        <a:spcBef>
                          <a:spcPts val="0"/>
                        </a:spcBef>
                        <a:spcAft>
                          <a:spcPts val="0"/>
                        </a:spcAft>
                      </a:pP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Step2: </a:t>
                      </a: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Enter username and password.</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 </a:t>
                      </a: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Click login.</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Step4: </a:t>
                      </a: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portal will open</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54852">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Post Condition</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54852">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After clicking login the portal will open.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54852">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Alternative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54852">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Step 3 when you enter an invalid password an alert will appear.</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044245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090"/>
          </a:xfrm>
        </p:spPr>
        <p:txBody>
          <a:bodyPr>
            <a:normAutofit/>
          </a:bodyPr>
          <a:lstStyle/>
          <a:p>
            <a:r>
              <a:rPr lang="en-US" sz="2800" dirty="0"/>
              <a:t>Use Case Requirements Specification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22734703"/>
              </p:ext>
            </p:extLst>
          </p:nvPr>
        </p:nvGraphicFramePr>
        <p:xfrm>
          <a:off x="948583" y="1880078"/>
          <a:ext cx="7118647" cy="3580684"/>
        </p:xfrm>
        <a:graphic>
          <a:graphicData uri="http://schemas.openxmlformats.org/drawingml/2006/table">
            <a:tbl>
              <a:tblPr firstRow="1" firstCol="1" bandRow="1"/>
              <a:tblGrid>
                <a:gridCol w="2846629"/>
                <a:gridCol w="4272018"/>
              </a:tblGrid>
              <a:tr h="291582">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Overview</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9158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Title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Logout</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58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Use </a:t>
                      </a: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to exit the portal in the website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58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Actor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Student, Company, University ,admin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58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Initial Status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Logged 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582">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Basic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583164">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Step1: Click the logout button at the top of the website.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Step2: The portal will be closed.</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1582">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Post Condition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91582">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After clicking logout the portal will close.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1582">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Alternative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373282">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None.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477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628"/>
          </a:xfrm>
        </p:spPr>
        <p:txBody>
          <a:bodyPr>
            <a:normAutofit fontScale="90000"/>
          </a:bodyPr>
          <a:lstStyle/>
          <a:p>
            <a:r>
              <a:rPr lang="en-US" dirty="0">
                <a:latin typeface="Arial" panose="020B0604020202020204" pitchFamily="34" charset="0"/>
                <a:cs typeface="Arial" panose="020B0604020202020204" pitchFamily="34" charset="0"/>
              </a:rPr>
              <a:t>Goals</a:t>
            </a:r>
            <a:br>
              <a:rPr 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p:txBody>
          <a:bodyPr/>
          <a:lstStyle/>
          <a:p>
            <a:pPr lvl="0"/>
            <a:r>
              <a:rPr lang="en-US" dirty="0"/>
              <a:t>Enabling students to get training in the best companies</a:t>
            </a:r>
          </a:p>
          <a:p>
            <a:pPr lvl="0"/>
            <a:r>
              <a:rPr lang="en-US" dirty="0"/>
              <a:t>Enabling companies to </a:t>
            </a:r>
            <a:r>
              <a:rPr lang="en-US" dirty="0" smtClean="0"/>
              <a:t>train students</a:t>
            </a:r>
            <a:endParaRPr lang="en-US" dirty="0"/>
          </a:p>
          <a:p>
            <a:pPr lvl="0"/>
            <a:r>
              <a:rPr lang="en-US" dirty="0"/>
              <a:t>Enabling universities to implement their study plans by facilitating the training of their application</a:t>
            </a:r>
          </a:p>
          <a:p>
            <a:pPr lvl="0"/>
            <a:r>
              <a:rPr lang="en-US" dirty="0" smtClean="0"/>
              <a:t>A chance to Provide </a:t>
            </a:r>
            <a:r>
              <a:rPr lang="en-US" dirty="0"/>
              <a:t>jobs after training or graduation</a:t>
            </a:r>
          </a:p>
          <a:p>
            <a:pPr marL="0" indent="0">
              <a:buNone/>
            </a:pPr>
            <a:endParaRPr lang="en-US" dirty="0"/>
          </a:p>
        </p:txBody>
      </p:sp>
    </p:spTree>
    <p:extLst>
      <p:ext uri="{BB962C8B-B14F-4D97-AF65-F5344CB8AC3E}">
        <p14:creationId xmlns:p14="http://schemas.microsoft.com/office/powerpoint/2010/main" val="495720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002"/>
          </a:xfrm>
        </p:spPr>
        <p:txBody>
          <a:bodyPr>
            <a:normAutofit/>
          </a:bodyPr>
          <a:lstStyle/>
          <a:p>
            <a:r>
              <a:rPr lang="en-US" sz="2800" dirty="0"/>
              <a:t>Use Case Requirements Specification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47595152"/>
              </p:ext>
            </p:extLst>
          </p:nvPr>
        </p:nvGraphicFramePr>
        <p:xfrm>
          <a:off x="1281869" y="1914260"/>
          <a:ext cx="6845181" cy="4025067"/>
        </p:xfrm>
        <a:graphic>
          <a:graphicData uri="http://schemas.openxmlformats.org/drawingml/2006/table">
            <a:tbl>
              <a:tblPr firstRow="1" firstCol="1" bandRow="1"/>
              <a:tblGrid>
                <a:gridCol w="2783569"/>
                <a:gridCol w="4061612"/>
              </a:tblGrid>
              <a:tr h="268338">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Overview</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68338">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Title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Apply for training</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674">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Student after he Signed in, he will fill the form </a:t>
                      </a: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needed</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38">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Actor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Student</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38">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Initial Status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Logged 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38">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Basic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1073351">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Step1: Log 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Step2: Choose the form needed to fill.</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 After filling the form click submit.</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Step4: Notification will appear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68338">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Post Condition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68338">
                <a:tc gridSpan="2">
                  <a:txBody>
                    <a:bodyPr/>
                    <a:lstStyle/>
                    <a:p>
                      <a:pPr marL="0" marR="0">
                        <a:lnSpc>
                          <a:spcPct val="115000"/>
                        </a:lnSpc>
                        <a:spcBef>
                          <a:spcPts val="0"/>
                        </a:spcBef>
                        <a:spcAft>
                          <a:spcPts val="0"/>
                        </a:spcAft>
                      </a:pP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68338">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Alternative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68338">
                <a:tc gridSpan="2">
                  <a:txBody>
                    <a:bodyPr/>
                    <a:lstStyle/>
                    <a:p>
                      <a:pPr marL="0" marR="0">
                        <a:lnSpc>
                          <a:spcPct val="115000"/>
                        </a:lnSpc>
                        <a:spcBef>
                          <a:spcPts val="0"/>
                        </a:spcBef>
                        <a:spcAft>
                          <a:spcPts val="0"/>
                        </a:spcAft>
                      </a:pP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84698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0636"/>
          </a:xfrm>
        </p:spPr>
        <p:txBody>
          <a:bodyPr>
            <a:normAutofit/>
          </a:bodyPr>
          <a:lstStyle/>
          <a:p>
            <a:r>
              <a:rPr lang="en-US" sz="2800" dirty="0"/>
              <a:t>Use Case Requirements Specification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63299949"/>
              </p:ext>
            </p:extLst>
          </p:nvPr>
        </p:nvGraphicFramePr>
        <p:xfrm>
          <a:off x="1350237" y="1897165"/>
          <a:ext cx="6734084" cy="3862703"/>
        </p:xfrm>
        <a:graphic>
          <a:graphicData uri="http://schemas.openxmlformats.org/drawingml/2006/table">
            <a:tbl>
              <a:tblPr firstRow="1" firstCol="1" bandRow="1"/>
              <a:tblGrid>
                <a:gridCol w="2693331"/>
                <a:gridCol w="4040753"/>
              </a:tblGrid>
              <a:tr h="298719">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Overview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302047">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Title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View Details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61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Student, Companies </a:t>
                      </a: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 University</a:t>
                      </a:r>
                      <a:r>
                        <a:rPr lang="en-US" sz="1200" baseline="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admin </a:t>
                      </a: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can </a:t>
                      </a: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view form details</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8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Actor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Student, Companies, admin, university</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047">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Initial Status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Logged 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719">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Basic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594108">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Step1: Log 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Step2: Click details beside your forms to view details.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8719">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Post Condition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302878">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After clicking details the form information’s will appear</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7886">
                <a:tc gridSpan="2">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Alternative Flow</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275586">
                <a:tc gridSpan="2">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None.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06084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628"/>
          </a:xfrm>
        </p:spPr>
        <p:txBody>
          <a:bodyPr>
            <a:normAutofit fontScale="90000"/>
          </a:bodyPr>
          <a:lstStyle/>
          <a:p>
            <a:r>
              <a:rPr lang="en-US" sz="3100" dirty="0"/>
              <a:t>System Architecture</a:t>
            </a:r>
            <a:r>
              <a:rPr lang="en-US" sz="2800" dirty="0"/>
              <a:t/>
            </a:r>
            <a:br>
              <a:rPr lang="en-US" sz="2800" dirty="0"/>
            </a:br>
            <a:endParaRPr lang="en-US" sz="2800" dirty="0"/>
          </a:p>
        </p:txBody>
      </p:sp>
      <p:sp>
        <p:nvSpPr>
          <p:cNvPr id="3" name="Content Placeholder 2"/>
          <p:cNvSpPr>
            <a:spLocks noGrp="1"/>
          </p:cNvSpPr>
          <p:nvPr>
            <p:ph idx="1"/>
          </p:nvPr>
        </p:nvSpPr>
        <p:spPr/>
        <p:txBody>
          <a:bodyPr/>
          <a:lstStyle/>
          <a:p>
            <a:r>
              <a:rPr lang="en-US" dirty="0" smtClean="0"/>
              <a:t>What </a:t>
            </a:r>
            <a:r>
              <a:rPr lang="en-US" dirty="0"/>
              <a:t>is your software Architecture</a:t>
            </a:r>
            <a:r>
              <a:rPr lang="en-US" dirty="0" smtClean="0"/>
              <a:t>?</a:t>
            </a:r>
          </a:p>
          <a:p>
            <a:r>
              <a:rPr lang="en-US" dirty="0" smtClean="0"/>
              <a:t>Why </a:t>
            </a:r>
            <a:r>
              <a:rPr lang="en-US" dirty="0"/>
              <a:t>did you choose it</a:t>
            </a:r>
            <a:r>
              <a:rPr lang="en-US" dirty="0" smtClean="0"/>
              <a:t>? </a:t>
            </a:r>
          </a:p>
          <a:p>
            <a:r>
              <a:rPr lang="en-US" dirty="0" smtClean="0"/>
              <a:t>Description </a:t>
            </a:r>
            <a:r>
              <a:rPr lang="en-US" dirty="0"/>
              <a:t>of your software Architecture</a:t>
            </a:r>
          </a:p>
        </p:txBody>
      </p:sp>
    </p:spTree>
    <p:extLst>
      <p:ext uri="{BB962C8B-B14F-4D97-AF65-F5344CB8AC3E}">
        <p14:creationId xmlns:p14="http://schemas.microsoft.com/office/powerpoint/2010/main" val="1374319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1551"/>
          </a:xfrm>
        </p:spPr>
        <p:txBody>
          <a:bodyPr>
            <a:normAutofit fontScale="90000"/>
          </a:bodyPr>
          <a:lstStyle/>
          <a:p>
            <a:r>
              <a:rPr lang="en-US" sz="3100" dirty="0"/>
              <a:t>What is your software Architecture?</a:t>
            </a:r>
            <a:r>
              <a:rPr lang="en-US" dirty="0"/>
              <a:t/>
            </a:r>
            <a:br>
              <a:rPr lang="en-US" dirty="0"/>
            </a:br>
            <a:endParaRPr lang="en-US" dirty="0"/>
          </a:p>
        </p:txBody>
      </p:sp>
      <p:sp>
        <p:nvSpPr>
          <p:cNvPr id="3" name="Content Placeholder 2"/>
          <p:cNvSpPr>
            <a:spLocks noGrp="1"/>
          </p:cNvSpPr>
          <p:nvPr>
            <p:ph idx="1"/>
          </p:nvPr>
        </p:nvSpPr>
        <p:spPr>
          <a:xfrm>
            <a:off x="677334" y="2160589"/>
            <a:ext cx="8596668" cy="2582327"/>
          </a:xfrm>
        </p:spPr>
        <p:txBody>
          <a:bodyPr>
            <a:normAutofit/>
          </a:bodyPr>
          <a:lstStyle/>
          <a:p>
            <a:r>
              <a:rPr lang="en-US" sz="2000" b="1" dirty="0"/>
              <a:t>The software architecture is</a:t>
            </a:r>
            <a:r>
              <a:rPr lang="en-US" sz="2000" dirty="0"/>
              <a:t> </a:t>
            </a:r>
            <a:r>
              <a:rPr lang="en-US" sz="2000" b="1" dirty="0" smtClean="0"/>
              <a:t>MV</a:t>
            </a:r>
            <a:r>
              <a:rPr lang="en-US" sz="2000" b="1" dirty="0"/>
              <a:t>C</a:t>
            </a:r>
            <a:r>
              <a:rPr lang="en-US" sz="2000" dirty="0" smtClean="0"/>
              <a:t>:</a:t>
            </a:r>
            <a:r>
              <a:rPr lang="en-US" sz="2000" dirty="0"/>
              <a:t> Model View Controller</a:t>
            </a:r>
          </a:p>
        </p:txBody>
      </p:sp>
    </p:spTree>
    <p:extLst>
      <p:ext uri="{BB962C8B-B14F-4D97-AF65-F5344CB8AC3E}">
        <p14:creationId xmlns:p14="http://schemas.microsoft.com/office/powerpoint/2010/main" val="138745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1910"/>
          </a:xfrm>
        </p:spPr>
        <p:txBody>
          <a:bodyPr>
            <a:normAutofit fontScale="90000"/>
          </a:bodyPr>
          <a:lstStyle/>
          <a:p>
            <a:r>
              <a:rPr lang="en-US" sz="3100" dirty="0"/>
              <a:t>Why did you choose it?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a:t>The actual purpose of MVC is to separate your views from your controller and model. In other words, it is a design pattern is a structure for keeping display and data separate to allow each to change without affecting the other. By saying so, it is mostly used for GUI </a:t>
            </a:r>
            <a:r>
              <a:rPr lang="en-US" sz="2000" dirty="0" smtClean="0"/>
              <a:t>stuff.</a:t>
            </a:r>
            <a:endParaRPr lang="en-US" sz="2000" dirty="0"/>
          </a:p>
          <a:p>
            <a:r>
              <a:rPr lang="en-US" sz="2000" dirty="0"/>
              <a:t>You should use an architecture that separates logic from your views. If needed, you should use an architecture that utilizes a controller (such as MVC) if there is logic required that doesn't necessarily fit into a model</a:t>
            </a:r>
          </a:p>
          <a:p>
            <a:endParaRPr lang="en-US" dirty="0"/>
          </a:p>
        </p:txBody>
      </p:sp>
    </p:spTree>
    <p:extLst>
      <p:ext uri="{BB962C8B-B14F-4D97-AF65-F5344CB8AC3E}">
        <p14:creationId xmlns:p14="http://schemas.microsoft.com/office/powerpoint/2010/main" val="2634571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090"/>
          </a:xfrm>
        </p:spPr>
        <p:txBody>
          <a:bodyPr>
            <a:normAutofit fontScale="90000"/>
          </a:bodyPr>
          <a:lstStyle/>
          <a:p>
            <a:r>
              <a:rPr lang="en-US" sz="3100" dirty="0"/>
              <a:t>Description of your software Architecture</a:t>
            </a:r>
            <a:r>
              <a:rPr lang="en-US" dirty="0"/>
              <a:t/>
            </a:r>
            <a:br>
              <a:rPr lang="en-US" dirty="0"/>
            </a:br>
            <a:endParaRPr lang="en-US" dirty="0"/>
          </a:p>
        </p:txBody>
      </p:sp>
      <p:sp>
        <p:nvSpPr>
          <p:cNvPr id="3" name="Content Placeholder 2"/>
          <p:cNvSpPr>
            <a:spLocks noGrp="1"/>
          </p:cNvSpPr>
          <p:nvPr>
            <p:ph idx="1"/>
          </p:nvPr>
        </p:nvSpPr>
        <p:spPr>
          <a:xfrm>
            <a:off x="677334" y="1828801"/>
            <a:ext cx="8596668" cy="4212562"/>
          </a:xfrm>
        </p:spPr>
        <p:txBody>
          <a:bodyPr>
            <a:normAutofit/>
          </a:bodyPr>
          <a:lstStyle/>
          <a:p>
            <a:pPr>
              <a:buFont typeface="+mj-lt"/>
              <a:buAutoNum type="arabicPeriod"/>
            </a:pPr>
            <a:r>
              <a:rPr lang="en-US" b="1" dirty="0"/>
              <a:t>Model</a:t>
            </a:r>
          </a:p>
          <a:p>
            <a:r>
              <a:rPr lang="en-US" dirty="0"/>
              <a:t>The model component stores data and its related logic. It represents data that is being transferred between controller components or any other related business logic. For example, a Controller object will retrieve the customer info from the database. It manipulates data and sends back to the database or uses it to render the same data.</a:t>
            </a:r>
          </a:p>
          <a:p>
            <a:r>
              <a:rPr lang="en-US" dirty="0"/>
              <a:t>It responds to the request from the views and also responds to instructions from the controller to update itself. It is also the lowest level of the pattern which is responsible for maintaining data.</a:t>
            </a:r>
          </a:p>
          <a:p>
            <a:r>
              <a:rPr lang="en-US" dirty="0"/>
              <a:t>Model, contain classes and within those classes are data stored in them.</a:t>
            </a:r>
            <a:br>
              <a:rPr lang="en-US" dirty="0"/>
            </a:br>
            <a:r>
              <a:rPr lang="en-US" dirty="0"/>
              <a:t>and the models we used in the project : (users),(company),(university),(</a:t>
            </a:r>
            <a:r>
              <a:rPr lang="en-US" dirty="0" err="1"/>
              <a:t>usertype</a:t>
            </a:r>
            <a:r>
              <a:rPr lang="en-US" dirty="0"/>
              <a:t>),(</a:t>
            </a:r>
            <a:r>
              <a:rPr lang="en-US" dirty="0" err="1" smtClean="0"/>
              <a:t>CodeUnivesity</a:t>
            </a:r>
            <a:r>
              <a:rPr lang="en-US" dirty="0"/>
              <a:t>),(transaction),(Code nationality),(Courses),(Student master),(Code Company)</a:t>
            </a:r>
          </a:p>
          <a:p>
            <a:endParaRPr lang="en-US" dirty="0"/>
          </a:p>
        </p:txBody>
      </p:sp>
    </p:spTree>
    <p:extLst>
      <p:ext uri="{BB962C8B-B14F-4D97-AF65-F5344CB8AC3E}">
        <p14:creationId xmlns:p14="http://schemas.microsoft.com/office/powerpoint/2010/main" val="3106991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998"/>
          </a:xfrm>
        </p:spPr>
        <p:txBody>
          <a:bodyPr>
            <a:normAutofit/>
          </a:bodyPr>
          <a:lstStyle/>
          <a:p>
            <a:r>
              <a:rPr lang="en-US" sz="2800" dirty="0"/>
              <a:t>Description of your software Architecture</a:t>
            </a:r>
          </a:p>
        </p:txBody>
      </p:sp>
      <p:sp>
        <p:nvSpPr>
          <p:cNvPr id="3" name="Content Placeholder 2"/>
          <p:cNvSpPr>
            <a:spLocks noGrp="1"/>
          </p:cNvSpPr>
          <p:nvPr>
            <p:ph idx="1"/>
          </p:nvPr>
        </p:nvSpPr>
        <p:spPr>
          <a:xfrm>
            <a:off x="677334" y="1888621"/>
            <a:ext cx="8596668" cy="4152741"/>
          </a:xfrm>
        </p:spPr>
        <p:txBody>
          <a:bodyPr>
            <a:normAutofit lnSpcReduction="10000"/>
          </a:bodyPr>
          <a:lstStyle/>
          <a:p>
            <a:pPr>
              <a:buFont typeface="+mj-lt"/>
              <a:buAutoNum type="arabicPeriod"/>
            </a:pPr>
            <a:r>
              <a:rPr lang="en-US" b="1" dirty="0"/>
              <a:t>View</a:t>
            </a:r>
          </a:p>
          <a:p>
            <a:r>
              <a:rPr lang="en-US" dirty="0"/>
              <a:t>A View is that part of the application that represents the presentation of data.</a:t>
            </a:r>
          </a:p>
          <a:p>
            <a:r>
              <a:rPr lang="en-US" dirty="0"/>
              <a:t>Views are created by the data collected from the model data. A view requests the model to give information so that it resents the output presentation to the user.</a:t>
            </a:r>
          </a:p>
          <a:p>
            <a:r>
              <a:rPr lang="en-US" dirty="0"/>
              <a:t>The view also represents the data from charts, diagrams, and tables. For example, any customer view will include all the UI components like text boxes, drop downs.</a:t>
            </a:r>
          </a:p>
          <a:p>
            <a:r>
              <a:rPr lang="en-US" dirty="0"/>
              <a:t>The view will show the page in the website and the views we used in the project</a:t>
            </a:r>
            <a:r>
              <a:rPr lang="en-US" dirty="0" smtClean="0"/>
              <a:t>: (</a:t>
            </a:r>
            <a:r>
              <a:rPr lang="en-US" dirty="0"/>
              <a:t>users),(company),(university),(</a:t>
            </a:r>
            <a:r>
              <a:rPr lang="en-US" dirty="0" err="1"/>
              <a:t>usertype</a:t>
            </a:r>
            <a:r>
              <a:rPr lang="en-US" dirty="0"/>
              <a:t>),(</a:t>
            </a:r>
            <a:r>
              <a:rPr lang="en-US" dirty="0" err="1"/>
              <a:t>CodeUnivesity</a:t>
            </a:r>
            <a:r>
              <a:rPr lang="en-US" dirty="0"/>
              <a:t>),(transaction),(Code nationality),(Courses),(Student master),(Code Company)</a:t>
            </a:r>
          </a:p>
          <a:p>
            <a:endParaRPr lang="en-US" dirty="0"/>
          </a:p>
        </p:txBody>
      </p:sp>
    </p:spTree>
    <p:extLst>
      <p:ext uri="{BB962C8B-B14F-4D97-AF65-F5344CB8AC3E}">
        <p14:creationId xmlns:p14="http://schemas.microsoft.com/office/powerpoint/2010/main" val="1287108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998"/>
          </a:xfrm>
        </p:spPr>
        <p:txBody>
          <a:bodyPr>
            <a:normAutofit/>
          </a:bodyPr>
          <a:lstStyle/>
          <a:p>
            <a:r>
              <a:rPr lang="en-US" sz="2800" dirty="0"/>
              <a:t>Description of your software Architecture</a:t>
            </a:r>
          </a:p>
        </p:txBody>
      </p:sp>
      <p:sp>
        <p:nvSpPr>
          <p:cNvPr id="3" name="Content Placeholder 2"/>
          <p:cNvSpPr>
            <a:spLocks noGrp="1"/>
          </p:cNvSpPr>
          <p:nvPr>
            <p:ph idx="1"/>
          </p:nvPr>
        </p:nvSpPr>
        <p:spPr>
          <a:xfrm>
            <a:off x="677334" y="1760435"/>
            <a:ext cx="8596668" cy="4280928"/>
          </a:xfrm>
        </p:spPr>
        <p:txBody>
          <a:bodyPr>
            <a:normAutofit lnSpcReduction="10000"/>
          </a:bodyPr>
          <a:lstStyle/>
          <a:p>
            <a:r>
              <a:rPr lang="en-US" b="1" dirty="0"/>
              <a:t>Controller</a:t>
            </a:r>
          </a:p>
          <a:p>
            <a:r>
              <a:rPr lang="en-US" dirty="0"/>
              <a:t>The Controller is that part of the application that handles the user interaction. The controller interprets the mouse and keyboard inputs from the user, informing model and the view to change as appropriate.</a:t>
            </a:r>
          </a:p>
          <a:p>
            <a:r>
              <a:rPr lang="en-US" dirty="0"/>
              <a:t>A Controller send’s commands to the model to update its state (E.g., Saving a specific document). The controller also sends commands to its associated view to change the view’s presentation (For example scrolling a particular document).</a:t>
            </a:r>
          </a:p>
          <a:p>
            <a:r>
              <a:rPr lang="en-US" dirty="0"/>
              <a:t>The controller is the part where we use the backend where we use methods to create or delete or edit and here is some of the controllers we used in the project</a:t>
            </a:r>
            <a:r>
              <a:rPr lang="en-US" dirty="0" smtClean="0"/>
              <a:t>:</a:t>
            </a:r>
          </a:p>
          <a:p>
            <a:pPr marL="0" indent="0">
              <a:buNone/>
            </a:pPr>
            <a:r>
              <a:rPr lang="en-US" dirty="0" smtClean="0"/>
              <a:t>     (</a:t>
            </a:r>
            <a:r>
              <a:rPr lang="en-US" dirty="0"/>
              <a:t>users),(company),(university),(</a:t>
            </a:r>
            <a:r>
              <a:rPr lang="en-US" dirty="0" err="1"/>
              <a:t>usertype</a:t>
            </a:r>
            <a:r>
              <a:rPr lang="en-US" dirty="0"/>
              <a:t>),(</a:t>
            </a:r>
            <a:r>
              <a:rPr lang="en-US" dirty="0" err="1"/>
              <a:t>CodeUnivesity</a:t>
            </a:r>
            <a:r>
              <a:rPr lang="en-US" dirty="0"/>
              <a:t>),(transaction</a:t>
            </a:r>
            <a:r>
              <a:rPr lang="en-US" dirty="0" smtClean="0"/>
              <a:t>),</a:t>
            </a:r>
          </a:p>
          <a:p>
            <a:pPr marL="0" indent="0">
              <a:buNone/>
            </a:pPr>
            <a:r>
              <a:rPr lang="en-US" dirty="0" smtClean="0"/>
              <a:t>     (Code nationality) ,(</a:t>
            </a:r>
            <a:r>
              <a:rPr lang="en-US" dirty="0"/>
              <a:t>Courses),(Student master),(Code Company</a:t>
            </a:r>
            <a:r>
              <a:rPr lang="en-US" dirty="0" smtClean="0"/>
              <a:t>)  </a:t>
            </a:r>
            <a:endParaRPr lang="en-US" dirty="0"/>
          </a:p>
          <a:p>
            <a:endParaRPr lang="en-US" dirty="0"/>
          </a:p>
        </p:txBody>
      </p:sp>
    </p:spTree>
    <p:extLst>
      <p:ext uri="{BB962C8B-B14F-4D97-AF65-F5344CB8AC3E}">
        <p14:creationId xmlns:p14="http://schemas.microsoft.com/office/powerpoint/2010/main" val="2986467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628"/>
          </a:xfrm>
        </p:spPr>
        <p:txBody>
          <a:bodyPr>
            <a:normAutofit/>
          </a:bodyPr>
          <a:lstStyle/>
          <a:p>
            <a:r>
              <a:rPr lang="en-US" sz="2800" dirty="0"/>
              <a:t>Description of your software Architecture</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6232" y="1880076"/>
            <a:ext cx="7161375" cy="4161950"/>
          </a:xfrm>
          <a:prstGeom prst="rect">
            <a:avLst/>
          </a:prstGeom>
          <a:noFill/>
          <a:ln>
            <a:noFill/>
          </a:ln>
        </p:spPr>
      </p:pic>
    </p:spTree>
    <p:extLst>
      <p:ext uri="{BB962C8B-B14F-4D97-AF65-F5344CB8AC3E}">
        <p14:creationId xmlns:p14="http://schemas.microsoft.com/office/powerpoint/2010/main" val="3414672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9899"/>
          </a:xfrm>
        </p:spPr>
        <p:txBody>
          <a:bodyPr>
            <a:normAutofit fontScale="90000"/>
          </a:bodyPr>
          <a:lstStyle/>
          <a:p>
            <a:r>
              <a:rPr lang="en-US" sz="3100" dirty="0"/>
              <a:t>System Design</a:t>
            </a:r>
            <a:r>
              <a:rPr lang="en-US" sz="2800" dirty="0"/>
              <a:t/>
            </a:r>
            <a:br>
              <a:rPr lang="en-US" sz="2800" dirty="0"/>
            </a:br>
            <a:endParaRPr lang="en-US" sz="2800" dirty="0"/>
          </a:p>
        </p:txBody>
      </p:sp>
      <p:sp>
        <p:nvSpPr>
          <p:cNvPr id="3" name="Content Placeholder 2"/>
          <p:cNvSpPr>
            <a:spLocks noGrp="1"/>
          </p:cNvSpPr>
          <p:nvPr>
            <p:ph idx="1"/>
          </p:nvPr>
        </p:nvSpPr>
        <p:spPr/>
        <p:txBody>
          <a:bodyPr/>
          <a:lstStyle/>
          <a:p>
            <a:r>
              <a:rPr lang="en-US" dirty="0" smtClean="0"/>
              <a:t>Class diagram</a:t>
            </a:r>
          </a:p>
          <a:p>
            <a:r>
              <a:rPr lang="en-US" dirty="0" smtClean="0"/>
              <a:t>Relational </a:t>
            </a:r>
            <a:r>
              <a:rPr lang="en-US" dirty="0"/>
              <a:t>Database Table </a:t>
            </a:r>
          </a:p>
          <a:p>
            <a:r>
              <a:rPr lang="en-US" dirty="0" smtClean="0"/>
              <a:t>User </a:t>
            </a:r>
            <a:r>
              <a:rPr lang="en-US" dirty="0"/>
              <a:t>Interface Design</a:t>
            </a:r>
          </a:p>
        </p:txBody>
      </p:sp>
    </p:spTree>
    <p:extLst>
      <p:ext uri="{BB962C8B-B14F-4D97-AF65-F5344CB8AC3E}">
        <p14:creationId xmlns:p14="http://schemas.microsoft.com/office/powerpoint/2010/main" val="2800870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1174"/>
          </a:xfrm>
        </p:spPr>
        <p:txBody>
          <a:bodyPr>
            <a:normAutofit fontScale="90000"/>
          </a:bodyPr>
          <a:lstStyle/>
          <a:p>
            <a:r>
              <a:rPr lang="en-US" dirty="0">
                <a:latin typeface="Arial" panose="020B0604020202020204" pitchFamily="34" charset="0"/>
                <a:cs typeface="Arial" panose="020B0604020202020204" pitchFamily="34" charset="0"/>
              </a:rPr>
              <a:t>Overviews</a:t>
            </a:r>
            <a:endParaRPr lang="en-US" dirty="0"/>
          </a:p>
        </p:txBody>
      </p:sp>
      <p:sp>
        <p:nvSpPr>
          <p:cNvPr id="3" name="Content Placeholder 2"/>
          <p:cNvSpPr>
            <a:spLocks noGrp="1"/>
          </p:cNvSpPr>
          <p:nvPr>
            <p:ph idx="1"/>
          </p:nvPr>
        </p:nvSpPr>
        <p:spPr/>
        <p:txBody>
          <a:bodyPr>
            <a:normAutofit/>
          </a:bodyPr>
          <a:lstStyle/>
          <a:p>
            <a:r>
              <a:rPr lang="en-US" dirty="0"/>
              <a:t> </a:t>
            </a:r>
            <a:r>
              <a:rPr lang="en-US" dirty="0">
                <a:solidFill>
                  <a:schemeClr val="tx1"/>
                </a:solidFill>
              </a:rPr>
              <a:t>the</a:t>
            </a:r>
            <a:r>
              <a:rPr lang="en-US" dirty="0"/>
              <a:t> </a:t>
            </a:r>
            <a:r>
              <a:rPr lang="en-US" dirty="0">
                <a:solidFill>
                  <a:schemeClr val="tx1"/>
                </a:solidFill>
              </a:rPr>
              <a:t>students suffered to find </a:t>
            </a:r>
            <a:r>
              <a:rPr lang="en-US" dirty="0" smtClean="0">
                <a:solidFill>
                  <a:schemeClr val="tx1"/>
                </a:solidFill>
              </a:rPr>
              <a:t>a training  </a:t>
            </a:r>
          </a:p>
          <a:p>
            <a:r>
              <a:rPr lang="en-US" dirty="0">
                <a:solidFill>
                  <a:schemeClr val="tx1"/>
                </a:solidFill>
              </a:rPr>
              <a:t> also the companies are unable to </a:t>
            </a:r>
            <a:r>
              <a:rPr lang="en-US" dirty="0" smtClean="0">
                <a:solidFill>
                  <a:schemeClr val="tx1"/>
                </a:solidFill>
              </a:rPr>
              <a:t>reach </a:t>
            </a:r>
            <a:r>
              <a:rPr lang="en-US" dirty="0">
                <a:solidFill>
                  <a:schemeClr val="tx1"/>
                </a:solidFill>
              </a:rPr>
              <a:t>students </a:t>
            </a:r>
            <a:r>
              <a:rPr lang="en-US" dirty="0" smtClean="0">
                <a:solidFill>
                  <a:schemeClr val="tx1"/>
                </a:solidFill>
              </a:rPr>
              <a:t> </a:t>
            </a:r>
          </a:p>
          <a:p>
            <a:r>
              <a:rPr lang="en-US" dirty="0">
                <a:solidFill>
                  <a:schemeClr val="tx1"/>
                </a:solidFill>
              </a:rPr>
              <a:t>And the inability of the universities to check the students in the training </a:t>
            </a:r>
            <a:r>
              <a:rPr lang="en-US" dirty="0" smtClean="0">
                <a:solidFill>
                  <a:schemeClr val="tx1"/>
                </a:solidFill>
              </a:rPr>
              <a:t>stage</a:t>
            </a:r>
          </a:p>
          <a:p>
            <a:r>
              <a:rPr lang="en-US" dirty="0">
                <a:solidFill>
                  <a:schemeClr val="tx1"/>
                </a:solidFill>
              </a:rPr>
              <a:t>and that give us the idea of a system where students can put their  cv and advertise themselves </a:t>
            </a:r>
            <a:endParaRPr lang="en-US" dirty="0" smtClean="0">
              <a:solidFill>
                <a:schemeClr val="tx1"/>
              </a:solidFill>
            </a:endParaRPr>
          </a:p>
          <a:p>
            <a:r>
              <a:rPr lang="en-US" dirty="0">
                <a:solidFill>
                  <a:schemeClr val="tx1"/>
                </a:solidFill>
              </a:rPr>
              <a:t>Companies can also access the site and communicate with the student who applied for training </a:t>
            </a:r>
          </a:p>
        </p:txBody>
      </p:sp>
    </p:spTree>
    <p:extLst>
      <p:ext uri="{BB962C8B-B14F-4D97-AF65-F5344CB8AC3E}">
        <p14:creationId xmlns:p14="http://schemas.microsoft.com/office/powerpoint/2010/main" val="3244836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456"/>
          </a:xfrm>
        </p:spPr>
        <p:txBody>
          <a:bodyPr>
            <a:normAutofit fontScale="90000"/>
          </a:bodyPr>
          <a:lstStyle/>
          <a:p>
            <a:r>
              <a:rPr lang="en-US" sz="3100" dirty="0"/>
              <a:t>Class diagram</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86071" y="1264778"/>
            <a:ext cx="6093151" cy="4973652"/>
          </a:xfrm>
          <a:prstGeom prst="rect">
            <a:avLst/>
          </a:prstGeom>
          <a:noFill/>
          <a:ln>
            <a:noFill/>
          </a:ln>
        </p:spPr>
      </p:pic>
    </p:spTree>
    <p:extLst>
      <p:ext uri="{BB962C8B-B14F-4D97-AF65-F5344CB8AC3E}">
        <p14:creationId xmlns:p14="http://schemas.microsoft.com/office/powerpoint/2010/main" val="3649496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0277"/>
          </a:xfrm>
        </p:spPr>
        <p:txBody>
          <a:bodyPr>
            <a:normAutofit fontScale="90000"/>
          </a:bodyPr>
          <a:lstStyle/>
          <a:p>
            <a:r>
              <a:rPr lang="en-US" sz="3100" dirty="0"/>
              <a:t>Relational Database Table </a:t>
            </a:r>
            <a:r>
              <a:rPr lang="en-US" dirty="0"/>
              <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74976" y="1401756"/>
            <a:ext cx="6580261" cy="521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0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273"/>
          </a:xfrm>
        </p:spPr>
        <p:txBody>
          <a:bodyPr>
            <a:normAutofit fontScale="90000"/>
          </a:bodyPr>
          <a:lstStyle/>
          <a:p>
            <a:r>
              <a:rPr lang="en-US" sz="3100" dirty="0"/>
              <a:t>User Interface </a:t>
            </a:r>
            <a:r>
              <a:rPr lang="en-US" sz="3100" dirty="0" smtClean="0"/>
              <a:t>Design </a:t>
            </a:r>
            <a:r>
              <a:rPr lang="en-US" sz="3100" b="1" dirty="0"/>
              <a:t>(</a:t>
            </a:r>
            <a:r>
              <a:rPr lang="en-US" sz="3100" dirty="0" smtClean="0"/>
              <a:t>Home</a:t>
            </a:r>
            <a:r>
              <a:rPr lang="en-US" sz="3100" b="1" dirty="0" smtClean="0"/>
              <a:t> </a:t>
            </a:r>
            <a:r>
              <a:rPr lang="en-US" sz="3100" dirty="0" smtClean="0"/>
              <a:t>Page</a:t>
            </a:r>
            <a:r>
              <a:rPr lang="en-US" sz="3100" b="1" dirty="0" smtClean="0"/>
              <a:t>)</a:t>
            </a:r>
            <a:r>
              <a:rPr lang="en-US" b="1" dirty="0"/>
              <a:t/>
            </a:r>
            <a:br>
              <a:rPr lang="en-US" b="1" dirty="0"/>
            </a:b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818310" y="1581150"/>
            <a:ext cx="8315417" cy="4460875"/>
          </a:xfrm>
          <a:prstGeom prst="rect">
            <a:avLst/>
          </a:prstGeom>
        </p:spPr>
      </p:pic>
    </p:spTree>
    <p:extLst>
      <p:ext uri="{BB962C8B-B14F-4D97-AF65-F5344CB8AC3E}">
        <p14:creationId xmlns:p14="http://schemas.microsoft.com/office/powerpoint/2010/main" val="1284177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273"/>
          </a:xfrm>
        </p:spPr>
        <p:txBody>
          <a:bodyPr>
            <a:normAutofit/>
          </a:bodyPr>
          <a:lstStyle/>
          <a:p>
            <a:r>
              <a:rPr lang="en-US" sz="2800" dirty="0"/>
              <a:t>User Interface Design (About Page)</a:t>
            </a:r>
          </a:p>
        </p:txBody>
      </p:sp>
      <p:pic>
        <p:nvPicPr>
          <p:cNvPr id="4" name="Content Placeholder 3"/>
          <p:cNvPicPr>
            <a:picLocks noGrp="1"/>
          </p:cNvPicPr>
          <p:nvPr>
            <p:ph idx="1"/>
          </p:nvPr>
        </p:nvPicPr>
        <p:blipFill>
          <a:blip r:embed="rId2"/>
          <a:stretch>
            <a:fillRect/>
          </a:stretch>
        </p:blipFill>
        <p:spPr>
          <a:xfrm>
            <a:off x="1358368" y="2160588"/>
            <a:ext cx="7349795" cy="4060750"/>
          </a:xfrm>
          <a:prstGeom prst="rect">
            <a:avLst/>
          </a:prstGeom>
        </p:spPr>
      </p:pic>
    </p:spTree>
    <p:extLst>
      <p:ext uri="{BB962C8B-B14F-4D97-AF65-F5344CB8AC3E}">
        <p14:creationId xmlns:p14="http://schemas.microsoft.com/office/powerpoint/2010/main" val="34000147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4639"/>
          </a:xfrm>
        </p:spPr>
        <p:txBody>
          <a:bodyPr>
            <a:noAutofit/>
          </a:bodyPr>
          <a:lstStyle/>
          <a:p>
            <a:r>
              <a:rPr lang="en-US" sz="2800" b="1" dirty="0"/>
              <a:t>User Interface Design (contact us Page)</a:t>
            </a:r>
            <a:br>
              <a:rPr lang="en-US" sz="2800" b="1" dirty="0"/>
            </a:br>
            <a:endParaRPr lang="en-US" sz="2800" dirty="0"/>
          </a:p>
        </p:txBody>
      </p:sp>
      <p:pic>
        <p:nvPicPr>
          <p:cNvPr id="7" name="Content Placeholder 6"/>
          <p:cNvPicPr>
            <a:picLocks noGrp="1"/>
          </p:cNvPicPr>
          <p:nvPr>
            <p:ph idx="1"/>
          </p:nvPr>
        </p:nvPicPr>
        <p:blipFill>
          <a:blip r:embed="rId2"/>
          <a:stretch>
            <a:fillRect/>
          </a:stretch>
        </p:blipFill>
        <p:spPr>
          <a:xfrm>
            <a:off x="1187865" y="1956988"/>
            <a:ext cx="7405804" cy="4085038"/>
          </a:xfrm>
          <a:prstGeom prst="rect">
            <a:avLst/>
          </a:prstGeom>
        </p:spPr>
      </p:pic>
    </p:spTree>
    <p:extLst>
      <p:ext uri="{BB962C8B-B14F-4D97-AF65-F5344CB8AC3E}">
        <p14:creationId xmlns:p14="http://schemas.microsoft.com/office/powerpoint/2010/main" val="2098368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452"/>
          </a:xfrm>
        </p:spPr>
        <p:txBody>
          <a:bodyPr>
            <a:normAutofit/>
          </a:bodyPr>
          <a:lstStyle/>
          <a:p>
            <a:r>
              <a:rPr lang="en-US" sz="2800" b="1" dirty="0"/>
              <a:t>User Interface Design (University Page)</a:t>
            </a:r>
            <a:endParaRPr lang="en-US" sz="2800" dirty="0"/>
          </a:p>
        </p:txBody>
      </p:sp>
      <p:pic>
        <p:nvPicPr>
          <p:cNvPr id="4" name="Content Placeholder 3"/>
          <p:cNvPicPr>
            <a:picLocks noGrp="1"/>
          </p:cNvPicPr>
          <p:nvPr>
            <p:ph idx="1"/>
          </p:nvPr>
        </p:nvPicPr>
        <p:blipFill>
          <a:blip r:embed="rId2"/>
          <a:stretch>
            <a:fillRect/>
          </a:stretch>
        </p:blipFill>
        <p:spPr>
          <a:xfrm>
            <a:off x="1298961" y="1965534"/>
            <a:ext cx="7294708" cy="4076492"/>
          </a:xfrm>
          <a:prstGeom prst="rect">
            <a:avLst/>
          </a:prstGeom>
        </p:spPr>
      </p:pic>
    </p:spTree>
    <p:extLst>
      <p:ext uri="{BB962C8B-B14F-4D97-AF65-F5344CB8AC3E}">
        <p14:creationId xmlns:p14="http://schemas.microsoft.com/office/powerpoint/2010/main" val="286819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1731"/>
          </a:xfrm>
        </p:spPr>
        <p:txBody>
          <a:bodyPr>
            <a:normAutofit/>
          </a:bodyPr>
          <a:lstStyle/>
          <a:p>
            <a:r>
              <a:rPr lang="en-US" sz="2800" dirty="0"/>
              <a:t>User Interface Design (Company Page)</a:t>
            </a:r>
          </a:p>
        </p:txBody>
      </p:sp>
      <p:pic>
        <p:nvPicPr>
          <p:cNvPr id="4" name="Content Placeholder 3"/>
          <p:cNvPicPr>
            <a:picLocks noGrp="1"/>
          </p:cNvPicPr>
          <p:nvPr>
            <p:ph idx="1"/>
          </p:nvPr>
        </p:nvPicPr>
        <p:blipFill>
          <a:blip r:embed="rId2"/>
          <a:stretch>
            <a:fillRect/>
          </a:stretch>
        </p:blipFill>
        <p:spPr>
          <a:xfrm>
            <a:off x="1358369" y="2160588"/>
            <a:ext cx="7235300" cy="3881437"/>
          </a:xfrm>
          <a:prstGeom prst="rect">
            <a:avLst/>
          </a:prstGeom>
        </p:spPr>
      </p:pic>
    </p:spTree>
    <p:extLst>
      <p:ext uri="{BB962C8B-B14F-4D97-AF65-F5344CB8AC3E}">
        <p14:creationId xmlns:p14="http://schemas.microsoft.com/office/powerpoint/2010/main" val="36921023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9720"/>
          </a:xfrm>
        </p:spPr>
        <p:txBody>
          <a:bodyPr>
            <a:normAutofit fontScale="90000"/>
          </a:bodyPr>
          <a:lstStyle/>
          <a:p>
            <a:r>
              <a:rPr lang="en-US" sz="3100" dirty="0"/>
              <a:t>System Testing </a:t>
            </a:r>
            <a:r>
              <a:rPr lang="en-US" sz="2800" dirty="0"/>
              <a:t/>
            </a:r>
            <a:br>
              <a:rPr lang="en-US" sz="2800" dirty="0"/>
            </a:br>
            <a:endParaRPr lang="en-US" sz="2800" dirty="0"/>
          </a:p>
        </p:txBody>
      </p:sp>
      <p:sp>
        <p:nvSpPr>
          <p:cNvPr id="3" name="Content Placeholder 2"/>
          <p:cNvSpPr>
            <a:spLocks noGrp="1"/>
          </p:cNvSpPr>
          <p:nvPr>
            <p:ph idx="1"/>
          </p:nvPr>
        </p:nvSpPr>
        <p:spPr/>
        <p:txBody>
          <a:bodyPr/>
          <a:lstStyle/>
          <a:p>
            <a:r>
              <a:rPr lang="en-US" dirty="0" smtClean="0"/>
              <a:t>Black </a:t>
            </a:r>
            <a:r>
              <a:rPr lang="en-US" dirty="0"/>
              <a:t>Box Testing </a:t>
            </a:r>
            <a:endParaRPr lang="en-US" dirty="0" smtClean="0"/>
          </a:p>
          <a:p>
            <a:r>
              <a:rPr lang="en-US" dirty="0" smtClean="0"/>
              <a:t>Testing </a:t>
            </a:r>
            <a:r>
              <a:rPr lang="en-US" dirty="0"/>
              <a:t>by </a:t>
            </a:r>
            <a:r>
              <a:rPr lang="en-US" dirty="0" smtClean="0"/>
              <a:t>Using</a:t>
            </a:r>
          </a:p>
          <a:p>
            <a:r>
              <a:rPr lang="en-US" dirty="0" smtClean="0"/>
              <a:t>Testing </a:t>
            </a:r>
            <a:r>
              <a:rPr lang="en-US" dirty="0"/>
              <a:t>by Using Results</a:t>
            </a:r>
          </a:p>
        </p:txBody>
      </p:sp>
    </p:spTree>
    <p:extLst>
      <p:ext uri="{BB962C8B-B14F-4D97-AF65-F5344CB8AC3E}">
        <p14:creationId xmlns:p14="http://schemas.microsoft.com/office/powerpoint/2010/main" val="2835345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0815"/>
          </a:xfrm>
        </p:spPr>
        <p:txBody>
          <a:bodyPr>
            <a:noAutofit/>
          </a:bodyPr>
          <a:lstStyle/>
          <a:p>
            <a:r>
              <a:rPr lang="en-US" sz="2800" dirty="0"/>
              <a:t>Black Box Testing </a:t>
            </a:r>
            <a:br>
              <a:rPr lang="en-US" sz="2800" dirty="0"/>
            </a:b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50621400"/>
              </p:ext>
            </p:extLst>
          </p:nvPr>
        </p:nvGraphicFramePr>
        <p:xfrm>
          <a:off x="1912777" y="2495372"/>
          <a:ext cx="6402280" cy="2572087"/>
        </p:xfrm>
        <a:graphic>
          <a:graphicData uri="http://schemas.openxmlformats.org/drawingml/2006/table">
            <a:tbl>
              <a:tblPr firstRow="1" firstCol="1" bandRow="1"/>
              <a:tblGrid>
                <a:gridCol w="607845"/>
                <a:gridCol w="1298638"/>
                <a:gridCol w="1910465"/>
                <a:gridCol w="1664938"/>
                <a:gridCol w="920394"/>
              </a:tblGrid>
              <a:tr h="296682">
                <a:tc>
                  <a:txBody>
                    <a:bodyPr/>
                    <a:lstStyle/>
                    <a:p>
                      <a:pPr marL="13970" marR="0">
                        <a:lnSpc>
                          <a:spcPct val="115000"/>
                        </a:lnSpc>
                        <a:spcBef>
                          <a:spcPts val="0"/>
                        </a:spcBef>
                        <a:spcAft>
                          <a:spcPts val="0"/>
                        </a:spcAft>
                      </a:pPr>
                      <a:r>
                        <a:rPr lang="en-US" sz="1200" b="1" dirty="0">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Test #</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00000"/>
                    </a:solidFill>
                  </a:tcPr>
                </a:tc>
                <a:tc>
                  <a:txBody>
                    <a:bodyPr/>
                    <a:lstStyle/>
                    <a:p>
                      <a:pPr marL="0" marR="0">
                        <a:lnSpc>
                          <a:spcPct val="115000"/>
                        </a:lnSpc>
                        <a:spcBef>
                          <a:spcPts val="0"/>
                        </a:spcBef>
                        <a:spcAft>
                          <a:spcPts val="0"/>
                        </a:spcAft>
                      </a:pPr>
                      <a:r>
                        <a:rPr lang="en-US" sz="1200" b="1">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a:noFill/>
                    </a:lnL>
                    <a:lnR>
                      <a:noFill/>
                    </a:lnR>
                    <a:lnT w="12700" cap="flat" cmpd="sng" algn="ctr">
                      <a:solidFill>
                        <a:srgbClr val="000000"/>
                      </a:solidFill>
                      <a:prstDash val="solid"/>
                      <a:round/>
                      <a:headEnd type="none" w="med" len="med"/>
                      <a:tailEnd type="none" w="med" len="med"/>
                    </a:lnT>
                    <a:lnB>
                      <a:noFill/>
                    </a:lnB>
                    <a:solidFill>
                      <a:srgbClr val="000000"/>
                    </a:solidFill>
                  </a:tcPr>
                </a:tc>
                <a:tc>
                  <a:txBody>
                    <a:bodyPr/>
                    <a:lstStyle/>
                    <a:p>
                      <a:pPr marL="0" marR="0">
                        <a:lnSpc>
                          <a:spcPct val="115000"/>
                        </a:lnSpc>
                        <a:spcBef>
                          <a:spcPts val="0"/>
                        </a:spcBef>
                        <a:spcAft>
                          <a:spcPts val="0"/>
                        </a:spcAft>
                      </a:pPr>
                      <a:r>
                        <a:rPr lang="en-US" sz="1200" b="1">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Input</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a:noFill/>
                    </a:lnL>
                    <a:lnR>
                      <a:noFill/>
                    </a:lnR>
                    <a:lnT w="12700" cap="flat" cmpd="sng" algn="ctr">
                      <a:solidFill>
                        <a:srgbClr val="000000"/>
                      </a:solidFill>
                      <a:prstDash val="solid"/>
                      <a:round/>
                      <a:headEnd type="none" w="med" len="med"/>
                      <a:tailEnd type="none" w="med" len="med"/>
                    </a:lnT>
                    <a:lnB>
                      <a:noFill/>
                    </a:lnB>
                    <a:solidFill>
                      <a:srgbClr val="000000"/>
                    </a:solidFill>
                  </a:tcPr>
                </a:tc>
                <a:tc>
                  <a:txBody>
                    <a:bodyPr/>
                    <a:lstStyle/>
                    <a:p>
                      <a:pPr marL="0" marR="0">
                        <a:lnSpc>
                          <a:spcPct val="115000"/>
                        </a:lnSpc>
                        <a:spcBef>
                          <a:spcPts val="0"/>
                        </a:spcBef>
                        <a:spcAft>
                          <a:spcPts val="0"/>
                        </a:spcAft>
                      </a:pPr>
                      <a:r>
                        <a:rPr lang="en-US" sz="1200" b="1">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Expected Output</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a:noFill/>
                    </a:lnL>
                    <a:lnR>
                      <a:noFill/>
                    </a:lnR>
                    <a:lnT w="12700" cap="flat" cmpd="sng" algn="ctr">
                      <a:solidFill>
                        <a:srgbClr val="000000"/>
                      </a:solidFill>
                      <a:prstDash val="solid"/>
                      <a:round/>
                      <a:headEnd type="none" w="med" len="med"/>
                      <a:tailEnd type="none" w="med" len="med"/>
                    </a:lnT>
                    <a:lnB>
                      <a:noFill/>
                    </a:lnB>
                    <a:solidFill>
                      <a:srgbClr val="000000"/>
                    </a:solidFill>
                  </a:tcPr>
                </a:tc>
                <a:tc>
                  <a:txBody>
                    <a:bodyPr/>
                    <a:lstStyle/>
                    <a:p>
                      <a:pPr marL="24130" marR="0">
                        <a:lnSpc>
                          <a:spcPct val="115000"/>
                        </a:lnSpc>
                        <a:spcBef>
                          <a:spcPts val="0"/>
                        </a:spcBef>
                        <a:spcAft>
                          <a:spcPts val="0"/>
                        </a:spcAft>
                      </a:pPr>
                      <a:r>
                        <a:rPr lang="en-US" sz="1200" b="1">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Pass / Fail</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0000"/>
                    </a:solidFill>
                  </a:tcPr>
                </a:tc>
              </a:tr>
              <a:tr h="1415789">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Testing Login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Username: Ahmad</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Password: 2018200</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Condition </a:t>
                      </a: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Login</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Successful)</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solidFill>
                      <a:srgbClr val="CCCCCC"/>
                    </a:solidFill>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Passed</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solidFill>
                      <a:srgbClr val="CCCCCC"/>
                    </a:solidFill>
                  </a:tcPr>
                </a:tc>
              </a:tr>
              <a:tr h="859616">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Testing Login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Username: Ahmad Password: 20185050</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admin page will not </a:t>
                      </a:r>
                      <a:r>
                        <a:rPr lang="en-US" sz="12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open and an alert will appear</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Passed</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71120" marR="3492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852140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3903"/>
          </a:xfrm>
        </p:spPr>
        <p:txBody>
          <a:bodyPr>
            <a:normAutofit/>
          </a:bodyPr>
          <a:lstStyle/>
          <a:p>
            <a:r>
              <a:rPr lang="en-US" sz="2800" dirty="0"/>
              <a:t>Black </a:t>
            </a:r>
            <a:r>
              <a:rPr lang="en-US" sz="2800" dirty="0" smtClean="0"/>
              <a:t>Box (Testing Case </a:t>
            </a:r>
            <a:r>
              <a:rPr lang="en-US" sz="2800" dirty="0"/>
              <a:t>#1)</a:t>
            </a:r>
          </a:p>
        </p:txBody>
      </p:sp>
      <p:pic>
        <p:nvPicPr>
          <p:cNvPr id="10" name="Content Placeholder 3"/>
          <p:cNvPicPr>
            <a:picLocks noGrp="1"/>
          </p:cNvPicPr>
          <p:nvPr>
            <p:ph idx="1"/>
          </p:nvPr>
        </p:nvPicPr>
        <p:blipFill>
          <a:blip r:embed="rId2"/>
          <a:stretch>
            <a:fillRect/>
          </a:stretch>
        </p:blipFill>
        <p:spPr>
          <a:xfrm>
            <a:off x="1358369" y="2160588"/>
            <a:ext cx="7235300" cy="3881437"/>
          </a:xfrm>
          <a:prstGeom prst="rect">
            <a:avLst/>
          </a:prstGeom>
        </p:spPr>
      </p:pic>
    </p:spTree>
    <p:extLst>
      <p:ext uri="{BB962C8B-B14F-4D97-AF65-F5344CB8AC3E}">
        <p14:creationId xmlns:p14="http://schemas.microsoft.com/office/powerpoint/2010/main" val="3860711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0692" y="444379"/>
            <a:ext cx="7766936" cy="521295"/>
          </a:xfrm>
        </p:spPr>
        <p:txBody>
          <a:bodyPr/>
          <a:lstStyle/>
          <a:p>
            <a:pPr algn="l"/>
            <a:r>
              <a:rPr lang="en-US" sz="2800" dirty="0"/>
              <a:t>System Conception </a:t>
            </a:r>
            <a:endParaRPr lang="en-US" sz="2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7" y="1290415"/>
            <a:ext cx="7766936" cy="5358213"/>
          </a:xfrm>
        </p:spPr>
        <p:txBody>
          <a:bodyPr>
            <a:normAutofit/>
          </a:bodyPr>
          <a:lstStyle/>
          <a:p>
            <a:pPr marL="342900" indent="-342900" algn="l">
              <a:buFont typeface="Wingdings" panose="05000000000000000000" pitchFamily="2" charset="2"/>
              <a:buChar char="Ø"/>
            </a:pPr>
            <a:r>
              <a:rPr lang="en-US" sz="2400" dirty="0" smtClean="0">
                <a:solidFill>
                  <a:schemeClr val="tx2"/>
                </a:solidFill>
              </a:rPr>
              <a:t>Who </a:t>
            </a:r>
            <a:r>
              <a:rPr lang="en-US" sz="2400" dirty="0">
                <a:solidFill>
                  <a:schemeClr val="tx2"/>
                </a:solidFill>
              </a:rPr>
              <a:t>is the application for</a:t>
            </a:r>
            <a:r>
              <a:rPr lang="en-US" sz="2400" dirty="0" smtClean="0">
                <a:solidFill>
                  <a:schemeClr val="tx2"/>
                </a:solidFill>
              </a:rPr>
              <a:t>?</a:t>
            </a:r>
          </a:p>
          <a:p>
            <a:pPr marL="342900" indent="-342900" algn="l">
              <a:buFont typeface="Wingdings" panose="05000000000000000000" pitchFamily="2" charset="2"/>
              <a:buChar char="Ø"/>
            </a:pPr>
            <a:r>
              <a:rPr lang="en-US" sz="2400" dirty="0" smtClean="0">
                <a:solidFill>
                  <a:schemeClr val="tx2"/>
                </a:solidFill>
              </a:rPr>
              <a:t>What </a:t>
            </a:r>
            <a:r>
              <a:rPr lang="en-US" sz="2400" dirty="0">
                <a:solidFill>
                  <a:schemeClr val="tx2"/>
                </a:solidFill>
              </a:rPr>
              <a:t>problems will it solve</a:t>
            </a:r>
            <a:r>
              <a:rPr lang="en-US" sz="2400" dirty="0" smtClean="0">
                <a:solidFill>
                  <a:schemeClr val="tx2"/>
                </a:solidFill>
              </a:rPr>
              <a:t>?</a:t>
            </a:r>
          </a:p>
          <a:p>
            <a:pPr marL="342900" indent="-342900" algn="l">
              <a:buFont typeface="Wingdings" panose="05000000000000000000" pitchFamily="2" charset="2"/>
              <a:buChar char="Ø"/>
            </a:pPr>
            <a:r>
              <a:rPr lang="en-US" sz="2400" dirty="0" smtClean="0">
                <a:solidFill>
                  <a:schemeClr val="tx2"/>
                </a:solidFill>
              </a:rPr>
              <a:t>Why </a:t>
            </a:r>
            <a:r>
              <a:rPr lang="en-US" sz="2400" dirty="0">
                <a:solidFill>
                  <a:schemeClr val="tx2"/>
                </a:solidFill>
              </a:rPr>
              <a:t>is it needed? </a:t>
            </a:r>
            <a:endParaRPr lang="en-US" sz="2400" dirty="0" smtClean="0">
              <a:solidFill>
                <a:schemeClr val="tx2"/>
              </a:solidFill>
            </a:endParaRPr>
          </a:p>
          <a:p>
            <a:pPr marL="342900" indent="-342900" algn="l">
              <a:buFont typeface="Wingdings" panose="05000000000000000000" pitchFamily="2" charset="2"/>
              <a:buChar char="Ø"/>
            </a:pPr>
            <a:r>
              <a:rPr lang="en-US" sz="2400" dirty="0" smtClean="0">
                <a:solidFill>
                  <a:schemeClr val="tx2"/>
                </a:solidFill>
              </a:rPr>
              <a:t>Where </a:t>
            </a:r>
            <a:r>
              <a:rPr lang="en-US" sz="2400" dirty="0">
                <a:solidFill>
                  <a:schemeClr val="tx2"/>
                </a:solidFill>
              </a:rPr>
              <a:t>will it be used? </a:t>
            </a:r>
            <a:endParaRPr lang="en-US" sz="2400" dirty="0" smtClean="0">
              <a:solidFill>
                <a:schemeClr val="tx2"/>
              </a:solidFill>
            </a:endParaRPr>
          </a:p>
          <a:p>
            <a:pPr marL="342900" indent="-342900" algn="l">
              <a:buFont typeface="Wingdings" panose="05000000000000000000" pitchFamily="2" charset="2"/>
              <a:buChar char="Ø"/>
            </a:pPr>
            <a:r>
              <a:rPr lang="en-US" sz="2400" dirty="0" smtClean="0">
                <a:solidFill>
                  <a:schemeClr val="tx2"/>
                </a:solidFill>
              </a:rPr>
              <a:t>How </a:t>
            </a:r>
            <a:r>
              <a:rPr lang="en-US" sz="2400" dirty="0">
                <a:solidFill>
                  <a:schemeClr val="tx2"/>
                </a:solidFill>
              </a:rPr>
              <a:t>will it work</a:t>
            </a:r>
            <a:r>
              <a:rPr lang="en-US" sz="2400" dirty="0" smtClean="0">
                <a:solidFill>
                  <a:schemeClr val="tx2"/>
                </a:solidFill>
              </a:rPr>
              <a:t>?</a:t>
            </a:r>
          </a:p>
          <a:p>
            <a:pPr marL="342900" indent="-342900" algn="l">
              <a:buFont typeface="Wingdings" panose="05000000000000000000" pitchFamily="2" charset="2"/>
              <a:buChar char="Ø"/>
            </a:pPr>
            <a:r>
              <a:rPr lang="en-US" sz="2400" dirty="0" smtClean="0">
                <a:solidFill>
                  <a:schemeClr val="tx2"/>
                </a:solidFill>
              </a:rPr>
              <a:t>When </a:t>
            </a:r>
            <a:r>
              <a:rPr lang="en-US" sz="2400" dirty="0">
                <a:solidFill>
                  <a:schemeClr val="tx2"/>
                </a:solidFill>
              </a:rPr>
              <a:t>is it needed? </a:t>
            </a:r>
            <a:endParaRPr lang="en-US" sz="2400" dirty="0" smtClean="0">
              <a:solidFill>
                <a:schemeClr val="tx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l"/>
            <a:endParaRPr lang="en-US" sz="2400" dirty="0" smtClean="0">
              <a:latin typeface="Arial" panose="020B0604020202020204" pitchFamily="34" charset="0"/>
              <a:cs typeface="Arial" panose="020B0604020202020204" pitchFamily="34" charset="0"/>
            </a:endParaRPr>
          </a:p>
          <a:p>
            <a:pPr algn="l"/>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015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998"/>
          </a:xfrm>
        </p:spPr>
        <p:txBody>
          <a:bodyPr>
            <a:normAutofit/>
          </a:bodyPr>
          <a:lstStyle/>
          <a:p>
            <a:r>
              <a:rPr lang="en-US" sz="2800" dirty="0"/>
              <a:t>Black Box (Testing Case #2)</a:t>
            </a:r>
          </a:p>
        </p:txBody>
      </p:sp>
      <p:pic>
        <p:nvPicPr>
          <p:cNvPr id="4" name="Content Placeholder 3"/>
          <p:cNvPicPr>
            <a:picLocks noGrp="1"/>
          </p:cNvPicPr>
          <p:nvPr>
            <p:ph idx="1"/>
          </p:nvPr>
        </p:nvPicPr>
        <p:blipFill>
          <a:blip r:embed="rId2"/>
          <a:stretch>
            <a:fillRect/>
          </a:stretch>
        </p:blipFill>
        <p:spPr>
          <a:xfrm>
            <a:off x="1358369" y="2160588"/>
            <a:ext cx="7235300" cy="3881437"/>
          </a:xfrm>
          <a:prstGeom prst="rect">
            <a:avLst/>
          </a:prstGeom>
        </p:spPr>
      </p:pic>
    </p:spTree>
    <p:extLst>
      <p:ext uri="{BB962C8B-B14F-4D97-AF65-F5344CB8AC3E}">
        <p14:creationId xmlns:p14="http://schemas.microsoft.com/office/powerpoint/2010/main" val="3497046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0994"/>
          </a:xfrm>
        </p:spPr>
        <p:txBody>
          <a:bodyPr>
            <a:normAutofit/>
          </a:bodyPr>
          <a:lstStyle/>
          <a:p>
            <a:r>
              <a:rPr lang="en-US" sz="2800" dirty="0"/>
              <a:t>Black Box (Testing Case </a:t>
            </a:r>
            <a:r>
              <a:rPr lang="en-US" sz="2800" dirty="0" smtClean="0"/>
              <a:t>#3)</a:t>
            </a:r>
            <a:endParaRPr lang="en-US" sz="2800" dirty="0"/>
          </a:p>
        </p:txBody>
      </p:sp>
      <p:pic>
        <p:nvPicPr>
          <p:cNvPr id="4" name="Content Placeholder 3"/>
          <p:cNvPicPr>
            <a:picLocks noGrp="1" noChangeAspect="1"/>
          </p:cNvPicPr>
          <p:nvPr>
            <p:ph idx="1"/>
          </p:nvPr>
        </p:nvPicPr>
        <p:blipFill>
          <a:blip r:embed="rId2"/>
          <a:stretch>
            <a:fillRect/>
          </a:stretch>
        </p:blipFill>
        <p:spPr>
          <a:xfrm>
            <a:off x="1358369" y="2160588"/>
            <a:ext cx="7235300" cy="3881437"/>
          </a:xfrm>
          <a:prstGeom prst="rect">
            <a:avLst/>
          </a:prstGeom>
        </p:spPr>
      </p:pic>
    </p:spTree>
    <p:extLst>
      <p:ext uri="{BB962C8B-B14F-4D97-AF65-F5344CB8AC3E}">
        <p14:creationId xmlns:p14="http://schemas.microsoft.com/office/powerpoint/2010/main" val="2020378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5178"/>
          </a:xfrm>
        </p:spPr>
        <p:txBody>
          <a:bodyPr>
            <a:noAutofit/>
          </a:bodyPr>
          <a:lstStyle/>
          <a:p>
            <a:r>
              <a:rPr lang="en-US" sz="2800" dirty="0"/>
              <a:t>Testing by Using</a:t>
            </a:r>
            <a:br>
              <a:rPr lang="en-US" sz="2800" dirty="0"/>
            </a:b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76043267"/>
              </p:ext>
            </p:extLst>
          </p:nvPr>
        </p:nvGraphicFramePr>
        <p:xfrm>
          <a:off x="1743342" y="2486825"/>
          <a:ext cx="6417891" cy="2546916"/>
        </p:xfrm>
        <a:graphic>
          <a:graphicData uri="http://schemas.openxmlformats.org/drawingml/2006/table">
            <a:tbl>
              <a:tblPr firstRow="1" firstCol="1" bandRow="1"/>
              <a:tblGrid>
                <a:gridCol w="3207924"/>
                <a:gridCol w="3209967"/>
              </a:tblGrid>
              <a:tr h="263700">
                <a:tc>
                  <a:txBody>
                    <a:bodyPr/>
                    <a:lstStyle/>
                    <a:p>
                      <a:pPr marL="0" marR="0">
                        <a:lnSpc>
                          <a:spcPct val="115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Operation</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Test data</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r>
              <a:tr h="826622">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Registrations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tabLst>
                          <a:tab pos="586740" algn="l"/>
                        </a:tabLs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Subject: Registration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635" marR="127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 Creating account named : Test</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635" marR="127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With password : Test12</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285">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Apply for training</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Course Name: IOT(internet of things)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9309">
                <a:tc>
                  <a:txBody>
                    <a:bodyPr/>
                    <a:lstStyle/>
                    <a:p>
                      <a:pPr marL="0" marR="0">
                        <a:lnSpc>
                          <a:spcPct val="115000"/>
                        </a:lnSpc>
                        <a:spcBef>
                          <a:spcPts val="0"/>
                        </a:spcBef>
                        <a:spcAft>
                          <a:spcPts val="0"/>
                        </a:spcAft>
                        <a:tabLst>
                          <a:tab pos="2400300" algn="l"/>
                        </a:tabLs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Print Forms or page’s</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Printing a filled form or Page</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298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36596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0815"/>
          </a:xfrm>
        </p:spPr>
        <p:txBody>
          <a:bodyPr>
            <a:normAutofit/>
          </a:bodyPr>
          <a:lstStyle/>
          <a:p>
            <a:r>
              <a:rPr lang="en-US" sz="2800" dirty="0"/>
              <a:t>Testing by Using</a:t>
            </a:r>
          </a:p>
        </p:txBody>
      </p:sp>
      <p:pic>
        <p:nvPicPr>
          <p:cNvPr id="4" name="Content Placeholder 3"/>
          <p:cNvPicPr>
            <a:picLocks noGrp="1"/>
          </p:cNvPicPr>
          <p:nvPr>
            <p:ph idx="1"/>
          </p:nvPr>
        </p:nvPicPr>
        <p:blipFill>
          <a:blip r:embed="rId2"/>
          <a:stretch>
            <a:fillRect/>
          </a:stretch>
        </p:blipFill>
        <p:spPr>
          <a:xfrm>
            <a:off x="1358369" y="2160588"/>
            <a:ext cx="7235300" cy="3881437"/>
          </a:xfrm>
          <a:prstGeom prst="rect">
            <a:avLst/>
          </a:prstGeom>
        </p:spPr>
      </p:pic>
    </p:spTree>
    <p:extLst>
      <p:ext uri="{BB962C8B-B14F-4D97-AF65-F5344CB8AC3E}">
        <p14:creationId xmlns:p14="http://schemas.microsoft.com/office/powerpoint/2010/main" val="87617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632"/>
          </a:xfrm>
        </p:spPr>
        <p:txBody>
          <a:bodyPr>
            <a:normAutofit/>
          </a:bodyPr>
          <a:lstStyle/>
          <a:p>
            <a:r>
              <a:rPr lang="en-US" sz="2800" dirty="0"/>
              <a:t>Testing by Using</a:t>
            </a:r>
          </a:p>
        </p:txBody>
      </p:sp>
      <p:pic>
        <p:nvPicPr>
          <p:cNvPr id="4" name="Content Placeholder 3"/>
          <p:cNvPicPr>
            <a:picLocks noGrp="1"/>
          </p:cNvPicPr>
          <p:nvPr>
            <p:ph idx="1"/>
          </p:nvPr>
        </p:nvPicPr>
        <p:blipFill>
          <a:blip r:embed="rId2"/>
          <a:stretch>
            <a:fillRect/>
          </a:stretch>
        </p:blipFill>
        <p:spPr>
          <a:xfrm>
            <a:off x="1358369" y="2160588"/>
            <a:ext cx="7235300" cy="3881437"/>
          </a:xfrm>
          <a:prstGeom prst="rect">
            <a:avLst/>
          </a:prstGeom>
        </p:spPr>
      </p:pic>
    </p:spTree>
    <p:extLst>
      <p:ext uri="{BB962C8B-B14F-4D97-AF65-F5344CB8AC3E}">
        <p14:creationId xmlns:p14="http://schemas.microsoft.com/office/powerpoint/2010/main" val="2992682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5178"/>
          </a:xfrm>
        </p:spPr>
        <p:txBody>
          <a:bodyPr/>
          <a:lstStyle/>
          <a:p>
            <a:r>
              <a:rPr lang="en-US" dirty="0"/>
              <a:t>Testing by Using</a:t>
            </a:r>
          </a:p>
        </p:txBody>
      </p:sp>
      <p:pic>
        <p:nvPicPr>
          <p:cNvPr id="4" name="Content Placeholder 3"/>
          <p:cNvPicPr>
            <a:picLocks noGrp="1"/>
          </p:cNvPicPr>
          <p:nvPr>
            <p:ph idx="1"/>
          </p:nvPr>
        </p:nvPicPr>
        <p:blipFill>
          <a:blip r:embed="rId2"/>
          <a:stretch>
            <a:fillRect/>
          </a:stretch>
        </p:blipFill>
        <p:spPr>
          <a:xfrm>
            <a:off x="1358369" y="2160588"/>
            <a:ext cx="7235300" cy="3881437"/>
          </a:xfrm>
          <a:prstGeom prst="rect">
            <a:avLst/>
          </a:prstGeom>
        </p:spPr>
      </p:pic>
    </p:spTree>
    <p:extLst>
      <p:ext uri="{BB962C8B-B14F-4D97-AF65-F5344CB8AC3E}">
        <p14:creationId xmlns:p14="http://schemas.microsoft.com/office/powerpoint/2010/main" val="17718733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090"/>
          </a:xfrm>
        </p:spPr>
        <p:txBody>
          <a:bodyPr>
            <a:normAutofit fontScale="90000"/>
          </a:bodyPr>
          <a:lstStyle/>
          <a:p>
            <a:r>
              <a:rPr lang="en-US" sz="3100" dirty="0"/>
              <a:t>Testing by Using Results</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79315609"/>
              </p:ext>
            </p:extLst>
          </p:nvPr>
        </p:nvGraphicFramePr>
        <p:xfrm>
          <a:off x="1734796" y="2657742"/>
          <a:ext cx="6657174" cy="2264636"/>
        </p:xfrm>
        <a:graphic>
          <a:graphicData uri="http://schemas.openxmlformats.org/drawingml/2006/table">
            <a:tbl>
              <a:tblPr firstRow="1" firstCol="1" bandRow="1"/>
              <a:tblGrid>
                <a:gridCol w="3327875"/>
                <a:gridCol w="3329299"/>
              </a:tblGrid>
              <a:tr h="566159">
                <a:tc>
                  <a:txBody>
                    <a:bodyPr/>
                    <a:lstStyle/>
                    <a:p>
                      <a:pPr marL="0" marR="0">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Operation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15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Result</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r>
              <a:tr h="566159">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Registration</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Registration Successfully</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159">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Apply for a Course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Applied Successfully</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159">
                <a:tc>
                  <a:txBody>
                    <a:bodyPr/>
                    <a:lstStyle/>
                    <a:p>
                      <a:pPr marL="0" marR="0">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Print a form or a page</a:t>
                      </a:r>
                      <a:endParaRPr lang="en-US"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marR="0">
                        <a:lnSpc>
                          <a:spcPct val="115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Printed Successfully</a:t>
                      </a:r>
                      <a:endParaRPr lang="en-US"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18313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9720"/>
          </a:xfrm>
        </p:spPr>
        <p:txBody>
          <a:bodyPr>
            <a:normAutofit fontScale="90000"/>
          </a:bodyPr>
          <a:lstStyle/>
          <a:p>
            <a:r>
              <a:rPr lang="en-US" sz="3100" dirty="0"/>
              <a:t>Conclusion &amp; Future work</a:t>
            </a:r>
            <a:r>
              <a:rPr lang="en-US" sz="2800" dirty="0"/>
              <a:t/>
            </a:r>
            <a:br>
              <a:rPr lang="en-US" sz="2800" dirty="0"/>
            </a:br>
            <a:endParaRPr lang="en-US" sz="2800" dirty="0"/>
          </a:p>
        </p:txBody>
      </p:sp>
      <p:sp>
        <p:nvSpPr>
          <p:cNvPr id="3" name="Content Placeholder 2"/>
          <p:cNvSpPr>
            <a:spLocks noGrp="1"/>
          </p:cNvSpPr>
          <p:nvPr>
            <p:ph idx="1"/>
          </p:nvPr>
        </p:nvSpPr>
        <p:spPr/>
        <p:txBody>
          <a:bodyPr/>
          <a:lstStyle/>
          <a:p>
            <a:r>
              <a:rPr lang="en-US" dirty="0" smtClean="0"/>
              <a:t>Conclusion</a:t>
            </a:r>
          </a:p>
          <a:p>
            <a:r>
              <a:rPr lang="en-US" dirty="0" smtClean="0"/>
              <a:t>Future </a:t>
            </a:r>
            <a:r>
              <a:rPr lang="en-US" dirty="0"/>
              <a:t>work</a:t>
            </a:r>
          </a:p>
        </p:txBody>
      </p:sp>
    </p:spTree>
    <p:extLst>
      <p:ext uri="{BB962C8B-B14F-4D97-AF65-F5344CB8AC3E}">
        <p14:creationId xmlns:p14="http://schemas.microsoft.com/office/powerpoint/2010/main" val="29318085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819"/>
          </a:xfrm>
        </p:spPr>
        <p:txBody>
          <a:bodyPr>
            <a:normAutofit fontScale="90000"/>
          </a:bodyPr>
          <a:lstStyle/>
          <a:p>
            <a:r>
              <a:rPr lang="en-US" sz="3100" dirty="0"/>
              <a:t>Conclusion</a:t>
            </a:r>
            <a:r>
              <a:rPr lang="en-US" dirty="0"/>
              <a:t/>
            </a:r>
            <a:br>
              <a:rPr lang="en-US" dirty="0"/>
            </a:br>
            <a:endParaRPr lang="en-US" dirty="0"/>
          </a:p>
        </p:txBody>
      </p:sp>
      <p:sp>
        <p:nvSpPr>
          <p:cNvPr id="3" name="Content Placeholder 2"/>
          <p:cNvSpPr>
            <a:spLocks noGrp="1"/>
          </p:cNvSpPr>
          <p:nvPr>
            <p:ph idx="1"/>
          </p:nvPr>
        </p:nvSpPr>
        <p:spPr/>
        <p:txBody>
          <a:bodyPr/>
          <a:lstStyle/>
          <a:p>
            <a:r>
              <a:rPr lang="en-US" sz="2000" b="1" dirty="0"/>
              <a:t>Management of Training &amp; jobs Service </a:t>
            </a:r>
            <a:r>
              <a:rPr lang="en-US" sz="2000" dirty="0"/>
              <a:t>is an effective and useful website it’s designed to help the students to apply for the elite companies to be trained at with ease, students can also upload their CV’s for companies to view. And the student have better chance’s to get trained in the elite companies by applying through our website because universities are connected to both registered students and available companies.</a:t>
            </a:r>
          </a:p>
          <a:p>
            <a:endParaRPr lang="en-US" dirty="0"/>
          </a:p>
        </p:txBody>
      </p:sp>
    </p:spTree>
    <p:extLst>
      <p:ext uri="{BB962C8B-B14F-4D97-AF65-F5344CB8AC3E}">
        <p14:creationId xmlns:p14="http://schemas.microsoft.com/office/powerpoint/2010/main" val="38811045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998"/>
          </a:xfrm>
        </p:spPr>
        <p:txBody>
          <a:bodyPr>
            <a:normAutofit fontScale="90000"/>
          </a:bodyPr>
          <a:lstStyle/>
          <a:p>
            <a:r>
              <a:rPr lang="en-US" sz="3100" dirty="0"/>
              <a:t>Future work</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000" dirty="0"/>
              <a:t>More work could be done to change on the home design also adding more than one language to the site as well as improve the security system to make sure that all the information's on the system are safe from </a:t>
            </a:r>
            <a:r>
              <a:rPr lang="en-US" sz="2000" dirty="0" smtClean="0"/>
              <a:t>hacking, </a:t>
            </a:r>
            <a:r>
              <a:rPr lang="en-US" sz="2000" dirty="0"/>
              <a:t>more portals and pages will be added to the site . Develop the site to contain job for students, also, competitions and awards to support students' CV. And to make sure that the website will be used by a lot of people we going to do a mobile </a:t>
            </a:r>
            <a:r>
              <a:rPr lang="en-US" sz="2000" dirty="0" smtClean="0"/>
              <a:t>applications, The </a:t>
            </a:r>
            <a:r>
              <a:rPr lang="en-US" sz="2000" dirty="0"/>
              <a:t>Portals can also be upgraded to include a private chat system between the student and companies to insure a good communication, a page will be added that include all Books and references a student might need.</a:t>
            </a:r>
          </a:p>
          <a:p>
            <a:pPr marL="0" indent="0">
              <a:buNone/>
            </a:pPr>
            <a:endParaRPr lang="en-US" dirty="0"/>
          </a:p>
        </p:txBody>
      </p:sp>
    </p:spTree>
    <p:extLst>
      <p:ext uri="{BB962C8B-B14F-4D97-AF65-F5344CB8AC3E}">
        <p14:creationId xmlns:p14="http://schemas.microsoft.com/office/powerpoint/2010/main" val="3171994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632"/>
          </a:xfrm>
        </p:spPr>
        <p:txBody>
          <a:bodyPr>
            <a:normAutofit fontScale="90000"/>
          </a:bodyPr>
          <a:lstStyle/>
          <a:p>
            <a:r>
              <a:rPr lang="en-US" sz="3100" dirty="0"/>
              <a:t>Who is the application for?</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a:xfrm>
            <a:off x="677334" y="2160590"/>
            <a:ext cx="8596668" cy="2804517"/>
          </a:xfrm>
        </p:spPr>
        <p:txBody>
          <a:bodyPr/>
          <a:lstStyle/>
          <a:p>
            <a:pPr marL="0" indent="0">
              <a:buNone/>
            </a:pPr>
            <a:r>
              <a:rPr lang="en-US" sz="2400" dirty="0"/>
              <a:t>For the students who still in the university or they graduate and</a:t>
            </a:r>
            <a:r>
              <a:rPr lang="en-US" sz="2400" b="1" dirty="0"/>
              <a:t> </a:t>
            </a:r>
            <a:r>
              <a:rPr lang="en-US" sz="2400" dirty="0" smtClean="0"/>
              <a:t>looking for </a:t>
            </a:r>
            <a:r>
              <a:rPr lang="en-US" sz="2400" dirty="0"/>
              <a:t>a training and courses to get experience in</a:t>
            </a:r>
            <a:r>
              <a:rPr lang="en-US" sz="2400" b="1" dirty="0"/>
              <a:t> </a:t>
            </a:r>
            <a:r>
              <a:rPr lang="en-US" sz="2400" dirty="0"/>
              <a:t>the</a:t>
            </a:r>
            <a:r>
              <a:rPr lang="en-US" sz="2400" b="1" dirty="0"/>
              <a:t> </a:t>
            </a:r>
            <a:r>
              <a:rPr lang="en-US" sz="2400" dirty="0"/>
              <a:t>best </a:t>
            </a:r>
            <a:r>
              <a:rPr lang="en-US" sz="2400" dirty="0" smtClean="0"/>
              <a:t>companies. And </a:t>
            </a:r>
            <a:r>
              <a:rPr lang="en-US" sz="2400" dirty="0"/>
              <a:t>for the universities and </a:t>
            </a:r>
            <a:r>
              <a:rPr lang="en-US" sz="2400" dirty="0" smtClean="0"/>
              <a:t>companies also.</a:t>
            </a:r>
            <a:endParaRPr lang="en-US" sz="2400" dirty="0"/>
          </a:p>
          <a:p>
            <a:pPr marL="0" indent="0">
              <a:buNone/>
            </a:pPr>
            <a:endParaRPr lang="en-US" dirty="0"/>
          </a:p>
        </p:txBody>
      </p:sp>
    </p:spTree>
    <p:extLst>
      <p:ext uri="{BB962C8B-B14F-4D97-AF65-F5344CB8AC3E}">
        <p14:creationId xmlns:p14="http://schemas.microsoft.com/office/powerpoint/2010/main" val="1794207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456"/>
          </a:xfrm>
        </p:spPr>
        <p:txBody>
          <a:bodyPr/>
          <a:lstStyle/>
          <a:p>
            <a:r>
              <a:rPr lang="en-US" sz="2800" b="1" dirty="0"/>
              <a:t>References</a:t>
            </a:r>
            <a:endParaRPr lang="en-US" sz="2800" dirty="0"/>
          </a:p>
        </p:txBody>
      </p:sp>
      <p:sp>
        <p:nvSpPr>
          <p:cNvPr id="3" name="Content Placeholder 2"/>
          <p:cNvSpPr>
            <a:spLocks noGrp="1"/>
          </p:cNvSpPr>
          <p:nvPr>
            <p:ph idx="1"/>
          </p:nvPr>
        </p:nvSpPr>
        <p:spPr/>
        <p:txBody>
          <a:bodyPr>
            <a:normAutofit/>
          </a:bodyPr>
          <a:lstStyle/>
          <a:p>
            <a:pPr lvl="0"/>
            <a:r>
              <a:rPr lang="en-US" dirty="0"/>
              <a:t>Reid Hoffman’s. </a:t>
            </a:r>
            <a:r>
              <a:rPr lang="en-US" dirty="0" smtClean="0"/>
              <a:t>“LinkedIn”  </a:t>
            </a:r>
            <a:r>
              <a:rPr lang="en-US" dirty="0"/>
              <a:t>Internet : https://</a:t>
            </a:r>
            <a:r>
              <a:rPr lang="en-US" dirty="0" smtClean="0"/>
              <a:t>www.linkedin.com/, May </a:t>
            </a:r>
            <a:r>
              <a:rPr lang="en-US" dirty="0"/>
              <a:t>5, 2003 [October 10</a:t>
            </a:r>
            <a:r>
              <a:rPr lang="en-US" baseline="30000" dirty="0"/>
              <a:t>th</a:t>
            </a:r>
            <a:r>
              <a:rPr lang="en-US" dirty="0"/>
              <a:t> , 2021</a:t>
            </a:r>
            <a:r>
              <a:rPr lang="en-US" dirty="0" smtClean="0"/>
              <a:t>]</a:t>
            </a:r>
          </a:p>
          <a:p>
            <a:pPr lvl="0" fontAlgn="base"/>
            <a:r>
              <a:rPr lang="en-US" dirty="0" smtClean="0"/>
              <a:t>Refines </a:t>
            </a:r>
            <a:r>
              <a:rPr lang="en-US" dirty="0"/>
              <a:t>Data. “W3Schools.” Internet: https://www.w3schools.com/, 1998.</a:t>
            </a:r>
          </a:p>
          <a:p>
            <a:pPr lvl="0" fontAlgn="base"/>
            <a:r>
              <a:rPr lang="en-US" dirty="0"/>
              <a:t>Mark Otto, Jacob Thornton. “Bootstrap.” Internet: https://getbootstrap.com, August.19,2011.</a:t>
            </a:r>
          </a:p>
          <a:p>
            <a:pPr lvl="0" fontAlgn="base"/>
            <a:r>
              <a:rPr lang="en-US" dirty="0"/>
              <a:t>Brendan </a:t>
            </a:r>
            <a:r>
              <a:rPr lang="en-US" dirty="0" err="1"/>
              <a:t>Eich</a:t>
            </a:r>
            <a:r>
              <a:rPr lang="en-US" dirty="0"/>
              <a:t>. “JavaScript” Internet: https://www.javascript.com/, December.4,1995.</a:t>
            </a:r>
          </a:p>
          <a:p>
            <a:pPr lvl="0" fontAlgn="base"/>
            <a:r>
              <a:rPr lang="en-US" dirty="0"/>
              <a:t>John </a:t>
            </a:r>
            <a:r>
              <a:rPr lang="en-US" dirty="0" err="1"/>
              <a:t>Resig</a:t>
            </a:r>
            <a:r>
              <a:rPr lang="en-US" dirty="0"/>
              <a:t>, Brandon Aaron, </a:t>
            </a:r>
            <a:r>
              <a:rPr lang="en-US" dirty="0" err="1"/>
              <a:t>Jörn</a:t>
            </a:r>
            <a:r>
              <a:rPr lang="en-US" dirty="0"/>
              <a:t> </a:t>
            </a:r>
            <a:r>
              <a:rPr lang="en-US" dirty="0" err="1"/>
              <a:t>Zaefferer</a:t>
            </a:r>
            <a:r>
              <a:rPr lang="en-US" dirty="0"/>
              <a:t>. “</a:t>
            </a:r>
            <a:r>
              <a:rPr lang="en-US" dirty="0" err="1"/>
              <a:t>jQuery</a:t>
            </a:r>
            <a:r>
              <a:rPr lang="en-US" dirty="0"/>
              <a:t>.” Internet: https://jquery.com, August.26,2006.</a:t>
            </a:r>
          </a:p>
          <a:p>
            <a:pPr lvl="0" fontAlgn="base"/>
            <a:r>
              <a:rPr lang="en-US" dirty="0"/>
              <a:t>Jeff Atwood, Joel </a:t>
            </a:r>
            <a:r>
              <a:rPr lang="en-US" dirty="0" err="1"/>
              <a:t>Spolsky</a:t>
            </a:r>
            <a:r>
              <a:rPr lang="en-US" dirty="0"/>
              <a:t>. “Stack Overflow.” Internet: https://stackoverflow.com, September.15,2008.</a:t>
            </a:r>
          </a:p>
          <a:p>
            <a:endParaRPr lang="en-US" dirty="0"/>
          </a:p>
        </p:txBody>
      </p:sp>
    </p:spTree>
    <p:extLst>
      <p:ext uri="{BB962C8B-B14F-4D97-AF65-F5344CB8AC3E}">
        <p14:creationId xmlns:p14="http://schemas.microsoft.com/office/powerpoint/2010/main" val="22273949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632"/>
          </a:xfrm>
        </p:spPr>
        <p:txBody>
          <a:bodyPr>
            <a:normAutofit/>
          </a:bodyPr>
          <a:lstStyle/>
          <a:p>
            <a:r>
              <a:rPr lang="en-US" sz="2800" b="1" dirty="0">
                <a:latin typeface="Arial" panose="020B0604020202020204" pitchFamily="34" charset="0"/>
                <a:cs typeface="Arial" panose="020B0604020202020204" pitchFamily="34" charset="0"/>
              </a:rPr>
              <a:t>Management of Training &amp; jobs Service</a:t>
            </a:r>
            <a:endParaRPr lang="en-US" sz="2800" dirty="0"/>
          </a:p>
        </p:txBody>
      </p:sp>
      <p:sp>
        <p:nvSpPr>
          <p:cNvPr id="3" name="Content Placeholder 2"/>
          <p:cNvSpPr>
            <a:spLocks noGrp="1"/>
          </p:cNvSpPr>
          <p:nvPr>
            <p:ph idx="1"/>
          </p:nvPr>
        </p:nvSpPr>
        <p:spPr>
          <a:xfrm>
            <a:off x="677334" y="2160590"/>
            <a:ext cx="8596668" cy="3189078"/>
          </a:xfrm>
        </p:spPr>
        <p:txBody>
          <a:bodyPr/>
          <a:lstStyle/>
          <a:p>
            <a:pPr>
              <a:buFont typeface="Wingdings" panose="05000000000000000000" pitchFamily="2" charset="2"/>
              <a:buChar char="v"/>
            </a:pPr>
            <a:r>
              <a:rPr lang="en-US" b="1" dirty="0"/>
              <a:t>Submitted By:</a:t>
            </a:r>
          </a:p>
          <a:p>
            <a:pPr>
              <a:buFont typeface="Wingdings" panose="05000000000000000000" pitchFamily="2" charset="2"/>
              <a:buChar char="§"/>
            </a:pPr>
            <a:r>
              <a:rPr lang="en-US" dirty="0"/>
              <a:t>Ahmad Abu </a:t>
            </a:r>
            <a:r>
              <a:rPr lang="en-US" dirty="0" err="1"/>
              <a:t>ghazal</a:t>
            </a:r>
            <a:r>
              <a:rPr lang="en-US" dirty="0"/>
              <a:t>- 201820056</a:t>
            </a:r>
          </a:p>
          <a:p>
            <a:pPr>
              <a:buFont typeface="Wingdings" panose="05000000000000000000" pitchFamily="2" charset="2"/>
              <a:buChar char="§"/>
            </a:pPr>
            <a:r>
              <a:rPr lang="en-US" dirty="0"/>
              <a:t>Abdullah </a:t>
            </a:r>
            <a:r>
              <a:rPr lang="en-US" dirty="0" err="1"/>
              <a:t>Majed</a:t>
            </a:r>
            <a:r>
              <a:rPr lang="en-US" dirty="0"/>
              <a:t> </a:t>
            </a:r>
            <a:r>
              <a:rPr lang="en-US" dirty="0" err="1"/>
              <a:t>Abughali</a:t>
            </a:r>
            <a:r>
              <a:rPr lang="en-US" dirty="0"/>
              <a:t>– </a:t>
            </a:r>
            <a:r>
              <a:rPr lang="en-US" dirty="0" smtClean="0"/>
              <a:t>201410848</a:t>
            </a:r>
          </a:p>
          <a:p>
            <a:pPr marL="0" indent="0">
              <a:buNone/>
            </a:pPr>
            <a:endParaRPr lang="en-US" dirty="0"/>
          </a:p>
          <a:p>
            <a:pPr>
              <a:buFont typeface="Wingdings" panose="05000000000000000000" pitchFamily="2" charset="2"/>
              <a:buChar char="v"/>
            </a:pPr>
            <a:r>
              <a:rPr lang="en-US" b="1" dirty="0" smtClean="0"/>
              <a:t>Supervisor</a:t>
            </a:r>
            <a:r>
              <a:rPr lang="en-US" b="1" dirty="0"/>
              <a:t>:</a:t>
            </a:r>
          </a:p>
          <a:p>
            <a:pPr>
              <a:buFont typeface="Wingdings" panose="05000000000000000000" pitchFamily="2" charset="2"/>
              <a:buChar char="§"/>
            </a:pPr>
            <a:r>
              <a:rPr lang="en-US" dirty="0"/>
              <a:t>Dr. Muhammad Al-</a:t>
            </a:r>
            <a:r>
              <a:rPr lang="en-US" dirty="0" err="1"/>
              <a:t>Tayee</a:t>
            </a:r>
            <a:endParaRPr lang="en-US" dirty="0"/>
          </a:p>
          <a:p>
            <a:endParaRPr lang="en-US" dirty="0"/>
          </a:p>
        </p:txBody>
      </p:sp>
    </p:spTree>
    <p:extLst>
      <p:ext uri="{BB962C8B-B14F-4D97-AF65-F5344CB8AC3E}">
        <p14:creationId xmlns:p14="http://schemas.microsoft.com/office/powerpoint/2010/main" val="280628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1910"/>
          </a:xfrm>
        </p:spPr>
        <p:txBody>
          <a:bodyPr>
            <a:normAutofit fontScale="90000"/>
          </a:bodyPr>
          <a:lstStyle/>
          <a:p>
            <a:r>
              <a:rPr lang="en-US" sz="3100" dirty="0"/>
              <a:t>What problems will it solve?</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p:txBody>
          <a:bodyPr/>
          <a:lstStyle/>
          <a:p>
            <a:r>
              <a:rPr lang="en-US" dirty="0"/>
              <a:t>The biggest problems that will get solved is that this project:</a:t>
            </a:r>
          </a:p>
          <a:p>
            <a:pPr>
              <a:buFont typeface="+mj-lt"/>
              <a:buAutoNum type="arabicParenR"/>
            </a:pPr>
            <a:r>
              <a:rPr lang="en-US" dirty="0"/>
              <a:t>Gives the advantage of not needing to go to the companies to apply for a certain courses and jobs </a:t>
            </a:r>
            <a:br>
              <a:rPr lang="en-US" dirty="0"/>
            </a:br>
            <a:r>
              <a:rPr lang="en-US" dirty="0"/>
              <a:t>it will save a good amount of time and effort for students and companies and universities.</a:t>
            </a:r>
          </a:p>
          <a:p>
            <a:pPr>
              <a:buFont typeface="+mj-lt"/>
              <a:buAutoNum type="arabicParenR"/>
            </a:pPr>
            <a:r>
              <a:rPr lang="en-US" dirty="0"/>
              <a:t>As a student you will gain experience before you start working with a huge companies</a:t>
            </a:r>
          </a:p>
          <a:p>
            <a:pPr>
              <a:buFont typeface="+mj-lt"/>
              <a:buAutoNum type="arabicParenR"/>
            </a:pPr>
            <a:r>
              <a:rPr lang="en-US" dirty="0"/>
              <a:t>It will help the student knowledge about the requirement of labor market.</a:t>
            </a:r>
          </a:p>
          <a:p>
            <a:endParaRPr lang="en-US" dirty="0"/>
          </a:p>
        </p:txBody>
      </p:sp>
    </p:spTree>
    <p:extLst>
      <p:ext uri="{BB962C8B-B14F-4D97-AF65-F5344CB8AC3E}">
        <p14:creationId xmlns:p14="http://schemas.microsoft.com/office/powerpoint/2010/main" val="148213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086"/>
          </a:xfrm>
        </p:spPr>
        <p:txBody>
          <a:bodyPr>
            <a:normAutofit fontScale="90000"/>
          </a:bodyPr>
          <a:lstStyle/>
          <a:p>
            <a:r>
              <a:rPr lang="en-US" sz="3100" dirty="0"/>
              <a:t>Why is it needed? </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a:xfrm>
            <a:off x="677334" y="2160589"/>
            <a:ext cx="8596668" cy="3240353"/>
          </a:xfrm>
        </p:spPr>
        <p:txBody>
          <a:bodyPr/>
          <a:lstStyle/>
          <a:p>
            <a:pPr marL="0" indent="0">
              <a:buNone/>
            </a:pPr>
            <a:r>
              <a:rPr lang="en-US" sz="2400" dirty="0"/>
              <a:t>It will save a decent amount of time and effort for students when it comes to looking for jobs and courses, alongside meeting a lot of people with a lot of experience they could share with the freshly graduated or current students </a:t>
            </a:r>
            <a:br>
              <a:rPr lang="en-US" sz="2400" dirty="0"/>
            </a:br>
            <a:r>
              <a:rPr lang="en-US" sz="2400" dirty="0"/>
              <a:t>companies can look for qualified candidate to work with them.</a:t>
            </a:r>
          </a:p>
          <a:p>
            <a:pPr marL="0" indent="0">
              <a:buNone/>
            </a:pPr>
            <a:endParaRPr lang="en-US" dirty="0"/>
          </a:p>
        </p:txBody>
      </p:sp>
    </p:spTree>
    <p:extLst>
      <p:ext uri="{BB962C8B-B14F-4D97-AF65-F5344CB8AC3E}">
        <p14:creationId xmlns:p14="http://schemas.microsoft.com/office/powerpoint/2010/main" val="110586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5178"/>
          </a:xfrm>
        </p:spPr>
        <p:txBody>
          <a:bodyPr>
            <a:normAutofit fontScale="90000"/>
          </a:bodyPr>
          <a:lstStyle/>
          <a:p>
            <a:r>
              <a:rPr lang="en-US" sz="2700" dirty="0"/>
              <a:t>Where will it be used? </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a:xfrm>
            <a:off x="677334" y="2160590"/>
            <a:ext cx="8596668" cy="2941250"/>
          </a:xfrm>
        </p:spPr>
        <p:txBody>
          <a:bodyPr/>
          <a:lstStyle/>
          <a:p>
            <a:pPr marL="0" indent="0">
              <a:buNone/>
            </a:pPr>
            <a:r>
              <a:rPr lang="en-US" sz="2400" dirty="0"/>
              <a:t>This web application can be used by freshly graduated students or current students </a:t>
            </a:r>
            <a:r>
              <a:rPr lang="en-US" sz="2400" dirty="0" smtClean="0"/>
              <a:t>on Google </a:t>
            </a:r>
            <a:r>
              <a:rPr lang="en-US" sz="2400" dirty="0"/>
              <a:t>Chrome or Microsoft Edge</a:t>
            </a:r>
          </a:p>
          <a:p>
            <a:pPr marL="0" indent="0">
              <a:buNone/>
            </a:pPr>
            <a:endParaRPr lang="en-US" dirty="0"/>
          </a:p>
        </p:txBody>
      </p:sp>
    </p:spTree>
    <p:extLst>
      <p:ext uri="{BB962C8B-B14F-4D97-AF65-F5344CB8AC3E}">
        <p14:creationId xmlns:p14="http://schemas.microsoft.com/office/powerpoint/2010/main" val="250416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1054"/>
            <a:ext cx="8596668" cy="791910"/>
          </a:xfrm>
        </p:spPr>
        <p:txBody>
          <a:bodyPr>
            <a:normAutofit fontScale="90000"/>
          </a:bodyPr>
          <a:lstStyle/>
          <a:p>
            <a:r>
              <a:rPr lang="en-US" sz="3100" dirty="0"/>
              <a:t>How will it work?</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a:xfrm>
            <a:off x="677334" y="2160589"/>
            <a:ext cx="8596668" cy="3428361"/>
          </a:xfrm>
        </p:spPr>
        <p:txBody>
          <a:bodyPr/>
          <a:lstStyle/>
          <a:p>
            <a:r>
              <a:rPr lang="en-US" sz="2000" dirty="0"/>
              <a:t>The Companies will be able to see student’s information and their CV’s.</a:t>
            </a:r>
          </a:p>
          <a:p>
            <a:r>
              <a:rPr lang="en-US" sz="2000" dirty="0"/>
              <a:t>Students can apply for training in the elite companies and they could upload their CV’s and information on the </a:t>
            </a:r>
            <a:r>
              <a:rPr lang="en-US" sz="2000" dirty="0" smtClean="0"/>
              <a:t>website .</a:t>
            </a:r>
            <a:endParaRPr lang="en-US" sz="2000" dirty="0"/>
          </a:p>
          <a:p>
            <a:r>
              <a:rPr lang="en-US" sz="2000" dirty="0"/>
              <a:t>Universities give priorities to students applied for training through our website and universities are mediators between students and companies</a:t>
            </a:r>
            <a:r>
              <a:rPr lang="en-US" dirty="0"/>
              <a:t>.</a:t>
            </a:r>
          </a:p>
        </p:txBody>
      </p:sp>
    </p:spTree>
    <p:extLst>
      <p:ext uri="{BB962C8B-B14F-4D97-AF65-F5344CB8AC3E}">
        <p14:creationId xmlns:p14="http://schemas.microsoft.com/office/powerpoint/2010/main" val="981183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426</TotalTime>
  <Words>2168</Words>
  <Application>Microsoft Office PowerPoint</Application>
  <PresentationFormat>Widescreen</PresentationFormat>
  <Paragraphs>280</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Times New Roman</vt:lpstr>
      <vt:lpstr>Trebuchet MS</vt:lpstr>
      <vt:lpstr>Wingdings</vt:lpstr>
      <vt:lpstr>Wingdings 3</vt:lpstr>
      <vt:lpstr>Facet</vt:lpstr>
      <vt:lpstr>Management of Training &amp; jobs Service</vt:lpstr>
      <vt:lpstr>Goals </vt:lpstr>
      <vt:lpstr>Overviews</vt:lpstr>
      <vt:lpstr>System Conception </vt:lpstr>
      <vt:lpstr>Who is the application for? </vt:lpstr>
      <vt:lpstr>What problems will it solve? </vt:lpstr>
      <vt:lpstr>Why is it needed?  </vt:lpstr>
      <vt:lpstr>Where will it be used?  </vt:lpstr>
      <vt:lpstr>How will it work? </vt:lpstr>
      <vt:lpstr>When is it needed?  </vt:lpstr>
      <vt:lpstr>Application Analysis  </vt:lpstr>
      <vt:lpstr>Introduction about application analysis </vt:lpstr>
      <vt:lpstr>Introduction about application analysis</vt:lpstr>
      <vt:lpstr>Functional requirement </vt:lpstr>
      <vt:lpstr>Non-Functional requirement </vt:lpstr>
      <vt:lpstr>Use Case Diagram  </vt:lpstr>
      <vt:lpstr>Use Case Requirements Specification </vt:lpstr>
      <vt:lpstr>Use Case Requirements Specification</vt:lpstr>
      <vt:lpstr>Use Case Requirements Specification</vt:lpstr>
      <vt:lpstr>Use Case Requirements Specification</vt:lpstr>
      <vt:lpstr>Use Case Requirements Specification</vt:lpstr>
      <vt:lpstr>System Architecture </vt:lpstr>
      <vt:lpstr>What is your software Architecture? </vt:lpstr>
      <vt:lpstr>Why did you choose it?  </vt:lpstr>
      <vt:lpstr>Description of your software Architecture </vt:lpstr>
      <vt:lpstr>Description of your software Architecture</vt:lpstr>
      <vt:lpstr>Description of your software Architecture</vt:lpstr>
      <vt:lpstr>Description of your software Architecture</vt:lpstr>
      <vt:lpstr>System Design </vt:lpstr>
      <vt:lpstr>Class diagram </vt:lpstr>
      <vt:lpstr>Relational Database Table  </vt:lpstr>
      <vt:lpstr>User Interface Design (Home Page)  </vt:lpstr>
      <vt:lpstr>User Interface Design (About Page)</vt:lpstr>
      <vt:lpstr>User Interface Design (contact us Page) </vt:lpstr>
      <vt:lpstr>User Interface Design (University Page)</vt:lpstr>
      <vt:lpstr>User Interface Design (Company Page)</vt:lpstr>
      <vt:lpstr>System Testing  </vt:lpstr>
      <vt:lpstr>Black Box Testing  </vt:lpstr>
      <vt:lpstr>Black Box (Testing Case #1)</vt:lpstr>
      <vt:lpstr>Black Box (Testing Case #2)</vt:lpstr>
      <vt:lpstr>Black Box (Testing Case #3)</vt:lpstr>
      <vt:lpstr>Testing by Using </vt:lpstr>
      <vt:lpstr>Testing by Using</vt:lpstr>
      <vt:lpstr>Testing by Using</vt:lpstr>
      <vt:lpstr>Testing by Using</vt:lpstr>
      <vt:lpstr>Testing by Using Results </vt:lpstr>
      <vt:lpstr>Conclusion &amp; Future work </vt:lpstr>
      <vt:lpstr>Conclusion </vt:lpstr>
      <vt:lpstr>Future work </vt:lpstr>
      <vt:lpstr>References</vt:lpstr>
      <vt:lpstr>Management of Training &amp; jobs Service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Training &amp; jobs Service</dc:title>
  <dc:creator>Microsoft account</dc:creator>
  <cp:lastModifiedBy>Microsoft account</cp:lastModifiedBy>
  <cp:revision>56</cp:revision>
  <dcterms:created xsi:type="dcterms:W3CDTF">2022-01-05T17:20:53Z</dcterms:created>
  <dcterms:modified xsi:type="dcterms:W3CDTF">2022-01-29T17:44:12Z</dcterms:modified>
</cp:coreProperties>
</file>