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15"/>
  </p:notesMasterIdLst>
  <p:sldIdLst>
    <p:sldId id="267" r:id="rId3"/>
    <p:sldId id="268" r:id="rId4"/>
    <p:sldId id="270" r:id="rId5"/>
    <p:sldId id="272" r:id="rId6"/>
    <p:sldId id="271" r:id="rId7"/>
    <p:sldId id="275" r:id="rId8"/>
    <p:sldId id="274" r:id="rId9"/>
    <p:sldId id="273" r:id="rId10"/>
    <p:sldId id="276" r:id="rId11"/>
    <p:sldId id="277" r:id="rId12"/>
    <p:sldId id="266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3792" autoAdjust="0"/>
  </p:normalViewPr>
  <p:slideViewPr>
    <p:cSldViewPr snapToGrid="0">
      <p:cViewPr varScale="1">
        <p:scale>
          <a:sx n="67" d="100"/>
          <a:sy n="67" d="100"/>
        </p:scale>
        <p:origin x="6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446D3-568A-4E46-B15C-515287FB60B0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FD11D-5049-4D69-BB1B-578E3BD7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54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FD11D-5049-4D69-BB1B-578E3BD7AB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606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EED0B-ED5F-4147-9D94-A5B4FCBB2F5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26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EED0B-ED5F-4147-9D94-A5B4FCBB2F5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74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EED0B-ED5F-4147-9D94-A5B4FCBB2F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41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EED0B-ED5F-4147-9D94-A5B4FCBB2F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70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EED0B-ED5F-4147-9D94-A5B4FCBB2F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85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EED0B-ED5F-4147-9D94-A5B4FCBB2F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4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EED0B-ED5F-4147-9D94-A5B4FCBB2F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37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EED0B-ED5F-4147-9D94-A5B4FCBB2F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6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EED0B-ED5F-4147-9D94-A5B4FCBB2F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524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EED0B-ED5F-4147-9D94-A5B4FCBB2F5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97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B84B3-DA17-C9DE-5A44-17091656F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96309E-4A0B-CD59-47D6-A12E309DE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1F961-4C00-55B4-0CCF-77DC36935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4F8A-58CF-4443-B0BC-0BD363DF5137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897D2-B116-996F-DF65-D68CF7FFB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A78AF-4972-44CB-6666-FABFAB9A4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20B93-2F2A-48DA-8BE9-FA9D4504A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27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BD8D8-7319-AF92-690F-08F6E6F98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AC5CC-9402-58B2-E975-ABDF49BC7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08A51-D7A3-CEC4-1A88-58E1F958D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4F8A-58CF-4443-B0BC-0BD363DF5137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AC484-C5FB-C1DA-B1DC-BD29B4654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5F10F-91BB-F2AD-1B52-0D14227C3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20B93-2F2A-48DA-8BE9-FA9D4504A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78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AF9743-4A03-3BB8-CABC-41D7537BB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3F389-F6F7-227D-4375-D33F33658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C8C17-6A4D-9C03-ED08-B48001E07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4F8A-58CF-4443-B0BC-0BD363DF5137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7F3A0-05C5-FD1B-662D-A530C6B16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441FF-4630-CABB-E6D0-AC6B5DCF1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20B93-2F2A-48DA-8BE9-FA9D4504A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38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74001-CF62-DB07-26CD-BB3644E67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E756F-4AB6-0F42-12ED-6EA18F9BA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19B4F-E400-C5AF-6993-E65D02294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0CBAA-0B04-43EE-AA62-DA4A7E819057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78F7B-1753-8CD1-B825-F354D80BD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AA390-B7B6-EF51-D003-5AF9CEE2D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2A1E-B168-4034-9A5B-2112E5B73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87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C0D35-0815-8C15-6DCA-B2021FB56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897B1B-2CF9-9DFB-320A-B5D8B97BD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481E9-389B-8641-631B-ED4A0B1A5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0CBAA-0B04-43EE-AA62-DA4A7E819057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00930-4F2C-F78B-8381-2BC5C310A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936DC-9081-54CF-75E1-ED0CFFCCB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2A1E-B168-4034-9A5B-2112E5B73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64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B2A80-6BA2-50AE-8AD7-552F18214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C1508-78C9-C0C9-41EB-48051F399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05D7C-FCFA-B924-44F8-F8378839E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4F8A-58CF-4443-B0BC-0BD363DF5137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DCA43-ED5B-2AB8-AADB-3CEC7CB77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2C5EE-120E-1A2F-919B-B4EE58E04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20B93-2F2A-48DA-8BE9-FA9D4504A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6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96688-A398-3627-F4E8-25445BD07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1AF22-A991-B7AA-4C3E-BDD74D4BD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A3C38-5BA7-D4DB-C64F-620D6E68F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4F8A-58CF-4443-B0BC-0BD363DF5137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60DF2-2B48-8329-A5F4-8C370E20B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98C76-A6C8-FC1D-49EE-E20302616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20B93-2F2A-48DA-8BE9-FA9D4504A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72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4C3F4-CCD9-AF5A-FFBE-52D472098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D1CF0-17C6-C4B2-3E68-4E4E5459A2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6C8E1-1AC3-C9AB-4E8B-31E1969E3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E1CA2-9221-AAE8-05A3-51D6E89A7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4F8A-58CF-4443-B0BC-0BD363DF5137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E4A24-F198-3508-DB95-84193F76D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910C3-2F92-845F-ABA6-C5757BD6C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20B93-2F2A-48DA-8BE9-FA9D4504A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32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47983-A798-11C8-3327-8B47D667D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4825A-5A7F-4110-B012-C7CC5A038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B7B43E-DC75-391D-EA14-D6C577A7E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6E4FB6-6382-149B-1CD9-118B3996E0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408299-7EEA-F1AD-A9D1-71AE4D6CDE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D7037F-D57A-8FBB-F6FD-BB425044D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4F8A-58CF-4443-B0BC-0BD363DF5137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C6755E-9D68-7C45-486D-4699D85B0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FD64F9-027E-7553-0BDB-A243547F8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20B93-2F2A-48DA-8BE9-FA9D4504A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08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81499-36DB-6A5E-760A-5B447E9B8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543CF5-73A4-45A4-7C76-8923C9E6B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4F8A-58CF-4443-B0BC-0BD363DF5137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575A4-D7DB-A165-BD06-766DEF458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140C5C-F080-B00B-80C8-13E158D42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20B93-2F2A-48DA-8BE9-FA9D4504A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12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BB6A99-0179-5181-8D36-A2996BBF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4F8A-58CF-4443-B0BC-0BD363DF5137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9DB0C-BBC9-9484-C7DC-EBE7BE579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A200BE-9156-8F35-BD64-66FE05EB6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20B93-2F2A-48DA-8BE9-FA9D4504A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77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ADA49-2113-7FE3-2264-1BBFC115D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A7ACE-306B-13A5-827A-27DDA74D8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568412-18F7-3307-874F-BF6DEBD3E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33158-DEC4-1351-85FB-13CF0CC90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4F8A-58CF-4443-B0BC-0BD363DF5137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26C105-B500-4024-E533-CA14C3605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0CED3-4FFB-0BB7-DF6C-8E3C477A7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20B93-2F2A-48DA-8BE9-FA9D4504A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77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9E50F-413C-39C3-307B-6D9363A0C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79C806-AA4B-469B-3C69-FE56801497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6EE865-D64E-D0ED-D2AB-AB08782CB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0FBAD-843C-6163-8586-8E0760236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4F8A-58CF-4443-B0BC-0BD363DF5137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5871F-C095-B487-7CAE-7815F531F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ABB3D-2C28-34D9-72D2-929AB188E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20B93-2F2A-48DA-8BE9-FA9D4504A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28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304EBE-0025-9F01-CE00-B2BCF232D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A5DDE-EB46-0A9F-0CC9-AA5765AB4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340E4-396C-9E5D-892B-2D21A54D0D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C4F8A-58CF-4443-B0BC-0BD363DF5137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C8D29-C482-6B93-10FD-3F80B91BC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C91EF-80E0-E0D5-9E7E-5AC02A7A66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20B93-2F2A-48DA-8BE9-FA9D4504A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15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975C2A-4CBA-F099-2C24-DC0565EE7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1EB9A-62F6-8262-DFB1-511E9553C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BC710-5F33-5238-D579-3418E30111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0CBAA-0B04-43EE-AA62-DA4A7E819057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D1784-7803-2991-BAC4-4987FB228E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F761C-5BB7-A6DA-AA12-F8059C091B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A2A1E-B168-4034-9A5B-2112E5B73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2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2618A5-E6EE-C32A-6994-A57E3CAB3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553586"/>
            <a:ext cx="8015478" cy="2611967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Diamond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5B6574-DBEB-D903-ED0A-DADA97397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719618"/>
            <a:ext cx="4167376" cy="2176136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/>
              <a:t>Made by:</a:t>
            </a:r>
          </a:p>
          <a:p>
            <a:pPr algn="l"/>
            <a:r>
              <a:rPr lang="en-US" sz="2000" dirty="0"/>
              <a:t>Ahmad Hammad</a:t>
            </a:r>
          </a:p>
          <a:p>
            <a:pPr algn="l"/>
            <a:r>
              <a:rPr lang="en-US" sz="2000" dirty="0"/>
              <a:t>Sahar Al-Omari</a:t>
            </a:r>
          </a:p>
          <a:p>
            <a:pPr algn="l"/>
            <a:r>
              <a:rPr lang="en-US" sz="2000" dirty="0"/>
              <a:t>Mohammad </a:t>
            </a:r>
            <a:r>
              <a:rPr lang="en-US" sz="2000" dirty="0" err="1"/>
              <a:t>Dabash</a:t>
            </a:r>
            <a:endParaRPr lang="en-US" sz="2000" dirty="0"/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29987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960028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FA64B84-CE2D-4179-B018-A71AC174C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59632" cy="6858000"/>
          </a:xfrm>
          <a:custGeom>
            <a:avLst/>
            <a:gdLst>
              <a:gd name="connsiteX0" fmla="*/ 0 w 3459632"/>
              <a:gd name="connsiteY0" fmla="*/ 0 h 6858000"/>
              <a:gd name="connsiteX1" fmla="*/ 283478 w 3459632"/>
              <a:gd name="connsiteY1" fmla="*/ 0 h 6858000"/>
              <a:gd name="connsiteX2" fmla="*/ 3459632 w 3459632"/>
              <a:gd name="connsiteY2" fmla="*/ 6858000 h 6858000"/>
              <a:gd name="connsiteX3" fmla="*/ 0 w 345963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9632" h="6858000">
                <a:moveTo>
                  <a:pt x="0" y="0"/>
                </a:moveTo>
                <a:lnTo>
                  <a:pt x="283478" y="0"/>
                </a:lnTo>
                <a:lnTo>
                  <a:pt x="345963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95A2E2-224B-4FA0-B323-9E61AD306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002" y="1870075"/>
            <a:ext cx="9612178" cy="595651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1F597E7-1491-CD10-B776-8EE85BA97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Models Experiments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128BD0BD-8FC6-AA1D-81A5-6A6116C9B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55110" y="1931135"/>
            <a:ext cx="8249808" cy="230117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25FB84-0D07-0959-3366-61F918BC3F17}"/>
              </a:ext>
            </a:extLst>
          </p:cNvPr>
          <p:cNvSpPr txBox="1"/>
          <p:nvPr/>
        </p:nvSpPr>
        <p:spPr>
          <a:xfrm>
            <a:off x="1787492" y="4926865"/>
            <a:ext cx="96121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Final public score was: 78.72</a:t>
            </a:r>
          </a:p>
          <a:p>
            <a:r>
              <a:rPr lang="en-US" sz="2800" dirty="0"/>
              <a:t>Private score: 31.2</a:t>
            </a:r>
          </a:p>
        </p:txBody>
      </p:sp>
    </p:spTree>
    <p:extLst>
      <p:ext uri="{BB962C8B-B14F-4D97-AF65-F5344CB8AC3E}">
        <p14:creationId xmlns:p14="http://schemas.microsoft.com/office/powerpoint/2010/main" val="29592574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191FA-88CD-25B0-4E17-F5C712788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Diamond Price Predictor App (Demo)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E42D74-AC21-EC1F-7C5F-AC640E8DA7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874" y="1690688"/>
            <a:ext cx="5323734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23C25F-05AC-7892-3FD6-70A8D0E6B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934" y="1690688"/>
            <a:ext cx="55061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328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lose-up of hopscotch on a sidewalk">
            <a:extLst>
              <a:ext uri="{FF2B5EF4-FFF2-40B4-BE49-F238E27FC236}">
                <a16:creationId xmlns:a16="http://schemas.microsoft.com/office/drawing/2014/main" id="{F0F161FC-BF98-21F2-C7CF-2AEA97F626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7097" b="86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DBAED0-542B-4D0E-E367-54ECB0AB2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965200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14599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960028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FA64B84-CE2D-4179-B018-A71AC174C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59632" cy="6858000"/>
          </a:xfrm>
          <a:custGeom>
            <a:avLst/>
            <a:gdLst>
              <a:gd name="connsiteX0" fmla="*/ 0 w 3459632"/>
              <a:gd name="connsiteY0" fmla="*/ 0 h 6858000"/>
              <a:gd name="connsiteX1" fmla="*/ 283478 w 3459632"/>
              <a:gd name="connsiteY1" fmla="*/ 0 h 6858000"/>
              <a:gd name="connsiteX2" fmla="*/ 3459632 w 3459632"/>
              <a:gd name="connsiteY2" fmla="*/ 6858000 h 6858000"/>
              <a:gd name="connsiteX3" fmla="*/ 0 w 345963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9632" h="6858000">
                <a:moveTo>
                  <a:pt x="0" y="0"/>
                </a:moveTo>
                <a:lnTo>
                  <a:pt x="283478" y="0"/>
                </a:lnTo>
                <a:lnTo>
                  <a:pt x="345963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95A2E2-224B-4FA0-B323-9E61AD306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002" y="1870075"/>
            <a:ext cx="9612178" cy="595651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BCD3065-7BD0-356A-0459-0C32A6795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FE824CA-8356-D37F-44F6-92EE988D4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Import Necessary Libraries</a:t>
            </a:r>
          </a:p>
          <a:p>
            <a:r>
              <a:rPr lang="en-US" dirty="0"/>
              <a:t>Import the Data and Understand its Features</a:t>
            </a:r>
          </a:p>
          <a:p>
            <a:r>
              <a:rPr lang="en-US" dirty="0"/>
              <a:t>Exploratory Data Analysis (EDA)</a:t>
            </a:r>
          </a:p>
          <a:p>
            <a:r>
              <a:rPr lang="en-US" dirty="0"/>
              <a:t>Data Cleaning &amp; Preprocessing</a:t>
            </a:r>
          </a:p>
          <a:p>
            <a:r>
              <a:rPr lang="en-US" dirty="0"/>
              <a:t>Feature Engineering</a:t>
            </a:r>
          </a:p>
          <a:p>
            <a:r>
              <a:rPr lang="en-US" dirty="0"/>
              <a:t>Models Experiments</a:t>
            </a:r>
          </a:p>
          <a:p>
            <a:r>
              <a:rPr lang="en-US" dirty="0"/>
              <a:t>Diamond Price Predictor App (Demo)</a:t>
            </a:r>
          </a:p>
        </p:txBody>
      </p:sp>
    </p:spTree>
    <p:extLst>
      <p:ext uri="{BB962C8B-B14F-4D97-AF65-F5344CB8AC3E}">
        <p14:creationId xmlns:p14="http://schemas.microsoft.com/office/powerpoint/2010/main" val="425488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960028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FA64B84-CE2D-4179-B018-A71AC174C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59632" cy="6858000"/>
          </a:xfrm>
          <a:custGeom>
            <a:avLst/>
            <a:gdLst>
              <a:gd name="connsiteX0" fmla="*/ 0 w 3459632"/>
              <a:gd name="connsiteY0" fmla="*/ 0 h 6858000"/>
              <a:gd name="connsiteX1" fmla="*/ 283478 w 3459632"/>
              <a:gd name="connsiteY1" fmla="*/ 0 h 6858000"/>
              <a:gd name="connsiteX2" fmla="*/ 3459632 w 3459632"/>
              <a:gd name="connsiteY2" fmla="*/ 6858000 h 6858000"/>
              <a:gd name="connsiteX3" fmla="*/ 0 w 345963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9632" h="6858000">
                <a:moveTo>
                  <a:pt x="0" y="0"/>
                </a:moveTo>
                <a:lnTo>
                  <a:pt x="283478" y="0"/>
                </a:lnTo>
                <a:lnTo>
                  <a:pt x="345963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C1816A-801B-5883-E79D-7E356A08C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5926" y="1207293"/>
            <a:ext cx="6420147" cy="1325563"/>
          </a:xfrm>
        </p:spPr>
        <p:txBody>
          <a:bodyPr>
            <a:normAutofit/>
          </a:bodyPr>
          <a:lstStyle/>
          <a:p>
            <a:r>
              <a:rPr lang="en-US" dirty="0"/>
              <a:t>Import Necessary Libraries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95A2E2-224B-4FA0-B323-9E61AD306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002" y="1870075"/>
            <a:ext cx="9612178" cy="595651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3599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960028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FA64B84-CE2D-4179-B018-A71AC174C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59632" cy="6858000"/>
          </a:xfrm>
          <a:custGeom>
            <a:avLst/>
            <a:gdLst>
              <a:gd name="connsiteX0" fmla="*/ 0 w 3459632"/>
              <a:gd name="connsiteY0" fmla="*/ 0 h 6858000"/>
              <a:gd name="connsiteX1" fmla="*/ 283478 w 3459632"/>
              <a:gd name="connsiteY1" fmla="*/ 0 h 6858000"/>
              <a:gd name="connsiteX2" fmla="*/ 3459632 w 3459632"/>
              <a:gd name="connsiteY2" fmla="*/ 6858000 h 6858000"/>
              <a:gd name="connsiteX3" fmla="*/ 0 w 345963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9632" h="6858000">
                <a:moveTo>
                  <a:pt x="0" y="0"/>
                </a:moveTo>
                <a:lnTo>
                  <a:pt x="283478" y="0"/>
                </a:lnTo>
                <a:lnTo>
                  <a:pt x="345963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C1816A-801B-5883-E79D-7E356A08C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622" y="632835"/>
            <a:ext cx="9612177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Import the Data and Understand its Features</a:t>
            </a:r>
            <a:br>
              <a:rPr lang="en-US" dirty="0"/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95A2E2-224B-4FA0-B323-9E61AD306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002" y="1870075"/>
            <a:ext cx="9612178" cy="595651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A2671E-2A86-D8B9-A7B3-C042F0A8CC31}"/>
              </a:ext>
            </a:extLst>
          </p:cNvPr>
          <p:cNvSpPr txBox="1"/>
          <p:nvPr/>
        </p:nvSpPr>
        <p:spPr>
          <a:xfrm>
            <a:off x="1162050" y="2076450"/>
            <a:ext cx="942974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Train data shape: (43040, 11)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Test data shape: (10900, 10)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data has columns such as: price, carat weight, cut, color, clarity, x length, y width, z depth, total depth, table width.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1457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960028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FA64B84-CE2D-4179-B018-A71AC174C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59632" cy="6858000"/>
          </a:xfrm>
          <a:custGeom>
            <a:avLst/>
            <a:gdLst>
              <a:gd name="connsiteX0" fmla="*/ 0 w 3459632"/>
              <a:gd name="connsiteY0" fmla="*/ 0 h 6858000"/>
              <a:gd name="connsiteX1" fmla="*/ 283478 w 3459632"/>
              <a:gd name="connsiteY1" fmla="*/ 0 h 6858000"/>
              <a:gd name="connsiteX2" fmla="*/ 3459632 w 3459632"/>
              <a:gd name="connsiteY2" fmla="*/ 6858000 h 6858000"/>
              <a:gd name="connsiteX3" fmla="*/ 0 w 345963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9632" h="6858000">
                <a:moveTo>
                  <a:pt x="0" y="0"/>
                </a:moveTo>
                <a:lnTo>
                  <a:pt x="283478" y="0"/>
                </a:lnTo>
                <a:lnTo>
                  <a:pt x="345963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95A2E2-224B-4FA0-B323-9E61AD306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002" y="1870075"/>
            <a:ext cx="9612178" cy="595651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3A7C9C9-A105-8A2E-CEA1-4D5585253FCE}"/>
              </a:ext>
            </a:extLst>
          </p:cNvPr>
          <p:cNvSpPr txBox="1">
            <a:spLocks/>
          </p:cNvSpPr>
          <p:nvPr/>
        </p:nvSpPr>
        <p:spPr>
          <a:xfrm>
            <a:off x="665317" y="6328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Exploratory Data Analysis (EDA)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EE5E5445-42BE-B03D-74A2-0CCB79A307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5317" y="2206571"/>
            <a:ext cx="5515745" cy="3877216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B14612-E0BD-BB4D-695E-8E7EB5660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4064" y="2206571"/>
            <a:ext cx="4071425" cy="393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5879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960028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FA64B84-CE2D-4179-B018-A71AC174C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59632" cy="6858000"/>
          </a:xfrm>
          <a:custGeom>
            <a:avLst/>
            <a:gdLst>
              <a:gd name="connsiteX0" fmla="*/ 0 w 3459632"/>
              <a:gd name="connsiteY0" fmla="*/ 0 h 6858000"/>
              <a:gd name="connsiteX1" fmla="*/ 283478 w 3459632"/>
              <a:gd name="connsiteY1" fmla="*/ 0 h 6858000"/>
              <a:gd name="connsiteX2" fmla="*/ 3459632 w 3459632"/>
              <a:gd name="connsiteY2" fmla="*/ 6858000 h 6858000"/>
              <a:gd name="connsiteX3" fmla="*/ 0 w 345963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9632" h="6858000">
                <a:moveTo>
                  <a:pt x="0" y="0"/>
                </a:moveTo>
                <a:lnTo>
                  <a:pt x="283478" y="0"/>
                </a:lnTo>
                <a:lnTo>
                  <a:pt x="345963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95A2E2-224B-4FA0-B323-9E61AD306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002" y="1870075"/>
            <a:ext cx="9612178" cy="595651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0E0801-F23F-0FAB-E4E2-F9790088E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08" y="21633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Exploratory Data Analysis (EDA)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57E59F-26DA-C810-F255-69B4FC9FF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89" y="1870075"/>
            <a:ext cx="4020295" cy="46898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EA654A-F021-63DF-7927-EF39F7E9F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0672" y="1870075"/>
            <a:ext cx="3912993" cy="4689836"/>
          </a:xfrm>
          <a:prstGeom prst="rect">
            <a:avLst/>
          </a:prstGeom>
        </p:spPr>
      </p:pic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6450A9D7-1E64-3F1D-9FD2-F7CB16007D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8127737" y="1870075"/>
            <a:ext cx="3990191" cy="4689836"/>
          </a:xfrm>
        </p:spPr>
      </p:pic>
    </p:spTree>
    <p:extLst>
      <p:ext uri="{BB962C8B-B14F-4D97-AF65-F5344CB8AC3E}">
        <p14:creationId xmlns:p14="http://schemas.microsoft.com/office/powerpoint/2010/main" val="2309702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960028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FA64B84-CE2D-4179-B018-A71AC174C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59632" cy="6858000"/>
          </a:xfrm>
          <a:custGeom>
            <a:avLst/>
            <a:gdLst>
              <a:gd name="connsiteX0" fmla="*/ 0 w 3459632"/>
              <a:gd name="connsiteY0" fmla="*/ 0 h 6858000"/>
              <a:gd name="connsiteX1" fmla="*/ 283478 w 3459632"/>
              <a:gd name="connsiteY1" fmla="*/ 0 h 6858000"/>
              <a:gd name="connsiteX2" fmla="*/ 3459632 w 3459632"/>
              <a:gd name="connsiteY2" fmla="*/ 6858000 h 6858000"/>
              <a:gd name="connsiteX3" fmla="*/ 0 w 345963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9632" h="6858000">
                <a:moveTo>
                  <a:pt x="0" y="0"/>
                </a:moveTo>
                <a:lnTo>
                  <a:pt x="283478" y="0"/>
                </a:lnTo>
                <a:lnTo>
                  <a:pt x="345963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95A2E2-224B-4FA0-B323-9E61AD306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002" y="1870075"/>
            <a:ext cx="9612178" cy="595651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F96A80-537B-5D90-9B67-EE3009D3B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Insights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ED5B5D5-262E-D4AD-6A09-EF4E54359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9975"/>
            <a:ext cx="10515600" cy="4351338"/>
          </a:xfrm>
        </p:spPr>
        <p:txBody>
          <a:bodyPr/>
          <a:lstStyle/>
          <a:p>
            <a:r>
              <a:rPr lang="en-US" dirty="0"/>
              <a:t>We can see that this dataset has majority of “expensive cuts”, where the most frequent cuts are very good, premium and idea.</a:t>
            </a:r>
          </a:p>
          <a:p>
            <a:r>
              <a:rPr lang="en-US" dirty="0"/>
              <a:t>Carat, x, y, z are correlated with our dependent variable price. Thus,  they have linear relation with the price.</a:t>
            </a:r>
          </a:p>
        </p:txBody>
      </p:sp>
    </p:spTree>
    <p:extLst>
      <p:ext uri="{BB962C8B-B14F-4D97-AF65-F5344CB8AC3E}">
        <p14:creationId xmlns:p14="http://schemas.microsoft.com/office/powerpoint/2010/main" val="91049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960028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FA64B84-CE2D-4179-B018-A71AC174C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59632" cy="6858000"/>
          </a:xfrm>
          <a:custGeom>
            <a:avLst/>
            <a:gdLst>
              <a:gd name="connsiteX0" fmla="*/ 0 w 3459632"/>
              <a:gd name="connsiteY0" fmla="*/ 0 h 6858000"/>
              <a:gd name="connsiteX1" fmla="*/ 283478 w 3459632"/>
              <a:gd name="connsiteY1" fmla="*/ 0 h 6858000"/>
              <a:gd name="connsiteX2" fmla="*/ 3459632 w 3459632"/>
              <a:gd name="connsiteY2" fmla="*/ 6858000 h 6858000"/>
              <a:gd name="connsiteX3" fmla="*/ 0 w 345963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9632" h="6858000">
                <a:moveTo>
                  <a:pt x="0" y="0"/>
                </a:moveTo>
                <a:lnTo>
                  <a:pt x="283478" y="0"/>
                </a:lnTo>
                <a:lnTo>
                  <a:pt x="345963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95A2E2-224B-4FA0-B323-9E61AD306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002" y="1870075"/>
            <a:ext cx="9612178" cy="595651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CD9FE33-C56C-B20F-151D-CD322FA56B3F}"/>
              </a:ext>
            </a:extLst>
          </p:cNvPr>
          <p:cNvSpPr txBox="1">
            <a:spLocks/>
          </p:cNvSpPr>
          <p:nvPr/>
        </p:nvSpPr>
        <p:spPr>
          <a:xfrm>
            <a:off x="436826" y="5445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Data Cleaning &amp; Preprocessing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BAADA4-930F-3D01-C894-9DAFB5091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002" y="1962150"/>
            <a:ext cx="10515600" cy="4351338"/>
          </a:xfrm>
        </p:spPr>
        <p:txBody>
          <a:bodyPr/>
          <a:lstStyle/>
          <a:p>
            <a:r>
              <a:rPr lang="en-US" dirty="0"/>
              <a:t>We removed outliers in x, y, z, depth, table features.</a:t>
            </a:r>
          </a:p>
          <a:p>
            <a:endParaRPr lang="en-US" dirty="0"/>
          </a:p>
          <a:p>
            <a:r>
              <a:rPr lang="en-US" dirty="0"/>
              <a:t>We used label encoder to decode the categorical variables (clarity, color and cut).</a:t>
            </a:r>
          </a:p>
          <a:p>
            <a:endParaRPr lang="en-US" dirty="0"/>
          </a:p>
          <a:p>
            <a:r>
              <a:rPr lang="en-US" dirty="0"/>
              <a:t>Split the data into X, and Y.</a:t>
            </a:r>
          </a:p>
        </p:txBody>
      </p:sp>
    </p:spTree>
    <p:extLst>
      <p:ext uri="{BB962C8B-B14F-4D97-AF65-F5344CB8AC3E}">
        <p14:creationId xmlns:p14="http://schemas.microsoft.com/office/powerpoint/2010/main" val="1716980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960028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FA64B84-CE2D-4179-B018-A71AC174C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59632" cy="6858000"/>
          </a:xfrm>
          <a:custGeom>
            <a:avLst/>
            <a:gdLst>
              <a:gd name="connsiteX0" fmla="*/ 0 w 3459632"/>
              <a:gd name="connsiteY0" fmla="*/ 0 h 6858000"/>
              <a:gd name="connsiteX1" fmla="*/ 283478 w 3459632"/>
              <a:gd name="connsiteY1" fmla="*/ 0 h 6858000"/>
              <a:gd name="connsiteX2" fmla="*/ 3459632 w 3459632"/>
              <a:gd name="connsiteY2" fmla="*/ 6858000 h 6858000"/>
              <a:gd name="connsiteX3" fmla="*/ 0 w 345963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9632" h="6858000">
                <a:moveTo>
                  <a:pt x="0" y="0"/>
                </a:moveTo>
                <a:lnTo>
                  <a:pt x="283478" y="0"/>
                </a:lnTo>
                <a:lnTo>
                  <a:pt x="345963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95A2E2-224B-4FA0-B323-9E61AD306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002" y="1870075"/>
            <a:ext cx="9612178" cy="595651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B745A29-AA54-B0D3-F205-838E4249E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Feature Engineering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B72F6A-8EA0-15BF-574D-F4B931762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In this step we used polynomial features of degree two, but sadly there were not much an improvement.</a:t>
            </a:r>
          </a:p>
          <a:p>
            <a:endParaRPr lang="en-US" dirty="0"/>
          </a:p>
          <a:p>
            <a:r>
              <a:rPr lang="en-US" dirty="0"/>
              <a:t>We tried calculating the perimeter for the diamond, but there were no improvements.</a:t>
            </a:r>
          </a:p>
        </p:txBody>
      </p:sp>
    </p:spTree>
    <p:extLst>
      <p:ext uri="{BB962C8B-B14F-4D97-AF65-F5344CB8AC3E}">
        <p14:creationId xmlns:p14="http://schemas.microsoft.com/office/powerpoint/2010/main" val="1556673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286</Words>
  <Application>Microsoft Office PowerPoint</Application>
  <PresentationFormat>Widescreen</PresentationFormat>
  <Paragraphs>49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Office Theme</vt:lpstr>
      <vt:lpstr>Diamond Price Prediction</vt:lpstr>
      <vt:lpstr>Contents</vt:lpstr>
      <vt:lpstr>Import Necessary Libraries</vt:lpstr>
      <vt:lpstr>Import the Data and Understand its Features </vt:lpstr>
      <vt:lpstr>PowerPoint Presentation</vt:lpstr>
      <vt:lpstr>Exploratory Data Analysis (EDA)</vt:lpstr>
      <vt:lpstr>Insights</vt:lpstr>
      <vt:lpstr>PowerPoint Presentation</vt:lpstr>
      <vt:lpstr>Feature Engineering</vt:lpstr>
      <vt:lpstr>Models Experiments</vt:lpstr>
      <vt:lpstr>Diamond Price Predictor App (Demo) 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Diamond Price Prediction</dc:title>
  <dc:creator>احمد حماد</dc:creator>
  <cp:lastModifiedBy>احمد حماد</cp:lastModifiedBy>
  <cp:revision>3</cp:revision>
  <dcterms:created xsi:type="dcterms:W3CDTF">2022-10-01T11:08:22Z</dcterms:created>
  <dcterms:modified xsi:type="dcterms:W3CDTF">2022-10-01T11:23:31Z</dcterms:modified>
</cp:coreProperties>
</file>