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89" r:id="rId7"/>
    <p:sldId id="283" r:id="rId8"/>
    <p:sldId id="2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434840"/>
            <a:ext cx="5261811" cy="1122202"/>
          </a:xfrm>
        </p:spPr>
        <p:txBody>
          <a:bodyPr/>
          <a:lstStyle/>
          <a:p>
            <a:pPr algn="ctr"/>
            <a:r>
              <a:rPr lang="en-US" dirty="0"/>
              <a:t>Challenge Gold  data science</a:t>
            </a:r>
            <a:br>
              <a:rPr lang="en-US" dirty="0"/>
            </a:br>
            <a:r>
              <a:rPr lang="en-US" dirty="0"/>
              <a:t>hate speech twitter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pPr algn="ctr"/>
            <a:r>
              <a:rPr lang="en-US" dirty="0"/>
              <a:t>Ahmad Kurniawan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0"/>
            <a:ext cx="3171825" cy="1325563"/>
          </a:xfrm>
        </p:spPr>
        <p:txBody>
          <a:bodyPr/>
          <a:lstStyle/>
          <a:p>
            <a:r>
              <a:rPr lang="en-ZA" dirty="0" err="1"/>
              <a:t>Pendahuluan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325563"/>
            <a:ext cx="6845301" cy="489743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ID" sz="1600" b="0" i="0" u="none" strike="noStrike" baseline="0" dirty="0" err="1">
                <a:latin typeface="TimesNewRoman"/>
              </a:rPr>
              <a:t>Perkembangan</a:t>
            </a:r>
            <a:r>
              <a:rPr lang="en-ID" sz="1600" b="0" i="0" u="none" strike="noStrike" baseline="0" dirty="0">
                <a:latin typeface="TimesNewRoman"/>
              </a:rPr>
              <a:t> </a:t>
            </a:r>
            <a:r>
              <a:rPr lang="en-ID" sz="1600" b="0" i="0" u="none" strike="noStrike" baseline="0" dirty="0" err="1">
                <a:latin typeface="TimesNewRoman"/>
              </a:rPr>
              <a:t>teknologi</a:t>
            </a:r>
            <a:r>
              <a:rPr lang="en-ID" sz="1600" b="0" i="0" u="none" strike="noStrike" baseline="0" dirty="0">
                <a:latin typeface="TimesNewRoman"/>
              </a:rPr>
              <a:t> </a:t>
            </a:r>
            <a:r>
              <a:rPr lang="en-ID" sz="1600" b="0" i="0" u="none" strike="noStrike" baseline="0" dirty="0" err="1">
                <a:latin typeface="TimesNewRoman"/>
              </a:rPr>
              <a:t>informasi</a:t>
            </a:r>
            <a:r>
              <a:rPr lang="en-ID" sz="1600" b="0" i="0" u="none" strike="noStrike" baseline="0" dirty="0">
                <a:latin typeface="TimesNewRoman"/>
              </a:rPr>
              <a:t> </a:t>
            </a:r>
            <a:r>
              <a:rPr lang="en-ID" sz="1600" b="0" i="0" u="none" strike="noStrike" baseline="0" dirty="0" err="1">
                <a:latin typeface="TimesNewRoman"/>
              </a:rPr>
              <a:t>sudah</a:t>
            </a:r>
            <a:r>
              <a:rPr lang="en-ID" sz="1600" b="0" i="0" u="none" strike="noStrike" baseline="0" dirty="0">
                <a:latin typeface="TimesNewRoman"/>
              </a:rPr>
              <a:t> sangat </a:t>
            </a:r>
            <a:r>
              <a:rPr lang="en-ID" sz="1600" b="0" i="0" u="none" strike="noStrike" baseline="0" dirty="0" err="1">
                <a:latin typeface="TimesNewRoman"/>
              </a:rPr>
              <a:t>canggih</a:t>
            </a:r>
            <a:r>
              <a:rPr lang="en-ID" sz="1600" b="0" i="0" u="none" strike="noStrike" baseline="0" dirty="0">
                <a:latin typeface="TimesNewRoman"/>
              </a:rPr>
              <a:t>, </a:t>
            </a:r>
            <a:r>
              <a:rPr lang="en-ID" sz="1600" b="0" i="0" u="none" strike="noStrike" baseline="0" dirty="0" err="1">
                <a:latin typeface="TimesNewRoman"/>
              </a:rPr>
              <a:t>cepat</a:t>
            </a:r>
            <a:r>
              <a:rPr lang="en-ID" sz="1600" b="0" i="0" u="none" strike="noStrike" baseline="0" dirty="0">
                <a:latin typeface="TimesNewRoman"/>
              </a:rPr>
              <a:t> dan </a:t>
            </a:r>
            <a:r>
              <a:rPr lang="en-ID" sz="1600" b="0" i="0" u="none" strike="noStrike" baseline="0" dirty="0" err="1">
                <a:latin typeface="TimesNewRoman"/>
              </a:rPr>
              <a:t>mudah</a:t>
            </a:r>
            <a:r>
              <a:rPr lang="en-ID" sz="1600" b="0" i="0" u="none" strike="noStrike" baseline="0" dirty="0">
                <a:latin typeface="TimesNewRoman"/>
              </a:rPr>
              <a:t> </a:t>
            </a:r>
            <a:r>
              <a:rPr lang="en-ID" sz="1600" b="0" i="0" u="none" strike="noStrike" baseline="0" dirty="0" err="1">
                <a:latin typeface="TimesNewRoman"/>
              </a:rPr>
              <a:t>sehingga</a:t>
            </a:r>
            <a:r>
              <a:rPr lang="en-ID" sz="1600" dirty="0">
                <a:latin typeface="TimesNewRoman"/>
              </a:rPr>
              <a:t> </a:t>
            </a:r>
            <a:r>
              <a:rPr lang="en-ID" sz="1600" b="0" i="0" u="none" strike="noStrike" baseline="0" dirty="0" err="1">
                <a:latin typeface="TimesNewRoman"/>
              </a:rPr>
              <a:t>menjadi</a:t>
            </a:r>
            <a:r>
              <a:rPr lang="en-ID" sz="1600" b="0" i="0" u="none" strike="noStrike" baseline="0" dirty="0">
                <a:latin typeface="TimesNewRoman"/>
              </a:rPr>
              <a:t> </a:t>
            </a:r>
            <a:r>
              <a:rPr lang="en-ID" sz="1600" b="0" i="0" u="none" strike="noStrike" baseline="0" dirty="0" err="1">
                <a:latin typeface="TimesNewRoman"/>
              </a:rPr>
              <a:t>gaya</a:t>
            </a:r>
            <a:r>
              <a:rPr lang="en-ID" sz="1600" b="0" i="0" u="none" strike="noStrike" baseline="0" dirty="0">
                <a:latin typeface="TimesNewRoman"/>
              </a:rPr>
              <a:t> </a:t>
            </a:r>
            <a:r>
              <a:rPr lang="en-ID" sz="1600" b="0" i="0" u="none" strike="noStrike" baseline="0" dirty="0" err="1">
                <a:latin typeface="TimesNewRoman"/>
              </a:rPr>
              <a:t>hidup</a:t>
            </a:r>
            <a:r>
              <a:rPr lang="en-ID" sz="1600" b="0" i="0" u="none" strike="noStrike" baseline="0" dirty="0">
                <a:latin typeface="TimesNewRoman"/>
              </a:rPr>
              <a:t> ( </a:t>
            </a:r>
            <a:r>
              <a:rPr lang="en-ID" sz="1600" b="0" i="1" u="none" strike="noStrike" baseline="0" dirty="0">
                <a:latin typeface="TimesNewRoman,Italic"/>
              </a:rPr>
              <a:t>life style </a:t>
            </a:r>
            <a:r>
              <a:rPr lang="en-ID" sz="1600" b="0" i="0" u="none" strike="noStrike" baseline="0" dirty="0">
                <a:latin typeface="TimesNewRoman"/>
              </a:rPr>
              <a:t>) </a:t>
            </a:r>
            <a:r>
              <a:rPr lang="en-ID" sz="1600" b="0" i="0" u="none" strike="noStrike" baseline="0" dirty="0" err="1">
                <a:latin typeface="TimesNewRoman"/>
              </a:rPr>
              <a:t>bagi</a:t>
            </a:r>
            <a:r>
              <a:rPr lang="en-ID" sz="1600" b="0" i="0" u="none" strike="noStrike" baseline="0" dirty="0">
                <a:latin typeface="TimesNewRoman"/>
              </a:rPr>
              <a:t> </a:t>
            </a:r>
            <a:r>
              <a:rPr lang="en-ID" sz="1600" b="0" i="0" u="none" strike="noStrike" baseline="0" dirty="0" err="1">
                <a:latin typeface="TimesNewRoman"/>
              </a:rPr>
              <a:t>masyarakat</a:t>
            </a:r>
            <a:r>
              <a:rPr lang="en-ID" sz="1600" b="0" i="0" u="none" strike="noStrike" baseline="0" dirty="0">
                <a:latin typeface="TimesNewRoman"/>
              </a:rPr>
              <a:t> </a:t>
            </a:r>
            <a:r>
              <a:rPr lang="en-ID" sz="1600" b="0" i="0" u="none" strike="noStrike" baseline="0" dirty="0" err="1">
                <a:latin typeface="TimesNewRoman"/>
              </a:rPr>
              <a:t>diseluruh</a:t>
            </a:r>
            <a:r>
              <a:rPr lang="en-ID" sz="1600" b="0" i="0" u="none" strike="noStrike" baseline="0" dirty="0">
                <a:latin typeface="TimesNewRoman"/>
              </a:rPr>
              <a:t> dunia </a:t>
            </a:r>
            <a:r>
              <a:rPr lang="en-ID" sz="1600" b="0" i="0" u="none" strike="noStrike" baseline="0" dirty="0" err="1">
                <a:latin typeface="TimesNewRoman"/>
              </a:rPr>
              <a:t>tidak</a:t>
            </a:r>
            <a:r>
              <a:rPr lang="en-ID" sz="1600" b="0" i="0" u="none" strike="noStrike" baseline="0" dirty="0">
                <a:latin typeface="TimesNewRoman"/>
              </a:rPr>
              <a:t> </a:t>
            </a:r>
            <a:r>
              <a:rPr lang="en-ID" sz="1600" b="0" i="0" u="none" strike="noStrike" baseline="0" dirty="0" err="1">
                <a:latin typeface="TimesNewRoman"/>
              </a:rPr>
              <a:t>terkecuali</a:t>
            </a:r>
            <a:r>
              <a:rPr lang="en-ID" sz="1600" b="0" i="0" u="none" strike="noStrike" baseline="0" dirty="0">
                <a:latin typeface="TimesNewRoman"/>
              </a:rPr>
              <a:t> di Indonesia</a:t>
            </a:r>
            <a:r>
              <a:rPr lang="en-ID" sz="1600" dirty="0">
                <a:latin typeface="TimesNewRoman"/>
              </a:rPr>
              <a:t> </a:t>
            </a:r>
            <a:r>
              <a:rPr lang="it-IT" sz="1600" b="0" i="0" u="none" strike="noStrike" baseline="0" dirty="0">
                <a:latin typeface="TimesNewRoman"/>
              </a:rPr>
              <a:t>juga terkena imbas perkembangan tehnologie informasi di era globalisasi ini, misalnya social media.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it-IT" sz="1600" dirty="0">
                <a:latin typeface="TimesNewRoman"/>
              </a:rPr>
              <a:t>Oleh karena itu penelitian ini bertujuan untuk: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t-IT" sz="1600" b="0" i="0" u="none" strike="noStrike" baseline="0" dirty="0">
                <a:latin typeface="TimesNewRoman"/>
              </a:rPr>
              <a:t>Membaca dan </a:t>
            </a:r>
            <a:r>
              <a:rPr lang="it-IT" sz="1600" dirty="0">
                <a:latin typeface="TimesNewRoman"/>
              </a:rPr>
              <a:t>memahami studi kasus yang diberikan.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t-IT" sz="1600" b="0" i="0" u="none" strike="noStrike" baseline="0" dirty="0">
                <a:latin typeface="TimesNewRoman"/>
              </a:rPr>
              <a:t>Menggunakan fitur</a:t>
            </a:r>
            <a:r>
              <a:rPr lang="it-IT" sz="1600" dirty="0">
                <a:latin typeface="TimesNewRoman"/>
              </a:rPr>
              <a:t>-fitu python dan pandas serta RegEx untuk membersihkan data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t-IT" sz="1600" dirty="0">
                <a:latin typeface="TimesNewRoman"/>
              </a:rPr>
              <a:t>Memasukkan hasil koding (source code) cleansing data ke Flask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t-IT" sz="1600" b="0" i="0" u="none" strike="noStrike" baseline="0" dirty="0">
                <a:latin typeface="TimesNewRoman"/>
              </a:rPr>
              <a:t>Menggunakan Flask dan Swagger UI untuk membuat API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t-IT" sz="1600" dirty="0">
                <a:latin typeface="TimesNewRoman"/>
              </a:rPr>
              <a:t>Menggunakan Sqlite sebagai database di dalam API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t-IT" sz="1600" b="0" i="0" u="none" strike="noStrike" baseline="0" dirty="0">
                <a:latin typeface="TimesNewRoman"/>
              </a:rPr>
              <a:t>Membangun API yang mampu mengakomodir input user berupa teks dan file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t-IT" sz="1600" dirty="0">
                <a:latin typeface="TimesNewRoman"/>
              </a:rPr>
              <a:t>Membangun API yang mampu mengakomodir pemrosesan text cleansing dengan output berupa teks yang sudah di cleansing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t-IT" sz="1600" b="0" i="0" u="none" strike="noStrike" baseline="0" dirty="0">
                <a:latin typeface="TimesNewRoman"/>
              </a:rPr>
              <a:t>Menggunakan Git dan Github untuk kolaborasi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t-IT" sz="1600" dirty="0">
                <a:latin typeface="TimesNewRoman"/>
              </a:rPr>
              <a:t>Membuat laporan (report) analisa data dari teks</a:t>
            </a:r>
            <a:endParaRPr lang="it-IT" sz="1600" b="0" i="0" u="none" strike="noStrike" baseline="0" dirty="0">
              <a:latin typeface="TimesNew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Data Science Hate Speech Twitter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" y="168606"/>
            <a:ext cx="3634740" cy="4254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" y="1247015"/>
            <a:ext cx="2021840" cy="32525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060" y="594104"/>
            <a:ext cx="9946640" cy="734671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di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Descriptive Analytics,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data.</a:t>
            </a:r>
          </a:p>
          <a:p>
            <a:pPr algn="just"/>
            <a:r>
              <a:rPr lang="en-US" dirty="0" err="1"/>
              <a:t>Analisisnya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Univariate Analysis dan Bivariate Analysis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/>
              <a:t>Data Science Hate Speech Twitter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45ED92-3EC5-C107-A2F9-991D42057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" y="1572274"/>
            <a:ext cx="3634740" cy="12218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8C84C5-E090-3B30-0539-F423A329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572274"/>
            <a:ext cx="4949603" cy="27206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ED00D5-2E3A-A3FC-4C96-410883CBF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3" y="2794165"/>
            <a:ext cx="3650837" cy="14987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50D4D7B-0827-3445-EDFD-22A2F81B7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" y="4292916"/>
            <a:ext cx="7553325" cy="21112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4EE644-14C9-6573-EE6F-3A29D938F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385" y="4292916"/>
            <a:ext cx="4523517" cy="211121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5AD29A5-CE8C-3E16-754E-12D5AAA70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3403" y="3248182"/>
            <a:ext cx="3492500" cy="10382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5CF9771-58B0-EE4A-300B-1E34E390BD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3403" y="1572274"/>
            <a:ext cx="3492500" cy="685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9CAC939-3A95-5A51-8D95-D9B8775BFD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3403" y="2235516"/>
            <a:ext cx="3508598" cy="10191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3462644-BC51-1452-2D1C-9B623E51C741}"/>
              </a:ext>
            </a:extLst>
          </p:cNvPr>
          <p:cNvSpPr txBox="1"/>
          <p:nvPr/>
        </p:nvSpPr>
        <p:spPr>
          <a:xfrm>
            <a:off x="1466406" y="1524222"/>
            <a:ext cx="2086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Libraries</a:t>
            </a:r>
            <a:endParaRPr lang="en-ID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148E5E-1CEA-BAC8-80EF-C7F23FC6C65C}"/>
              </a:ext>
            </a:extLst>
          </p:cNvPr>
          <p:cNvSpPr txBox="1"/>
          <p:nvPr/>
        </p:nvSpPr>
        <p:spPr>
          <a:xfrm>
            <a:off x="5383836" y="1547096"/>
            <a:ext cx="2086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Fungsi-fungsi</a:t>
            </a:r>
            <a:r>
              <a:rPr lang="en-US" sz="1200" dirty="0"/>
              <a:t> cleaning data</a:t>
            </a:r>
            <a:endParaRPr lang="en-ID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F06A60-E131-5996-A215-D759331622D4}"/>
              </a:ext>
            </a:extLst>
          </p:cNvPr>
          <p:cNvSpPr txBox="1"/>
          <p:nvPr/>
        </p:nvSpPr>
        <p:spPr>
          <a:xfrm>
            <a:off x="2120900" y="2745633"/>
            <a:ext cx="2086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1</a:t>
            </a:r>
            <a:endParaRPr lang="en-ID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0FEB33-3B7B-B248-4C55-545917E14AAD}"/>
              </a:ext>
            </a:extLst>
          </p:cNvPr>
          <p:cNvSpPr txBox="1"/>
          <p:nvPr/>
        </p:nvSpPr>
        <p:spPr>
          <a:xfrm>
            <a:off x="2986183" y="4382883"/>
            <a:ext cx="2086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2</a:t>
            </a:r>
            <a:endParaRPr lang="en-ID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BE8012-DA5F-ED27-D7D2-B2CAE267DF31}"/>
              </a:ext>
            </a:extLst>
          </p:cNvPr>
          <p:cNvSpPr txBox="1"/>
          <p:nvPr/>
        </p:nvSpPr>
        <p:spPr>
          <a:xfrm>
            <a:off x="10681606" y="4281133"/>
            <a:ext cx="2086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Wordcloud</a:t>
            </a:r>
            <a:endParaRPr lang="en-ID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CD849-9D0A-9392-8EB4-71C428B2BFF9}"/>
              </a:ext>
            </a:extLst>
          </p:cNvPr>
          <p:cNvSpPr txBox="1"/>
          <p:nvPr/>
        </p:nvSpPr>
        <p:spPr>
          <a:xfrm>
            <a:off x="10231946" y="1887408"/>
            <a:ext cx="208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 matplotlib</a:t>
            </a:r>
          </a:p>
          <a:p>
            <a:r>
              <a:rPr lang="en-US" sz="1200" dirty="0"/>
              <a:t>Dan seaborn</a:t>
            </a:r>
            <a:endParaRPr lang="en-ID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45B5C3-0F61-2BFD-CC4B-2CE41EA015A1}"/>
              </a:ext>
            </a:extLst>
          </p:cNvPr>
          <p:cNvSpPr txBox="1"/>
          <p:nvPr/>
        </p:nvSpPr>
        <p:spPr>
          <a:xfrm>
            <a:off x="11515530" y="3602799"/>
            <a:ext cx="5935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Banyak </a:t>
            </a:r>
          </a:p>
          <a:p>
            <a:r>
              <a:rPr lang="en-ID" sz="1000" dirty="0"/>
              <a:t>kata </a:t>
            </a:r>
          </a:p>
          <a:p>
            <a:r>
              <a:rPr lang="en-ID" sz="1000" dirty="0"/>
              <a:t>dan </a:t>
            </a:r>
          </a:p>
          <a:p>
            <a:r>
              <a:rPr lang="en-ID" sz="1000" dirty="0" err="1"/>
              <a:t>huruf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4344" y="136525"/>
            <a:ext cx="4960144" cy="365125"/>
          </a:xfrm>
        </p:spPr>
        <p:txBody>
          <a:bodyPr>
            <a:normAutofit fontScale="90000"/>
          </a:bodyPr>
          <a:lstStyle/>
          <a:p>
            <a:r>
              <a:rPr lang="en-US" dirty="0"/>
              <a:t>Hasil dan </a:t>
            </a:r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Data Science Hate Speech Twitter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74C96A7-BE99-F557-EC55-58C7718F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906463"/>
            <a:ext cx="4960144" cy="252253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BEA6C24-84B0-A6B6-C817-2E34D329E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335" y="906463"/>
            <a:ext cx="6790530" cy="252253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D8983B1-7D91-F199-8D66-29A1616EB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3" y="4005263"/>
            <a:ext cx="4960144" cy="235108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F134A79-C91D-CC06-288F-A6C1FAC86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208" y="4005263"/>
            <a:ext cx="6790529" cy="2351087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64EDD718-FFC6-E8D7-AE3C-1ED5B26F52BA}"/>
              </a:ext>
            </a:extLst>
          </p:cNvPr>
          <p:cNvSpPr txBox="1"/>
          <p:nvPr/>
        </p:nvSpPr>
        <p:spPr>
          <a:xfrm>
            <a:off x="195264" y="494785"/>
            <a:ext cx="496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Seberapa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 tweet yang HS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setiap</a:t>
            </a:r>
            <a:r>
              <a:rPr lang="en-US" sz="1100" dirty="0"/>
              <a:t> Category di </a:t>
            </a:r>
            <a:r>
              <a:rPr lang="en-US" sz="1100" dirty="0" err="1"/>
              <a:t>bawah</a:t>
            </a:r>
            <a:endParaRPr lang="en-ID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568DE7-1781-B3BC-ADCE-27534E02BB06}"/>
              </a:ext>
            </a:extLst>
          </p:cNvPr>
          <p:cNvSpPr txBox="1"/>
          <p:nvPr/>
        </p:nvSpPr>
        <p:spPr>
          <a:xfrm>
            <a:off x="5215335" y="494785"/>
            <a:ext cx="496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Seberapa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 tweet yang HS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setiap</a:t>
            </a:r>
            <a:r>
              <a:rPr lang="en-US" sz="1100" dirty="0"/>
              <a:t> category di </a:t>
            </a:r>
            <a:r>
              <a:rPr lang="en-US" sz="1100" dirty="0" err="1"/>
              <a:t>bawah</a:t>
            </a:r>
            <a:endParaRPr lang="en-ID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3CC982-BC31-A36E-CD4D-61CA93C18A02}"/>
              </a:ext>
            </a:extLst>
          </p:cNvPr>
          <p:cNvSpPr txBox="1"/>
          <p:nvPr/>
        </p:nvSpPr>
        <p:spPr>
          <a:xfrm>
            <a:off x="195263" y="3586326"/>
            <a:ext cx="496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Seberapa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 tweet yang HS </a:t>
            </a:r>
            <a:r>
              <a:rPr lang="en-US" sz="1100" dirty="0" err="1"/>
              <a:t>tapi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abusive dan </a:t>
            </a:r>
            <a:r>
              <a:rPr lang="en-US" sz="1100" dirty="0" err="1"/>
              <a:t>sebaliknya</a:t>
            </a:r>
            <a:endParaRPr lang="en-ID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C98540-F7A3-B4EA-939C-19A38242B484}"/>
              </a:ext>
            </a:extLst>
          </p:cNvPr>
          <p:cNvSpPr txBox="1"/>
          <p:nvPr/>
        </p:nvSpPr>
        <p:spPr>
          <a:xfrm>
            <a:off x="5215335" y="3587283"/>
            <a:ext cx="496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Kata yang paling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muncul</a:t>
            </a:r>
            <a:r>
              <a:rPr lang="en-US" sz="1100" dirty="0"/>
              <a:t>,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wordcloud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4344" y="136525"/>
            <a:ext cx="4960144" cy="365125"/>
          </a:xfrm>
        </p:spPr>
        <p:txBody>
          <a:bodyPr>
            <a:normAutofit fontScale="90000"/>
          </a:bodyPr>
          <a:lstStyle/>
          <a:p>
            <a:r>
              <a:rPr lang="en-US" dirty="0"/>
              <a:t>Hasil dan </a:t>
            </a:r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Data Science Hate Speech Twitter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3623A-69B8-F29F-CB05-58CE394029E2}"/>
              </a:ext>
            </a:extLst>
          </p:cNvPr>
          <p:cNvSpPr txBox="1"/>
          <p:nvPr/>
        </p:nvSpPr>
        <p:spPr>
          <a:xfrm>
            <a:off x="177800" y="787400"/>
            <a:ext cx="6261100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Berdasarkan</a:t>
            </a:r>
            <a:r>
              <a:rPr lang="en-US" sz="1600" dirty="0"/>
              <a:t> Univariate Analysis: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dirty="0" err="1"/>
              <a:t>Berdasarkan</a:t>
            </a:r>
            <a:r>
              <a:rPr lang="en-US" sz="1400" dirty="0"/>
              <a:t> Visualization sentiment positive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pada sentiment negative.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Rata-rata total </a:t>
            </a:r>
            <a:r>
              <a:rPr lang="en-US" sz="1400" dirty="0" err="1"/>
              <a:t>karakter</a:t>
            </a:r>
            <a:r>
              <a:rPr lang="en-US" sz="1400" dirty="0"/>
              <a:t> dan kata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sentiment </a:t>
            </a:r>
            <a:r>
              <a:rPr lang="en-US" sz="1400" dirty="0" err="1"/>
              <a:t>yakni</a:t>
            </a:r>
            <a:r>
              <a:rPr lang="en-US" sz="1400" dirty="0"/>
              <a:t> 96,6 </a:t>
            </a:r>
            <a:r>
              <a:rPr lang="en-US" sz="1400" dirty="0" err="1"/>
              <a:t>huruf</a:t>
            </a:r>
            <a:r>
              <a:rPr lang="en-US" sz="1400" dirty="0"/>
              <a:t> dan 16,3 kata </a:t>
            </a:r>
            <a:r>
              <a:rPr lang="en-US" sz="1400" dirty="0" err="1"/>
              <a:t>dari</a:t>
            </a:r>
            <a:r>
              <a:rPr lang="en-US" sz="1400" dirty="0"/>
              <a:t> sentiment yang negative , dan 116,3 </a:t>
            </a:r>
            <a:r>
              <a:rPr lang="en-US" sz="1400" dirty="0" err="1"/>
              <a:t>huruf</a:t>
            </a:r>
            <a:r>
              <a:rPr lang="en-US" sz="1400" dirty="0"/>
              <a:t> dan 19,4 kata </a:t>
            </a:r>
            <a:r>
              <a:rPr lang="en-US" sz="1400" dirty="0" err="1"/>
              <a:t>dari</a:t>
            </a:r>
            <a:r>
              <a:rPr lang="en-US" sz="1400" dirty="0"/>
              <a:t> sentiment yang positive.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Pada sentiment positive </a:t>
            </a:r>
            <a:r>
              <a:rPr lang="en-US" sz="1400" dirty="0" err="1"/>
              <a:t>banyak</a:t>
            </a:r>
            <a:r>
              <a:rPr lang="en-US" sz="1400" dirty="0"/>
              <a:t> kata yang </a:t>
            </a:r>
            <a:r>
              <a:rPr lang="en-US" sz="1400" dirty="0" err="1"/>
              <a:t>muncul</a:t>
            </a:r>
            <a:r>
              <a:rPr lang="en-US" sz="1400" dirty="0"/>
              <a:t> </a:t>
            </a:r>
            <a:r>
              <a:rPr lang="en-US" sz="1400" dirty="0" err="1"/>
              <a:t>yakni</a:t>
            </a:r>
            <a:r>
              <a:rPr lang="en-US" sz="1400" dirty="0"/>
              <a:t> Indonesia, </a:t>
            </a:r>
            <a:r>
              <a:rPr lang="en-US" sz="1400" dirty="0" err="1"/>
              <a:t>presiden</a:t>
            </a:r>
            <a:r>
              <a:rPr lang="en-US" sz="1400" dirty="0"/>
              <a:t>, </a:t>
            </a:r>
            <a:r>
              <a:rPr lang="en-US" sz="1400" dirty="0" err="1"/>
              <a:t>asing</a:t>
            </a:r>
            <a:r>
              <a:rPr lang="en-US" sz="1400" dirty="0"/>
              <a:t> , orang , agama.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Pada sentiment negative </a:t>
            </a:r>
            <a:r>
              <a:rPr lang="en-US" sz="1400" dirty="0" err="1"/>
              <a:t>banyak</a:t>
            </a:r>
            <a:r>
              <a:rPr lang="en-US" sz="1400" dirty="0"/>
              <a:t> kata yang </a:t>
            </a:r>
            <a:r>
              <a:rPr lang="en-US" sz="1400" dirty="0" err="1"/>
              <a:t>muncul</a:t>
            </a:r>
            <a:r>
              <a:rPr lang="en-US" sz="1400" dirty="0"/>
              <a:t> </a:t>
            </a:r>
            <a:r>
              <a:rPr lang="en-US" sz="1400" dirty="0" err="1"/>
              <a:t>yakni</a:t>
            </a:r>
            <a:r>
              <a:rPr lang="en-US" sz="1400" dirty="0"/>
              <a:t> Jokowi, Indonesia, </a:t>
            </a:r>
            <a:r>
              <a:rPr lang="en-US" sz="1400" dirty="0" err="1"/>
              <a:t>komunis</a:t>
            </a:r>
            <a:r>
              <a:rPr lang="en-US" sz="1400" dirty="0"/>
              <a:t>, negara.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Ada 1748 yang </a:t>
            </a:r>
            <a:r>
              <a:rPr lang="en-US" sz="1400" dirty="0" err="1"/>
              <a:t>terdeteksi</a:t>
            </a:r>
            <a:r>
              <a:rPr lang="en-US" sz="1400" dirty="0"/>
              <a:t> Non Hate Speech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termasuk</a:t>
            </a:r>
            <a:r>
              <a:rPr lang="en-US" sz="1400" dirty="0"/>
              <a:t> abusive, dan 2266 yang </a:t>
            </a:r>
            <a:r>
              <a:rPr lang="en-US" sz="1400" dirty="0" err="1"/>
              <a:t>terdeteksi</a:t>
            </a:r>
            <a:r>
              <a:rPr lang="en-US" sz="1400" dirty="0"/>
              <a:t> Hate Speech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termasuk</a:t>
            </a:r>
            <a:r>
              <a:rPr lang="en-US" sz="1400" dirty="0"/>
              <a:t> abusive.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Berdasarkan</a:t>
            </a:r>
            <a:r>
              <a:rPr lang="en-US" sz="1600" dirty="0"/>
              <a:t> Bivariate Analysis: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Rata </a:t>
            </a:r>
            <a:r>
              <a:rPr lang="en-US" sz="1400" dirty="0" err="1"/>
              <a:t>rata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total </a:t>
            </a:r>
            <a:r>
              <a:rPr lang="en-US" sz="1400" dirty="0" err="1"/>
              <a:t>huruf</a:t>
            </a:r>
            <a:r>
              <a:rPr lang="en-US" sz="1400" dirty="0"/>
              <a:t> dan kata yang paling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sentiment positive.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dirty="0" err="1"/>
              <a:t>HS_weak</a:t>
            </a:r>
            <a:r>
              <a:rPr lang="en-US" sz="1400" dirty="0"/>
              <a:t> dan </a:t>
            </a:r>
            <a:r>
              <a:rPr lang="en-US" sz="1400" dirty="0" err="1"/>
              <a:t>HS_moderate</a:t>
            </a:r>
            <a:r>
              <a:rPr lang="en-US" sz="1400" dirty="0"/>
              <a:t> </a:t>
            </a:r>
            <a:r>
              <a:rPr lang="en-US" sz="1400" dirty="0" err="1"/>
              <a:t>mempunyai</a:t>
            </a:r>
            <a:r>
              <a:rPr lang="en-US" sz="1400" dirty="0"/>
              <a:t> </a:t>
            </a:r>
            <a:r>
              <a:rPr lang="en-US" sz="1400" dirty="0" err="1"/>
              <a:t>korelasi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HS_individual</a:t>
            </a:r>
            <a:r>
              <a:rPr lang="en-US" sz="1400" dirty="0"/>
              <a:t> dan </a:t>
            </a:r>
            <a:r>
              <a:rPr lang="en-US" sz="1400" dirty="0" err="1"/>
              <a:t>HS_group</a:t>
            </a:r>
            <a:r>
              <a:rPr lang="en-US" sz="1400" dirty="0"/>
              <a:t> yang sangat </a:t>
            </a:r>
            <a:r>
              <a:rPr lang="en-US" sz="1400" dirty="0" err="1"/>
              <a:t>kuat</a:t>
            </a:r>
            <a:r>
              <a:rPr lang="en-US" sz="1400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45A439-3240-038B-8D05-B18D6694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962" y="136525"/>
            <a:ext cx="3914775" cy="2324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CFADA1-4448-3221-706F-9AD86994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0" y="2536032"/>
            <a:ext cx="5575300" cy="38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6281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111</TotalTime>
  <Words>404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Tenorite</vt:lpstr>
      <vt:lpstr>TimesNewRoman</vt:lpstr>
      <vt:lpstr>TimesNewRoman,Italic</vt:lpstr>
      <vt:lpstr>Monoline</vt:lpstr>
      <vt:lpstr>Challenge Gold  data science hate speech twitter</vt:lpstr>
      <vt:lpstr>Pendahuluan</vt:lpstr>
      <vt:lpstr>Metode penelitian</vt:lpstr>
      <vt:lpstr>Hasil dan kesimpulan</vt:lpstr>
      <vt:lpstr>Hasil dan 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Gold  data science hate speech twitter</dc:title>
  <dc:creator>Ahmad Kurniawan</dc:creator>
  <cp:lastModifiedBy>Ahmad Kurniawan</cp:lastModifiedBy>
  <cp:revision>2</cp:revision>
  <dcterms:created xsi:type="dcterms:W3CDTF">2022-12-24T14:40:16Z</dcterms:created>
  <dcterms:modified xsi:type="dcterms:W3CDTF">2022-12-24T16:31:48Z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