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1" r:id="rId5"/>
    <p:sldId id="265" r:id="rId6"/>
    <p:sldId id="308" r:id="rId7"/>
    <p:sldId id="304" r:id="rId8"/>
    <p:sldId id="309" r:id="rId9"/>
    <p:sldId id="270" r:id="rId10"/>
    <p:sldId id="278" r:id="rId11"/>
    <p:sldId id="306" r:id="rId12"/>
    <p:sldId id="305" r:id="rId13"/>
    <p:sldId id="307" r:id="rId14"/>
    <p:sldId id="313" r:id="rId15"/>
    <p:sldId id="314" r:id="rId16"/>
    <p:sldId id="311" r:id="rId17"/>
    <p:sldId id="310" r:id="rId18"/>
    <p:sldId id="312" r:id="rId19"/>
    <p:sldId id="271"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D8D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624" autoAdjust="0"/>
  </p:normalViewPr>
  <p:slideViewPr>
    <p:cSldViewPr>
      <p:cViewPr varScale="1">
        <p:scale>
          <a:sx n="92" d="100"/>
          <a:sy n="92" d="100"/>
        </p:scale>
        <p:origin x="-540" y="-102"/>
      </p:cViewPr>
      <p:guideLst>
        <p:guide orient="horz" pos="1620"/>
        <p:guide pos="2880"/>
      </p:guideLst>
    </p:cSldViewPr>
  </p:slideViewPr>
  <p:outlineViewPr>
    <p:cViewPr>
      <p:scale>
        <a:sx n="33" d="100"/>
        <a:sy n="33" d="100"/>
      </p:scale>
      <p:origin x="0" y="60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6B843-D007-4FB2-A1CA-6E8F854137DA}" type="datetimeFigureOut">
              <a:rPr lang="id-ID" smtClean="0"/>
              <a:pPr/>
              <a:t>25/10/2020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F07F6-BCA0-415D-8E29-35C5590A6F2C}"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 xmlns:p14="http://schemas.microsoft.com/office/powerpoint/2010/main" val="3464999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15631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94581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 xmlns:p14="http://schemas.microsoft.com/office/powerpoint/2010/main" val="341653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13758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95607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454243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50974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4232990" y="217449"/>
            <a:ext cx="711075" cy="259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en-US"/>
          </a:p>
        </p:txBody>
      </p:sp>
      <p:sp>
        <p:nvSpPr>
          <p:cNvPr id="2" name="Picture Placeholder 13"/>
          <p:cNvSpPr>
            <a:spLocks noGrp="1"/>
          </p:cNvSpPr>
          <p:nvPr>
            <p:ph type="pic" sz="quarter" idx="13"/>
          </p:nvPr>
        </p:nvSpPr>
        <p:spPr>
          <a:xfrm>
            <a:off x="4568021" y="0"/>
            <a:ext cx="4575979" cy="5143500"/>
          </a:xfrm>
          <a:prstGeom prst="rect">
            <a:avLst/>
          </a:prstGeom>
          <a:effectLst/>
        </p:spPr>
        <p:txBody>
          <a:bodyPr lIns="34290" tIns="17145" rIns="34290" bIns="17145">
            <a:normAutofit/>
          </a:bodyPr>
          <a:lstStyle>
            <a:lvl1pPr marL="0" indent="0">
              <a:buNone/>
              <a:defRPr sz="16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 xmlns:p14="http://schemas.microsoft.com/office/powerpoint/2010/main" val="26764815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14577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92773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65024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 id="2147483674" r:id="rId14"/>
    <p:sldLayoutId id="2147483675"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 Id="rId5" Type="http://schemas.openxmlformats.org/officeDocument/2006/relationships/image" Target="../media/image31.jpe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571882"/>
            <a:ext cx="9144000" cy="522725"/>
          </a:xfrm>
        </p:spPr>
        <p:txBody>
          <a:bodyPr/>
          <a:lstStyle/>
          <a:p>
            <a:pPr lvl="0"/>
            <a:r>
              <a:rPr lang="id-ID" altLang="ko-KR" sz="3600" u="sng" dirty="0" smtClean="0">
                <a:ea typeface="맑은 고딕" pitchFamily="50" charset="-127"/>
              </a:rPr>
              <a:t>KELOMPOK 8</a:t>
            </a:r>
          </a:p>
          <a:p>
            <a:pPr lvl="0"/>
            <a:r>
              <a:rPr lang="id-ID" altLang="ko-KR" sz="1800" dirty="0" smtClean="0">
                <a:latin typeface="Agency FB" pitchFamily="34" charset="0"/>
                <a:ea typeface="맑은 고딕" pitchFamily="50" charset="-127"/>
              </a:rPr>
              <a:t>Pengantar Telekomunikasi</a:t>
            </a:r>
          </a:p>
          <a:p>
            <a:pPr lvl="0"/>
            <a:endParaRPr lang="en-US" altLang="ko-KR" sz="1800" dirty="0">
              <a:latin typeface="Agency FB" pitchFamily="34" charset="0"/>
            </a:endParaRPr>
          </a:p>
        </p:txBody>
      </p:sp>
      <p:sp>
        <p:nvSpPr>
          <p:cNvPr id="4" name="Text Placeholder 3"/>
          <p:cNvSpPr>
            <a:spLocks noGrp="1"/>
          </p:cNvSpPr>
          <p:nvPr>
            <p:ph type="body" sz="quarter" idx="11"/>
          </p:nvPr>
        </p:nvSpPr>
        <p:spPr>
          <a:xfrm>
            <a:off x="0" y="4286262"/>
            <a:ext cx="9144000" cy="288032"/>
          </a:xfrm>
        </p:spPr>
        <p:txBody>
          <a:bodyPr/>
          <a:lstStyle/>
          <a:p>
            <a:pPr>
              <a:spcBef>
                <a:spcPts val="0"/>
              </a:spcBef>
              <a:defRPr/>
            </a:pPr>
            <a:r>
              <a:rPr lang="id-ID" altLang="ko-KR" sz="1500" i="1" dirty="0" smtClean="0"/>
              <a:t>“Analisis Sinyal BTS dengan Menggunakan Network Cell Info”</a:t>
            </a:r>
            <a:endParaRPr lang="en-US" altLang="ko-KR" sz="1500" i="1" dirty="0"/>
          </a:p>
        </p:txBody>
      </p:sp>
      <p:pic>
        <p:nvPicPr>
          <p:cNvPr id="6" name="Picture 5" descr="SeekPng.com_cinta-vector-png_3807393.png"/>
          <p:cNvPicPr>
            <a:picLocks noChangeAspect="1"/>
          </p:cNvPicPr>
          <p:nvPr/>
        </p:nvPicPr>
        <p:blipFill>
          <a:blip r:embed="rId2" cstate="print"/>
          <a:stretch>
            <a:fillRect/>
          </a:stretch>
        </p:blipFill>
        <p:spPr>
          <a:xfrm>
            <a:off x="142844" y="142858"/>
            <a:ext cx="1142976" cy="940574"/>
          </a:xfrm>
          <a:prstGeom prst="rect">
            <a:avLst/>
          </a:prstGeom>
        </p:spPr>
      </p:pic>
      <p:pic>
        <p:nvPicPr>
          <p:cNvPr id="7" name="Picture 6" descr="j5b7RcyC.png"/>
          <p:cNvPicPr>
            <a:picLocks noChangeAspect="1"/>
          </p:cNvPicPr>
          <p:nvPr/>
        </p:nvPicPr>
        <p:blipFill>
          <a:blip r:embed="rId3" cstate="print"/>
          <a:stretch>
            <a:fillRect/>
          </a:stretch>
        </p:blipFill>
        <p:spPr>
          <a:xfrm>
            <a:off x="8001024" y="142858"/>
            <a:ext cx="1000132" cy="1000132"/>
          </a:xfrm>
          <a:prstGeom prst="rect">
            <a:avLst/>
          </a:prstGeom>
        </p:spPr>
      </p:pic>
      <p:pic>
        <p:nvPicPr>
          <p:cNvPr id="8" name="Picture 7" descr="1200px-Byu-logo-blue.svg.png"/>
          <p:cNvPicPr>
            <a:picLocks noChangeAspect="1"/>
          </p:cNvPicPr>
          <p:nvPr/>
        </p:nvPicPr>
        <p:blipFill>
          <a:blip r:embed="rId4" cstate="print"/>
          <a:stretch>
            <a:fillRect/>
          </a:stretch>
        </p:blipFill>
        <p:spPr>
          <a:xfrm>
            <a:off x="2428860" y="4643452"/>
            <a:ext cx="802217" cy="357190"/>
          </a:xfrm>
          <a:prstGeom prst="rect">
            <a:avLst/>
          </a:prstGeom>
        </p:spPr>
      </p:pic>
      <p:pic>
        <p:nvPicPr>
          <p:cNvPr id="10" name="Picture 9" descr="Axis_logo.png"/>
          <p:cNvPicPr>
            <a:picLocks noChangeAspect="1"/>
          </p:cNvPicPr>
          <p:nvPr/>
        </p:nvPicPr>
        <p:blipFill>
          <a:blip r:embed="rId5" cstate="print"/>
          <a:stretch>
            <a:fillRect/>
          </a:stretch>
        </p:blipFill>
        <p:spPr>
          <a:xfrm>
            <a:off x="3857620" y="4571996"/>
            <a:ext cx="1079668" cy="571504"/>
          </a:xfrm>
          <a:prstGeom prst="rect">
            <a:avLst/>
          </a:prstGeom>
        </p:spPr>
      </p:pic>
      <p:pic>
        <p:nvPicPr>
          <p:cNvPr id="11" name="Picture 10" descr="logo-telkomsel.jpg"/>
          <p:cNvPicPr>
            <a:picLocks noChangeAspect="1"/>
          </p:cNvPicPr>
          <p:nvPr/>
        </p:nvPicPr>
        <p:blipFill>
          <a:blip r:embed="rId6" cstate="print"/>
          <a:stretch>
            <a:fillRect/>
          </a:stretch>
        </p:blipFill>
        <p:spPr>
          <a:xfrm>
            <a:off x="5429256" y="4643452"/>
            <a:ext cx="1643074" cy="500048"/>
          </a:xfrm>
          <a:prstGeom prst="rect">
            <a:avLst/>
          </a:prstGeom>
        </p:spPr>
      </p:pic>
    </p:spTree>
    <p:extLst>
      <p:ext uri="{BB962C8B-B14F-4D97-AF65-F5344CB8AC3E}">
        <p14:creationId xmlns=""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AXIS</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940152" y="1484079"/>
            <a:ext cx="2996218" cy="276999"/>
          </a:xfrm>
          <a:prstGeom prst="rect">
            <a:avLst/>
          </a:prstGeom>
          <a:noFill/>
        </p:spPr>
        <p:txBody>
          <a:bodyPr wrap="square" rtlCol="0" anchor="ctr">
            <a:spAutoFit/>
          </a:bodyPr>
          <a:lstStyle/>
          <a:p>
            <a:pPr algn="r"/>
            <a:r>
              <a:rPr lang="id-ID" altLang="ko-KR" sz="1200" dirty="0" smtClean="0">
                <a:solidFill>
                  <a:schemeClr val="tx1">
                    <a:lumMod val="75000"/>
                    <a:lumOff val="25000"/>
                  </a:schemeClr>
                </a:solidFill>
                <a:cs typeface="Arial" pitchFamily="34" charset="0"/>
              </a:rPr>
              <a:t>Sekayu, MUSI BANYUASIN</a:t>
            </a:r>
            <a:endParaRPr lang="en-US" altLang="ko-KR" sz="1200" dirty="0">
              <a:solidFill>
                <a:schemeClr val="tx1">
                  <a:lumMod val="75000"/>
                  <a:lumOff val="25000"/>
                </a:schemeClr>
              </a:solidFill>
              <a:cs typeface="Arial" pitchFamily="34" charset="0"/>
            </a:endParaRPr>
          </a:p>
        </p:txBody>
      </p:sp>
      <p:pic>
        <p:nvPicPr>
          <p:cNvPr id="7" name="Picture 6" descr="WhatsApp Image 2020-10-21 at 09.23.31.jpeg"/>
          <p:cNvPicPr>
            <a:picLocks noChangeAspect="1"/>
          </p:cNvPicPr>
          <p:nvPr/>
        </p:nvPicPr>
        <p:blipFill>
          <a:blip r:embed="rId2"/>
          <a:stretch>
            <a:fillRect/>
          </a:stretch>
        </p:blipFill>
        <p:spPr>
          <a:xfrm>
            <a:off x="142844" y="0"/>
            <a:ext cx="3165231" cy="2643188"/>
          </a:xfrm>
          <a:prstGeom prst="rect">
            <a:avLst/>
          </a:prstGeom>
        </p:spPr>
      </p:pic>
      <p:pic>
        <p:nvPicPr>
          <p:cNvPr id="8" name="Picture 7" descr="WhatsApp Image 2020-10-21 at 09.26.56.jpeg"/>
          <p:cNvPicPr>
            <a:picLocks noChangeAspect="1"/>
          </p:cNvPicPr>
          <p:nvPr/>
        </p:nvPicPr>
        <p:blipFill>
          <a:blip r:embed="rId3"/>
          <a:stretch>
            <a:fillRect/>
          </a:stretch>
        </p:blipFill>
        <p:spPr>
          <a:xfrm>
            <a:off x="3428992" y="0"/>
            <a:ext cx="2928958" cy="2500312"/>
          </a:xfrm>
          <a:prstGeom prst="rect">
            <a:avLst/>
          </a:prstGeom>
        </p:spPr>
      </p:pic>
      <p:pic>
        <p:nvPicPr>
          <p:cNvPr id="9" name="Picture 8" descr="WhatsApp Image 2020-10-21 at 09.17.59.jpeg"/>
          <p:cNvPicPr>
            <a:picLocks noChangeAspect="1"/>
          </p:cNvPicPr>
          <p:nvPr/>
        </p:nvPicPr>
        <p:blipFill>
          <a:blip r:embed="rId4"/>
          <a:stretch>
            <a:fillRect/>
          </a:stretch>
        </p:blipFill>
        <p:spPr>
          <a:xfrm>
            <a:off x="142844" y="2643188"/>
            <a:ext cx="3214678" cy="2500312"/>
          </a:xfrm>
          <a:prstGeom prst="rect">
            <a:avLst/>
          </a:prstGeom>
        </p:spPr>
      </p:pic>
      <p:sp>
        <p:nvSpPr>
          <p:cNvPr id="12" name="Rounded Rectangle 27"/>
          <p:cNvSpPr/>
          <p:nvPr/>
        </p:nvSpPr>
        <p:spPr>
          <a:xfrm>
            <a:off x="8215338" y="2000246"/>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3" name="Picture 12" descr="WhatsApp Image 2020-10-25 at 13.36.43.jpeg"/>
          <p:cNvPicPr>
            <a:picLocks noChangeAspect="1"/>
          </p:cNvPicPr>
          <p:nvPr/>
        </p:nvPicPr>
        <p:blipFill>
          <a:blip r:embed="rId5" cstate="print"/>
          <a:stretch>
            <a:fillRect/>
          </a:stretch>
        </p:blipFill>
        <p:spPr>
          <a:xfrm>
            <a:off x="3428992" y="2571750"/>
            <a:ext cx="3071834" cy="2571750"/>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29322" y="285734"/>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AXIS</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572132" y="1571618"/>
            <a:ext cx="3435676" cy="892552"/>
          </a:xfrm>
          <a:prstGeom prst="rect">
            <a:avLst/>
          </a:prstGeom>
          <a:noFill/>
        </p:spPr>
        <p:txBody>
          <a:bodyPr wrap="square" rtlCol="0" anchor="ctr">
            <a:spAutoFit/>
          </a:bodyPr>
          <a:lstStyle/>
          <a:p>
            <a:pPr algn="r"/>
            <a:r>
              <a:rPr lang="id-ID" altLang="ko-KR" sz="1300" b="1" dirty="0" smtClean="0">
                <a:solidFill>
                  <a:schemeClr val="tx1">
                    <a:lumMod val="75000"/>
                    <a:lumOff val="25000"/>
                  </a:schemeClr>
                </a:solidFill>
                <a:cs typeface="Arial" pitchFamily="34" charset="0"/>
              </a:rPr>
              <a:t>Dengan provider AXIS kami  melakukan</a:t>
            </a:r>
          </a:p>
          <a:p>
            <a:pPr algn="r"/>
            <a:r>
              <a:rPr lang="id-ID" altLang="ko-KR" sz="1300" b="1" dirty="0" smtClean="0">
                <a:solidFill>
                  <a:schemeClr val="tx1">
                    <a:lumMod val="75000"/>
                    <a:lumOff val="25000"/>
                  </a:schemeClr>
                </a:solidFill>
                <a:cs typeface="Arial" pitchFamily="34" charset="0"/>
              </a:rPr>
              <a:t>Uji coba di daerah Sekayu,Musi Banyuasin dan di dapatkan hasil seperti pada tabel berikut ini</a:t>
            </a:r>
            <a:endParaRPr lang="en-US" altLang="ko-KR" sz="1300" b="1" dirty="0">
              <a:solidFill>
                <a:schemeClr val="tx1">
                  <a:lumMod val="75000"/>
                  <a:lumOff val="25000"/>
                </a:schemeClr>
              </a:solidFill>
              <a:cs typeface="Arial"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965394478"/>
              </p:ext>
            </p:extLst>
          </p:nvPr>
        </p:nvGraphicFramePr>
        <p:xfrm>
          <a:off x="142844" y="3214692"/>
          <a:ext cx="7429555" cy="1259415"/>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xmlns="" val="20000"/>
                    </a:ext>
                  </a:extLst>
                </a:gridCol>
                <a:gridCol w="979722">
                  <a:extLst>
                    <a:ext uri="{9D8B030D-6E8A-4147-A177-3AD203B41FA5}">
                      <a16:colId xmlns:a16="http://schemas.microsoft.com/office/drawing/2014/main" xmlns="" val="20001"/>
                    </a:ext>
                  </a:extLst>
                </a:gridCol>
                <a:gridCol w="1061365">
                  <a:extLst>
                    <a:ext uri="{9D8B030D-6E8A-4147-A177-3AD203B41FA5}">
                      <a16:colId xmlns:a16="http://schemas.microsoft.com/office/drawing/2014/main" xmlns="" val="20002"/>
                    </a:ext>
                  </a:extLst>
                </a:gridCol>
                <a:gridCol w="1061365">
                  <a:extLst>
                    <a:ext uri="{9D8B030D-6E8A-4147-A177-3AD203B41FA5}">
                      <a16:colId xmlns:a16="http://schemas.microsoft.com/office/drawing/2014/main" xmlns="" val="20003"/>
                    </a:ext>
                  </a:extLst>
                </a:gridCol>
                <a:gridCol w="969514">
                  <a:extLst>
                    <a:ext uri="{9D8B030D-6E8A-4147-A177-3AD203B41FA5}">
                      <a16:colId xmlns:a16="http://schemas.microsoft.com/office/drawing/2014/main" xmlns="" val="20004"/>
                    </a:ext>
                  </a:extLst>
                </a:gridCol>
                <a:gridCol w="1143008">
                  <a:extLst>
                    <a:ext uri="{9D8B030D-6E8A-4147-A177-3AD203B41FA5}">
                      <a16:colId xmlns:a16="http://schemas.microsoft.com/office/drawing/2014/main" xmlns="" val="20005"/>
                    </a:ext>
                  </a:extLst>
                </a:gridCol>
                <a:gridCol w="1071573">
                  <a:extLst>
                    <a:ext uri="{9D8B030D-6E8A-4147-A177-3AD203B41FA5}">
                      <a16:colId xmlns:a16="http://schemas.microsoft.com/office/drawing/2014/main" xmlns="" val="20006"/>
                    </a:ext>
                  </a:extLst>
                </a:gridCol>
              </a:tblGrid>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PROVIDER</a:t>
                      </a:r>
                      <a:endParaRPr lang="ko-KR" altLang="en-US" sz="1200"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JARAK</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RSRP</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RSRQ</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RSSNR</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DOWNLOAD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UPLOAD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AXIS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100</a:t>
                      </a:r>
                      <a:r>
                        <a:rPr lang="id-ID" altLang="ko-KR" sz="1200" b="0" baseline="0" dirty="0" smtClean="0">
                          <a:solidFill>
                            <a:schemeClr val="tx1">
                              <a:lumMod val="75000"/>
                              <a:lumOff val="25000"/>
                            </a:schemeClr>
                          </a:solidFill>
                          <a:latin typeface="+mn-lt"/>
                          <a:cs typeface="Arial" pitchFamily="34" charset="0"/>
                        </a:rPr>
                        <a:t>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-106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-7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4,0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0,13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0,60</a:t>
                      </a:r>
                      <a:r>
                        <a:rPr lang="id-ID" altLang="ko-KR" sz="1200" b="0" baseline="0" dirty="0" smtClean="0">
                          <a:solidFill>
                            <a:schemeClr val="tx1">
                              <a:lumMod val="75000"/>
                              <a:lumOff val="25000"/>
                            </a:schemeClr>
                          </a:solidFill>
                          <a:latin typeface="+mn-lt"/>
                          <a:cs typeface="Arial" pitchFamily="34" charset="0"/>
                        </a:rPr>
                        <a:t>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AXIS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30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-79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-11</a:t>
                      </a:r>
                      <a:r>
                        <a:rPr lang="id-ID" altLang="ko-KR" sz="1200" b="0" baseline="0" dirty="0" smtClean="0">
                          <a:solidFill>
                            <a:schemeClr val="tx1">
                              <a:lumMod val="75000"/>
                              <a:lumOff val="25000"/>
                            </a:schemeClr>
                          </a:solidFill>
                          <a:latin typeface="+mn-lt"/>
                          <a:cs typeface="Arial" pitchFamily="34" charset="0"/>
                        </a:rPr>
                        <a:t>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11,3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1,7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1,3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pic>
        <p:nvPicPr>
          <p:cNvPr id="5" name="Picture 4" descr="Axis_logo.png"/>
          <p:cNvPicPr>
            <a:picLocks noChangeAspect="1"/>
          </p:cNvPicPr>
          <p:nvPr/>
        </p:nvPicPr>
        <p:blipFill>
          <a:blip r:embed="rId2" cstate="print"/>
          <a:stretch>
            <a:fillRect/>
          </a:stretch>
        </p:blipFill>
        <p:spPr>
          <a:xfrm>
            <a:off x="214282" y="0"/>
            <a:ext cx="2857520" cy="1512580"/>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TELKOMSEL</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940152" y="1484079"/>
            <a:ext cx="2996218" cy="276999"/>
          </a:xfrm>
          <a:prstGeom prst="rect">
            <a:avLst/>
          </a:prstGeom>
          <a:noFill/>
        </p:spPr>
        <p:txBody>
          <a:bodyPr wrap="square" rtlCol="0" anchor="ctr">
            <a:spAutoFit/>
          </a:bodyPr>
          <a:lstStyle/>
          <a:p>
            <a:pPr algn="r"/>
            <a:r>
              <a:rPr lang="id-ID" altLang="ko-KR" sz="1200" dirty="0" smtClean="0">
                <a:solidFill>
                  <a:schemeClr val="tx1">
                    <a:lumMod val="75000"/>
                    <a:lumOff val="25000"/>
                  </a:schemeClr>
                </a:solidFill>
                <a:cs typeface="Arial" pitchFamily="34" charset="0"/>
              </a:rPr>
              <a:t>Sekayu, MUSI BANYUASIN</a:t>
            </a:r>
            <a:endParaRPr lang="en-US" altLang="ko-KR" sz="1200" dirty="0">
              <a:solidFill>
                <a:schemeClr val="tx1">
                  <a:lumMod val="75000"/>
                  <a:lumOff val="25000"/>
                </a:schemeClr>
              </a:solidFill>
              <a:cs typeface="Arial" pitchFamily="34" charset="0"/>
            </a:endParaRPr>
          </a:p>
        </p:txBody>
      </p:sp>
      <p:sp>
        <p:nvSpPr>
          <p:cNvPr id="12" name="Rounded Rectangle 27"/>
          <p:cNvSpPr/>
          <p:nvPr/>
        </p:nvSpPr>
        <p:spPr>
          <a:xfrm>
            <a:off x="8215338" y="2000246"/>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3" name="Picture 12" descr="WhatsApp Image 2020-10-21 at 07.20.07.jpeg"/>
          <p:cNvPicPr>
            <a:picLocks noChangeAspect="1"/>
          </p:cNvPicPr>
          <p:nvPr/>
        </p:nvPicPr>
        <p:blipFill>
          <a:blip r:embed="rId2"/>
          <a:stretch>
            <a:fillRect/>
          </a:stretch>
        </p:blipFill>
        <p:spPr>
          <a:xfrm>
            <a:off x="0" y="0"/>
            <a:ext cx="3165231" cy="2571750"/>
          </a:xfrm>
          <a:prstGeom prst="rect">
            <a:avLst/>
          </a:prstGeom>
        </p:spPr>
      </p:pic>
      <p:pic>
        <p:nvPicPr>
          <p:cNvPr id="14" name="Picture 13" descr="WhatsApp Image 2020-10-21 at 09.17.51.jpeg"/>
          <p:cNvPicPr>
            <a:picLocks noChangeAspect="1"/>
          </p:cNvPicPr>
          <p:nvPr/>
        </p:nvPicPr>
        <p:blipFill>
          <a:blip r:embed="rId3"/>
          <a:stretch>
            <a:fillRect/>
          </a:stretch>
        </p:blipFill>
        <p:spPr>
          <a:xfrm>
            <a:off x="0" y="2643152"/>
            <a:ext cx="3165231" cy="2500348"/>
          </a:xfrm>
          <a:prstGeom prst="rect">
            <a:avLst/>
          </a:prstGeom>
        </p:spPr>
      </p:pic>
      <p:pic>
        <p:nvPicPr>
          <p:cNvPr id="15" name="Picture 14" descr="WhatsApp Image 2020-10-25 at 18.14.37.jpeg"/>
          <p:cNvPicPr>
            <a:picLocks noChangeAspect="1"/>
          </p:cNvPicPr>
          <p:nvPr/>
        </p:nvPicPr>
        <p:blipFill>
          <a:blip r:embed="rId4"/>
          <a:stretch>
            <a:fillRect/>
          </a:stretch>
        </p:blipFill>
        <p:spPr>
          <a:xfrm>
            <a:off x="3214678" y="0"/>
            <a:ext cx="2928958" cy="2857502"/>
          </a:xfrm>
          <a:prstGeom prst="rect">
            <a:avLst/>
          </a:prstGeom>
        </p:spPr>
      </p:pic>
      <p:pic>
        <p:nvPicPr>
          <p:cNvPr id="16" name="Picture 15" descr="WhatsApp Image 2020-10-25 at 13.36.43 (2).jpeg"/>
          <p:cNvPicPr>
            <a:picLocks noChangeAspect="1"/>
          </p:cNvPicPr>
          <p:nvPr/>
        </p:nvPicPr>
        <p:blipFill>
          <a:blip r:embed="rId5"/>
          <a:stretch>
            <a:fillRect/>
          </a:stretch>
        </p:blipFill>
        <p:spPr>
          <a:xfrm>
            <a:off x="3214678" y="2928922"/>
            <a:ext cx="2928958" cy="2214578"/>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29322" y="285734"/>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TELKOMSEL</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214942" y="1571618"/>
            <a:ext cx="3792866" cy="1092607"/>
          </a:xfrm>
          <a:prstGeom prst="rect">
            <a:avLst/>
          </a:prstGeom>
          <a:noFill/>
        </p:spPr>
        <p:txBody>
          <a:bodyPr wrap="square" rtlCol="0" anchor="ctr">
            <a:spAutoFit/>
          </a:bodyPr>
          <a:lstStyle/>
          <a:p>
            <a:pPr algn="r"/>
            <a:r>
              <a:rPr lang="id-ID" altLang="ko-KR" sz="1300" b="1" dirty="0" smtClean="0">
                <a:solidFill>
                  <a:schemeClr val="tx1">
                    <a:lumMod val="75000"/>
                    <a:lumOff val="25000"/>
                  </a:schemeClr>
                </a:solidFill>
                <a:cs typeface="Arial" pitchFamily="34" charset="0"/>
              </a:rPr>
              <a:t>Dengan provider TELKOMSEL kami  melakukan</a:t>
            </a:r>
          </a:p>
          <a:p>
            <a:pPr algn="r"/>
            <a:r>
              <a:rPr lang="id-ID" altLang="ko-KR" sz="1300" b="1" dirty="0" smtClean="0">
                <a:solidFill>
                  <a:schemeClr val="tx1">
                    <a:lumMod val="75000"/>
                    <a:lumOff val="25000"/>
                  </a:schemeClr>
                </a:solidFill>
                <a:cs typeface="Arial" pitchFamily="34" charset="0"/>
              </a:rPr>
              <a:t>Uji coba di daerah Sekayu,Musi Banyuasin dan di dapatkan hasil seperti pada tabel berikut ini</a:t>
            </a:r>
            <a:endParaRPr lang="en-US" altLang="ko-KR" sz="1300" b="1" dirty="0">
              <a:solidFill>
                <a:schemeClr val="tx1">
                  <a:lumMod val="75000"/>
                  <a:lumOff val="25000"/>
                </a:schemeClr>
              </a:solidFill>
              <a:cs typeface="Arial"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965394478"/>
              </p:ext>
            </p:extLst>
          </p:nvPr>
        </p:nvGraphicFramePr>
        <p:xfrm>
          <a:off x="142844" y="3214692"/>
          <a:ext cx="7429555" cy="1259415"/>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xmlns="" val="20000"/>
                    </a:ext>
                  </a:extLst>
                </a:gridCol>
                <a:gridCol w="979722">
                  <a:extLst>
                    <a:ext uri="{9D8B030D-6E8A-4147-A177-3AD203B41FA5}">
                      <a16:colId xmlns:a16="http://schemas.microsoft.com/office/drawing/2014/main" xmlns="" val="20001"/>
                    </a:ext>
                  </a:extLst>
                </a:gridCol>
                <a:gridCol w="1061365">
                  <a:extLst>
                    <a:ext uri="{9D8B030D-6E8A-4147-A177-3AD203B41FA5}">
                      <a16:colId xmlns:a16="http://schemas.microsoft.com/office/drawing/2014/main" xmlns="" val="20002"/>
                    </a:ext>
                  </a:extLst>
                </a:gridCol>
                <a:gridCol w="1061365">
                  <a:extLst>
                    <a:ext uri="{9D8B030D-6E8A-4147-A177-3AD203B41FA5}">
                      <a16:colId xmlns:a16="http://schemas.microsoft.com/office/drawing/2014/main" xmlns="" val="20003"/>
                    </a:ext>
                  </a:extLst>
                </a:gridCol>
                <a:gridCol w="969514">
                  <a:extLst>
                    <a:ext uri="{9D8B030D-6E8A-4147-A177-3AD203B41FA5}">
                      <a16:colId xmlns:a16="http://schemas.microsoft.com/office/drawing/2014/main" xmlns="" val="20004"/>
                    </a:ext>
                  </a:extLst>
                </a:gridCol>
                <a:gridCol w="1143008">
                  <a:extLst>
                    <a:ext uri="{9D8B030D-6E8A-4147-A177-3AD203B41FA5}">
                      <a16:colId xmlns:a16="http://schemas.microsoft.com/office/drawing/2014/main" xmlns="" val="20005"/>
                    </a:ext>
                  </a:extLst>
                </a:gridCol>
                <a:gridCol w="1071573">
                  <a:extLst>
                    <a:ext uri="{9D8B030D-6E8A-4147-A177-3AD203B41FA5}">
                      <a16:colId xmlns:a16="http://schemas.microsoft.com/office/drawing/2014/main" xmlns="" val="20006"/>
                    </a:ext>
                  </a:extLst>
                </a:gridCol>
              </a:tblGrid>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PROVIDER</a:t>
                      </a:r>
                      <a:endParaRPr lang="ko-KR" altLang="en-US" sz="1200"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JARAK</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RSRP</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RSRQ</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RSSNR</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DOWNLOAD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UPLOAD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TELKOMSEL</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35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-104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-12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0,6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2,02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0,69</a:t>
                      </a:r>
                      <a:r>
                        <a:rPr lang="id-ID" altLang="ko-KR" sz="1200" b="0" baseline="0" dirty="0" smtClean="0">
                          <a:solidFill>
                            <a:schemeClr val="tx1">
                              <a:lumMod val="75000"/>
                              <a:lumOff val="25000"/>
                            </a:schemeClr>
                          </a:solidFill>
                          <a:latin typeface="+mn-lt"/>
                          <a:cs typeface="Arial" pitchFamily="34" charset="0"/>
                        </a:rPr>
                        <a:t>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TELKOMSEL</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120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-102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-11</a:t>
                      </a:r>
                      <a:r>
                        <a:rPr lang="id-ID" altLang="ko-KR" sz="1200" b="0" baseline="0" dirty="0" smtClean="0">
                          <a:solidFill>
                            <a:schemeClr val="tx1">
                              <a:lumMod val="75000"/>
                              <a:lumOff val="25000"/>
                            </a:schemeClr>
                          </a:solidFill>
                          <a:latin typeface="+mn-lt"/>
                          <a:cs typeface="Arial" pitchFamily="34" charset="0"/>
                        </a:rPr>
                        <a:t>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15,3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0,15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0,37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pic>
        <p:nvPicPr>
          <p:cNvPr id="5" name="Picture 4" descr="logo-telkomsel.jpg"/>
          <p:cNvPicPr>
            <a:picLocks noChangeAspect="1"/>
          </p:cNvPicPr>
          <p:nvPr/>
        </p:nvPicPr>
        <p:blipFill>
          <a:blip r:embed="rId2" cstate="print"/>
          <a:stretch>
            <a:fillRect/>
          </a:stretch>
        </p:blipFill>
        <p:spPr>
          <a:xfrm>
            <a:off x="285720" y="285734"/>
            <a:ext cx="3643338" cy="1153646"/>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99BB1AC-3008-4AAC-884B-2D249733AD66}"/>
              </a:ext>
            </a:extLst>
          </p:cNvPr>
          <p:cNvSpPr/>
          <p:nvPr/>
        </p:nvSpPr>
        <p:spPr>
          <a:xfrm>
            <a:off x="143301" y="775863"/>
            <a:ext cx="5424985" cy="1875215"/>
          </a:xfrm>
          <a:prstGeom prst="rect">
            <a:avLst/>
          </a:prstGeom>
          <a:ln/>
        </p:spPr>
        <p:style>
          <a:lnRef idx="0">
            <a:schemeClr val="dk1"/>
          </a:lnRef>
          <a:fillRef idx="3">
            <a:schemeClr val="dk1"/>
          </a:fillRef>
          <a:effectRef idx="3">
            <a:schemeClr val="dk1"/>
          </a:effectRef>
          <a:fontRef idx="minor">
            <a:schemeClr val="lt1"/>
          </a:fontRef>
        </p:style>
        <p:txBody>
          <a:bodyPr lIns="68580" tIns="34290" rIns="68580" bIns="34290" rtlCol="0" anchor="ctr"/>
          <a:lstStyle/>
          <a:p>
            <a:pPr algn="ctr"/>
            <a:r>
              <a:rPr lang="id-ID" altLang="en-US" sz="1500" dirty="0" smtClean="0"/>
              <a:t>Pada percobaan dengan salah satu provider kami melakukan yang pertama degan jarak 115 meter dan yang kedua dengan jarak 47 meter dan kami membandingkan keduanya sehingga kami menyimpulkan bahwa, pada kedua percobaan tersebut</a:t>
            </a:r>
          </a:p>
          <a:p>
            <a:pPr algn="ctr"/>
            <a:r>
              <a:rPr lang="id-ID" altLang="en-US" sz="1500" dirty="0" smtClean="0"/>
              <a:t> besar PING yang didapatkan sama, tetapi besar jitter dan </a:t>
            </a:r>
          </a:p>
          <a:p>
            <a:pPr algn="ctr"/>
            <a:r>
              <a:rPr lang="id-ID" altLang="en-US" sz="1500" dirty="0" smtClean="0"/>
              <a:t>kecepatan upload serta download,  yang berjarak 47 meterlah yang lebih baik.jadi jarak dari user dan tower itu berpengaruh </a:t>
            </a:r>
          </a:p>
          <a:p>
            <a:pPr algn="ctr"/>
            <a:r>
              <a:rPr lang="id-ID" altLang="en-US" sz="1500" dirty="0" smtClean="0"/>
              <a:t>terhadap kecepatan dan kualitas internet.</a:t>
            </a:r>
            <a:endParaRPr lang="en-US" sz="1500" dirty="0"/>
          </a:p>
        </p:txBody>
      </p:sp>
      <p:cxnSp>
        <p:nvCxnSpPr>
          <p:cNvPr id="12" name="Straight Connector 11">
            <a:extLst>
              <a:ext uri="{FF2B5EF4-FFF2-40B4-BE49-F238E27FC236}">
                <a16:creationId xmlns="" xmlns:a16="http://schemas.microsoft.com/office/drawing/2014/main" id="{88581323-69A7-44B3-9D72-52C663A78A88}"/>
              </a:ext>
            </a:extLst>
          </p:cNvPr>
          <p:cNvCxnSpPr>
            <a:cxnSpLocks/>
          </p:cNvCxnSpPr>
          <p:nvPr/>
        </p:nvCxnSpPr>
        <p:spPr>
          <a:xfrm flipV="1">
            <a:off x="6202117" y="1194572"/>
            <a:ext cx="2548570" cy="12903"/>
          </a:xfrm>
          <a:prstGeom prst="line">
            <a:avLst/>
          </a:prstGeom>
          <a:ln w="22225" cap="rnd">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4">
            <a:extLst>
              <a:ext uri="{FF2B5EF4-FFF2-40B4-BE49-F238E27FC236}">
                <a16:creationId xmlns="" xmlns:a16="http://schemas.microsoft.com/office/drawing/2014/main" id="{4B145C3C-A2BF-495B-ADE0-B0BB431D8741}"/>
              </a:ext>
            </a:extLst>
          </p:cNvPr>
          <p:cNvGrpSpPr/>
          <p:nvPr/>
        </p:nvGrpSpPr>
        <p:grpSpPr>
          <a:xfrm>
            <a:off x="6161173" y="234772"/>
            <a:ext cx="2574996" cy="897930"/>
            <a:chOff x="3862980" y="5108508"/>
            <a:chExt cx="3433328" cy="1197240"/>
          </a:xfrm>
        </p:grpSpPr>
        <p:sp>
          <p:nvSpPr>
            <p:cNvPr id="16" name="TextBox 15">
              <a:extLst>
                <a:ext uri="{FF2B5EF4-FFF2-40B4-BE49-F238E27FC236}">
                  <a16:creationId xmlns="" xmlns:a16="http://schemas.microsoft.com/office/drawing/2014/main" id="{1D9996CC-BDE4-4D8C-A1C4-EC07597860B3}"/>
                </a:ext>
              </a:extLst>
            </p:cNvPr>
            <p:cNvSpPr txBox="1"/>
            <p:nvPr/>
          </p:nvSpPr>
          <p:spPr>
            <a:xfrm>
              <a:off x="3862980" y="5108508"/>
              <a:ext cx="3433328" cy="800218"/>
            </a:xfrm>
            <a:prstGeom prst="rect">
              <a:avLst/>
            </a:prstGeom>
            <a:noFill/>
          </p:spPr>
          <p:txBody>
            <a:bodyPr wrap="square" rtlCol="0" anchor="ctr">
              <a:spAutoFit/>
            </a:bodyPr>
            <a:lstStyle/>
            <a:p>
              <a:pPr algn="dist"/>
              <a:r>
                <a:rPr lang="id-ID" altLang="ko-KR" sz="3300" b="1" dirty="0" smtClean="0">
                  <a:solidFill>
                    <a:schemeClr val="bg1"/>
                  </a:solidFill>
                  <a:cs typeface="Arial" pitchFamily="34" charset="0"/>
                </a:rPr>
                <a:t>Analisis</a:t>
              </a:r>
              <a:endParaRPr lang="en-US" altLang="ko-KR" sz="3300" b="1" dirty="0">
                <a:solidFill>
                  <a:schemeClr val="bg1"/>
                </a:solidFill>
                <a:cs typeface="Arial" pitchFamily="34" charset="0"/>
              </a:endParaRPr>
            </a:p>
          </p:txBody>
        </p:sp>
        <p:sp>
          <p:nvSpPr>
            <p:cNvPr id="17" name="TextBox 16">
              <a:extLst>
                <a:ext uri="{FF2B5EF4-FFF2-40B4-BE49-F238E27FC236}">
                  <a16:creationId xmlns="" xmlns:a16="http://schemas.microsoft.com/office/drawing/2014/main" id="{95FAA02F-36F0-4BE6-B410-0A885D3B70CB}"/>
                </a:ext>
              </a:extLst>
            </p:cNvPr>
            <p:cNvSpPr txBox="1"/>
            <p:nvPr/>
          </p:nvSpPr>
          <p:spPr>
            <a:xfrm>
              <a:off x="3862980" y="5690195"/>
              <a:ext cx="3433328" cy="615553"/>
            </a:xfrm>
            <a:prstGeom prst="rect">
              <a:avLst/>
            </a:prstGeom>
            <a:noFill/>
          </p:spPr>
          <p:txBody>
            <a:bodyPr wrap="square" rtlCol="0" anchor="ctr">
              <a:spAutoFit/>
            </a:bodyPr>
            <a:lstStyle/>
            <a:p>
              <a:pPr algn="dist"/>
              <a:r>
                <a:rPr lang="id-ID" altLang="ko-KR" sz="2400" b="1" dirty="0" smtClean="0">
                  <a:solidFill>
                    <a:schemeClr val="bg1"/>
                  </a:solidFill>
                  <a:cs typeface="Arial" pitchFamily="34" charset="0"/>
                </a:rPr>
                <a:t>Jarak</a:t>
              </a:r>
              <a:endParaRPr lang="ko-KR" altLang="en-US" sz="2400" b="1" dirty="0">
                <a:solidFill>
                  <a:schemeClr val="bg1"/>
                </a:solidFill>
                <a:cs typeface="Arial" pitchFamily="34" charset="0"/>
              </a:endParaRPr>
            </a:p>
          </p:txBody>
        </p:sp>
      </p:grpSp>
      <p:sp>
        <p:nvSpPr>
          <p:cNvPr id="18" name="TextBox 17">
            <a:extLst>
              <a:ext uri="{FF2B5EF4-FFF2-40B4-BE49-F238E27FC236}">
                <a16:creationId xmlns="" xmlns:a16="http://schemas.microsoft.com/office/drawing/2014/main" id="{2E512419-AEC2-4A1B-878C-E58B225C25D9}"/>
              </a:ext>
            </a:extLst>
          </p:cNvPr>
          <p:cNvSpPr txBox="1"/>
          <p:nvPr/>
        </p:nvSpPr>
        <p:spPr>
          <a:xfrm>
            <a:off x="487294" y="3406661"/>
            <a:ext cx="2617647" cy="392415"/>
          </a:xfrm>
          <a:prstGeom prst="rect">
            <a:avLst/>
          </a:prstGeom>
          <a:noFill/>
        </p:spPr>
        <p:txBody>
          <a:bodyPr wrap="square" lIns="68580" tIns="34290" rIns="68580" bIns="34290" rtlCol="0" anchor="ctr">
            <a:spAutoFit/>
          </a:bodyPr>
          <a:lstStyle/>
          <a:p>
            <a:r>
              <a:rPr lang="en-US" altLang="ko-KR" sz="2100" dirty="0" smtClean="0">
                <a:solidFill>
                  <a:schemeClr val="bg1"/>
                </a:solidFill>
                <a:cs typeface="Arial" pitchFamily="34" charset="0"/>
              </a:rPr>
              <a:t>, </a:t>
            </a:r>
            <a:endParaRPr lang="ko-KR" altLang="en-US" sz="2100" dirty="0">
              <a:solidFill>
                <a:schemeClr val="bg1"/>
              </a:solidFill>
              <a:cs typeface="Arial" pitchFamily="34" charset="0"/>
            </a:endParaRPr>
          </a:p>
        </p:txBody>
      </p:sp>
      <p:sp>
        <p:nvSpPr>
          <p:cNvPr id="20" name="TextBox 19">
            <a:extLst>
              <a:ext uri="{FF2B5EF4-FFF2-40B4-BE49-F238E27FC236}">
                <a16:creationId xmlns="" xmlns:a16="http://schemas.microsoft.com/office/drawing/2014/main" id="{9AC84CF0-5D92-416B-B860-A448AC27B77B}"/>
              </a:ext>
            </a:extLst>
          </p:cNvPr>
          <p:cNvSpPr txBox="1"/>
          <p:nvPr/>
        </p:nvSpPr>
        <p:spPr>
          <a:xfrm>
            <a:off x="3757454" y="3627170"/>
            <a:ext cx="1759654" cy="253916"/>
          </a:xfrm>
          <a:prstGeom prst="rect">
            <a:avLst/>
          </a:prstGeom>
          <a:noFill/>
        </p:spPr>
        <p:txBody>
          <a:bodyPr wrap="square" lIns="68580" tIns="34290" rIns="68580" bIns="34290" rtlCol="0" anchor="ctr">
            <a:spAutoFit/>
          </a:bodyPr>
          <a:lstStyle/>
          <a:p>
            <a:r>
              <a:rPr lang="id-ID" altLang="ko-KR" sz="1200" b="1" dirty="0" smtClean="0">
                <a:solidFill>
                  <a:schemeClr val="bg1"/>
                </a:solidFill>
              </a:rPr>
              <a:t>JARAK (50 – 100+ M)</a:t>
            </a:r>
            <a:endParaRPr lang="ko-KR" altLang="en-US" sz="1200" b="1" dirty="0">
              <a:solidFill>
                <a:schemeClr val="bg1"/>
              </a:solidFill>
            </a:endParaRPr>
          </a:p>
        </p:txBody>
      </p:sp>
      <p:grpSp>
        <p:nvGrpSpPr>
          <p:cNvPr id="3" name="Group 20">
            <a:extLst>
              <a:ext uri="{FF2B5EF4-FFF2-40B4-BE49-F238E27FC236}">
                <a16:creationId xmlns="" xmlns:a16="http://schemas.microsoft.com/office/drawing/2014/main" id="{47DAA633-DC0C-4D92-BFC8-27677DC7C7C8}"/>
              </a:ext>
            </a:extLst>
          </p:cNvPr>
          <p:cNvGrpSpPr/>
          <p:nvPr/>
        </p:nvGrpSpPr>
        <p:grpSpPr>
          <a:xfrm>
            <a:off x="3791460" y="3958088"/>
            <a:ext cx="2127181" cy="216024"/>
            <a:chOff x="11431380" y="3925804"/>
            <a:chExt cx="2836241" cy="288032"/>
          </a:xfrm>
          <a:solidFill>
            <a:schemeClr val="bg1">
              <a:alpha val="40000"/>
            </a:schemeClr>
          </a:solidFill>
        </p:grpSpPr>
        <p:sp>
          <p:nvSpPr>
            <p:cNvPr id="24" name="순서도: 처리 251">
              <a:extLst>
                <a:ext uri="{FF2B5EF4-FFF2-40B4-BE49-F238E27FC236}">
                  <a16:creationId xmlns="" xmlns:a16="http://schemas.microsoft.com/office/drawing/2014/main" id="{E7CF1D99-174F-450E-A030-E54F7A39F78A}"/>
                </a:ext>
              </a:extLst>
            </p:cNvPr>
            <p:cNvSpPr/>
            <p:nvPr/>
          </p:nvSpPr>
          <p:spPr>
            <a:xfrm>
              <a:off x="11431380"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25" name="순서도: 처리 252">
              <a:extLst>
                <a:ext uri="{FF2B5EF4-FFF2-40B4-BE49-F238E27FC236}">
                  <a16:creationId xmlns="" xmlns:a16="http://schemas.microsoft.com/office/drawing/2014/main" id="{7396AAF7-3D3D-4D19-AEB1-CDEB786C9FE2}"/>
                </a:ext>
              </a:extLst>
            </p:cNvPr>
            <p:cNvSpPr/>
            <p:nvPr/>
          </p:nvSpPr>
          <p:spPr>
            <a:xfrm>
              <a:off x="11582949"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26" name="순서도: 처리 253">
              <a:extLst>
                <a:ext uri="{FF2B5EF4-FFF2-40B4-BE49-F238E27FC236}">
                  <a16:creationId xmlns="" xmlns:a16="http://schemas.microsoft.com/office/drawing/2014/main" id="{1930959F-670F-4B52-B938-D2447952F0C8}"/>
                </a:ext>
              </a:extLst>
            </p:cNvPr>
            <p:cNvSpPr/>
            <p:nvPr/>
          </p:nvSpPr>
          <p:spPr>
            <a:xfrm>
              <a:off x="11734518"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27" name="순서도: 처리 254">
              <a:extLst>
                <a:ext uri="{FF2B5EF4-FFF2-40B4-BE49-F238E27FC236}">
                  <a16:creationId xmlns="" xmlns:a16="http://schemas.microsoft.com/office/drawing/2014/main" id="{63EB0A61-0D6D-4F11-A329-4D140DF8D23F}"/>
                </a:ext>
              </a:extLst>
            </p:cNvPr>
            <p:cNvSpPr/>
            <p:nvPr/>
          </p:nvSpPr>
          <p:spPr>
            <a:xfrm>
              <a:off x="11886087"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28" name="순서도: 처리 255">
              <a:extLst>
                <a:ext uri="{FF2B5EF4-FFF2-40B4-BE49-F238E27FC236}">
                  <a16:creationId xmlns="" xmlns:a16="http://schemas.microsoft.com/office/drawing/2014/main" id="{30EA5BAF-B3E0-4A1C-81AF-9011EDFF854E}"/>
                </a:ext>
              </a:extLst>
            </p:cNvPr>
            <p:cNvSpPr/>
            <p:nvPr/>
          </p:nvSpPr>
          <p:spPr>
            <a:xfrm>
              <a:off x="12037656"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29" name="순서도: 처리 256">
              <a:extLst>
                <a:ext uri="{FF2B5EF4-FFF2-40B4-BE49-F238E27FC236}">
                  <a16:creationId xmlns="" xmlns:a16="http://schemas.microsoft.com/office/drawing/2014/main" id="{42D3A238-E1B5-4320-930A-68F9CF911893}"/>
                </a:ext>
              </a:extLst>
            </p:cNvPr>
            <p:cNvSpPr/>
            <p:nvPr/>
          </p:nvSpPr>
          <p:spPr>
            <a:xfrm>
              <a:off x="12189225"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0" name="순서도: 처리 257">
              <a:extLst>
                <a:ext uri="{FF2B5EF4-FFF2-40B4-BE49-F238E27FC236}">
                  <a16:creationId xmlns="" xmlns:a16="http://schemas.microsoft.com/office/drawing/2014/main" id="{FBA99839-E328-42D3-A52D-1A3DF8FEB54A}"/>
                </a:ext>
              </a:extLst>
            </p:cNvPr>
            <p:cNvSpPr/>
            <p:nvPr/>
          </p:nvSpPr>
          <p:spPr>
            <a:xfrm>
              <a:off x="12340794"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1" name="순서도: 처리 258">
              <a:extLst>
                <a:ext uri="{FF2B5EF4-FFF2-40B4-BE49-F238E27FC236}">
                  <a16:creationId xmlns="" xmlns:a16="http://schemas.microsoft.com/office/drawing/2014/main" id="{435C0609-4E27-4083-B37F-74D7BF42B57F}"/>
                </a:ext>
              </a:extLst>
            </p:cNvPr>
            <p:cNvSpPr/>
            <p:nvPr/>
          </p:nvSpPr>
          <p:spPr>
            <a:xfrm>
              <a:off x="12492363"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2" name="순서도: 처리 259">
              <a:extLst>
                <a:ext uri="{FF2B5EF4-FFF2-40B4-BE49-F238E27FC236}">
                  <a16:creationId xmlns="" xmlns:a16="http://schemas.microsoft.com/office/drawing/2014/main" id="{92AEF0E8-06A2-4739-8FFA-5E4E739E54AC}"/>
                </a:ext>
              </a:extLst>
            </p:cNvPr>
            <p:cNvSpPr/>
            <p:nvPr/>
          </p:nvSpPr>
          <p:spPr>
            <a:xfrm>
              <a:off x="12643932" y="3925804"/>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lumMod val="75000"/>
                  </a:schemeClr>
                </a:solidFill>
              </a:endParaRPr>
            </a:p>
          </p:txBody>
        </p:sp>
        <p:sp>
          <p:nvSpPr>
            <p:cNvPr id="33" name="순서도: 처리 260">
              <a:extLst>
                <a:ext uri="{FF2B5EF4-FFF2-40B4-BE49-F238E27FC236}">
                  <a16:creationId xmlns="" xmlns:a16="http://schemas.microsoft.com/office/drawing/2014/main" id="{500F608D-64CB-4FFD-91B5-070CCB8327BD}"/>
                </a:ext>
              </a:extLst>
            </p:cNvPr>
            <p:cNvSpPr/>
            <p:nvPr/>
          </p:nvSpPr>
          <p:spPr>
            <a:xfrm>
              <a:off x="12795501"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4" name="순서도: 처리 261">
              <a:extLst>
                <a:ext uri="{FF2B5EF4-FFF2-40B4-BE49-F238E27FC236}">
                  <a16:creationId xmlns="" xmlns:a16="http://schemas.microsoft.com/office/drawing/2014/main" id="{FD367D0B-B72A-49C5-933C-F70729F13B06}"/>
                </a:ext>
              </a:extLst>
            </p:cNvPr>
            <p:cNvSpPr/>
            <p:nvPr/>
          </p:nvSpPr>
          <p:spPr>
            <a:xfrm>
              <a:off x="12947070"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5" name="순서도: 처리 262">
              <a:extLst>
                <a:ext uri="{FF2B5EF4-FFF2-40B4-BE49-F238E27FC236}">
                  <a16:creationId xmlns="" xmlns:a16="http://schemas.microsoft.com/office/drawing/2014/main" id="{4E85EA5B-2582-42B4-A604-C3EE2729FDB3}"/>
                </a:ext>
              </a:extLst>
            </p:cNvPr>
            <p:cNvSpPr/>
            <p:nvPr/>
          </p:nvSpPr>
          <p:spPr>
            <a:xfrm>
              <a:off x="13098639"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6" name="순서도: 처리 263">
              <a:extLst>
                <a:ext uri="{FF2B5EF4-FFF2-40B4-BE49-F238E27FC236}">
                  <a16:creationId xmlns="" xmlns:a16="http://schemas.microsoft.com/office/drawing/2014/main" id="{00D656FE-7198-4101-BBCF-E8B8AEDBF2E7}"/>
                </a:ext>
              </a:extLst>
            </p:cNvPr>
            <p:cNvSpPr/>
            <p:nvPr/>
          </p:nvSpPr>
          <p:spPr>
            <a:xfrm>
              <a:off x="13250208"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7" name="순서도: 처리 264">
              <a:extLst>
                <a:ext uri="{FF2B5EF4-FFF2-40B4-BE49-F238E27FC236}">
                  <a16:creationId xmlns="" xmlns:a16="http://schemas.microsoft.com/office/drawing/2014/main" id="{DCEBA477-01EE-4093-B77E-583ECB94A93D}"/>
                </a:ext>
              </a:extLst>
            </p:cNvPr>
            <p:cNvSpPr/>
            <p:nvPr/>
          </p:nvSpPr>
          <p:spPr>
            <a:xfrm>
              <a:off x="13401777"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8" name="순서도: 처리 265">
              <a:extLst>
                <a:ext uri="{FF2B5EF4-FFF2-40B4-BE49-F238E27FC236}">
                  <a16:creationId xmlns="" xmlns:a16="http://schemas.microsoft.com/office/drawing/2014/main" id="{75832474-184C-4A05-84C5-AD4818DD6EDB}"/>
                </a:ext>
              </a:extLst>
            </p:cNvPr>
            <p:cNvSpPr/>
            <p:nvPr/>
          </p:nvSpPr>
          <p:spPr>
            <a:xfrm>
              <a:off x="13553346"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39" name="순서도: 처리 266">
              <a:extLst>
                <a:ext uri="{FF2B5EF4-FFF2-40B4-BE49-F238E27FC236}">
                  <a16:creationId xmlns="" xmlns:a16="http://schemas.microsoft.com/office/drawing/2014/main" id="{3632EB0A-CCD8-4BAE-8C82-4F6FEF70CE26}"/>
                </a:ext>
              </a:extLst>
            </p:cNvPr>
            <p:cNvSpPr/>
            <p:nvPr/>
          </p:nvSpPr>
          <p:spPr>
            <a:xfrm>
              <a:off x="13704915"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40" name="순서도: 처리 267">
              <a:extLst>
                <a:ext uri="{FF2B5EF4-FFF2-40B4-BE49-F238E27FC236}">
                  <a16:creationId xmlns="" xmlns:a16="http://schemas.microsoft.com/office/drawing/2014/main" id="{2644FF2B-96C9-4F23-9A03-6850EF388012}"/>
                </a:ext>
              </a:extLst>
            </p:cNvPr>
            <p:cNvSpPr/>
            <p:nvPr/>
          </p:nvSpPr>
          <p:spPr>
            <a:xfrm>
              <a:off x="13856484"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41" name="순서도: 처리 268">
              <a:extLst>
                <a:ext uri="{FF2B5EF4-FFF2-40B4-BE49-F238E27FC236}">
                  <a16:creationId xmlns="" xmlns:a16="http://schemas.microsoft.com/office/drawing/2014/main" id="{7628F9E4-707F-45C6-A1A9-FD2ADC90B5F5}"/>
                </a:ext>
              </a:extLst>
            </p:cNvPr>
            <p:cNvSpPr/>
            <p:nvPr/>
          </p:nvSpPr>
          <p:spPr>
            <a:xfrm>
              <a:off x="14008053"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42" name="순서도: 처리 269">
              <a:extLst>
                <a:ext uri="{FF2B5EF4-FFF2-40B4-BE49-F238E27FC236}">
                  <a16:creationId xmlns="" xmlns:a16="http://schemas.microsoft.com/office/drawing/2014/main" id="{96B30631-5441-4748-8934-F768A51D858E}"/>
                </a:ext>
              </a:extLst>
            </p:cNvPr>
            <p:cNvSpPr/>
            <p:nvPr/>
          </p:nvSpPr>
          <p:spPr>
            <a:xfrm>
              <a:off x="14159621" y="3925804"/>
              <a:ext cx="108000" cy="288032"/>
            </a:xfrm>
            <a:prstGeom prst="flowChartProcess">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grpSp>
      <p:sp>
        <p:nvSpPr>
          <p:cNvPr id="44" name="TextBox 43">
            <a:extLst>
              <a:ext uri="{FF2B5EF4-FFF2-40B4-BE49-F238E27FC236}">
                <a16:creationId xmlns="" xmlns:a16="http://schemas.microsoft.com/office/drawing/2014/main" id="{09410670-1A45-4A48-ADEA-E2FD8E1CF136}"/>
              </a:ext>
            </a:extLst>
          </p:cNvPr>
          <p:cNvSpPr txBox="1"/>
          <p:nvPr/>
        </p:nvSpPr>
        <p:spPr>
          <a:xfrm flipH="1">
            <a:off x="7368436" y="4067887"/>
            <a:ext cx="1142381" cy="253916"/>
          </a:xfrm>
          <a:prstGeom prst="rect">
            <a:avLst/>
          </a:prstGeom>
          <a:noFill/>
        </p:spPr>
        <p:txBody>
          <a:bodyPr wrap="none" lIns="68580" tIns="34290" rIns="68580" bIns="34290" rtlCol="0" anchor="ctr">
            <a:spAutoFit/>
          </a:bodyPr>
          <a:lstStyle/>
          <a:p>
            <a:r>
              <a:rPr lang="id-ID" altLang="ko-KR" sz="1200" b="1" dirty="0" smtClean="0">
                <a:solidFill>
                  <a:schemeClr val="bg1"/>
                </a:solidFill>
              </a:rPr>
              <a:t>JARAK &lt;50 M</a:t>
            </a:r>
            <a:endParaRPr lang="ko-KR" altLang="en-US" sz="1200" b="1" dirty="0">
              <a:solidFill>
                <a:schemeClr val="bg1"/>
              </a:solidFill>
            </a:endParaRPr>
          </a:p>
        </p:txBody>
      </p:sp>
      <p:grpSp>
        <p:nvGrpSpPr>
          <p:cNvPr id="4" name="Group 44">
            <a:extLst>
              <a:ext uri="{FF2B5EF4-FFF2-40B4-BE49-F238E27FC236}">
                <a16:creationId xmlns="" xmlns:a16="http://schemas.microsoft.com/office/drawing/2014/main" id="{3C3289A1-1CFA-4A25-8623-D64FCEF77635}"/>
              </a:ext>
            </a:extLst>
          </p:cNvPr>
          <p:cNvGrpSpPr/>
          <p:nvPr/>
        </p:nvGrpSpPr>
        <p:grpSpPr>
          <a:xfrm flipH="1">
            <a:off x="6548641" y="4357861"/>
            <a:ext cx="2240858" cy="216024"/>
            <a:chOff x="11277065" y="4868268"/>
            <a:chExt cx="2987810" cy="288032"/>
          </a:xfrm>
          <a:solidFill>
            <a:schemeClr val="bg1"/>
          </a:solidFill>
        </p:grpSpPr>
        <p:sp>
          <p:nvSpPr>
            <p:cNvPr id="47" name="순서도: 처리 273">
              <a:extLst>
                <a:ext uri="{FF2B5EF4-FFF2-40B4-BE49-F238E27FC236}">
                  <a16:creationId xmlns="" xmlns:a16="http://schemas.microsoft.com/office/drawing/2014/main" id="{F9DD6D20-22F6-420B-9ED7-CBC76662F419}"/>
                </a:ext>
              </a:extLst>
            </p:cNvPr>
            <p:cNvSpPr/>
            <p:nvPr/>
          </p:nvSpPr>
          <p:spPr>
            <a:xfrm>
              <a:off x="11277065"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48" name="순서도: 처리 274">
              <a:extLst>
                <a:ext uri="{FF2B5EF4-FFF2-40B4-BE49-F238E27FC236}">
                  <a16:creationId xmlns="" xmlns:a16="http://schemas.microsoft.com/office/drawing/2014/main" id="{E9C76F4B-1E2F-49D9-B4FB-4DF39914CF55}"/>
                </a:ext>
              </a:extLst>
            </p:cNvPr>
            <p:cNvSpPr/>
            <p:nvPr/>
          </p:nvSpPr>
          <p:spPr>
            <a:xfrm>
              <a:off x="11428634"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49" name="순서도: 처리 275">
              <a:extLst>
                <a:ext uri="{FF2B5EF4-FFF2-40B4-BE49-F238E27FC236}">
                  <a16:creationId xmlns="" xmlns:a16="http://schemas.microsoft.com/office/drawing/2014/main" id="{CABA0B4A-326A-4304-966B-52814B42B0D4}"/>
                </a:ext>
              </a:extLst>
            </p:cNvPr>
            <p:cNvSpPr/>
            <p:nvPr/>
          </p:nvSpPr>
          <p:spPr>
            <a:xfrm>
              <a:off x="11580203"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0" name="순서도: 처리 276">
              <a:extLst>
                <a:ext uri="{FF2B5EF4-FFF2-40B4-BE49-F238E27FC236}">
                  <a16:creationId xmlns="" xmlns:a16="http://schemas.microsoft.com/office/drawing/2014/main" id="{72B5D7FD-FEB3-4D92-AB01-F7FF27463B93}"/>
                </a:ext>
              </a:extLst>
            </p:cNvPr>
            <p:cNvSpPr/>
            <p:nvPr/>
          </p:nvSpPr>
          <p:spPr>
            <a:xfrm>
              <a:off x="11731772"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1" name="순서도: 처리 277">
              <a:extLst>
                <a:ext uri="{FF2B5EF4-FFF2-40B4-BE49-F238E27FC236}">
                  <a16:creationId xmlns="" xmlns:a16="http://schemas.microsoft.com/office/drawing/2014/main" id="{27BB3D84-3409-495F-9AF8-853B36BD099D}"/>
                </a:ext>
              </a:extLst>
            </p:cNvPr>
            <p:cNvSpPr/>
            <p:nvPr/>
          </p:nvSpPr>
          <p:spPr>
            <a:xfrm>
              <a:off x="11883341"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2" name="순서도: 처리 278">
              <a:extLst>
                <a:ext uri="{FF2B5EF4-FFF2-40B4-BE49-F238E27FC236}">
                  <a16:creationId xmlns="" xmlns:a16="http://schemas.microsoft.com/office/drawing/2014/main" id="{BF01DA7B-6BBC-461B-8513-4BFE4A670384}"/>
                </a:ext>
              </a:extLst>
            </p:cNvPr>
            <p:cNvSpPr/>
            <p:nvPr/>
          </p:nvSpPr>
          <p:spPr>
            <a:xfrm>
              <a:off x="12034910"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3" name="순서도: 처리 279">
              <a:extLst>
                <a:ext uri="{FF2B5EF4-FFF2-40B4-BE49-F238E27FC236}">
                  <a16:creationId xmlns="" xmlns:a16="http://schemas.microsoft.com/office/drawing/2014/main" id="{8EC485CD-29EE-4626-9028-24BD994B760E}"/>
                </a:ext>
              </a:extLst>
            </p:cNvPr>
            <p:cNvSpPr/>
            <p:nvPr/>
          </p:nvSpPr>
          <p:spPr>
            <a:xfrm>
              <a:off x="12186479"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4" name="순서도: 처리 280">
              <a:extLst>
                <a:ext uri="{FF2B5EF4-FFF2-40B4-BE49-F238E27FC236}">
                  <a16:creationId xmlns="" xmlns:a16="http://schemas.microsoft.com/office/drawing/2014/main" id="{564BF4AB-CBC5-4EE4-BB1C-BCF9A1178173}"/>
                </a:ext>
              </a:extLst>
            </p:cNvPr>
            <p:cNvSpPr/>
            <p:nvPr/>
          </p:nvSpPr>
          <p:spPr>
            <a:xfrm>
              <a:off x="12338048"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5" name="순서도: 처리 281">
              <a:extLst>
                <a:ext uri="{FF2B5EF4-FFF2-40B4-BE49-F238E27FC236}">
                  <a16:creationId xmlns="" xmlns:a16="http://schemas.microsoft.com/office/drawing/2014/main" id="{BD8CAD01-7004-41F7-9C75-2E1ECC16A253}"/>
                </a:ext>
              </a:extLst>
            </p:cNvPr>
            <p:cNvSpPr/>
            <p:nvPr/>
          </p:nvSpPr>
          <p:spPr>
            <a:xfrm>
              <a:off x="12489617"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6" name="순서도: 처리 282">
              <a:extLst>
                <a:ext uri="{FF2B5EF4-FFF2-40B4-BE49-F238E27FC236}">
                  <a16:creationId xmlns="" xmlns:a16="http://schemas.microsoft.com/office/drawing/2014/main" id="{798E9CF9-F43C-4DA1-82AF-1272B91ABF73}"/>
                </a:ext>
              </a:extLst>
            </p:cNvPr>
            <p:cNvSpPr/>
            <p:nvPr/>
          </p:nvSpPr>
          <p:spPr>
            <a:xfrm>
              <a:off x="12641186"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7" name="순서도: 처리 283">
              <a:extLst>
                <a:ext uri="{FF2B5EF4-FFF2-40B4-BE49-F238E27FC236}">
                  <a16:creationId xmlns="" xmlns:a16="http://schemas.microsoft.com/office/drawing/2014/main" id="{B29C6FE4-E34A-4B1D-8B20-7DBF044D73FA}"/>
                </a:ext>
              </a:extLst>
            </p:cNvPr>
            <p:cNvSpPr/>
            <p:nvPr/>
          </p:nvSpPr>
          <p:spPr>
            <a:xfrm>
              <a:off x="12792755"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8" name="순서도: 처리 284">
              <a:extLst>
                <a:ext uri="{FF2B5EF4-FFF2-40B4-BE49-F238E27FC236}">
                  <a16:creationId xmlns="" xmlns:a16="http://schemas.microsoft.com/office/drawing/2014/main" id="{99AABB8A-7E38-44B8-9EF2-E1ADFB71D4C5}"/>
                </a:ext>
              </a:extLst>
            </p:cNvPr>
            <p:cNvSpPr/>
            <p:nvPr/>
          </p:nvSpPr>
          <p:spPr>
            <a:xfrm>
              <a:off x="12944324"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59" name="순서도: 처리 285">
              <a:extLst>
                <a:ext uri="{FF2B5EF4-FFF2-40B4-BE49-F238E27FC236}">
                  <a16:creationId xmlns="" xmlns:a16="http://schemas.microsoft.com/office/drawing/2014/main" id="{38061803-2E37-4E49-9753-6733C30E2B85}"/>
                </a:ext>
              </a:extLst>
            </p:cNvPr>
            <p:cNvSpPr/>
            <p:nvPr/>
          </p:nvSpPr>
          <p:spPr>
            <a:xfrm>
              <a:off x="13095893"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0" name="순서도: 처리 286">
              <a:extLst>
                <a:ext uri="{FF2B5EF4-FFF2-40B4-BE49-F238E27FC236}">
                  <a16:creationId xmlns="" xmlns:a16="http://schemas.microsoft.com/office/drawing/2014/main" id="{0AA4E3C0-24F0-4409-94B4-01F360F71E00}"/>
                </a:ext>
              </a:extLst>
            </p:cNvPr>
            <p:cNvSpPr/>
            <p:nvPr/>
          </p:nvSpPr>
          <p:spPr>
            <a:xfrm>
              <a:off x="13247462"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1" name="순서도: 처리 287">
              <a:extLst>
                <a:ext uri="{FF2B5EF4-FFF2-40B4-BE49-F238E27FC236}">
                  <a16:creationId xmlns="" xmlns:a16="http://schemas.microsoft.com/office/drawing/2014/main" id="{85445BED-4127-4031-97D0-47EED19EAAAF}"/>
                </a:ext>
              </a:extLst>
            </p:cNvPr>
            <p:cNvSpPr/>
            <p:nvPr/>
          </p:nvSpPr>
          <p:spPr>
            <a:xfrm>
              <a:off x="13399031" y="4868268"/>
              <a:ext cx="108000" cy="288032"/>
            </a:xfrm>
            <a:prstGeom prst="flowChartProcess">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2" name="순서도: 처리 288">
              <a:extLst>
                <a:ext uri="{FF2B5EF4-FFF2-40B4-BE49-F238E27FC236}">
                  <a16:creationId xmlns="" xmlns:a16="http://schemas.microsoft.com/office/drawing/2014/main" id="{A66E71F3-0CA8-4855-8EE9-59BEA806637D}"/>
                </a:ext>
              </a:extLst>
            </p:cNvPr>
            <p:cNvSpPr/>
            <p:nvPr/>
          </p:nvSpPr>
          <p:spPr>
            <a:xfrm>
              <a:off x="13550600" y="4868268"/>
              <a:ext cx="108000" cy="288032"/>
            </a:xfrm>
            <a:prstGeom prst="flowChartProcess">
              <a:avLst/>
            </a:prstGeom>
            <a:solidFill>
              <a:schemeClr val="bg1">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3" name="순서도: 처리 289">
              <a:extLst>
                <a:ext uri="{FF2B5EF4-FFF2-40B4-BE49-F238E27FC236}">
                  <a16:creationId xmlns="" xmlns:a16="http://schemas.microsoft.com/office/drawing/2014/main" id="{1CE8B28D-AC1E-4938-8EE2-C2DCE0254FC6}"/>
                </a:ext>
              </a:extLst>
            </p:cNvPr>
            <p:cNvSpPr/>
            <p:nvPr/>
          </p:nvSpPr>
          <p:spPr>
            <a:xfrm>
              <a:off x="13702169" y="4868268"/>
              <a:ext cx="108000" cy="288032"/>
            </a:xfrm>
            <a:prstGeom prst="flowChartProcess">
              <a:avLst/>
            </a:prstGeom>
            <a:solidFill>
              <a:schemeClr val="bg1">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4" name="순서도: 처리 290">
              <a:extLst>
                <a:ext uri="{FF2B5EF4-FFF2-40B4-BE49-F238E27FC236}">
                  <a16:creationId xmlns="" xmlns:a16="http://schemas.microsoft.com/office/drawing/2014/main" id="{5DB09880-E923-425C-BA3E-C93375FC15A6}"/>
                </a:ext>
              </a:extLst>
            </p:cNvPr>
            <p:cNvSpPr/>
            <p:nvPr/>
          </p:nvSpPr>
          <p:spPr>
            <a:xfrm>
              <a:off x="13853738" y="4868268"/>
              <a:ext cx="108000" cy="288032"/>
            </a:xfrm>
            <a:prstGeom prst="flowChartProcess">
              <a:avLst/>
            </a:prstGeom>
            <a:solidFill>
              <a:schemeClr val="bg1">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5" name="순서도: 처리 291">
              <a:extLst>
                <a:ext uri="{FF2B5EF4-FFF2-40B4-BE49-F238E27FC236}">
                  <a16:creationId xmlns="" xmlns:a16="http://schemas.microsoft.com/office/drawing/2014/main" id="{4F17B6AB-1455-46FA-9B83-03090E2A7441}"/>
                </a:ext>
              </a:extLst>
            </p:cNvPr>
            <p:cNvSpPr/>
            <p:nvPr/>
          </p:nvSpPr>
          <p:spPr>
            <a:xfrm>
              <a:off x="14005307" y="4868268"/>
              <a:ext cx="108000" cy="288032"/>
            </a:xfrm>
            <a:prstGeom prst="flowChartProcess">
              <a:avLst/>
            </a:prstGeom>
            <a:solidFill>
              <a:schemeClr val="bg1">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sp>
          <p:nvSpPr>
            <p:cNvPr id="66" name="순서도: 처리 292">
              <a:extLst>
                <a:ext uri="{FF2B5EF4-FFF2-40B4-BE49-F238E27FC236}">
                  <a16:creationId xmlns="" xmlns:a16="http://schemas.microsoft.com/office/drawing/2014/main" id="{92842FB6-480A-46C9-B90E-FB777D62D98D}"/>
                </a:ext>
              </a:extLst>
            </p:cNvPr>
            <p:cNvSpPr/>
            <p:nvPr/>
          </p:nvSpPr>
          <p:spPr>
            <a:xfrm>
              <a:off x="14156875" y="4868268"/>
              <a:ext cx="108000" cy="288032"/>
            </a:xfrm>
            <a:prstGeom prst="flowChartProcess">
              <a:avLst/>
            </a:prstGeom>
            <a:solidFill>
              <a:schemeClr val="bg1">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bg1"/>
                </a:solidFill>
              </a:endParaRPr>
            </a:p>
          </p:txBody>
        </p:sp>
      </p:grpSp>
      <p:sp>
        <p:nvSpPr>
          <p:cNvPr id="69" name="TextBox 68">
            <a:extLst>
              <a:ext uri="{FF2B5EF4-FFF2-40B4-BE49-F238E27FC236}">
                <a16:creationId xmlns="" xmlns:a16="http://schemas.microsoft.com/office/drawing/2014/main" id="{DC9B9FED-5676-4011-B2C6-0CA67E00D3D9}"/>
              </a:ext>
            </a:extLst>
          </p:cNvPr>
          <p:cNvSpPr txBox="1"/>
          <p:nvPr/>
        </p:nvSpPr>
        <p:spPr>
          <a:xfrm>
            <a:off x="5429256" y="3143254"/>
            <a:ext cx="2284836" cy="238527"/>
          </a:xfrm>
          <a:prstGeom prst="rect">
            <a:avLst/>
          </a:prstGeom>
          <a:noFill/>
        </p:spPr>
        <p:txBody>
          <a:bodyPr wrap="square" lIns="68580" tIns="34290" rIns="68580" bIns="34290" rtlCol="0">
            <a:spAutoFit/>
          </a:bodyPr>
          <a:lstStyle/>
          <a:p>
            <a:r>
              <a:rPr lang="id-ID" altLang="ko-KR" sz="1100" b="1" i="1" u="sng" dirty="0" smtClean="0">
                <a:solidFill>
                  <a:schemeClr val="bg1"/>
                </a:solidFill>
                <a:cs typeface="Arial" pitchFamily="34" charset="0"/>
              </a:rPr>
              <a:t>Kecepatan jaringan INTERNET </a:t>
            </a:r>
            <a:endParaRPr lang="ko-KR" altLang="en-US" sz="1100" b="1" i="1" u="sng" dirty="0">
              <a:solidFill>
                <a:schemeClr val="bg1"/>
              </a:solidFill>
              <a:cs typeface="Arial" pitchFamily="34" charset="0"/>
            </a:endParaRPr>
          </a:p>
        </p:txBody>
      </p:sp>
    </p:spTree>
    <p:extLst>
      <p:ext uri="{BB962C8B-B14F-4D97-AF65-F5344CB8AC3E}">
        <p14:creationId xmlns="" xmlns:p14="http://schemas.microsoft.com/office/powerpoint/2010/main" val="3223665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 xmlns:a16="http://schemas.microsoft.com/office/drawing/2014/main" id="{D7FB0DA5-44F9-4EA3-9434-8A8FD09B71FA}"/>
              </a:ext>
            </a:extLst>
          </p:cNvPr>
          <p:cNvSpPr txBox="1"/>
          <p:nvPr/>
        </p:nvSpPr>
        <p:spPr>
          <a:xfrm>
            <a:off x="714348" y="214296"/>
            <a:ext cx="3166805" cy="500137"/>
          </a:xfrm>
          <a:prstGeom prst="rect">
            <a:avLst/>
          </a:prstGeom>
          <a:noFill/>
        </p:spPr>
        <p:txBody>
          <a:bodyPr wrap="square" lIns="68580" tIns="34290" rIns="68580" bIns="34290" rtlCol="0" anchor="ctr">
            <a:spAutoFit/>
          </a:bodyPr>
          <a:lstStyle/>
          <a:p>
            <a:r>
              <a:rPr lang="id-ID" altLang="ko-KR" sz="2800" b="1" u="sng" dirty="0" smtClean="0">
                <a:solidFill>
                  <a:schemeClr val="bg1"/>
                </a:solidFill>
                <a:latin typeface="+mj-lt"/>
              </a:rPr>
              <a:t>Analisis Umum</a:t>
            </a:r>
            <a:endParaRPr lang="ko-KR" altLang="en-US" sz="2800" b="1" u="sng" dirty="0">
              <a:solidFill>
                <a:schemeClr val="bg1"/>
              </a:solidFill>
              <a:latin typeface="+mj-lt"/>
              <a:cs typeface="Arial" pitchFamily="34" charset="0"/>
            </a:endParaRPr>
          </a:p>
        </p:txBody>
      </p:sp>
      <p:sp>
        <p:nvSpPr>
          <p:cNvPr id="5" name="Rounded Rectangle 12">
            <a:extLst>
              <a:ext uri="{FF2B5EF4-FFF2-40B4-BE49-F238E27FC236}">
                <a16:creationId xmlns="" xmlns:a16="http://schemas.microsoft.com/office/drawing/2014/main" id="{73CE4F0B-FCF9-4A6A-BB21-09834F970772}"/>
              </a:ext>
            </a:extLst>
          </p:cNvPr>
          <p:cNvSpPr>
            <a:spLocks noChangeAspect="1"/>
          </p:cNvSpPr>
          <p:nvPr/>
        </p:nvSpPr>
        <p:spPr>
          <a:xfrm>
            <a:off x="214282" y="142858"/>
            <a:ext cx="447309" cy="53304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nvGrpSpPr>
          <p:cNvPr id="9" name="Group 28">
            <a:extLst>
              <a:ext uri="{FF2B5EF4-FFF2-40B4-BE49-F238E27FC236}">
                <a16:creationId xmlns="" xmlns:a16="http://schemas.microsoft.com/office/drawing/2014/main" id="{D6615A29-3396-4D3F-9425-3F9111ABB088}"/>
              </a:ext>
            </a:extLst>
          </p:cNvPr>
          <p:cNvGrpSpPr/>
          <p:nvPr/>
        </p:nvGrpSpPr>
        <p:grpSpPr>
          <a:xfrm>
            <a:off x="8087549" y="4521665"/>
            <a:ext cx="750457" cy="348966"/>
            <a:chOff x="7729280" y="2195997"/>
            <a:chExt cx="2143740" cy="996849"/>
          </a:xfrm>
          <a:solidFill>
            <a:schemeClr val="bg1"/>
          </a:solidFill>
        </p:grpSpPr>
        <p:sp>
          <p:nvSpPr>
            <p:cNvPr id="30" name="Freeform: Shape 29">
              <a:extLst>
                <a:ext uri="{FF2B5EF4-FFF2-40B4-BE49-F238E27FC236}">
                  <a16:creationId xmlns="" xmlns:a16="http://schemas.microsoft.com/office/drawing/2014/main" id="{6B853A17-122A-4352-A01A-3E2A6C0D6560}"/>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 xmlns:a16="http://schemas.microsoft.com/office/drawing/2014/main" id="{046EC746-5631-4F11-A474-E2C8BFAC1961}"/>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214282" y="1000114"/>
            <a:ext cx="8501122" cy="3170099"/>
          </a:xfrm>
          <a:prstGeom prst="rect">
            <a:avLst/>
          </a:prstGeom>
        </p:spPr>
        <p:txBody>
          <a:bodyPr wrap="square">
            <a:spAutoFit/>
          </a:bodyPr>
          <a:lstStyle/>
          <a:p>
            <a:pPr algn="ctr"/>
            <a:r>
              <a:rPr lang="en-US" sz="2000" dirty="0" smtClean="0">
                <a:solidFill>
                  <a:schemeClr val="bg1"/>
                </a:solidFill>
              </a:rPr>
              <a:t>Dari </a:t>
            </a:r>
            <a:r>
              <a:rPr lang="en-US" sz="2000" dirty="0" err="1" smtClean="0">
                <a:solidFill>
                  <a:schemeClr val="bg1"/>
                </a:solidFill>
              </a:rPr>
              <a:t>hasil</a:t>
            </a:r>
            <a:r>
              <a:rPr lang="en-US" sz="2000" dirty="0" smtClean="0">
                <a:solidFill>
                  <a:schemeClr val="bg1"/>
                </a:solidFill>
              </a:rPr>
              <a:t> </a:t>
            </a:r>
            <a:r>
              <a:rPr lang="en-US" sz="2000" dirty="0" err="1" smtClean="0">
                <a:solidFill>
                  <a:schemeClr val="bg1"/>
                </a:solidFill>
              </a:rPr>
              <a:t>percobaan</a:t>
            </a:r>
            <a:r>
              <a:rPr lang="en-US" sz="2000" dirty="0" smtClean="0">
                <a:solidFill>
                  <a:schemeClr val="bg1"/>
                </a:solidFill>
              </a:rPr>
              <a:t> yang </a:t>
            </a:r>
            <a:r>
              <a:rPr lang="en-US" sz="2000" dirty="0" err="1" smtClean="0">
                <a:solidFill>
                  <a:schemeClr val="bg1"/>
                </a:solidFill>
              </a:rPr>
              <a:t>telah</a:t>
            </a:r>
            <a:r>
              <a:rPr lang="en-US" sz="2000" dirty="0" smtClean="0">
                <a:solidFill>
                  <a:schemeClr val="bg1"/>
                </a:solidFill>
              </a:rPr>
              <a:t> </a:t>
            </a:r>
            <a:r>
              <a:rPr lang="id-ID" sz="2000" dirty="0" smtClean="0">
                <a:solidFill>
                  <a:schemeClr val="bg1"/>
                </a:solidFill>
              </a:rPr>
              <a:t>dilakukan kami mendapati bahwa semua provider yang kami analisa </a:t>
            </a:r>
            <a:r>
              <a:rPr lang="en-US" sz="2000" dirty="0" err="1" smtClean="0">
                <a:solidFill>
                  <a:schemeClr val="bg1"/>
                </a:solidFill>
              </a:rPr>
              <a:t>termasuk</a:t>
            </a:r>
            <a:r>
              <a:rPr lang="en-US" sz="2000" dirty="0" smtClean="0">
                <a:solidFill>
                  <a:schemeClr val="bg1"/>
                </a:solidFill>
              </a:rPr>
              <a:t> </a:t>
            </a:r>
            <a:r>
              <a:rPr lang="en-US" sz="2000" dirty="0" err="1" smtClean="0">
                <a:solidFill>
                  <a:schemeClr val="bg1"/>
                </a:solidFill>
              </a:rPr>
              <a:t>kedalam</a:t>
            </a:r>
            <a:r>
              <a:rPr lang="en-US" sz="2000" dirty="0" smtClean="0">
                <a:solidFill>
                  <a:schemeClr val="bg1"/>
                </a:solidFill>
              </a:rPr>
              <a:t> </a:t>
            </a:r>
            <a:r>
              <a:rPr lang="en-US" sz="2000" dirty="0" err="1" smtClean="0">
                <a:solidFill>
                  <a:schemeClr val="bg1"/>
                </a:solidFill>
              </a:rPr>
              <a:t>kategori</a:t>
            </a:r>
            <a:r>
              <a:rPr lang="en-US" sz="2000" dirty="0" smtClean="0">
                <a:solidFill>
                  <a:schemeClr val="bg1"/>
                </a:solidFill>
              </a:rPr>
              <a:t> </a:t>
            </a:r>
            <a:r>
              <a:rPr lang="en-US" sz="2000" dirty="0" err="1" smtClean="0">
                <a:solidFill>
                  <a:schemeClr val="bg1"/>
                </a:solidFill>
              </a:rPr>
              <a:t>sangat</a:t>
            </a:r>
            <a:r>
              <a:rPr lang="en-US" sz="2000" dirty="0" smtClean="0">
                <a:solidFill>
                  <a:schemeClr val="bg1"/>
                </a:solidFill>
              </a:rPr>
              <a:t> </a:t>
            </a:r>
            <a:r>
              <a:rPr lang="en-US" sz="2000" dirty="0" err="1" smtClean="0">
                <a:solidFill>
                  <a:schemeClr val="bg1"/>
                </a:solidFill>
              </a:rPr>
              <a:t>baik</a:t>
            </a:r>
            <a:r>
              <a:rPr lang="en-US" sz="2000" dirty="0" smtClean="0">
                <a:solidFill>
                  <a:schemeClr val="bg1"/>
                </a:solidFill>
              </a:rPr>
              <a:t> </a:t>
            </a:r>
            <a:r>
              <a:rPr lang="id-ID" sz="2000" dirty="0" smtClean="0">
                <a:solidFill>
                  <a:schemeClr val="bg1"/>
                </a:solidFill>
              </a:rPr>
              <a:t>,</a:t>
            </a:r>
            <a:r>
              <a:rPr lang="en-US" sz="2000" dirty="0" err="1" smtClean="0">
                <a:solidFill>
                  <a:schemeClr val="bg1"/>
                </a:solidFill>
              </a:rPr>
              <a:t>jarak</a:t>
            </a:r>
            <a:r>
              <a:rPr lang="en-US" sz="2000" dirty="0" smtClean="0">
                <a:solidFill>
                  <a:schemeClr val="bg1"/>
                </a:solidFill>
              </a:rPr>
              <a:t> </a:t>
            </a:r>
            <a:r>
              <a:rPr lang="en-US" sz="2000" dirty="0" err="1" smtClean="0">
                <a:solidFill>
                  <a:schemeClr val="bg1"/>
                </a:solidFill>
              </a:rPr>
              <a:t>antara</a:t>
            </a:r>
            <a:r>
              <a:rPr lang="en-US" sz="2000" dirty="0" smtClean="0">
                <a:solidFill>
                  <a:schemeClr val="bg1"/>
                </a:solidFill>
              </a:rPr>
              <a:t> tower </a:t>
            </a:r>
            <a:r>
              <a:rPr lang="en-US" sz="2000" dirty="0" err="1" smtClean="0">
                <a:solidFill>
                  <a:schemeClr val="bg1"/>
                </a:solidFill>
              </a:rPr>
              <a:t>dengan</a:t>
            </a:r>
            <a:r>
              <a:rPr lang="en-US" sz="2000" dirty="0" smtClean="0">
                <a:solidFill>
                  <a:schemeClr val="bg1"/>
                </a:solidFill>
              </a:rPr>
              <a:t> user </a:t>
            </a:r>
            <a:r>
              <a:rPr lang="en-US" sz="2000" dirty="0" err="1" smtClean="0">
                <a:solidFill>
                  <a:schemeClr val="bg1"/>
                </a:solidFill>
              </a:rPr>
              <a:t>bisa</a:t>
            </a:r>
            <a:r>
              <a:rPr lang="en-US" sz="2000" dirty="0" smtClean="0">
                <a:solidFill>
                  <a:schemeClr val="bg1"/>
                </a:solidFill>
              </a:rPr>
              <a:t> </a:t>
            </a:r>
            <a:r>
              <a:rPr lang="en-US" sz="2000" dirty="0" err="1" smtClean="0">
                <a:solidFill>
                  <a:schemeClr val="bg1"/>
                </a:solidFill>
              </a:rPr>
              <a:t>dianggap</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jauh</a:t>
            </a:r>
            <a:r>
              <a:rPr lang="id-ID" sz="2000" dirty="0" smtClean="0">
                <a:solidFill>
                  <a:schemeClr val="bg1"/>
                </a:solidFill>
              </a:rPr>
              <a:t> dan </a:t>
            </a:r>
            <a:r>
              <a:rPr lang="en-US" sz="2000" dirty="0" err="1" smtClean="0">
                <a:solidFill>
                  <a:schemeClr val="bg1"/>
                </a:solidFill>
              </a:rPr>
              <a:t>juga</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ada</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gangguan</a:t>
            </a:r>
            <a:r>
              <a:rPr lang="en-US" sz="2000" dirty="0" smtClean="0">
                <a:solidFill>
                  <a:schemeClr val="bg1"/>
                </a:solidFill>
              </a:rPr>
              <a:t> </a:t>
            </a:r>
            <a:r>
              <a:rPr lang="en-US" sz="2000" dirty="0" err="1" smtClean="0">
                <a:solidFill>
                  <a:schemeClr val="bg1"/>
                </a:solidFill>
              </a:rPr>
              <a:t>pada</a:t>
            </a:r>
            <a:r>
              <a:rPr lang="en-US" sz="2000" dirty="0" smtClean="0">
                <a:solidFill>
                  <a:schemeClr val="bg1"/>
                </a:solidFill>
              </a:rPr>
              <a:t> </a:t>
            </a:r>
            <a:r>
              <a:rPr lang="en-US" sz="2000" dirty="0" err="1" smtClean="0">
                <a:solidFill>
                  <a:schemeClr val="bg1"/>
                </a:solidFill>
              </a:rPr>
              <a:t>jaringan</a:t>
            </a:r>
            <a:r>
              <a:rPr lang="en-US" sz="2000" dirty="0" smtClean="0">
                <a:solidFill>
                  <a:schemeClr val="bg1"/>
                </a:solidFill>
              </a:rPr>
              <a:t> yang </a:t>
            </a:r>
            <a:r>
              <a:rPr lang="en-US" sz="2000" dirty="0" err="1" smtClean="0">
                <a:solidFill>
                  <a:schemeClr val="bg1"/>
                </a:solidFill>
              </a:rPr>
              <a:t>disebabkan</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a:t>
            </a:r>
            <a:r>
              <a:rPr lang="en-US" sz="2000" dirty="0" err="1" smtClean="0">
                <a:solidFill>
                  <a:schemeClr val="bg1"/>
                </a:solidFill>
              </a:rPr>
              <a:t>beberapa</a:t>
            </a:r>
            <a:r>
              <a:rPr lang="en-US" sz="2000" dirty="0" smtClean="0">
                <a:solidFill>
                  <a:schemeClr val="bg1"/>
                </a:solidFill>
              </a:rPr>
              <a:t> </a:t>
            </a:r>
            <a:r>
              <a:rPr lang="en-US" sz="2000" dirty="0" err="1" smtClean="0">
                <a:solidFill>
                  <a:schemeClr val="bg1"/>
                </a:solidFill>
              </a:rPr>
              <a:t>faktor</a:t>
            </a:r>
            <a:r>
              <a:rPr lang="en-US" sz="2000" dirty="0" smtClean="0">
                <a:solidFill>
                  <a:schemeClr val="bg1"/>
                </a:solidFill>
              </a:rPr>
              <a:t> </a:t>
            </a:r>
            <a:r>
              <a:rPr lang="en-US" sz="2000" dirty="0" err="1" smtClean="0">
                <a:solidFill>
                  <a:schemeClr val="bg1"/>
                </a:solidFill>
              </a:rPr>
              <a:t>seperti</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penghalang</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cuaca</a:t>
            </a:r>
            <a:r>
              <a:rPr lang="en-US" sz="2000" dirty="0" smtClean="0">
                <a:solidFill>
                  <a:schemeClr val="bg1"/>
                </a:solidFill>
              </a:rPr>
              <a:t> yang </a:t>
            </a:r>
            <a:r>
              <a:rPr lang="en-US" sz="2000" dirty="0" err="1" smtClean="0">
                <a:solidFill>
                  <a:schemeClr val="bg1"/>
                </a:solidFill>
              </a:rPr>
              <a:t>buruk</a:t>
            </a:r>
            <a:r>
              <a:rPr lang="en-US" sz="2000" dirty="0" smtClean="0">
                <a:solidFill>
                  <a:schemeClr val="bg1"/>
                </a:solidFill>
              </a:rPr>
              <a:t>. </a:t>
            </a:r>
            <a:r>
              <a:rPr lang="en-US" sz="2000" dirty="0" err="1" smtClean="0">
                <a:solidFill>
                  <a:schemeClr val="bg1"/>
                </a:solidFill>
              </a:rPr>
              <a:t>Kami</a:t>
            </a:r>
            <a:r>
              <a:rPr lang="en-US" sz="2000" dirty="0" smtClean="0">
                <a:solidFill>
                  <a:schemeClr val="bg1"/>
                </a:solidFill>
              </a:rPr>
              <a:t> </a:t>
            </a:r>
            <a:r>
              <a:rPr lang="en-US" sz="2000" dirty="0" err="1" smtClean="0">
                <a:solidFill>
                  <a:schemeClr val="bg1"/>
                </a:solidFill>
              </a:rPr>
              <a:t>melakukan</a:t>
            </a:r>
            <a:r>
              <a:rPr lang="en-US" sz="2000" dirty="0" smtClean="0">
                <a:solidFill>
                  <a:schemeClr val="bg1"/>
                </a:solidFill>
              </a:rPr>
              <a:t> </a:t>
            </a:r>
            <a:r>
              <a:rPr lang="en-US" sz="2000" dirty="0" err="1" smtClean="0">
                <a:solidFill>
                  <a:schemeClr val="bg1"/>
                </a:solidFill>
              </a:rPr>
              <a:t>percobaan</a:t>
            </a:r>
            <a:r>
              <a:rPr lang="en-US" sz="2000" dirty="0" smtClean="0">
                <a:solidFill>
                  <a:schemeClr val="bg1"/>
                </a:solidFill>
              </a:rPr>
              <a:t> </a:t>
            </a:r>
            <a:r>
              <a:rPr lang="en-US" sz="2000" dirty="0" err="1" smtClean="0">
                <a:solidFill>
                  <a:schemeClr val="bg1"/>
                </a:solidFill>
              </a:rPr>
              <a:t>pada</a:t>
            </a:r>
            <a:endParaRPr lang="id-ID" sz="2000" dirty="0" smtClean="0">
              <a:solidFill>
                <a:schemeClr val="bg1"/>
              </a:solidFill>
            </a:endParaRPr>
          </a:p>
          <a:p>
            <a:pPr algn="ctr"/>
            <a:r>
              <a:rPr lang="en-US" sz="2000" dirty="0" err="1" smtClean="0">
                <a:solidFill>
                  <a:schemeClr val="bg1"/>
                </a:solidFill>
              </a:rPr>
              <a:t>tempat</a:t>
            </a:r>
            <a:r>
              <a:rPr lang="en-US" sz="2000" dirty="0" smtClean="0">
                <a:solidFill>
                  <a:schemeClr val="bg1"/>
                </a:solidFill>
              </a:rPr>
              <a:t> </a:t>
            </a:r>
            <a:r>
              <a:rPr lang="id-ID" sz="2000" dirty="0" smtClean="0">
                <a:solidFill>
                  <a:schemeClr val="bg1"/>
                </a:solidFill>
              </a:rPr>
              <a:t>  </a:t>
            </a:r>
            <a:r>
              <a:rPr lang="en-US" sz="2000" dirty="0" err="1" smtClean="0">
                <a:solidFill>
                  <a:schemeClr val="bg1"/>
                </a:solidFill>
              </a:rPr>
              <a:t>terbuka</a:t>
            </a:r>
            <a:r>
              <a:rPr lang="en-US" sz="2000" dirty="0" smtClean="0">
                <a:solidFill>
                  <a:schemeClr val="bg1"/>
                </a:solidFill>
              </a:rPr>
              <a:t> , </a:t>
            </a:r>
            <a:r>
              <a:rPr lang="en-US" sz="2000" dirty="0" err="1" smtClean="0">
                <a:solidFill>
                  <a:schemeClr val="bg1"/>
                </a:solidFill>
              </a:rPr>
              <a:t>dalam</a:t>
            </a:r>
            <a:r>
              <a:rPr lang="en-US" sz="2000" dirty="0" smtClean="0">
                <a:solidFill>
                  <a:schemeClr val="bg1"/>
                </a:solidFill>
              </a:rPr>
              <a:t> </a:t>
            </a:r>
            <a:r>
              <a:rPr lang="en-US" sz="2000" dirty="0" err="1" smtClean="0">
                <a:solidFill>
                  <a:schemeClr val="bg1"/>
                </a:solidFill>
              </a:rPr>
              <a:t>pengujian</a:t>
            </a:r>
            <a:r>
              <a:rPr lang="id-ID" sz="2000" dirty="0" smtClean="0">
                <a:solidFill>
                  <a:schemeClr val="bg1"/>
                </a:solidFill>
              </a:rPr>
              <a:t> </a:t>
            </a:r>
            <a:r>
              <a:rPr lang="en-US" sz="2000" dirty="0" err="1" smtClean="0">
                <a:solidFill>
                  <a:schemeClr val="bg1"/>
                </a:solidFill>
              </a:rPr>
              <a:t>jika</a:t>
            </a:r>
            <a:r>
              <a:rPr lang="en-US" sz="2000" dirty="0" smtClean="0">
                <a:solidFill>
                  <a:schemeClr val="bg1"/>
                </a:solidFill>
              </a:rPr>
              <a:t> user </a:t>
            </a:r>
            <a:r>
              <a:rPr lang="en-US" sz="2000" dirty="0" err="1" smtClean="0">
                <a:solidFill>
                  <a:schemeClr val="bg1"/>
                </a:solidFill>
              </a:rPr>
              <a:t>berada</a:t>
            </a:r>
            <a:r>
              <a:rPr lang="en-US" sz="2000" dirty="0" smtClean="0">
                <a:solidFill>
                  <a:schemeClr val="bg1"/>
                </a:solidFill>
              </a:rPr>
              <a:t> </a:t>
            </a:r>
            <a:r>
              <a:rPr lang="en-US" sz="2000" dirty="0" err="1" smtClean="0">
                <a:solidFill>
                  <a:schemeClr val="bg1"/>
                </a:solidFill>
              </a:rPr>
              <a:t>diantara</a:t>
            </a:r>
            <a:r>
              <a:rPr lang="en-US" sz="2000" dirty="0" smtClean="0">
                <a:solidFill>
                  <a:schemeClr val="bg1"/>
                </a:solidFill>
              </a:rPr>
              <a:t> </a:t>
            </a:r>
            <a:r>
              <a:rPr lang="en-US" sz="2000" dirty="0" err="1" smtClean="0">
                <a:solidFill>
                  <a:schemeClr val="bg1"/>
                </a:solidFill>
              </a:rPr>
              <a:t>dua</a:t>
            </a:r>
            <a:r>
              <a:rPr lang="en-US" sz="2000" dirty="0" smtClean="0">
                <a:solidFill>
                  <a:schemeClr val="bg1"/>
                </a:solidFill>
              </a:rPr>
              <a:t> tower </a:t>
            </a:r>
            <a:endParaRPr lang="id-ID" sz="2000" dirty="0" smtClean="0">
              <a:solidFill>
                <a:schemeClr val="bg1"/>
              </a:solidFill>
            </a:endParaRPr>
          </a:p>
          <a:p>
            <a:pPr algn="ctr"/>
            <a:r>
              <a:rPr lang="en-US" sz="2000" dirty="0" smtClean="0">
                <a:solidFill>
                  <a:schemeClr val="bg1"/>
                </a:solidFill>
              </a:rPr>
              <a:t>yang </a:t>
            </a:r>
            <a:r>
              <a:rPr lang="en-US" sz="2000" dirty="0" err="1" smtClean="0">
                <a:solidFill>
                  <a:schemeClr val="bg1"/>
                </a:solidFill>
              </a:rPr>
              <a:t>berdekatan</a:t>
            </a:r>
            <a:r>
              <a:rPr lang="en-US" sz="2000" dirty="0" smtClean="0">
                <a:solidFill>
                  <a:schemeClr val="bg1"/>
                </a:solidFill>
              </a:rPr>
              <a:t> </a:t>
            </a:r>
            <a:r>
              <a:rPr lang="en-US" sz="2000" dirty="0" err="1" smtClean="0">
                <a:solidFill>
                  <a:schemeClr val="bg1"/>
                </a:solidFill>
              </a:rPr>
              <a:t>maka</a:t>
            </a:r>
            <a:r>
              <a:rPr lang="en-US" sz="2000" dirty="0" smtClean="0">
                <a:solidFill>
                  <a:schemeClr val="bg1"/>
                </a:solidFill>
              </a:rPr>
              <a:t> user </a:t>
            </a:r>
            <a:r>
              <a:rPr lang="en-US" sz="2000" dirty="0" err="1" smtClean="0">
                <a:solidFill>
                  <a:schemeClr val="bg1"/>
                </a:solidFill>
              </a:rPr>
              <a:t>akan</a:t>
            </a:r>
            <a:r>
              <a:rPr lang="en-US" sz="2000" dirty="0" smtClean="0">
                <a:solidFill>
                  <a:schemeClr val="bg1"/>
                </a:solidFill>
              </a:rPr>
              <a:t> </a:t>
            </a:r>
            <a:r>
              <a:rPr lang="en-US" sz="2000" dirty="0" err="1" smtClean="0">
                <a:solidFill>
                  <a:schemeClr val="bg1"/>
                </a:solidFill>
              </a:rPr>
              <a:t>mengalami</a:t>
            </a:r>
            <a:r>
              <a:rPr lang="en-US" sz="2000" dirty="0" smtClean="0">
                <a:solidFill>
                  <a:schemeClr val="bg1"/>
                </a:solidFill>
              </a:rPr>
              <a:t> </a:t>
            </a:r>
            <a:r>
              <a:rPr lang="en-US" sz="2000" dirty="0" err="1" smtClean="0">
                <a:solidFill>
                  <a:schemeClr val="bg1"/>
                </a:solidFill>
              </a:rPr>
              <a:t>inteferensi</a:t>
            </a:r>
            <a:r>
              <a:rPr lang="en-US" sz="2000" dirty="0" smtClean="0">
                <a:solidFill>
                  <a:schemeClr val="bg1"/>
                </a:solidFill>
              </a:rPr>
              <a:t> </a:t>
            </a:r>
            <a:r>
              <a:rPr lang="en-US" sz="2000" dirty="0" err="1" smtClean="0">
                <a:solidFill>
                  <a:schemeClr val="bg1"/>
                </a:solidFill>
              </a:rPr>
              <a:t>jariingan</a:t>
            </a:r>
            <a:r>
              <a:rPr lang="en-US" sz="2000" dirty="0" smtClean="0">
                <a:solidFill>
                  <a:schemeClr val="bg1"/>
                </a:solidFill>
              </a:rPr>
              <a:t> yang </a:t>
            </a:r>
            <a:endParaRPr lang="id-ID" sz="2000" dirty="0" smtClean="0">
              <a:solidFill>
                <a:schemeClr val="bg1"/>
              </a:solidFill>
            </a:endParaRPr>
          </a:p>
          <a:p>
            <a:pPr algn="ctr"/>
            <a:r>
              <a:rPr lang="en-US" sz="2000" dirty="0" err="1" smtClean="0">
                <a:solidFill>
                  <a:schemeClr val="bg1"/>
                </a:solidFill>
              </a:rPr>
              <a:t>didapat</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a:t>
            </a:r>
            <a:r>
              <a:rPr lang="id-ID" sz="2000" dirty="0" smtClean="0">
                <a:solidFill>
                  <a:schemeClr val="bg1"/>
                </a:solidFill>
              </a:rPr>
              <a:t> </a:t>
            </a:r>
            <a:r>
              <a:rPr lang="en-US" sz="2000" dirty="0" smtClean="0">
                <a:solidFill>
                  <a:schemeClr val="bg1"/>
                </a:solidFill>
              </a:rPr>
              <a:t>tower yang </a:t>
            </a:r>
            <a:r>
              <a:rPr lang="en-US" sz="2000" dirty="0" err="1" smtClean="0">
                <a:solidFill>
                  <a:schemeClr val="bg1"/>
                </a:solidFill>
              </a:rPr>
              <a:t>tidak</a:t>
            </a:r>
            <a:r>
              <a:rPr lang="en-US" sz="2000" dirty="0" smtClean="0">
                <a:solidFill>
                  <a:schemeClr val="bg1"/>
                </a:solidFill>
              </a:rPr>
              <a:t> se</a:t>
            </a:r>
            <a:r>
              <a:rPr lang="id-ID" sz="2000" dirty="0" smtClean="0">
                <a:solidFill>
                  <a:schemeClr val="bg1"/>
                </a:solidFill>
              </a:rPr>
              <a:t>-</a:t>
            </a:r>
            <a:r>
              <a:rPr lang="en-US" sz="2000" dirty="0" smtClean="0">
                <a:solidFill>
                  <a:schemeClr val="bg1"/>
                </a:solidFill>
              </a:rPr>
              <a:t>provider, user </a:t>
            </a:r>
            <a:r>
              <a:rPr lang="en-US" sz="2000" dirty="0" err="1" smtClean="0">
                <a:solidFill>
                  <a:schemeClr val="bg1"/>
                </a:solidFill>
              </a:rPr>
              <a:t>juga</a:t>
            </a:r>
            <a:r>
              <a:rPr lang="en-US" sz="2000" dirty="0" smtClean="0">
                <a:solidFill>
                  <a:schemeClr val="bg1"/>
                </a:solidFill>
              </a:rPr>
              <a:t> </a:t>
            </a:r>
            <a:r>
              <a:rPr lang="en-US" sz="2000" dirty="0" err="1" smtClean="0">
                <a:solidFill>
                  <a:schemeClr val="bg1"/>
                </a:solidFill>
              </a:rPr>
              <a:t>bisa</a:t>
            </a:r>
            <a:r>
              <a:rPr lang="en-US" sz="2000" dirty="0" smtClean="0">
                <a:solidFill>
                  <a:schemeClr val="bg1"/>
                </a:solidFill>
              </a:rPr>
              <a:t> </a:t>
            </a:r>
            <a:r>
              <a:rPr lang="en-US" sz="2000" dirty="0" err="1" smtClean="0">
                <a:solidFill>
                  <a:schemeClr val="bg1"/>
                </a:solidFill>
              </a:rPr>
              <a:t>mengalami</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gangguan</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noise yang </a:t>
            </a:r>
            <a:r>
              <a:rPr lang="en-US" sz="2000" dirty="0" err="1" smtClean="0">
                <a:solidFill>
                  <a:schemeClr val="bg1"/>
                </a:solidFill>
              </a:rPr>
              <a:t>diberikan</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tower yang </a:t>
            </a:r>
            <a:r>
              <a:rPr lang="en-US" sz="2000" dirty="0" err="1" smtClean="0">
                <a:solidFill>
                  <a:schemeClr val="bg1"/>
                </a:solidFill>
              </a:rPr>
              <a:t>dapat</a:t>
            </a:r>
            <a:r>
              <a:rPr lang="en-US" sz="2000" dirty="0" smtClean="0">
                <a:solidFill>
                  <a:schemeClr val="bg1"/>
                </a:solidFill>
              </a:rPr>
              <a:t> </a:t>
            </a:r>
            <a:r>
              <a:rPr lang="en-US" sz="2000" dirty="0" err="1" smtClean="0">
                <a:solidFill>
                  <a:schemeClr val="bg1"/>
                </a:solidFill>
              </a:rPr>
              <a:t>menggaggu</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sinyal</a:t>
            </a:r>
            <a:r>
              <a:rPr lang="en-US" sz="2000" dirty="0" smtClean="0">
                <a:solidFill>
                  <a:schemeClr val="bg1"/>
                </a:solidFill>
              </a:rPr>
              <a:t> </a:t>
            </a:r>
            <a:r>
              <a:rPr lang="en-US" sz="2000" dirty="0" err="1" smtClean="0">
                <a:solidFill>
                  <a:schemeClr val="bg1"/>
                </a:solidFill>
              </a:rPr>
              <a:t>utama</a:t>
            </a:r>
            <a:r>
              <a:rPr lang="en-US" sz="2000" dirty="0" smtClean="0">
                <a:solidFill>
                  <a:schemeClr val="bg1"/>
                </a:solidFill>
              </a:rPr>
              <a:t> yang </a:t>
            </a:r>
            <a:r>
              <a:rPr lang="en-US" sz="2000" dirty="0" err="1" smtClean="0">
                <a:solidFill>
                  <a:schemeClr val="bg1"/>
                </a:solidFill>
              </a:rPr>
              <a:t>diberikan</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tower. </a:t>
            </a:r>
            <a:endParaRPr lang="id-ID" sz="2000" dirty="0">
              <a:solidFill>
                <a:schemeClr val="bg1"/>
              </a:solidFill>
            </a:endParaRPr>
          </a:p>
        </p:txBody>
      </p:sp>
    </p:spTree>
    <p:extLst>
      <p:ext uri="{BB962C8B-B14F-4D97-AF65-F5344CB8AC3E}">
        <p14:creationId xmlns="" xmlns:p14="http://schemas.microsoft.com/office/powerpoint/2010/main" val="689816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 xmlns:a16="http://schemas.microsoft.com/office/drawing/2014/main" id="{D7FB0DA5-44F9-4EA3-9434-8A8FD09B71FA}"/>
              </a:ext>
            </a:extLst>
          </p:cNvPr>
          <p:cNvSpPr txBox="1"/>
          <p:nvPr/>
        </p:nvSpPr>
        <p:spPr>
          <a:xfrm>
            <a:off x="714348" y="214296"/>
            <a:ext cx="3166805" cy="500137"/>
          </a:xfrm>
          <a:prstGeom prst="rect">
            <a:avLst/>
          </a:prstGeom>
          <a:noFill/>
        </p:spPr>
        <p:txBody>
          <a:bodyPr wrap="square" lIns="68580" tIns="34290" rIns="68580" bIns="34290" rtlCol="0" anchor="ctr">
            <a:spAutoFit/>
          </a:bodyPr>
          <a:lstStyle/>
          <a:p>
            <a:r>
              <a:rPr lang="id-ID" altLang="ko-KR" sz="2800" b="1" u="sng" dirty="0" smtClean="0">
                <a:solidFill>
                  <a:schemeClr val="bg1"/>
                </a:solidFill>
                <a:latin typeface="+mj-lt"/>
              </a:rPr>
              <a:t>Kesimpulan</a:t>
            </a:r>
            <a:endParaRPr lang="ko-KR" altLang="en-US" sz="2800" b="1" u="sng" dirty="0">
              <a:solidFill>
                <a:schemeClr val="bg1"/>
              </a:solidFill>
              <a:latin typeface="+mj-lt"/>
              <a:cs typeface="Arial" pitchFamily="34" charset="0"/>
            </a:endParaRPr>
          </a:p>
        </p:txBody>
      </p:sp>
      <p:sp>
        <p:nvSpPr>
          <p:cNvPr id="5" name="Rounded Rectangle 12">
            <a:extLst>
              <a:ext uri="{FF2B5EF4-FFF2-40B4-BE49-F238E27FC236}">
                <a16:creationId xmlns="" xmlns:a16="http://schemas.microsoft.com/office/drawing/2014/main" id="{73CE4F0B-FCF9-4A6A-BB21-09834F970772}"/>
              </a:ext>
            </a:extLst>
          </p:cNvPr>
          <p:cNvSpPr>
            <a:spLocks noChangeAspect="1"/>
          </p:cNvSpPr>
          <p:nvPr/>
        </p:nvSpPr>
        <p:spPr>
          <a:xfrm>
            <a:off x="214282" y="142858"/>
            <a:ext cx="447309" cy="53304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grpSp>
        <p:nvGrpSpPr>
          <p:cNvPr id="2" name="Group 28">
            <a:extLst>
              <a:ext uri="{FF2B5EF4-FFF2-40B4-BE49-F238E27FC236}">
                <a16:creationId xmlns="" xmlns:a16="http://schemas.microsoft.com/office/drawing/2014/main" id="{D6615A29-3396-4D3F-9425-3F9111ABB088}"/>
              </a:ext>
            </a:extLst>
          </p:cNvPr>
          <p:cNvGrpSpPr/>
          <p:nvPr/>
        </p:nvGrpSpPr>
        <p:grpSpPr>
          <a:xfrm>
            <a:off x="8087549" y="4521665"/>
            <a:ext cx="750457" cy="348966"/>
            <a:chOff x="7729280" y="2195997"/>
            <a:chExt cx="2143740" cy="996849"/>
          </a:xfrm>
          <a:solidFill>
            <a:schemeClr val="bg1"/>
          </a:solidFill>
        </p:grpSpPr>
        <p:sp>
          <p:nvSpPr>
            <p:cNvPr id="30" name="Freeform: Shape 29">
              <a:extLst>
                <a:ext uri="{FF2B5EF4-FFF2-40B4-BE49-F238E27FC236}">
                  <a16:creationId xmlns="" xmlns:a16="http://schemas.microsoft.com/office/drawing/2014/main" id="{6B853A17-122A-4352-A01A-3E2A6C0D6560}"/>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 xmlns:a16="http://schemas.microsoft.com/office/drawing/2014/main" id="{046EC746-5631-4F11-A474-E2C8BFAC1961}"/>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214282" y="1000114"/>
            <a:ext cx="8501122" cy="2862322"/>
          </a:xfrm>
          <a:prstGeom prst="rect">
            <a:avLst/>
          </a:prstGeom>
        </p:spPr>
        <p:txBody>
          <a:bodyPr wrap="square">
            <a:spAutoFit/>
          </a:bodyPr>
          <a:lstStyle/>
          <a:p>
            <a:pPr algn="ctr"/>
            <a:r>
              <a:rPr lang="id-ID" sz="2000" dirty="0" smtClean="0">
                <a:solidFill>
                  <a:schemeClr val="bg1"/>
                </a:solidFill>
              </a:rPr>
              <a:t>S</a:t>
            </a:r>
            <a:r>
              <a:rPr lang="en-US" sz="2000" dirty="0" err="1" smtClean="0">
                <a:solidFill>
                  <a:schemeClr val="bg1"/>
                </a:solidFill>
              </a:rPr>
              <a:t>emakin</a:t>
            </a:r>
            <a:r>
              <a:rPr lang="en-US" sz="2000" dirty="0" smtClean="0">
                <a:solidFill>
                  <a:schemeClr val="bg1"/>
                </a:solidFill>
              </a:rPr>
              <a:t> </a:t>
            </a:r>
            <a:r>
              <a:rPr lang="en-US" sz="2000" dirty="0" err="1" smtClean="0">
                <a:solidFill>
                  <a:schemeClr val="bg1"/>
                </a:solidFill>
              </a:rPr>
              <a:t>dekat</a:t>
            </a:r>
            <a:r>
              <a:rPr lang="en-US" sz="2000" dirty="0" smtClean="0">
                <a:solidFill>
                  <a:schemeClr val="bg1"/>
                </a:solidFill>
              </a:rPr>
              <a:t> </a:t>
            </a:r>
            <a:r>
              <a:rPr lang="en-US" sz="2000" dirty="0" err="1" smtClean="0">
                <a:solidFill>
                  <a:schemeClr val="bg1"/>
                </a:solidFill>
              </a:rPr>
              <a:t>jarak</a:t>
            </a:r>
            <a:r>
              <a:rPr lang="en-US" sz="2000" dirty="0" smtClean="0">
                <a:solidFill>
                  <a:schemeClr val="bg1"/>
                </a:solidFill>
              </a:rPr>
              <a:t> user </a:t>
            </a:r>
            <a:r>
              <a:rPr lang="en-US" sz="2000" dirty="0" err="1" smtClean="0">
                <a:solidFill>
                  <a:schemeClr val="bg1"/>
                </a:solidFill>
              </a:rPr>
              <a:t>terhadap</a:t>
            </a:r>
            <a:r>
              <a:rPr lang="en-US" sz="2000" dirty="0" smtClean="0">
                <a:solidFill>
                  <a:schemeClr val="bg1"/>
                </a:solidFill>
              </a:rPr>
              <a:t> tower </a:t>
            </a:r>
            <a:r>
              <a:rPr lang="en-US" sz="2000" dirty="0" err="1" smtClean="0">
                <a:solidFill>
                  <a:schemeClr val="bg1"/>
                </a:solidFill>
              </a:rPr>
              <a:t>maka</a:t>
            </a:r>
            <a:r>
              <a:rPr lang="en-US" sz="2000" dirty="0" smtClean="0">
                <a:solidFill>
                  <a:schemeClr val="bg1"/>
                </a:solidFill>
              </a:rPr>
              <a:t> </a:t>
            </a:r>
            <a:r>
              <a:rPr lang="en-US" sz="2000" dirty="0" err="1" smtClean="0">
                <a:solidFill>
                  <a:schemeClr val="bg1"/>
                </a:solidFill>
              </a:rPr>
              <a:t>semakin</a:t>
            </a:r>
            <a:r>
              <a:rPr lang="en-US" sz="2000" dirty="0" smtClean="0">
                <a:solidFill>
                  <a:schemeClr val="bg1"/>
                </a:solidFill>
              </a:rPr>
              <a:t> </a:t>
            </a:r>
            <a:r>
              <a:rPr lang="en-US" sz="2000" dirty="0" err="1" smtClean="0">
                <a:solidFill>
                  <a:schemeClr val="bg1"/>
                </a:solidFill>
              </a:rPr>
              <a:t>baik</a:t>
            </a:r>
            <a:r>
              <a:rPr lang="en-US" sz="2000" dirty="0" smtClean="0">
                <a:solidFill>
                  <a:schemeClr val="bg1"/>
                </a:solidFill>
              </a:rPr>
              <a:t> </a:t>
            </a:r>
            <a:r>
              <a:rPr lang="en-US" sz="2000" dirty="0" err="1" smtClean="0">
                <a:solidFill>
                  <a:schemeClr val="bg1"/>
                </a:solidFill>
              </a:rPr>
              <a:t>juga</a:t>
            </a:r>
            <a:endParaRPr lang="id-ID" sz="2000" dirty="0" smtClean="0">
              <a:solidFill>
                <a:schemeClr val="bg1"/>
              </a:solidFill>
            </a:endParaRPr>
          </a:p>
          <a:p>
            <a:pPr algn="ctr"/>
            <a:r>
              <a:rPr lang="en-US" sz="2000" dirty="0" smtClean="0">
                <a:solidFill>
                  <a:schemeClr val="bg1"/>
                </a:solidFill>
              </a:rPr>
              <a:t> </a:t>
            </a:r>
            <a:r>
              <a:rPr lang="en-US" sz="2000" dirty="0" err="1" smtClean="0">
                <a:solidFill>
                  <a:schemeClr val="bg1"/>
                </a:solidFill>
              </a:rPr>
              <a:t>jaringan</a:t>
            </a:r>
            <a:r>
              <a:rPr lang="en-US" sz="2000" dirty="0" smtClean="0">
                <a:solidFill>
                  <a:schemeClr val="bg1"/>
                </a:solidFill>
              </a:rPr>
              <a:t> internet yang </a:t>
            </a:r>
            <a:r>
              <a:rPr lang="en-US" sz="2000" dirty="0" err="1" smtClean="0">
                <a:solidFill>
                  <a:schemeClr val="bg1"/>
                </a:solidFill>
              </a:rPr>
              <a:t>didapat</a:t>
            </a:r>
            <a:r>
              <a:rPr lang="en-US" sz="2000" dirty="0" smtClean="0">
                <a:solidFill>
                  <a:schemeClr val="bg1"/>
                </a:solidFill>
              </a:rPr>
              <a:t>.  </a:t>
            </a:r>
            <a:r>
              <a:rPr lang="en-US" sz="2000" dirty="0" err="1" smtClean="0">
                <a:solidFill>
                  <a:schemeClr val="bg1"/>
                </a:solidFill>
              </a:rPr>
              <a:t>Tetapi</a:t>
            </a:r>
            <a:r>
              <a:rPr lang="en-US" sz="2000" dirty="0" smtClean="0">
                <a:solidFill>
                  <a:schemeClr val="bg1"/>
                </a:solidFill>
              </a:rPr>
              <a:t> </a:t>
            </a:r>
            <a:r>
              <a:rPr lang="en-US" sz="2000" dirty="0" err="1" smtClean="0">
                <a:solidFill>
                  <a:schemeClr val="bg1"/>
                </a:solidFill>
              </a:rPr>
              <a:t>jika</a:t>
            </a:r>
            <a:r>
              <a:rPr lang="en-US" sz="2000" dirty="0" smtClean="0">
                <a:solidFill>
                  <a:schemeClr val="bg1"/>
                </a:solidFill>
              </a:rPr>
              <a:t> user </a:t>
            </a:r>
            <a:r>
              <a:rPr lang="en-US" sz="2000" dirty="0" err="1" smtClean="0">
                <a:solidFill>
                  <a:schemeClr val="bg1"/>
                </a:solidFill>
              </a:rPr>
              <a:t>berada</a:t>
            </a:r>
            <a:r>
              <a:rPr lang="en-US" sz="2000" dirty="0" smtClean="0">
                <a:solidFill>
                  <a:schemeClr val="bg1"/>
                </a:solidFill>
              </a:rPr>
              <a:t> </a:t>
            </a:r>
            <a:r>
              <a:rPr lang="en-US" sz="2000" dirty="0" err="1" smtClean="0">
                <a:solidFill>
                  <a:schemeClr val="bg1"/>
                </a:solidFill>
              </a:rPr>
              <a:t>diantara</a:t>
            </a:r>
            <a:r>
              <a:rPr lang="en-US" sz="2000" dirty="0" smtClean="0">
                <a:solidFill>
                  <a:schemeClr val="bg1"/>
                </a:solidFill>
              </a:rPr>
              <a:t> </a:t>
            </a:r>
            <a:r>
              <a:rPr lang="en-US" sz="2000" dirty="0" err="1" smtClean="0">
                <a:solidFill>
                  <a:schemeClr val="bg1"/>
                </a:solidFill>
              </a:rPr>
              <a:t>dua</a:t>
            </a:r>
            <a:r>
              <a:rPr lang="en-US" sz="2000" dirty="0" smtClean="0">
                <a:solidFill>
                  <a:schemeClr val="bg1"/>
                </a:solidFill>
              </a:rPr>
              <a:t> </a:t>
            </a:r>
            <a:endParaRPr lang="id-ID" sz="2000" dirty="0" smtClean="0">
              <a:solidFill>
                <a:schemeClr val="bg1"/>
              </a:solidFill>
            </a:endParaRPr>
          </a:p>
          <a:p>
            <a:pPr algn="ctr"/>
            <a:r>
              <a:rPr lang="en-US" sz="2000" dirty="0" smtClean="0">
                <a:solidFill>
                  <a:schemeClr val="bg1"/>
                </a:solidFill>
              </a:rPr>
              <a:t>tower yang </a:t>
            </a:r>
            <a:r>
              <a:rPr lang="en-US" sz="2000" dirty="0" err="1" smtClean="0">
                <a:solidFill>
                  <a:schemeClr val="bg1"/>
                </a:solidFill>
              </a:rPr>
              <a:t>berdekatan</a:t>
            </a:r>
            <a:r>
              <a:rPr lang="en-US" sz="2000" dirty="0" smtClean="0">
                <a:solidFill>
                  <a:schemeClr val="bg1"/>
                </a:solidFill>
              </a:rPr>
              <a:t> </a:t>
            </a:r>
            <a:r>
              <a:rPr lang="en-US" sz="2000" dirty="0" err="1" smtClean="0">
                <a:solidFill>
                  <a:schemeClr val="bg1"/>
                </a:solidFill>
              </a:rPr>
              <a:t>maka</a:t>
            </a:r>
            <a:r>
              <a:rPr lang="en-US" sz="2000" dirty="0" smtClean="0">
                <a:solidFill>
                  <a:schemeClr val="bg1"/>
                </a:solidFill>
              </a:rPr>
              <a:t> user </a:t>
            </a:r>
            <a:r>
              <a:rPr lang="en-US" sz="2000" dirty="0" err="1" smtClean="0">
                <a:solidFill>
                  <a:schemeClr val="bg1"/>
                </a:solidFill>
              </a:rPr>
              <a:t>akan</a:t>
            </a:r>
            <a:r>
              <a:rPr lang="en-US" sz="2000" dirty="0" smtClean="0">
                <a:solidFill>
                  <a:schemeClr val="bg1"/>
                </a:solidFill>
              </a:rPr>
              <a:t> </a:t>
            </a:r>
            <a:r>
              <a:rPr lang="en-US" sz="2000" dirty="0" err="1" smtClean="0">
                <a:solidFill>
                  <a:schemeClr val="bg1"/>
                </a:solidFill>
              </a:rPr>
              <a:t>mengalami</a:t>
            </a:r>
            <a:r>
              <a:rPr lang="en-US" sz="2000" dirty="0" smtClean="0">
                <a:solidFill>
                  <a:schemeClr val="bg1"/>
                </a:solidFill>
              </a:rPr>
              <a:t> </a:t>
            </a:r>
            <a:r>
              <a:rPr lang="en-US" sz="2000" dirty="0" err="1" smtClean="0">
                <a:solidFill>
                  <a:schemeClr val="bg1"/>
                </a:solidFill>
              </a:rPr>
              <a:t>inteferensi</a:t>
            </a:r>
            <a:r>
              <a:rPr lang="en-US" sz="2000" dirty="0" smtClean="0">
                <a:solidFill>
                  <a:schemeClr val="bg1"/>
                </a:solidFill>
              </a:rPr>
              <a:t> </a:t>
            </a:r>
            <a:r>
              <a:rPr lang="en-US" sz="2000" dirty="0" err="1" smtClean="0">
                <a:solidFill>
                  <a:schemeClr val="bg1"/>
                </a:solidFill>
              </a:rPr>
              <a:t>jariingan</a:t>
            </a:r>
            <a:r>
              <a:rPr lang="en-US" sz="2000" dirty="0" smtClean="0">
                <a:solidFill>
                  <a:schemeClr val="bg1"/>
                </a:solidFill>
              </a:rPr>
              <a:t> </a:t>
            </a:r>
            <a:endParaRPr lang="id-ID" sz="2000" dirty="0" smtClean="0">
              <a:solidFill>
                <a:schemeClr val="bg1"/>
              </a:solidFill>
            </a:endParaRPr>
          </a:p>
          <a:p>
            <a:pPr algn="ctr"/>
            <a:r>
              <a:rPr lang="en-US" sz="2000" dirty="0" smtClean="0">
                <a:solidFill>
                  <a:schemeClr val="bg1"/>
                </a:solidFill>
              </a:rPr>
              <a:t>yang </a:t>
            </a:r>
            <a:r>
              <a:rPr lang="en-US" sz="2000" dirty="0" err="1" smtClean="0">
                <a:solidFill>
                  <a:schemeClr val="bg1"/>
                </a:solidFill>
              </a:rPr>
              <a:t>didapat</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tower yang </a:t>
            </a:r>
            <a:r>
              <a:rPr lang="en-US" sz="2000" dirty="0" err="1" smtClean="0">
                <a:solidFill>
                  <a:schemeClr val="bg1"/>
                </a:solidFill>
              </a:rPr>
              <a:t>tidak</a:t>
            </a:r>
            <a:r>
              <a:rPr lang="en-US" sz="2000" dirty="0" smtClean="0">
                <a:solidFill>
                  <a:schemeClr val="bg1"/>
                </a:solidFill>
              </a:rPr>
              <a:t> se-provider, user </a:t>
            </a:r>
            <a:r>
              <a:rPr lang="en-US" sz="2000" dirty="0" err="1" smtClean="0">
                <a:solidFill>
                  <a:schemeClr val="bg1"/>
                </a:solidFill>
              </a:rPr>
              <a:t>juga</a:t>
            </a:r>
            <a:r>
              <a:rPr lang="en-US" sz="2000" dirty="0" smtClean="0">
                <a:solidFill>
                  <a:schemeClr val="bg1"/>
                </a:solidFill>
              </a:rPr>
              <a:t> </a:t>
            </a:r>
            <a:r>
              <a:rPr lang="en-US" sz="2000" dirty="0" err="1" smtClean="0">
                <a:solidFill>
                  <a:schemeClr val="bg1"/>
                </a:solidFill>
              </a:rPr>
              <a:t>bisa</a:t>
            </a:r>
            <a:r>
              <a:rPr lang="en-US" sz="2000" dirty="0" smtClean="0">
                <a:solidFill>
                  <a:schemeClr val="bg1"/>
                </a:solidFill>
              </a:rPr>
              <a:t> </a:t>
            </a:r>
            <a:r>
              <a:rPr lang="en-US" sz="2000" dirty="0" err="1" smtClean="0">
                <a:solidFill>
                  <a:schemeClr val="bg1"/>
                </a:solidFill>
              </a:rPr>
              <a:t>mengalami</a:t>
            </a:r>
            <a:r>
              <a:rPr lang="en-US" sz="2000" dirty="0" smtClean="0">
                <a:solidFill>
                  <a:schemeClr val="bg1"/>
                </a:solidFill>
              </a:rPr>
              <a:t> </a:t>
            </a:r>
            <a:r>
              <a:rPr lang="en-US" sz="2000" dirty="0" err="1" smtClean="0">
                <a:solidFill>
                  <a:schemeClr val="bg1"/>
                </a:solidFill>
              </a:rPr>
              <a:t>gangguan</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noise yang </a:t>
            </a:r>
            <a:r>
              <a:rPr lang="en-US" sz="2000" dirty="0" err="1" smtClean="0">
                <a:solidFill>
                  <a:schemeClr val="bg1"/>
                </a:solidFill>
              </a:rPr>
              <a:t>diberikan</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tower yang </a:t>
            </a:r>
            <a:r>
              <a:rPr lang="en-US" sz="2000" dirty="0" err="1" smtClean="0">
                <a:solidFill>
                  <a:schemeClr val="bg1"/>
                </a:solidFill>
              </a:rPr>
              <a:t>dapat</a:t>
            </a:r>
            <a:r>
              <a:rPr lang="en-US" sz="2000" dirty="0" smtClean="0">
                <a:solidFill>
                  <a:schemeClr val="bg1"/>
                </a:solidFill>
              </a:rPr>
              <a:t> </a:t>
            </a:r>
            <a:r>
              <a:rPr lang="en-US" sz="2000" dirty="0" err="1" smtClean="0">
                <a:solidFill>
                  <a:schemeClr val="bg1"/>
                </a:solidFill>
              </a:rPr>
              <a:t>menggaggu</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sinyal</a:t>
            </a:r>
            <a:r>
              <a:rPr lang="en-US" sz="2000" dirty="0" smtClean="0">
                <a:solidFill>
                  <a:schemeClr val="bg1"/>
                </a:solidFill>
              </a:rPr>
              <a:t> </a:t>
            </a:r>
            <a:r>
              <a:rPr lang="en-US" sz="2000" dirty="0" err="1" smtClean="0">
                <a:solidFill>
                  <a:schemeClr val="bg1"/>
                </a:solidFill>
              </a:rPr>
              <a:t>utama</a:t>
            </a:r>
            <a:r>
              <a:rPr lang="en-US" sz="2000" dirty="0" smtClean="0">
                <a:solidFill>
                  <a:schemeClr val="bg1"/>
                </a:solidFill>
              </a:rPr>
              <a:t> yang </a:t>
            </a:r>
            <a:r>
              <a:rPr lang="en-US" sz="2000" dirty="0" err="1" smtClean="0">
                <a:solidFill>
                  <a:schemeClr val="bg1"/>
                </a:solidFill>
              </a:rPr>
              <a:t>diberikan</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tower. </a:t>
            </a:r>
            <a:r>
              <a:rPr lang="en-US" sz="2000" dirty="0" err="1" smtClean="0">
                <a:solidFill>
                  <a:schemeClr val="bg1"/>
                </a:solidFill>
              </a:rPr>
              <a:t>Mungkin</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a:t>
            </a:r>
            <a:r>
              <a:rPr lang="en-US" sz="2000" dirty="0" err="1" smtClean="0">
                <a:solidFill>
                  <a:schemeClr val="bg1"/>
                </a:solidFill>
              </a:rPr>
              <a:t>percobaan</a:t>
            </a:r>
            <a:r>
              <a:rPr lang="en-US" sz="2000" dirty="0" smtClean="0">
                <a:solidFill>
                  <a:schemeClr val="bg1"/>
                </a:solidFill>
              </a:rPr>
              <a:t> yang </a:t>
            </a:r>
            <a:endParaRPr lang="id-ID" sz="2000" dirty="0" smtClean="0">
              <a:solidFill>
                <a:schemeClr val="bg1"/>
              </a:solidFill>
            </a:endParaRPr>
          </a:p>
          <a:p>
            <a:pPr algn="ctr"/>
            <a:r>
              <a:rPr lang="en-US" sz="2000" dirty="0" err="1" smtClean="0">
                <a:solidFill>
                  <a:schemeClr val="bg1"/>
                </a:solidFill>
              </a:rPr>
              <a:t>kami</a:t>
            </a:r>
            <a:r>
              <a:rPr lang="en-US" sz="2000" dirty="0" smtClean="0">
                <a:solidFill>
                  <a:schemeClr val="bg1"/>
                </a:solidFill>
              </a:rPr>
              <a:t> </a:t>
            </a:r>
            <a:r>
              <a:rPr lang="en-US" sz="2000" dirty="0" err="1" smtClean="0">
                <a:solidFill>
                  <a:schemeClr val="bg1"/>
                </a:solidFill>
              </a:rPr>
              <a:t>lakukan</a:t>
            </a:r>
            <a:r>
              <a:rPr lang="en-US" sz="2000" dirty="0" smtClean="0">
                <a:solidFill>
                  <a:schemeClr val="bg1"/>
                </a:solidFill>
              </a:rPr>
              <a:t> noise yang </a:t>
            </a:r>
            <a:r>
              <a:rPr lang="en-US" sz="2000" dirty="0" err="1" smtClean="0">
                <a:solidFill>
                  <a:schemeClr val="bg1"/>
                </a:solidFill>
              </a:rPr>
              <a:t>kami</a:t>
            </a:r>
            <a:r>
              <a:rPr lang="en-US" sz="2000" dirty="0" smtClean="0">
                <a:solidFill>
                  <a:schemeClr val="bg1"/>
                </a:solidFill>
              </a:rPr>
              <a:t> </a:t>
            </a:r>
            <a:r>
              <a:rPr lang="en-US" sz="2000" dirty="0" err="1" smtClean="0">
                <a:solidFill>
                  <a:schemeClr val="bg1"/>
                </a:solidFill>
              </a:rPr>
              <a:t>dapat</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terlalu</a:t>
            </a:r>
            <a:r>
              <a:rPr lang="en-US" sz="2000" dirty="0" smtClean="0">
                <a:solidFill>
                  <a:schemeClr val="bg1"/>
                </a:solidFill>
              </a:rPr>
              <a:t> </a:t>
            </a:r>
            <a:r>
              <a:rPr lang="en-US" sz="2000" dirty="0" err="1" smtClean="0">
                <a:solidFill>
                  <a:schemeClr val="bg1"/>
                </a:solidFill>
              </a:rPr>
              <a:t>mengganggu</a:t>
            </a:r>
            <a:r>
              <a:rPr lang="en-US" sz="2000" dirty="0" smtClean="0">
                <a:solidFill>
                  <a:schemeClr val="bg1"/>
                </a:solidFill>
              </a:rPr>
              <a:t> </a:t>
            </a:r>
            <a:r>
              <a:rPr lang="en-US" sz="2000" dirty="0" err="1" smtClean="0">
                <a:solidFill>
                  <a:schemeClr val="bg1"/>
                </a:solidFill>
              </a:rPr>
              <a:t>sinyal</a:t>
            </a:r>
            <a:r>
              <a:rPr lang="en-US" sz="2000" dirty="0" smtClean="0">
                <a:solidFill>
                  <a:schemeClr val="bg1"/>
                </a:solidFill>
              </a:rPr>
              <a:t> </a:t>
            </a:r>
            <a:endParaRPr lang="id-ID" sz="2000" dirty="0" smtClean="0">
              <a:solidFill>
                <a:schemeClr val="bg1"/>
              </a:solidFill>
            </a:endParaRPr>
          </a:p>
          <a:p>
            <a:pPr algn="ctr"/>
            <a:r>
              <a:rPr lang="en-US" sz="2000" dirty="0" err="1" smtClean="0">
                <a:solidFill>
                  <a:schemeClr val="bg1"/>
                </a:solidFill>
              </a:rPr>
              <a:t>utama</a:t>
            </a:r>
            <a:r>
              <a:rPr lang="en-US" sz="2000" dirty="0" smtClean="0">
                <a:solidFill>
                  <a:schemeClr val="bg1"/>
                </a:solidFill>
              </a:rPr>
              <a:t> yang </a:t>
            </a:r>
            <a:r>
              <a:rPr lang="en-US" sz="2000" dirty="0" err="1" smtClean="0">
                <a:solidFill>
                  <a:schemeClr val="bg1"/>
                </a:solidFill>
              </a:rPr>
              <a:t>diberikan</a:t>
            </a:r>
            <a:r>
              <a:rPr lang="en-US" sz="2000" dirty="0" smtClean="0">
                <a:solidFill>
                  <a:schemeClr val="bg1"/>
                </a:solidFill>
              </a:rPr>
              <a:t>. </a:t>
            </a:r>
            <a:endParaRPr lang="id-ID" sz="2000" dirty="0" smtClean="0">
              <a:solidFill>
                <a:schemeClr val="bg1"/>
              </a:solidFill>
            </a:endParaRPr>
          </a:p>
          <a:p>
            <a:pPr algn="ctr"/>
            <a:endParaRPr lang="id-ID" sz="2000" dirty="0">
              <a:solidFill>
                <a:schemeClr val="bg1"/>
              </a:solidFill>
            </a:endParaRPr>
          </a:p>
        </p:txBody>
      </p:sp>
    </p:spTree>
    <p:extLst>
      <p:ext uri="{BB962C8B-B14F-4D97-AF65-F5344CB8AC3E}">
        <p14:creationId xmlns="" xmlns:p14="http://schemas.microsoft.com/office/powerpoint/2010/main" val="689816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4612" y="1500180"/>
            <a:ext cx="3744416" cy="576063"/>
          </a:xfrm>
        </p:spPr>
        <p:txBody>
          <a:bodyPr/>
          <a:lstStyle/>
          <a:p>
            <a:r>
              <a:rPr lang="id-ID" altLang="ko-KR" sz="4000" dirty="0" smtClean="0"/>
              <a:t>Terima Kasih</a:t>
            </a:r>
            <a:endParaRPr lang="ko-KR" altLang="en-US" sz="4000" dirty="0"/>
          </a:p>
        </p:txBody>
      </p:sp>
      <p:sp>
        <p:nvSpPr>
          <p:cNvPr id="3" name="Text Placeholder 2"/>
          <p:cNvSpPr>
            <a:spLocks noGrp="1"/>
          </p:cNvSpPr>
          <p:nvPr>
            <p:ph type="body" sz="quarter" idx="11"/>
          </p:nvPr>
        </p:nvSpPr>
        <p:spPr>
          <a:xfrm>
            <a:off x="2714612" y="2071684"/>
            <a:ext cx="3744416" cy="288032"/>
          </a:xfrm>
        </p:spPr>
        <p:txBody>
          <a:bodyPr/>
          <a:lstStyle/>
          <a:p>
            <a:pPr lvl="0"/>
            <a:r>
              <a:rPr lang="id-ID" altLang="ko-KR" sz="1600" dirty="0" smtClean="0"/>
              <a:t>atas perhatiannya</a:t>
            </a:r>
            <a:endParaRPr lang="en-US" altLang="ko-KR" sz="1600" dirty="0"/>
          </a:p>
        </p:txBody>
      </p:sp>
      <p:sp>
        <p:nvSpPr>
          <p:cNvPr id="5" name="Rectangle 4"/>
          <p:cNvSpPr/>
          <p:nvPr/>
        </p:nvSpPr>
        <p:spPr>
          <a:xfrm>
            <a:off x="0" y="3973949"/>
            <a:ext cx="5188600" cy="1169551"/>
          </a:xfrm>
          <a:prstGeom prst="rect">
            <a:avLst/>
          </a:prstGeom>
        </p:spPr>
        <p:txBody>
          <a:bodyPr wrap="none">
            <a:spAutoFit/>
          </a:bodyPr>
          <a:lstStyle/>
          <a:p>
            <a:r>
              <a:rPr lang="id-ID" sz="1400" b="1" dirty="0" smtClean="0">
                <a:solidFill>
                  <a:srgbClr val="85D8DE"/>
                </a:solidFill>
              </a:rPr>
              <a:t>Ahmad Luthfy Alfarizzy A (Membuat laporan, analisis data)</a:t>
            </a:r>
          </a:p>
          <a:p>
            <a:r>
              <a:rPr lang="id-ID" sz="1400" b="1" dirty="0" smtClean="0">
                <a:solidFill>
                  <a:srgbClr val="85D8DE"/>
                </a:solidFill>
              </a:rPr>
              <a:t>Dewa Ramadhan (Mencari data sinyal)</a:t>
            </a:r>
          </a:p>
          <a:p>
            <a:r>
              <a:rPr lang="id-ID" sz="1400" b="1" dirty="0" smtClean="0">
                <a:solidFill>
                  <a:srgbClr val="85D8DE"/>
                </a:solidFill>
              </a:rPr>
              <a:t>Muhamad Rahardi Nur (Membuat PPT, mencari data sinyal)</a:t>
            </a:r>
          </a:p>
          <a:p>
            <a:r>
              <a:rPr lang="id-ID" sz="1400" b="1" dirty="0" smtClean="0">
                <a:solidFill>
                  <a:srgbClr val="85D8DE"/>
                </a:solidFill>
              </a:rPr>
              <a:t>Rifqi Zuhdi (Analisis data)</a:t>
            </a:r>
          </a:p>
          <a:p>
            <a:r>
              <a:rPr lang="id-ID" sz="1400" b="1" dirty="0" smtClean="0">
                <a:solidFill>
                  <a:srgbClr val="85D8DE"/>
                </a:solidFill>
              </a:rPr>
              <a:t>Riri Qomaraini (Membuat flyer)</a:t>
            </a:r>
            <a:endParaRPr lang="id-ID" sz="1400" b="1" dirty="0">
              <a:solidFill>
                <a:srgbClr val="85D8DE"/>
              </a:solidFill>
            </a:endParaRPr>
          </a:p>
        </p:txBody>
      </p:sp>
    </p:spTree>
    <p:extLst>
      <p:ext uri="{BB962C8B-B14F-4D97-AF65-F5344CB8AC3E}">
        <p14:creationId xmlns="" xmlns:p14="http://schemas.microsoft.com/office/powerpoint/2010/main" val="40130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143108" y="142858"/>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2800" b="1" dirty="0" smtClean="0">
                <a:solidFill>
                  <a:schemeClr val="tx1">
                    <a:lumMod val="75000"/>
                    <a:lumOff val="25000"/>
                  </a:schemeClr>
                </a:solidFill>
                <a:cs typeface="Arial" pitchFamily="34" charset="0"/>
              </a:rPr>
              <a:t>Nama Anggota</a:t>
            </a:r>
            <a:endParaRPr lang="en-US" sz="2800" b="1" dirty="0">
              <a:solidFill>
                <a:schemeClr val="tx1">
                  <a:lumMod val="75000"/>
                  <a:lumOff val="25000"/>
                </a:schemeClr>
              </a:solidFill>
              <a:cs typeface="Arial" pitchFamily="34" charset="0"/>
            </a:endParaRPr>
          </a:p>
        </p:txBody>
      </p:sp>
      <p:grpSp>
        <p:nvGrpSpPr>
          <p:cNvPr id="30" name="Group 29"/>
          <p:cNvGrpSpPr/>
          <p:nvPr/>
        </p:nvGrpSpPr>
        <p:grpSpPr>
          <a:xfrm>
            <a:off x="3000364" y="1000114"/>
            <a:ext cx="5611091" cy="649891"/>
            <a:chOff x="2984973" y="1131591"/>
            <a:chExt cx="5611091" cy="649891"/>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667248" y="1258262"/>
              <a:ext cx="4752528" cy="52322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id-ID" sz="1400" b="1" dirty="0" smtClean="0"/>
                <a:t>Ahmad Luthfy Alfarizzy Ammar (09011282025085)</a:t>
              </a:r>
              <a:endParaRPr lang="id-ID" sz="1400" dirty="0" smtClean="0"/>
            </a:p>
            <a:p>
              <a:pPr>
                <a:defRPr/>
              </a:pPr>
              <a:endParaRPr lang="en-US" altLang="ko-KR" sz="1400" b="1" dirty="0">
                <a:solidFill>
                  <a:schemeClr val="bg1"/>
                </a:solidFill>
                <a:cs typeface="Arial" pitchFamily="34" charset="0"/>
              </a:endParaRPr>
            </a:p>
          </p:txBody>
        </p:sp>
      </p:grpSp>
      <p:grpSp>
        <p:nvGrpSpPr>
          <p:cNvPr id="31" name="Group 30"/>
          <p:cNvGrpSpPr/>
          <p:nvPr/>
        </p:nvGrpSpPr>
        <p:grpSpPr>
          <a:xfrm>
            <a:off x="3000364" y="1785932"/>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id-ID" sz="1400" b="1" dirty="0" smtClean="0"/>
                <a:t>Dewa Ramadhan.BM (09011282025065)</a:t>
              </a:r>
              <a:endParaRPr lang="en-US" altLang="ko-KR" sz="1400" b="1" dirty="0">
                <a:solidFill>
                  <a:schemeClr val="bg1"/>
                </a:solidFill>
                <a:cs typeface="Arial" pitchFamily="34" charset="0"/>
              </a:endParaRPr>
            </a:p>
          </p:txBody>
        </p:sp>
      </p:grpSp>
      <p:grpSp>
        <p:nvGrpSpPr>
          <p:cNvPr id="32" name="Group 31"/>
          <p:cNvGrpSpPr/>
          <p:nvPr/>
        </p:nvGrpSpPr>
        <p:grpSpPr>
          <a:xfrm>
            <a:off x="3000364" y="2571750"/>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id-ID" sz="1400" b="1" dirty="0" smtClean="0"/>
                <a:t>Muhamad Rahardi Nur (09011282025079)</a:t>
              </a:r>
              <a:endParaRPr lang="en-US" altLang="ko-KR" sz="1400" b="1" dirty="0">
                <a:solidFill>
                  <a:schemeClr val="bg1"/>
                </a:solidFill>
                <a:cs typeface="Arial" pitchFamily="34" charset="0"/>
              </a:endParaRPr>
            </a:p>
          </p:txBody>
        </p:sp>
      </p:grpSp>
      <p:grpSp>
        <p:nvGrpSpPr>
          <p:cNvPr id="33" name="Group 32"/>
          <p:cNvGrpSpPr/>
          <p:nvPr/>
        </p:nvGrpSpPr>
        <p:grpSpPr>
          <a:xfrm>
            <a:off x="3000364" y="3357568"/>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id-ID" sz="1400" b="1" dirty="0" smtClean="0"/>
                <a:t>Rifqi Zuhdi (09011182025005)</a:t>
              </a:r>
              <a:endParaRPr lang="en-US" altLang="ko-KR" sz="1400" b="1" dirty="0">
                <a:solidFill>
                  <a:schemeClr val="bg1"/>
                </a:solidFill>
                <a:cs typeface="Arial" pitchFamily="34" charset="0"/>
              </a:endParaRPr>
            </a:p>
          </p:txBody>
        </p:sp>
      </p:grpSp>
      <p:grpSp>
        <p:nvGrpSpPr>
          <p:cNvPr id="34" name="Group 33"/>
          <p:cNvGrpSpPr/>
          <p:nvPr/>
        </p:nvGrpSpPr>
        <p:grpSpPr>
          <a:xfrm>
            <a:off x="3000364" y="4143386"/>
            <a:ext cx="5611091" cy="576000"/>
            <a:chOff x="2984973" y="3807117"/>
            <a:chExt cx="5611091" cy="576000"/>
          </a:xfrm>
        </p:grpSpPr>
        <p:sp>
          <p:nvSpPr>
            <p:cNvPr id="35" name="Round Same Side Corner Rectangle 3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7" name="TextBox 3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smtClean="0">
                  <a:solidFill>
                    <a:schemeClr val="accent4"/>
                  </a:solidFill>
                  <a:cs typeface="Arial" pitchFamily="34" charset="0"/>
                </a:rPr>
                <a:t>0</a:t>
              </a:r>
              <a:r>
                <a:rPr lang="id-ID" altLang="ko-KR" sz="2400" b="1" dirty="0" smtClean="0">
                  <a:solidFill>
                    <a:schemeClr val="accent4"/>
                  </a:solidFill>
                  <a:cs typeface="Arial" pitchFamily="34" charset="0"/>
                </a:rPr>
                <a:t>5</a:t>
              </a:r>
              <a:endParaRPr lang="en-US" altLang="ko-KR" sz="2400" b="1" dirty="0">
                <a:solidFill>
                  <a:schemeClr val="accent4"/>
                </a:solidFill>
                <a:cs typeface="Arial" pitchFamily="34" charset="0"/>
              </a:endParaRPr>
            </a:p>
          </p:txBody>
        </p:sp>
        <p:sp>
          <p:nvSpPr>
            <p:cNvPr id="38" name="TextBox 3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id-ID" sz="1400" b="1" dirty="0" smtClean="0"/>
                <a:t>Riri Qomaraini (09011281621033)</a:t>
              </a:r>
              <a:endParaRPr lang="en-US" altLang="ko-KR" sz="1400" b="1" dirty="0">
                <a:solidFill>
                  <a:schemeClr val="bg1"/>
                </a:solidFill>
                <a:cs typeface="Arial" pitchFamily="34" charset="0"/>
              </a:endParaRPr>
            </a:p>
          </p:txBody>
        </p:sp>
      </p:grpSp>
    </p:spTree>
    <p:extLst>
      <p:ext uri="{BB962C8B-B14F-4D97-AF65-F5344CB8AC3E}">
        <p14:creationId xmlns=""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49012" y="16902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672724" y="1690289"/>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693076" y="332722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849012" y="3327229"/>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7112"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9" name="TextBox 8"/>
          <p:cNvSpPr txBox="1"/>
          <p:nvPr/>
        </p:nvSpPr>
        <p:spPr>
          <a:xfrm>
            <a:off x="737463"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0" name="TextBox 9"/>
          <p:cNvSpPr txBox="1"/>
          <p:nvPr/>
        </p:nvSpPr>
        <p:spPr>
          <a:xfrm>
            <a:off x="4857752" y="178593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 name="TextBox 10"/>
          <p:cNvSpPr txBox="1"/>
          <p:nvPr/>
        </p:nvSpPr>
        <p:spPr>
          <a:xfrm>
            <a:off x="4893400"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
        <p:nvSpPr>
          <p:cNvPr id="14" name="TextBox 13"/>
          <p:cNvSpPr txBox="1"/>
          <p:nvPr/>
        </p:nvSpPr>
        <p:spPr>
          <a:xfrm>
            <a:off x="1428728" y="1857370"/>
            <a:ext cx="2932815" cy="338554"/>
          </a:xfrm>
          <a:prstGeom prst="rect">
            <a:avLst/>
          </a:prstGeom>
          <a:noFill/>
        </p:spPr>
        <p:txBody>
          <a:bodyPr wrap="square" rtlCol="0" anchor="ctr">
            <a:spAutoFit/>
          </a:bodyPr>
          <a:lstStyle/>
          <a:p>
            <a:r>
              <a:rPr lang="id-ID" altLang="ko-KR" sz="1600" b="1" dirty="0" smtClean="0">
                <a:cs typeface="Arial" pitchFamily="34" charset="0"/>
              </a:rPr>
              <a:t>PENDAHULUAN</a:t>
            </a:r>
            <a:endParaRPr lang="ko-KR" altLang="en-US" sz="1600" b="1" dirty="0">
              <a:cs typeface="Arial" pitchFamily="34" charset="0"/>
            </a:endParaRPr>
          </a:p>
        </p:txBody>
      </p:sp>
      <p:sp>
        <p:nvSpPr>
          <p:cNvPr id="17" name="TextBox 16"/>
          <p:cNvSpPr txBox="1"/>
          <p:nvPr/>
        </p:nvSpPr>
        <p:spPr>
          <a:xfrm>
            <a:off x="1428728" y="3500444"/>
            <a:ext cx="2932815" cy="338554"/>
          </a:xfrm>
          <a:prstGeom prst="rect">
            <a:avLst/>
          </a:prstGeom>
          <a:noFill/>
        </p:spPr>
        <p:txBody>
          <a:bodyPr wrap="square" rtlCol="0" anchor="ctr">
            <a:spAutoFit/>
          </a:bodyPr>
          <a:lstStyle/>
          <a:p>
            <a:r>
              <a:rPr lang="id-ID" altLang="ko-KR" sz="1600" b="1" dirty="0" smtClean="0">
                <a:cs typeface="Arial" pitchFamily="34" charset="0"/>
              </a:rPr>
              <a:t>HASIL &amp; PEMBAHASAN</a:t>
            </a:r>
            <a:endParaRPr lang="ko-KR" altLang="en-US" sz="1600" b="1" dirty="0">
              <a:cs typeface="Arial" pitchFamily="34" charset="0"/>
            </a:endParaRPr>
          </a:p>
        </p:txBody>
      </p:sp>
      <p:sp>
        <p:nvSpPr>
          <p:cNvPr id="20" name="TextBox 19"/>
          <p:cNvSpPr txBox="1"/>
          <p:nvPr/>
        </p:nvSpPr>
        <p:spPr>
          <a:xfrm>
            <a:off x="5643570" y="1857370"/>
            <a:ext cx="2932815" cy="338554"/>
          </a:xfrm>
          <a:prstGeom prst="rect">
            <a:avLst/>
          </a:prstGeom>
          <a:noFill/>
        </p:spPr>
        <p:txBody>
          <a:bodyPr wrap="square" rtlCol="0" anchor="ctr">
            <a:spAutoFit/>
          </a:bodyPr>
          <a:lstStyle/>
          <a:p>
            <a:r>
              <a:rPr lang="id-ID" altLang="ko-KR" sz="1600" b="1" dirty="0" smtClean="0">
                <a:cs typeface="Arial" pitchFamily="34" charset="0"/>
              </a:rPr>
              <a:t>PERCOBAAN</a:t>
            </a:r>
            <a:endParaRPr lang="ko-KR" altLang="en-US" sz="1600" b="1" dirty="0">
              <a:cs typeface="Arial" pitchFamily="34" charset="0"/>
            </a:endParaRPr>
          </a:p>
        </p:txBody>
      </p:sp>
      <p:sp>
        <p:nvSpPr>
          <p:cNvPr id="23" name="TextBox 22"/>
          <p:cNvSpPr txBox="1"/>
          <p:nvPr/>
        </p:nvSpPr>
        <p:spPr>
          <a:xfrm>
            <a:off x="5643570" y="3500444"/>
            <a:ext cx="2932815" cy="338554"/>
          </a:xfrm>
          <a:prstGeom prst="rect">
            <a:avLst/>
          </a:prstGeom>
          <a:noFill/>
        </p:spPr>
        <p:txBody>
          <a:bodyPr wrap="square" rtlCol="0" anchor="ctr">
            <a:spAutoFit/>
          </a:bodyPr>
          <a:lstStyle/>
          <a:p>
            <a:r>
              <a:rPr lang="id-ID" altLang="ko-KR" sz="1600" b="1" dirty="0" smtClean="0">
                <a:cs typeface="Arial" pitchFamily="34" charset="0"/>
              </a:rPr>
              <a:t>KESIMPULAN</a:t>
            </a:r>
            <a:endParaRPr lang="ko-KR" altLang="en-US" sz="1600" b="1" dirty="0">
              <a:cs typeface="Arial" pitchFamily="34" charset="0"/>
            </a:endParaRPr>
          </a:p>
        </p:txBody>
      </p:sp>
      <p:sp>
        <p:nvSpPr>
          <p:cNvPr id="24" name="Text Placeholder 23"/>
          <p:cNvSpPr>
            <a:spLocks noGrp="1"/>
          </p:cNvSpPr>
          <p:nvPr>
            <p:ph type="body" sz="quarter" idx="10"/>
          </p:nvPr>
        </p:nvSpPr>
        <p:spPr/>
        <p:style>
          <a:lnRef idx="2">
            <a:schemeClr val="accent3"/>
          </a:lnRef>
          <a:fillRef idx="1">
            <a:schemeClr val="lt1"/>
          </a:fillRef>
          <a:effectRef idx="0">
            <a:schemeClr val="accent3"/>
          </a:effectRef>
          <a:fontRef idx="minor">
            <a:schemeClr val="dk1"/>
          </a:fontRef>
        </p:style>
        <p:txBody>
          <a:bodyPr/>
          <a:lstStyle/>
          <a:p>
            <a:r>
              <a:rPr lang="id-ID" dirty="0" smtClean="0"/>
              <a:t>Susunan Materi</a:t>
            </a:r>
            <a:endParaRPr lang="id-ID" dirty="0"/>
          </a:p>
        </p:txBody>
      </p:sp>
      <p:sp>
        <p:nvSpPr>
          <p:cNvPr id="25" name="Text Placeholder 24"/>
          <p:cNvSpPr>
            <a:spLocks noGrp="1"/>
          </p:cNvSpPr>
          <p:nvPr>
            <p:ph type="body" sz="quarter" idx="11"/>
          </p:nvPr>
        </p:nvSpPr>
        <p:spPr/>
        <p:txBody>
          <a:bodyPr/>
          <a:lstStyle/>
          <a:p>
            <a:endParaRPr lang="id-ID"/>
          </a:p>
        </p:txBody>
      </p:sp>
    </p:spTree>
    <p:extLst>
      <p:ext uri="{BB962C8B-B14F-4D97-AF65-F5344CB8AC3E}">
        <p14:creationId xmlns="" xmlns:p14="http://schemas.microsoft.com/office/powerpoint/2010/main" val="3239406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Provider &amp; Aplikasi</a:t>
            </a:r>
            <a:endParaRPr lang="ko-KR" altLang="en-US" dirty="0"/>
          </a:p>
        </p:txBody>
      </p:sp>
      <p:sp>
        <p:nvSpPr>
          <p:cNvPr id="3" name="Text Placeholder 2"/>
          <p:cNvSpPr>
            <a:spLocks noGrp="1"/>
          </p:cNvSpPr>
          <p:nvPr>
            <p:ph type="body" sz="quarter" idx="11"/>
          </p:nvPr>
        </p:nvSpPr>
        <p:spPr/>
        <p:txBody>
          <a:bodyPr/>
          <a:lstStyle/>
          <a:p>
            <a:pPr lvl="0"/>
            <a:r>
              <a:rPr lang="id-ID" altLang="ko-KR" dirty="0" smtClean="0"/>
              <a:t>Yang digunakan </a:t>
            </a:r>
            <a:endParaRPr lang="en-US" altLang="ko-KR" dirty="0"/>
          </a:p>
        </p:txBody>
      </p:sp>
      <p:sp>
        <p:nvSpPr>
          <p:cNvPr id="6" name="Oval 5"/>
          <p:cNvSpPr/>
          <p:nvPr/>
        </p:nvSpPr>
        <p:spPr>
          <a:xfrm>
            <a:off x="6069539" y="393829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 name="Group 6"/>
          <p:cNvGrpSpPr/>
          <p:nvPr/>
        </p:nvGrpSpPr>
        <p:grpSpPr>
          <a:xfrm>
            <a:off x="6789618" y="3795886"/>
            <a:ext cx="1919111" cy="860885"/>
            <a:chOff x="1472558" y="998559"/>
            <a:chExt cx="2765965" cy="860885"/>
          </a:xfrm>
        </p:grpSpPr>
        <p:sp>
          <p:nvSpPr>
            <p:cNvPr id="8" name="TextBox 7"/>
            <p:cNvSpPr txBox="1"/>
            <p:nvPr/>
          </p:nvSpPr>
          <p:spPr>
            <a:xfrm>
              <a:off x="1472558" y="1213113"/>
              <a:ext cx="2765965" cy="646331"/>
            </a:xfrm>
            <a:prstGeom prst="rect">
              <a:avLst/>
            </a:prstGeom>
            <a:noFill/>
          </p:spPr>
          <p:txBody>
            <a:bodyPr wrap="square" rtlCol="0" anchor="ctr">
              <a:spAutoFit/>
            </a:bodyPr>
            <a:lstStyle/>
            <a:p>
              <a:r>
                <a:rPr lang="id-ID" altLang="ko-KR" sz="1200" dirty="0" smtClean="0">
                  <a:solidFill>
                    <a:schemeClr val="bg1"/>
                  </a:solidFill>
                  <a:cs typeface="Arial" pitchFamily="34" charset="0"/>
                </a:rPr>
                <a:t>Menghitung kecepatan internet pada suatu jaringan</a:t>
              </a:r>
              <a:endParaRPr lang="ko-KR" altLang="en-US" sz="1200" dirty="0">
                <a:solidFill>
                  <a:schemeClr val="bg1"/>
                </a:solidFill>
                <a:cs typeface="Arial" pitchFamily="34" charset="0"/>
              </a:endParaRPr>
            </a:p>
          </p:txBody>
        </p:sp>
        <p:sp>
          <p:nvSpPr>
            <p:cNvPr id="9" name="TextBox 8"/>
            <p:cNvSpPr txBox="1"/>
            <p:nvPr/>
          </p:nvSpPr>
          <p:spPr>
            <a:xfrm>
              <a:off x="1472558" y="998559"/>
              <a:ext cx="2765965" cy="276999"/>
            </a:xfrm>
            <a:prstGeom prst="rect">
              <a:avLst/>
            </a:prstGeom>
            <a:noFill/>
          </p:spPr>
          <p:txBody>
            <a:bodyPr wrap="square" rtlCol="0" anchor="ctr">
              <a:spAutoFit/>
            </a:bodyPr>
            <a:lstStyle/>
            <a:p>
              <a:r>
                <a:rPr lang="id-ID" altLang="ko-KR" sz="1200" b="1" dirty="0" smtClean="0">
                  <a:solidFill>
                    <a:schemeClr val="bg1"/>
                  </a:solidFill>
                  <a:cs typeface="Arial" pitchFamily="34" charset="0"/>
                </a:rPr>
                <a:t>SPEEDTEST </a:t>
              </a:r>
              <a:endParaRPr lang="ko-KR" altLang="en-US" sz="1200" b="1" dirty="0">
                <a:solidFill>
                  <a:schemeClr val="bg1"/>
                </a:solidFill>
                <a:cs typeface="Arial" pitchFamily="34" charset="0"/>
              </a:endParaRPr>
            </a:p>
          </p:txBody>
        </p:sp>
      </p:grpSp>
      <p:sp>
        <p:nvSpPr>
          <p:cNvPr id="10" name="Oval 21"/>
          <p:cNvSpPr>
            <a:spLocks noChangeAspect="1"/>
          </p:cNvSpPr>
          <p:nvPr/>
        </p:nvSpPr>
        <p:spPr>
          <a:xfrm>
            <a:off x="6190342" y="4057703"/>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2519201" y="393829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357158" y="4000510"/>
            <a:ext cx="1919111" cy="369332"/>
          </a:xfrm>
          <a:prstGeom prst="rect">
            <a:avLst/>
          </a:prstGeom>
          <a:noFill/>
        </p:spPr>
        <p:txBody>
          <a:bodyPr wrap="square" rtlCol="0" anchor="ctr">
            <a:spAutoFit/>
          </a:bodyPr>
          <a:lstStyle/>
          <a:p>
            <a:pPr algn="r"/>
            <a:r>
              <a:rPr lang="id-ID" altLang="ko-KR" b="1" dirty="0" smtClean="0">
                <a:solidFill>
                  <a:schemeClr val="bg1"/>
                </a:solidFill>
                <a:cs typeface="Arial" pitchFamily="34" charset="0"/>
              </a:rPr>
              <a:t>TELKOMSEL</a:t>
            </a:r>
            <a:endParaRPr lang="ko-KR" altLang="en-US" b="1" dirty="0">
              <a:solidFill>
                <a:schemeClr val="bg1"/>
              </a:solidFill>
              <a:cs typeface="Arial" pitchFamily="34" charset="0"/>
            </a:endParaRPr>
          </a:p>
        </p:txBody>
      </p:sp>
      <p:sp>
        <p:nvSpPr>
          <p:cNvPr id="15" name="Rectangle 9"/>
          <p:cNvSpPr/>
          <p:nvPr/>
        </p:nvSpPr>
        <p:spPr>
          <a:xfrm>
            <a:off x="2656958" y="4085658"/>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2519201" y="271551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TextBox 19"/>
          <p:cNvSpPr txBox="1"/>
          <p:nvPr/>
        </p:nvSpPr>
        <p:spPr>
          <a:xfrm>
            <a:off x="357158" y="2786064"/>
            <a:ext cx="1919111" cy="369332"/>
          </a:xfrm>
          <a:prstGeom prst="rect">
            <a:avLst/>
          </a:prstGeom>
          <a:noFill/>
        </p:spPr>
        <p:txBody>
          <a:bodyPr wrap="square" rtlCol="0" anchor="ctr">
            <a:spAutoFit/>
          </a:bodyPr>
          <a:lstStyle/>
          <a:p>
            <a:pPr algn="r"/>
            <a:r>
              <a:rPr lang="id-ID" altLang="ko-KR" b="1" dirty="0" smtClean="0">
                <a:solidFill>
                  <a:srgbClr val="7030A0"/>
                </a:solidFill>
                <a:cs typeface="Arial" pitchFamily="34" charset="0"/>
              </a:rPr>
              <a:t>AXIS</a:t>
            </a:r>
            <a:endParaRPr lang="ko-KR" altLang="en-US" b="1" dirty="0">
              <a:solidFill>
                <a:srgbClr val="7030A0"/>
              </a:solidFill>
              <a:cs typeface="Arial" pitchFamily="34" charset="0"/>
            </a:endParaRPr>
          </a:p>
        </p:txBody>
      </p:sp>
      <p:sp>
        <p:nvSpPr>
          <p:cNvPr id="22" name="Oval 21"/>
          <p:cNvSpPr/>
          <p:nvPr/>
        </p:nvSpPr>
        <p:spPr>
          <a:xfrm>
            <a:off x="2519201" y="1492740"/>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TextBox 24"/>
          <p:cNvSpPr txBox="1"/>
          <p:nvPr/>
        </p:nvSpPr>
        <p:spPr>
          <a:xfrm>
            <a:off x="357158" y="1571618"/>
            <a:ext cx="1919111" cy="369332"/>
          </a:xfrm>
          <a:prstGeom prst="rect">
            <a:avLst/>
          </a:prstGeom>
          <a:noFill/>
        </p:spPr>
        <p:txBody>
          <a:bodyPr wrap="square" rtlCol="0" anchor="ctr">
            <a:spAutoFit/>
          </a:bodyPr>
          <a:lstStyle/>
          <a:p>
            <a:pPr algn="r"/>
            <a:r>
              <a:rPr lang="id-ID" altLang="ko-KR" b="1" dirty="0" smtClean="0">
                <a:solidFill>
                  <a:schemeClr val="accent2"/>
                </a:solidFill>
                <a:cs typeface="Arial" pitchFamily="34" charset="0"/>
              </a:rPr>
              <a:t>By.U</a:t>
            </a:r>
            <a:endParaRPr lang="ko-KR" altLang="en-US" b="1" dirty="0">
              <a:solidFill>
                <a:schemeClr val="accent2"/>
              </a:solidFill>
              <a:cs typeface="Arial" pitchFamily="34" charset="0"/>
            </a:endParaRPr>
          </a:p>
        </p:txBody>
      </p:sp>
      <p:sp>
        <p:nvSpPr>
          <p:cNvPr id="27" name="Oval 26"/>
          <p:cNvSpPr/>
          <p:nvPr/>
        </p:nvSpPr>
        <p:spPr>
          <a:xfrm>
            <a:off x="6069539" y="2706356"/>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27"/>
          <p:cNvGrpSpPr/>
          <p:nvPr/>
        </p:nvGrpSpPr>
        <p:grpSpPr>
          <a:xfrm>
            <a:off x="6789618" y="2563946"/>
            <a:ext cx="1919111" cy="860885"/>
            <a:chOff x="1472558" y="998559"/>
            <a:chExt cx="2765965" cy="860885"/>
          </a:xfrm>
        </p:grpSpPr>
        <p:sp>
          <p:nvSpPr>
            <p:cNvPr id="29" name="TextBox 28"/>
            <p:cNvSpPr txBox="1"/>
            <p:nvPr/>
          </p:nvSpPr>
          <p:spPr>
            <a:xfrm>
              <a:off x="1472558" y="1213113"/>
              <a:ext cx="2765965" cy="646331"/>
            </a:xfrm>
            <a:prstGeom prst="rect">
              <a:avLst/>
            </a:prstGeom>
            <a:noFill/>
          </p:spPr>
          <p:txBody>
            <a:bodyPr wrap="square" rtlCol="0" anchor="ctr">
              <a:spAutoFit/>
            </a:bodyPr>
            <a:lstStyle/>
            <a:p>
              <a:r>
                <a:rPr lang="id-ID" altLang="ko-KR" sz="1200" dirty="0" smtClean="0">
                  <a:solidFill>
                    <a:schemeClr val="tx1">
                      <a:lumMod val="75000"/>
                      <a:lumOff val="25000"/>
                    </a:schemeClr>
                  </a:solidFill>
                  <a:cs typeface="Arial" pitchFamily="34" charset="0"/>
                </a:rPr>
                <a:t>Mengetahui infromasi sinyal dari provider yang sedang kita gunakan</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1472558" y="998559"/>
              <a:ext cx="2765965" cy="276999"/>
            </a:xfrm>
            <a:prstGeom prst="rect">
              <a:avLst/>
            </a:prstGeom>
            <a:noFill/>
          </p:spPr>
          <p:txBody>
            <a:bodyPr wrap="square" rtlCol="0" anchor="ctr">
              <a:spAutoFit/>
            </a:bodyPr>
            <a:lstStyle/>
            <a:p>
              <a:r>
                <a:rPr lang="id-ID" altLang="ko-KR" sz="1200" b="1" dirty="0" smtClean="0">
                  <a:solidFill>
                    <a:schemeClr val="tx1">
                      <a:lumMod val="75000"/>
                      <a:lumOff val="25000"/>
                    </a:schemeClr>
                  </a:solidFill>
                  <a:cs typeface="Arial" pitchFamily="34" charset="0"/>
                </a:rPr>
                <a:t>NETWORK CELL INFO</a:t>
              </a:r>
              <a:endParaRPr lang="ko-KR" altLang="en-US" sz="1200" b="1" dirty="0">
                <a:solidFill>
                  <a:schemeClr val="tx1">
                    <a:lumMod val="75000"/>
                    <a:lumOff val="25000"/>
                  </a:schemeClr>
                </a:solidFill>
                <a:cs typeface="Arial" pitchFamily="34" charset="0"/>
              </a:endParaRPr>
            </a:p>
          </p:txBody>
        </p:sp>
      </p:grpSp>
      <p:sp>
        <p:nvSpPr>
          <p:cNvPr id="32" name="Oval 31"/>
          <p:cNvSpPr/>
          <p:nvPr/>
        </p:nvSpPr>
        <p:spPr>
          <a:xfrm>
            <a:off x="6069539" y="1474416"/>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2" name="Group 32"/>
          <p:cNvGrpSpPr/>
          <p:nvPr/>
        </p:nvGrpSpPr>
        <p:grpSpPr>
          <a:xfrm>
            <a:off x="6789618" y="1332006"/>
            <a:ext cx="1997224" cy="860885"/>
            <a:chOff x="1472558" y="998559"/>
            <a:chExt cx="2878547" cy="860885"/>
          </a:xfrm>
        </p:grpSpPr>
        <p:sp>
          <p:nvSpPr>
            <p:cNvPr id="34" name="TextBox 33"/>
            <p:cNvSpPr txBox="1"/>
            <p:nvPr/>
          </p:nvSpPr>
          <p:spPr>
            <a:xfrm>
              <a:off x="1472558" y="1213113"/>
              <a:ext cx="2765965" cy="646331"/>
            </a:xfrm>
            <a:prstGeom prst="rect">
              <a:avLst/>
            </a:prstGeom>
            <a:noFill/>
          </p:spPr>
          <p:txBody>
            <a:bodyPr wrap="square" rtlCol="0" anchor="ctr">
              <a:spAutoFit/>
            </a:bodyPr>
            <a:lstStyle/>
            <a:p>
              <a:r>
                <a:rPr lang="id-ID" altLang="ko-KR" sz="1200" dirty="0" smtClean="0">
                  <a:solidFill>
                    <a:schemeClr val="tx1">
                      <a:lumMod val="75000"/>
                      <a:lumOff val="25000"/>
                    </a:schemeClr>
                  </a:solidFill>
                  <a:cs typeface="Arial" pitchFamily="34" charset="0"/>
                </a:rPr>
                <a:t>Menangkap lokasi tower BTS dari operator yang ingin dituju</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1472558" y="998559"/>
              <a:ext cx="2878547" cy="276999"/>
            </a:xfrm>
            <a:prstGeom prst="rect">
              <a:avLst/>
            </a:prstGeom>
            <a:noFill/>
          </p:spPr>
          <p:txBody>
            <a:bodyPr wrap="square" rtlCol="0" anchor="ctr">
              <a:spAutoFit/>
            </a:bodyPr>
            <a:lstStyle/>
            <a:p>
              <a:r>
                <a:rPr lang="id-ID" altLang="ko-KR" sz="1200" b="1" dirty="0" smtClean="0">
                  <a:solidFill>
                    <a:schemeClr val="tx1">
                      <a:lumMod val="75000"/>
                      <a:lumOff val="25000"/>
                    </a:schemeClr>
                  </a:solidFill>
                  <a:cs typeface="Arial" pitchFamily="34" charset="0"/>
                </a:rPr>
                <a:t>NETWORK SIGNAL INFO</a:t>
              </a:r>
              <a:endParaRPr lang="ko-KR" altLang="en-US" sz="1200" b="1" dirty="0">
                <a:solidFill>
                  <a:schemeClr val="tx1">
                    <a:lumMod val="75000"/>
                    <a:lumOff val="25000"/>
                  </a:schemeClr>
                </a:solidFill>
                <a:cs typeface="Arial" pitchFamily="34" charset="0"/>
              </a:endParaRPr>
            </a:p>
          </p:txBody>
        </p:sp>
      </p:grpSp>
      <p:sp>
        <p:nvSpPr>
          <p:cNvPr id="37" name="Rectangle 36"/>
          <p:cNvSpPr/>
          <p:nvPr/>
        </p:nvSpPr>
        <p:spPr>
          <a:xfrm>
            <a:off x="2682574" y="1676566"/>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ounded Rectangle 27"/>
          <p:cNvSpPr/>
          <p:nvPr/>
        </p:nvSpPr>
        <p:spPr>
          <a:xfrm>
            <a:off x="6215074" y="1643056"/>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0"/>
          <p:cNvSpPr>
            <a:spLocks noChangeAspect="1"/>
          </p:cNvSpPr>
          <p:nvPr/>
        </p:nvSpPr>
        <p:spPr>
          <a:xfrm>
            <a:off x="2643174" y="2857502"/>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Oval 7"/>
          <p:cNvSpPr>
            <a:spLocks noChangeAspect="1"/>
          </p:cNvSpPr>
          <p:nvPr/>
        </p:nvSpPr>
        <p:spPr>
          <a:xfrm>
            <a:off x="6190342" y="2834640"/>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그림 개체 틀 4">
            <a:extLst>
              <a:ext uri="{FF2B5EF4-FFF2-40B4-BE49-F238E27FC236}">
                <a16:creationId xmlns:a16="http://schemas.microsoft.com/office/drawing/2014/main" xmlns="" id="{170BA5EE-1AD5-4142-978F-3554C789E6B1}"/>
              </a:ext>
            </a:extLst>
          </p:cNvPr>
          <p:cNvSpPr>
            <a:spLocks noGrp="1"/>
          </p:cNvSpPr>
          <p:nvPr>
            <p:ph type="pic" idx="1"/>
          </p:nvPr>
        </p:nvSpPr>
        <p:spPr/>
      </p:sp>
    </p:spTree>
    <p:extLst>
      <p:ext uri="{BB962C8B-B14F-4D97-AF65-F5344CB8AC3E}">
        <p14:creationId xmlns="" xmlns:p14="http://schemas.microsoft.com/office/powerpoint/2010/main" val="285778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ubtitle 2"/>
          <p:cNvSpPr txBox="1">
            <a:spLocks/>
          </p:cNvSpPr>
          <p:nvPr/>
        </p:nvSpPr>
        <p:spPr>
          <a:xfrm>
            <a:off x="142844" y="785800"/>
            <a:ext cx="5286412" cy="3406341"/>
          </a:xfrm>
          <a:prstGeom prst="rect">
            <a:avLst/>
          </a:prstGeom>
        </p:spPr>
        <p:txBody>
          <a:bodyPr vert="horz" wrap="square" lIns="81559" tIns="40779" rIns="81559" bIns="4077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id-ID" sz="1300" dirty="0" smtClean="0">
                <a:solidFill>
                  <a:schemeClr val="tx1"/>
                </a:solidFill>
              </a:rPr>
              <a:t>BTS (</a:t>
            </a:r>
            <a:r>
              <a:rPr lang="id-ID" sz="1400" dirty="0" smtClean="0">
                <a:solidFill>
                  <a:schemeClr val="tx1"/>
                </a:solidFill>
              </a:rPr>
              <a:t>Base Transceiver Station)</a:t>
            </a:r>
            <a:r>
              <a:rPr lang="id-ID" sz="1300" dirty="0" smtClean="0">
                <a:solidFill>
                  <a:schemeClr val="tx1"/>
                </a:solidFill>
              </a:rPr>
              <a:t> adalah suatu perangkat dalam jaringan telekomunikasi seluler yang berbentuk sebuah tower dengan antena pemancar dan penerima yang berfungsi sebagai penguat sinyal daya, sehingga dapat menghubungkan jaringan operator telekomunikasi seluler dengan pelanggannya. BTS memiliki daerah cakupan yang luasannya tergantung dari kuat lemahnya pancaran daya dari sinyal yang dikirimkan ke pelanggan. Sebagian besar dari mereka menggunakan sistem GSM (Global System For Mobile Communication). Penentuan lokasi tower BTS untuk jaringan telepon seluler menjadi masalah yang sering dihadapi oleh pihak operator penyedia jaringan komunikasi seluler.</a:t>
            </a:r>
            <a:endParaRPr lang="en-US" sz="1300" b="1" dirty="0">
              <a:solidFill>
                <a:schemeClr val="tx1"/>
              </a:solidFill>
              <a:latin typeface="Poppins Light" charset="0"/>
              <a:ea typeface="Poppins Light" charset="0"/>
              <a:cs typeface="Poppins Light" charset="0"/>
            </a:endParaRPr>
          </a:p>
        </p:txBody>
      </p:sp>
      <p:sp>
        <p:nvSpPr>
          <p:cNvPr id="12" name="TextBox 11">
            <a:extLst>
              <a:ext uri="{FF2B5EF4-FFF2-40B4-BE49-F238E27FC236}">
                <a16:creationId xmlns="" xmlns:a16="http://schemas.microsoft.com/office/drawing/2014/main" id="{DBF4BB16-066B-004E-AA33-BEE4B3168A60}"/>
              </a:ext>
            </a:extLst>
          </p:cNvPr>
          <p:cNvSpPr txBox="1"/>
          <p:nvPr/>
        </p:nvSpPr>
        <p:spPr>
          <a:xfrm>
            <a:off x="285720" y="285734"/>
            <a:ext cx="2587568" cy="380873"/>
          </a:xfrm>
          <a:prstGeom prst="rect">
            <a:avLst/>
          </a:prstGeom>
          <a:noFill/>
        </p:spPr>
        <p:txBody>
          <a:bodyPr wrap="none" lIns="34290" tIns="17145" rIns="34290" bIns="17145" rtlCol="0">
            <a:spAutoFit/>
          </a:bodyPr>
          <a:lstStyle/>
          <a:p>
            <a:pPr>
              <a:lnSpc>
                <a:spcPts val="2700"/>
              </a:lnSpc>
            </a:pPr>
            <a:r>
              <a:rPr lang="id-ID" sz="2600" b="1" u="sng" spc="300" dirty="0" smtClean="0">
                <a:solidFill>
                  <a:schemeClr val="tx2"/>
                </a:solidFill>
                <a:latin typeface="Lato Black" charset="0"/>
                <a:ea typeface="Lato Black" charset="0"/>
                <a:cs typeface="Lato Black" charset="0"/>
              </a:rPr>
              <a:t>Pendahuluan</a:t>
            </a:r>
            <a:endParaRPr lang="en-US" sz="2600" b="1" u="sng" spc="300" dirty="0">
              <a:solidFill>
                <a:schemeClr val="tx2"/>
              </a:solidFill>
              <a:latin typeface="Lato Black" charset="0"/>
              <a:ea typeface="Lato Black" charset="0"/>
              <a:cs typeface="Lato Black" charset="0"/>
            </a:endParaRPr>
          </a:p>
        </p:txBody>
      </p:sp>
      <p:pic>
        <p:nvPicPr>
          <p:cNvPr id="11" name="Picture Placeholder 10" descr="TOWER BTS.jpg"/>
          <p:cNvPicPr>
            <a:picLocks noGrp="1" noChangeAspect="1"/>
          </p:cNvPicPr>
          <p:nvPr>
            <p:ph type="pic" sz="quarter" idx="13"/>
          </p:nvPr>
        </p:nvPicPr>
        <p:blipFill>
          <a:blip r:embed="rId3"/>
          <a:srcRect t="12524" b="12524"/>
          <a:stretch>
            <a:fillRect/>
          </a:stretch>
        </p:blipFill>
        <p:spPr bwMode="auto">
          <a:xfrm>
            <a:off x="5572132" y="142858"/>
            <a:ext cx="3429024" cy="4786346"/>
          </a:xfrm>
          <a:prstGeom prst="rect">
            <a:avLst/>
          </a:prstGeom>
          <a:noFill/>
        </p:spPr>
      </p:pic>
    </p:spTree>
    <p:extLst>
      <p:ext uri="{BB962C8B-B14F-4D97-AF65-F5344CB8AC3E}">
        <p14:creationId xmlns="" xmlns:p14="http://schemas.microsoft.com/office/powerpoint/2010/main" val="3375800771"/>
      </p:ext>
    </p:extLst>
  </p:cSld>
  <p:clrMapOvr>
    <a:masterClrMapping/>
  </p:clrMapOvr>
  <mc:AlternateContent xmlns:mc="http://schemas.openxmlformats.org/markup-compatibility/2006">
    <mc:Choice xmlns=""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2844" y="142858"/>
            <a:ext cx="8035826" cy="576064"/>
          </a:xfrm>
        </p:spPr>
        <p:txBody>
          <a:bodyPr/>
          <a:lstStyle/>
          <a:p>
            <a:r>
              <a:rPr lang="id-ID" altLang="ko-KR" sz="2800" b="1" u="sng" dirty="0" smtClean="0"/>
              <a:t>Parameter pengukuran LTE</a:t>
            </a:r>
            <a:endParaRPr lang="ko-KR" altLang="en-US" sz="2800" b="1" u="sng" dirty="0"/>
          </a:p>
        </p:txBody>
      </p:sp>
      <p:sp>
        <p:nvSpPr>
          <p:cNvPr id="4" name="TextBox 3"/>
          <p:cNvSpPr txBox="1"/>
          <p:nvPr/>
        </p:nvSpPr>
        <p:spPr>
          <a:xfrm>
            <a:off x="214282" y="785800"/>
            <a:ext cx="8215370" cy="461665"/>
          </a:xfrm>
          <a:prstGeom prst="rect">
            <a:avLst/>
          </a:prstGeom>
          <a:noFill/>
        </p:spPr>
        <p:txBody>
          <a:bodyPr wrap="square" rtlCol="0" anchor="ctr">
            <a:spAutoFit/>
          </a:bodyPr>
          <a:lstStyle/>
          <a:p>
            <a:r>
              <a:rPr lang="id-ID" sz="2400" i="1" dirty="0" smtClean="0"/>
              <a:t>RSRP (Received Signal Reference Power)</a:t>
            </a:r>
            <a:r>
              <a:rPr lang="id-ID" altLang="ko-KR" sz="2400" b="1" i="1" dirty="0" smtClean="0">
                <a:cs typeface="Arial" pitchFamily="34" charset="0"/>
              </a:rPr>
              <a:t> </a:t>
            </a:r>
            <a:endParaRPr lang="ko-KR" altLang="en-US" sz="2400" b="1" i="1" dirty="0">
              <a:cs typeface="Arial" pitchFamily="34" charset="0"/>
            </a:endParaRPr>
          </a:p>
        </p:txBody>
      </p:sp>
      <p:sp>
        <p:nvSpPr>
          <p:cNvPr id="6" name="TextBox 5"/>
          <p:cNvSpPr txBox="1"/>
          <p:nvPr/>
        </p:nvSpPr>
        <p:spPr>
          <a:xfrm>
            <a:off x="4071934" y="1428742"/>
            <a:ext cx="5072066" cy="2492990"/>
          </a:xfrm>
          <a:prstGeom prst="rect">
            <a:avLst/>
          </a:prstGeom>
          <a:noFill/>
        </p:spPr>
        <p:txBody>
          <a:bodyPr wrap="square" rtlCol="0" anchor="ctr">
            <a:spAutoFit/>
          </a:bodyPr>
          <a:lstStyle/>
          <a:p>
            <a:r>
              <a:rPr lang="id-ID" dirty="0" smtClean="0">
                <a:solidFill>
                  <a:srgbClr val="FF0000"/>
                </a:solidFill>
              </a:rPr>
              <a:t>RSRP </a:t>
            </a:r>
            <a:r>
              <a:rPr lang="id-ID" dirty="0" smtClean="0"/>
              <a:t>(</a:t>
            </a:r>
            <a:r>
              <a:rPr lang="id-ID" i="1" dirty="0" smtClean="0"/>
              <a:t>Received Signal Reference Power</a:t>
            </a:r>
            <a:r>
              <a:rPr lang="id-ID" dirty="0" smtClean="0"/>
              <a:t>) </a:t>
            </a:r>
          </a:p>
          <a:p>
            <a:r>
              <a:rPr lang="id-ID" dirty="0" smtClean="0"/>
              <a:t>merupakan parameter yang menyatakan tingkat </a:t>
            </a:r>
          </a:p>
          <a:p>
            <a:r>
              <a:rPr lang="id-ID" dirty="0" smtClean="0"/>
              <a:t>kekuatan sinyal yang diterima oleh user dalam </a:t>
            </a:r>
          </a:p>
          <a:p>
            <a:r>
              <a:rPr lang="id-ID" dirty="0" smtClean="0"/>
              <a:t>satuan dBm. Nilainya bergantung jarak user </a:t>
            </a:r>
          </a:p>
          <a:p>
            <a:r>
              <a:rPr lang="id-ID" dirty="0" smtClean="0"/>
              <a:t>dengan eNodeB. Semakin jauh jarak  antara </a:t>
            </a:r>
          </a:p>
          <a:p>
            <a:r>
              <a:rPr lang="id-ID" dirty="0" smtClean="0"/>
              <a:t>site dan user,maka semakin kecil pula RSRP </a:t>
            </a:r>
          </a:p>
          <a:p>
            <a:r>
              <a:rPr lang="id-ID" dirty="0" smtClean="0"/>
              <a:t>yang diterima oleh user begitu juga dengan </a:t>
            </a:r>
          </a:p>
          <a:p>
            <a:r>
              <a:rPr lang="id-ID" dirty="0" smtClean="0"/>
              <a:t>sebaliknya.</a:t>
            </a:r>
          </a:p>
          <a:p>
            <a:endParaRPr lang="en-US" altLang="ko-KR" sz="1200" dirty="0">
              <a:solidFill>
                <a:schemeClr val="tx1">
                  <a:lumMod val="75000"/>
                  <a:lumOff val="25000"/>
                </a:schemeClr>
              </a:solidFill>
              <a:cs typeface="Arial" pitchFamily="34" charset="0"/>
            </a:endParaRPr>
          </a:p>
        </p:txBody>
      </p:sp>
      <p:graphicFrame>
        <p:nvGraphicFramePr>
          <p:cNvPr id="9" name="Content Placeholder 5"/>
          <p:cNvGraphicFramePr>
            <a:graphicFrameLocks/>
          </p:cNvGraphicFramePr>
          <p:nvPr/>
        </p:nvGraphicFramePr>
        <p:xfrm>
          <a:off x="285720" y="1428742"/>
          <a:ext cx="3143272" cy="2880215"/>
        </p:xfrm>
        <a:graphic>
          <a:graphicData uri="http://schemas.openxmlformats.org/drawingml/2006/table">
            <a:tbl>
              <a:tblPr firstRow="1" bandRow="1">
                <a:tableStyleId>{073A0DAA-6AF3-43AB-8588-CEC1D06C72B9}</a:tableStyleId>
              </a:tblPr>
              <a:tblGrid>
                <a:gridCol w="1571636"/>
                <a:gridCol w="1571636"/>
              </a:tblGrid>
              <a:tr h="497204">
                <a:tc>
                  <a:txBody>
                    <a:bodyPr/>
                    <a:lstStyle/>
                    <a:p>
                      <a:r>
                        <a:rPr lang="id-ID" dirty="0" smtClean="0"/>
                        <a:t>Kategori</a:t>
                      </a:r>
                      <a:endParaRPr lang="id-ID" dirty="0"/>
                    </a:p>
                  </a:txBody>
                  <a:tcPr/>
                </a:tc>
                <a:tc>
                  <a:txBody>
                    <a:bodyPr/>
                    <a:lstStyle/>
                    <a:p>
                      <a:r>
                        <a:rPr lang="id-ID" dirty="0" smtClean="0"/>
                        <a:t>Range</a:t>
                      </a:r>
                      <a:r>
                        <a:rPr lang="id-ID" baseline="0" dirty="0" smtClean="0"/>
                        <a:t> Nilai</a:t>
                      </a:r>
                    </a:p>
                    <a:p>
                      <a:r>
                        <a:rPr lang="id-ID" baseline="0" dirty="0" smtClean="0"/>
                        <a:t>(RSRP)</a:t>
                      </a:r>
                      <a:endParaRPr lang="id-ID" dirty="0" smtClean="0"/>
                    </a:p>
                  </a:txBody>
                  <a:tcPr/>
                </a:tc>
              </a:tr>
              <a:tr h="448027">
                <a:tc>
                  <a:txBody>
                    <a:bodyPr/>
                    <a:lstStyle/>
                    <a:p>
                      <a:r>
                        <a:rPr lang="id-ID" dirty="0" smtClean="0"/>
                        <a:t>Sangat Baik</a:t>
                      </a:r>
                    </a:p>
                  </a:txBody>
                  <a:tcPr/>
                </a:tc>
                <a:tc>
                  <a:txBody>
                    <a:bodyPr/>
                    <a:lstStyle/>
                    <a:p>
                      <a:r>
                        <a:rPr lang="id-ID" dirty="0" smtClean="0"/>
                        <a:t>-80</a:t>
                      </a:r>
                      <a:endParaRPr lang="id-ID" dirty="0"/>
                    </a:p>
                  </a:txBody>
                  <a:tcPr/>
                </a:tc>
              </a:tr>
              <a:tr h="448027">
                <a:tc>
                  <a:txBody>
                    <a:bodyPr/>
                    <a:lstStyle/>
                    <a:p>
                      <a:r>
                        <a:rPr lang="id-ID" dirty="0" smtClean="0"/>
                        <a:t>Baik</a:t>
                      </a:r>
                      <a:endParaRPr lang="id-ID" dirty="0"/>
                    </a:p>
                  </a:txBody>
                  <a:tcPr/>
                </a:tc>
                <a:tc>
                  <a:txBody>
                    <a:bodyPr/>
                    <a:lstStyle/>
                    <a:p>
                      <a:r>
                        <a:rPr kumimoji="0" lang="id-ID" sz="1800" kern="1200" dirty="0" smtClean="0"/>
                        <a:t>≤</a:t>
                      </a:r>
                      <a:r>
                        <a:rPr lang="id-ID" dirty="0" smtClean="0"/>
                        <a:t>-90,&lt;-80</a:t>
                      </a:r>
                      <a:endParaRPr lang="id-ID" dirty="0"/>
                    </a:p>
                  </a:txBody>
                  <a:tcPr/>
                </a:tc>
              </a:tr>
              <a:tr h="448027">
                <a:tc>
                  <a:txBody>
                    <a:bodyPr/>
                    <a:lstStyle/>
                    <a:p>
                      <a:r>
                        <a:rPr lang="id-ID" dirty="0" smtClean="0"/>
                        <a:t>Normal</a:t>
                      </a:r>
                      <a:endParaRPr lang="id-ID" dirty="0"/>
                    </a:p>
                  </a:txBody>
                  <a:tcPr/>
                </a:tc>
                <a:tc>
                  <a:txBody>
                    <a:bodyPr/>
                    <a:lstStyle/>
                    <a:p>
                      <a:r>
                        <a:rPr kumimoji="0" lang="id-ID" sz="1800" kern="1200" dirty="0" smtClean="0"/>
                        <a:t>≤</a:t>
                      </a:r>
                      <a:r>
                        <a:rPr lang="id-ID" dirty="0" smtClean="0"/>
                        <a:t>-100,&lt;-90</a:t>
                      </a:r>
                      <a:endParaRPr lang="id-ID" dirty="0"/>
                    </a:p>
                  </a:txBody>
                  <a:tcPr/>
                </a:tc>
              </a:tr>
              <a:tr h="448027">
                <a:tc>
                  <a:txBody>
                    <a:bodyPr/>
                    <a:lstStyle/>
                    <a:p>
                      <a:r>
                        <a:rPr lang="id-ID" dirty="0" smtClean="0"/>
                        <a:t>Buruk</a:t>
                      </a:r>
                      <a:endParaRPr lang="id-ID" dirty="0"/>
                    </a:p>
                  </a:txBody>
                  <a:tcPr/>
                </a:tc>
                <a:tc>
                  <a:txBody>
                    <a:bodyPr/>
                    <a:lstStyle/>
                    <a:p>
                      <a:r>
                        <a:rPr kumimoji="0" lang="id-ID" sz="1800" kern="1200" dirty="0" smtClean="0"/>
                        <a:t>≤</a:t>
                      </a:r>
                      <a:r>
                        <a:rPr lang="id-ID" dirty="0" smtClean="0"/>
                        <a:t>-120,&lt;-100</a:t>
                      </a:r>
                      <a:endParaRPr lang="id-ID" dirty="0"/>
                    </a:p>
                  </a:txBody>
                  <a:tcPr/>
                </a:tc>
              </a:tr>
              <a:tr h="448027">
                <a:tc>
                  <a:txBody>
                    <a:bodyPr/>
                    <a:lstStyle/>
                    <a:p>
                      <a:r>
                        <a:rPr lang="id-ID" dirty="0" smtClean="0"/>
                        <a:t>Sangat Buruk</a:t>
                      </a:r>
                      <a:endParaRPr lang="id-ID" dirty="0"/>
                    </a:p>
                  </a:txBody>
                  <a:tcPr/>
                </a:tc>
                <a:tc>
                  <a:txBody>
                    <a:bodyPr/>
                    <a:lstStyle/>
                    <a:p>
                      <a:r>
                        <a:rPr kumimoji="0" lang="id-ID" sz="1800" kern="1200" dirty="0" smtClean="0"/>
                        <a:t>≤</a:t>
                      </a:r>
                      <a:r>
                        <a:rPr lang="id-ID" dirty="0" smtClean="0"/>
                        <a:t>-120</a:t>
                      </a:r>
                      <a:endParaRPr lang="id-ID" dirty="0"/>
                    </a:p>
                  </a:txBody>
                  <a:tcPr/>
                </a:tc>
              </a:tr>
            </a:tbl>
          </a:graphicData>
        </a:graphic>
      </p:graphicFrame>
    </p:spTree>
    <p:extLst>
      <p:ext uri="{BB962C8B-B14F-4D97-AF65-F5344CB8AC3E}">
        <p14:creationId xmlns="" xmlns:p14="http://schemas.microsoft.com/office/powerpoint/2010/main" val="302051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2844" y="142858"/>
            <a:ext cx="8035826" cy="576064"/>
          </a:xfrm>
        </p:spPr>
        <p:txBody>
          <a:bodyPr/>
          <a:lstStyle/>
          <a:p>
            <a:r>
              <a:rPr lang="id-ID" altLang="ko-KR" sz="2800" b="1" u="sng" dirty="0" smtClean="0"/>
              <a:t>Parameter pengukuran LTE</a:t>
            </a:r>
            <a:endParaRPr lang="ko-KR" altLang="en-US" sz="2800" b="1" u="sng" dirty="0"/>
          </a:p>
        </p:txBody>
      </p:sp>
      <p:sp>
        <p:nvSpPr>
          <p:cNvPr id="4" name="TextBox 3"/>
          <p:cNvSpPr txBox="1"/>
          <p:nvPr/>
        </p:nvSpPr>
        <p:spPr>
          <a:xfrm>
            <a:off x="214282" y="785800"/>
            <a:ext cx="8215370" cy="461665"/>
          </a:xfrm>
          <a:prstGeom prst="rect">
            <a:avLst/>
          </a:prstGeom>
          <a:noFill/>
        </p:spPr>
        <p:txBody>
          <a:bodyPr wrap="square" rtlCol="0" anchor="ctr">
            <a:spAutoFit/>
          </a:bodyPr>
          <a:lstStyle/>
          <a:p>
            <a:r>
              <a:rPr lang="id-ID" sz="2400" i="1" dirty="0" smtClean="0"/>
              <a:t>RSRQ (Received Signal Reference Quality)</a:t>
            </a:r>
            <a:r>
              <a:rPr lang="id-ID" altLang="ko-KR" sz="2400" b="1" i="1" dirty="0" smtClean="0">
                <a:cs typeface="Arial" pitchFamily="34" charset="0"/>
              </a:rPr>
              <a:t> </a:t>
            </a:r>
            <a:endParaRPr lang="ko-KR" altLang="en-US" sz="2400" b="1" i="1" dirty="0">
              <a:cs typeface="Arial" pitchFamily="34" charset="0"/>
            </a:endParaRPr>
          </a:p>
        </p:txBody>
      </p:sp>
      <p:sp>
        <p:nvSpPr>
          <p:cNvPr id="6" name="TextBox 5"/>
          <p:cNvSpPr txBox="1"/>
          <p:nvPr/>
        </p:nvSpPr>
        <p:spPr>
          <a:xfrm>
            <a:off x="4357686" y="1428742"/>
            <a:ext cx="4786314" cy="2492990"/>
          </a:xfrm>
          <a:prstGeom prst="rect">
            <a:avLst/>
          </a:prstGeom>
          <a:noFill/>
        </p:spPr>
        <p:txBody>
          <a:bodyPr wrap="square" rtlCol="0" anchor="ctr">
            <a:spAutoFit/>
          </a:bodyPr>
          <a:lstStyle/>
          <a:p>
            <a:pPr algn="ctr"/>
            <a:r>
              <a:rPr lang="id-ID" dirty="0" smtClean="0">
                <a:solidFill>
                  <a:srgbClr val="FF0000"/>
                </a:solidFill>
              </a:rPr>
              <a:t>RSRQ </a:t>
            </a:r>
            <a:r>
              <a:rPr lang="id-ID" dirty="0" smtClean="0"/>
              <a:t>(</a:t>
            </a:r>
            <a:r>
              <a:rPr lang="id-ID" i="1" dirty="0" smtClean="0"/>
              <a:t>Received Signal Reference Quality</a:t>
            </a:r>
            <a:r>
              <a:rPr lang="id-ID" dirty="0" smtClean="0"/>
              <a:t>) merupakan </a:t>
            </a:r>
            <a:r>
              <a:rPr lang="en-US" dirty="0" err="1" smtClean="0"/>
              <a:t>kualitas</a:t>
            </a:r>
            <a:r>
              <a:rPr lang="en-US" dirty="0" smtClean="0"/>
              <a:t> </a:t>
            </a:r>
            <a:r>
              <a:rPr lang="en-US" dirty="0" err="1" smtClean="0"/>
              <a:t>sinyal</a:t>
            </a:r>
            <a:r>
              <a:rPr lang="en-US" dirty="0" smtClean="0"/>
              <a:t> yang </a:t>
            </a:r>
            <a:r>
              <a:rPr lang="en-US" dirty="0" err="1" smtClean="0"/>
              <a:t>diterima</a:t>
            </a:r>
            <a:r>
              <a:rPr lang="en-US" dirty="0" smtClean="0"/>
              <a:t> UE. </a:t>
            </a:r>
            <a:r>
              <a:rPr lang="en-US" dirty="0" err="1" smtClean="0"/>
              <a:t>Rasio</a:t>
            </a:r>
            <a:r>
              <a:rPr lang="en-US" dirty="0" smtClean="0"/>
              <a:t> </a:t>
            </a:r>
            <a:r>
              <a:rPr lang="en-US" dirty="0" err="1" smtClean="0"/>
              <a:t>antara</a:t>
            </a:r>
            <a:r>
              <a:rPr lang="en-US" dirty="0" smtClean="0"/>
              <a:t> RSRP </a:t>
            </a:r>
            <a:r>
              <a:rPr lang="en-US" dirty="0" err="1" smtClean="0"/>
              <a:t>dan</a:t>
            </a:r>
            <a:r>
              <a:rPr lang="en-US" dirty="0" smtClean="0"/>
              <a:t> wideband power. </a:t>
            </a:r>
            <a:r>
              <a:rPr lang="id-ID" dirty="0" smtClean="0"/>
              <a:t>   </a:t>
            </a:r>
            <a:r>
              <a:rPr lang="en-US" dirty="0" smtClean="0"/>
              <a:t>RSRQ </a:t>
            </a:r>
            <a:r>
              <a:rPr lang="en-US" dirty="0" err="1" smtClean="0"/>
              <a:t>juga</a:t>
            </a:r>
            <a:r>
              <a:rPr lang="en-US" dirty="0" smtClean="0"/>
              <a:t> </a:t>
            </a:r>
            <a:r>
              <a:rPr lang="en-US" dirty="0" err="1" smtClean="0"/>
              <a:t>dipengaruhi</a:t>
            </a:r>
            <a:r>
              <a:rPr lang="en-US" dirty="0" smtClean="0"/>
              <a:t> </a:t>
            </a:r>
            <a:r>
              <a:rPr lang="en-US" dirty="0" err="1" smtClean="0"/>
              <a:t>oleh</a:t>
            </a:r>
            <a:r>
              <a:rPr lang="en-US" dirty="0" smtClean="0"/>
              <a:t> </a:t>
            </a:r>
            <a:r>
              <a:rPr lang="en-US" dirty="0" err="1" smtClean="0"/>
              <a:t>sinyal</a:t>
            </a:r>
            <a:r>
              <a:rPr lang="en-US" dirty="0" smtClean="0"/>
              <a:t>, noise </a:t>
            </a:r>
            <a:r>
              <a:rPr lang="id-ID" dirty="0" smtClean="0"/>
              <a:t>   </a:t>
            </a:r>
            <a:r>
              <a:rPr lang="en-US" dirty="0" err="1" smtClean="0"/>
              <a:t>dan</a:t>
            </a:r>
            <a:r>
              <a:rPr lang="en-US" dirty="0" smtClean="0"/>
              <a:t> interference yang </a:t>
            </a:r>
            <a:r>
              <a:rPr lang="en-US" dirty="0" err="1" smtClean="0"/>
              <a:t>diterima</a:t>
            </a:r>
            <a:r>
              <a:rPr lang="en-US" dirty="0" smtClean="0"/>
              <a:t> UE. </a:t>
            </a:r>
            <a:r>
              <a:rPr lang="en-US" dirty="0" err="1" smtClean="0"/>
              <a:t>Satuan</a:t>
            </a:r>
            <a:r>
              <a:rPr lang="en-US" dirty="0" smtClean="0"/>
              <a:t> </a:t>
            </a:r>
            <a:r>
              <a:rPr lang="id-ID" dirty="0" smtClean="0"/>
              <a:t> </a:t>
            </a:r>
            <a:r>
              <a:rPr lang="en-US" dirty="0" smtClean="0"/>
              <a:t>RSRQ </a:t>
            </a:r>
            <a:r>
              <a:rPr lang="en-US" dirty="0" err="1" smtClean="0"/>
              <a:t>adalah</a:t>
            </a:r>
            <a:r>
              <a:rPr lang="en-US" dirty="0" smtClean="0"/>
              <a:t> dB </a:t>
            </a:r>
            <a:r>
              <a:rPr lang="en-US" dirty="0" err="1" smtClean="0"/>
              <a:t>dan</a:t>
            </a:r>
            <a:r>
              <a:rPr lang="en-US" dirty="0" smtClean="0"/>
              <a:t> </a:t>
            </a:r>
            <a:r>
              <a:rPr lang="en-US" dirty="0" err="1" smtClean="0"/>
              <a:t>nilainya</a:t>
            </a:r>
            <a:r>
              <a:rPr lang="en-US" dirty="0" smtClean="0"/>
              <a:t> </a:t>
            </a:r>
            <a:r>
              <a:rPr lang="en-US" dirty="0" err="1" smtClean="0"/>
              <a:t>selalu</a:t>
            </a:r>
            <a:r>
              <a:rPr lang="en-US" dirty="0" smtClean="0"/>
              <a:t> </a:t>
            </a:r>
            <a:r>
              <a:rPr lang="en-US" dirty="0" err="1" smtClean="0"/>
              <a:t>negatif</a:t>
            </a:r>
            <a:r>
              <a:rPr lang="id-ID" dirty="0" smtClean="0"/>
              <a:t> </a:t>
            </a:r>
            <a:r>
              <a:rPr lang="en-US" dirty="0" smtClean="0"/>
              <a:t> (</a:t>
            </a:r>
            <a:r>
              <a:rPr lang="en-US" dirty="0" err="1" smtClean="0"/>
              <a:t>karena</a:t>
            </a:r>
            <a:r>
              <a:rPr lang="en-US" dirty="0" smtClean="0"/>
              <a:t> </a:t>
            </a:r>
            <a:r>
              <a:rPr lang="en-US" dirty="0" err="1" smtClean="0"/>
              <a:t>nilai</a:t>
            </a:r>
            <a:r>
              <a:rPr lang="en-US" dirty="0" smtClean="0"/>
              <a:t> RSSI </a:t>
            </a:r>
            <a:r>
              <a:rPr lang="en-US" dirty="0" err="1" smtClean="0"/>
              <a:t>selalu</a:t>
            </a:r>
            <a:r>
              <a:rPr lang="en-US" dirty="0" smtClean="0"/>
              <a:t> </a:t>
            </a:r>
            <a:r>
              <a:rPr lang="en-US" dirty="0" err="1" smtClean="0"/>
              <a:t>lebih</a:t>
            </a:r>
            <a:r>
              <a:rPr lang="en-US" dirty="0" smtClean="0"/>
              <a:t> </a:t>
            </a:r>
            <a:r>
              <a:rPr lang="en-US" dirty="0" err="1" smtClean="0"/>
              <a:t>besar</a:t>
            </a:r>
            <a:r>
              <a:rPr lang="en-US" dirty="0" smtClean="0"/>
              <a:t> </a:t>
            </a:r>
            <a:r>
              <a:rPr lang="en-US" dirty="0" err="1" smtClean="0"/>
              <a:t>dibandingkan</a:t>
            </a:r>
            <a:r>
              <a:rPr lang="en-US" dirty="0" smtClean="0"/>
              <a:t> </a:t>
            </a:r>
            <a:r>
              <a:rPr lang="en-US" dirty="0" err="1" smtClean="0"/>
              <a:t>dengan</a:t>
            </a:r>
            <a:r>
              <a:rPr lang="en-US" dirty="0" smtClean="0"/>
              <a:t> N x RSRP</a:t>
            </a:r>
            <a:r>
              <a:rPr lang="id-ID" dirty="0" smtClean="0"/>
              <a:t>).</a:t>
            </a:r>
          </a:p>
          <a:p>
            <a:endParaRPr lang="en-US" altLang="ko-KR" sz="1200" dirty="0">
              <a:solidFill>
                <a:schemeClr val="tx1">
                  <a:lumMod val="75000"/>
                  <a:lumOff val="25000"/>
                </a:schemeClr>
              </a:solidFill>
              <a:cs typeface="Arial" pitchFamily="34" charset="0"/>
            </a:endParaRPr>
          </a:p>
        </p:txBody>
      </p:sp>
      <p:graphicFrame>
        <p:nvGraphicFramePr>
          <p:cNvPr id="10" name="Content Placeholder 5"/>
          <p:cNvGraphicFramePr>
            <a:graphicFrameLocks/>
          </p:cNvGraphicFramePr>
          <p:nvPr/>
        </p:nvGraphicFramePr>
        <p:xfrm>
          <a:off x="357158" y="1392546"/>
          <a:ext cx="3214710" cy="3414334"/>
        </p:xfrm>
        <a:graphic>
          <a:graphicData uri="http://schemas.openxmlformats.org/drawingml/2006/table">
            <a:tbl>
              <a:tblPr firstRow="1" bandRow="1">
                <a:tableStyleId>{073A0DAA-6AF3-43AB-8588-CEC1D06C72B9}</a:tableStyleId>
              </a:tblPr>
              <a:tblGrid>
                <a:gridCol w="1607355"/>
                <a:gridCol w="1607355"/>
              </a:tblGrid>
              <a:tr h="599223">
                <a:tc>
                  <a:txBody>
                    <a:bodyPr/>
                    <a:lstStyle/>
                    <a:p>
                      <a:r>
                        <a:rPr lang="id-ID" dirty="0" smtClean="0"/>
                        <a:t>Kategori</a:t>
                      </a:r>
                      <a:endParaRPr lang="id-ID" dirty="0"/>
                    </a:p>
                  </a:txBody>
                  <a:tcPr/>
                </a:tc>
                <a:tc>
                  <a:txBody>
                    <a:bodyPr/>
                    <a:lstStyle/>
                    <a:p>
                      <a:r>
                        <a:rPr lang="id-ID" dirty="0" smtClean="0"/>
                        <a:t>Range</a:t>
                      </a:r>
                      <a:r>
                        <a:rPr lang="id-ID" baseline="0" dirty="0" smtClean="0"/>
                        <a:t> Nilai</a:t>
                      </a:r>
                    </a:p>
                    <a:p>
                      <a:r>
                        <a:rPr lang="id-ID" baseline="0" dirty="0" smtClean="0"/>
                        <a:t>(RSRQ)</a:t>
                      </a:r>
                      <a:endParaRPr lang="id-ID" dirty="0" smtClean="0"/>
                    </a:p>
                  </a:txBody>
                  <a:tcPr/>
                </a:tc>
              </a:tr>
              <a:tr h="427007">
                <a:tc>
                  <a:txBody>
                    <a:bodyPr/>
                    <a:lstStyle/>
                    <a:p>
                      <a:r>
                        <a:rPr lang="id-ID" dirty="0" smtClean="0"/>
                        <a:t>Sangat Baik</a:t>
                      </a:r>
                    </a:p>
                  </a:txBody>
                  <a:tcPr/>
                </a:tc>
                <a:tc>
                  <a:txBody>
                    <a:bodyPr/>
                    <a:lstStyle/>
                    <a:p>
                      <a:r>
                        <a:rPr lang="id-ID" dirty="0" smtClean="0"/>
                        <a:t>- 9</a:t>
                      </a:r>
                      <a:endParaRPr lang="id-ID" dirty="0"/>
                    </a:p>
                  </a:txBody>
                  <a:tcPr/>
                </a:tc>
              </a:tr>
              <a:tr h="427007">
                <a:tc>
                  <a:txBody>
                    <a:bodyPr/>
                    <a:lstStyle/>
                    <a:p>
                      <a:r>
                        <a:rPr lang="id-ID" dirty="0" smtClean="0"/>
                        <a:t>Baik</a:t>
                      </a:r>
                      <a:endParaRPr lang="id-ID" dirty="0"/>
                    </a:p>
                  </a:txBody>
                  <a:tcPr/>
                </a:tc>
                <a:tc>
                  <a:txBody>
                    <a:bodyPr/>
                    <a:lstStyle/>
                    <a:p>
                      <a:r>
                        <a:rPr lang="id-ID" dirty="0" smtClean="0"/>
                        <a:t>-10,</a:t>
                      </a:r>
                      <a:r>
                        <a:rPr kumimoji="0" lang="id-ID" sz="1800" kern="1200" dirty="0" smtClean="0"/>
                        <a:t> ≤ </a:t>
                      </a:r>
                      <a:r>
                        <a:rPr lang="id-ID" dirty="0" smtClean="0"/>
                        <a:t>- 9</a:t>
                      </a:r>
                      <a:endParaRPr lang="id-ID" dirty="0"/>
                    </a:p>
                  </a:txBody>
                  <a:tcPr/>
                </a:tc>
              </a:tr>
              <a:tr h="599223">
                <a:tc>
                  <a:txBody>
                    <a:bodyPr/>
                    <a:lstStyle/>
                    <a:p>
                      <a:r>
                        <a:rPr lang="id-ID" dirty="0" smtClean="0"/>
                        <a:t>Normal</a:t>
                      </a:r>
                      <a:endParaRPr lang="id-ID"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-15, ≤ -10</a:t>
                      </a:r>
                      <a:endParaRPr lang="id-ID" sz="16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a:p>
                  </a:txBody>
                  <a:tcPr/>
                </a:tc>
              </a:tr>
              <a:tr h="599223">
                <a:tc>
                  <a:txBody>
                    <a:bodyPr/>
                    <a:lstStyle/>
                    <a:p>
                      <a:r>
                        <a:rPr lang="id-ID" dirty="0" smtClean="0"/>
                        <a:t>Buruk</a:t>
                      </a:r>
                      <a:endParaRPr lang="id-ID"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-19, ≤-15</a:t>
                      </a:r>
                      <a:endParaRPr lang="id-ID" sz="1600" dirty="0" smtClean="0">
                        <a:effectLst/>
                      </a:endParaRPr>
                    </a:p>
                    <a:p>
                      <a:endParaRPr lang="id-ID" dirty="0"/>
                    </a:p>
                  </a:txBody>
                  <a:tcPr/>
                </a:tc>
              </a:tr>
              <a:tr h="599223">
                <a:tc>
                  <a:txBody>
                    <a:bodyPr/>
                    <a:lstStyle/>
                    <a:p>
                      <a:r>
                        <a:rPr lang="id-ID" dirty="0" smtClean="0"/>
                        <a:t>Sangat Buruk</a:t>
                      </a:r>
                      <a:endParaRPr lang="id-ID"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&lt; -20</a:t>
                      </a:r>
                      <a:endParaRPr lang="id-ID" sz="1600" dirty="0" smtClean="0">
                        <a:effectLst/>
                      </a:endParaRPr>
                    </a:p>
                    <a:p>
                      <a:endParaRPr lang="id-ID" dirty="0"/>
                    </a:p>
                  </a:txBody>
                  <a:tcPr/>
                </a:tc>
              </a:tr>
            </a:tbl>
          </a:graphicData>
        </a:graphic>
      </p:graphicFrame>
    </p:spTree>
    <p:extLst>
      <p:ext uri="{BB962C8B-B14F-4D97-AF65-F5344CB8AC3E}">
        <p14:creationId xmlns="" xmlns:p14="http://schemas.microsoft.com/office/powerpoint/2010/main" val="302051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By.U</a:t>
            </a:r>
          </a:p>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(Telkomsel)</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940152" y="1484079"/>
            <a:ext cx="2996218" cy="276999"/>
          </a:xfrm>
          <a:prstGeom prst="rect">
            <a:avLst/>
          </a:prstGeom>
          <a:noFill/>
        </p:spPr>
        <p:txBody>
          <a:bodyPr wrap="square" rtlCol="0" anchor="ctr">
            <a:spAutoFit/>
          </a:bodyPr>
          <a:lstStyle/>
          <a:p>
            <a:pPr algn="r"/>
            <a:r>
              <a:rPr lang="id-ID" altLang="ko-KR" sz="1200" dirty="0" smtClean="0">
                <a:solidFill>
                  <a:schemeClr val="tx1">
                    <a:lumMod val="75000"/>
                    <a:lumOff val="25000"/>
                  </a:schemeClr>
                </a:solidFill>
                <a:cs typeface="Arial" pitchFamily="34" charset="0"/>
              </a:rPr>
              <a:t>Pangkalan Balai, BANYUASIN</a:t>
            </a:r>
            <a:endParaRPr lang="en-US" altLang="ko-KR" sz="1200" dirty="0">
              <a:solidFill>
                <a:schemeClr val="tx1">
                  <a:lumMod val="75000"/>
                  <a:lumOff val="25000"/>
                </a:schemeClr>
              </a:solidFill>
              <a:cs typeface="Arial" pitchFamily="34" charset="0"/>
            </a:endParaRPr>
          </a:p>
        </p:txBody>
      </p:sp>
      <p:pic>
        <p:nvPicPr>
          <p:cNvPr id="12" name="Picture 11" descr="Screenshot_2020-10-21-06-44-13-946_org.zwanoo.android.speedtest.jpg"/>
          <p:cNvPicPr>
            <a:picLocks noChangeAspect="1"/>
          </p:cNvPicPr>
          <p:nvPr/>
        </p:nvPicPr>
        <p:blipFill>
          <a:blip r:embed="rId2" cstate="print"/>
          <a:stretch>
            <a:fillRect/>
          </a:stretch>
        </p:blipFill>
        <p:spPr>
          <a:xfrm>
            <a:off x="142844" y="0"/>
            <a:ext cx="2428860" cy="2643188"/>
          </a:xfrm>
          <a:prstGeom prst="rect">
            <a:avLst/>
          </a:prstGeom>
        </p:spPr>
      </p:pic>
      <p:pic>
        <p:nvPicPr>
          <p:cNvPr id="13" name="Picture 12" descr="IMG_20201021_061623.jpg"/>
          <p:cNvPicPr>
            <a:picLocks noChangeAspect="1"/>
          </p:cNvPicPr>
          <p:nvPr/>
        </p:nvPicPr>
        <p:blipFill>
          <a:blip r:embed="rId3" cstate="print"/>
          <a:stretch>
            <a:fillRect/>
          </a:stretch>
        </p:blipFill>
        <p:spPr>
          <a:xfrm>
            <a:off x="142844" y="2643188"/>
            <a:ext cx="3000396" cy="2285998"/>
          </a:xfrm>
          <a:prstGeom prst="rect">
            <a:avLst/>
          </a:prstGeom>
        </p:spPr>
      </p:pic>
      <p:pic>
        <p:nvPicPr>
          <p:cNvPr id="14" name="Picture 13" descr="Screenshot_2020-10-21-06-18-29-014_com.wilysis.cellinfolite.jpg"/>
          <p:cNvPicPr>
            <a:picLocks noChangeAspect="1"/>
          </p:cNvPicPr>
          <p:nvPr/>
        </p:nvPicPr>
        <p:blipFill>
          <a:blip r:embed="rId4" cstate="print"/>
          <a:stretch>
            <a:fillRect/>
          </a:stretch>
        </p:blipFill>
        <p:spPr>
          <a:xfrm>
            <a:off x="2714612" y="0"/>
            <a:ext cx="3000396" cy="2643188"/>
          </a:xfrm>
          <a:prstGeom prst="rect">
            <a:avLst/>
          </a:prstGeom>
        </p:spPr>
      </p:pic>
      <p:sp>
        <p:nvSpPr>
          <p:cNvPr id="8" name="Rounded Rectangle 27"/>
          <p:cNvSpPr/>
          <p:nvPr/>
        </p:nvSpPr>
        <p:spPr>
          <a:xfrm>
            <a:off x="8001024" y="1928808"/>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9" name="Picture 8" descr="WhatsApp Image 2020-10-25 at 13.36.43 (1).jpeg"/>
          <p:cNvPicPr>
            <a:picLocks noChangeAspect="1"/>
          </p:cNvPicPr>
          <p:nvPr/>
        </p:nvPicPr>
        <p:blipFill>
          <a:blip r:embed="rId5" cstate="print"/>
          <a:stretch>
            <a:fillRect/>
          </a:stretch>
        </p:blipFill>
        <p:spPr>
          <a:xfrm>
            <a:off x="3286116" y="2571750"/>
            <a:ext cx="3741433" cy="2428874"/>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29322" y="285734"/>
            <a:ext cx="299621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Provider By.U</a:t>
            </a:r>
          </a:p>
          <a:p>
            <a:pPr marL="0" indent="0" algn="r">
              <a:lnSpc>
                <a:spcPct val="110000"/>
              </a:lnSpc>
              <a:buNone/>
            </a:pPr>
            <a:r>
              <a:rPr lang="id-ID" altLang="ko-KR" sz="2800" b="1" dirty="0" smtClean="0">
                <a:solidFill>
                  <a:schemeClr val="tx1">
                    <a:lumMod val="75000"/>
                    <a:lumOff val="25000"/>
                  </a:schemeClr>
                </a:solidFill>
                <a:latin typeface="+mj-lt"/>
                <a:cs typeface="Arial" pitchFamily="34" charset="0"/>
              </a:rPr>
              <a:t>(Telkomsel)</a:t>
            </a:r>
            <a:endParaRPr lang="en-US" altLang="ko-KR" sz="2800" b="1" dirty="0">
              <a:solidFill>
                <a:schemeClr val="tx1">
                  <a:lumMod val="75000"/>
                  <a:lumOff val="25000"/>
                </a:schemeClr>
              </a:solidFill>
              <a:latin typeface="+mj-lt"/>
              <a:cs typeface="Arial" pitchFamily="34" charset="0"/>
            </a:endParaRPr>
          </a:p>
        </p:txBody>
      </p:sp>
      <p:sp>
        <p:nvSpPr>
          <p:cNvPr id="11" name="TextBox 10"/>
          <p:cNvSpPr txBox="1"/>
          <p:nvPr/>
        </p:nvSpPr>
        <p:spPr>
          <a:xfrm>
            <a:off x="5572132" y="1571618"/>
            <a:ext cx="3435676" cy="892552"/>
          </a:xfrm>
          <a:prstGeom prst="rect">
            <a:avLst/>
          </a:prstGeom>
          <a:noFill/>
        </p:spPr>
        <p:txBody>
          <a:bodyPr wrap="square" rtlCol="0" anchor="ctr">
            <a:spAutoFit/>
          </a:bodyPr>
          <a:lstStyle/>
          <a:p>
            <a:pPr algn="r"/>
            <a:r>
              <a:rPr lang="id-ID" altLang="ko-KR" sz="1300" b="1" dirty="0" smtClean="0">
                <a:solidFill>
                  <a:schemeClr val="tx1">
                    <a:lumMod val="75000"/>
                    <a:lumOff val="25000"/>
                  </a:schemeClr>
                </a:solidFill>
                <a:cs typeface="Arial" pitchFamily="34" charset="0"/>
              </a:rPr>
              <a:t>Dengan provider By.U kami  melakukan</a:t>
            </a:r>
          </a:p>
          <a:p>
            <a:pPr algn="r"/>
            <a:r>
              <a:rPr lang="id-ID" altLang="ko-KR" sz="1300" b="1" dirty="0" smtClean="0">
                <a:solidFill>
                  <a:schemeClr val="tx1">
                    <a:lumMod val="75000"/>
                    <a:lumOff val="25000"/>
                  </a:schemeClr>
                </a:solidFill>
                <a:cs typeface="Arial" pitchFamily="34" charset="0"/>
              </a:rPr>
              <a:t>Uji coba di daerah Pangkalan Balai, Banyuasin dan di dapatkan hasil seperti pada tabel berikut ini</a:t>
            </a:r>
            <a:endParaRPr lang="en-US" altLang="ko-KR" sz="1300" b="1" dirty="0">
              <a:solidFill>
                <a:schemeClr val="tx1">
                  <a:lumMod val="75000"/>
                  <a:lumOff val="25000"/>
                </a:schemeClr>
              </a:solidFill>
              <a:cs typeface="Arial"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965394478"/>
              </p:ext>
            </p:extLst>
          </p:nvPr>
        </p:nvGraphicFramePr>
        <p:xfrm>
          <a:off x="142844" y="3214692"/>
          <a:ext cx="7429555" cy="1259415"/>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xmlns="" val="20000"/>
                    </a:ext>
                  </a:extLst>
                </a:gridCol>
                <a:gridCol w="979722">
                  <a:extLst>
                    <a:ext uri="{9D8B030D-6E8A-4147-A177-3AD203B41FA5}">
                      <a16:colId xmlns:a16="http://schemas.microsoft.com/office/drawing/2014/main" xmlns="" val="20001"/>
                    </a:ext>
                  </a:extLst>
                </a:gridCol>
                <a:gridCol w="1061365">
                  <a:extLst>
                    <a:ext uri="{9D8B030D-6E8A-4147-A177-3AD203B41FA5}">
                      <a16:colId xmlns:a16="http://schemas.microsoft.com/office/drawing/2014/main" xmlns="" val="20002"/>
                    </a:ext>
                  </a:extLst>
                </a:gridCol>
                <a:gridCol w="1061365">
                  <a:extLst>
                    <a:ext uri="{9D8B030D-6E8A-4147-A177-3AD203B41FA5}">
                      <a16:colId xmlns:a16="http://schemas.microsoft.com/office/drawing/2014/main" xmlns="" val="20003"/>
                    </a:ext>
                  </a:extLst>
                </a:gridCol>
                <a:gridCol w="969514">
                  <a:extLst>
                    <a:ext uri="{9D8B030D-6E8A-4147-A177-3AD203B41FA5}">
                      <a16:colId xmlns:a16="http://schemas.microsoft.com/office/drawing/2014/main" xmlns="" val="20004"/>
                    </a:ext>
                  </a:extLst>
                </a:gridCol>
                <a:gridCol w="1143008">
                  <a:extLst>
                    <a:ext uri="{9D8B030D-6E8A-4147-A177-3AD203B41FA5}">
                      <a16:colId xmlns:a16="http://schemas.microsoft.com/office/drawing/2014/main" xmlns="" val="20005"/>
                    </a:ext>
                  </a:extLst>
                </a:gridCol>
                <a:gridCol w="1071573">
                  <a:extLst>
                    <a:ext uri="{9D8B030D-6E8A-4147-A177-3AD203B41FA5}">
                      <a16:colId xmlns:a16="http://schemas.microsoft.com/office/drawing/2014/main" xmlns="" val="20006"/>
                    </a:ext>
                  </a:extLst>
                </a:gridCol>
              </a:tblGrid>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PROVIDER</a:t>
                      </a:r>
                      <a:endParaRPr lang="ko-KR" altLang="en-US" sz="1200"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JARAK</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RSRP</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RSRQ</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RSSNR</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DOWNLOAD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dirty="0" smtClean="0">
                          <a:solidFill>
                            <a:schemeClr val="bg1"/>
                          </a:solidFill>
                          <a:latin typeface="+mn-lt"/>
                          <a:cs typeface="Arial" pitchFamily="34" charset="0"/>
                        </a:rPr>
                        <a:t>UPLOAD</a:t>
                      </a:r>
                      <a:endParaRPr lang="ko-KR" altLang="en-US" sz="1200" dirty="0">
                        <a:solidFill>
                          <a:schemeClr val="bg1"/>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By.U</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47</a:t>
                      </a:r>
                      <a:r>
                        <a:rPr lang="id-ID" altLang="ko-KR" sz="1200" b="0" baseline="0" dirty="0" smtClean="0">
                          <a:solidFill>
                            <a:schemeClr val="tx1">
                              <a:lumMod val="75000"/>
                              <a:lumOff val="25000"/>
                            </a:schemeClr>
                          </a:solidFill>
                          <a:latin typeface="+mn-lt"/>
                          <a:cs typeface="Arial" pitchFamily="34" charset="0"/>
                        </a:rPr>
                        <a:t>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-76</a:t>
                      </a:r>
                      <a:r>
                        <a:rPr lang="id-ID" altLang="ko-KR" sz="1200" b="0" baseline="0" dirty="0" smtClean="0">
                          <a:solidFill>
                            <a:schemeClr val="tx1">
                              <a:lumMod val="75000"/>
                              <a:lumOff val="25000"/>
                            </a:schemeClr>
                          </a:solidFill>
                          <a:latin typeface="+mn-lt"/>
                          <a:cs typeface="Arial" pitchFamily="34" charset="0"/>
                        </a:rPr>
                        <a:t>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-15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8,8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4,24</a:t>
                      </a:r>
                      <a:r>
                        <a:rPr lang="id-ID" altLang="ko-KR" sz="1200" b="0" baseline="0" dirty="0" smtClean="0">
                          <a:solidFill>
                            <a:schemeClr val="tx1">
                              <a:lumMod val="75000"/>
                              <a:lumOff val="25000"/>
                            </a:schemeClr>
                          </a:solidFill>
                          <a:latin typeface="+mn-lt"/>
                          <a:cs typeface="Arial" pitchFamily="34" charset="0"/>
                        </a:rPr>
                        <a:t>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6,54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198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By.U</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115 m</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-86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-12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4,8 db</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0,32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id-ID" altLang="ko-KR" sz="1200" b="0" dirty="0" smtClean="0">
                          <a:solidFill>
                            <a:schemeClr val="tx1">
                              <a:lumMod val="75000"/>
                              <a:lumOff val="25000"/>
                            </a:schemeClr>
                          </a:solidFill>
                          <a:latin typeface="+mn-lt"/>
                          <a:cs typeface="Arial" pitchFamily="34" charset="0"/>
                        </a:rPr>
                        <a:t>0,57 MB/s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lumMod val="75000"/>
                        </a:schemeClr>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pic>
        <p:nvPicPr>
          <p:cNvPr id="5" name="Picture 4" descr="1200px-Byu-logo-blue.svg.png"/>
          <p:cNvPicPr>
            <a:picLocks noChangeAspect="1"/>
          </p:cNvPicPr>
          <p:nvPr/>
        </p:nvPicPr>
        <p:blipFill>
          <a:blip r:embed="rId2" cstate="print"/>
          <a:stretch>
            <a:fillRect/>
          </a:stretch>
        </p:blipFill>
        <p:spPr>
          <a:xfrm>
            <a:off x="214282" y="142858"/>
            <a:ext cx="2062916" cy="1285884"/>
          </a:xfrm>
          <a:prstGeom prst="rect">
            <a:avLst/>
          </a:prstGeom>
        </p:spPr>
      </p:pic>
    </p:spTree>
    <p:extLst>
      <p:ext uri="{BB962C8B-B14F-4D97-AF65-F5344CB8AC3E}">
        <p14:creationId xmlns="" xmlns:p14="http://schemas.microsoft.com/office/powerpoint/2010/main" val="2709567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919</Words>
  <Application>Microsoft Office PowerPoint</Application>
  <PresentationFormat>On-screen Show (16:9)</PresentationFormat>
  <Paragraphs>191</Paragraphs>
  <Slides>17</Slides>
  <Notes>1</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User</cp:lastModifiedBy>
  <cp:revision>137</cp:revision>
  <dcterms:created xsi:type="dcterms:W3CDTF">2016-12-05T23:26:54Z</dcterms:created>
  <dcterms:modified xsi:type="dcterms:W3CDTF">2020-10-25T12:00:16Z</dcterms:modified>
</cp:coreProperties>
</file>