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0439-D868-4BBE-A969-1970455DBF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2893-3AD1-4991-894A-C9AF596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6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0439-D868-4BBE-A969-1970455DBF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2893-3AD1-4991-894A-C9AF596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8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0439-D868-4BBE-A969-1970455DBF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2893-3AD1-4991-894A-C9AF596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0439-D868-4BBE-A969-1970455DBF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2893-3AD1-4991-894A-C9AF596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0439-D868-4BBE-A969-1970455DBF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2893-3AD1-4991-894A-C9AF596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6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0439-D868-4BBE-A969-1970455DBF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2893-3AD1-4991-894A-C9AF596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0439-D868-4BBE-A969-1970455DBF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2893-3AD1-4991-894A-C9AF596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2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0439-D868-4BBE-A969-1970455DBF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2893-3AD1-4991-894A-C9AF596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9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0439-D868-4BBE-A969-1970455DBF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2893-3AD1-4991-894A-C9AF596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8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0439-D868-4BBE-A969-1970455DBF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2893-3AD1-4991-894A-C9AF596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0439-D868-4BBE-A969-1970455DBF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2893-3AD1-4991-894A-C9AF596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50439-D868-4BBE-A969-1970455DBF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B2893-3AD1-4991-894A-C9AF596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8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294" y="6504"/>
            <a:ext cx="1219629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5151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Bookman Old Style" panose="02050604050505020204" pitchFamily="18" charset="0"/>
                <a:cs typeface="Iskoola Pota" panose="020B0502040204020203" pitchFamily="34" charset="0"/>
              </a:rPr>
              <a:t>NLP Illustrated</a:t>
            </a:r>
            <a:endParaRPr lang="en-US" sz="3200" b="1" dirty="0">
              <a:latin typeface="Bookman Old Style" panose="02050604050505020204" pitchFamily="18" charset="0"/>
              <a:cs typeface="Iskoola Pota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15155"/>
            <a:ext cx="12192000" cy="5409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Technique #1: Regular Expressions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 b="50160"/>
          <a:stretch/>
        </p:blipFill>
        <p:spPr>
          <a:xfrm>
            <a:off x="273591" y="5436264"/>
            <a:ext cx="2151040" cy="1249251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947133" y="5498480"/>
            <a:ext cx="1976504" cy="11505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Kleene introduced regular expressions and gave some of their algebraic laws</a:t>
            </a:r>
            <a:endParaRPr lang="en-US" sz="16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7079087" y="1191360"/>
            <a:ext cx="1820214" cy="1828029"/>
            <a:chOff x="7079087" y="1191360"/>
            <a:chExt cx="1820214" cy="1828029"/>
          </a:xfrm>
        </p:grpSpPr>
        <p:sp>
          <p:nvSpPr>
            <p:cNvPr id="10" name="Folded Corner 9"/>
            <p:cNvSpPr/>
            <p:nvPr/>
          </p:nvSpPr>
          <p:spPr>
            <a:xfrm>
              <a:off x="7079087" y="1191360"/>
              <a:ext cx="1519707" cy="1519707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7126310" y="1233519"/>
              <a:ext cx="1519707" cy="1519707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olded Corner 12"/>
            <p:cNvSpPr/>
            <p:nvPr/>
          </p:nvSpPr>
          <p:spPr>
            <a:xfrm>
              <a:off x="7179971" y="1305123"/>
              <a:ext cx="1519707" cy="1519707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7227194" y="1347282"/>
              <a:ext cx="1519707" cy="1519707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7231487" y="1343760"/>
              <a:ext cx="1519707" cy="1519707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olded Corner 15"/>
            <p:cNvSpPr/>
            <p:nvPr/>
          </p:nvSpPr>
          <p:spPr>
            <a:xfrm>
              <a:off x="7278710" y="1385919"/>
              <a:ext cx="1519707" cy="1519707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olded Corner 16"/>
            <p:cNvSpPr/>
            <p:nvPr/>
          </p:nvSpPr>
          <p:spPr>
            <a:xfrm>
              <a:off x="7332371" y="1457523"/>
              <a:ext cx="1519707" cy="1519707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olded Corner 17"/>
            <p:cNvSpPr/>
            <p:nvPr/>
          </p:nvSpPr>
          <p:spPr>
            <a:xfrm>
              <a:off x="7379594" y="1499682"/>
              <a:ext cx="1519707" cy="1519707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…………………………………………......Corpus…………………………………….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36517" y="3143285"/>
            <a:ext cx="8216846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[Regular </a:t>
            </a:r>
            <a:r>
              <a:rPr lang="en-US" sz="1400" dirty="0"/>
              <a:t>expression search requires </a:t>
            </a:r>
            <a:r>
              <a:rPr lang="en-US" sz="1400" dirty="0" smtClean="0"/>
              <a:t>a pattern that </a:t>
            </a:r>
            <a:r>
              <a:rPr lang="en-US" sz="1400" dirty="0"/>
              <a:t>we want to </a:t>
            </a:r>
            <a:r>
              <a:rPr lang="en-US" sz="1400" dirty="0" smtClean="0"/>
              <a:t>search for</a:t>
            </a:r>
            <a:r>
              <a:rPr lang="en-US" sz="1400" dirty="0"/>
              <a:t>, and </a:t>
            </a:r>
            <a:r>
              <a:rPr lang="en-US" sz="1400" dirty="0" smtClean="0"/>
              <a:t>a corpus of </a:t>
            </a:r>
            <a:r>
              <a:rPr lang="en-US" sz="1400" dirty="0"/>
              <a:t>texts to search through. A regular expression </a:t>
            </a:r>
            <a:r>
              <a:rPr lang="en-US" sz="1400" dirty="0" smtClean="0"/>
              <a:t>search function </a:t>
            </a:r>
            <a:r>
              <a:rPr lang="en-US" sz="1400" dirty="0"/>
              <a:t>will search through the corpus returning all </a:t>
            </a:r>
            <a:r>
              <a:rPr lang="en-US" sz="1400" dirty="0" smtClean="0"/>
              <a:t>texts that </a:t>
            </a:r>
            <a:r>
              <a:rPr lang="en-US" sz="1400" dirty="0"/>
              <a:t>contain </a:t>
            </a:r>
            <a:r>
              <a:rPr lang="en-US" sz="1400" dirty="0" smtClean="0"/>
              <a:t>the pattern.] Jurafsky et.al.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397138" y="2032710"/>
            <a:ext cx="1835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/[wW].*odchuck/</a:t>
            </a:r>
            <a:endParaRPr lang="en-US" dirty="0"/>
          </a:p>
        </p:txBody>
      </p:sp>
      <p:sp>
        <p:nvSpPr>
          <p:cNvPr id="26" name="Plus 25"/>
          <p:cNvSpPr/>
          <p:nvPr/>
        </p:nvSpPr>
        <p:spPr>
          <a:xfrm>
            <a:off x="6378446" y="2058603"/>
            <a:ext cx="392805" cy="39280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5400000">
            <a:off x="5189506" y="1130646"/>
            <a:ext cx="323329" cy="1455312"/>
          </a:xfrm>
          <a:prstGeom prst="leftBrace">
            <a:avLst>
              <a:gd name="adj1" fmla="val 30457"/>
              <a:gd name="adj2" fmla="val 492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913288" y="1327305"/>
            <a:ext cx="87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9287814" y="2064976"/>
            <a:ext cx="476518" cy="396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0152845" y="1231757"/>
            <a:ext cx="1620591" cy="1633470"/>
            <a:chOff x="9229860" y="1270110"/>
            <a:chExt cx="1620591" cy="1633470"/>
          </a:xfrm>
        </p:grpSpPr>
        <p:sp>
          <p:nvSpPr>
            <p:cNvPr id="31" name="Folded Corner 30"/>
            <p:cNvSpPr/>
            <p:nvPr/>
          </p:nvSpPr>
          <p:spPr>
            <a:xfrm>
              <a:off x="9229860" y="1270110"/>
              <a:ext cx="1519707" cy="151970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olded Corner 31"/>
            <p:cNvSpPr/>
            <p:nvPr/>
          </p:nvSpPr>
          <p:spPr>
            <a:xfrm>
              <a:off x="9277083" y="1312269"/>
              <a:ext cx="1519707" cy="151970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Folded Corner 32"/>
            <p:cNvSpPr/>
            <p:nvPr/>
          </p:nvSpPr>
          <p:spPr>
            <a:xfrm>
              <a:off x="9330744" y="1383873"/>
              <a:ext cx="1519707" cy="151970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…………………………</a:t>
              </a:r>
              <a:r>
                <a:rPr lang="en-US" sz="1200" dirty="0" smtClean="0">
                  <a:solidFill>
                    <a:schemeClr val="tx1"/>
                  </a:solidFill>
                </a:rPr>
                <a:t>Woodchuck</a:t>
              </a:r>
              <a:r>
                <a:rPr lang="en-US" dirty="0" smtClean="0">
                  <a:solidFill>
                    <a:schemeClr val="tx1"/>
                  </a:solidFill>
                </a:rPr>
                <a:t>……………………………………………………………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0681095" y="1602723"/>
            <a:ext cx="831975" cy="261610"/>
          </a:xfrm>
          <a:prstGeom prst="rect">
            <a:avLst/>
          </a:prstGeom>
          <a:solidFill>
            <a:srgbClr val="FFFF00">
              <a:alpha val="67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57" y="1110656"/>
            <a:ext cx="3753784" cy="415312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247676" y="981489"/>
            <a:ext cx="132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radley Hand ITC" panose="03070402050302030203" pitchFamily="66" charset="0"/>
              </a:rPr>
              <a:t>Example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48432"/>
              </p:ext>
            </p:extLst>
          </p:nvPr>
        </p:nvGraphicFramePr>
        <p:xfrm>
          <a:off x="4001592" y="4102920"/>
          <a:ext cx="8127999" cy="2453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360522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164861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39518504"/>
                    </a:ext>
                  </a:extLst>
                </a:gridCol>
              </a:tblGrid>
              <a:tr h="43044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Common</a:t>
                      </a:r>
                      <a:r>
                        <a:rPr lang="en-US" baseline="0" dirty="0" smtClean="0"/>
                        <a:t> Applications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12345"/>
                  </a:ext>
                </a:extLst>
              </a:tr>
              <a:tr h="1011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Validation</a:t>
                      </a:r>
                    </a:p>
                    <a:p>
                      <a:pPr algn="ctr"/>
                      <a:r>
                        <a:rPr lang="en-US" sz="1200" dirty="0" smtClean="0"/>
                        <a:t>Validate user inputs</a:t>
                      </a:r>
                      <a:r>
                        <a:rPr lang="en-US" sz="1200" baseline="0" dirty="0" smtClean="0"/>
                        <a:t> on online forms.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Scraping </a:t>
                      </a:r>
                    </a:p>
                    <a:p>
                      <a:pPr algn="ctr"/>
                      <a:r>
                        <a:rPr lang="en-US" sz="1200" dirty="0" smtClean="0"/>
                        <a:t>Search webpages for particular HTML</a:t>
                      </a:r>
                      <a:r>
                        <a:rPr lang="en-US" sz="1200" baseline="0" dirty="0" smtClean="0"/>
                        <a:t> tag structure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Wrangling</a:t>
                      </a:r>
                    </a:p>
                    <a:p>
                      <a:pPr algn="ctr"/>
                      <a:r>
                        <a:rPr lang="en-US" sz="1200" dirty="0" smtClean="0"/>
                        <a:t>Transform raw data into suitable forms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577570"/>
                  </a:ext>
                </a:extLst>
              </a:tr>
              <a:tr h="1011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Simple Parsing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Parse</a:t>
                      </a:r>
                      <a:r>
                        <a:rPr lang="en-US" sz="1200" baseline="0" dirty="0" smtClean="0"/>
                        <a:t> simple special domain languages</a:t>
                      </a:r>
                      <a:endParaRPr lang="en-US" sz="12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Syntax Highlighting </a:t>
                      </a:r>
                    </a:p>
                    <a:p>
                      <a:pPr algn="ctr"/>
                      <a:r>
                        <a:rPr lang="en-US" sz="1200" dirty="0" smtClean="0"/>
                        <a:t>Better programming experience with code being highlighted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0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43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Bookman Old Style</vt:lpstr>
      <vt:lpstr>Bradley Hand ITC</vt:lpstr>
      <vt:lpstr>Calibri</vt:lpstr>
      <vt:lpstr>Calibri Light</vt:lpstr>
      <vt:lpstr>Iskoola Pota</vt:lpstr>
      <vt:lpstr>Office Theme</vt:lpstr>
      <vt:lpstr>PowerPoint Presentation</vt:lpstr>
    </vt:vector>
  </TitlesOfParts>
  <Company>AUB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Mustapha (Student)</dc:creator>
  <cp:lastModifiedBy>Ahmad Mustapha (Student)</cp:lastModifiedBy>
  <cp:revision>8</cp:revision>
  <dcterms:created xsi:type="dcterms:W3CDTF">2021-01-04T12:53:21Z</dcterms:created>
  <dcterms:modified xsi:type="dcterms:W3CDTF">2021-01-04T13:55:43Z</dcterms:modified>
</cp:coreProperties>
</file>