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3" r:id="rId6"/>
    <p:sldId id="259" r:id="rId7"/>
    <p:sldId id="260" r:id="rId8"/>
    <p:sldId id="268" r:id="rId9"/>
    <p:sldId id="262" r:id="rId10"/>
    <p:sldId id="264" r:id="rId11"/>
    <p:sldId id="269" r:id="rId12"/>
    <p:sldId id="266" r:id="rId13"/>
    <p:sldId id="267"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8ABD81B-EBDB-49D2-87D9-E53FE6F8C773}" type="datetimeFigureOut">
              <a:rPr lang="en-US" smtClean="0"/>
              <a:t>6/23/2020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9FD956-4221-4A57-A447-DD00ABFBFA5D}" type="slidenum">
              <a:rPr lang="en-US" smtClean="0"/>
              <a:t>‹#›</a:t>
            </a:fld>
            <a:endParaRPr lang="en-US"/>
          </a:p>
        </p:txBody>
      </p:sp>
    </p:spTree>
    <p:extLst>
      <p:ext uri="{BB962C8B-B14F-4D97-AF65-F5344CB8AC3E}">
        <p14:creationId xmlns:p14="http://schemas.microsoft.com/office/powerpoint/2010/main" val="2777388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ABD81B-EBDB-49D2-87D9-E53FE6F8C773}" type="datetimeFigureOut">
              <a:rPr lang="en-US" smtClean="0"/>
              <a:t>6/23/2020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9FD956-4221-4A57-A447-DD00ABFBFA5D}" type="slidenum">
              <a:rPr lang="en-US" smtClean="0"/>
              <a:t>‹#›</a:t>
            </a:fld>
            <a:endParaRPr lang="en-US"/>
          </a:p>
        </p:txBody>
      </p:sp>
    </p:spTree>
    <p:extLst>
      <p:ext uri="{BB962C8B-B14F-4D97-AF65-F5344CB8AC3E}">
        <p14:creationId xmlns:p14="http://schemas.microsoft.com/office/powerpoint/2010/main" val="953668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ABD81B-EBDB-49D2-87D9-E53FE6F8C773}" type="datetimeFigureOut">
              <a:rPr lang="en-US" smtClean="0"/>
              <a:t>6/23/2020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9FD956-4221-4A57-A447-DD00ABFBFA5D}" type="slidenum">
              <a:rPr lang="en-US" smtClean="0"/>
              <a:t>‹#›</a:t>
            </a:fld>
            <a:endParaRPr lang="en-US"/>
          </a:p>
        </p:txBody>
      </p:sp>
    </p:spTree>
    <p:extLst>
      <p:ext uri="{BB962C8B-B14F-4D97-AF65-F5344CB8AC3E}">
        <p14:creationId xmlns:p14="http://schemas.microsoft.com/office/powerpoint/2010/main" val="1061962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ABD81B-EBDB-49D2-87D9-E53FE6F8C773}" type="datetimeFigureOut">
              <a:rPr lang="en-US" smtClean="0"/>
              <a:t>6/23/2020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9FD956-4221-4A57-A447-DD00ABFBFA5D}" type="slidenum">
              <a:rPr lang="en-US" smtClean="0"/>
              <a:t>‹#›</a:t>
            </a:fld>
            <a:endParaRPr lang="en-US"/>
          </a:p>
        </p:txBody>
      </p:sp>
    </p:spTree>
    <p:extLst>
      <p:ext uri="{BB962C8B-B14F-4D97-AF65-F5344CB8AC3E}">
        <p14:creationId xmlns:p14="http://schemas.microsoft.com/office/powerpoint/2010/main" val="3068888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8ABD81B-EBDB-49D2-87D9-E53FE6F8C773}" type="datetimeFigureOut">
              <a:rPr lang="en-US" smtClean="0"/>
              <a:t>6/23/2020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9FD956-4221-4A57-A447-DD00ABFBFA5D}" type="slidenum">
              <a:rPr lang="en-US" smtClean="0"/>
              <a:t>‹#›</a:t>
            </a:fld>
            <a:endParaRPr lang="en-US"/>
          </a:p>
        </p:txBody>
      </p:sp>
    </p:spTree>
    <p:extLst>
      <p:ext uri="{BB962C8B-B14F-4D97-AF65-F5344CB8AC3E}">
        <p14:creationId xmlns:p14="http://schemas.microsoft.com/office/powerpoint/2010/main" val="3007504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8ABD81B-EBDB-49D2-87D9-E53FE6F8C773}" type="datetimeFigureOut">
              <a:rPr lang="en-US" smtClean="0"/>
              <a:t>6/23/2020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9FD956-4221-4A57-A447-DD00ABFBFA5D}" type="slidenum">
              <a:rPr lang="en-US" smtClean="0"/>
              <a:t>‹#›</a:t>
            </a:fld>
            <a:endParaRPr lang="en-US"/>
          </a:p>
        </p:txBody>
      </p:sp>
    </p:spTree>
    <p:extLst>
      <p:ext uri="{BB962C8B-B14F-4D97-AF65-F5344CB8AC3E}">
        <p14:creationId xmlns:p14="http://schemas.microsoft.com/office/powerpoint/2010/main" val="2234472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8ABD81B-EBDB-49D2-87D9-E53FE6F8C773}" type="datetimeFigureOut">
              <a:rPr lang="en-US" smtClean="0"/>
              <a:t>6/23/2020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9FD956-4221-4A57-A447-DD00ABFBFA5D}" type="slidenum">
              <a:rPr lang="en-US" smtClean="0"/>
              <a:t>‹#›</a:t>
            </a:fld>
            <a:endParaRPr lang="en-US"/>
          </a:p>
        </p:txBody>
      </p:sp>
    </p:spTree>
    <p:extLst>
      <p:ext uri="{BB962C8B-B14F-4D97-AF65-F5344CB8AC3E}">
        <p14:creationId xmlns:p14="http://schemas.microsoft.com/office/powerpoint/2010/main" val="1965357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8ABD81B-EBDB-49D2-87D9-E53FE6F8C773}" type="datetimeFigureOut">
              <a:rPr lang="en-US" smtClean="0"/>
              <a:t>6/23/2020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9FD956-4221-4A57-A447-DD00ABFBFA5D}" type="slidenum">
              <a:rPr lang="en-US" smtClean="0"/>
              <a:t>‹#›</a:t>
            </a:fld>
            <a:endParaRPr lang="en-US"/>
          </a:p>
        </p:txBody>
      </p:sp>
    </p:spTree>
    <p:extLst>
      <p:ext uri="{BB962C8B-B14F-4D97-AF65-F5344CB8AC3E}">
        <p14:creationId xmlns:p14="http://schemas.microsoft.com/office/powerpoint/2010/main" val="4180731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ABD81B-EBDB-49D2-87D9-E53FE6F8C773}" type="datetimeFigureOut">
              <a:rPr lang="en-US" smtClean="0"/>
              <a:t>6/23/2020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9FD956-4221-4A57-A447-DD00ABFBFA5D}" type="slidenum">
              <a:rPr lang="en-US" smtClean="0"/>
              <a:t>‹#›</a:t>
            </a:fld>
            <a:endParaRPr lang="en-US"/>
          </a:p>
        </p:txBody>
      </p:sp>
    </p:spTree>
    <p:extLst>
      <p:ext uri="{BB962C8B-B14F-4D97-AF65-F5344CB8AC3E}">
        <p14:creationId xmlns:p14="http://schemas.microsoft.com/office/powerpoint/2010/main" val="1666916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8ABD81B-EBDB-49D2-87D9-E53FE6F8C773}" type="datetimeFigureOut">
              <a:rPr lang="en-US" smtClean="0"/>
              <a:t>6/23/2020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9FD956-4221-4A57-A447-DD00ABFBFA5D}" type="slidenum">
              <a:rPr lang="en-US" smtClean="0"/>
              <a:t>‹#›</a:t>
            </a:fld>
            <a:endParaRPr lang="en-US"/>
          </a:p>
        </p:txBody>
      </p:sp>
    </p:spTree>
    <p:extLst>
      <p:ext uri="{BB962C8B-B14F-4D97-AF65-F5344CB8AC3E}">
        <p14:creationId xmlns:p14="http://schemas.microsoft.com/office/powerpoint/2010/main" val="1204112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8ABD81B-EBDB-49D2-87D9-E53FE6F8C773}" type="datetimeFigureOut">
              <a:rPr lang="en-US" smtClean="0"/>
              <a:t>6/23/2020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9FD956-4221-4A57-A447-DD00ABFBFA5D}" type="slidenum">
              <a:rPr lang="en-US" smtClean="0"/>
              <a:t>‹#›</a:t>
            </a:fld>
            <a:endParaRPr lang="en-US"/>
          </a:p>
        </p:txBody>
      </p:sp>
    </p:spTree>
    <p:extLst>
      <p:ext uri="{BB962C8B-B14F-4D97-AF65-F5344CB8AC3E}">
        <p14:creationId xmlns:p14="http://schemas.microsoft.com/office/powerpoint/2010/main" val="1195043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ABD81B-EBDB-49D2-87D9-E53FE6F8C773}" type="datetimeFigureOut">
              <a:rPr lang="en-US" smtClean="0"/>
              <a:t>6/23/2020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9FD956-4221-4A57-A447-DD00ABFBFA5D}" type="slidenum">
              <a:rPr lang="en-US" smtClean="0"/>
              <a:t>‹#›</a:t>
            </a:fld>
            <a:endParaRPr lang="en-US"/>
          </a:p>
        </p:txBody>
      </p:sp>
    </p:spTree>
    <p:extLst>
      <p:ext uri="{BB962C8B-B14F-4D97-AF65-F5344CB8AC3E}">
        <p14:creationId xmlns:p14="http://schemas.microsoft.com/office/powerpoint/2010/main" val="22523600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 vs. ML</a:t>
            </a:r>
            <a:endParaRPr lang="en-US" dirty="0"/>
          </a:p>
        </p:txBody>
      </p:sp>
      <p:sp>
        <p:nvSpPr>
          <p:cNvPr id="3" name="Subtitle 2"/>
          <p:cNvSpPr>
            <a:spLocks noGrp="1"/>
          </p:cNvSpPr>
          <p:nvPr>
            <p:ph type="subTitle" idx="1"/>
          </p:nvPr>
        </p:nvSpPr>
        <p:spPr/>
        <p:txBody>
          <a:bodyPr/>
          <a:lstStyle/>
          <a:p>
            <a:r>
              <a:rPr lang="en-US" dirty="0" smtClean="0"/>
              <a:t>Survey</a:t>
            </a:r>
            <a:endParaRPr lang="en-US" dirty="0"/>
          </a:p>
        </p:txBody>
      </p:sp>
    </p:spTree>
    <p:extLst>
      <p:ext uri="{BB962C8B-B14F-4D97-AF65-F5344CB8AC3E}">
        <p14:creationId xmlns:p14="http://schemas.microsoft.com/office/powerpoint/2010/main" val="1391562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Specification Mining using RNN</a:t>
            </a:r>
            <a:endParaRPr lang="en-US" dirty="0"/>
          </a:p>
        </p:txBody>
      </p:sp>
      <p:sp>
        <p:nvSpPr>
          <p:cNvPr id="3" name="Content Placeholder 2"/>
          <p:cNvSpPr>
            <a:spLocks noGrp="1"/>
          </p:cNvSpPr>
          <p:nvPr>
            <p:ph idx="1"/>
          </p:nvPr>
        </p:nvSpPr>
        <p:spPr/>
        <p:txBody>
          <a:bodyPr>
            <a:normAutofit/>
          </a:bodyPr>
          <a:lstStyle/>
          <a:p>
            <a:r>
              <a:rPr lang="en-US" dirty="0" smtClean="0"/>
              <a:t>Formal Specification: Description of a software piece (class, object, module, …) using mathematical formal languages. One type is Finite State Machine (FSM).</a:t>
            </a:r>
          </a:p>
          <a:p>
            <a:r>
              <a:rPr lang="en-US" dirty="0" smtClean="0"/>
              <a:t>Synopsis: The authors proposed to extract FSM that describes a software piece (</a:t>
            </a:r>
            <a:r>
              <a:rPr lang="en-US" dirty="0"/>
              <a:t>a</a:t>
            </a:r>
            <a:r>
              <a:rPr lang="en-US" dirty="0" smtClean="0"/>
              <a:t> class) from method invocation sequences traces. They generate huge number of training traces using test generation tools. Then taught an LSTM-RNN model on traces. The model is used as a representation learning for states. </a:t>
            </a:r>
            <a:r>
              <a:rPr lang="en-US" dirty="0"/>
              <a:t> </a:t>
            </a:r>
            <a:r>
              <a:rPr lang="en-US" dirty="0" smtClean="0"/>
              <a:t>Clustering algorithm is applied on states features to extract centroid states</a:t>
            </a:r>
            <a:r>
              <a:rPr lang="en-US" dirty="0" smtClean="0"/>
              <a:t>.</a:t>
            </a:r>
          </a:p>
          <a:p>
            <a:endParaRPr lang="en-US" dirty="0"/>
          </a:p>
        </p:txBody>
      </p:sp>
    </p:spTree>
    <p:extLst>
      <p:ext uri="{BB962C8B-B14F-4D97-AF65-F5344CB8AC3E}">
        <p14:creationId xmlns:p14="http://schemas.microsoft.com/office/powerpoint/2010/main" val="36306237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Specification Mining using RNN</a:t>
            </a:r>
            <a:endParaRPr lang="en-US" dirty="0"/>
          </a:p>
        </p:txBody>
      </p:sp>
      <p:pic>
        <p:nvPicPr>
          <p:cNvPr id="6" name="Picture 5"/>
          <p:cNvPicPr>
            <a:picLocks noChangeAspect="1"/>
          </p:cNvPicPr>
          <p:nvPr/>
        </p:nvPicPr>
        <p:blipFill>
          <a:blip r:embed="rId2"/>
          <a:stretch>
            <a:fillRect/>
          </a:stretch>
        </p:blipFill>
        <p:spPr>
          <a:xfrm>
            <a:off x="838200" y="1690688"/>
            <a:ext cx="7135957" cy="2283927"/>
          </a:xfrm>
          <a:prstGeom prst="rect">
            <a:avLst/>
          </a:prstGeom>
        </p:spPr>
      </p:pic>
      <p:pic>
        <p:nvPicPr>
          <p:cNvPr id="7" name="Picture 6"/>
          <p:cNvPicPr>
            <a:picLocks noChangeAspect="1"/>
          </p:cNvPicPr>
          <p:nvPr/>
        </p:nvPicPr>
        <p:blipFill>
          <a:blip r:embed="rId3"/>
          <a:stretch>
            <a:fillRect/>
          </a:stretch>
        </p:blipFill>
        <p:spPr>
          <a:xfrm>
            <a:off x="838200" y="4383073"/>
            <a:ext cx="4578927" cy="1834210"/>
          </a:xfrm>
          <a:prstGeom prst="rect">
            <a:avLst/>
          </a:prstGeom>
        </p:spPr>
      </p:pic>
      <p:pic>
        <p:nvPicPr>
          <p:cNvPr id="8" name="Picture 7"/>
          <p:cNvPicPr>
            <a:picLocks noChangeAspect="1"/>
          </p:cNvPicPr>
          <p:nvPr/>
        </p:nvPicPr>
        <p:blipFill>
          <a:blip r:embed="rId4"/>
          <a:stretch>
            <a:fillRect/>
          </a:stretch>
        </p:blipFill>
        <p:spPr>
          <a:xfrm>
            <a:off x="7481455" y="3692669"/>
            <a:ext cx="4384964" cy="2942695"/>
          </a:xfrm>
          <a:prstGeom prst="rect">
            <a:avLst/>
          </a:prstGeom>
        </p:spPr>
      </p:pic>
    </p:spTree>
    <p:extLst>
      <p:ext uri="{BB962C8B-B14F-4D97-AF65-F5344CB8AC3E}">
        <p14:creationId xmlns:p14="http://schemas.microsoft.com/office/powerpoint/2010/main" val="33211762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a:t>
            </a:r>
            <a:r>
              <a:rPr lang="en-US" dirty="0" smtClean="0"/>
              <a:t>- Valid/Invalid Data Structure Detection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Title</a:t>
            </a:r>
            <a:r>
              <a:rPr lang="en-US" dirty="0" smtClean="0"/>
              <a:t>: </a:t>
            </a:r>
            <a:r>
              <a:rPr lang="en-US" dirty="0"/>
              <a:t>Training Binary Classifiers as Data </a:t>
            </a:r>
            <a:r>
              <a:rPr lang="en-US" dirty="0" smtClean="0"/>
              <a:t>Structure Invariants</a:t>
            </a:r>
            <a:endParaRPr lang="en-US" dirty="0" smtClean="0"/>
          </a:p>
          <a:p>
            <a:r>
              <a:rPr lang="en-US" dirty="0" smtClean="0"/>
              <a:t>Conf</a:t>
            </a:r>
            <a:r>
              <a:rPr lang="en-US" dirty="0" smtClean="0"/>
              <a:t>.: ICSE’19</a:t>
            </a:r>
            <a:endParaRPr lang="en-US" dirty="0" smtClean="0"/>
          </a:p>
          <a:p>
            <a:r>
              <a:rPr lang="en-US" dirty="0" smtClean="0"/>
              <a:t>ML Score</a:t>
            </a:r>
            <a:r>
              <a:rPr lang="en-US" dirty="0" smtClean="0"/>
              <a:t>: 7</a:t>
            </a:r>
          </a:p>
          <a:p>
            <a:r>
              <a:rPr lang="en-US" dirty="0" smtClean="0"/>
              <a:t>Tags: Test Generation, Bug Finding, FNN </a:t>
            </a:r>
            <a:endParaRPr lang="en-US" dirty="0" smtClean="0"/>
          </a:p>
          <a:p>
            <a:r>
              <a:rPr lang="en-US" dirty="0" smtClean="0"/>
              <a:t>Abstract</a:t>
            </a:r>
            <a:r>
              <a:rPr lang="en-US" dirty="0" smtClean="0"/>
              <a:t>: </a:t>
            </a:r>
            <a:r>
              <a:rPr lang="en-US" dirty="0"/>
              <a:t>We present a technique that enables us to </a:t>
            </a:r>
            <a:r>
              <a:rPr lang="en-US" dirty="0" smtClean="0"/>
              <a:t>distinguish valid </a:t>
            </a:r>
            <a:r>
              <a:rPr lang="en-US" dirty="0"/>
              <a:t>from invalid data structure objects. The technique is </a:t>
            </a:r>
            <a:r>
              <a:rPr lang="en-US" dirty="0" smtClean="0"/>
              <a:t>based on </a:t>
            </a:r>
            <a:r>
              <a:rPr lang="en-US" dirty="0"/>
              <a:t>building an artificial neural network, more precisely a </a:t>
            </a:r>
            <a:r>
              <a:rPr lang="en-US" dirty="0" smtClean="0"/>
              <a:t>binary classifier</a:t>
            </a:r>
            <a:r>
              <a:rPr lang="en-US" dirty="0"/>
              <a:t>, and training it to identify valid and invalid </a:t>
            </a:r>
            <a:r>
              <a:rPr lang="en-US" dirty="0" smtClean="0"/>
              <a:t>instances of </a:t>
            </a:r>
            <a:r>
              <a:rPr lang="en-US" dirty="0"/>
              <a:t>a data structure. The obtained classifier can then be </a:t>
            </a:r>
            <a:r>
              <a:rPr lang="en-US" dirty="0" smtClean="0"/>
              <a:t>used in </a:t>
            </a:r>
            <a:r>
              <a:rPr lang="en-US" dirty="0"/>
              <a:t>place of the data structure’s invariant, in order to </a:t>
            </a:r>
            <a:r>
              <a:rPr lang="en-US" dirty="0" smtClean="0"/>
              <a:t>attempt to </a:t>
            </a:r>
            <a:r>
              <a:rPr lang="en-US" dirty="0"/>
              <a:t>identify (in)correct behaviors in programs manipulating </a:t>
            </a:r>
            <a:r>
              <a:rPr lang="en-US" dirty="0" smtClean="0"/>
              <a:t>the structure</a:t>
            </a:r>
            <a:r>
              <a:rPr lang="en-US" dirty="0"/>
              <a:t>. In order to produce the valid objects to train </a:t>
            </a:r>
            <a:r>
              <a:rPr lang="en-US" dirty="0" smtClean="0"/>
              <a:t>the network</a:t>
            </a:r>
            <a:r>
              <a:rPr lang="en-US" dirty="0"/>
              <a:t>, an assumed-correct set of object building routines </a:t>
            </a:r>
            <a:r>
              <a:rPr lang="en-US" dirty="0" smtClean="0"/>
              <a:t>is randomly </a:t>
            </a:r>
            <a:r>
              <a:rPr lang="en-US" dirty="0"/>
              <a:t>executed. Invalid instances are produced by </a:t>
            </a:r>
            <a:r>
              <a:rPr lang="en-US" dirty="0" smtClean="0"/>
              <a:t>generating values </a:t>
            </a:r>
            <a:r>
              <a:rPr lang="en-US" dirty="0"/>
              <a:t>for object fields that “break” the collected valid values</a:t>
            </a:r>
            <a:r>
              <a:rPr lang="en-US" dirty="0" smtClean="0"/>
              <a:t>, i.e</a:t>
            </a:r>
            <a:r>
              <a:rPr lang="en-US" dirty="0"/>
              <a:t>., that assign values to object fields that have not been </a:t>
            </a:r>
            <a:r>
              <a:rPr lang="en-US" dirty="0" smtClean="0"/>
              <a:t>observed as </a:t>
            </a:r>
            <a:r>
              <a:rPr lang="en-US" dirty="0"/>
              <a:t>feasible in the assumed-correct program executions that </a:t>
            </a:r>
            <a:r>
              <a:rPr lang="en-US" dirty="0" smtClean="0"/>
              <a:t>led to </a:t>
            </a:r>
            <a:r>
              <a:rPr lang="en-US" dirty="0"/>
              <a:t>the collected valid instances. We experimentally assess </a:t>
            </a:r>
            <a:r>
              <a:rPr lang="en-US" dirty="0" smtClean="0"/>
              <a:t>this approach</a:t>
            </a:r>
            <a:r>
              <a:rPr lang="en-US" dirty="0"/>
              <a:t>, over a benchmark of data structures. We show that </a:t>
            </a:r>
            <a:r>
              <a:rPr lang="en-US" dirty="0" smtClean="0"/>
              <a:t>this learning </a:t>
            </a:r>
            <a:r>
              <a:rPr lang="en-US" dirty="0"/>
              <a:t>technique produces classifiers that achieve </a:t>
            </a:r>
            <a:r>
              <a:rPr lang="en-US" dirty="0" smtClean="0"/>
              <a:t>significantly better </a:t>
            </a:r>
            <a:r>
              <a:rPr lang="en-US" dirty="0"/>
              <a:t>accuracy in classifying valid/invalid objects compared to </a:t>
            </a:r>
            <a:r>
              <a:rPr lang="en-US" dirty="0" smtClean="0"/>
              <a:t>a technique </a:t>
            </a:r>
            <a:r>
              <a:rPr lang="en-US" dirty="0"/>
              <a:t>for dynamic invariant detection, and leads to </a:t>
            </a:r>
            <a:r>
              <a:rPr lang="en-US" dirty="0" smtClean="0"/>
              <a:t>improved bug finding.</a:t>
            </a:r>
            <a:endParaRPr lang="en-US" dirty="0" smtClean="0"/>
          </a:p>
        </p:txBody>
      </p:sp>
    </p:spTree>
    <p:extLst>
      <p:ext uri="{BB962C8B-B14F-4D97-AF65-F5344CB8AC3E}">
        <p14:creationId xmlns:p14="http://schemas.microsoft.com/office/powerpoint/2010/main" val="3354436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Valid/Invalid Data Structure Detection</a:t>
            </a:r>
          </a:p>
        </p:txBody>
      </p:sp>
      <p:sp>
        <p:nvSpPr>
          <p:cNvPr id="3" name="Content Placeholder 2"/>
          <p:cNvSpPr>
            <a:spLocks noGrp="1"/>
          </p:cNvSpPr>
          <p:nvPr>
            <p:ph idx="1"/>
          </p:nvPr>
        </p:nvSpPr>
        <p:spPr/>
        <p:txBody>
          <a:bodyPr>
            <a:normAutofit fontScale="85000" lnSpcReduction="20000"/>
          </a:bodyPr>
          <a:lstStyle/>
          <a:p>
            <a:r>
              <a:rPr lang="en-US" dirty="0" smtClean="0"/>
              <a:t>Class Invariants: </a:t>
            </a:r>
            <a:r>
              <a:rPr lang="en-US" dirty="0"/>
              <a:t>When developing classes, developers always have implicit assumptions on how this data structure should be manipulated. One can’t figure those assumptions </a:t>
            </a:r>
            <a:r>
              <a:rPr lang="en-US" dirty="0" smtClean="0"/>
              <a:t>from class interface. </a:t>
            </a:r>
            <a:r>
              <a:rPr lang="en-US" dirty="0"/>
              <a:t>class </a:t>
            </a:r>
            <a:r>
              <a:rPr lang="en-US" dirty="0" smtClean="0"/>
              <a:t>is </a:t>
            </a:r>
            <a:r>
              <a:rPr lang="en-US" dirty="0"/>
              <a:t>a </a:t>
            </a:r>
            <a:r>
              <a:rPr lang="en-US" dirty="0" smtClean="0"/>
              <a:t>predicate </a:t>
            </a:r>
            <a:r>
              <a:rPr lang="en-US" i="1" dirty="0" smtClean="0">
                <a:solidFill>
                  <a:schemeClr val="bg1">
                    <a:lumMod val="65000"/>
                  </a:schemeClr>
                </a:solidFill>
              </a:rPr>
              <a:t>inv</a:t>
            </a:r>
            <a:r>
              <a:rPr lang="en-US" dirty="0" smtClean="0"/>
              <a:t> that</a:t>
            </a:r>
            <a:r>
              <a:rPr lang="en-US" dirty="0"/>
              <a:t>, given an </a:t>
            </a:r>
            <a:r>
              <a:rPr lang="en-US" dirty="0" smtClean="0"/>
              <a:t>object </a:t>
            </a:r>
            <a:r>
              <a:rPr lang="en-US" i="1" dirty="0" smtClean="0">
                <a:solidFill>
                  <a:schemeClr val="bg1">
                    <a:lumMod val="65000"/>
                  </a:schemeClr>
                </a:solidFill>
              </a:rPr>
              <a:t>o</a:t>
            </a:r>
            <a:r>
              <a:rPr lang="en-US" dirty="0" smtClean="0"/>
              <a:t> of class </a:t>
            </a:r>
            <a:r>
              <a:rPr lang="en-US" i="1" dirty="0" smtClean="0">
                <a:solidFill>
                  <a:schemeClr val="bg1">
                    <a:lumMod val="65000"/>
                  </a:schemeClr>
                </a:solidFill>
              </a:rPr>
              <a:t>C</a:t>
            </a:r>
            <a:r>
              <a:rPr lang="en-US" dirty="0"/>
              <a:t>, </a:t>
            </a:r>
            <a:r>
              <a:rPr lang="en-US" dirty="0" smtClean="0"/>
              <a:t>states whether </a:t>
            </a:r>
            <a:r>
              <a:rPr lang="en-US" i="1" dirty="0" smtClean="0">
                <a:solidFill>
                  <a:schemeClr val="bg1">
                    <a:lumMod val="65000"/>
                  </a:schemeClr>
                </a:solidFill>
              </a:rPr>
              <a:t>o</a:t>
            </a:r>
            <a:r>
              <a:rPr lang="en-US" dirty="0" smtClean="0"/>
              <a:t> is </a:t>
            </a:r>
            <a:r>
              <a:rPr lang="en-US" dirty="0"/>
              <a:t>a valid representation of the concept </a:t>
            </a:r>
            <a:r>
              <a:rPr lang="en-US" dirty="0" smtClean="0"/>
              <a:t>that </a:t>
            </a:r>
            <a:r>
              <a:rPr lang="en-US" i="1" dirty="0" smtClean="0">
                <a:solidFill>
                  <a:schemeClr val="bg1">
                    <a:lumMod val="65000"/>
                  </a:schemeClr>
                </a:solidFill>
              </a:rPr>
              <a:t>C</a:t>
            </a:r>
            <a:r>
              <a:rPr lang="en-US" dirty="0" smtClean="0"/>
              <a:t> captures </a:t>
            </a:r>
            <a:r>
              <a:rPr lang="en-US" dirty="0"/>
              <a:t>or </a:t>
            </a:r>
            <a:r>
              <a:rPr lang="en-US" dirty="0" smtClean="0"/>
              <a:t>not. E.g. Input Validation Code (invariance is wider than this). </a:t>
            </a:r>
          </a:p>
          <a:p>
            <a:r>
              <a:rPr lang="en-US" dirty="0" smtClean="0"/>
              <a:t>Synopsis: The authors developed an approach that can detect </a:t>
            </a:r>
            <a:r>
              <a:rPr lang="en-US" dirty="0"/>
              <a:t>whether</a:t>
            </a:r>
            <a:r>
              <a:rPr lang="en-US" dirty="0" smtClean="0"/>
              <a:t> a given object is valid/invalid. Given assumed-correct object constructors and a finite scope for class fields. They generated valid objects by using provided object constructors methods. Then they take all these all valid objects to define a field extension (The possible values class filed can take) for the class and generated invalid objects by breaking the valid field extension. They represented objects by a vector where each cell represent a field value. They trained a feed forward network to detect valid/invalid objects. Claimed to perform better than SOTA.</a:t>
            </a:r>
          </a:p>
          <a:p>
            <a:r>
              <a:rPr lang="en-US" dirty="0" smtClean="0"/>
              <a:t>Notes:  unpractical as the neural network have to be specifically designed for each class interface! Can do better using NLP, I wonder. </a:t>
            </a:r>
            <a:endParaRPr lang="en-US" dirty="0"/>
          </a:p>
        </p:txBody>
      </p:sp>
    </p:spTree>
    <p:extLst>
      <p:ext uri="{BB962C8B-B14F-4D97-AF65-F5344CB8AC3E}">
        <p14:creationId xmlns:p14="http://schemas.microsoft.com/office/powerpoint/2010/main" val="2667758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Valid/Invalid Data Structure Detection</a:t>
            </a:r>
          </a:p>
        </p:txBody>
      </p:sp>
      <p:pic>
        <p:nvPicPr>
          <p:cNvPr id="5" name="Picture 4"/>
          <p:cNvPicPr>
            <a:picLocks noChangeAspect="1"/>
          </p:cNvPicPr>
          <p:nvPr/>
        </p:nvPicPr>
        <p:blipFill>
          <a:blip r:embed="rId2"/>
          <a:stretch>
            <a:fillRect/>
          </a:stretch>
        </p:blipFill>
        <p:spPr>
          <a:xfrm>
            <a:off x="668914" y="1690688"/>
            <a:ext cx="3705225" cy="3838575"/>
          </a:xfrm>
          <a:prstGeom prst="rect">
            <a:avLst/>
          </a:prstGeom>
        </p:spPr>
      </p:pic>
      <p:pic>
        <p:nvPicPr>
          <p:cNvPr id="6" name="Picture 5"/>
          <p:cNvPicPr>
            <a:picLocks noChangeAspect="1"/>
          </p:cNvPicPr>
          <p:nvPr/>
        </p:nvPicPr>
        <p:blipFill>
          <a:blip r:embed="rId3"/>
          <a:stretch>
            <a:fillRect/>
          </a:stretch>
        </p:blipFill>
        <p:spPr>
          <a:xfrm>
            <a:off x="4374139" y="1807153"/>
            <a:ext cx="4029075" cy="4019550"/>
          </a:xfrm>
          <a:prstGeom prst="rect">
            <a:avLst/>
          </a:prstGeom>
        </p:spPr>
      </p:pic>
      <p:pic>
        <p:nvPicPr>
          <p:cNvPr id="7" name="Picture 6"/>
          <p:cNvPicPr>
            <a:picLocks noChangeAspect="1"/>
          </p:cNvPicPr>
          <p:nvPr/>
        </p:nvPicPr>
        <p:blipFill>
          <a:blip r:embed="rId4"/>
          <a:stretch>
            <a:fillRect/>
          </a:stretch>
        </p:blipFill>
        <p:spPr>
          <a:xfrm>
            <a:off x="8239125" y="1807153"/>
            <a:ext cx="3952875" cy="2066925"/>
          </a:xfrm>
          <a:prstGeom prst="rect">
            <a:avLst/>
          </a:prstGeom>
        </p:spPr>
      </p:pic>
      <p:pic>
        <p:nvPicPr>
          <p:cNvPr id="8" name="Picture 7"/>
          <p:cNvPicPr>
            <a:picLocks noChangeAspect="1"/>
          </p:cNvPicPr>
          <p:nvPr/>
        </p:nvPicPr>
        <p:blipFill>
          <a:blip r:embed="rId5"/>
          <a:stretch>
            <a:fillRect/>
          </a:stretch>
        </p:blipFill>
        <p:spPr>
          <a:xfrm>
            <a:off x="8697407" y="4360719"/>
            <a:ext cx="3200400" cy="1600200"/>
          </a:xfrm>
          <a:prstGeom prst="rect">
            <a:avLst/>
          </a:prstGeom>
        </p:spPr>
      </p:pic>
    </p:spTree>
    <p:extLst>
      <p:ext uri="{BB962C8B-B14F-4D97-AF65-F5344CB8AC3E}">
        <p14:creationId xmlns:p14="http://schemas.microsoft.com/office/powerpoint/2010/main" val="3886184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US" dirty="0"/>
          </a:p>
        </p:txBody>
      </p:sp>
      <p:sp>
        <p:nvSpPr>
          <p:cNvPr id="3" name="Content Placeholder 2"/>
          <p:cNvSpPr>
            <a:spLocks noGrp="1"/>
          </p:cNvSpPr>
          <p:nvPr>
            <p:ph idx="1"/>
          </p:nvPr>
        </p:nvSpPr>
        <p:spPr/>
        <p:txBody>
          <a:bodyPr>
            <a:normAutofit lnSpcReduction="10000"/>
          </a:bodyPr>
          <a:lstStyle/>
          <a:p>
            <a:r>
              <a:rPr lang="en-US" dirty="0" smtClean="0"/>
              <a:t>Collected ~1500 paper from top SE conf.</a:t>
            </a:r>
          </a:p>
          <a:p>
            <a:pPr lvl="1"/>
            <a:r>
              <a:rPr lang="en-US" dirty="0" smtClean="0"/>
              <a:t>ICSE, ICST, FSE, ASE, ISSTA, ISSRE</a:t>
            </a:r>
          </a:p>
          <a:p>
            <a:pPr lvl="1"/>
            <a:r>
              <a:rPr lang="en-US" dirty="0" smtClean="0"/>
              <a:t>Between years 2017, 2019</a:t>
            </a:r>
          </a:p>
          <a:p>
            <a:r>
              <a:rPr lang="en-US" dirty="0" smtClean="0"/>
              <a:t>We then extracted their titles and abstracts</a:t>
            </a:r>
          </a:p>
          <a:p>
            <a:r>
              <a:rPr lang="en-US" dirty="0" smtClean="0"/>
              <a:t>We then defined a ML bag of words:</a:t>
            </a:r>
          </a:p>
          <a:p>
            <a:pPr lvl="1"/>
            <a:r>
              <a:rPr lang="en-US" dirty="0" smtClean="0"/>
              <a:t>train,</a:t>
            </a:r>
            <a:r>
              <a:rPr lang="en-US" dirty="0"/>
              <a:t> </a:t>
            </a:r>
            <a:r>
              <a:rPr lang="en-US" dirty="0" smtClean="0"/>
              <a:t>training,</a:t>
            </a:r>
            <a:r>
              <a:rPr lang="en-US" dirty="0"/>
              <a:t> </a:t>
            </a:r>
            <a:r>
              <a:rPr lang="en-US" dirty="0" smtClean="0"/>
              <a:t>learning,</a:t>
            </a:r>
            <a:r>
              <a:rPr lang="en-US" dirty="0"/>
              <a:t> </a:t>
            </a:r>
            <a:r>
              <a:rPr lang="en-US" dirty="0" smtClean="0"/>
              <a:t>classify,</a:t>
            </a:r>
            <a:r>
              <a:rPr lang="en-US" dirty="0"/>
              <a:t> </a:t>
            </a:r>
            <a:r>
              <a:rPr lang="en-US" dirty="0" smtClean="0"/>
              <a:t>classifier,</a:t>
            </a:r>
            <a:r>
              <a:rPr lang="en-US" dirty="0"/>
              <a:t> </a:t>
            </a:r>
            <a:r>
              <a:rPr lang="en-US" dirty="0" smtClean="0"/>
              <a:t>cluster,</a:t>
            </a:r>
            <a:r>
              <a:rPr lang="en-US" dirty="0"/>
              <a:t> </a:t>
            </a:r>
            <a:r>
              <a:rPr lang="en-US" dirty="0" smtClean="0"/>
              <a:t>clustering,</a:t>
            </a:r>
            <a:r>
              <a:rPr lang="en-US" dirty="0"/>
              <a:t> </a:t>
            </a:r>
            <a:r>
              <a:rPr lang="en-US" dirty="0" smtClean="0"/>
              <a:t>regression,</a:t>
            </a:r>
            <a:r>
              <a:rPr lang="en-US" dirty="0"/>
              <a:t> </a:t>
            </a:r>
            <a:r>
              <a:rPr lang="en-US" dirty="0" smtClean="0"/>
              <a:t>machine,</a:t>
            </a:r>
            <a:r>
              <a:rPr lang="en-US" dirty="0"/>
              <a:t> </a:t>
            </a:r>
            <a:r>
              <a:rPr lang="en-US" dirty="0" smtClean="0"/>
              <a:t>deep,</a:t>
            </a:r>
            <a:r>
              <a:rPr lang="en-US" dirty="0"/>
              <a:t> </a:t>
            </a:r>
            <a:r>
              <a:rPr lang="en-US" dirty="0" smtClean="0"/>
              <a:t>neural,</a:t>
            </a:r>
            <a:r>
              <a:rPr lang="en-US" dirty="0"/>
              <a:t> </a:t>
            </a:r>
            <a:r>
              <a:rPr lang="en-US" dirty="0" smtClean="0"/>
              <a:t>network,</a:t>
            </a:r>
            <a:r>
              <a:rPr lang="en-US" dirty="0"/>
              <a:t> </a:t>
            </a:r>
            <a:r>
              <a:rPr lang="en-US" dirty="0" smtClean="0"/>
              <a:t>networks</a:t>
            </a:r>
          </a:p>
          <a:p>
            <a:r>
              <a:rPr lang="en-US" dirty="0" smtClean="0"/>
              <a:t>We scored papers based on the number of  ML keywords appeared in their title and abstract</a:t>
            </a:r>
          </a:p>
          <a:p>
            <a:r>
              <a:rPr lang="en-US" dirty="0" smtClean="0"/>
              <a:t>We sort papers in descending order of score</a:t>
            </a:r>
            <a:endParaRPr lang="en-US" dirty="0"/>
          </a:p>
          <a:p>
            <a:endParaRPr lang="en-US" dirty="0"/>
          </a:p>
        </p:txBody>
      </p:sp>
    </p:spTree>
    <p:extLst>
      <p:ext uri="{BB962C8B-B14F-4D97-AF65-F5344CB8AC3E}">
        <p14:creationId xmlns:p14="http://schemas.microsoft.com/office/powerpoint/2010/main" val="4173685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Top 100 papers skimming</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81478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Distribution of top 100 papers</a:t>
            </a:r>
            <a:endParaRPr lang="en-US" dirty="0"/>
          </a:p>
        </p:txBody>
      </p:sp>
      <p:pic>
        <p:nvPicPr>
          <p:cNvPr id="4" name="Picture 3"/>
          <p:cNvPicPr>
            <a:picLocks noChangeAspect="1"/>
          </p:cNvPicPr>
          <p:nvPr/>
        </p:nvPicPr>
        <p:blipFill rotWithShape="1">
          <a:blip r:embed="rId2"/>
          <a:srcRect t="2485"/>
          <a:stretch/>
        </p:blipFill>
        <p:spPr>
          <a:xfrm>
            <a:off x="434687" y="2244434"/>
            <a:ext cx="5453495" cy="3932527"/>
          </a:xfrm>
          <a:prstGeom prst="rect">
            <a:avLst/>
          </a:prstGeom>
        </p:spPr>
      </p:pic>
      <p:pic>
        <p:nvPicPr>
          <p:cNvPr id="5" name="Picture 4"/>
          <p:cNvPicPr>
            <a:picLocks noChangeAspect="1"/>
          </p:cNvPicPr>
          <p:nvPr/>
        </p:nvPicPr>
        <p:blipFill>
          <a:blip r:embed="rId3"/>
          <a:stretch>
            <a:fillRect/>
          </a:stretch>
        </p:blipFill>
        <p:spPr>
          <a:xfrm>
            <a:off x="6224345" y="2244434"/>
            <a:ext cx="5490973" cy="3932527"/>
          </a:xfrm>
          <a:prstGeom prst="rect">
            <a:avLst/>
          </a:prstGeom>
        </p:spPr>
      </p:pic>
    </p:spTree>
    <p:extLst>
      <p:ext uri="{BB962C8B-B14F-4D97-AF65-F5344CB8AC3E}">
        <p14:creationId xmlns:p14="http://schemas.microsoft.com/office/powerpoint/2010/main" val="2965206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0- Template</a:t>
            </a:r>
            <a:endParaRPr lang="en-US" dirty="0"/>
          </a:p>
        </p:txBody>
      </p:sp>
      <p:sp>
        <p:nvSpPr>
          <p:cNvPr id="3" name="Content Placeholder 2"/>
          <p:cNvSpPr>
            <a:spLocks noGrp="1"/>
          </p:cNvSpPr>
          <p:nvPr>
            <p:ph idx="1"/>
          </p:nvPr>
        </p:nvSpPr>
        <p:spPr/>
        <p:txBody>
          <a:bodyPr/>
          <a:lstStyle/>
          <a:p>
            <a:r>
              <a:rPr lang="en-US" dirty="0" smtClean="0"/>
              <a:t>Title:</a:t>
            </a:r>
          </a:p>
          <a:p>
            <a:r>
              <a:rPr lang="en-US" dirty="0" smtClean="0"/>
              <a:t>Conf.:</a:t>
            </a:r>
          </a:p>
          <a:p>
            <a:r>
              <a:rPr lang="en-US" dirty="0" smtClean="0"/>
              <a:t>ML Score</a:t>
            </a:r>
            <a:r>
              <a:rPr lang="en-US" dirty="0" smtClean="0"/>
              <a:t>:</a:t>
            </a:r>
          </a:p>
          <a:p>
            <a:r>
              <a:rPr lang="en-US" dirty="0" smtClean="0"/>
              <a:t>Tags: </a:t>
            </a:r>
            <a:endParaRPr lang="en-US" dirty="0" smtClean="0"/>
          </a:p>
          <a:p>
            <a:r>
              <a:rPr lang="en-US" dirty="0" smtClean="0"/>
              <a:t>Abstract:</a:t>
            </a:r>
          </a:p>
        </p:txBody>
      </p:sp>
    </p:spTree>
    <p:extLst>
      <p:ext uri="{BB962C8B-B14F-4D97-AF65-F5344CB8AC3E}">
        <p14:creationId xmlns:p14="http://schemas.microsoft.com/office/powerpoint/2010/main" val="3688909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Feature </a:t>
            </a:r>
            <a:r>
              <a:rPr lang="en-US" dirty="0"/>
              <a:t>Envy Detection</a:t>
            </a:r>
          </a:p>
        </p:txBody>
      </p:sp>
      <p:sp>
        <p:nvSpPr>
          <p:cNvPr id="3" name="Content Placeholder 2"/>
          <p:cNvSpPr>
            <a:spLocks noGrp="1"/>
          </p:cNvSpPr>
          <p:nvPr>
            <p:ph idx="1"/>
          </p:nvPr>
        </p:nvSpPr>
        <p:spPr/>
        <p:txBody>
          <a:bodyPr>
            <a:normAutofit fontScale="62500" lnSpcReduction="20000"/>
          </a:bodyPr>
          <a:lstStyle/>
          <a:p>
            <a:r>
              <a:rPr lang="en-US" dirty="0" smtClean="0"/>
              <a:t>Title: </a:t>
            </a:r>
            <a:r>
              <a:rPr lang="en-US" dirty="0"/>
              <a:t>Deep Learning Based Feature Envy </a:t>
            </a:r>
            <a:r>
              <a:rPr lang="en-US" dirty="0" smtClean="0"/>
              <a:t>Detection</a:t>
            </a:r>
          </a:p>
          <a:p>
            <a:r>
              <a:rPr lang="en-US" dirty="0" smtClean="0"/>
              <a:t>Conf.: ASE’18</a:t>
            </a:r>
          </a:p>
          <a:p>
            <a:r>
              <a:rPr lang="en-US" dirty="0" smtClean="0"/>
              <a:t>ML Score: </a:t>
            </a:r>
            <a:r>
              <a:rPr lang="en-US" dirty="0" smtClean="0"/>
              <a:t>8</a:t>
            </a:r>
          </a:p>
          <a:p>
            <a:r>
              <a:rPr lang="en-US" dirty="0" smtClean="0"/>
              <a:t>Tags: Software Refactoring, Software Quality, CNN.</a:t>
            </a:r>
            <a:endParaRPr lang="en-US" dirty="0" smtClean="0"/>
          </a:p>
          <a:p>
            <a:r>
              <a:rPr lang="en-US" dirty="0" smtClean="0"/>
              <a:t>Abstract: software refactoring is widely employed to improve software quality. A key step in software refactoring is to identify which part of the software should be refactored. To facilitate the identification, a number of approaches have been proposed to identify certain structures in the code (called code smells) that suggest the possibility of refactoring. Most of such approaches rely on manually designed heuristics to map manually selected source code metrics to predictions. However, it is challenging to manually select the best features, especially textual features. It is also difficult to manually construct the optimal heuristics. To this end, in this paper we propose a deep learning based novel approach to detecting feature envy, one of the most common code smells. The key insight is that deep neural networks and advanced deep learning techniques could automatically select features (especially textual features) of source code for feature envy detection, and could automatically build the complex mapping between such features and predictions. We also propose an automatic approach to generating labeled training data for the neural network based classifier, which does not require any human intervention. Evaluation results on open-source applications suggest that the proposed approach significantly improves the state-of-the-art in both detecting feature envy smells and recommending destinations for identified smelly methods.</a:t>
            </a:r>
            <a:endParaRPr lang="en-US" dirty="0"/>
          </a:p>
        </p:txBody>
      </p:sp>
    </p:spTree>
    <p:extLst>
      <p:ext uri="{BB962C8B-B14F-4D97-AF65-F5344CB8AC3E}">
        <p14:creationId xmlns:p14="http://schemas.microsoft.com/office/powerpoint/2010/main" val="16580460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Feature </a:t>
            </a:r>
            <a:r>
              <a:rPr lang="en-US" dirty="0"/>
              <a:t>Envy Detection</a:t>
            </a:r>
          </a:p>
        </p:txBody>
      </p:sp>
      <p:sp>
        <p:nvSpPr>
          <p:cNvPr id="3" name="Content Placeholder 2"/>
          <p:cNvSpPr>
            <a:spLocks noGrp="1"/>
          </p:cNvSpPr>
          <p:nvPr>
            <p:ph idx="1"/>
          </p:nvPr>
        </p:nvSpPr>
        <p:spPr/>
        <p:txBody>
          <a:bodyPr>
            <a:normAutofit fontScale="92500"/>
          </a:bodyPr>
          <a:lstStyle/>
          <a:p>
            <a:r>
              <a:rPr lang="en-US" dirty="0" smtClean="0"/>
              <a:t>Feature Envy: A smelly code that needs refactoring and defined by a method being interested in a class different from the class it belongs to.</a:t>
            </a:r>
          </a:p>
          <a:p>
            <a:r>
              <a:rPr lang="en-US" dirty="0" smtClean="0"/>
              <a:t>Synopsis: The authors proposed to detect feature envy using neural networks. The generated training data automatically by moving methods between classes in high quality open source applications. Then trained a neural network to detect wither a method should be moved or not. The input is composed of method name, encapsulating class name, target class name, distance between encapsulating class and method, distance between method and targeted class. Claimed to beat state-of-the-art.</a:t>
            </a:r>
          </a:p>
          <a:p>
            <a:r>
              <a:rPr lang="en-US" dirty="0"/>
              <a:t>Notes: No ablation study! Needs more experiments. Might be invalid.</a:t>
            </a:r>
          </a:p>
        </p:txBody>
      </p:sp>
    </p:spTree>
    <p:extLst>
      <p:ext uri="{BB962C8B-B14F-4D97-AF65-F5344CB8AC3E}">
        <p14:creationId xmlns:p14="http://schemas.microsoft.com/office/powerpoint/2010/main" val="26083198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Feature </a:t>
            </a:r>
            <a:r>
              <a:rPr lang="en-US" dirty="0"/>
              <a:t>Envy Detection</a:t>
            </a:r>
          </a:p>
        </p:txBody>
      </p:sp>
      <p:pic>
        <p:nvPicPr>
          <p:cNvPr id="5" name="Picture 4"/>
          <p:cNvPicPr>
            <a:picLocks noChangeAspect="1"/>
          </p:cNvPicPr>
          <p:nvPr/>
        </p:nvPicPr>
        <p:blipFill>
          <a:blip r:embed="rId2"/>
          <a:stretch>
            <a:fillRect/>
          </a:stretch>
        </p:blipFill>
        <p:spPr>
          <a:xfrm>
            <a:off x="249382" y="3311329"/>
            <a:ext cx="5768826" cy="2631931"/>
          </a:xfrm>
          <a:prstGeom prst="rect">
            <a:avLst/>
          </a:prstGeom>
        </p:spPr>
      </p:pic>
      <p:pic>
        <p:nvPicPr>
          <p:cNvPr id="6" name="Picture 5"/>
          <p:cNvPicPr>
            <a:picLocks noChangeAspect="1"/>
          </p:cNvPicPr>
          <p:nvPr/>
        </p:nvPicPr>
        <p:blipFill>
          <a:blip r:embed="rId3"/>
          <a:stretch>
            <a:fillRect/>
          </a:stretch>
        </p:blipFill>
        <p:spPr>
          <a:xfrm>
            <a:off x="6511638" y="2095933"/>
            <a:ext cx="5229224" cy="3847327"/>
          </a:xfrm>
          <a:prstGeom prst="rect">
            <a:avLst/>
          </a:prstGeom>
        </p:spPr>
      </p:pic>
    </p:spTree>
    <p:extLst>
      <p:ext uri="{BB962C8B-B14F-4D97-AF65-F5344CB8AC3E}">
        <p14:creationId xmlns:p14="http://schemas.microsoft.com/office/powerpoint/2010/main" val="1628607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Specification Mining using RNN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Title: </a:t>
            </a:r>
            <a:r>
              <a:rPr lang="en-US" dirty="0"/>
              <a:t>DSM: A Specification Mining Tool using Recurrent </a:t>
            </a:r>
            <a:r>
              <a:rPr lang="en-US" dirty="0" smtClean="0"/>
              <a:t>Neural Network </a:t>
            </a:r>
            <a:r>
              <a:rPr lang="en-US" dirty="0"/>
              <a:t>Based Language </a:t>
            </a:r>
            <a:r>
              <a:rPr lang="en-US" dirty="0" smtClean="0"/>
              <a:t>Model</a:t>
            </a:r>
          </a:p>
          <a:p>
            <a:r>
              <a:rPr lang="en-US" dirty="0" smtClean="0"/>
              <a:t>Conf.: FSE’18</a:t>
            </a:r>
          </a:p>
          <a:p>
            <a:r>
              <a:rPr lang="en-US" dirty="0" smtClean="0"/>
              <a:t>ML Score: </a:t>
            </a:r>
            <a:r>
              <a:rPr lang="en-US" dirty="0" smtClean="0"/>
              <a:t>7</a:t>
            </a:r>
          </a:p>
          <a:p>
            <a:r>
              <a:rPr lang="en-US" dirty="0" smtClean="0"/>
              <a:t>Tags: Specification Generation, </a:t>
            </a:r>
            <a:r>
              <a:rPr lang="en-US" dirty="0"/>
              <a:t>F</a:t>
            </a:r>
            <a:r>
              <a:rPr lang="en-US" dirty="0" smtClean="0"/>
              <a:t>ormal specification, LSTM</a:t>
            </a:r>
            <a:endParaRPr lang="en-US" dirty="0" smtClean="0"/>
          </a:p>
          <a:p>
            <a:r>
              <a:rPr lang="en-US" dirty="0" smtClean="0"/>
              <a:t>Abstract: </a:t>
            </a:r>
            <a:r>
              <a:rPr lang="en-US" dirty="0"/>
              <a:t>Formal specifications are important but often unavailable. Further-more, writing these specifications is time-consuming and </a:t>
            </a:r>
            <a:r>
              <a:rPr lang="en-US" dirty="0" smtClean="0"/>
              <a:t>requires skills </a:t>
            </a:r>
            <a:r>
              <a:rPr lang="en-US" dirty="0"/>
              <a:t>from developers. In this work, we present Deep </a:t>
            </a:r>
            <a:r>
              <a:rPr lang="en-US" dirty="0" smtClean="0"/>
              <a:t>Specification Miner </a:t>
            </a:r>
            <a:r>
              <a:rPr lang="en-US" dirty="0"/>
              <a:t>(DSM), an automated tool that applies deep learning to </a:t>
            </a:r>
            <a:r>
              <a:rPr lang="en-US" dirty="0" smtClean="0"/>
              <a:t>mine finite-state </a:t>
            </a:r>
            <a:r>
              <a:rPr lang="en-US" dirty="0"/>
              <a:t>automaton (FSA) based specifications. DSM accepts </a:t>
            </a:r>
            <a:r>
              <a:rPr lang="en-US" dirty="0" smtClean="0"/>
              <a:t>as input </a:t>
            </a:r>
            <a:r>
              <a:rPr lang="en-US" dirty="0"/>
              <a:t>a set of execution traces to train a Recurrent Neural </a:t>
            </a:r>
            <a:r>
              <a:rPr lang="en-US" dirty="0" smtClean="0"/>
              <a:t>Network Language </a:t>
            </a:r>
            <a:r>
              <a:rPr lang="en-US" dirty="0"/>
              <a:t>Model (RNNLM). From the input traces, DSM </a:t>
            </a:r>
            <a:r>
              <a:rPr lang="en-US" dirty="0" smtClean="0"/>
              <a:t>creates a </a:t>
            </a:r>
            <a:r>
              <a:rPr lang="en-US" dirty="0"/>
              <a:t>Prefix Tree Acceptor (PTA) and leverages the inferred </a:t>
            </a:r>
            <a:r>
              <a:rPr lang="en-US" dirty="0" smtClean="0"/>
              <a:t>RNNLM to </a:t>
            </a:r>
            <a:r>
              <a:rPr lang="en-US" dirty="0"/>
              <a:t>extract many features. These features are then forwarded </a:t>
            </a:r>
            <a:r>
              <a:rPr lang="en-US" dirty="0" smtClean="0"/>
              <a:t>to clustering </a:t>
            </a:r>
            <a:r>
              <a:rPr lang="en-US" dirty="0"/>
              <a:t>algorithms for merging similar automata states in </a:t>
            </a:r>
            <a:r>
              <a:rPr lang="en-US" dirty="0" smtClean="0"/>
              <a:t>the PTA </a:t>
            </a:r>
            <a:r>
              <a:rPr lang="en-US" dirty="0"/>
              <a:t>for assembling a number of FSAs. Next, our tool performs </a:t>
            </a:r>
            <a:r>
              <a:rPr lang="en-US" dirty="0" smtClean="0"/>
              <a:t>a model </a:t>
            </a:r>
            <a:r>
              <a:rPr lang="en-US" dirty="0"/>
              <a:t>selection heuristic to approximate F-measure of FSAs, </a:t>
            </a:r>
            <a:r>
              <a:rPr lang="en-US" dirty="0" smtClean="0"/>
              <a:t>and outputs </a:t>
            </a:r>
            <a:r>
              <a:rPr lang="en-US" dirty="0"/>
              <a:t>the one with the highest estimated F-measure. Noticeably</a:t>
            </a:r>
            <a:r>
              <a:rPr lang="en-US" dirty="0" smtClean="0"/>
              <a:t>, our </a:t>
            </a:r>
            <a:r>
              <a:rPr lang="en-US" dirty="0"/>
              <a:t>implementation of DSM provides several options that </a:t>
            </a:r>
            <a:r>
              <a:rPr lang="en-US" dirty="0" smtClean="0"/>
              <a:t>allows users </a:t>
            </a:r>
            <a:r>
              <a:rPr lang="en-US" dirty="0"/>
              <a:t>to optimize quality of resultant </a:t>
            </a:r>
            <a:r>
              <a:rPr lang="en-US" dirty="0" smtClean="0"/>
              <a:t>FSAs. Our </a:t>
            </a:r>
            <a:r>
              <a:rPr lang="en-US" dirty="0"/>
              <a:t>video demonstration on the performance of DSM is </a:t>
            </a:r>
            <a:r>
              <a:rPr lang="en-US" dirty="0" smtClean="0"/>
              <a:t>publicly available at https</a:t>
            </a:r>
            <a:r>
              <a:rPr lang="en-US" dirty="0"/>
              <a:t>://goo.gl/Ju4yFS</a:t>
            </a:r>
            <a:endParaRPr lang="en-US" dirty="0" smtClean="0"/>
          </a:p>
          <a:p>
            <a:endParaRPr lang="en-US" dirty="0"/>
          </a:p>
        </p:txBody>
      </p:sp>
    </p:spTree>
    <p:extLst>
      <p:ext uri="{BB962C8B-B14F-4D97-AF65-F5344CB8AC3E}">
        <p14:creationId xmlns:p14="http://schemas.microsoft.com/office/powerpoint/2010/main" val="1969256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234</TotalTime>
  <Words>1224</Words>
  <Application>Microsoft Office PowerPoint</Application>
  <PresentationFormat>Widescreen</PresentationFormat>
  <Paragraphs>51</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SE vs. ML</vt:lpstr>
      <vt:lpstr>Approach</vt:lpstr>
      <vt:lpstr>Top 100 papers skimming</vt:lpstr>
      <vt:lpstr>Distribution of top 100 papers</vt:lpstr>
      <vt:lpstr>0- Template</vt:lpstr>
      <vt:lpstr>2- Feature Envy Detection</vt:lpstr>
      <vt:lpstr>2- Feature Envy Detection</vt:lpstr>
      <vt:lpstr>2- Feature Envy Detection</vt:lpstr>
      <vt:lpstr>3- Specification Mining using RNN</vt:lpstr>
      <vt:lpstr>3- Specification Mining using RNN</vt:lpstr>
      <vt:lpstr>3- Specification Mining using RNN</vt:lpstr>
      <vt:lpstr>4- Valid/Invalid Data Structure Detection</vt:lpstr>
      <vt:lpstr>4- Valid/Invalid Data Structure Detection</vt:lpstr>
      <vt:lpstr>4- Valid/Invalid Data Structure Detection</vt:lpstr>
    </vt:vector>
  </TitlesOfParts>
  <Company>AUB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 vs. ML</dc:title>
  <dc:creator>Ahmad Mustapha (Student)</dc:creator>
  <cp:lastModifiedBy>Ahmad Mustapha (Student)</cp:lastModifiedBy>
  <cp:revision>40</cp:revision>
  <dcterms:created xsi:type="dcterms:W3CDTF">2020-06-17T06:04:13Z</dcterms:created>
  <dcterms:modified xsi:type="dcterms:W3CDTF">2020-06-23T06:37:47Z</dcterms:modified>
</cp:coreProperties>
</file>