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1" r:id="rId5"/>
    <p:sldId id="274" r:id="rId6"/>
    <p:sldId id="259" r:id="rId7"/>
    <p:sldId id="260" r:id="rId8"/>
    <p:sldId id="268" r:id="rId9"/>
    <p:sldId id="262" r:id="rId10"/>
    <p:sldId id="264" r:id="rId11"/>
    <p:sldId id="269" r:id="rId12"/>
    <p:sldId id="266" r:id="rId13"/>
    <p:sldId id="267" r:id="rId14"/>
    <p:sldId id="270" r:id="rId15"/>
    <p:sldId id="273" r:id="rId16"/>
    <p:sldId id="271" r:id="rId17"/>
    <p:sldId id="272" r:id="rId18"/>
    <p:sldId id="275" r:id="rId19"/>
    <p:sldId id="277" r:id="rId20"/>
    <p:sldId id="278" r:id="rId21"/>
    <p:sldId id="279" r:id="rId22"/>
    <p:sldId id="280" r:id="rId23"/>
    <p:sldId id="281" r:id="rId24"/>
    <p:sldId id="263" r:id="rId25"/>
    <p:sldId id="283" r:id="rId26"/>
    <p:sldId id="284"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EFA04-DC3F-4592-AA13-45596353AF23}" type="datetimeFigureOut">
              <a:rPr lang="en-US" smtClean="0"/>
              <a:t>6/27/2020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8235-C33D-49C3-9204-7BA80A76959C}" type="slidenum">
              <a:rPr lang="en-US" smtClean="0"/>
              <a:t>‹#›</a:t>
            </a:fld>
            <a:endParaRPr lang="en-US" dirty="0"/>
          </a:p>
        </p:txBody>
      </p:sp>
    </p:spTree>
    <p:extLst>
      <p:ext uri="{BB962C8B-B14F-4D97-AF65-F5344CB8AC3E}">
        <p14:creationId xmlns:p14="http://schemas.microsoft.com/office/powerpoint/2010/main" val="284575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collaborate with local software development corps to do studies similar to </a:t>
            </a:r>
            <a:r>
              <a:rPr lang="en-US" baseline="0" smtClean="0"/>
              <a:t>the present here!</a:t>
            </a:r>
            <a:endParaRPr lang="en-US"/>
          </a:p>
        </p:txBody>
      </p:sp>
      <p:sp>
        <p:nvSpPr>
          <p:cNvPr id="4" name="Slide Number Placeholder 3"/>
          <p:cNvSpPr>
            <a:spLocks noGrp="1"/>
          </p:cNvSpPr>
          <p:nvPr>
            <p:ph type="sldNum" sz="quarter" idx="10"/>
          </p:nvPr>
        </p:nvSpPr>
        <p:spPr/>
        <p:txBody>
          <a:bodyPr/>
          <a:lstStyle/>
          <a:p>
            <a:fld id="{0D448235-C33D-49C3-9204-7BA80A76959C}" type="slidenum">
              <a:rPr lang="en-US" smtClean="0"/>
              <a:t>25</a:t>
            </a:fld>
            <a:endParaRPr lang="en-US"/>
          </a:p>
        </p:txBody>
      </p:sp>
    </p:spTree>
    <p:extLst>
      <p:ext uri="{BB962C8B-B14F-4D97-AF65-F5344CB8AC3E}">
        <p14:creationId xmlns:p14="http://schemas.microsoft.com/office/powerpoint/2010/main" val="138564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6/27/2020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dirty="0"/>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hyperlink" Target="https://vimeo.com/356738957/629d910ab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 ISSRE’19</a:t>
            </a:r>
          </a:p>
          <a:p>
            <a:r>
              <a:rPr lang="en-US" dirty="0" smtClean="0"/>
              <a:t>ML Score: 7</a:t>
            </a:r>
          </a:p>
          <a:p>
            <a:r>
              <a:rPr lang="en-US" dirty="0" smtClean="0"/>
              <a:t>Tags: </a:t>
            </a:r>
          </a:p>
          <a:p>
            <a:r>
              <a:rPr lang="en-US" dirty="0" smtClean="0"/>
              <a:t>Abstract: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p>
        </p:txBody>
      </p:sp>
    </p:spTree>
    <p:extLst>
      <p:ext uri="{BB962C8B-B14F-4D97-AF65-F5344CB8AC3E}">
        <p14:creationId xmlns:p14="http://schemas.microsoft.com/office/powerpoint/2010/main" val="245838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Detecting Text-Layout Bugs </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p>
          <a:p>
            <a:r>
              <a:rPr lang="en-US" dirty="0" smtClean="0"/>
              <a:t>ML Score: 7</a:t>
            </a:r>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When Deep Learning Met Code Search</a:t>
            </a:r>
            <a:endParaRPr lang="en-US" dirty="0" smtClean="0"/>
          </a:p>
          <a:p>
            <a:r>
              <a:rPr lang="en-US" dirty="0" smtClean="0"/>
              <a:t>Conf.: FSE’19</a:t>
            </a:r>
          </a:p>
          <a:p>
            <a:r>
              <a:rPr lang="en-US" dirty="0" smtClean="0"/>
              <a:t>ML Score: 7</a:t>
            </a:r>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Go-Clone: Graph-Embedding Based Clone Detector for Golang</a:t>
            </a:r>
            <a:endParaRPr lang="en-US" dirty="0" smtClean="0"/>
          </a:p>
          <a:p>
            <a:r>
              <a:rPr lang="en-US" dirty="0" smtClean="0"/>
              <a:t>Conf.: ISSTA’19</a:t>
            </a:r>
          </a:p>
          <a:p>
            <a:r>
              <a:rPr lang="en-US" dirty="0" smtClean="0"/>
              <a:t>ML Score: 6</a:t>
            </a:r>
          </a:p>
          <a:p>
            <a:r>
              <a:rPr lang="en-US" dirty="0" smtClean="0"/>
              <a:t>Tags: </a:t>
            </a:r>
            <a:r>
              <a:rPr lang="en-US" dirty="0"/>
              <a:t>code clone detection, deep neural network, code similarity, go </a:t>
            </a:r>
            <a:r>
              <a:rPr lang="en-US" dirty="0" smtClean="0"/>
              <a:t>programming </a:t>
            </a:r>
            <a:r>
              <a:rPr lang="en-US" dirty="0"/>
              <a:t>language</a:t>
            </a:r>
            <a:endParaRPr lang="en-US" dirty="0" smtClean="0"/>
          </a:p>
          <a:p>
            <a:r>
              <a:rPr lang="en-US" dirty="0" smtClean="0"/>
              <a:t>Abstract: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generality </a:t>
            </a:r>
            <a:r>
              <a:rPr lang="en-US" dirty="0"/>
              <a:t>of Go-Clone. The address of the abstract demo video</a:t>
            </a:r>
            <a:r>
              <a:rPr lang="en-US" dirty="0" smtClean="0"/>
              <a:t>: https</a:t>
            </a:r>
            <a:r>
              <a:rPr lang="en-US" dirty="0"/>
              <a:t>://</a:t>
            </a:r>
            <a:r>
              <a:rPr lang="en-US" dirty="0" smtClean="0"/>
              <a:t>youtu.be/o5DogtYGbeo</a:t>
            </a:r>
          </a:p>
        </p:txBody>
      </p:sp>
    </p:spTree>
    <p:extLst>
      <p:ext uri="{BB962C8B-B14F-4D97-AF65-F5344CB8AC3E}">
        <p14:creationId xmlns:p14="http://schemas.microsoft.com/office/powerpoint/2010/main" val="24178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a:t>
            </a:r>
            <a:r>
              <a:rPr lang="en-US" dirty="0"/>
              <a:t>Clone detection using DNN embeddings</a:t>
            </a:r>
          </a:p>
        </p:txBody>
      </p:sp>
      <p:sp>
        <p:nvSpPr>
          <p:cNvPr id="3" name="Content Placeholder 2"/>
          <p:cNvSpPr>
            <a:spLocks noGrp="1"/>
          </p:cNvSpPr>
          <p:nvPr>
            <p:ph idx="1"/>
          </p:nvPr>
        </p:nvSpPr>
        <p:spPr/>
        <p:txBody>
          <a:bodyPr>
            <a:normAutofit fontScale="77500" lnSpcReduction="20000"/>
          </a:bodyPr>
          <a:lstStyle/>
          <a:p>
            <a:r>
              <a:rPr lang="en-US" dirty="0" smtClean="0"/>
              <a:t>Clone detection: The task of identifying code segments that are similar to each other - though and exactly similar.</a:t>
            </a:r>
          </a:p>
          <a:p>
            <a:r>
              <a:rPr lang="en-US" dirty="0" smtClean="0"/>
              <a:t>Synopsis: The authors developed a ML/DL pipeline to detect clones in GO language. After building a dataset of cloned/not-cloned functions from GO GitHub repos. Cloned pairs are extracted from same functions that are not exactly similar between commits. They then transformed the code into and intermediary language using llvm and then then transformed them into Labeled Semantic Flow Graph (LSFG) a graph when nodes are basic blocks inside the function and the edges are data flow/control flow between them. Nodes are represented using a feature vector that counts different instructions types that existed in the corresponding basic block. Finally a DNN was trained to embed the graphs into a 64-dimensional vectors. And the trained model is used for real-time clone detection. The DNN is a specifically designed network to accommodate the special structure of LSFG and it is borrowed from another paper “Vulseeker.</a:t>
            </a:r>
          </a:p>
          <a:p>
            <a:r>
              <a:rPr lang="en-US" dirty="0" smtClean="0"/>
              <a:t>Note: Interesting, Simple, The not trained model achieve a 70% </a:t>
            </a:r>
            <a:r>
              <a:rPr lang="en-US" dirty="0"/>
              <a:t>A</a:t>
            </a:r>
            <a:r>
              <a:rPr lang="en-US" dirty="0" smtClean="0"/>
              <a:t>cc! Is using DNN an overkill? Can we achieve the same without using DNN?</a:t>
            </a:r>
            <a:endParaRPr lang="en-US" dirty="0"/>
          </a:p>
        </p:txBody>
      </p:sp>
    </p:spTree>
    <p:extLst>
      <p:ext uri="{BB962C8B-B14F-4D97-AF65-F5344CB8AC3E}">
        <p14:creationId xmlns:p14="http://schemas.microsoft.com/office/powerpoint/2010/main" val="10144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Clone detection using DNN embeddings</a:t>
            </a:r>
          </a:p>
        </p:txBody>
      </p:sp>
      <p:pic>
        <p:nvPicPr>
          <p:cNvPr id="4" name="Picture 3"/>
          <p:cNvPicPr>
            <a:picLocks noChangeAspect="1"/>
          </p:cNvPicPr>
          <p:nvPr/>
        </p:nvPicPr>
        <p:blipFill>
          <a:blip r:embed="rId2"/>
          <a:stretch>
            <a:fillRect/>
          </a:stretch>
        </p:blipFill>
        <p:spPr>
          <a:xfrm>
            <a:off x="151101" y="1349304"/>
            <a:ext cx="4919663" cy="3018198"/>
          </a:xfrm>
          <a:prstGeom prst="rect">
            <a:avLst/>
          </a:prstGeom>
        </p:spPr>
      </p:pic>
      <p:pic>
        <p:nvPicPr>
          <p:cNvPr id="5" name="Picture 4"/>
          <p:cNvPicPr>
            <a:picLocks noChangeAspect="1"/>
          </p:cNvPicPr>
          <p:nvPr/>
        </p:nvPicPr>
        <p:blipFill>
          <a:blip r:embed="rId3"/>
          <a:stretch>
            <a:fillRect/>
          </a:stretch>
        </p:blipFill>
        <p:spPr>
          <a:xfrm>
            <a:off x="581413" y="4344531"/>
            <a:ext cx="4489351" cy="2487224"/>
          </a:xfrm>
          <a:prstGeom prst="rect">
            <a:avLst/>
          </a:prstGeom>
        </p:spPr>
      </p:pic>
      <p:pic>
        <p:nvPicPr>
          <p:cNvPr id="6" name="Picture 5"/>
          <p:cNvPicPr>
            <a:picLocks noChangeAspect="1"/>
          </p:cNvPicPr>
          <p:nvPr/>
        </p:nvPicPr>
        <p:blipFill>
          <a:blip r:embed="rId4"/>
          <a:stretch>
            <a:fillRect/>
          </a:stretch>
        </p:blipFill>
        <p:spPr>
          <a:xfrm>
            <a:off x="6096000" y="1159018"/>
            <a:ext cx="5495925" cy="4429125"/>
          </a:xfrm>
          <a:prstGeom prst="rect">
            <a:avLst/>
          </a:prstGeom>
        </p:spPr>
      </p:pic>
      <p:pic>
        <p:nvPicPr>
          <p:cNvPr id="7" name="Picture 6"/>
          <p:cNvPicPr>
            <a:picLocks noChangeAspect="1"/>
          </p:cNvPicPr>
          <p:nvPr/>
        </p:nvPicPr>
        <p:blipFill>
          <a:blip r:embed="rId5"/>
          <a:stretch>
            <a:fillRect/>
          </a:stretch>
        </p:blipFill>
        <p:spPr>
          <a:xfrm>
            <a:off x="7260603" y="5527132"/>
            <a:ext cx="2409869" cy="1304623"/>
          </a:xfrm>
          <a:prstGeom prst="rect">
            <a:avLst/>
          </a:prstGeom>
        </p:spPr>
      </p:pic>
    </p:spTree>
    <p:extLst>
      <p:ext uri="{BB962C8B-B14F-4D97-AF65-F5344CB8AC3E}">
        <p14:creationId xmlns:p14="http://schemas.microsoft.com/office/powerpoint/2010/main" val="127056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Safety and Robustness for Deep </a:t>
            </a:r>
            <a:r>
              <a:rPr lang="en-US" dirty="0" smtClean="0"/>
              <a:t>Learning with </a:t>
            </a:r>
            <a:r>
              <a:rPr lang="en-US" dirty="0"/>
              <a:t>Provable </a:t>
            </a:r>
            <a:r>
              <a:rPr lang="en-US" dirty="0" smtClean="0"/>
              <a:t>Guarantees (Keynote)</a:t>
            </a:r>
            <a:endParaRPr lang="en-US" dirty="0"/>
          </a:p>
        </p:txBody>
      </p:sp>
      <p:sp>
        <p:nvSpPr>
          <p:cNvPr id="3" name="Content Placeholder 2"/>
          <p:cNvSpPr>
            <a:spLocks noGrp="1"/>
          </p:cNvSpPr>
          <p:nvPr>
            <p:ph idx="1"/>
          </p:nvPr>
        </p:nvSpPr>
        <p:spPr/>
        <p:txBody>
          <a:bodyPr>
            <a:normAutofit fontScale="62500" lnSpcReduction="20000"/>
          </a:bodyPr>
          <a:lstStyle/>
          <a:p>
            <a:r>
              <a:rPr lang="en-US" dirty="0"/>
              <a:t>Not a paper but a keynote </a:t>
            </a:r>
            <a:r>
              <a:rPr lang="en-US" dirty="0" smtClean="0"/>
              <a:t>– very interesting. </a:t>
            </a:r>
            <a:r>
              <a:rPr lang="en-US" dirty="0" smtClean="0">
                <a:hlinkClick r:id="rId2"/>
              </a:rPr>
              <a:t>watch</a:t>
            </a:r>
            <a:endParaRPr lang="en-US" dirty="0" smtClean="0"/>
          </a:p>
          <a:p>
            <a:r>
              <a:rPr lang="en-US" dirty="0"/>
              <a:t>Title: Safety and Robustness for Deep Learning with Provable Guarantees </a:t>
            </a:r>
            <a:endParaRPr lang="en-US" dirty="0" smtClean="0"/>
          </a:p>
          <a:p>
            <a:r>
              <a:rPr lang="en-US" dirty="0" smtClean="0"/>
              <a:t>Conf.: FSE’19</a:t>
            </a:r>
          </a:p>
          <a:p>
            <a:r>
              <a:rPr lang="en-US" dirty="0" smtClean="0"/>
              <a:t>ML Score: 6</a:t>
            </a:r>
          </a:p>
          <a:p>
            <a:r>
              <a:rPr lang="en-US" dirty="0" smtClean="0"/>
              <a:t>Tags: </a:t>
            </a:r>
          </a:p>
          <a:p>
            <a:r>
              <a:rPr lang="en-US" dirty="0" smtClean="0"/>
              <a:t>Abstract: </a:t>
            </a:r>
            <a:r>
              <a:rPr lang="en-US" dirty="0"/>
              <a:t>Computing systems are becoming ever more complex, with </a:t>
            </a:r>
            <a:r>
              <a:rPr lang="en-US" dirty="0" smtClean="0"/>
              <a:t>decisions </a:t>
            </a:r>
            <a:r>
              <a:rPr lang="en-US" dirty="0"/>
              <a:t>increasingly often based on deep learning components. </a:t>
            </a:r>
            <a:r>
              <a:rPr lang="en-US" dirty="0" smtClean="0"/>
              <a:t>A wide </a:t>
            </a:r>
            <a:r>
              <a:rPr lang="en-US" dirty="0"/>
              <a:t>variety of applications are being developed, many of </a:t>
            </a:r>
            <a:r>
              <a:rPr lang="en-US" dirty="0" smtClean="0"/>
              <a:t>them safety-critical</a:t>
            </a:r>
            <a:r>
              <a:rPr lang="en-US" dirty="0"/>
              <a:t>, such as self-driving cars and medical diagnosis. </a:t>
            </a:r>
            <a:r>
              <a:rPr lang="en-US" dirty="0" smtClean="0"/>
              <a:t>Since deep </a:t>
            </a:r>
            <a:r>
              <a:rPr lang="en-US" dirty="0"/>
              <a:t>learning is unstable with respect to adversarial perturbations</a:t>
            </a:r>
            <a:r>
              <a:rPr lang="en-US" dirty="0" smtClean="0"/>
              <a:t>, there </a:t>
            </a:r>
            <a:r>
              <a:rPr lang="en-US" dirty="0"/>
              <a:t>is a need for rigorous software development </a:t>
            </a:r>
            <a:r>
              <a:rPr lang="en-US" dirty="0" smtClean="0"/>
              <a:t>methodologies that </a:t>
            </a:r>
            <a:r>
              <a:rPr lang="en-US" dirty="0"/>
              <a:t>encompass machine learning components. This lecture will de-scribe progress with developing automated verification and </a:t>
            </a:r>
            <a:r>
              <a:rPr lang="en-US" dirty="0" smtClean="0"/>
              <a:t>testing techniques </a:t>
            </a:r>
            <a:r>
              <a:rPr lang="en-US" dirty="0"/>
              <a:t>for deep neural networks to ensure safety and robust-ness of their decisions with respect to input perturbations. </a:t>
            </a:r>
            <a:r>
              <a:rPr lang="en-US" dirty="0" smtClean="0"/>
              <a:t>The techniques </a:t>
            </a:r>
            <a:r>
              <a:rPr lang="en-US" dirty="0"/>
              <a:t>exploit Lipschitz continuity of the networks and aim </a:t>
            </a:r>
            <a:r>
              <a:rPr lang="en-US" dirty="0" smtClean="0"/>
              <a:t>to approximate</a:t>
            </a:r>
            <a:r>
              <a:rPr lang="en-US" dirty="0"/>
              <a:t>, for a given set of inputs, the reachable set of </a:t>
            </a:r>
            <a:r>
              <a:rPr lang="en-US" dirty="0" smtClean="0"/>
              <a:t>network outputs </a:t>
            </a:r>
            <a:r>
              <a:rPr lang="en-US" dirty="0"/>
              <a:t>in terms of lower and upper bounds, in anytime manner</a:t>
            </a:r>
            <a:r>
              <a:rPr lang="en-US" dirty="0" smtClean="0"/>
              <a:t>, with </a:t>
            </a:r>
            <a:r>
              <a:rPr lang="en-US" dirty="0"/>
              <a:t>provable guarantees. We develop novel algorithms based </a:t>
            </a:r>
            <a:r>
              <a:rPr lang="en-US" dirty="0" smtClean="0"/>
              <a:t>on feature-guided </a:t>
            </a:r>
            <a:r>
              <a:rPr lang="en-US" dirty="0"/>
              <a:t>search, games, global </a:t>
            </a:r>
            <a:r>
              <a:rPr lang="en-US" dirty="0" smtClean="0"/>
              <a:t>optimization </a:t>
            </a:r>
            <a:r>
              <a:rPr lang="en-US" dirty="0"/>
              <a:t>and </a:t>
            </a:r>
            <a:r>
              <a:rPr lang="en-US" dirty="0" smtClean="0"/>
              <a:t>Bayesian methods, </a:t>
            </a:r>
            <a:r>
              <a:rPr lang="en-US" dirty="0"/>
              <a:t>and evaluate them on state-of-the-art networks. The </a:t>
            </a:r>
            <a:r>
              <a:rPr lang="en-US" dirty="0" smtClean="0"/>
              <a:t>lecture </a:t>
            </a:r>
            <a:r>
              <a:rPr lang="en-US" dirty="0"/>
              <a:t>will conclude with an overview of the challenges in this field</a:t>
            </a:r>
            <a:endParaRPr lang="en-US" dirty="0" smtClean="0"/>
          </a:p>
        </p:txBody>
      </p:sp>
    </p:spTree>
    <p:extLst>
      <p:ext uri="{BB962C8B-B14F-4D97-AF65-F5344CB8AC3E}">
        <p14:creationId xmlns:p14="http://schemas.microsoft.com/office/powerpoint/2010/main" val="368890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DNN to perform Code Automatic Repair based on AST difference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DeepDelta: learning to repair compilation errors.</a:t>
            </a:r>
            <a:endParaRPr lang="en-US" dirty="0" smtClean="0"/>
          </a:p>
          <a:p>
            <a:r>
              <a:rPr lang="en-US" dirty="0" smtClean="0"/>
              <a:t>Conf.: FSE’19</a:t>
            </a:r>
          </a:p>
          <a:p>
            <a:r>
              <a:rPr lang="en-US" dirty="0" smtClean="0"/>
              <a:t>ML Score: 6 </a:t>
            </a:r>
          </a:p>
          <a:p>
            <a:r>
              <a:rPr lang="en-US" dirty="0" smtClean="0"/>
              <a:t>Tags: </a:t>
            </a:r>
            <a:r>
              <a:rPr lang="en-US" dirty="0"/>
              <a:t>compilation errors, program repair, neural machine translation</a:t>
            </a:r>
            <a:endParaRPr lang="en-US" dirty="0" smtClean="0"/>
          </a:p>
          <a:p>
            <a:r>
              <a:rPr lang="en-US" dirty="0" smtClean="0"/>
              <a:t>Abstract: </a:t>
            </a:r>
            <a:r>
              <a:rPr lang="en-US" dirty="0"/>
              <a:t>Programmers spend a substantial amount of time manually </a:t>
            </a:r>
            <a:r>
              <a:rPr lang="en-US" dirty="0" smtClean="0"/>
              <a:t>repairing </a:t>
            </a:r>
            <a:r>
              <a:rPr lang="en-US" dirty="0"/>
              <a:t>code that does not compile. We observe that the repairs </a:t>
            </a:r>
            <a:r>
              <a:rPr lang="en-US" dirty="0" smtClean="0"/>
              <a:t>for any </a:t>
            </a:r>
            <a:r>
              <a:rPr lang="en-US" dirty="0"/>
              <a:t>particular error class typically follow a pattern and are </a:t>
            </a:r>
            <a:r>
              <a:rPr lang="en-US" dirty="0" smtClean="0"/>
              <a:t>highly mechanical</a:t>
            </a:r>
            <a:r>
              <a:rPr lang="en-US" dirty="0"/>
              <a:t>. We propose a novel approach that automatically </a:t>
            </a:r>
            <a:r>
              <a:rPr lang="en-US" dirty="0" smtClean="0"/>
              <a:t>learns these </a:t>
            </a:r>
            <a:r>
              <a:rPr lang="en-US" dirty="0"/>
              <a:t>patterns with a deep neural network and suggests </a:t>
            </a:r>
            <a:r>
              <a:rPr lang="en-US" dirty="0" smtClean="0"/>
              <a:t>program repairs </a:t>
            </a:r>
            <a:r>
              <a:rPr lang="en-US" dirty="0"/>
              <a:t>for the most costly classes of build-time compilation failures</a:t>
            </a:r>
            <a:r>
              <a:rPr lang="en-US" dirty="0" smtClean="0"/>
              <a:t>. We </a:t>
            </a:r>
            <a:r>
              <a:rPr lang="en-US" dirty="0"/>
              <a:t>describe how we collect all build errors and the human-authored</a:t>
            </a:r>
            <a:r>
              <a:rPr lang="en-US" dirty="0" smtClean="0"/>
              <a:t>, in-progress </a:t>
            </a:r>
            <a:r>
              <a:rPr lang="en-US" dirty="0"/>
              <a:t>code changes that cause those failing builds to </a:t>
            </a:r>
            <a:r>
              <a:rPr lang="en-US" dirty="0" smtClean="0"/>
              <a:t>transition </a:t>
            </a:r>
            <a:r>
              <a:rPr lang="en-US" dirty="0"/>
              <a:t>to successful builds at Google. We generate an AST di</a:t>
            </a:r>
            <a:r>
              <a:rPr lang="en-US" dirty="0" smtClean="0"/>
              <a:t> from the </a:t>
            </a:r>
            <a:r>
              <a:rPr lang="en-US" dirty="0"/>
              <a:t>textual code changes and transform it into a </a:t>
            </a:r>
            <a:r>
              <a:rPr lang="en-US" dirty="0" smtClean="0"/>
              <a:t>domain-specific language </a:t>
            </a:r>
            <a:r>
              <a:rPr lang="en-US" dirty="0"/>
              <a:t>called Delta that encodes the change that must be </a:t>
            </a:r>
            <a:r>
              <a:rPr lang="en-US" dirty="0" smtClean="0"/>
              <a:t>made to </a:t>
            </a:r>
            <a:r>
              <a:rPr lang="en-US" dirty="0"/>
              <a:t>make the code compile. We then feed the compiler </a:t>
            </a:r>
            <a:r>
              <a:rPr lang="en-US" dirty="0" smtClean="0"/>
              <a:t>diagnostic information </a:t>
            </a:r>
            <a:r>
              <a:rPr lang="en-US" dirty="0"/>
              <a:t>(as source) and the Delta changes that resolved the di-agnostic (as target) into a Neural Machine Translation network </a:t>
            </a:r>
            <a:r>
              <a:rPr lang="en-US" dirty="0" smtClean="0"/>
              <a:t>for training</a:t>
            </a:r>
            <a:r>
              <a:rPr lang="en-US" dirty="0"/>
              <a:t>. For the two most prevalent and costly classes of Java </a:t>
            </a:r>
            <a:r>
              <a:rPr lang="en-US" dirty="0" smtClean="0"/>
              <a:t>compilation </a:t>
            </a:r>
            <a:r>
              <a:rPr lang="en-US" dirty="0"/>
              <a:t>errors, namely missing symbols and mismatched </a:t>
            </a:r>
            <a:r>
              <a:rPr lang="en-US" dirty="0" smtClean="0"/>
              <a:t>method signatures</a:t>
            </a:r>
            <a:r>
              <a:rPr lang="en-US" dirty="0"/>
              <a:t>, our system </a:t>
            </a:r>
            <a:r>
              <a:rPr lang="en-US" dirty="0" smtClean="0"/>
              <a:t>called DeepDelta, </a:t>
            </a:r>
            <a:r>
              <a:rPr lang="en-US" dirty="0"/>
              <a:t>generates the </a:t>
            </a:r>
            <a:r>
              <a:rPr lang="en-US" dirty="0" smtClean="0"/>
              <a:t>correct repair </a:t>
            </a:r>
            <a:r>
              <a:rPr lang="en-US" dirty="0"/>
              <a:t>changes for 19,314 out of 38,788 (50%) of unseen </a:t>
            </a:r>
            <a:r>
              <a:rPr lang="en-US" dirty="0" smtClean="0"/>
              <a:t>compilation errors</a:t>
            </a:r>
            <a:r>
              <a:rPr lang="en-US" dirty="0"/>
              <a:t>. The correct changes are in the top three suggested </a:t>
            </a:r>
            <a:r>
              <a:rPr lang="en-US" dirty="0" smtClean="0"/>
              <a:t>fixes </a:t>
            </a:r>
            <a:r>
              <a:rPr lang="en-US" dirty="0"/>
              <a:t>86%of the time on average.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7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DNN to perform Code Automatic Repair based on AST difference </a:t>
            </a:r>
          </a:p>
        </p:txBody>
      </p:sp>
      <p:sp>
        <p:nvSpPr>
          <p:cNvPr id="3" name="Content Placeholder 2"/>
          <p:cNvSpPr>
            <a:spLocks noGrp="1"/>
          </p:cNvSpPr>
          <p:nvPr>
            <p:ph idx="1"/>
          </p:nvPr>
        </p:nvSpPr>
        <p:spPr/>
        <p:txBody>
          <a:bodyPr>
            <a:normAutofit fontScale="85000" lnSpcReduction="10000"/>
          </a:bodyPr>
          <a:lstStyle/>
          <a:p>
            <a:r>
              <a:rPr lang="en-US" dirty="0" smtClean="0"/>
              <a:t>Synopsis: The paper is long and dense. The authors generated a dataset of bug diagnosis along with the resolution changes. After that they formulated auto. bug repair as a Neural Machine Translation (NMT</a:t>
            </a:r>
            <a:r>
              <a:rPr lang="en-US" dirty="0" smtClean="0"/>
              <a:t>). The introduce a way to compute AST difference between faulty code and it’s connection then represented this difference as a Domain Specific Language (Delta). They defined a set of features</a:t>
            </a:r>
            <a:r>
              <a:rPr lang="en-US" dirty="0" smtClean="0"/>
              <a:t> for source code (Diagnosis, Faulty Node AST path,  Symbol Type, Symbol Label) [specifically designed for cant.resolve / undefined symbol error]. And for target code [Delta Program]. Finally they trained an </a:t>
            </a:r>
            <a:r>
              <a:rPr lang="en-US" dirty="0"/>
              <a:t>LSTM with Google Neural Machine Translation (GNMT) encoder network and evaluated the model</a:t>
            </a:r>
            <a:r>
              <a:rPr lang="en-US" dirty="0" smtClean="0"/>
              <a:t>. 50% of the model correction suggestions exactly matched the ground truth resolution changes.</a:t>
            </a:r>
          </a:p>
          <a:p>
            <a:r>
              <a:rPr lang="en-US" dirty="0" smtClean="0"/>
              <a:t>Notes: </a:t>
            </a:r>
            <a:r>
              <a:rPr lang="en-US" dirty="0"/>
              <a:t>T</a:t>
            </a:r>
            <a:r>
              <a:rPr lang="en-US" dirty="0" smtClean="0"/>
              <a:t>he authors </a:t>
            </a:r>
            <a:r>
              <a:rPr lang="en-US" dirty="0" smtClean="0"/>
              <a:t>fine grained in progress code changes </a:t>
            </a:r>
            <a:r>
              <a:rPr lang="en-US" dirty="0" smtClean="0"/>
              <a:t>dataset is great (google proprietary). The paper is a comprehensive paper about the application of ML on SE pipeline. Recommended to be read.</a:t>
            </a:r>
            <a:endParaRPr lang="en-US" dirty="0"/>
          </a:p>
        </p:txBody>
      </p:sp>
    </p:spTree>
    <p:extLst>
      <p:ext uri="{BB962C8B-B14F-4D97-AF65-F5344CB8AC3E}">
        <p14:creationId xmlns:p14="http://schemas.microsoft.com/office/powerpoint/2010/main" val="346044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41731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47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Score: 9</a:t>
            </a:r>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3841</Words>
  <Application>Microsoft Office PowerPoint</Application>
  <PresentationFormat>Widescreen</PresentationFormat>
  <Paragraphs>116</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SE vs. ML</vt:lpstr>
      <vt:lpstr>Approach</vt:lpstr>
      <vt:lpstr>Top 100 papers skimming</vt:lpstr>
      <vt:lpstr>Distribution of top 100 papers</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embeddings</vt:lpstr>
      <vt:lpstr>9 - Clone detection using DNN embeddings</vt:lpstr>
      <vt:lpstr>9 - Clone detection using DNN embeddings</vt:lpstr>
      <vt:lpstr>10- Safety and Robustness for Deep Learning with Provable Guarantees (Keynote)</vt:lpstr>
      <vt:lpstr>11- DNN to perform Code Automatic Repair based on AST difference </vt:lpstr>
      <vt:lpstr>11- DNN to perform Code Automatic Repair based on AST difference </vt:lpstr>
      <vt:lpstr>0- Template</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95</cp:revision>
  <dcterms:created xsi:type="dcterms:W3CDTF">2020-06-17T06:04:13Z</dcterms:created>
  <dcterms:modified xsi:type="dcterms:W3CDTF">2020-06-27T09:27:24Z</dcterms:modified>
</cp:coreProperties>
</file>