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8" r:id="rId41"/>
    <p:sldId id="299" r:id="rId42"/>
    <p:sldId id="317" r:id="rId43"/>
    <p:sldId id="294" r:id="rId44"/>
    <p:sldId id="318" r:id="rId45"/>
    <p:sldId id="300" r:id="rId46"/>
    <p:sldId id="319" r:id="rId47"/>
    <p:sldId id="320" r:id="rId48"/>
    <p:sldId id="321" r:id="rId49"/>
    <p:sldId id="322" r:id="rId50"/>
    <p:sldId id="302" r:id="rId51"/>
    <p:sldId id="323" r:id="rId52"/>
    <p:sldId id="303" r:id="rId53"/>
    <p:sldId id="324" r:id="rId54"/>
    <p:sldId id="325" r:id="rId55"/>
    <p:sldId id="304" r:id="rId56"/>
    <p:sldId id="326" r:id="rId57"/>
    <p:sldId id="327" r:id="rId58"/>
    <p:sldId id="305" r:id="rId59"/>
    <p:sldId id="328" r:id="rId60"/>
    <p:sldId id="329" r:id="rId61"/>
    <p:sldId id="306" r:id="rId62"/>
    <p:sldId id="330" r:id="rId63"/>
    <p:sldId id="331" r:id="rId64"/>
    <p:sldId id="307" r:id="rId65"/>
    <p:sldId id="308" r:id="rId66"/>
    <p:sldId id="309" r:id="rId67"/>
    <p:sldId id="310" r:id="rId68"/>
    <p:sldId id="311" r:id="rId69"/>
    <p:sldId id="312" r:id="rId70"/>
    <p:sldId id="313" r:id="rId71"/>
    <p:sldId id="314" r:id="rId72"/>
    <p:sldId id="315" r:id="rId73"/>
    <p:sldId id="31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660"/>
  </p:normalViewPr>
  <p:slideViewPr>
    <p:cSldViewPr snapToGrid="0">
      <p:cViewPr varScale="1">
        <p:scale>
          <a:sx n="69" d="100"/>
          <a:sy n="69"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r>
              <a:rPr lang="en-US" dirty="0" smtClean="0"/>
              <a:t>Actually not skimming but reading--</a:t>
            </a:r>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Seq2Seq to predict memory   access location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sp>
        <p:nvSpPr>
          <p:cNvPr id="3" name="Content Placeholder 2"/>
          <p:cNvSpPr>
            <a:spLocks noGrp="1"/>
          </p:cNvSpPr>
          <p:nvPr>
            <p:ph idx="1"/>
          </p:nvPr>
        </p:nvSpPr>
        <p:spPr/>
        <p:txBody>
          <a:bodyPr>
            <a:normAutofit/>
          </a:bodyPr>
          <a:lstStyle/>
          <a:p>
            <a:r>
              <a:rPr lang="en-US" dirty="0" smtClean="0"/>
              <a:t>Synopsis: The paper proposes to use Neural Networks assisted reverse execution pipelines. In particular they used a bi-directional seq2seq model (GRU) to predict the memory access location for each instruction (heap, stack, global) and then use those predictions in alias analysis. </a:t>
            </a:r>
          </a:p>
          <a:p>
            <a:r>
              <a:rPr lang="en-US" dirty="0" smtClean="0"/>
              <a:t>Notes: The papers requires a good background in assembly code analysis. So I could only understand the main points and couldn’t understand some details. I might come to this later. </a:t>
            </a:r>
          </a:p>
        </p:txBody>
      </p:sp>
    </p:spTree>
    <p:extLst>
      <p:ext uri="{BB962C8B-B14F-4D97-AF65-F5344CB8AC3E}">
        <p14:creationId xmlns:p14="http://schemas.microsoft.com/office/powerpoint/2010/main" val="8726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5" name="Picture 4"/>
          <p:cNvPicPr>
            <a:picLocks noChangeAspect="1"/>
          </p:cNvPicPr>
          <p:nvPr/>
        </p:nvPicPr>
        <p:blipFill>
          <a:blip r:embed="rId2"/>
          <a:stretch>
            <a:fillRect/>
          </a:stretch>
        </p:blipFill>
        <p:spPr>
          <a:xfrm>
            <a:off x="959380" y="1945521"/>
            <a:ext cx="10273239" cy="3666188"/>
          </a:xfrm>
          <a:prstGeom prst="rect">
            <a:avLst/>
          </a:prstGeom>
        </p:spPr>
      </p:pic>
    </p:spTree>
    <p:extLst>
      <p:ext uri="{BB962C8B-B14F-4D97-AF65-F5344CB8AC3E}">
        <p14:creationId xmlns:p14="http://schemas.microsoft.com/office/powerpoint/2010/main" val="561870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3" name="Picture 2"/>
          <p:cNvPicPr>
            <a:picLocks noChangeAspect="1"/>
          </p:cNvPicPr>
          <p:nvPr/>
        </p:nvPicPr>
        <p:blipFill>
          <a:blip r:embed="rId2"/>
          <a:stretch>
            <a:fillRect/>
          </a:stretch>
        </p:blipFill>
        <p:spPr>
          <a:xfrm>
            <a:off x="838200" y="1898286"/>
            <a:ext cx="9395542" cy="4457544"/>
          </a:xfrm>
          <a:prstGeom prst="rect">
            <a:avLst/>
          </a:prstGeom>
        </p:spPr>
      </p:pic>
    </p:spTree>
    <p:extLst>
      <p:ext uri="{BB962C8B-B14F-4D97-AF65-F5344CB8AC3E}">
        <p14:creationId xmlns:p14="http://schemas.microsoft.com/office/powerpoint/2010/main" val="1118377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Is this class thread-safe? inferring documentation using graph-based learning.</a:t>
            </a:r>
            <a:endParaRPr lang="en-US" dirty="0" smtClean="0"/>
          </a:p>
          <a:p>
            <a:r>
              <a:rPr lang="en-US" dirty="0" smtClean="0"/>
              <a:t>Conf.: ase’18</a:t>
            </a:r>
          </a:p>
          <a:p>
            <a:r>
              <a:rPr lang="en-US" dirty="0" smtClean="0"/>
              <a:t>ML Score: 5</a:t>
            </a:r>
          </a:p>
          <a:p>
            <a:r>
              <a:rPr lang="en-US" dirty="0" smtClean="0"/>
              <a:t>Tags: Documentation, Automated </a:t>
            </a:r>
            <a:r>
              <a:rPr lang="en-US" dirty="0"/>
              <a:t>static </a:t>
            </a:r>
            <a:r>
              <a:rPr lang="en-US" dirty="0" smtClean="0"/>
              <a:t>analysis, Object oriented development</a:t>
            </a:r>
            <a:r>
              <a:rPr lang="en-US" dirty="0"/>
              <a:t>,</a:t>
            </a:r>
            <a:r>
              <a:rPr lang="en-US" dirty="0" smtClean="0"/>
              <a:t> </a:t>
            </a:r>
            <a:r>
              <a:rPr lang="en-US" dirty="0"/>
              <a:t>Software maintenance </a:t>
            </a:r>
            <a:r>
              <a:rPr lang="en-US" dirty="0" smtClean="0"/>
              <a:t>tools.</a:t>
            </a:r>
          </a:p>
          <a:p>
            <a:r>
              <a:rPr lang="en-US" dirty="0" smtClean="0"/>
              <a:t>Abstract: Thread-safe </a:t>
            </a:r>
            <a:r>
              <a:rPr lang="en-US" dirty="0"/>
              <a:t>classes are pervasive in concurrent, </a:t>
            </a:r>
            <a:r>
              <a:rPr lang="en-US" dirty="0" smtClean="0"/>
              <a:t>object-oriented software</a:t>
            </a:r>
            <a:r>
              <a:rPr lang="en-US" dirty="0"/>
              <a:t>. However, many classes lack documentation </a:t>
            </a:r>
            <a:r>
              <a:rPr lang="en-US" dirty="0" smtClean="0"/>
              <a:t>regarding their </a:t>
            </a:r>
            <a:r>
              <a:rPr lang="en-US" dirty="0"/>
              <a:t>safety guarantees under multi-threaded usage. This lack </a:t>
            </a:r>
            <a:r>
              <a:rPr lang="en-US" dirty="0" smtClean="0"/>
              <a:t>of documentation </a:t>
            </a:r>
            <a:r>
              <a:rPr lang="en-US" dirty="0"/>
              <a:t>forces developers who use a class in a </a:t>
            </a:r>
            <a:r>
              <a:rPr lang="en-US" dirty="0" smtClean="0"/>
              <a:t>concurrent program </a:t>
            </a:r>
            <a:r>
              <a:rPr lang="en-US" dirty="0"/>
              <a:t>to either carefully inspect the implementation of the class</a:t>
            </a:r>
            <a:r>
              <a:rPr lang="en-US" dirty="0" smtClean="0"/>
              <a:t>, to </a:t>
            </a:r>
            <a:r>
              <a:rPr lang="en-US" dirty="0"/>
              <a:t>conservatively synchronize all accesses to it, or to </a:t>
            </a:r>
            <a:r>
              <a:rPr lang="en-US" dirty="0" smtClean="0"/>
              <a:t>optimistically assume </a:t>
            </a:r>
            <a:r>
              <a:rPr lang="en-US" dirty="0"/>
              <a:t>that the class is thread-safe. To overcome the lack of </a:t>
            </a:r>
            <a:r>
              <a:rPr lang="en-US" dirty="0" smtClean="0"/>
              <a:t>documentation</a:t>
            </a:r>
            <a:r>
              <a:rPr lang="en-US" dirty="0"/>
              <a:t>, we present TSFinder, an approach to </a:t>
            </a:r>
            <a:r>
              <a:rPr lang="en-US" dirty="0" smtClean="0"/>
              <a:t>automatically classify </a:t>
            </a:r>
            <a:r>
              <a:rPr lang="en-US" dirty="0"/>
              <a:t>classes as supposedly thread-safe or thread-unsafe. </a:t>
            </a:r>
            <a:r>
              <a:rPr lang="en-US" dirty="0" smtClean="0"/>
              <a:t>The key </a:t>
            </a:r>
            <a:r>
              <a:rPr lang="en-US" dirty="0"/>
              <a:t>idea is to combine a lightweight static analysis that </a:t>
            </a:r>
            <a:r>
              <a:rPr lang="en-US" dirty="0" smtClean="0"/>
              <a:t>extracts a </a:t>
            </a:r>
            <a:r>
              <a:rPr lang="en-US" dirty="0"/>
              <a:t>graph representation from classes with a graph-based classifier</a:t>
            </a:r>
            <a:r>
              <a:rPr lang="en-US" dirty="0" smtClean="0"/>
              <a:t>. After </a:t>
            </a:r>
            <a:r>
              <a:rPr lang="en-US" dirty="0"/>
              <a:t>training the classifier with classes known to be </a:t>
            </a:r>
            <a:r>
              <a:rPr lang="en-US" dirty="0" smtClean="0"/>
              <a:t>thread-safe and </a:t>
            </a:r>
            <a:r>
              <a:rPr lang="en-US" dirty="0"/>
              <a:t>thread-unsafe, it achieves an accuracy of 94.5% on </a:t>
            </a:r>
            <a:r>
              <a:rPr lang="en-US" dirty="0" smtClean="0"/>
              <a:t>previously unseen </a:t>
            </a:r>
            <a:r>
              <a:rPr lang="en-US" dirty="0"/>
              <a:t>classes, enabling the approach to infer thread safety </a:t>
            </a:r>
            <a:r>
              <a:rPr lang="en-US" dirty="0" smtClean="0"/>
              <a:t>documentation </a:t>
            </a:r>
            <a:r>
              <a:rPr lang="en-US" dirty="0"/>
              <a:t>with high confidence. The classifier takes about 3 </a:t>
            </a:r>
            <a:r>
              <a:rPr lang="en-US" dirty="0" smtClean="0"/>
              <a:t>seconds per </a:t>
            </a:r>
            <a:r>
              <a:rPr lang="en-US" dirty="0"/>
              <a:t>class, i.e., it is efficient enough to infer documentation for </a:t>
            </a:r>
            <a:r>
              <a:rPr lang="en-US" dirty="0" smtClean="0"/>
              <a:t>many classes</a:t>
            </a:r>
            <a:r>
              <a:rPr lang="en-US" dirty="0"/>
              <a:t>.</a:t>
            </a:r>
            <a:endParaRPr lang="en-US" dirty="0" smtClean="0"/>
          </a:p>
        </p:txBody>
      </p:sp>
    </p:spTree>
    <p:extLst>
      <p:ext uri="{BB962C8B-B14F-4D97-AF65-F5344CB8AC3E}">
        <p14:creationId xmlns:p14="http://schemas.microsoft.com/office/powerpoint/2010/main" val="3619802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Thread-Safety Classification using Graph Representation and SVM</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Thread-Safety: A class is said to be thread-safe if it’s methods and filed can be accessed concurrently from multiple threads. </a:t>
            </a:r>
          </a:p>
          <a:p>
            <a:r>
              <a:rPr lang="en-US" dirty="0" smtClean="0"/>
              <a:t>Synopsis: The authors proposed a learning based approach to classify whether a class is thread safe or not. The data set included a balanced set of ~230 classes. They represented classes through a lightweight static analysis technique that represents classes as a field focused graphs. The represented graphs as vectors using graph kernels. They achieved a high recall and precision ~94%. </a:t>
            </a:r>
          </a:p>
          <a:p>
            <a:r>
              <a:rPr lang="en-US" dirty="0" smtClean="0"/>
              <a:t>Notes: Representing Classes fields and methods as graphs that catches the read/write/call relations between them is an interesting idea.</a:t>
            </a:r>
          </a:p>
          <a:p>
            <a:endParaRPr lang="en-US" dirty="0"/>
          </a:p>
          <a:p>
            <a:pPr marL="0" indent="0">
              <a:buNone/>
            </a:pPr>
            <a:endParaRPr lang="en-US" dirty="0" smtClean="0"/>
          </a:p>
        </p:txBody>
      </p:sp>
    </p:spTree>
    <p:extLst>
      <p:ext uri="{BB962C8B-B14F-4D97-AF65-F5344CB8AC3E}">
        <p14:creationId xmlns:p14="http://schemas.microsoft.com/office/powerpoint/2010/main" val="224712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DeepGauge: Multi-Granularity Testing Criteria for </a:t>
            </a:r>
            <a:r>
              <a:rPr lang="en-US" dirty="0" smtClean="0"/>
              <a:t>Deep Learning </a:t>
            </a:r>
            <a:r>
              <a:rPr lang="en-US" dirty="0"/>
              <a:t>Systems</a:t>
            </a:r>
            <a:endParaRPr lang="en-US" dirty="0" smtClean="0"/>
          </a:p>
          <a:p>
            <a:r>
              <a:rPr lang="en-US" dirty="0" smtClean="0"/>
              <a:t>Conf.: ase’18</a:t>
            </a:r>
          </a:p>
          <a:p>
            <a:r>
              <a:rPr lang="en-US" dirty="0" smtClean="0"/>
              <a:t>ML Score: 5</a:t>
            </a:r>
          </a:p>
          <a:p>
            <a:r>
              <a:rPr lang="en-US" dirty="0" smtClean="0"/>
              <a:t>Tags: </a:t>
            </a:r>
            <a:r>
              <a:rPr lang="en-US" dirty="0"/>
              <a:t>Deep learning, Software testing, Deep neural networks, </a:t>
            </a:r>
            <a:r>
              <a:rPr lang="en-US" dirty="0" smtClean="0"/>
              <a:t>Testing criteria</a:t>
            </a:r>
          </a:p>
          <a:p>
            <a:r>
              <a:rPr lang="en-US" dirty="0" smtClean="0"/>
              <a:t>Abstract:</a:t>
            </a:r>
            <a:r>
              <a:rPr lang="en-US" dirty="0"/>
              <a:t> Deep learning (DL) defines a new data-driven programming </a:t>
            </a:r>
            <a:r>
              <a:rPr lang="en-US" dirty="0" smtClean="0"/>
              <a:t>paradigm </a:t>
            </a:r>
            <a:r>
              <a:rPr lang="en-US" dirty="0"/>
              <a:t>that constructs the internal system logic of a crafted </a:t>
            </a:r>
            <a:r>
              <a:rPr lang="en-US" dirty="0" smtClean="0"/>
              <a:t>neuron network </a:t>
            </a:r>
            <a:r>
              <a:rPr lang="en-US" dirty="0"/>
              <a:t>through a set of training data. We have seen wide </a:t>
            </a:r>
            <a:r>
              <a:rPr lang="en-US" dirty="0" smtClean="0"/>
              <a:t>adoption </a:t>
            </a:r>
            <a:r>
              <a:rPr lang="en-US" dirty="0"/>
              <a:t>of DL in many safety-critical scenarios. However, a </a:t>
            </a:r>
            <a:r>
              <a:rPr lang="en-US" dirty="0" smtClean="0"/>
              <a:t>plethora of </a:t>
            </a:r>
            <a:r>
              <a:rPr lang="en-US" dirty="0"/>
              <a:t>studies have shown that the state-of-the-art DL systems </a:t>
            </a:r>
            <a:r>
              <a:rPr lang="en-US" dirty="0" smtClean="0"/>
              <a:t>suffer from </a:t>
            </a:r>
            <a:r>
              <a:rPr lang="en-US" dirty="0"/>
              <a:t>various vulnerabilities which can lead to severe </a:t>
            </a:r>
            <a:r>
              <a:rPr lang="en-US" dirty="0" smtClean="0"/>
              <a:t>consequences when </a:t>
            </a:r>
            <a:r>
              <a:rPr lang="en-US" dirty="0"/>
              <a:t>applied to real-world applications. Currently, the testing </a:t>
            </a:r>
            <a:r>
              <a:rPr lang="en-US" dirty="0" smtClean="0"/>
              <a:t>adequacy </a:t>
            </a:r>
            <a:r>
              <a:rPr lang="en-US" dirty="0"/>
              <a:t>of a DL system is usually measured by the accuracy </a:t>
            </a:r>
            <a:r>
              <a:rPr lang="en-US" dirty="0" smtClean="0"/>
              <a:t>of test </a:t>
            </a:r>
            <a:r>
              <a:rPr lang="en-US" dirty="0"/>
              <a:t>data. Considering the limitation of accessible high quality </a:t>
            </a:r>
            <a:r>
              <a:rPr lang="en-US" dirty="0" smtClean="0"/>
              <a:t>test data</a:t>
            </a:r>
            <a:r>
              <a:rPr lang="en-US" dirty="0"/>
              <a:t>, good accuracy performance on test data can hardly </a:t>
            </a:r>
            <a:r>
              <a:rPr lang="en-US" dirty="0" smtClean="0"/>
              <a:t>provide confidence </a:t>
            </a:r>
            <a:r>
              <a:rPr lang="en-US" dirty="0"/>
              <a:t>to the testing adequacy and generality of DL systems</a:t>
            </a:r>
            <a:r>
              <a:rPr lang="en-US" dirty="0" smtClean="0"/>
              <a:t>. Unlike </a:t>
            </a:r>
            <a:r>
              <a:rPr lang="en-US" dirty="0"/>
              <a:t>traditional software systems that have clear and </a:t>
            </a:r>
            <a:r>
              <a:rPr lang="en-US" dirty="0" smtClean="0"/>
              <a:t>controllable </a:t>
            </a:r>
            <a:r>
              <a:rPr lang="en-US" dirty="0"/>
              <a:t>logic and functionality, the lack of interpretability in a </a:t>
            </a:r>
            <a:r>
              <a:rPr lang="en-US" dirty="0" smtClean="0"/>
              <a:t>DL system </a:t>
            </a:r>
            <a:r>
              <a:rPr lang="en-US" dirty="0"/>
              <a:t>makes system analysis and defect detection difficult, </a:t>
            </a:r>
            <a:r>
              <a:rPr lang="en-US" dirty="0" smtClean="0"/>
              <a:t>which could </a:t>
            </a:r>
            <a:r>
              <a:rPr lang="en-US" dirty="0"/>
              <a:t>potentially hinder its real-world deployment. In this paper</a:t>
            </a:r>
            <a:r>
              <a:rPr lang="en-US" dirty="0" smtClean="0"/>
              <a:t>, we propose DeepGauge</a:t>
            </a:r>
            <a:r>
              <a:rPr lang="en-US" dirty="0"/>
              <a:t>, a set of multi-granularity testing </a:t>
            </a:r>
            <a:r>
              <a:rPr lang="en-US" dirty="0" smtClean="0"/>
              <a:t>criteria for </a:t>
            </a:r>
            <a:r>
              <a:rPr lang="en-US" dirty="0"/>
              <a:t>DL systems, which aims at rendering a multi-faceted </a:t>
            </a:r>
            <a:r>
              <a:rPr lang="en-US" dirty="0" smtClean="0"/>
              <a:t>portrayal of </a:t>
            </a:r>
            <a:r>
              <a:rPr lang="en-US" dirty="0"/>
              <a:t>the testbed. The in-depth evaluation of our proposed </a:t>
            </a:r>
            <a:r>
              <a:rPr lang="en-US" dirty="0" smtClean="0"/>
              <a:t>testing criteria </a:t>
            </a:r>
            <a:r>
              <a:rPr lang="en-US" dirty="0"/>
              <a:t>is demonstrated on two well-known datasets, five DL </a:t>
            </a:r>
            <a:r>
              <a:rPr lang="en-US" dirty="0" smtClean="0"/>
              <a:t>systems</a:t>
            </a:r>
            <a:r>
              <a:rPr lang="en-US" dirty="0"/>
              <a:t>, and with four state-of-the-art adversarial attack </a:t>
            </a:r>
            <a:r>
              <a:rPr lang="en-US" dirty="0" smtClean="0"/>
              <a:t>techniques against </a:t>
            </a:r>
            <a:r>
              <a:rPr lang="en-US" dirty="0"/>
              <a:t>DL. The potential usefulness </a:t>
            </a:r>
            <a:r>
              <a:rPr lang="en-US" dirty="0" smtClean="0"/>
              <a:t>of DeepGauge sheds </a:t>
            </a:r>
            <a:r>
              <a:rPr lang="en-US" dirty="0"/>
              <a:t>light </a:t>
            </a:r>
            <a:r>
              <a:rPr lang="en-US" dirty="0" smtClean="0"/>
              <a:t>on the </a:t>
            </a:r>
            <a:r>
              <a:rPr lang="en-US" dirty="0"/>
              <a:t>construction of more generic and robust DL systems.</a:t>
            </a:r>
            <a:endParaRPr lang="en-US" dirty="0" smtClean="0"/>
          </a:p>
        </p:txBody>
      </p:sp>
    </p:spTree>
    <p:extLst>
      <p:ext uri="{BB962C8B-B14F-4D97-AF65-F5344CB8AC3E}">
        <p14:creationId xmlns:p14="http://schemas.microsoft.com/office/powerpoint/2010/main" val="154917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system of testing criteria for Deep Learning Systems. DL are being deployed in safety critical applications which calls for more testing especially with the introduction of adversarial examples that fools networks. They proposed a neuron level testing criteria (k-</a:t>
            </a:r>
            <a:r>
              <a:rPr lang="en-US" dirty="0" err="1" smtClean="0"/>
              <a:t>multisection</a:t>
            </a:r>
            <a:r>
              <a:rPr lang="en-US" dirty="0" smtClean="0"/>
              <a:t>, boundaries, strong) and layer level testing criteria (top-k, top-k patterns). They have showed that adversarial testing data actually increase the coverage of their testing criteria.</a:t>
            </a:r>
          </a:p>
          <a:p>
            <a:endParaRPr lang="en-US" dirty="0" smtClean="0"/>
          </a:p>
        </p:txBody>
      </p:sp>
    </p:spTree>
    <p:extLst>
      <p:ext uri="{BB962C8B-B14F-4D97-AF65-F5344CB8AC3E}">
        <p14:creationId xmlns:p14="http://schemas.microsoft.com/office/powerpoint/2010/main" val="5134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pic>
        <p:nvPicPr>
          <p:cNvPr id="5" name="Picture 4"/>
          <p:cNvPicPr>
            <a:picLocks noChangeAspect="1"/>
          </p:cNvPicPr>
          <p:nvPr/>
        </p:nvPicPr>
        <p:blipFill>
          <a:blip r:embed="rId2"/>
          <a:stretch>
            <a:fillRect/>
          </a:stretch>
        </p:blipFill>
        <p:spPr>
          <a:xfrm>
            <a:off x="838200" y="1810635"/>
            <a:ext cx="4438338" cy="2637880"/>
          </a:xfrm>
          <a:prstGeom prst="rect">
            <a:avLst/>
          </a:prstGeom>
        </p:spPr>
      </p:pic>
      <p:pic>
        <p:nvPicPr>
          <p:cNvPr id="6" name="Picture 5"/>
          <p:cNvPicPr>
            <a:picLocks noChangeAspect="1"/>
          </p:cNvPicPr>
          <p:nvPr/>
        </p:nvPicPr>
        <p:blipFill>
          <a:blip r:embed="rId3"/>
          <a:stretch>
            <a:fillRect/>
          </a:stretch>
        </p:blipFill>
        <p:spPr>
          <a:xfrm>
            <a:off x="5654624" y="1810635"/>
            <a:ext cx="6429790" cy="2409357"/>
          </a:xfrm>
          <a:prstGeom prst="rect">
            <a:avLst/>
          </a:prstGeom>
        </p:spPr>
      </p:pic>
    </p:spTree>
    <p:extLst>
      <p:ext uri="{BB962C8B-B14F-4D97-AF65-F5344CB8AC3E}">
        <p14:creationId xmlns:p14="http://schemas.microsoft.com/office/powerpoint/2010/main" val="4108086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Title</a:t>
            </a:r>
            <a:r>
              <a:rPr lang="en-US" dirty="0"/>
              <a:t>: A Machine Learning Based Approach to Identify SQL Injection Vulnerabilities.</a:t>
            </a:r>
            <a:endParaRPr lang="en-US" dirty="0" smtClean="0"/>
          </a:p>
          <a:p>
            <a:r>
              <a:rPr lang="en-US" dirty="0" smtClean="0"/>
              <a:t>Conf.: ase’19</a:t>
            </a:r>
          </a:p>
          <a:p>
            <a:r>
              <a:rPr lang="en-US" dirty="0" smtClean="0"/>
              <a:t>ML Score: 5</a:t>
            </a:r>
          </a:p>
          <a:p>
            <a:r>
              <a:rPr lang="en-US" dirty="0" smtClean="0"/>
              <a:t>Tags: </a:t>
            </a:r>
            <a:r>
              <a:rPr lang="en-US" dirty="0"/>
              <a:t>Deep learning, prediction model, SQL injection</a:t>
            </a:r>
            <a:r>
              <a:rPr lang="en-US" dirty="0" smtClean="0"/>
              <a:t>, vulnerability</a:t>
            </a:r>
          </a:p>
          <a:p>
            <a:r>
              <a:rPr lang="en-US" dirty="0" smtClean="0"/>
              <a:t>Abstract: </a:t>
            </a:r>
            <a:r>
              <a:rPr lang="en-US" dirty="0"/>
              <a:t>Abstract—This paper presents a machine learning </a:t>
            </a:r>
            <a:r>
              <a:rPr lang="en-US" dirty="0" smtClean="0"/>
              <a:t>classifier designed </a:t>
            </a:r>
            <a:r>
              <a:rPr lang="en-US" dirty="0"/>
              <a:t>to identify SQL injection vulnerabilities in PHP code</a:t>
            </a:r>
            <a:r>
              <a:rPr lang="en-US" dirty="0" smtClean="0"/>
              <a:t>. Both </a:t>
            </a:r>
            <a:r>
              <a:rPr lang="en-US" dirty="0"/>
              <a:t>classical and deep learning based machine learning </a:t>
            </a:r>
            <a:r>
              <a:rPr lang="en-US" dirty="0" smtClean="0"/>
              <a:t>algorithms </a:t>
            </a:r>
            <a:r>
              <a:rPr lang="en-US" dirty="0"/>
              <a:t>were used to train and evaluate classifier </a:t>
            </a:r>
            <a:r>
              <a:rPr lang="en-US" dirty="0" smtClean="0"/>
              <a:t>models using </a:t>
            </a:r>
            <a:r>
              <a:rPr lang="en-US" dirty="0"/>
              <a:t>input validation and sanitization features extracted </a:t>
            </a:r>
            <a:r>
              <a:rPr lang="en-US" dirty="0" smtClean="0"/>
              <a:t>from source </a:t>
            </a:r>
            <a:r>
              <a:rPr lang="en-US" dirty="0"/>
              <a:t>code files. On ten-fold cross validations a model </a:t>
            </a:r>
            <a:r>
              <a:rPr lang="en-US" dirty="0" smtClean="0"/>
              <a:t>trained using </a:t>
            </a:r>
            <a:r>
              <a:rPr lang="en-US" dirty="0"/>
              <a:t>Convolutional Neural Network(CNN) achieved the </a:t>
            </a:r>
            <a:r>
              <a:rPr lang="en-US" dirty="0" smtClean="0"/>
              <a:t>highest precision </a:t>
            </a:r>
            <a:r>
              <a:rPr lang="en-US" dirty="0"/>
              <a:t>(95.4%), while a model based on Multilayer Perceptron(MLP) achieved the highest recall (63.7%) and the highest f-measure (0.746).</a:t>
            </a:r>
            <a:endParaRPr lang="en-US" dirty="0" smtClean="0"/>
          </a:p>
        </p:txBody>
      </p:sp>
    </p:spTree>
    <p:extLst>
      <p:ext uri="{BB962C8B-B14F-4D97-AF65-F5344CB8AC3E}">
        <p14:creationId xmlns:p14="http://schemas.microsoft.com/office/powerpoint/2010/main" val="3318195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 Predicting SQLI vulnerabilities</a:t>
            </a:r>
            <a:endParaRPr lang="en-US" dirty="0"/>
          </a:p>
        </p:txBody>
      </p:sp>
      <p:sp>
        <p:nvSpPr>
          <p:cNvPr id="3" name="Content Placeholder 2"/>
          <p:cNvSpPr>
            <a:spLocks noGrp="1"/>
          </p:cNvSpPr>
          <p:nvPr>
            <p:ph idx="1"/>
          </p:nvPr>
        </p:nvSpPr>
        <p:spPr/>
        <p:txBody>
          <a:bodyPr>
            <a:normAutofit/>
          </a:bodyPr>
          <a:lstStyle/>
          <a:p>
            <a:r>
              <a:rPr lang="en-US" dirty="0" smtClean="0"/>
              <a:t>Synopsis: The author proposed  a learning based approach to discover SQLI vulnerabilities from source code. The authors pipeline is the standard machine learning pipeline in which he collected ~950 vulnerable  code and ~1880 un </a:t>
            </a:r>
            <a:r>
              <a:rPr lang="en-US" dirty="0"/>
              <a:t>vulnerable</a:t>
            </a:r>
            <a:r>
              <a:rPr lang="en-US" dirty="0" smtClean="0"/>
              <a:t> ones. He proposed a set of features (existence of input validation keywords, Bag of Words, Word2Vec) and then trained off-the-shelf models (Traditional and Deep) on the dataset. He achieved a good precision and a moderate recall score.</a:t>
            </a:r>
          </a:p>
          <a:p>
            <a:r>
              <a:rPr lang="en-US" dirty="0" smtClean="0"/>
              <a:t>Note: The paper was overly simplified!</a:t>
            </a:r>
          </a:p>
        </p:txBody>
      </p:sp>
    </p:spTree>
    <p:extLst>
      <p:ext uri="{BB962C8B-B14F-4D97-AF65-F5344CB8AC3E}">
        <p14:creationId xmlns:p14="http://schemas.microsoft.com/office/powerpoint/2010/main" val="297511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Improving automatic source code summarization via deep reinforcement learning.</a:t>
            </a:r>
            <a:endParaRPr lang="en-US" dirty="0" smtClean="0"/>
          </a:p>
          <a:p>
            <a:r>
              <a:rPr lang="en-US" dirty="0" smtClean="0"/>
              <a:t>Conf.: ase’2018</a:t>
            </a:r>
          </a:p>
          <a:p>
            <a:r>
              <a:rPr lang="en-US" dirty="0" smtClean="0"/>
              <a:t>ML Score: 5</a:t>
            </a:r>
          </a:p>
          <a:p>
            <a:r>
              <a:rPr lang="en-US" dirty="0" smtClean="0"/>
              <a:t>Tags: Code Summarization, Text Generation, Reinforced Deep Learning, LSTM, encoder-decoder</a:t>
            </a:r>
          </a:p>
          <a:p>
            <a:r>
              <a:rPr lang="en-US" dirty="0" smtClean="0"/>
              <a:t>Abstract</a:t>
            </a:r>
            <a:r>
              <a:rPr lang="en-US" dirty="0"/>
              <a:t>: </a:t>
            </a:r>
            <a:r>
              <a:rPr lang="en-US" dirty="0" smtClean="0"/>
              <a:t>Code </a:t>
            </a:r>
            <a:r>
              <a:rPr lang="en-US" dirty="0"/>
              <a:t>summarization provides a high level natural language description of the function performed by code, as it can benefit the software maintenance, code categorization and retrieval. To the best of our knowledge, most state-of-the-art approaches follow an encoder-decoder framework which encodes the code into a hidden space and then decode it into natural language space, suffering from two major drawbacks: a) Their encoders only consider the sequential content of code, ignoring the tree structure which is also critical for the task of code summarization; b) Their decoders are typically trained to predict the next word by maximizing the likelihood of next ground-truth word with previous ground-truth word given. However, it is expected to generate the entire sequence from scratch at test time. This discrepancy can cause an exposure bias issue, making the learnt decoder suboptimal. In this paper, we incorporate an abstract syntax tree structure as well as sequential content of code snippets into a deep reinforcement learning framework (i.e., actor-critic network). The actor network provides the confidence of predicting the next word according to current state. On the other hand, the critic network evaluates the reward value of all possible extensions of the current state and can provide global guidance for explorations. We employ an advantage reward composed of BLEU metric to train both networks. Comprehensive experiments on a real-world dataset show the effectiveness of our proposed model when compared with some state-of-the-art methods.</a:t>
            </a:r>
            <a:endParaRPr lang="en-US" dirty="0" smtClean="0"/>
          </a:p>
        </p:txBody>
      </p:sp>
    </p:spTree>
    <p:extLst>
      <p:ext uri="{BB962C8B-B14F-4D97-AF65-F5344CB8AC3E}">
        <p14:creationId xmlns:p14="http://schemas.microsoft.com/office/powerpoint/2010/main" val="3813735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Generating Comments from Source Code</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hybrid learning based approach to generate comment from source code. They fused multiple approaches from SOTA and formulated a hybrid one that beats SOTA. They represented source code through textual LSTM and a structural AST-LSTM. They added a hybrid attention module over representation. They included a reinforced Deep Learning module to resolve the problem of “exposure biases” that text generation encoder-decoder networks suffers from. </a:t>
            </a:r>
          </a:p>
          <a:p>
            <a:r>
              <a:rPr lang="en-US" dirty="0" smtClean="0"/>
              <a:t>Notes: This paper approach is pretty complex though the complexity have paid off through considerable better results. </a:t>
            </a:r>
          </a:p>
        </p:txBody>
      </p:sp>
    </p:spTree>
    <p:extLst>
      <p:ext uri="{BB962C8B-B14F-4D97-AF65-F5344CB8AC3E}">
        <p14:creationId xmlns:p14="http://schemas.microsoft.com/office/powerpoint/2010/main" val="1873276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Apricot: A Weight-Adaptation Approach to Fixing Deep Learning Models.</a:t>
            </a:r>
            <a:endParaRPr lang="en-US" dirty="0" smtClean="0"/>
          </a:p>
          <a:p>
            <a:r>
              <a:rPr lang="en-US" dirty="0" smtClean="0"/>
              <a:t>Conf.: ase’19</a:t>
            </a:r>
          </a:p>
          <a:p>
            <a:r>
              <a:rPr lang="en-US" dirty="0" smtClean="0"/>
              <a:t>ML Score: 5</a:t>
            </a:r>
          </a:p>
          <a:p>
            <a:r>
              <a:rPr lang="en-US" dirty="0" smtClean="0"/>
              <a:t>Tags: </a:t>
            </a:r>
          </a:p>
          <a:p>
            <a:r>
              <a:rPr lang="en-US" dirty="0" smtClean="0"/>
              <a:t>Abstract</a:t>
            </a:r>
            <a:r>
              <a:rPr lang="en-US" dirty="0"/>
              <a:t>: A deep learning (DL) model is inherently imprecise. To address this problem, existing techniques retrain a DL model over a larger training dataset or with the help of fault injected models or using the insight of failing test cases in a DL model. In this paper, we present Apricot, a novel weight-adaptation approach to fixing DL models iteratively. Our key observation is that if the deep learning architecture of a DL model is trained over many different subsets of the original training dataset, the weights in the resultant reduced DL model (</a:t>
            </a:r>
            <a:r>
              <a:rPr lang="en-US" dirty="0" err="1"/>
              <a:t>rDLM</a:t>
            </a:r>
            <a:r>
              <a:rPr lang="en-US" dirty="0"/>
              <a:t>) can provide insights on the adjustment direction and magnitude of the weights in the original DL model to handle the test cases that the original DL model misclassifies. Apricot generates a set of such reduced DL models from the original DL model. In each iteration, for each failing test case experienced by the input DL model (</a:t>
            </a:r>
            <a:r>
              <a:rPr lang="en-US" dirty="0" err="1"/>
              <a:t>iDLM</a:t>
            </a:r>
            <a:r>
              <a:rPr lang="en-US" dirty="0"/>
              <a:t>), Apricot adjusts each weight of this </a:t>
            </a:r>
            <a:r>
              <a:rPr lang="en-US" dirty="0" err="1"/>
              <a:t>iDLM</a:t>
            </a:r>
            <a:r>
              <a:rPr lang="en-US" dirty="0"/>
              <a:t> toward the average weight of these rDLMs correctly classifying the test case and/or away from that of these rDLMs misclassifying the same test case, followed by training the weight-adjusted </a:t>
            </a:r>
            <a:r>
              <a:rPr lang="en-US" dirty="0" err="1"/>
              <a:t>iDLM</a:t>
            </a:r>
            <a:r>
              <a:rPr lang="en-US" dirty="0"/>
              <a:t> over the original training dataset to generate a new </a:t>
            </a:r>
            <a:r>
              <a:rPr lang="en-US" dirty="0" err="1"/>
              <a:t>iDLM</a:t>
            </a:r>
            <a:r>
              <a:rPr lang="en-US" dirty="0"/>
              <a:t> for the next iteration. The experiment using five state-of-the-art DL models shows that Apricot can increase the test accuracy of these models by 0.87%-1.55% with an average of 1.08%. The experiment also reveals the complementary nature of these rDLMs in Apricot.</a:t>
            </a:r>
            <a:endParaRPr lang="en-US" dirty="0" smtClean="0"/>
          </a:p>
        </p:txBody>
      </p:sp>
    </p:spTree>
    <p:extLst>
      <p:ext uri="{BB962C8B-B14F-4D97-AF65-F5344CB8AC3E}">
        <p14:creationId xmlns:p14="http://schemas.microsoft.com/office/powerpoint/2010/main" val="3227904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Synopsis: The authors proposed a to fix (increase accuracy) deep learning models using a set of reduced ones. Reduced Models are similar to the to-be-fixed model but trained on a smaller subset. Iteratively the authors algorithm feed training data to to-be-fixed DLM and rDLMs. If the RLM failed to predict some instances the model weights are adapted using the weights of rDLMs that correctly classified the instance and the avg. weights of ones that falsely predicted it. They applied their approach on 5 different models trained over CIFR10 dataset and consistently showed an improved accuracy. </a:t>
            </a:r>
          </a:p>
          <a:p>
            <a:r>
              <a:rPr lang="en-US" dirty="0" smtClean="0"/>
              <a:t>Notes: I liked this paper it is interesting and practical, though I wonder if a simple ensemble of DLM can achieve a similar result or even adapting a model weight using an evolutionally algorithm can achieve similar result (I think it is the case). In other words the approach is complex and reach better results based on a simpler dynamics happening inside their complex system. The paper have a good set of citations related to DL with SE</a:t>
            </a:r>
          </a:p>
        </p:txBody>
      </p:sp>
    </p:spTree>
    <p:extLst>
      <p:ext uri="{BB962C8B-B14F-4D97-AF65-F5344CB8AC3E}">
        <p14:creationId xmlns:p14="http://schemas.microsoft.com/office/powerpoint/2010/main" val="3739928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Fixing DLM with weight adaptation</a:t>
            </a:r>
            <a:endParaRPr lang="en-US" dirty="0"/>
          </a:p>
        </p:txBody>
      </p:sp>
      <p:pic>
        <p:nvPicPr>
          <p:cNvPr id="3" name="Picture 2"/>
          <p:cNvPicPr>
            <a:picLocks noChangeAspect="1"/>
          </p:cNvPicPr>
          <p:nvPr/>
        </p:nvPicPr>
        <p:blipFill>
          <a:blip r:embed="rId2"/>
          <a:stretch>
            <a:fillRect/>
          </a:stretch>
        </p:blipFill>
        <p:spPr>
          <a:xfrm>
            <a:off x="1101436" y="1950316"/>
            <a:ext cx="9074153" cy="3827030"/>
          </a:xfrm>
          <a:prstGeom prst="rect">
            <a:avLst/>
          </a:prstGeom>
        </p:spPr>
      </p:pic>
    </p:spTree>
    <p:extLst>
      <p:ext uri="{BB962C8B-B14F-4D97-AF65-F5344CB8AC3E}">
        <p14:creationId xmlns:p14="http://schemas.microsoft.com/office/powerpoint/2010/main" val="3681399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Predicting breakdowns in cloud services (with SPIKE).</a:t>
            </a:r>
            <a:endParaRPr lang="en-US" dirty="0" smtClean="0"/>
          </a:p>
          <a:p>
            <a:r>
              <a:rPr lang="en-US" dirty="0" smtClean="0"/>
              <a:t>Conf.: fse’19</a:t>
            </a:r>
          </a:p>
          <a:p>
            <a:r>
              <a:rPr lang="en-US" dirty="0" smtClean="0"/>
              <a:t>ML Score: 5</a:t>
            </a:r>
          </a:p>
          <a:p>
            <a:r>
              <a:rPr lang="en-US" dirty="0" smtClean="0"/>
              <a:t>Tags: </a:t>
            </a:r>
            <a:r>
              <a:rPr lang="en-US" dirty="0"/>
              <a:t>Cloud, optimization, data mining, parameter tuning</a:t>
            </a:r>
            <a:endParaRPr lang="en-US" dirty="0" smtClean="0"/>
          </a:p>
          <a:p>
            <a:r>
              <a:rPr lang="en-US" dirty="0" smtClean="0"/>
              <a:t>Abstract</a:t>
            </a:r>
            <a:r>
              <a:rPr lang="en-US" dirty="0"/>
              <a:t>: Maintaining web-services is a mission-critical task where any down- time means loss of revenue and reputation (of being a reliable service provider). In the current competitive web services market, such a loss of reputation causes extensive loss of future revenue.  To address this issue, we developed SPIKE, a data mining tool which can predict upcoming service breakdowns, half an hour into the future. Such predictions let an organization alert and assemble the tiger team to address the problem (e.g. by </a:t>
            </a:r>
            <a:r>
              <a:rPr lang="en-US" dirty="0" smtClean="0"/>
              <a:t>reconfiguring </a:t>
            </a:r>
            <a:r>
              <a:rPr lang="en-US" dirty="0"/>
              <a:t>cloud hardware in order to reduce the likelihood of that breakdown).  SPIKE utilizes (a) regression tree learning (with CART); (b) synthetic minority over-sampling (to handle how rare spikes are in our data); (c) </a:t>
            </a:r>
            <a:r>
              <a:rPr lang="en-US" dirty="0" smtClean="0"/>
              <a:t>hyper-parameter </a:t>
            </a:r>
            <a:r>
              <a:rPr lang="en-US" dirty="0"/>
              <a:t>optimization (to learn best settings for our local data) and (d) a technique we called </a:t>
            </a:r>
            <a:r>
              <a:rPr lang="en-US" dirty="0" smtClean="0"/>
              <a:t>“topology sampling” where </a:t>
            </a:r>
            <a:r>
              <a:rPr lang="en-US" dirty="0"/>
              <a:t>training vectors are built from extensive details of an individual node plus summary details on all their neighbors.  In the experiments reported here, SPIKE predicted service spikes 30 minutes into future with recalls and precision of 75% and above. Also, SPIKE performed relatively better than other widely-used learning methods (neural nets, random forests, logistic regression).</a:t>
            </a:r>
            <a:endParaRPr lang="en-US" dirty="0" smtClean="0"/>
          </a:p>
        </p:txBody>
      </p:sp>
    </p:spTree>
    <p:extLst>
      <p:ext uri="{BB962C8B-B14F-4D97-AF65-F5344CB8AC3E}">
        <p14:creationId xmlns:p14="http://schemas.microsoft.com/office/powerpoint/2010/main" val="4218210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Synopsis: The authors presented their machine learning pipeline used to predict </a:t>
            </a:r>
            <a:r>
              <a:rPr lang="en-US" dirty="0"/>
              <a:t>Web Service </a:t>
            </a:r>
            <a:r>
              <a:rPr lang="en-US" dirty="0" smtClean="0"/>
              <a:t>Response Time of a certain node on the cloud. The collected data from cloud monitoring routines. The compiled a set of features such as the current RT the historical RTs and some info. related to nodes upstreaming to the target node.  The trained different models ranging from ANNs, Random forests, CART, Logistic Regression. They found the CART have interesting results along with they being interpretable. ANNs beat CART but not comprehensible. They used SMOT to handle unbalanced data (spike events are rare), they used hyper parameter optimizations (found to be very important), and focused on Recall as their metric. They also derived some recommendations regarding the human process involved.</a:t>
            </a:r>
          </a:p>
          <a:p>
            <a:pPr marL="0" indent="0">
              <a:buNone/>
            </a:pPr>
            <a:r>
              <a:rPr lang="en-US" dirty="0" smtClean="0"/>
              <a:t>Note: The paper is easy to read. It emphasizes the difference between research context and industrial context.</a:t>
            </a:r>
            <a:endParaRPr lang="en-US" dirty="0"/>
          </a:p>
        </p:txBody>
      </p:sp>
    </p:spTree>
    <p:extLst>
      <p:ext uri="{BB962C8B-B14F-4D97-AF65-F5344CB8AC3E}">
        <p14:creationId xmlns:p14="http://schemas.microsoft.com/office/powerpoint/2010/main" val="1944906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Predicting breakdowns in cloud services (with SPIKE).</a:t>
            </a:r>
          </a:p>
        </p:txBody>
      </p:sp>
      <p:pic>
        <p:nvPicPr>
          <p:cNvPr id="5" name="Picture 4"/>
          <p:cNvPicPr>
            <a:picLocks noChangeAspect="1"/>
          </p:cNvPicPr>
          <p:nvPr/>
        </p:nvPicPr>
        <p:blipFill>
          <a:blip r:embed="rId2"/>
          <a:stretch>
            <a:fillRect/>
          </a:stretch>
        </p:blipFill>
        <p:spPr>
          <a:xfrm>
            <a:off x="180108" y="4165888"/>
            <a:ext cx="3962400" cy="2638425"/>
          </a:xfrm>
          <a:prstGeom prst="rect">
            <a:avLst/>
          </a:prstGeom>
        </p:spPr>
      </p:pic>
      <p:pic>
        <p:nvPicPr>
          <p:cNvPr id="6" name="Picture 5"/>
          <p:cNvPicPr>
            <a:picLocks noChangeAspect="1"/>
          </p:cNvPicPr>
          <p:nvPr/>
        </p:nvPicPr>
        <p:blipFill>
          <a:blip r:embed="rId3"/>
          <a:stretch>
            <a:fillRect/>
          </a:stretch>
        </p:blipFill>
        <p:spPr>
          <a:xfrm>
            <a:off x="3799872" y="1983580"/>
            <a:ext cx="8392128" cy="3045620"/>
          </a:xfrm>
          <a:prstGeom prst="rect">
            <a:avLst/>
          </a:prstGeom>
        </p:spPr>
      </p:pic>
    </p:spTree>
    <p:extLst>
      <p:ext uri="{BB962C8B-B14F-4D97-AF65-F5344CB8AC3E}">
        <p14:creationId xmlns:p14="http://schemas.microsoft.com/office/powerpoint/2010/main" val="156419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a:t>
            </a:r>
            <a:r>
              <a:rPr lang="en-US" dirty="0" smtClean="0"/>
              <a:t>Detection System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Search-based test and improvement of machine-learning-based anomaly detection systems.</a:t>
            </a:r>
            <a:endParaRPr lang="en-US" dirty="0" smtClean="0"/>
          </a:p>
          <a:p>
            <a:r>
              <a:rPr lang="en-US" dirty="0" smtClean="0"/>
              <a:t>Conf.: issta’19</a:t>
            </a:r>
          </a:p>
          <a:p>
            <a:r>
              <a:rPr lang="en-US" dirty="0" smtClean="0"/>
              <a:t>ML Score: 5</a:t>
            </a:r>
          </a:p>
          <a:p>
            <a:r>
              <a:rPr lang="en-US" dirty="0" smtClean="0"/>
              <a:t>Tags: </a:t>
            </a:r>
            <a:r>
              <a:rPr lang="en-US" dirty="0"/>
              <a:t>software testing, intrusion detection systems, clustering</a:t>
            </a:r>
            <a:endParaRPr lang="en-US" dirty="0" smtClean="0"/>
          </a:p>
          <a:p>
            <a:r>
              <a:rPr lang="en-US" dirty="0" smtClean="0"/>
              <a:t>Abstract</a:t>
            </a:r>
            <a:r>
              <a:rPr lang="en-US" dirty="0"/>
              <a:t>: Machine-learning-based anomaly detection systems can be vulnerable to new kinds of deceptions, known as training attacks, which exploit the live learning mechanism of these systems by progressively injecting small portions of abnormal data. The injected data seamlessly swift the learned states to a point where harmful data can pass unnoticed. We focus on the systematic testing of these attacks in the context of intrusion detection systems (IDS). We propose a search-based approach to test IDS by making training attacks. Going a step further, we also propose searching for countermeasures, learning from the successful attacks and thereby increasing the resilience of the tested IDS. We evaluate our approach on a denial-of-service attack detection scenario and a dataset recording the network traffic of a real-world system. Our experiments show that our search-based attack scheme generates successful attacks bypassing the current state-of-the-art </a:t>
            </a:r>
            <a:r>
              <a:rPr lang="en-US" dirty="0" smtClean="0"/>
              <a:t>defenses. </a:t>
            </a:r>
            <a:r>
              <a:rPr lang="en-US" dirty="0"/>
              <a:t>We also show that our approach is capable of generating attack patterns for all configuration states of the studied IDS and that it is capable of providing appropriate countermeasures. By co-evolving our attack and </a:t>
            </a:r>
            <a:r>
              <a:rPr lang="en-US" dirty="0" smtClean="0"/>
              <a:t>defense </a:t>
            </a:r>
            <a:r>
              <a:rPr lang="en-US" dirty="0"/>
              <a:t>mechanisms we succeeded at improving the </a:t>
            </a:r>
            <a:r>
              <a:rPr lang="en-US" dirty="0" smtClean="0"/>
              <a:t>defense </a:t>
            </a:r>
            <a:r>
              <a:rPr lang="en-US" dirty="0"/>
              <a:t>of the IDS under test by making it resilient to 49 out of 50 independently generated attacks.</a:t>
            </a:r>
            <a:endParaRPr lang="en-US" dirty="0" smtClean="0"/>
          </a:p>
        </p:txBody>
      </p:sp>
    </p:spTree>
    <p:extLst>
      <p:ext uri="{BB962C8B-B14F-4D97-AF65-F5344CB8AC3E}">
        <p14:creationId xmlns:p14="http://schemas.microsoft.com/office/powerpoint/2010/main" val="2446883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a:t>
            </a:r>
            <a:r>
              <a:rPr lang="en-US" dirty="0" smtClean="0"/>
              <a:t>Detection System </a:t>
            </a:r>
            <a:endParaRPr lang="en-US" dirty="0"/>
          </a:p>
        </p:txBody>
      </p:sp>
      <p:sp>
        <p:nvSpPr>
          <p:cNvPr id="3" name="Content Placeholder 2"/>
          <p:cNvSpPr>
            <a:spLocks noGrp="1"/>
          </p:cNvSpPr>
          <p:nvPr>
            <p:ph idx="1"/>
          </p:nvPr>
        </p:nvSpPr>
        <p:spPr/>
        <p:txBody>
          <a:bodyPr>
            <a:normAutofit/>
          </a:bodyPr>
          <a:lstStyle/>
          <a:p>
            <a:r>
              <a:rPr lang="en-US" dirty="0" smtClean="0"/>
              <a:t>Synopsis: The authors developed a genetic algorithm based framework for 1- systemic testing of online </a:t>
            </a:r>
            <a:r>
              <a:rPr lang="en-US" dirty="0" smtClean="0"/>
              <a:t>anomaly detection system that is based on machine learning (clustering). 2- systemic search for more secure ADS based on finding fit setup for parallel D-streams instances. The two objective where fused together using a co-evolutionary algorithm. First genetic program produces efficient attacks and the second produces defenses to countermeasure the attacks.</a:t>
            </a:r>
          </a:p>
          <a:p>
            <a:r>
              <a:rPr lang="en-US" dirty="0" smtClean="0"/>
              <a:t>Notes: The paper is not directly related to machine </a:t>
            </a:r>
            <a:r>
              <a:rPr lang="en-US" dirty="0"/>
              <a:t>l</a:t>
            </a:r>
            <a:r>
              <a:rPr lang="en-US" dirty="0" smtClean="0"/>
              <a:t>earning</a:t>
            </a:r>
            <a:endParaRPr lang="en-US" dirty="0" smtClean="0"/>
          </a:p>
        </p:txBody>
      </p:sp>
    </p:spTree>
    <p:extLst>
      <p:ext uri="{BB962C8B-B14F-4D97-AF65-F5344CB8AC3E}">
        <p14:creationId xmlns:p14="http://schemas.microsoft.com/office/powerpoint/2010/main" val="26736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Genetics </a:t>
            </a:r>
            <a:r>
              <a:rPr lang="en-US" dirty="0"/>
              <a:t>for A</a:t>
            </a:r>
            <a:r>
              <a:rPr lang="en-US" dirty="0" smtClean="0"/>
              <a:t>nomaly </a:t>
            </a:r>
            <a:r>
              <a:rPr lang="en-US" dirty="0" smtClean="0"/>
              <a:t>Detection System </a:t>
            </a:r>
            <a:endParaRPr lang="en-US" dirty="0"/>
          </a:p>
        </p:txBody>
      </p:sp>
      <p:pic>
        <p:nvPicPr>
          <p:cNvPr id="5" name="Picture 4"/>
          <p:cNvPicPr>
            <a:picLocks noChangeAspect="1"/>
          </p:cNvPicPr>
          <p:nvPr/>
        </p:nvPicPr>
        <p:blipFill>
          <a:blip r:embed="rId2"/>
          <a:stretch>
            <a:fillRect/>
          </a:stretch>
        </p:blipFill>
        <p:spPr>
          <a:xfrm>
            <a:off x="294409" y="1302761"/>
            <a:ext cx="5063409" cy="2895167"/>
          </a:xfrm>
          <a:prstGeom prst="rect">
            <a:avLst/>
          </a:prstGeom>
        </p:spPr>
      </p:pic>
      <p:pic>
        <p:nvPicPr>
          <p:cNvPr id="6" name="Picture 5"/>
          <p:cNvPicPr>
            <a:picLocks noChangeAspect="1"/>
          </p:cNvPicPr>
          <p:nvPr/>
        </p:nvPicPr>
        <p:blipFill>
          <a:blip r:embed="rId3"/>
          <a:stretch>
            <a:fillRect/>
          </a:stretch>
        </p:blipFill>
        <p:spPr>
          <a:xfrm>
            <a:off x="838200" y="4248874"/>
            <a:ext cx="3528881" cy="2471881"/>
          </a:xfrm>
          <a:prstGeom prst="rect">
            <a:avLst/>
          </a:prstGeom>
        </p:spPr>
      </p:pic>
      <p:pic>
        <p:nvPicPr>
          <p:cNvPr id="7" name="Picture 6"/>
          <p:cNvPicPr>
            <a:picLocks noChangeAspect="1"/>
          </p:cNvPicPr>
          <p:nvPr/>
        </p:nvPicPr>
        <p:blipFill>
          <a:blip r:embed="rId4"/>
          <a:stretch>
            <a:fillRect/>
          </a:stretch>
        </p:blipFill>
        <p:spPr>
          <a:xfrm>
            <a:off x="6369627" y="1540670"/>
            <a:ext cx="4984173" cy="3361966"/>
          </a:xfrm>
          <a:prstGeom prst="rect">
            <a:avLst/>
          </a:prstGeom>
        </p:spPr>
      </p:pic>
    </p:spTree>
    <p:extLst>
      <p:ext uri="{BB962C8B-B14F-4D97-AF65-F5344CB8AC3E}">
        <p14:creationId xmlns:p14="http://schemas.microsoft.com/office/powerpoint/2010/main" val="130446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a:t>
            </a:r>
            <a:r>
              <a:rPr lang="en-US" dirty="0" smtClean="0"/>
              <a:t>- </a:t>
            </a:r>
            <a:r>
              <a:rPr lang="en-US" dirty="0" smtClean="0"/>
              <a:t>Template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Empirical Evaluation of the Impact of Class Overlap on Software Defect Prediction.</a:t>
            </a:r>
            <a:endParaRPr lang="en-US" dirty="0" smtClean="0"/>
          </a:p>
          <a:p>
            <a:r>
              <a:rPr lang="en-US" dirty="0" smtClean="0"/>
              <a:t>Conf</a:t>
            </a:r>
            <a:r>
              <a:rPr lang="en-US" dirty="0" smtClean="0"/>
              <a:t>.: ase’19</a:t>
            </a:r>
            <a:endParaRPr lang="en-US" dirty="0" smtClean="0"/>
          </a:p>
          <a:p>
            <a:r>
              <a:rPr lang="en-US" dirty="0" smtClean="0"/>
              <a:t>ML Score</a:t>
            </a:r>
            <a:r>
              <a:rPr lang="en-US" dirty="0" smtClean="0"/>
              <a:t>: 5</a:t>
            </a:r>
            <a:endParaRPr lang="en-US" dirty="0" smtClean="0"/>
          </a:p>
          <a:p>
            <a:r>
              <a:rPr lang="en-US" dirty="0" smtClean="0"/>
              <a:t>Tags: </a:t>
            </a:r>
            <a:r>
              <a:rPr lang="en-US" dirty="0"/>
              <a:t>Class overlap, Software defect prediction, K-Means clustering, Machine learning</a:t>
            </a:r>
            <a:endParaRPr lang="en-US" dirty="0" smtClean="0"/>
          </a:p>
          <a:p>
            <a:r>
              <a:rPr lang="en-US" dirty="0" smtClean="0"/>
              <a:t>Abstract</a:t>
            </a:r>
            <a:r>
              <a:rPr lang="en-US" dirty="0"/>
              <a:t>: Software defect prediction (SDP) utilizes the learning models to detect the defective modules in project, and their performance depends on the quality of training data. The previous researches mainly focus on the quality problems of class imbalance and feature redundancy. However, training data often contains some instances that belong to different class but have similar values on features, and this leads to class overlap to affect the quality of training data. Our goal is to investigate the impact of class overlap on software defect prediction. At the same time, we propose an improved K-Means clustering cleaning approach (IKMCCA) to solve both the class overlap and class imbalance problems. Specifically, we check whether K-Means clustering cleaning approach (KMCCA) or neighborhood cleaning learning (NCL) or IKMCCA is feasible to improve defect detection performance for two cases (</a:t>
            </a:r>
            <a:r>
              <a:rPr lang="en-US" dirty="0" err="1"/>
              <a:t>i</a:t>
            </a:r>
            <a:r>
              <a:rPr lang="en-US" dirty="0"/>
              <a:t>) within-project defect prediction (WPDP) (ii) cross-project defect prediction (CPDP). To have an objective estimate of class overlap, we carry out our investigations on 28 open source projects, and compare the performance of state-of-the-art learning models for the above-mentioned cases by using IKMCCA or KMCCA or NCL VS. without cleaning data. The experimental results make clear that learning models obtain significantly better performance in terms of balance, Recall and AUC for both WPDP and CPDP when the overlapping instances are removed. Moreover, it is better to consider both class overlap and class imbalance.</a:t>
            </a:r>
            <a:endParaRPr lang="en-US" dirty="0" smtClean="0"/>
          </a:p>
        </p:txBody>
      </p:sp>
    </p:spTree>
    <p:extLst>
      <p:ext uri="{BB962C8B-B14F-4D97-AF65-F5344CB8AC3E}">
        <p14:creationId xmlns:p14="http://schemas.microsoft.com/office/powerpoint/2010/main" val="1110338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a:t>
            </a:r>
            <a:r>
              <a:rPr lang="en-US" dirty="0" smtClean="0"/>
              <a:t>- </a:t>
            </a:r>
            <a:r>
              <a:rPr lang="en-US" dirty="0" smtClean="0"/>
              <a:t>Template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Empirical Evaluation of the Impact of Class Overlap on Software Defect Prediction.</a:t>
            </a:r>
            <a:endParaRPr lang="en-US" dirty="0" smtClean="0"/>
          </a:p>
          <a:p>
            <a:r>
              <a:rPr lang="en-US" dirty="0" smtClean="0"/>
              <a:t>Conf</a:t>
            </a:r>
            <a:r>
              <a:rPr lang="en-US" dirty="0" smtClean="0"/>
              <a:t>.: ase’19</a:t>
            </a:r>
            <a:endParaRPr lang="en-US" dirty="0" smtClean="0"/>
          </a:p>
          <a:p>
            <a:r>
              <a:rPr lang="en-US" dirty="0" smtClean="0"/>
              <a:t>ML Score</a:t>
            </a:r>
            <a:r>
              <a:rPr lang="en-US" dirty="0" smtClean="0"/>
              <a:t>: 5</a:t>
            </a:r>
            <a:endParaRPr lang="en-US" dirty="0" smtClean="0"/>
          </a:p>
          <a:p>
            <a:r>
              <a:rPr lang="en-US" dirty="0" smtClean="0"/>
              <a:t>Tags: </a:t>
            </a:r>
            <a:r>
              <a:rPr lang="en-US" dirty="0"/>
              <a:t>Class overlap, Software defect prediction, K-Means clustering, Machine learning</a:t>
            </a:r>
            <a:endParaRPr lang="en-US" dirty="0" smtClean="0"/>
          </a:p>
          <a:p>
            <a:r>
              <a:rPr lang="en-US" dirty="0" smtClean="0"/>
              <a:t>Abstract</a:t>
            </a:r>
            <a:r>
              <a:rPr lang="en-US" dirty="0"/>
              <a:t>: Software defect prediction (SDP) utilizes the learning models to detect the defective modules in project, and their performance depends on the quality of training data. The previous researches mainly focus on the quality problems of class imbalance and feature redundancy. However, training data often contains some instances that belong to different class but have similar values on features, and this leads to class overlap to affect the quality of training data. Our goal is to investigate the impact of class overlap on software defect prediction. At the same time, we propose an improved K-Means clustering cleaning approach (IKMCCA) to solve both the class overlap and class imbalance problems. Specifically, we check whether K-Means clustering cleaning approach (KMCCA) or neighborhood cleaning learning (NCL) or IKMCCA is feasible to improve defect detection performance for two cases (</a:t>
            </a:r>
            <a:r>
              <a:rPr lang="en-US" dirty="0" err="1"/>
              <a:t>i</a:t>
            </a:r>
            <a:r>
              <a:rPr lang="en-US" dirty="0"/>
              <a:t>) within-project defect prediction (WPDP) (ii) cross-project defect prediction (CPDP). To have an objective estimate of class overlap, we carry out our investigations on 28 open source projects, and compare the performance of state-of-the-art learning models for the above-mentioned cases by using IKMCCA or KMCCA or NCL VS. without cleaning data. The experimental results make clear that learning models obtain significantly better performance in terms of balance, Recall and AUC for both WPDP and CPDP when the overlapping instances are removed. Moreover, it is better to consider both class overlap and class imbalance.</a:t>
            </a:r>
            <a:endParaRPr lang="en-US" dirty="0" smtClean="0"/>
          </a:p>
        </p:txBody>
      </p:sp>
    </p:spTree>
    <p:extLst>
      <p:ext uri="{BB962C8B-B14F-4D97-AF65-F5344CB8AC3E}">
        <p14:creationId xmlns:p14="http://schemas.microsoft.com/office/powerpoint/2010/main" val="314535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a:t>
            </a:r>
            <a:r>
              <a:rPr lang="en-US" dirty="0" smtClean="0"/>
              <a:t>- </a:t>
            </a:r>
            <a:r>
              <a:rPr lang="en-US" dirty="0" smtClean="0"/>
              <a:t>Template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Empirical Evaluation of the Impact of Class Overlap on Software Defect Prediction.</a:t>
            </a:r>
            <a:endParaRPr lang="en-US" dirty="0" smtClean="0"/>
          </a:p>
          <a:p>
            <a:r>
              <a:rPr lang="en-US" dirty="0" smtClean="0"/>
              <a:t>Conf</a:t>
            </a:r>
            <a:r>
              <a:rPr lang="en-US" dirty="0" smtClean="0"/>
              <a:t>.: ase’19</a:t>
            </a:r>
            <a:endParaRPr lang="en-US" dirty="0" smtClean="0"/>
          </a:p>
          <a:p>
            <a:r>
              <a:rPr lang="en-US" dirty="0" smtClean="0"/>
              <a:t>ML Score</a:t>
            </a:r>
            <a:r>
              <a:rPr lang="en-US" dirty="0" smtClean="0"/>
              <a:t>: 5</a:t>
            </a:r>
            <a:endParaRPr lang="en-US" dirty="0" smtClean="0"/>
          </a:p>
          <a:p>
            <a:r>
              <a:rPr lang="en-US" dirty="0" smtClean="0"/>
              <a:t>Tags: </a:t>
            </a:r>
            <a:r>
              <a:rPr lang="en-US" dirty="0"/>
              <a:t>Class overlap, Software defect prediction, K-Means clustering, Machine learning</a:t>
            </a:r>
            <a:endParaRPr lang="en-US" dirty="0" smtClean="0"/>
          </a:p>
          <a:p>
            <a:r>
              <a:rPr lang="en-US" dirty="0" smtClean="0"/>
              <a:t>Abstract</a:t>
            </a:r>
            <a:r>
              <a:rPr lang="en-US" dirty="0"/>
              <a:t>: Software defect prediction (SDP) utilizes the learning models to detect the defective modules in project, and their performance depends on the quality of training data. The previous researches mainly focus on the quality problems of class imbalance and feature redundancy. However, training data often contains some instances that belong to different class but have similar values on features, and this leads to class overlap to affect the quality of training data. Our goal is to investigate the impact of class overlap on software defect prediction. At the same time, we propose an improved K-Means clustering cleaning approach (IKMCCA) to solve both the class overlap and class imbalance problems. Specifically, we check whether K-Means clustering cleaning approach (KMCCA) or neighborhood cleaning learning (NCL) or IKMCCA is feasible to improve defect detection performance for two cases (</a:t>
            </a:r>
            <a:r>
              <a:rPr lang="en-US" dirty="0" err="1"/>
              <a:t>i</a:t>
            </a:r>
            <a:r>
              <a:rPr lang="en-US" dirty="0"/>
              <a:t>) within-project defect prediction (WPDP) (ii) cross-project defect prediction (CPDP). To have an objective estimate of class overlap, we carry out our investigations on 28 open source projects, and compare the performance of state-of-the-art learning models for the above-mentioned cases by using IKMCCA or KMCCA or NCL VS. without cleaning data. The experimental results make clear that learning models obtain significantly better performance in terms of balance, Recall and AUC for both WPDP and CPDP when the overlapping instances are removed. Moreover, it is better to consider both class overlap and class imbalance.</a:t>
            </a:r>
            <a:endParaRPr lang="en-US" dirty="0" smtClean="0"/>
          </a:p>
        </p:txBody>
      </p:sp>
    </p:spTree>
    <p:extLst>
      <p:ext uri="{BB962C8B-B14F-4D97-AF65-F5344CB8AC3E}">
        <p14:creationId xmlns:p14="http://schemas.microsoft.com/office/powerpoint/2010/main" val="1728321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219191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9171983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261281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4072894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532744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97821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6103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
        <p:nvSpPr>
          <p:cNvPr id="5" name="Rounded Rectangle 4"/>
          <p:cNvSpPr/>
          <p:nvPr/>
        </p:nvSpPr>
        <p:spPr>
          <a:xfrm>
            <a:off x="4932219" y="2404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812908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2814164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363465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4000</TotalTime>
  <Words>9409</Words>
  <Application>Microsoft Office PowerPoint</Application>
  <PresentationFormat>Widescreen</PresentationFormat>
  <Paragraphs>319</Paragraphs>
  <Slides>73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Seq2Seq to predict memory   access location</vt:lpstr>
      <vt:lpstr>16- Seq2Seq to predict memory   access location</vt:lpstr>
      <vt:lpstr>16- Seq2Seq to predict memory   access location</vt:lpstr>
      <vt:lpstr>16- Seq2Seq to predict memory   access location</vt:lpstr>
      <vt:lpstr>17- Thread-Safety Classification using Graph Representation and SVM</vt:lpstr>
      <vt:lpstr>17- Thread-Safety Classification using Graph Representation and SVM</vt:lpstr>
      <vt:lpstr>18- Testing Criteria for Deep Learning</vt:lpstr>
      <vt:lpstr>18- Testing Criteria for Deep Learning</vt:lpstr>
      <vt:lpstr>18- Testing Criteria for Deep Learning</vt:lpstr>
      <vt:lpstr>19- Predicting SQLI vulnerabilities</vt:lpstr>
      <vt:lpstr>19- Predicting SQLI vulnerabilities</vt:lpstr>
      <vt:lpstr>20- Generating Comments from Source Code</vt:lpstr>
      <vt:lpstr>20- Generating Comments from Source Code</vt:lpstr>
      <vt:lpstr>21- Fixing DLM with weight adaptation</vt:lpstr>
      <vt:lpstr>21- Fixing DLM with weight adaptation</vt:lpstr>
      <vt:lpstr>21- Fixing DLM with weight adaptation</vt:lpstr>
      <vt:lpstr>22- Predicting breakdowns in cloud services (with SPIKE).</vt:lpstr>
      <vt:lpstr>22- Predicting breakdowns in cloud services (with SPIKE).</vt:lpstr>
      <vt:lpstr>22- Predicting breakdowns in cloud services (with SPIKE).</vt:lpstr>
      <vt:lpstr>23- Genetics for Anomaly Detection System </vt:lpstr>
      <vt:lpstr>23- Genetics for Anomaly Detection System </vt:lpstr>
      <vt:lpstr>23- Genetics for Anomaly Detection System </vt:lpstr>
      <vt:lpstr>24- Template</vt:lpstr>
      <vt:lpstr>24- Template</vt:lpstr>
      <vt:lpstr>24- Template</vt:lpstr>
      <vt:lpstr>0- Template</vt:lpstr>
      <vt:lpstr>0- Template</vt:lpstr>
      <vt:lpstr>0- Template</vt:lpstr>
      <vt:lpstr>0- Template</vt:lpstr>
      <vt:lpstr>0- Template</vt:lpstr>
      <vt:lpstr>0- Template</vt:lpstr>
      <vt:lpstr>0- Template</vt:lpstr>
      <vt:lpstr>0- Template</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267</cp:revision>
  <dcterms:created xsi:type="dcterms:W3CDTF">2020-06-17T06:04:13Z</dcterms:created>
  <dcterms:modified xsi:type="dcterms:W3CDTF">2020-07-16T13:41:51Z</dcterms:modified>
</cp:coreProperties>
</file>