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61" r:id="rId5"/>
    <p:sldId id="274" r:id="rId6"/>
    <p:sldId id="259" r:id="rId7"/>
    <p:sldId id="260" r:id="rId8"/>
    <p:sldId id="268" r:id="rId9"/>
    <p:sldId id="262" r:id="rId10"/>
    <p:sldId id="264" r:id="rId11"/>
    <p:sldId id="269" r:id="rId12"/>
    <p:sldId id="266" r:id="rId13"/>
    <p:sldId id="267" r:id="rId14"/>
    <p:sldId id="270" r:id="rId15"/>
    <p:sldId id="273" r:id="rId16"/>
    <p:sldId id="271" r:id="rId17"/>
    <p:sldId id="272" r:id="rId18"/>
    <p:sldId id="275" r:id="rId19"/>
    <p:sldId id="277" r:id="rId20"/>
    <p:sldId id="278" r:id="rId21"/>
    <p:sldId id="279" r:id="rId22"/>
    <p:sldId id="280" r:id="rId23"/>
    <p:sldId id="281" r:id="rId24"/>
    <p:sldId id="263" r:id="rId25"/>
    <p:sldId id="283" r:id="rId26"/>
    <p:sldId id="284" r:id="rId27"/>
    <p:sldId id="285" r:id="rId28"/>
    <p:sldId id="282" r:id="rId29"/>
    <p:sldId id="289" r:id="rId30"/>
    <p:sldId id="286" r:id="rId31"/>
    <p:sldId id="290" r:id="rId32"/>
    <p:sldId id="291" r:id="rId33"/>
    <p:sldId id="287" r:id="rId34"/>
    <p:sldId id="292" r:id="rId35"/>
    <p:sldId id="295" r:id="rId36"/>
    <p:sldId id="288" r:id="rId37"/>
    <p:sldId id="296" r:id="rId38"/>
    <p:sldId id="297" r:id="rId39"/>
    <p:sldId id="293" r:id="rId40"/>
    <p:sldId id="298" r:id="rId41"/>
    <p:sldId id="299" r:id="rId42"/>
    <p:sldId id="317" r:id="rId43"/>
    <p:sldId id="294" r:id="rId44"/>
    <p:sldId id="318" r:id="rId45"/>
    <p:sldId id="300" r:id="rId46"/>
    <p:sldId id="319" r:id="rId47"/>
    <p:sldId id="320" r:id="rId48"/>
    <p:sldId id="321" r:id="rId49"/>
    <p:sldId id="322" r:id="rId50"/>
    <p:sldId id="302" r:id="rId51"/>
    <p:sldId id="323" r:id="rId52"/>
    <p:sldId id="303" r:id="rId53"/>
    <p:sldId id="324" r:id="rId54"/>
    <p:sldId id="325" r:id="rId55"/>
    <p:sldId id="304" r:id="rId56"/>
    <p:sldId id="326" r:id="rId57"/>
    <p:sldId id="327" r:id="rId58"/>
    <p:sldId id="305" r:id="rId59"/>
    <p:sldId id="328" r:id="rId60"/>
    <p:sldId id="329" r:id="rId61"/>
    <p:sldId id="306" r:id="rId62"/>
    <p:sldId id="330" r:id="rId63"/>
    <p:sldId id="332" r:id="rId64"/>
    <p:sldId id="307" r:id="rId65"/>
    <p:sldId id="335" r:id="rId66"/>
    <p:sldId id="336" r:id="rId67"/>
    <p:sldId id="337" r:id="rId68"/>
    <p:sldId id="334" r:id="rId69"/>
    <p:sldId id="333" r:id="rId70"/>
    <p:sldId id="338" r:id="rId71"/>
    <p:sldId id="308" r:id="rId72"/>
    <p:sldId id="339" r:id="rId73"/>
    <p:sldId id="340" r:id="rId74"/>
    <p:sldId id="309" r:id="rId75"/>
    <p:sldId id="310" r:id="rId76"/>
    <p:sldId id="311" r:id="rId77"/>
    <p:sldId id="312" r:id="rId78"/>
    <p:sldId id="313" r:id="rId79"/>
    <p:sldId id="314" r:id="rId80"/>
    <p:sldId id="315" r:id="rId81"/>
    <p:sldId id="31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4660"/>
  </p:normalViewPr>
  <p:slideViewPr>
    <p:cSldViewPr snapToGrid="0">
      <p:cViewPr varScale="1">
        <p:scale>
          <a:sx n="69" d="100"/>
          <a:sy n="69" d="100"/>
        </p:scale>
        <p:origin x="4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EFA04-DC3F-4592-AA13-45596353AF23}" type="datetimeFigureOut">
              <a:rPr lang="en-US" smtClean="0"/>
              <a:t>7/21/2020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8235-C33D-49C3-9204-7BA80A76959C}" type="slidenum">
              <a:rPr lang="en-US" smtClean="0"/>
              <a:t>‹#›</a:t>
            </a:fld>
            <a:endParaRPr lang="en-US" dirty="0"/>
          </a:p>
        </p:txBody>
      </p:sp>
    </p:spTree>
    <p:extLst>
      <p:ext uri="{BB962C8B-B14F-4D97-AF65-F5344CB8AC3E}">
        <p14:creationId xmlns:p14="http://schemas.microsoft.com/office/powerpoint/2010/main" val="28457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48235-C33D-49C3-9204-7BA80A76959C}" type="slidenum">
              <a:rPr lang="en-US" smtClean="0"/>
              <a:t>1</a:t>
            </a:fld>
            <a:endParaRPr lang="en-US" dirty="0"/>
          </a:p>
        </p:txBody>
      </p:sp>
    </p:spTree>
    <p:extLst>
      <p:ext uri="{BB962C8B-B14F-4D97-AF65-F5344CB8AC3E}">
        <p14:creationId xmlns:p14="http://schemas.microsoft.com/office/powerpoint/2010/main" val="243617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collaborate with local software development corps to do studies similar to </a:t>
            </a:r>
            <a:r>
              <a:rPr lang="en-US" baseline="0" smtClean="0"/>
              <a:t>the present here!</a:t>
            </a:r>
            <a:endParaRPr lang="en-US"/>
          </a:p>
        </p:txBody>
      </p:sp>
      <p:sp>
        <p:nvSpPr>
          <p:cNvPr id="4" name="Slide Number Placeholder 3"/>
          <p:cNvSpPr>
            <a:spLocks noGrp="1"/>
          </p:cNvSpPr>
          <p:nvPr>
            <p:ph type="sldNum" sz="quarter" idx="10"/>
          </p:nvPr>
        </p:nvSpPr>
        <p:spPr/>
        <p:txBody>
          <a:bodyPr/>
          <a:lstStyle/>
          <a:p>
            <a:fld id="{0D448235-C33D-49C3-9204-7BA80A76959C}" type="slidenum">
              <a:rPr lang="en-US" smtClean="0"/>
              <a:t>25</a:t>
            </a:fld>
            <a:endParaRPr lang="en-US"/>
          </a:p>
        </p:txBody>
      </p:sp>
    </p:spTree>
    <p:extLst>
      <p:ext uri="{BB962C8B-B14F-4D97-AF65-F5344CB8AC3E}">
        <p14:creationId xmlns:p14="http://schemas.microsoft.com/office/powerpoint/2010/main" val="13856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7/21/2020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dirty="0"/>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hyperlink" Target="https://vimeo.com/356738957/629d910ab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Safety and Robustness for Deep </a:t>
            </a:r>
            <a:r>
              <a:rPr lang="en-US" dirty="0" smtClean="0"/>
              <a:t>Learning with </a:t>
            </a:r>
            <a:r>
              <a:rPr lang="en-US" dirty="0"/>
              <a:t>Provable </a:t>
            </a:r>
            <a:r>
              <a:rPr lang="en-US" dirty="0" smtClean="0"/>
              <a:t>Guarantees (Keynote)</a:t>
            </a:r>
            <a:endParaRPr lang="en-US" dirty="0"/>
          </a:p>
        </p:txBody>
      </p:sp>
      <p:sp>
        <p:nvSpPr>
          <p:cNvPr id="3" name="Content Placeholder 2"/>
          <p:cNvSpPr>
            <a:spLocks noGrp="1"/>
          </p:cNvSpPr>
          <p:nvPr>
            <p:ph idx="1"/>
          </p:nvPr>
        </p:nvSpPr>
        <p:spPr/>
        <p:txBody>
          <a:bodyPr>
            <a:normAutofit fontScale="62500" lnSpcReduction="20000"/>
          </a:bodyPr>
          <a:lstStyle/>
          <a:p>
            <a:r>
              <a:rPr lang="en-US" dirty="0"/>
              <a:t>Not a paper but a keynote </a:t>
            </a:r>
            <a:r>
              <a:rPr lang="en-US" dirty="0" smtClean="0"/>
              <a:t>– very interesting. </a:t>
            </a:r>
            <a:r>
              <a:rPr lang="en-US" dirty="0" smtClean="0">
                <a:hlinkClick r:id="rId2"/>
              </a:rPr>
              <a:t>watch</a:t>
            </a:r>
            <a:endParaRPr lang="en-US" dirty="0" smtClean="0"/>
          </a:p>
          <a:p>
            <a:r>
              <a:rPr lang="en-US" dirty="0"/>
              <a:t>Title: Safety and Robustness for Deep Learning with Provable Guarantees </a:t>
            </a:r>
            <a:endParaRPr lang="en-US" dirty="0" smtClean="0"/>
          </a:p>
          <a:p>
            <a:r>
              <a:rPr lang="en-US" dirty="0" smtClean="0"/>
              <a:t>Conf.: FSE’19</a:t>
            </a:r>
          </a:p>
          <a:p>
            <a:r>
              <a:rPr lang="en-US" dirty="0" smtClean="0"/>
              <a:t>ML Score: 6</a:t>
            </a:r>
          </a:p>
          <a:p>
            <a:r>
              <a:rPr lang="en-US" dirty="0" smtClean="0"/>
              <a:t>Tags: </a:t>
            </a:r>
          </a:p>
          <a:p>
            <a:r>
              <a:rPr lang="en-US" dirty="0" smtClean="0"/>
              <a:t>Abstract: </a:t>
            </a:r>
            <a:r>
              <a:rPr lang="en-US" dirty="0"/>
              <a:t>Computing systems are becoming ever more complex, with </a:t>
            </a:r>
            <a:r>
              <a:rPr lang="en-US" dirty="0" smtClean="0"/>
              <a:t>decisions </a:t>
            </a:r>
            <a:r>
              <a:rPr lang="en-US" dirty="0"/>
              <a:t>increasingly often based on deep learning components. </a:t>
            </a:r>
            <a:r>
              <a:rPr lang="en-US" dirty="0" smtClean="0"/>
              <a:t>A wide </a:t>
            </a:r>
            <a:r>
              <a:rPr lang="en-US" dirty="0"/>
              <a:t>variety of applications are being developed, many of </a:t>
            </a:r>
            <a:r>
              <a:rPr lang="en-US" dirty="0" smtClean="0"/>
              <a:t>them safety-critical</a:t>
            </a:r>
            <a:r>
              <a:rPr lang="en-US" dirty="0"/>
              <a:t>, such as self-driving cars and medical diagnosis. </a:t>
            </a:r>
            <a:r>
              <a:rPr lang="en-US" dirty="0" smtClean="0"/>
              <a:t>Since deep </a:t>
            </a:r>
            <a:r>
              <a:rPr lang="en-US" dirty="0"/>
              <a:t>learning is unstable with respect to adversarial perturbations</a:t>
            </a:r>
            <a:r>
              <a:rPr lang="en-US" dirty="0" smtClean="0"/>
              <a:t>, there </a:t>
            </a:r>
            <a:r>
              <a:rPr lang="en-US" dirty="0"/>
              <a:t>is a need for rigorous software development </a:t>
            </a:r>
            <a:r>
              <a:rPr lang="en-US" dirty="0" smtClean="0"/>
              <a:t>methodologies that </a:t>
            </a:r>
            <a:r>
              <a:rPr lang="en-US" dirty="0"/>
              <a:t>encompass machine learning components. This lecture will de-scribe progress with developing automated verification and </a:t>
            </a:r>
            <a:r>
              <a:rPr lang="en-US" dirty="0" smtClean="0"/>
              <a:t>testing techniques </a:t>
            </a:r>
            <a:r>
              <a:rPr lang="en-US" dirty="0"/>
              <a:t>for deep neural networks to ensure safety and robust-ness of their decisions with respect to input perturbations. </a:t>
            </a:r>
            <a:r>
              <a:rPr lang="en-US" dirty="0" smtClean="0"/>
              <a:t>The techniques </a:t>
            </a:r>
            <a:r>
              <a:rPr lang="en-US" dirty="0"/>
              <a:t>exploit Lipschitz continuity of the networks and aim </a:t>
            </a:r>
            <a:r>
              <a:rPr lang="en-US" dirty="0" smtClean="0"/>
              <a:t>to approximate</a:t>
            </a:r>
            <a:r>
              <a:rPr lang="en-US" dirty="0"/>
              <a:t>, for a given set of inputs, the reachable set of </a:t>
            </a:r>
            <a:r>
              <a:rPr lang="en-US" dirty="0" smtClean="0"/>
              <a:t>network outputs </a:t>
            </a:r>
            <a:r>
              <a:rPr lang="en-US" dirty="0"/>
              <a:t>in terms of lower and upper bounds, in anytime manner</a:t>
            </a:r>
            <a:r>
              <a:rPr lang="en-US" dirty="0" smtClean="0"/>
              <a:t>, with </a:t>
            </a:r>
            <a:r>
              <a:rPr lang="en-US" dirty="0"/>
              <a:t>provable guarantees. We develop novel algorithms based </a:t>
            </a:r>
            <a:r>
              <a:rPr lang="en-US" dirty="0" smtClean="0"/>
              <a:t>on feature-guided </a:t>
            </a:r>
            <a:r>
              <a:rPr lang="en-US" dirty="0"/>
              <a:t>search, games, global </a:t>
            </a:r>
            <a:r>
              <a:rPr lang="en-US" dirty="0" smtClean="0"/>
              <a:t>optimization </a:t>
            </a:r>
            <a:r>
              <a:rPr lang="en-US" dirty="0"/>
              <a:t>and </a:t>
            </a:r>
            <a:r>
              <a:rPr lang="en-US" dirty="0" smtClean="0"/>
              <a:t>Bayesian methods, </a:t>
            </a:r>
            <a:r>
              <a:rPr lang="en-US" dirty="0"/>
              <a:t>and evaluate them on state-of-the-art networks. The </a:t>
            </a:r>
            <a:r>
              <a:rPr lang="en-US" dirty="0" smtClean="0"/>
              <a:t>lecture </a:t>
            </a:r>
            <a:r>
              <a:rPr lang="en-US" dirty="0"/>
              <a:t>will conclude with an overview of the challenges in this field</a:t>
            </a:r>
            <a:endParaRPr lang="en-US" dirty="0" smtClean="0"/>
          </a:p>
        </p:txBody>
      </p:sp>
    </p:spTree>
    <p:extLst>
      <p:ext uri="{BB962C8B-B14F-4D97-AF65-F5344CB8AC3E}">
        <p14:creationId xmlns:p14="http://schemas.microsoft.com/office/powerpoint/2010/main" val="36889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DNN to perform Code Automatic Repair based on AST difference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DeepDelta: learning to repair compilation errors.</a:t>
            </a:r>
            <a:endParaRPr lang="en-US" dirty="0" smtClean="0"/>
          </a:p>
          <a:p>
            <a:r>
              <a:rPr lang="en-US" dirty="0" smtClean="0"/>
              <a:t>Conf.: FSE’19</a:t>
            </a:r>
          </a:p>
          <a:p>
            <a:r>
              <a:rPr lang="en-US" dirty="0" smtClean="0"/>
              <a:t>ML Score: 6 </a:t>
            </a:r>
          </a:p>
          <a:p>
            <a:r>
              <a:rPr lang="en-US" dirty="0" smtClean="0"/>
              <a:t>Tags: </a:t>
            </a:r>
            <a:r>
              <a:rPr lang="en-US" dirty="0"/>
              <a:t>compilation errors, program repair, neural machine translation</a:t>
            </a:r>
            <a:endParaRPr lang="en-US" dirty="0" smtClean="0"/>
          </a:p>
          <a:p>
            <a:r>
              <a:rPr lang="en-US" dirty="0" smtClean="0"/>
              <a:t>Abstract: </a:t>
            </a:r>
            <a:r>
              <a:rPr lang="en-US" dirty="0"/>
              <a:t>Programmers spend a substantial amount of time manually </a:t>
            </a:r>
            <a:r>
              <a:rPr lang="en-US" dirty="0" smtClean="0"/>
              <a:t>repairing </a:t>
            </a:r>
            <a:r>
              <a:rPr lang="en-US" dirty="0"/>
              <a:t>code that does not compile. We observe that the repairs </a:t>
            </a:r>
            <a:r>
              <a:rPr lang="en-US" dirty="0" smtClean="0"/>
              <a:t>for any </a:t>
            </a:r>
            <a:r>
              <a:rPr lang="en-US" dirty="0"/>
              <a:t>particular error class typically follow a pattern and are </a:t>
            </a:r>
            <a:r>
              <a:rPr lang="en-US" dirty="0" smtClean="0"/>
              <a:t>highly mechanical</a:t>
            </a:r>
            <a:r>
              <a:rPr lang="en-US" dirty="0"/>
              <a:t>. We propose a novel approach that automatically </a:t>
            </a:r>
            <a:r>
              <a:rPr lang="en-US" dirty="0" smtClean="0"/>
              <a:t>learns these </a:t>
            </a:r>
            <a:r>
              <a:rPr lang="en-US" dirty="0"/>
              <a:t>patterns with a deep neural network and suggests </a:t>
            </a:r>
            <a:r>
              <a:rPr lang="en-US" dirty="0" smtClean="0"/>
              <a:t>program repairs </a:t>
            </a:r>
            <a:r>
              <a:rPr lang="en-US" dirty="0"/>
              <a:t>for the most costly classes of build-time compilation failures</a:t>
            </a:r>
            <a:r>
              <a:rPr lang="en-US" dirty="0" smtClean="0"/>
              <a:t>. We </a:t>
            </a:r>
            <a:r>
              <a:rPr lang="en-US" dirty="0"/>
              <a:t>describe how we collect all build errors and the human-authored</a:t>
            </a:r>
            <a:r>
              <a:rPr lang="en-US" dirty="0" smtClean="0"/>
              <a:t>, in-progress </a:t>
            </a:r>
            <a:r>
              <a:rPr lang="en-US" dirty="0"/>
              <a:t>code changes that cause those failing builds to </a:t>
            </a:r>
            <a:r>
              <a:rPr lang="en-US" dirty="0" smtClean="0"/>
              <a:t>transition </a:t>
            </a:r>
            <a:r>
              <a:rPr lang="en-US" dirty="0"/>
              <a:t>to successful builds at Google. We generate an AST di</a:t>
            </a:r>
            <a:r>
              <a:rPr lang="en-US" dirty="0" smtClean="0"/>
              <a:t> from the </a:t>
            </a:r>
            <a:r>
              <a:rPr lang="en-US" dirty="0"/>
              <a:t>textual code changes and transform it into a </a:t>
            </a:r>
            <a:r>
              <a:rPr lang="en-US" dirty="0" smtClean="0"/>
              <a:t>domain-specific language </a:t>
            </a:r>
            <a:r>
              <a:rPr lang="en-US" dirty="0"/>
              <a:t>called Delta that encodes the change that must be </a:t>
            </a:r>
            <a:r>
              <a:rPr lang="en-US" dirty="0" smtClean="0"/>
              <a:t>made to </a:t>
            </a:r>
            <a:r>
              <a:rPr lang="en-US" dirty="0"/>
              <a:t>make the code compile. We then feed the compiler </a:t>
            </a:r>
            <a:r>
              <a:rPr lang="en-US" dirty="0" smtClean="0"/>
              <a:t>diagnostic information </a:t>
            </a:r>
            <a:r>
              <a:rPr lang="en-US" dirty="0"/>
              <a:t>(as source) and the Delta changes that resolved the di-agnostic (as target) into a Neural Machine Translation network </a:t>
            </a:r>
            <a:r>
              <a:rPr lang="en-US" dirty="0" smtClean="0"/>
              <a:t>for training</a:t>
            </a:r>
            <a:r>
              <a:rPr lang="en-US" dirty="0"/>
              <a:t>. For the two most prevalent and costly classes of Java </a:t>
            </a:r>
            <a:r>
              <a:rPr lang="en-US" dirty="0" smtClean="0"/>
              <a:t>compilation </a:t>
            </a:r>
            <a:r>
              <a:rPr lang="en-US" dirty="0"/>
              <a:t>errors, namely missing symbols and mismatched </a:t>
            </a:r>
            <a:r>
              <a:rPr lang="en-US" dirty="0" smtClean="0"/>
              <a:t>method signatures</a:t>
            </a:r>
            <a:r>
              <a:rPr lang="en-US" dirty="0"/>
              <a:t>, our system </a:t>
            </a:r>
            <a:r>
              <a:rPr lang="en-US" dirty="0" smtClean="0"/>
              <a:t>called DeepDelta, </a:t>
            </a:r>
            <a:r>
              <a:rPr lang="en-US" dirty="0"/>
              <a:t>generates the </a:t>
            </a:r>
            <a:r>
              <a:rPr lang="en-US" dirty="0" smtClean="0"/>
              <a:t>correct repair </a:t>
            </a:r>
            <a:r>
              <a:rPr lang="en-US" dirty="0"/>
              <a:t>changes for 19,314 out of 38,788 (50%) of unseen </a:t>
            </a:r>
            <a:r>
              <a:rPr lang="en-US" dirty="0" smtClean="0"/>
              <a:t>compilation errors</a:t>
            </a:r>
            <a:r>
              <a:rPr lang="en-US" dirty="0"/>
              <a:t>. The correct changes are in the top three suggested </a:t>
            </a:r>
            <a:r>
              <a:rPr lang="en-US" dirty="0" smtClean="0"/>
              <a:t>fixes </a:t>
            </a:r>
            <a:r>
              <a:rPr lang="en-US" dirty="0"/>
              <a:t>86%of the time on average.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7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DNN to perform Code Automatic Repair based on AST difference </a:t>
            </a:r>
          </a:p>
        </p:txBody>
      </p:sp>
      <p:sp>
        <p:nvSpPr>
          <p:cNvPr id="3" name="Content Placeholder 2"/>
          <p:cNvSpPr>
            <a:spLocks noGrp="1"/>
          </p:cNvSpPr>
          <p:nvPr>
            <p:ph idx="1"/>
          </p:nvPr>
        </p:nvSpPr>
        <p:spPr/>
        <p:txBody>
          <a:bodyPr>
            <a:normAutofit fontScale="85000" lnSpcReduction="10000"/>
          </a:bodyPr>
          <a:lstStyle/>
          <a:p>
            <a:r>
              <a:rPr lang="en-US" dirty="0" smtClean="0"/>
              <a:t>Synopsis: The paper is long and dense. The authors generated a dataset of bug diagnosis along with the resolution changes. After that they formulated auto. bug repair as a Neural Machine Translation (NMT). The introduce a way to compute AST difference between faulty code and it’s connection then represented this difference as a Domain Specific Language (Delta). They defined a set of features for source code (Diagnosis, Faulty Node AST path,  Symbol Type, Symbol Label) [specifically designed for cant.resolve / undefined symbol error]. And for target code [Delta Program]. Finally they trained an </a:t>
            </a:r>
            <a:r>
              <a:rPr lang="en-US" dirty="0"/>
              <a:t>LSTM with Google Neural Machine Translation (GNMT) encoder network and evaluated the model</a:t>
            </a:r>
            <a:r>
              <a:rPr lang="en-US" dirty="0" smtClean="0"/>
              <a:t>. 50% of the model correction suggestions exactly matched the ground truth resolution changes.</a:t>
            </a:r>
          </a:p>
          <a:p>
            <a:r>
              <a:rPr lang="en-US" dirty="0" smtClean="0"/>
              <a:t>Notes: </a:t>
            </a:r>
            <a:r>
              <a:rPr lang="en-US" dirty="0"/>
              <a:t>T</a:t>
            </a:r>
            <a:r>
              <a:rPr lang="en-US" dirty="0" smtClean="0"/>
              <a:t>he authors fine grained in progress code changes dataset is great (google proprietary). The paper is a comprehensive paper about the application of ML on SE pipeline. Recommended to be read.</a:t>
            </a:r>
            <a:endParaRPr lang="en-US" dirty="0"/>
          </a:p>
        </p:txBody>
      </p:sp>
    </p:spTree>
    <p:extLst>
      <p:ext uri="{BB962C8B-B14F-4D97-AF65-F5344CB8AC3E}">
        <p14:creationId xmlns:p14="http://schemas.microsoft.com/office/powerpoint/2010/main" val="346044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False </a:t>
            </a:r>
            <a:r>
              <a:rPr lang="en-US" dirty="0"/>
              <a:t>Positive Static Analysis </a:t>
            </a:r>
            <a:r>
              <a:rPr lang="en-US" dirty="0" smtClean="0"/>
              <a:t>Reports Classification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An Empirical Assessment of Machine Learning Approaches for Triaging Reports of a Java Static Analysis Tool</a:t>
            </a:r>
            <a:endParaRPr lang="en-US" dirty="0" smtClean="0"/>
          </a:p>
          <a:p>
            <a:r>
              <a:rPr lang="en-US" dirty="0" smtClean="0"/>
              <a:t>Conf.: ICST’19</a:t>
            </a:r>
          </a:p>
          <a:p>
            <a:r>
              <a:rPr lang="en-US" dirty="0" smtClean="0"/>
              <a:t>ML Score: 6</a:t>
            </a:r>
          </a:p>
          <a:p>
            <a:r>
              <a:rPr lang="en-US" dirty="0" smtClean="0"/>
              <a:t>Tags: </a:t>
            </a:r>
          </a:p>
          <a:p>
            <a:r>
              <a:rPr lang="en-US" dirty="0" smtClean="0"/>
              <a:t>Abstract</a:t>
            </a:r>
            <a:r>
              <a:rPr lang="en-US" dirty="0"/>
              <a:t>: Despite their ability to detect critical bugs in software, developers consider high false positive rates to be a key barrier to using static analysis tools in practice. To improve the usability of these tools, researchers have recently begun to apply machine learning techniques to classify and filter false positive analysis reports. Although initial results have been promising, the long-term potential and best practices for this line of research are unclear due to the lack of detailed, large-scale empirical evaluation. To partially address this knowledge gap, we present a comparative empirical study of four machine learning techniques, namely hand-engineered features, bag of words, recurrent neural networks, and graph neural networks, for classifying false positives, using multiple ground-truth program sets. We also introduce and evaluate new data preparation routines for recurrent neural networks and node representations for graph neural networks, and show that these routines can have a substantial positive impact on classification accuracy. Overall, our results suggest that recurrent neural networks (which learn over a program's source code) outperform the other subject techniques, although interesting tradeoffs are present among all techniques. Our observations provide insight into the future research needed to speed the adoption of machine learning approaches in practice.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6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False Positive Static Analysis Reports Classification </a:t>
            </a:r>
          </a:p>
        </p:txBody>
      </p:sp>
      <p:sp>
        <p:nvSpPr>
          <p:cNvPr id="3" name="Content Placeholder 2"/>
          <p:cNvSpPr>
            <a:spLocks noGrp="1"/>
          </p:cNvSpPr>
          <p:nvPr>
            <p:ph idx="1"/>
          </p:nvPr>
        </p:nvSpPr>
        <p:spPr/>
        <p:txBody>
          <a:bodyPr/>
          <a:lstStyle/>
          <a:p>
            <a:r>
              <a:rPr lang="en-US" dirty="0" smtClean="0"/>
              <a:t>Synopsis: The authors did a complete empirical analysis comparing 4 ML techniques applied on SA reports classification (i.e. detecting whether a code slice contains an cross script XSS vulnerability or not) [ bag of words BoW, hand engineered features HEF, RNN, GNN ]. They also created a real word dataset in comparison to the </a:t>
            </a:r>
            <a:r>
              <a:rPr lang="en-US" dirty="0"/>
              <a:t>synthetic </a:t>
            </a:r>
            <a:r>
              <a:rPr lang="en-US" dirty="0" smtClean="0"/>
              <a:t> dataset used by the SOTA (OWASP). They found that RNNs (LSTM) are the best models for SA classification tasks.</a:t>
            </a:r>
          </a:p>
          <a:p>
            <a:endParaRPr lang="en-US" dirty="0" smtClean="0"/>
          </a:p>
        </p:txBody>
      </p:sp>
    </p:spTree>
    <p:extLst>
      <p:ext uri="{BB962C8B-B14F-4D97-AF65-F5344CB8AC3E}">
        <p14:creationId xmlns:p14="http://schemas.microsoft.com/office/powerpoint/2010/main" val="3417312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False Positive Static Analysis Reports Classification </a:t>
            </a:r>
          </a:p>
        </p:txBody>
      </p:sp>
      <p:pic>
        <p:nvPicPr>
          <p:cNvPr id="4" name="Picture 3"/>
          <p:cNvPicPr>
            <a:picLocks noChangeAspect="1"/>
          </p:cNvPicPr>
          <p:nvPr/>
        </p:nvPicPr>
        <p:blipFill>
          <a:blip r:embed="rId2"/>
          <a:stretch>
            <a:fillRect/>
          </a:stretch>
        </p:blipFill>
        <p:spPr>
          <a:xfrm>
            <a:off x="242455" y="1690688"/>
            <a:ext cx="3552825" cy="1428750"/>
          </a:xfrm>
          <a:prstGeom prst="rect">
            <a:avLst/>
          </a:prstGeom>
        </p:spPr>
      </p:pic>
      <p:pic>
        <p:nvPicPr>
          <p:cNvPr id="5" name="Picture 4"/>
          <p:cNvPicPr>
            <a:picLocks noChangeAspect="1"/>
          </p:cNvPicPr>
          <p:nvPr/>
        </p:nvPicPr>
        <p:blipFill rotWithShape="1">
          <a:blip r:embed="rId3"/>
          <a:srcRect b="39281"/>
          <a:stretch/>
        </p:blipFill>
        <p:spPr>
          <a:xfrm>
            <a:off x="5233122" y="1372034"/>
            <a:ext cx="3609975" cy="3099954"/>
          </a:xfrm>
          <a:prstGeom prst="rect">
            <a:avLst/>
          </a:prstGeom>
        </p:spPr>
      </p:pic>
      <p:pic>
        <p:nvPicPr>
          <p:cNvPr id="6" name="Picture 5"/>
          <p:cNvPicPr>
            <a:picLocks noChangeAspect="1"/>
          </p:cNvPicPr>
          <p:nvPr/>
        </p:nvPicPr>
        <p:blipFill>
          <a:blip r:embed="rId4"/>
          <a:stretch>
            <a:fillRect/>
          </a:stretch>
        </p:blipFill>
        <p:spPr>
          <a:xfrm>
            <a:off x="7679314" y="4564497"/>
            <a:ext cx="3571875" cy="914400"/>
          </a:xfrm>
          <a:prstGeom prst="rect">
            <a:avLst/>
          </a:prstGeom>
        </p:spPr>
      </p:pic>
      <p:pic>
        <p:nvPicPr>
          <p:cNvPr id="7" name="Picture 6"/>
          <p:cNvPicPr>
            <a:picLocks noChangeAspect="1"/>
          </p:cNvPicPr>
          <p:nvPr/>
        </p:nvPicPr>
        <p:blipFill rotWithShape="1">
          <a:blip r:embed="rId3"/>
          <a:srcRect t="61601"/>
          <a:stretch/>
        </p:blipFill>
        <p:spPr>
          <a:xfrm>
            <a:off x="2619157" y="4564497"/>
            <a:ext cx="3609975" cy="1960418"/>
          </a:xfrm>
          <a:prstGeom prst="rect">
            <a:avLst/>
          </a:prstGeom>
        </p:spPr>
      </p:pic>
    </p:spTree>
    <p:extLst>
      <p:ext uri="{BB962C8B-B14F-4D97-AF65-F5344CB8AC3E}">
        <p14:creationId xmlns:p14="http://schemas.microsoft.com/office/powerpoint/2010/main" val="111850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r>
              <a:rPr lang="en-US" dirty="0" smtClean="0"/>
              <a:t>Actually not skimming but reading--</a:t>
            </a:r>
            <a:endParaRPr lang="en-US" dirty="0"/>
          </a:p>
        </p:txBody>
      </p:sp>
    </p:spTree>
    <p:extLst>
      <p:ext uri="{BB962C8B-B14F-4D97-AF65-F5344CB8AC3E}">
        <p14:creationId xmlns:p14="http://schemas.microsoft.com/office/powerpoint/2010/main" val="258147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a:t>
            </a:r>
            <a:r>
              <a:rPr lang="en-US" dirty="0"/>
              <a:t>- FSA generation from execution traces (see 3)</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 specification mining.</a:t>
            </a:r>
            <a:endParaRPr lang="en-US" dirty="0" smtClean="0"/>
          </a:p>
          <a:p>
            <a:r>
              <a:rPr lang="en-US" dirty="0" smtClean="0"/>
              <a:t>Conf.: issta’18</a:t>
            </a:r>
          </a:p>
          <a:p>
            <a:r>
              <a:rPr lang="en-US" dirty="0" smtClean="0"/>
              <a:t>ML Score: 6</a:t>
            </a:r>
          </a:p>
          <a:p>
            <a:r>
              <a:rPr lang="en-US" dirty="0" smtClean="0"/>
              <a:t>Tags: </a:t>
            </a:r>
            <a:r>
              <a:rPr lang="en-US" dirty="0"/>
              <a:t>Specification Mining, Deep Learning</a:t>
            </a:r>
            <a:endParaRPr lang="en-US" dirty="0" smtClean="0"/>
          </a:p>
          <a:p>
            <a:r>
              <a:rPr lang="en-US" dirty="0" smtClean="0"/>
              <a:t>Abstract: </a:t>
            </a:r>
            <a:r>
              <a:rPr lang="en-US" dirty="0"/>
              <a:t>Formal specifications are essential but usually unavailable in soft-ware systems. Furthermore, writing these specifications is </a:t>
            </a:r>
            <a:r>
              <a:rPr lang="en-US" dirty="0" smtClean="0"/>
              <a:t>costly and </a:t>
            </a:r>
            <a:r>
              <a:rPr lang="en-US" dirty="0"/>
              <a:t>requires skills from developers. Recently, many </a:t>
            </a:r>
            <a:r>
              <a:rPr lang="en-US" dirty="0" smtClean="0"/>
              <a:t>automated techniques </a:t>
            </a:r>
            <a:r>
              <a:rPr lang="en-US" dirty="0"/>
              <a:t>have been proposed to mine specifications in </a:t>
            </a:r>
            <a:r>
              <a:rPr lang="en-US" dirty="0" smtClean="0"/>
              <a:t>various formats </a:t>
            </a:r>
            <a:r>
              <a:rPr lang="en-US" dirty="0"/>
              <a:t>including finite-state automaton (FSA). However, </a:t>
            </a:r>
            <a:r>
              <a:rPr lang="en-US" dirty="0" smtClean="0"/>
              <a:t>more works </a:t>
            </a:r>
            <a:r>
              <a:rPr lang="en-US" dirty="0"/>
              <a:t>in specification mining are needed to further improve </a:t>
            </a:r>
            <a:r>
              <a:rPr lang="en-US" dirty="0" smtClean="0"/>
              <a:t>the accuracy </a:t>
            </a:r>
            <a:r>
              <a:rPr lang="en-US" dirty="0"/>
              <a:t>of the inferred specifications</a:t>
            </a:r>
            <a:r>
              <a:rPr lang="en-US" dirty="0" smtClean="0"/>
              <a:t>. In </a:t>
            </a:r>
            <a:r>
              <a:rPr lang="en-US" dirty="0"/>
              <a:t>this work, we propose Deep Specification Miner (DSM), anew approach that performs deep learning for mining </a:t>
            </a:r>
            <a:r>
              <a:rPr lang="en-US" dirty="0" smtClean="0"/>
              <a:t>FSA-based specifications</a:t>
            </a:r>
            <a:r>
              <a:rPr lang="en-US" dirty="0"/>
              <a:t>. Our proposed approach uses test case generation </a:t>
            </a:r>
            <a:r>
              <a:rPr lang="en-US" dirty="0" smtClean="0"/>
              <a:t>to generate </a:t>
            </a:r>
            <a:r>
              <a:rPr lang="en-US" dirty="0"/>
              <a:t>a richer set of execution traces for training a </a:t>
            </a:r>
            <a:r>
              <a:rPr lang="en-US" dirty="0" smtClean="0"/>
              <a:t>Recurrent Neural </a:t>
            </a:r>
            <a:r>
              <a:rPr lang="en-US" dirty="0"/>
              <a:t>Network Based Language Model (RNNLM). From </a:t>
            </a:r>
            <a:r>
              <a:rPr lang="en-US" dirty="0" smtClean="0"/>
              <a:t>these execution </a:t>
            </a:r>
            <a:r>
              <a:rPr lang="en-US" dirty="0"/>
              <a:t>traces, we construct a Prefix Tree Acceptor (PTA) </a:t>
            </a:r>
            <a:r>
              <a:rPr lang="en-US" dirty="0" smtClean="0"/>
              <a:t>and use </a:t>
            </a:r>
            <a:r>
              <a:rPr lang="en-US" dirty="0"/>
              <a:t>the learned RNNLM to extract many features. These </a:t>
            </a:r>
            <a:r>
              <a:rPr lang="en-US" dirty="0" smtClean="0"/>
              <a:t>features are </a:t>
            </a:r>
            <a:r>
              <a:rPr lang="en-US" dirty="0"/>
              <a:t>subsequently utilized by clustering algorithms to merge </a:t>
            </a:r>
            <a:r>
              <a:rPr lang="en-US" dirty="0" smtClean="0"/>
              <a:t>similar automata </a:t>
            </a:r>
            <a:r>
              <a:rPr lang="en-US" dirty="0"/>
              <a:t>states in the PTA for constructing a number of FSAs</a:t>
            </a:r>
            <a:r>
              <a:rPr lang="en-US" dirty="0" smtClean="0"/>
              <a:t>. Then</a:t>
            </a:r>
            <a:r>
              <a:rPr lang="en-US" dirty="0"/>
              <a:t>, our approach performs a model selection heuristic to </a:t>
            </a:r>
            <a:r>
              <a:rPr lang="en-US" dirty="0" smtClean="0"/>
              <a:t>estimate F-measure </a:t>
            </a:r>
            <a:r>
              <a:rPr lang="en-US" dirty="0"/>
              <a:t>of FSAs and returns the one with the highest estimated F-measure. We execute DSM to mine specifications of 11 target </a:t>
            </a:r>
            <a:r>
              <a:rPr lang="en-US" dirty="0" smtClean="0"/>
              <a:t>library classes</a:t>
            </a:r>
            <a:r>
              <a:rPr lang="en-US" dirty="0"/>
              <a:t>. Our empirical analysis shows that DSM achieves an </a:t>
            </a:r>
            <a:r>
              <a:rPr lang="en-US" dirty="0" smtClean="0"/>
              <a:t>average F-measure </a:t>
            </a:r>
            <a:r>
              <a:rPr lang="en-US" dirty="0"/>
              <a:t>of 71.97%, outperforming the best performing </a:t>
            </a:r>
            <a:r>
              <a:rPr lang="en-US" dirty="0" smtClean="0"/>
              <a:t>baseline by </a:t>
            </a:r>
            <a:r>
              <a:rPr lang="en-US" dirty="0"/>
              <a:t>28.22%. We also demonstrate the value of DSM in </a:t>
            </a:r>
            <a:r>
              <a:rPr lang="en-US" dirty="0" smtClean="0"/>
              <a:t>sandboxing Android </a:t>
            </a:r>
            <a:r>
              <a:rPr lang="en-US" dirty="0"/>
              <a:t>apps.</a:t>
            </a:r>
            <a:endParaRPr lang="en-US" dirty="0" smtClean="0"/>
          </a:p>
        </p:txBody>
      </p:sp>
    </p:spTree>
    <p:extLst>
      <p:ext uri="{BB962C8B-B14F-4D97-AF65-F5344CB8AC3E}">
        <p14:creationId xmlns:p14="http://schemas.microsoft.com/office/powerpoint/2010/main" val="25648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FSA generation from execution traces (see 3)</a:t>
            </a:r>
            <a:endParaRPr lang="en-US" dirty="0"/>
          </a:p>
        </p:txBody>
      </p:sp>
      <p:sp>
        <p:nvSpPr>
          <p:cNvPr id="3" name="Content Placeholder 2"/>
          <p:cNvSpPr>
            <a:spLocks noGrp="1"/>
          </p:cNvSpPr>
          <p:nvPr>
            <p:ph idx="1"/>
          </p:nvPr>
        </p:nvSpPr>
        <p:spPr/>
        <p:txBody>
          <a:bodyPr/>
          <a:lstStyle/>
          <a:p>
            <a:r>
              <a:rPr lang="en-US" dirty="0" smtClean="0"/>
              <a:t>Synopsis: A rewritten version of paper number “3”! The authors came up with a machine learning pipeline to automatically generate FSA based specifications for software pieces. They trained an RNN over method traces so that model states can be represented using the model internal features. They demonstrated how their model can push android malware detection further (This part have to be reread)</a:t>
            </a:r>
          </a:p>
          <a:p>
            <a:r>
              <a:rPr lang="en-US" dirty="0" smtClean="0"/>
              <a:t>Notes: Test generation techniques and bug finding techniques requires this specification to exist.</a:t>
            </a:r>
            <a:endParaRPr lang="en-US" dirty="0"/>
          </a:p>
        </p:txBody>
      </p:sp>
    </p:spTree>
    <p:extLst>
      <p:ext uri="{BB962C8B-B14F-4D97-AF65-F5344CB8AC3E}">
        <p14:creationId xmlns:p14="http://schemas.microsoft.com/office/powerpoint/2010/main" val="300081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FSA generation from execution traces (see 3)</a:t>
            </a:r>
          </a:p>
        </p:txBody>
      </p:sp>
      <p:pic>
        <p:nvPicPr>
          <p:cNvPr id="4" name="Picture 3"/>
          <p:cNvPicPr>
            <a:picLocks noChangeAspect="1"/>
          </p:cNvPicPr>
          <p:nvPr/>
        </p:nvPicPr>
        <p:blipFill>
          <a:blip r:embed="rId2"/>
          <a:stretch>
            <a:fillRect/>
          </a:stretch>
        </p:blipFill>
        <p:spPr>
          <a:xfrm>
            <a:off x="668664" y="1561884"/>
            <a:ext cx="10854671" cy="2786496"/>
          </a:xfrm>
          <a:prstGeom prst="rect">
            <a:avLst/>
          </a:prstGeom>
        </p:spPr>
      </p:pic>
      <p:pic>
        <p:nvPicPr>
          <p:cNvPr id="5" name="Picture 4"/>
          <p:cNvPicPr>
            <a:picLocks noChangeAspect="1"/>
          </p:cNvPicPr>
          <p:nvPr/>
        </p:nvPicPr>
        <p:blipFill>
          <a:blip r:embed="rId3"/>
          <a:stretch>
            <a:fillRect/>
          </a:stretch>
        </p:blipFill>
        <p:spPr>
          <a:xfrm>
            <a:off x="529503" y="4710546"/>
            <a:ext cx="4067175" cy="2019300"/>
          </a:xfrm>
          <a:prstGeom prst="rect">
            <a:avLst/>
          </a:prstGeom>
        </p:spPr>
      </p:pic>
      <p:pic>
        <p:nvPicPr>
          <p:cNvPr id="6" name="Picture 5"/>
          <p:cNvPicPr>
            <a:picLocks noChangeAspect="1"/>
          </p:cNvPicPr>
          <p:nvPr/>
        </p:nvPicPr>
        <p:blipFill>
          <a:blip r:embed="rId4"/>
          <a:stretch>
            <a:fillRect/>
          </a:stretch>
        </p:blipFill>
        <p:spPr>
          <a:xfrm>
            <a:off x="8343900" y="3914775"/>
            <a:ext cx="3848100" cy="2943225"/>
          </a:xfrm>
          <a:prstGeom prst="rect">
            <a:avLst/>
          </a:prstGeom>
        </p:spPr>
      </p:pic>
      <p:pic>
        <p:nvPicPr>
          <p:cNvPr id="7" name="Picture 6"/>
          <p:cNvPicPr>
            <a:picLocks noChangeAspect="1"/>
          </p:cNvPicPr>
          <p:nvPr/>
        </p:nvPicPr>
        <p:blipFill>
          <a:blip r:embed="rId5"/>
          <a:stretch>
            <a:fillRect/>
          </a:stretch>
        </p:blipFill>
        <p:spPr>
          <a:xfrm>
            <a:off x="5209991" y="4640910"/>
            <a:ext cx="2174482" cy="2063106"/>
          </a:xfrm>
          <a:prstGeom prst="rect">
            <a:avLst/>
          </a:prstGeom>
        </p:spPr>
      </p:pic>
    </p:spTree>
    <p:extLst>
      <p:ext uri="{BB962C8B-B14F-4D97-AF65-F5344CB8AC3E}">
        <p14:creationId xmlns:p14="http://schemas.microsoft.com/office/powerpoint/2010/main" val="32625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On using machine learning to identify knowledge in API reference documentation.</a:t>
            </a:r>
            <a:endParaRPr lang="en-US" dirty="0" smtClean="0"/>
          </a:p>
          <a:p>
            <a:r>
              <a:rPr lang="en-US" dirty="0" smtClean="0"/>
              <a:t>Conf.: fse’19</a:t>
            </a:r>
          </a:p>
          <a:p>
            <a:r>
              <a:rPr lang="en-US" dirty="0" smtClean="0"/>
              <a:t>ML Score: 6</a:t>
            </a:r>
          </a:p>
          <a:p>
            <a:r>
              <a:rPr lang="en-US" dirty="0" smtClean="0"/>
              <a:t>Tags: </a:t>
            </a:r>
            <a:r>
              <a:rPr lang="en-US" dirty="0"/>
              <a:t>API documentation, information needs, machine learning</a:t>
            </a:r>
            <a:endParaRPr lang="en-US" dirty="0" smtClean="0"/>
          </a:p>
          <a:p>
            <a:r>
              <a:rPr lang="en-US" dirty="0" smtClean="0"/>
              <a:t>Abstract: </a:t>
            </a:r>
            <a:r>
              <a:rPr lang="en-US" dirty="0"/>
              <a:t>Using API reference documentation like </a:t>
            </a:r>
            <a:r>
              <a:rPr lang="en-US" dirty="0" smtClean="0"/>
              <a:t>Java Doc </a:t>
            </a:r>
            <a:r>
              <a:rPr lang="en-US" dirty="0"/>
              <a:t>is an integral </a:t>
            </a:r>
            <a:r>
              <a:rPr lang="en-US" dirty="0" smtClean="0"/>
              <a:t>part of </a:t>
            </a:r>
            <a:r>
              <a:rPr lang="en-US" dirty="0"/>
              <a:t>software development. Previous research introduced a </a:t>
            </a:r>
            <a:r>
              <a:rPr lang="en-US" dirty="0" smtClean="0"/>
              <a:t>grounded taxonomy </a:t>
            </a:r>
            <a:r>
              <a:rPr lang="en-US" dirty="0"/>
              <a:t>that organizes API documentation knowledge in 12 types</a:t>
            </a:r>
            <a:r>
              <a:rPr lang="en-US" dirty="0" smtClean="0"/>
              <a:t>, including </a:t>
            </a:r>
            <a:r>
              <a:rPr lang="en-US" dirty="0"/>
              <a:t>knowledge about </a:t>
            </a:r>
            <a:r>
              <a:rPr lang="en-US" dirty="0" smtClean="0"/>
              <a:t>the Functionality, Structure</a:t>
            </a:r>
            <a:r>
              <a:rPr lang="en-US" dirty="0"/>
              <a:t>, </a:t>
            </a:r>
            <a:r>
              <a:rPr lang="en-US" dirty="0" smtClean="0"/>
              <a:t>and Quality of </a:t>
            </a:r>
            <a:r>
              <a:rPr lang="en-US" dirty="0"/>
              <a:t>an API. We study how well modern text classification </a:t>
            </a:r>
            <a:r>
              <a:rPr lang="en-US" dirty="0" smtClean="0"/>
              <a:t>approaches </a:t>
            </a:r>
            <a:r>
              <a:rPr lang="en-US" dirty="0"/>
              <a:t>can automatically identify documentation containing </a:t>
            </a:r>
            <a:r>
              <a:rPr lang="en-US" dirty="0" smtClean="0"/>
              <a:t>specific </a:t>
            </a:r>
            <a:r>
              <a:rPr lang="en-US" dirty="0"/>
              <a:t>knowledge types. We compared conventional machine </a:t>
            </a:r>
            <a:r>
              <a:rPr lang="en-US" dirty="0" smtClean="0"/>
              <a:t>learning </a:t>
            </a:r>
            <a:r>
              <a:rPr lang="en-US" dirty="0"/>
              <a:t>(k-NN and SVM) with deep learning approaches trained </a:t>
            </a:r>
            <a:r>
              <a:rPr lang="en-US" dirty="0" smtClean="0"/>
              <a:t>on manually-annotated </a:t>
            </a:r>
            <a:r>
              <a:rPr lang="en-US" dirty="0"/>
              <a:t>Java and .NET API documentation (n= 5,574).When classifying the knowledge types individually (i.e., </a:t>
            </a:r>
            <a:r>
              <a:rPr lang="en-US" dirty="0" smtClean="0"/>
              <a:t>multiple binary </a:t>
            </a:r>
            <a:r>
              <a:rPr lang="en-US" dirty="0"/>
              <a:t>classifiers) the best AUPRC was up to 87%. The deep </a:t>
            </a:r>
            <a:r>
              <a:rPr lang="en-US" dirty="0" smtClean="0"/>
              <a:t>learning and </a:t>
            </a:r>
            <a:r>
              <a:rPr lang="en-US" dirty="0"/>
              <a:t>SVM classifiers seem complementary. For four knowledge types(Concept</a:t>
            </a:r>
            <a:r>
              <a:rPr lang="en-US" dirty="0" smtClean="0"/>
              <a:t>, Control, Pattern</a:t>
            </a:r>
            <a:r>
              <a:rPr lang="en-US" dirty="0"/>
              <a:t>, </a:t>
            </a:r>
            <a:r>
              <a:rPr lang="en-US" dirty="0" smtClean="0"/>
              <a:t>and Non-Information</a:t>
            </a:r>
            <a:r>
              <a:rPr lang="en-US" dirty="0"/>
              <a:t>), SVM clearly out-performs deep learning which, on the other hand, is more </a:t>
            </a:r>
            <a:r>
              <a:rPr lang="en-US" dirty="0" smtClean="0"/>
              <a:t>accurate for </a:t>
            </a:r>
            <a:r>
              <a:rPr lang="en-US" dirty="0"/>
              <a:t>identifying the remaining types. When considering </a:t>
            </a:r>
            <a:r>
              <a:rPr lang="en-US" dirty="0" smtClean="0"/>
              <a:t>multiple knowledge </a:t>
            </a:r>
            <a:r>
              <a:rPr lang="en-US" dirty="0"/>
              <a:t>types at once (i.e., multi-label classification) deep </a:t>
            </a:r>
            <a:r>
              <a:rPr lang="en-US" dirty="0" smtClean="0"/>
              <a:t>learning </a:t>
            </a:r>
            <a:r>
              <a:rPr lang="en-US" dirty="0"/>
              <a:t>outperforms naïve baselines and traditional machine </a:t>
            </a:r>
            <a:r>
              <a:rPr lang="en-US" dirty="0" smtClean="0"/>
              <a:t>learning achieving </a:t>
            </a:r>
            <a:r>
              <a:rPr lang="en-US" dirty="0"/>
              <a:t>a </a:t>
            </a:r>
            <a:r>
              <a:rPr lang="en-US" dirty="0" smtClean="0"/>
              <a:t>Macro AUC </a:t>
            </a:r>
            <a:r>
              <a:rPr lang="en-US" dirty="0"/>
              <a:t>up to 79%. We also compared </a:t>
            </a:r>
            <a:r>
              <a:rPr lang="en-US" dirty="0" smtClean="0"/>
              <a:t>classifiers using </a:t>
            </a:r>
            <a:r>
              <a:rPr lang="en-US" dirty="0"/>
              <a:t>embeddings pre-trained on generic text corpora and Stack-Overflow but did not observe significant improvements. Finally</a:t>
            </a:r>
            <a:r>
              <a:rPr lang="en-US" dirty="0" smtClean="0"/>
              <a:t>, to </a:t>
            </a:r>
            <a:r>
              <a:rPr lang="en-US" dirty="0"/>
              <a:t>assess the generalizability of the classifiers, we </a:t>
            </a:r>
            <a:r>
              <a:rPr lang="en-US" dirty="0" smtClean="0"/>
              <a:t>retested them on </a:t>
            </a:r>
            <a:r>
              <a:rPr lang="en-US" dirty="0"/>
              <a:t>a different, unseen Python documentation dataset. </a:t>
            </a:r>
            <a:r>
              <a:rPr lang="en-US" dirty="0" smtClean="0"/>
              <a:t>Classifiers for Functionality, Concept, Purpose, Pattern</a:t>
            </a:r>
            <a:r>
              <a:rPr lang="en-US" dirty="0"/>
              <a:t>, </a:t>
            </a:r>
            <a:r>
              <a:rPr lang="en-US" dirty="0" smtClean="0"/>
              <a:t>and Directive seem to generalize </a:t>
            </a:r>
            <a:r>
              <a:rPr lang="en-US" dirty="0"/>
              <a:t>from Java and .NET to Python documentation. We </a:t>
            </a:r>
            <a:r>
              <a:rPr lang="en-US" dirty="0" smtClean="0"/>
              <a:t>discuss </a:t>
            </a:r>
            <a:r>
              <a:rPr lang="en-US" dirty="0"/>
              <a:t>our results and how they inform the development of tools </a:t>
            </a:r>
            <a:r>
              <a:rPr lang="en-US" dirty="0" smtClean="0"/>
              <a:t>for supporting </a:t>
            </a:r>
            <a:r>
              <a:rPr lang="en-US" dirty="0"/>
              <a:t>developers sharing and accessing API knowledge</a:t>
            </a:r>
            <a:endParaRPr lang="en-US" dirty="0" smtClean="0"/>
          </a:p>
        </p:txBody>
      </p:sp>
    </p:spTree>
    <p:extLst>
      <p:ext uri="{BB962C8B-B14F-4D97-AF65-F5344CB8AC3E}">
        <p14:creationId xmlns:p14="http://schemas.microsoft.com/office/powerpoint/2010/main" val="254518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a:bodyPr>
          <a:lstStyle/>
          <a:p>
            <a:r>
              <a:rPr lang="en-US" dirty="0" smtClean="0"/>
              <a:t>Synopsis: The authors solved the problem of identifying documentation types through different Machine Learning Techniques. The community have formulated a taxonomy of documentation types (directive, functionality, non_information, …). What I find interesting about the paper is not the task but they way they approached it since they tried traditional (KNN, SVM) vs deep learning ML (RNN_LSTM) and compared between them. </a:t>
            </a:r>
            <a:endParaRPr lang="en-US" dirty="0"/>
          </a:p>
          <a:p>
            <a:r>
              <a:rPr lang="en-US" dirty="0" smtClean="0"/>
              <a:t>Notes: To train RNN embedding they used stack overflow repositories though they should have used widely available documentations! (Embedding training is unsupervised)</a:t>
            </a:r>
          </a:p>
        </p:txBody>
      </p:sp>
    </p:spTree>
    <p:extLst>
      <p:ext uri="{BB962C8B-B14F-4D97-AF65-F5344CB8AC3E}">
        <p14:creationId xmlns:p14="http://schemas.microsoft.com/office/powerpoint/2010/main" val="285481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pic>
        <p:nvPicPr>
          <p:cNvPr id="6" name="Content Placeholder 5"/>
          <p:cNvPicPr>
            <a:picLocks noGrp="1" noChangeAspect="1"/>
          </p:cNvPicPr>
          <p:nvPr>
            <p:ph idx="1"/>
          </p:nvPr>
        </p:nvPicPr>
        <p:blipFill>
          <a:blip r:embed="rId2"/>
          <a:stretch>
            <a:fillRect/>
          </a:stretch>
        </p:blipFill>
        <p:spPr>
          <a:xfrm>
            <a:off x="838200" y="2035462"/>
            <a:ext cx="5112895" cy="4282708"/>
          </a:xfrm>
          <a:prstGeom prst="rect">
            <a:avLst/>
          </a:prstGeom>
        </p:spPr>
      </p:pic>
      <p:pic>
        <p:nvPicPr>
          <p:cNvPr id="7" name="Picture 6"/>
          <p:cNvPicPr>
            <a:picLocks noChangeAspect="1"/>
          </p:cNvPicPr>
          <p:nvPr/>
        </p:nvPicPr>
        <p:blipFill>
          <a:blip r:embed="rId3"/>
          <a:stretch>
            <a:fillRect/>
          </a:stretch>
        </p:blipFill>
        <p:spPr>
          <a:xfrm>
            <a:off x="6655634" y="1745396"/>
            <a:ext cx="5221574" cy="4862840"/>
          </a:xfrm>
          <a:prstGeom prst="rect">
            <a:avLst/>
          </a:prstGeom>
        </p:spPr>
      </p:pic>
    </p:spTree>
    <p:extLst>
      <p:ext uri="{BB962C8B-B14F-4D97-AF65-F5344CB8AC3E}">
        <p14:creationId xmlns:p14="http://schemas.microsoft.com/office/powerpoint/2010/main" val="3612295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DeepPerf: performance prediction for configurable software with deep sparse neural network.</a:t>
            </a:r>
            <a:endParaRPr lang="en-US" dirty="0" smtClean="0"/>
          </a:p>
          <a:p>
            <a:r>
              <a:rPr lang="en-US" dirty="0" smtClean="0"/>
              <a:t>Conf.: ICSE’19</a:t>
            </a:r>
          </a:p>
          <a:p>
            <a:r>
              <a:rPr lang="en-US" dirty="0" smtClean="0"/>
              <a:t>ML Score: 6</a:t>
            </a:r>
          </a:p>
          <a:p>
            <a:r>
              <a:rPr lang="en-US" dirty="0" smtClean="0"/>
              <a:t>Tags: Performance Prediction, FFN, …</a:t>
            </a:r>
          </a:p>
          <a:p>
            <a:r>
              <a:rPr lang="en-US" dirty="0" smtClean="0"/>
              <a:t>Abstract: </a:t>
            </a:r>
            <a:r>
              <a:rPr lang="en-US" dirty="0"/>
              <a:t>Abstract—Many software systems provide users with a </a:t>
            </a:r>
            <a:r>
              <a:rPr lang="en-US" dirty="0" smtClean="0"/>
              <a:t>set of </a:t>
            </a:r>
            <a:r>
              <a:rPr lang="en-US" dirty="0"/>
              <a:t>configuration options and different configurations may </a:t>
            </a:r>
            <a:r>
              <a:rPr lang="en-US" dirty="0" smtClean="0"/>
              <a:t>lead to </a:t>
            </a:r>
            <a:r>
              <a:rPr lang="en-US" dirty="0"/>
              <a:t>different runtime performance of the system. As the </a:t>
            </a:r>
            <a:r>
              <a:rPr lang="en-US" dirty="0" smtClean="0"/>
              <a:t>combination </a:t>
            </a:r>
            <a:r>
              <a:rPr lang="en-US" dirty="0"/>
              <a:t>of configurations could be exponential, it is difficult </a:t>
            </a:r>
            <a:r>
              <a:rPr lang="en-US" dirty="0" smtClean="0"/>
              <a:t>to exhaustively </a:t>
            </a:r>
            <a:r>
              <a:rPr lang="en-US" dirty="0"/>
              <a:t>deploy and measure system performance under </a:t>
            </a:r>
            <a:r>
              <a:rPr lang="en-US" dirty="0" smtClean="0"/>
              <a:t>all possible </a:t>
            </a:r>
            <a:r>
              <a:rPr lang="en-US" dirty="0"/>
              <a:t>configurations. Recently, several learning methods </a:t>
            </a:r>
            <a:r>
              <a:rPr lang="en-US" dirty="0" smtClean="0"/>
              <a:t>have been </a:t>
            </a:r>
            <a:r>
              <a:rPr lang="en-US" dirty="0"/>
              <a:t>proposed to build a performance prediction model based </a:t>
            </a:r>
            <a:r>
              <a:rPr lang="en-US" dirty="0" smtClean="0"/>
              <a:t>on performance </a:t>
            </a:r>
            <a:r>
              <a:rPr lang="en-US" dirty="0"/>
              <a:t>data collected from a small sample of configurations</a:t>
            </a:r>
            <a:r>
              <a:rPr lang="en-US" dirty="0" smtClean="0"/>
              <a:t>, and </a:t>
            </a:r>
            <a:r>
              <a:rPr lang="en-US" dirty="0"/>
              <a:t>then use the model to predict system performance under anew configuration. In this paper, we propose a novel </a:t>
            </a:r>
            <a:r>
              <a:rPr lang="en-US" dirty="0" smtClean="0"/>
              <a:t>approach to </a:t>
            </a:r>
            <a:r>
              <a:rPr lang="en-US" dirty="0"/>
              <a:t>model highly configurable software system using a </a:t>
            </a:r>
            <a:r>
              <a:rPr lang="en-US" dirty="0" smtClean="0"/>
              <a:t>deep feed forward </a:t>
            </a:r>
            <a:r>
              <a:rPr lang="en-US" dirty="0"/>
              <a:t>neural network (FNN) combined with a </a:t>
            </a:r>
            <a:r>
              <a:rPr lang="en-US" dirty="0" smtClean="0"/>
              <a:t>sparsity regularization </a:t>
            </a:r>
            <a:r>
              <a:rPr lang="en-US" dirty="0"/>
              <a:t>technique, e.g. theL1regularization. Besides, </a:t>
            </a:r>
            <a:r>
              <a:rPr lang="en-US" dirty="0" smtClean="0"/>
              <a:t>we also </a:t>
            </a:r>
            <a:r>
              <a:rPr lang="en-US" dirty="0"/>
              <a:t>design a practical search strategy for automatically </a:t>
            </a:r>
            <a:r>
              <a:rPr lang="en-US" dirty="0" smtClean="0"/>
              <a:t>tuning the </a:t>
            </a:r>
            <a:r>
              <a:rPr lang="en-US" dirty="0"/>
              <a:t>network </a:t>
            </a:r>
            <a:r>
              <a:rPr lang="en-US" dirty="0" smtClean="0"/>
              <a:t>hyper-parameters </a:t>
            </a:r>
            <a:r>
              <a:rPr lang="en-US" dirty="0"/>
              <a:t>efficiently. Our method, </a:t>
            </a:r>
            <a:r>
              <a:rPr lang="en-US" dirty="0" smtClean="0"/>
              <a:t>called </a:t>
            </a:r>
            <a:r>
              <a:rPr lang="en-US" dirty="0" err="1" smtClean="0"/>
              <a:t>DeepPerf</a:t>
            </a:r>
            <a:r>
              <a:rPr lang="en-US" dirty="0"/>
              <a:t>, can predict performance values of highly </a:t>
            </a:r>
            <a:r>
              <a:rPr lang="en-US" dirty="0" smtClean="0"/>
              <a:t>configurable software </a:t>
            </a:r>
            <a:r>
              <a:rPr lang="en-US" dirty="0"/>
              <a:t>systems with binary and/or numeric </a:t>
            </a:r>
            <a:r>
              <a:rPr lang="en-US" dirty="0" smtClean="0"/>
              <a:t>configuration options </a:t>
            </a:r>
            <a:r>
              <a:rPr lang="en-US" dirty="0"/>
              <a:t>at much higher prediction accuracy with less </a:t>
            </a:r>
            <a:r>
              <a:rPr lang="en-US" dirty="0" smtClean="0"/>
              <a:t>training data </a:t>
            </a:r>
            <a:r>
              <a:rPr lang="en-US" dirty="0"/>
              <a:t>than the state-of-the art approaches. Experimental </a:t>
            </a:r>
            <a:r>
              <a:rPr lang="en-US" dirty="0" smtClean="0"/>
              <a:t>results on </a:t>
            </a:r>
            <a:r>
              <a:rPr lang="en-US" dirty="0"/>
              <a:t>eleven public real-world datasets confirm the effectiveness </a:t>
            </a:r>
            <a:r>
              <a:rPr lang="en-US" dirty="0" smtClean="0"/>
              <a:t>of our approach.</a:t>
            </a:r>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573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a:bodyPr>
          <a:lstStyle/>
          <a:p>
            <a:r>
              <a:rPr lang="en-US" dirty="0" smtClean="0"/>
              <a:t>Synopsis: Many software are configurable, and the choice of different configuration combinations effect the performance of such software. The authors proposed a learning-based approach to predict software performance given a set of configurations. They used a regularized Feed Forward Network and claimed to beat the SOTA . They compared their approach to different SOTA and different variations of their approach. </a:t>
            </a:r>
          </a:p>
          <a:p>
            <a:r>
              <a:rPr lang="en-US" dirty="0" smtClean="0"/>
              <a:t>Notes: The authors explained their FFN and the training procedure in details compared to other neural-network-based research in SE.</a:t>
            </a:r>
          </a:p>
        </p:txBody>
      </p:sp>
    </p:spTree>
    <p:extLst>
      <p:ext uri="{BB962C8B-B14F-4D97-AF65-F5344CB8AC3E}">
        <p14:creationId xmlns:p14="http://schemas.microsoft.com/office/powerpoint/2010/main" val="220819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pic>
        <p:nvPicPr>
          <p:cNvPr id="5" name="Picture 4"/>
          <p:cNvPicPr>
            <a:picLocks noChangeAspect="1"/>
          </p:cNvPicPr>
          <p:nvPr/>
        </p:nvPicPr>
        <p:blipFill>
          <a:blip r:embed="rId2"/>
          <a:stretch>
            <a:fillRect/>
          </a:stretch>
        </p:blipFill>
        <p:spPr>
          <a:xfrm>
            <a:off x="613347" y="2179352"/>
            <a:ext cx="4642463" cy="2722432"/>
          </a:xfrm>
          <a:prstGeom prst="rect">
            <a:avLst/>
          </a:prstGeom>
        </p:spPr>
      </p:pic>
      <p:pic>
        <p:nvPicPr>
          <p:cNvPr id="6" name="Picture 5"/>
          <p:cNvPicPr>
            <a:picLocks noChangeAspect="1"/>
          </p:cNvPicPr>
          <p:nvPr/>
        </p:nvPicPr>
        <p:blipFill>
          <a:blip r:embed="rId3"/>
          <a:stretch>
            <a:fillRect/>
          </a:stretch>
        </p:blipFill>
        <p:spPr>
          <a:xfrm>
            <a:off x="6469155" y="1698496"/>
            <a:ext cx="4942460" cy="3684143"/>
          </a:xfrm>
          <a:prstGeom prst="rect">
            <a:avLst/>
          </a:prstGeom>
        </p:spPr>
      </p:pic>
    </p:spTree>
    <p:extLst>
      <p:ext uri="{BB962C8B-B14F-4D97-AF65-F5344CB8AC3E}">
        <p14:creationId xmlns:p14="http://schemas.microsoft.com/office/powerpoint/2010/main" val="2649510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Seq2Seq to predict memory   access location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RENN: Efficient Reverse Execution with Neural-Network-Assisted Alias Analysis.</a:t>
            </a:r>
            <a:endParaRPr lang="en-US" dirty="0" smtClean="0"/>
          </a:p>
          <a:p>
            <a:r>
              <a:rPr lang="en-US" dirty="0" smtClean="0"/>
              <a:t>Conf.: ase’19</a:t>
            </a:r>
          </a:p>
          <a:p>
            <a:r>
              <a:rPr lang="en-US" dirty="0" smtClean="0"/>
              <a:t>ML Score: 6</a:t>
            </a:r>
          </a:p>
          <a:p>
            <a:r>
              <a:rPr lang="en-US" dirty="0" smtClean="0"/>
              <a:t>Tags: </a:t>
            </a:r>
            <a:r>
              <a:rPr lang="en-US" dirty="0"/>
              <a:t>Reverse Execution, Deep Learning, </a:t>
            </a:r>
            <a:r>
              <a:rPr lang="en-US" dirty="0" smtClean="0"/>
              <a:t>Memory Alias</a:t>
            </a:r>
          </a:p>
          <a:p>
            <a:r>
              <a:rPr lang="en-US" dirty="0" smtClean="0"/>
              <a:t>Abstract: Reverse </a:t>
            </a:r>
            <a:r>
              <a:rPr lang="en-US" dirty="0"/>
              <a:t>execution and </a:t>
            </a:r>
            <a:r>
              <a:rPr lang="en-US" dirty="0" smtClean="0"/>
              <a:t>core dump </a:t>
            </a:r>
            <a:r>
              <a:rPr lang="en-US" dirty="0"/>
              <a:t>analysis have </a:t>
            </a:r>
            <a:r>
              <a:rPr lang="en-US" dirty="0" smtClean="0"/>
              <a:t>long been </a:t>
            </a:r>
            <a:r>
              <a:rPr lang="en-US" dirty="0"/>
              <a:t>used to diagnose the root cause of software crashes. Each </a:t>
            </a:r>
            <a:r>
              <a:rPr lang="en-US" dirty="0" smtClean="0"/>
              <a:t>of these </a:t>
            </a:r>
            <a:r>
              <a:rPr lang="en-US" dirty="0"/>
              <a:t>techniques, however, face inherent challenges, such as </a:t>
            </a:r>
            <a:r>
              <a:rPr lang="en-US" dirty="0" smtClean="0"/>
              <a:t>insufficient </a:t>
            </a:r>
            <a:r>
              <a:rPr lang="en-US" dirty="0"/>
              <a:t>capability when handling memory aliases. Recent </a:t>
            </a:r>
            <a:r>
              <a:rPr lang="en-US" dirty="0" smtClean="0"/>
              <a:t>works have </a:t>
            </a:r>
            <a:r>
              <a:rPr lang="en-US" dirty="0"/>
              <a:t>used hypothesis testing to address this drawback, </a:t>
            </a:r>
            <a:r>
              <a:rPr lang="en-US" dirty="0" smtClean="0"/>
              <a:t>albeit with </a:t>
            </a:r>
            <a:r>
              <a:rPr lang="en-US" dirty="0"/>
              <a:t>high computational complexity, making them </a:t>
            </a:r>
            <a:r>
              <a:rPr lang="en-US" dirty="0" smtClean="0"/>
              <a:t>impractical for </a:t>
            </a:r>
            <a:r>
              <a:rPr lang="en-US" dirty="0"/>
              <a:t>real world applications. To address this issue, we propose anew deep neural architecture, which could significantly </a:t>
            </a:r>
            <a:r>
              <a:rPr lang="en-US" dirty="0" smtClean="0"/>
              <a:t>improve memory </a:t>
            </a:r>
            <a:r>
              <a:rPr lang="en-US" dirty="0"/>
              <a:t>alias resolution. At the high level, our approach </a:t>
            </a:r>
            <a:r>
              <a:rPr lang="en-US" dirty="0" smtClean="0"/>
              <a:t>employs a </a:t>
            </a:r>
            <a:r>
              <a:rPr lang="en-US" dirty="0"/>
              <a:t>recurrent neural network (RNN) to learn the binary </a:t>
            </a:r>
            <a:r>
              <a:rPr lang="en-US" dirty="0" smtClean="0"/>
              <a:t>code pattern </a:t>
            </a:r>
            <a:r>
              <a:rPr lang="en-US" dirty="0"/>
              <a:t>pertaining to memory accesses. It then infers the </a:t>
            </a:r>
            <a:r>
              <a:rPr lang="en-US" dirty="0" smtClean="0"/>
              <a:t>memory region </a:t>
            </a:r>
            <a:r>
              <a:rPr lang="en-US" dirty="0"/>
              <a:t>accessed by memory references. Since memory </a:t>
            </a:r>
            <a:r>
              <a:rPr lang="en-US" dirty="0" smtClean="0"/>
              <a:t>references to </a:t>
            </a:r>
            <a:r>
              <a:rPr lang="en-US" dirty="0"/>
              <a:t>different regions naturally indicate a non-alias relationship</a:t>
            </a:r>
            <a:r>
              <a:rPr lang="en-US" dirty="0" smtClean="0"/>
              <a:t>, our </a:t>
            </a:r>
            <a:r>
              <a:rPr lang="en-US" dirty="0"/>
              <a:t>neural architecture can greatly reduce the burden of </a:t>
            </a:r>
            <a:r>
              <a:rPr lang="en-US" dirty="0" smtClean="0"/>
              <a:t>doing hypothesis </a:t>
            </a:r>
            <a:r>
              <a:rPr lang="en-US" dirty="0"/>
              <a:t>testing to track down non-alias relation in binary code</a:t>
            </a:r>
            <a:r>
              <a:rPr lang="en-US" dirty="0" smtClean="0"/>
              <a:t>. Different </a:t>
            </a:r>
            <a:r>
              <a:rPr lang="en-US" dirty="0"/>
              <a:t>from previous researches that have utilized </a:t>
            </a:r>
            <a:r>
              <a:rPr lang="en-US" dirty="0" smtClean="0"/>
              <a:t>deep learning </a:t>
            </a:r>
            <a:r>
              <a:rPr lang="en-US" dirty="0"/>
              <a:t>for other binary analysis tasks, the neural </a:t>
            </a:r>
            <a:r>
              <a:rPr lang="en-US" dirty="0" smtClean="0"/>
              <a:t>network proposed </a:t>
            </a:r>
            <a:r>
              <a:rPr lang="en-US" dirty="0"/>
              <a:t>in this work is fundamentally novel. Instead of </a:t>
            </a:r>
            <a:r>
              <a:rPr lang="en-US" dirty="0" smtClean="0"/>
              <a:t>simply using </a:t>
            </a:r>
            <a:r>
              <a:rPr lang="en-US" dirty="0"/>
              <a:t>off-the-shelf neural networks, we designed a new </a:t>
            </a:r>
            <a:r>
              <a:rPr lang="en-US" dirty="0" smtClean="0"/>
              <a:t>recurrent neural </a:t>
            </a:r>
            <a:r>
              <a:rPr lang="en-US" dirty="0"/>
              <a:t>architecture that could capture the data </a:t>
            </a:r>
            <a:r>
              <a:rPr lang="en-US" dirty="0" smtClean="0"/>
              <a:t>dependency between </a:t>
            </a:r>
            <a:r>
              <a:rPr lang="en-US" dirty="0"/>
              <a:t>machine code segments</a:t>
            </a:r>
            <a:r>
              <a:rPr lang="en-US" dirty="0" smtClean="0"/>
              <a:t>. To </a:t>
            </a:r>
            <a:r>
              <a:rPr lang="en-US" dirty="0"/>
              <a:t>demonstrate the utility of our deep neural architecture</a:t>
            </a:r>
            <a:r>
              <a:rPr lang="en-US" dirty="0" smtClean="0"/>
              <a:t>, we </a:t>
            </a:r>
            <a:r>
              <a:rPr lang="en-US" dirty="0"/>
              <a:t>implement it </a:t>
            </a:r>
            <a:r>
              <a:rPr lang="en-US" dirty="0" smtClean="0"/>
              <a:t>as RENN</a:t>
            </a:r>
            <a:r>
              <a:rPr lang="en-US" dirty="0"/>
              <a:t>, a neural network-assisted </a:t>
            </a:r>
            <a:r>
              <a:rPr lang="en-US" dirty="0" smtClean="0"/>
              <a:t>reverse execution </a:t>
            </a:r>
            <a:r>
              <a:rPr lang="en-US" dirty="0"/>
              <a:t>system. We utilize this tool to analyze software </a:t>
            </a:r>
            <a:r>
              <a:rPr lang="en-US" dirty="0" smtClean="0"/>
              <a:t>crashes corresponding </a:t>
            </a:r>
            <a:r>
              <a:rPr lang="en-US" dirty="0"/>
              <a:t>to40memory corruption vulnerabilities from </a:t>
            </a:r>
            <a:r>
              <a:rPr lang="en-US" dirty="0" smtClean="0"/>
              <a:t>the real </a:t>
            </a:r>
            <a:r>
              <a:rPr lang="en-US" dirty="0"/>
              <a:t>world. Our experiments show </a:t>
            </a:r>
            <a:r>
              <a:rPr lang="en-US" dirty="0" smtClean="0"/>
              <a:t>that RENN can significantly improve </a:t>
            </a:r>
            <a:r>
              <a:rPr lang="en-US" dirty="0"/>
              <a:t>the efficiency of locating the root cause for the crashes</a:t>
            </a:r>
            <a:r>
              <a:rPr lang="en-US" dirty="0" smtClean="0"/>
              <a:t>. Compared </a:t>
            </a:r>
            <a:r>
              <a:rPr lang="en-US" dirty="0"/>
              <a:t>to a state-of-the-art technique</a:t>
            </a:r>
            <a:r>
              <a:rPr lang="en-US" dirty="0" smtClean="0"/>
              <a:t>, RENN has </a:t>
            </a:r>
            <a:r>
              <a:rPr lang="en-US" dirty="0"/>
              <a:t>36.25%faster execution time on average, detects an average of 21.35%more non-alias pairs, and successfully identified the root </a:t>
            </a:r>
            <a:r>
              <a:rPr lang="en-US" dirty="0" smtClean="0"/>
              <a:t>cause of </a:t>
            </a:r>
            <a:r>
              <a:rPr lang="en-US" dirty="0"/>
              <a:t>12.5% more </a:t>
            </a:r>
            <a:r>
              <a:rPr lang="en-US" dirty="0" smtClean="0"/>
              <a:t>cases.</a:t>
            </a:r>
          </a:p>
        </p:txBody>
      </p:sp>
    </p:spTree>
    <p:extLst>
      <p:ext uri="{BB962C8B-B14F-4D97-AF65-F5344CB8AC3E}">
        <p14:creationId xmlns:p14="http://schemas.microsoft.com/office/powerpoint/2010/main" val="367774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sp>
        <p:nvSpPr>
          <p:cNvPr id="3" name="Content Placeholder 2"/>
          <p:cNvSpPr>
            <a:spLocks noGrp="1"/>
          </p:cNvSpPr>
          <p:nvPr>
            <p:ph idx="1"/>
          </p:nvPr>
        </p:nvSpPr>
        <p:spPr/>
        <p:txBody>
          <a:bodyPr>
            <a:normAutofit/>
          </a:bodyPr>
          <a:lstStyle/>
          <a:p>
            <a:r>
              <a:rPr lang="en-US" dirty="0" smtClean="0"/>
              <a:t>Synopsis: The paper proposes to use Neural Networks assisted reverse execution pipelines. In particular they used a bi-directional seq2seq model (GRU) to predict the memory access location for each instruction (heap, stack, global) and then use those predictions in alias analysis. </a:t>
            </a:r>
          </a:p>
          <a:p>
            <a:r>
              <a:rPr lang="en-US" dirty="0" smtClean="0"/>
              <a:t>Notes: The papers requires a good background in assembly code analysis. So I could only understand the main points and couldn’t understand some details. I might come to this later. </a:t>
            </a:r>
          </a:p>
        </p:txBody>
      </p:sp>
    </p:spTree>
    <p:extLst>
      <p:ext uri="{BB962C8B-B14F-4D97-AF65-F5344CB8AC3E}">
        <p14:creationId xmlns:p14="http://schemas.microsoft.com/office/powerpoint/2010/main" val="87260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pic>
        <p:nvPicPr>
          <p:cNvPr id="5" name="Picture 4"/>
          <p:cNvPicPr>
            <a:picLocks noChangeAspect="1"/>
          </p:cNvPicPr>
          <p:nvPr/>
        </p:nvPicPr>
        <p:blipFill>
          <a:blip r:embed="rId2"/>
          <a:stretch>
            <a:fillRect/>
          </a:stretch>
        </p:blipFill>
        <p:spPr>
          <a:xfrm>
            <a:off x="959380" y="1945521"/>
            <a:ext cx="10273239" cy="3666188"/>
          </a:xfrm>
          <a:prstGeom prst="rect">
            <a:avLst/>
          </a:prstGeom>
        </p:spPr>
      </p:pic>
    </p:spTree>
    <p:extLst>
      <p:ext uri="{BB962C8B-B14F-4D97-AF65-F5344CB8AC3E}">
        <p14:creationId xmlns:p14="http://schemas.microsoft.com/office/powerpoint/2010/main" val="561870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pic>
        <p:nvPicPr>
          <p:cNvPr id="3" name="Picture 2"/>
          <p:cNvPicPr>
            <a:picLocks noChangeAspect="1"/>
          </p:cNvPicPr>
          <p:nvPr/>
        </p:nvPicPr>
        <p:blipFill>
          <a:blip r:embed="rId2"/>
          <a:stretch>
            <a:fillRect/>
          </a:stretch>
        </p:blipFill>
        <p:spPr>
          <a:xfrm>
            <a:off x="838200" y="1898286"/>
            <a:ext cx="9395542" cy="4457544"/>
          </a:xfrm>
          <a:prstGeom prst="rect">
            <a:avLst/>
          </a:prstGeom>
        </p:spPr>
      </p:pic>
    </p:spTree>
    <p:extLst>
      <p:ext uri="{BB962C8B-B14F-4D97-AF65-F5344CB8AC3E}">
        <p14:creationId xmlns:p14="http://schemas.microsoft.com/office/powerpoint/2010/main" val="1118377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Thread-Safety Classification using Graph Representation and SVM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Is this class thread-safe? inferring documentation using graph-based learning.</a:t>
            </a:r>
            <a:endParaRPr lang="en-US" dirty="0" smtClean="0"/>
          </a:p>
          <a:p>
            <a:r>
              <a:rPr lang="en-US" dirty="0" smtClean="0"/>
              <a:t>Conf.: ase’18</a:t>
            </a:r>
          </a:p>
          <a:p>
            <a:r>
              <a:rPr lang="en-US" dirty="0" smtClean="0"/>
              <a:t>ML Score: 5</a:t>
            </a:r>
          </a:p>
          <a:p>
            <a:r>
              <a:rPr lang="en-US" dirty="0" smtClean="0"/>
              <a:t>Tags: Documentation, Automated </a:t>
            </a:r>
            <a:r>
              <a:rPr lang="en-US" dirty="0"/>
              <a:t>static </a:t>
            </a:r>
            <a:r>
              <a:rPr lang="en-US" dirty="0" smtClean="0"/>
              <a:t>analysis, Object oriented development</a:t>
            </a:r>
            <a:r>
              <a:rPr lang="en-US" dirty="0"/>
              <a:t>,</a:t>
            </a:r>
            <a:r>
              <a:rPr lang="en-US" dirty="0" smtClean="0"/>
              <a:t> </a:t>
            </a:r>
            <a:r>
              <a:rPr lang="en-US" dirty="0"/>
              <a:t>Software maintenance </a:t>
            </a:r>
            <a:r>
              <a:rPr lang="en-US" dirty="0" smtClean="0"/>
              <a:t>tools.</a:t>
            </a:r>
          </a:p>
          <a:p>
            <a:r>
              <a:rPr lang="en-US" dirty="0" smtClean="0"/>
              <a:t>Abstract: Thread-safe </a:t>
            </a:r>
            <a:r>
              <a:rPr lang="en-US" dirty="0"/>
              <a:t>classes are pervasive in concurrent, </a:t>
            </a:r>
            <a:r>
              <a:rPr lang="en-US" dirty="0" smtClean="0"/>
              <a:t>object-oriented software</a:t>
            </a:r>
            <a:r>
              <a:rPr lang="en-US" dirty="0"/>
              <a:t>. However, many classes lack documentation </a:t>
            </a:r>
            <a:r>
              <a:rPr lang="en-US" dirty="0" smtClean="0"/>
              <a:t>regarding their </a:t>
            </a:r>
            <a:r>
              <a:rPr lang="en-US" dirty="0"/>
              <a:t>safety guarantees under multi-threaded usage. This lack </a:t>
            </a:r>
            <a:r>
              <a:rPr lang="en-US" dirty="0" smtClean="0"/>
              <a:t>of documentation </a:t>
            </a:r>
            <a:r>
              <a:rPr lang="en-US" dirty="0"/>
              <a:t>forces developers who use a class in a </a:t>
            </a:r>
            <a:r>
              <a:rPr lang="en-US" dirty="0" smtClean="0"/>
              <a:t>concurrent program </a:t>
            </a:r>
            <a:r>
              <a:rPr lang="en-US" dirty="0"/>
              <a:t>to either carefully inspect the implementation of the class</a:t>
            </a:r>
            <a:r>
              <a:rPr lang="en-US" dirty="0" smtClean="0"/>
              <a:t>, to </a:t>
            </a:r>
            <a:r>
              <a:rPr lang="en-US" dirty="0"/>
              <a:t>conservatively synchronize all accesses to it, or to </a:t>
            </a:r>
            <a:r>
              <a:rPr lang="en-US" dirty="0" smtClean="0"/>
              <a:t>optimistically assume </a:t>
            </a:r>
            <a:r>
              <a:rPr lang="en-US" dirty="0"/>
              <a:t>that the class is thread-safe. To overcome the lack of </a:t>
            </a:r>
            <a:r>
              <a:rPr lang="en-US" dirty="0" smtClean="0"/>
              <a:t>documentation</a:t>
            </a:r>
            <a:r>
              <a:rPr lang="en-US" dirty="0"/>
              <a:t>, we present TSFinder, an approach to </a:t>
            </a:r>
            <a:r>
              <a:rPr lang="en-US" dirty="0" smtClean="0"/>
              <a:t>automatically classify </a:t>
            </a:r>
            <a:r>
              <a:rPr lang="en-US" dirty="0"/>
              <a:t>classes as supposedly thread-safe or thread-unsafe. </a:t>
            </a:r>
            <a:r>
              <a:rPr lang="en-US" dirty="0" smtClean="0"/>
              <a:t>The key </a:t>
            </a:r>
            <a:r>
              <a:rPr lang="en-US" dirty="0"/>
              <a:t>idea is to combine a lightweight static analysis that </a:t>
            </a:r>
            <a:r>
              <a:rPr lang="en-US" dirty="0" smtClean="0"/>
              <a:t>extracts a </a:t>
            </a:r>
            <a:r>
              <a:rPr lang="en-US" dirty="0"/>
              <a:t>graph representation from classes with a graph-based classifier</a:t>
            </a:r>
            <a:r>
              <a:rPr lang="en-US" dirty="0" smtClean="0"/>
              <a:t>. After </a:t>
            </a:r>
            <a:r>
              <a:rPr lang="en-US" dirty="0"/>
              <a:t>training the classifier with classes known to be </a:t>
            </a:r>
            <a:r>
              <a:rPr lang="en-US" dirty="0" smtClean="0"/>
              <a:t>thread-safe and </a:t>
            </a:r>
            <a:r>
              <a:rPr lang="en-US" dirty="0"/>
              <a:t>thread-unsafe, it achieves an accuracy of 94.5% on </a:t>
            </a:r>
            <a:r>
              <a:rPr lang="en-US" dirty="0" smtClean="0"/>
              <a:t>previously unseen </a:t>
            </a:r>
            <a:r>
              <a:rPr lang="en-US" dirty="0"/>
              <a:t>classes, enabling the approach to infer thread safety </a:t>
            </a:r>
            <a:r>
              <a:rPr lang="en-US" dirty="0" smtClean="0"/>
              <a:t>documentation </a:t>
            </a:r>
            <a:r>
              <a:rPr lang="en-US" dirty="0"/>
              <a:t>with high confidence. The classifier takes about 3 </a:t>
            </a:r>
            <a:r>
              <a:rPr lang="en-US" dirty="0" smtClean="0"/>
              <a:t>seconds per </a:t>
            </a:r>
            <a:r>
              <a:rPr lang="en-US" dirty="0"/>
              <a:t>class, i.e., it is efficient enough to infer documentation for </a:t>
            </a:r>
            <a:r>
              <a:rPr lang="en-US" dirty="0" smtClean="0"/>
              <a:t>many classes</a:t>
            </a:r>
            <a:r>
              <a:rPr lang="en-US" dirty="0"/>
              <a:t>.</a:t>
            </a:r>
            <a:endParaRPr lang="en-US" dirty="0" smtClean="0"/>
          </a:p>
        </p:txBody>
      </p:sp>
    </p:spTree>
    <p:extLst>
      <p:ext uri="{BB962C8B-B14F-4D97-AF65-F5344CB8AC3E}">
        <p14:creationId xmlns:p14="http://schemas.microsoft.com/office/powerpoint/2010/main" val="3619802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Thread-Safety Classification using Graph Representation and SVM</a:t>
            </a:r>
            <a:endParaRPr lang="en-US" dirty="0"/>
          </a:p>
        </p:txBody>
      </p:sp>
      <p:sp>
        <p:nvSpPr>
          <p:cNvPr id="3" name="Content Placeholder 2"/>
          <p:cNvSpPr>
            <a:spLocks noGrp="1"/>
          </p:cNvSpPr>
          <p:nvPr>
            <p:ph idx="1"/>
          </p:nvPr>
        </p:nvSpPr>
        <p:spPr/>
        <p:txBody>
          <a:bodyPr>
            <a:normAutofit lnSpcReduction="10000"/>
          </a:bodyPr>
          <a:lstStyle/>
          <a:p>
            <a:r>
              <a:rPr lang="en-US" dirty="0" smtClean="0"/>
              <a:t>Thread-Safety: A class is said to be thread-safe if it’s methods and filed can be accessed concurrently from multiple threads. </a:t>
            </a:r>
          </a:p>
          <a:p>
            <a:r>
              <a:rPr lang="en-US" dirty="0" smtClean="0"/>
              <a:t>Synopsis: The authors proposed a learning based approach to classify whether a class is thread safe or not. The data set included a balanced set of ~230 classes. They represented classes through a lightweight static analysis technique that represents classes as a field focused graphs. The represented graphs as vectors using graph kernels. They achieved a high recall and precision ~94%. </a:t>
            </a:r>
          </a:p>
          <a:p>
            <a:r>
              <a:rPr lang="en-US" dirty="0" smtClean="0"/>
              <a:t>Notes: Representing Classes fields and methods as graphs that catches the read/write/call relations between them is an interesting idea.</a:t>
            </a:r>
          </a:p>
          <a:p>
            <a:endParaRPr lang="en-US" dirty="0"/>
          </a:p>
          <a:p>
            <a:pPr marL="0" indent="0">
              <a:buNone/>
            </a:pPr>
            <a:endParaRPr lang="en-US" dirty="0" smtClean="0"/>
          </a:p>
        </p:txBody>
      </p:sp>
    </p:spTree>
    <p:extLst>
      <p:ext uri="{BB962C8B-B14F-4D97-AF65-F5344CB8AC3E}">
        <p14:creationId xmlns:p14="http://schemas.microsoft.com/office/powerpoint/2010/main" val="224712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DeepGauge: Multi-Granularity Testing Criteria for </a:t>
            </a:r>
            <a:r>
              <a:rPr lang="en-US" dirty="0" smtClean="0"/>
              <a:t>Deep Learning </a:t>
            </a:r>
            <a:r>
              <a:rPr lang="en-US" dirty="0"/>
              <a:t>Systems</a:t>
            </a:r>
            <a:endParaRPr lang="en-US" dirty="0" smtClean="0"/>
          </a:p>
          <a:p>
            <a:r>
              <a:rPr lang="en-US" dirty="0" smtClean="0"/>
              <a:t>Conf.: ase’18</a:t>
            </a:r>
          </a:p>
          <a:p>
            <a:r>
              <a:rPr lang="en-US" dirty="0" smtClean="0"/>
              <a:t>ML Score: 5</a:t>
            </a:r>
          </a:p>
          <a:p>
            <a:r>
              <a:rPr lang="en-US" dirty="0" smtClean="0"/>
              <a:t>Tags: </a:t>
            </a:r>
            <a:r>
              <a:rPr lang="en-US" dirty="0"/>
              <a:t>Deep learning, Software testing, Deep neural networks, </a:t>
            </a:r>
            <a:r>
              <a:rPr lang="en-US" dirty="0" smtClean="0"/>
              <a:t>Testing criteria</a:t>
            </a:r>
          </a:p>
          <a:p>
            <a:r>
              <a:rPr lang="en-US" dirty="0" smtClean="0"/>
              <a:t>Abstract:</a:t>
            </a:r>
            <a:r>
              <a:rPr lang="en-US" dirty="0"/>
              <a:t> Deep learning (DL) defines a new data-driven programming </a:t>
            </a:r>
            <a:r>
              <a:rPr lang="en-US" dirty="0" smtClean="0"/>
              <a:t>paradigm </a:t>
            </a:r>
            <a:r>
              <a:rPr lang="en-US" dirty="0"/>
              <a:t>that constructs the internal system logic of a crafted </a:t>
            </a:r>
            <a:r>
              <a:rPr lang="en-US" dirty="0" smtClean="0"/>
              <a:t>neuron network </a:t>
            </a:r>
            <a:r>
              <a:rPr lang="en-US" dirty="0"/>
              <a:t>through a set of training data. We have seen wide </a:t>
            </a:r>
            <a:r>
              <a:rPr lang="en-US" dirty="0" smtClean="0"/>
              <a:t>adoption </a:t>
            </a:r>
            <a:r>
              <a:rPr lang="en-US" dirty="0"/>
              <a:t>of DL in many safety-critical scenarios. However, a </a:t>
            </a:r>
            <a:r>
              <a:rPr lang="en-US" dirty="0" smtClean="0"/>
              <a:t>plethora of </a:t>
            </a:r>
            <a:r>
              <a:rPr lang="en-US" dirty="0"/>
              <a:t>studies have shown that the state-of-the-art DL systems </a:t>
            </a:r>
            <a:r>
              <a:rPr lang="en-US" dirty="0" smtClean="0"/>
              <a:t>suffer from </a:t>
            </a:r>
            <a:r>
              <a:rPr lang="en-US" dirty="0"/>
              <a:t>various vulnerabilities which can lead to severe </a:t>
            </a:r>
            <a:r>
              <a:rPr lang="en-US" dirty="0" smtClean="0"/>
              <a:t>consequences when </a:t>
            </a:r>
            <a:r>
              <a:rPr lang="en-US" dirty="0"/>
              <a:t>applied to real-world applications. Currently, the testing </a:t>
            </a:r>
            <a:r>
              <a:rPr lang="en-US" dirty="0" smtClean="0"/>
              <a:t>adequacy </a:t>
            </a:r>
            <a:r>
              <a:rPr lang="en-US" dirty="0"/>
              <a:t>of a DL system is usually measured by the accuracy </a:t>
            </a:r>
            <a:r>
              <a:rPr lang="en-US" dirty="0" smtClean="0"/>
              <a:t>of test </a:t>
            </a:r>
            <a:r>
              <a:rPr lang="en-US" dirty="0"/>
              <a:t>data. Considering the limitation of accessible high quality </a:t>
            </a:r>
            <a:r>
              <a:rPr lang="en-US" dirty="0" smtClean="0"/>
              <a:t>test data</a:t>
            </a:r>
            <a:r>
              <a:rPr lang="en-US" dirty="0"/>
              <a:t>, good accuracy performance on test data can hardly </a:t>
            </a:r>
            <a:r>
              <a:rPr lang="en-US" dirty="0" smtClean="0"/>
              <a:t>provide confidence </a:t>
            </a:r>
            <a:r>
              <a:rPr lang="en-US" dirty="0"/>
              <a:t>to the testing adequacy and generality of DL systems</a:t>
            </a:r>
            <a:r>
              <a:rPr lang="en-US" dirty="0" smtClean="0"/>
              <a:t>. Unlike </a:t>
            </a:r>
            <a:r>
              <a:rPr lang="en-US" dirty="0"/>
              <a:t>traditional software systems that have clear and </a:t>
            </a:r>
            <a:r>
              <a:rPr lang="en-US" dirty="0" smtClean="0"/>
              <a:t>controllable </a:t>
            </a:r>
            <a:r>
              <a:rPr lang="en-US" dirty="0"/>
              <a:t>logic and functionality, the lack of interpretability in a </a:t>
            </a:r>
            <a:r>
              <a:rPr lang="en-US" dirty="0" smtClean="0"/>
              <a:t>DL system </a:t>
            </a:r>
            <a:r>
              <a:rPr lang="en-US" dirty="0"/>
              <a:t>makes system analysis and defect detection difficult, </a:t>
            </a:r>
            <a:r>
              <a:rPr lang="en-US" dirty="0" smtClean="0"/>
              <a:t>which could </a:t>
            </a:r>
            <a:r>
              <a:rPr lang="en-US" dirty="0"/>
              <a:t>potentially hinder its real-world deployment. In this paper</a:t>
            </a:r>
            <a:r>
              <a:rPr lang="en-US" dirty="0" smtClean="0"/>
              <a:t>, we propose DeepGauge</a:t>
            </a:r>
            <a:r>
              <a:rPr lang="en-US" dirty="0"/>
              <a:t>, a set of multi-granularity testing </a:t>
            </a:r>
            <a:r>
              <a:rPr lang="en-US" dirty="0" smtClean="0"/>
              <a:t>criteria for </a:t>
            </a:r>
            <a:r>
              <a:rPr lang="en-US" dirty="0"/>
              <a:t>DL systems, which aims at rendering a multi-faceted </a:t>
            </a:r>
            <a:r>
              <a:rPr lang="en-US" dirty="0" smtClean="0"/>
              <a:t>portrayal of </a:t>
            </a:r>
            <a:r>
              <a:rPr lang="en-US" dirty="0"/>
              <a:t>the testbed. The in-depth evaluation of our proposed </a:t>
            </a:r>
            <a:r>
              <a:rPr lang="en-US" dirty="0" smtClean="0"/>
              <a:t>testing criteria </a:t>
            </a:r>
            <a:r>
              <a:rPr lang="en-US" dirty="0"/>
              <a:t>is demonstrated on two well-known datasets, five DL </a:t>
            </a:r>
            <a:r>
              <a:rPr lang="en-US" dirty="0" smtClean="0"/>
              <a:t>systems</a:t>
            </a:r>
            <a:r>
              <a:rPr lang="en-US" dirty="0"/>
              <a:t>, and with four state-of-the-art adversarial attack </a:t>
            </a:r>
            <a:r>
              <a:rPr lang="en-US" dirty="0" smtClean="0"/>
              <a:t>techniques against </a:t>
            </a:r>
            <a:r>
              <a:rPr lang="en-US" dirty="0"/>
              <a:t>DL. The potential usefulness </a:t>
            </a:r>
            <a:r>
              <a:rPr lang="en-US" dirty="0" smtClean="0"/>
              <a:t>of DeepGauge sheds </a:t>
            </a:r>
            <a:r>
              <a:rPr lang="en-US" dirty="0"/>
              <a:t>light </a:t>
            </a:r>
            <a:r>
              <a:rPr lang="en-US" dirty="0" smtClean="0"/>
              <a:t>on the </a:t>
            </a:r>
            <a:r>
              <a:rPr lang="en-US" dirty="0"/>
              <a:t>construction of more generic and robust DL systems.</a:t>
            </a:r>
            <a:endParaRPr lang="en-US" dirty="0" smtClean="0"/>
          </a:p>
        </p:txBody>
      </p:sp>
    </p:spTree>
    <p:extLst>
      <p:ext uri="{BB962C8B-B14F-4D97-AF65-F5344CB8AC3E}">
        <p14:creationId xmlns:p14="http://schemas.microsoft.com/office/powerpoint/2010/main" val="1549175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sp>
        <p:nvSpPr>
          <p:cNvPr id="3" name="Content Placeholder 2"/>
          <p:cNvSpPr>
            <a:spLocks noGrp="1"/>
          </p:cNvSpPr>
          <p:nvPr>
            <p:ph idx="1"/>
          </p:nvPr>
        </p:nvSpPr>
        <p:spPr/>
        <p:txBody>
          <a:bodyPr>
            <a:normAutofit/>
          </a:bodyPr>
          <a:lstStyle/>
          <a:p>
            <a:r>
              <a:rPr lang="en-US" dirty="0" smtClean="0"/>
              <a:t>Synopsis: The authors proposed a system of testing criteria for Deep Learning Systems. DL are being deployed in safety critical applications which calls for more testing especially with the introduction of adversarial examples that fools networks. They proposed a neuron level testing criteria (k-</a:t>
            </a:r>
            <a:r>
              <a:rPr lang="en-US" dirty="0" err="1" smtClean="0"/>
              <a:t>multisection</a:t>
            </a:r>
            <a:r>
              <a:rPr lang="en-US" dirty="0" smtClean="0"/>
              <a:t>, boundaries, strong) and layer level testing criteria (top-k, top-k patterns). They have showed that adversarial testing data actually increase the coverage of their testing criteria.</a:t>
            </a:r>
          </a:p>
          <a:p>
            <a:endParaRPr lang="en-US" dirty="0" smtClean="0"/>
          </a:p>
        </p:txBody>
      </p:sp>
    </p:spTree>
    <p:extLst>
      <p:ext uri="{BB962C8B-B14F-4D97-AF65-F5344CB8AC3E}">
        <p14:creationId xmlns:p14="http://schemas.microsoft.com/office/powerpoint/2010/main" val="513461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pic>
        <p:nvPicPr>
          <p:cNvPr id="5" name="Picture 4"/>
          <p:cNvPicPr>
            <a:picLocks noChangeAspect="1"/>
          </p:cNvPicPr>
          <p:nvPr/>
        </p:nvPicPr>
        <p:blipFill>
          <a:blip r:embed="rId2"/>
          <a:stretch>
            <a:fillRect/>
          </a:stretch>
        </p:blipFill>
        <p:spPr>
          <a:xfrm>
            <a:off x="838200" y="1810635"/>
            <a:ext cx="4438338" cy="2637880"/>
          </a:xfrm>
          <a:prstGeom prst="rect">
            <a:avLst/>
          </a:prstGeom>
        </p:spPr>
      </p:pic>
      <p:pic>
        <p:nvPicPr>
          <p:cNvPr id="6" name="Picture 5"/>
          <p:cNvPicPr>
            <a:picLocks noChangeAspect="1"/>
          </p:cNvPicPr>
          <p:nvPr/>
        </p:nvPicPr>
        <p:blipFill>
          <a:blip r:embed="rId3"/>
          <a:stretch>
            <a:fillRect/>
          </a:stretch>
        </p:blipFill>
        <p:spPr>
          <a:xfrm>
            <a:off x="5654624" y="1810635"/>
            <a:ext cx="6429790" cy="2409357"/>
          </a:xfrm>
          <a:prstGeom prst="rect">
            <a:avLst/>
          </a:prstGeom>
        </p:spPr>
      </p:pic>
    </p:spTree>
    <p:extLst>
      <p:ext uri="{BB962C8B-B14F-4D97-AF65-F5344CB8AC3E}">
        <p14:creationId xmlns:p14="http://schemas.microsoft.com/office/powerpoint/2010/main" val="4108086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 Predicting SQLI vulnerabilities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Title</a:t>
            </a:r>
            <a:r>
              <a:rPr lang="en-US" dirty="0"/>
              <a:t>: A Machine Learning Based Approach to Identify SQL Injection Vulnerabilities.</a:t>
            </a:r>
            <a:endParaRPr lang="en-US" dirty="0" smtClean="0"/>
          </a:p>
          <a:p>
            <a:r>
              <a:rPr lang="en-US" dirty="0" smtClean="0"/>
              <a:t>Conf.: ase’19</a:t>
            </a:r>
          </a:p>
          <a:p>
            <a:r>
              <a:rPr lang="en-US" dirty="0" smtClean="0"/>
              <a:t>ML Score: 5</a:t>
            </a:r>
          </a:p>
          <a:p>
            <a:r>
              <a:rPr lang="en-US" dirty="0" smtClean="0"/>
              <a:t>Tags: </a:t>
            </a:r>
            <a:r>
              <a:rPr lang="en-US" dirty="0"/>
              <a:t>Deep learning, prediction model, SQL injection</a:t>
            </a:r>
            <a:r>
              <a:rPr lang="en-US" dirty="0" smtClean="0"/>
              <a:t>, vulnerability</a:t>
            </a:r>
          </a:p>
          <a:p>
            <a:r>
              <a:rPr lang="en-US" dirty="0" smtClean="0"/>
              <a:t>Abstract: </a:t>
            </a:r>
            <a:r>
              <a:rPr lang="en-US" dirty="0"/>
              <a:t>Abstract—This paper presents a machine learning </a:t>
            </a:r>
            <a:r>
              <a:rPr lang="en-US" dirty="0" smtClean="0"/>
              <a:t>classifier designed </a:t>
            </a:r>
            <a:r>
              <a:rPr lang="en-US" dirty="0"/>
              <a:t>to identify SQL injection vulnerabilities in PHP code</a:t>
            </a:r>
            <a:r>
              <a:rPr lang="en-US" dirty="0" smtClean="0"/>
              <a:t>. Both </a:t>
            </a:r>
            <a:r>
              <a:rPr lang="en-US" dirty="0"/>
              <a:t>classical and deep learning based machine learning </a:t>
            </a:r>
            <a:r>
              <a:rPr lang="en-US" dirty="0" smtClean="0"/>
              <a:t>algorithms </a:t>
            </a:r>
            <a:r>
              <a:rPr lang="en-US" dirty="0"/>
              <a:t>were used to train and evaluate classifier </a:t>
            </a:r>
            <a:r>
              <a:rPr lang="en-US" dirty="0" smtClean="0"/>
              <a:t>models using </a:t>
            </a:r>
            <a:r>
              <a:rPr lang="en-US" dirty="0"/>
              <a:t>input validation and sanitization features extracted </a:t>
            </a:r>
            <a:r>
              <a:rPr lang="en-US" dirty="0" smtClean="0"/>
              <a:t>from source </a:t>
            </a:r>
            <a:r>
              <a:rPr lang="en-US" dirty="0"/>
              <a:t>code files. On ten-fold cross validations a model </a:t>
            </a:r>
            <a:r>
              <a:rPr lang="en-US" dirty="0" smtClean="0"/>
              <a:t>trained using </a:t>
            </a:r>
            <a:r>
              <a:rPr lang="en-US" dirty="0"/>
              <a:t>Convolutional Neural Network(CNN) achieved the </a:t>
            </a:r>
            <a:r>
              <a:rPr lang="en-US" dirty="0" smtClean="0"/>
              <a:t>highest precision </a:t>
            </a:r>
            <a:r>
              <a:rPr lang="en-US" dirty="0"/>
              <a:t>(95.4%), while a model based on Multilayer Perceptron(MLP) achieved the highest recall (63.7%) and the highest f-measure (0.746).</a:t>
            </a:r>
            <a:endParaRPr lang="en-US" dirty="0" smtClean="0"/>
          </a:p>
        </p:txBody>
      </p:sp>
    </p:spTree>
    <p:extLst>
      <p:ext uri="{BB962C8B-B14F-4D97-AF65-F5344CB8AC3E}">
        <p14:creationId xmlns:p14="http://schemas.microsoft.com/office/powerpoint/2010/main" val="3318195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 Predicting SQLI vulnerabilities</a:t>
            </a:r>
            <a:endParaRPr lang="en-US" dirty="0"/>
          </a:p>
        </p:txBody>
      </p:sp>
      <p:sp>
        <p:nvSpPr>
          <p:cNvPr id="3" name="Content Placeholder 2"/>
          <p:cNvSpPr>
            <a:spLocks noGrp="1"/>
          </p:cNvSpPr>
          <p:nvPr>
            <p:ph idx="1"/>
          </p:nvPr>
        </p:nvSpPr>
        <p:spPr/>
        <p:txBody>
          <a:bodyPr>
            <a:normAutofit/>
          </a:bodyPr>
          <a:lstStyle/>
          <a:p>
            <a:r>
              <a:rPr lang="en-US" dirty="0" smtClean="0"/>
              <a:t>Synopsis: The author proposed  a learning based approach to discover SQLI vulnerabilities from source code. The authors pipeline is the standard machine learning pipeline in which he collected ~950 vulnerable  code and ~1880 un </a:t>
            </a:r>
            <a:r>
              <a:rPr lang="en-US" dirty="0"/>
              <a:t>vulnerable</a:t>
            </a:r>
            <a:r>
              <a:rPr lang="en-US" dirty="0" smtClean="0"/>
              <a:t> ones. He proposed a set of features (existence of input validation keywords, Bag of Words, Word2Vec) and then trained off-the-shelf models (Traditional and Deep) on the dataset. He achieved a good precision and a moderate recall score.</a:t>
            </a:r>
          </a:p>
          <a:p>
            <a:r>
              <a:rPr lang="en-US" dirty="0" smtClean="0"/>
              <a:t>Note: The paper was overly simplified!</a:t>
            </a:r>
          </a:p>
        </p:txBody>
      </p:sp>
    </p:spTree>
    <p:extLst>
      <p:ext uri="{BB962C8B-B14F-4D97-AF65-F5344CB8AC3E}">
        <p14:creationId xmlns:p14="http://schemas.microsoft.com/office/powerpoint/2010/main" val="297511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Generating Comments from Source Code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Improving automatic source code summarization via deep reinforcement learning.</a:t>
            </a:r>
            <a:endParaRPr lang="en-US" dirty="0" smtClean="0"/>
          </a:p>
          <a:p>
            <a:r>
              <a:rPr lang="en-US" dirty="0" smtClean="0"/>
              <a:t>Conf.: ase’2018</a:t>
            </a:r>
          </a:p>
          <a:p>
            <a:r>
              <a:rPr lang="en-US" dirty="0" smtClean="0"/>
              <a:t>ML Score: 5</a:t>
            </a:r>
          </a:p>
          <a:p>
            <a:r>
              <a:rPr lang="en-US" dirty="0" smtClean="0"/>
              <a:t>Tags: Code Summarization, Text Generation, Reinforced Deep Learning, LSTM, encoder-decoder</a:t>
            </a:r>
          </a:p>
          <a:p>
            <a:r>
              <a:rPr lang="en-US" dirty="0" smtClean="0"/>
              <a:t>Abstract</a:t>
            </a:r>
            <a:r>
              <a:rPr lang="en-US" dirty="0"/>
              <a:t>: </a:t>
            </a:r>
            <a:r>
              <a:rPr lang="en-US" dirty="0" smtClean="0"/>
              <a:t>Code </a:t>
            </a:r>
            <a:r>
              <a:rPr lang="en-US" dirty="0"/>
              <a:t>summarization provides a high level natural language description of the function performed by code, as it can benefit the software maintenance, code categorization and retrieval. To the best of our knowledge, most state-of-the-art approaches follow an encoder-decoder framework which encodes the code into a hidden space and then decode it into natural language space, suffering from two major drawbacks: a) Their encoders only consider the sequential content of code, ignoring the tree structure which is also critical for the task of code summarization; b) Their decoders are typically trained to predict the next word by maximizing the likelihood of next ground-truth word with previous ground-truth word given. However, it is expected to generate the entire sequence from scratch at test time. This discrepancy can cause an exposure bias issue, making the learnt decoder suboptimal. In this paper, we incorporate an abstract syntax tree structure as well as sequential content of code snippets into a deep reinforcement learning framework (i.e., actor-critic network). The actor network provides the confidence of predicting the next word according to current state. On the other hand, the critic network evaluates the reward value of all possible extensions of the current state and can provide global guidance for explorations. We employ an advantage reward composed of BLEU metric to train both networks. Comprehensive experiments on a real-world dataset show the effectiveness of our proposed model when compared with some state-of-the-art methods.</a:t>
            </a:r>
            <a:endParaRPr lang="en-US" dirty="0" smtClean="0"/>
          </a:p>
        </p:txBody>
      </p:sp>
    </p:spTree>
    <p:extLst>
      <p:ext uri="{BB962C8B-B14F-4D97-AF65-F5344CB8AC3E}">
        <p14:creationId xmlns:p14="http://schemas.microsoft.com/office/powerpoint/2010/main" val="3813735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Generating Comments from Source Code</a:t>
            </a:r>
            <a:endParaRPr lang="en-US" dirty="0"/>
          </a:p>
        </p:txBody>
      </p:sp>
      <p:sp>
        <p:nvSpPr>
          <p:cNvPr id="3" name="Content Placeholder 2"/>
          <p:cNvSpPr>
            <a:spLocks noGrp="1"/>
          </p:cNvSpPr>
          <p:nvPr>
            <p:ph idx="1"/>
          </p:nvPr>
        </p:nvSpPr>
        <p:spPr/>
        <p:txBody>
          <a:bodyPr>
            <a:normAutofit/>
          </a:bodyPr>
          <a:lstStyle/>
          <a:p>
            <a:r>
              <a:rPr lang="en-US" dirty="0" smtClean="0"/>
              <a:t>Synopsis: The authors proposed a hybrid learning based approach to generate comment from source code. They fused multiple approaches from SOTA and formulated a hybrid one that beats SOTA. They represented source code through textual LSTM and a structural AST-LSTM. They added a hybrid attention module over representation. They included a reinforced Deep Learning module to resolve the problem of “exposure biases” that text generation encoder-decoder networks suffers from. </a:t>
            </a:r>
          </a:p>
          <a:p>
            <a:r>
              <a:rPr lang="en-US" dirty="0" smtClean="0"/>
              <a:t>Notes: This paper approach is pretty complex though the complexity have paid off through considerable better results. </a:t>
            </a:r>
          </a:p>
        </p:txBody>
      </p:sp>
    </p:spTree>
    <p:extLst>
      <p:ext uri="{BB962C8B-B14F-4D97-AF65-F5344CB8AC3E}">
        <p14:creationId xmlns:p14="http://schemas.microsoft.com/office/powerpoint/2010/main" val="1873276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Apricot: A Weight-Adaptation Approach to Fixing Deep Learning Models.</a:t>
            </a:r>
            <a:endParaRPr lang="en-US" dirty="0" smtClean="0"/>
          </a:p>
          <a:p>
            <a:r>
              <a:rPr lang="en-US" dirty="0" smtClean="0"/>
              <a:t>Conf.: ase’19</a:t>
            </a:r>
          </a:p>
          <a:p>
            <a:r>
              <a:rPr lang="en-US" dirty="0" smtClean="0"/>
              <a:t>ML Score: 5</a:t>
            </a:r>
          </a:p>
          <a:p>
            <a:r>
              <a:rPr lang="en-US" dirty="0" smtClean="0"/>
              <a:t>Tags: </a:t>
            </a:r>
          </a:p>
          <a:p>
            <a:r>
              <a:rPr lang="en-US" dirty="0" smtClean="0"/>
              <a:t>Abstract</a:t>
            </a:r>
            <a:r>
              <a:rPr lang="en-US" dirty="0"/>
              <a:t>: A deep learning (DL) model is inherently imprecise. To address this problem, existing techniques retrain a DL model over a larger training dataset or with the help of fault injected models or using the insight of failing test cases in a DL model. In this paper, we present Apricot, a novel weight-adaptation approach to fixing DL models iteratively. Our key observation is that if the deep learning architecture of a DL model is trained over many different subsets of the original training dataset, the weights in the resultant reduced DL model (</a:t>
            </a:r>
            <a:r>
              <a:rPr lang="en-US" dirty="0" err="1"/>
              <a:t>rDLM</a:t>
            </a:r>
            <a:r>
              <a:rPr lang="en-US" dirty="0"/>
              <a:t>) can provide insights on the adjustment direction and magnitude of the weights in the original DL model to handle the test cases that the original DL model misclassifies. Apricot generates a set of such reduced DL models from the original DL model. In each iteration, for each failing test case experienced by the input DL model (</a:t>
            </a:r>
            <a:r>
              <a:rPr lang="en-US" dirty="0" err="1"/>
              <a:t>iDLM</a:t>
            </a:r>
            <a:r>
              <a:rPr lang="en-US" dirty="0"/>
              <a:t>), Apricot adjusts each weight of this </a:t>
            </a:r>
            <a:r>
              <a:rPr lang="en-US" dirty="0" err="1"/>
              <a:t>iDLM</a:t>
            </a:r>
            <a:r>
              <a:rPr lang="en-US" dirty="0"/>
              <a:t> toward the average weight of these rDLMs correctly classifying the test case and/or away from that of these rDLMs misclassifying the same test case, followed by training the weight-adjusted </a:t>
            </a:r>
            <a:r>
              <a:rPr lang="en-US" dirty="0" err="1"/>
              <a:t>iDLM</a:t>
            </a:r>
            <a:r>
              <a:rPr lang="en-US" dirty="0"/>
              <a:t> over the original training dataset to generate a new </a:t>
            </a:r>
            <a:r>
              <a:rPr lang="en-US" dirty="0" err="1"/>
              <a:t>iDLM</a:t>
            </a:r>
            <a:r>
              <a:rPr lang="en-US" dirty="0"/>
              <a:t> for the next iteration. The experiment using five state-of-the-art DL models shows that Apricot can increase the test accuracy of these models by 0.87%-1.55% with an average of 1.08%. The experiment also reveals the complementary nature of these rDLMs in Apricot.</a:t>
            </a:r>
            <a:endParaRPr lang="en-US" dirty="0" smtClean="0"/>
          </a:p>
        </p:txBody>
      </p:sp>
    </p:spTree>
    <p:extLst>
      <p:ext uri="{BB962C8B-B14F-4D97-AF65-F5344CB8AC3E}">
        <p14:creationId xmlns:p14="http://schemas.microsoft.com/office/powerpoint/2010/main" val="3227904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Synopsis: The authors proposed a to fix (increase accuracy) deep learning models using a set of reduced ones. Reduced Models are similar to the to-be-fixed model but trained on a smaller subset. Iteratively the authors algorithm feed training data to to-be-fixed DLM and rDLMs. If the RLM failed to predict some instances the model weights are adapted using the weights of rDLMs that correctly classified the instance and the avg. weights of ones that falsely predicted it. They applied their approach on 5 different models trained over CIFR10 dataset and consistently showed an improved accuracy. </a:t>
            </a:r>
          </a:p>
          <a:p>
            <a:r>
              <a:rPr lang="en-US" dirty="0" smtClean="0"/>
              <a:t>Notes: I liked this paper it is interesting and practical, though I wonder if a simple ensemble of DLM can achieve a similar result or even adapting a model weight using an evolutionally algorithm can achieve similar result (I think it is the case). In other words the approach is complex and reach better results based on a simpler dynamics happening inside their complex system. The paper have a good set of citations related to DL with SE</a:t>
            </a:r>
          </a:p>
        </p:txBody>
      </p:sp>
    </p:spTree>
    <p:extLst>
      <p:ext uri="{BB962C8B-B14F-4D97-AF65-F5344CB8AC3E}">
        <p14:creationId xmlns:p14="http://schemas.microsoft.com/office/powerpoint/2010/main" val="3739928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pic>
        <p:nvPicPr>
          <p:cNvPr id="3" name="Picture 2"/>
          <p:cNvPicPr>
            <a:picLocks noChangeAspect="1"/>
          </p:cNvPicPr>
          <p:nvPr/>
        </p:nvPicPr>
        <p:blipFill>
          <a:blip r:embed="rId2"/>
          <a:stretch>
            <a:fillRect/>
          </a:stretch>
        </p:blipFill>
        <p:spPr>
          <a:xfrm>
            <a:off x="1101436" y="1950316"/>
            <a:ext cx="9074153" cy="3827030"/>
          </a:xfrm>
          <a:prstGeom prst="rect">
            <a:avLst/>
          </a:prstGeom>
        </p:spPr>
      </p:pic>
    </p:spTree>
    <p:extLst>
      <p:ext uri="{BB962C8B-B14F-4D97-AF65-F5344CB8AC3E}">
        <p14:creationId xmlns:p14="http://schemas.microsoft.com/office/powerpoint/2010/main" val="3681399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Predicting breakdowns in cloud services (with SPIKE).</a:t>
            </a:r>
            <a:endParaRPr lang="en-US" dirty="0" smtClean="0"/>
          </a:p>
          <a:p>
            <a:r>
              <a:rPr lang="en-US" dirty="0" smtClean="0"/>
              <a:t>Conf.: fse’19</a:t>
            </a:r>
          </a:p>
          <a:p>
            <a:r>
              <a:rPr lang="en-US" dirty="0" smtClean="0"/>
              <a:t>ML Score: 5</a:t>
            </a:r>
          </a:p>
          <a:p>
            <a:r>
              <a:rPr lang="en-US" dirty="0" smtClean="0"/>
              <a:t>Tags: </a:t>
            </a:r>
            <a:r>
              <a:rPr lang="en-US" dirty="0"/>
              <a:t>Cloud, optimization, data mining, parameter tuning</a:t>
            </a:r>
            <a:endParaRPr lang="en-US" dirty="0" smtClean="0"/>
          </a:p>
          <a:p>
            <a:r>
              <a:rPr lang="en-US" dirty="0" smtClean="0"/>
              <a:t>Abstract</a:t>
            </a:r>
            <a:r>
              <a:rPr lang="en-US" dirty="0"/>
              <a:t>: Maintaining web-services is a mission-critical task where any down- time means loss of revenue and reputation (of being a reliable service provider). In the current competitive web services market, such a loss of reputation causes extensive loss of future revenue.  To address this issue, we developed SPIKE, a data mining tool which can predict upcoming service breakdowns, half an hour into the future. Such predictions let an organization alert and assemble the tiger team to address the problem (e.g. by </a:t>
            </a:r>
            <a:r>
              <a:rPr lang="en-US" dirty="0" smtClean="0"/>
              <a:t>reconfiguring </a:t>
            </a:r>
            <a:r>
              <a:rPr lang="en-US" dirty="0"/>
              <a:t>cloud hardware in order to reduce the likelihood of that breakdown).  SPIKE utilizes (a) regression tree learning (with CART); (b) synthetic minority over-sampling (to handle how rare spikes are in our data); (c) </a:t>
            </a:r>
            <a:r>
              <a:rPr lang="en-US" dirty="0" smtClean="0"/>
              <a:t>hyper-parameter </a:t>
            </a:r>
            <a:r>
              <a:rPr lang="en-US" dirty="0"/>
              <a:t>optimization (to learn best settings for our local data) and (d) a technique we called </a:t>
            </a:r>
            <a:r>
              <a:rPr lang="en-US" dirty="0" smtClean="0"/>
              <a:t>“topology sampling” where </a:t>
            </a:r>
            <a:r>
              <a:rPr lang="en-US" dirty="0"/>
              <a:t>training vectors are built from extensive details of an individual node plus summary details on all their neighbors.  In the experiments reported here, SPIKE predicted service spikes 30 minutes into future with recalls and precision of 75% and above. Also, SPIKE performed relatively better than other widely-used learning methods (neural nets, random forests, logistic regression).</a:t>
            </a:r>
            <a:endParaRPr lang="en-US" dirty="0" smtClean="0"/>
          </a:p>
        </p:txBody>
      </p:sp>
    </p:spTree>
    <p:extLst>
      <p:ext uri="{BB962C8B-B14F-4D97-AF65-F5344CB8AC3E}">
        <p14:creationId xmlns:p14="http://schemas.microsoft.com/office/powerpoint/2010/main" val="4218210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Synopsis: The authors presented their machine learning pipeline used to predict </a:t>
            </a:r>
            <a:r>
              <a:rPr lang="en-US" dirty="0"/>
              <a:t>Web Service </a:t>
            </a:r>
            <a:r>
              <a:rPr lang="en-US" dirty="0" smtClean="0"/>
              <a:t>Response Time of a certain node on the cloud. The collected data from cloud monitoring routines. The compiled a set of features such as the current RT the historical RTs and some info. related to nodes upstreaming to the target node.  The trained different models ranging from ANNs, Random forests, CART, Logistic Regression. They found the CART have interesting results along with they being interpretable. ANNs beat CART but not comprehensible. They used SMOT to handle unbalanced data (spike events are rare), they used hyper parameter optimizations (found to be very important), and focused on Recall as their metric. They also derived some recommendations regarding the human process involved.</a:t>
            </a:r>
          </a:p>
          <a:p>
            <a:pPr marL="0" indent="0">
              <a:buNone/>
            </a:pPr>
            <a:r>
              <a:rPr lang="en-US" dirty="0" smtClean="0"/>
              <a:t>Note: The paper is easy to read. It emphasizes the difference between research context and industrial context.</a:t>
            </a:r>
            <a:endParaRPr lang="en-US" dirty="0"/>
          </a:p>
        </p:txBody>
      </p:sp>
    </p:spTree>
    <p:extLst>
      <p:ext uri="{BB962C8B-B14F-4D97-AF65-F5344CB8AC3E}">
        <p14:creationId xmlns:p14="http://schemas.microsoft.com/office/powerpoint/2010/main" val="1944906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pic>
        <p:nvPicPr>
          <p:cNvPr id="5" name="Picture 4"/>
          <p:cNvPicPr>
            <a:picLocks noChangeAspect="1"/>
          </p:cNvPicPr>
          <p:nvPr/>
        </p:nvPicPr>
        <p:blipFill>
          <a:blip r:embed="rId2"/>
          <a:stretch>
            <a:fillRect/>
          </a:stretch>
        </p:blipFill>
        <p:spPr>
          <a:xfrm>
            <a:off x="180108" y="4165888"/>
            <a:ext cx="3962400" cy="2638425"/>
          </a:xfrm>
          <a:prstGeom prst="rect">
            <a:avLst/>
          </a:prstGeom>
        </p:spPr>
      </p:pic>
      <p:pic>
        <p:nvPicPr>
          <p:cNvPr id="6" name="Picture 5"/>
          <p:cNvPicPr>
            <a:picLocks noChangeAspect="1"/>
          </p:cNvPicPr>
          <p:nvPr/>
        </p:nvPicPr>
        <p:blipFill>
          <a:blip r:embed="rId3"/>
          <a:stretch>
            <a:fillRect/>
          </a:stretch>
        </p:blipFill>
        <p:spPr>
          <a:xfrm>
            <a:off x="3799872" y="1983580"/>
            <a:ext cx="8392128" cy="3045620"/>
          </a:xfrm>
          <a:prstGeom prst="rect">
            <a:avLst/>
          </a:prstGeom>
        </p:spPr>
      </p:pic>
    </p:spTree>
    <p:extLst>
      <p:ext uri="{BB962C8B-B14F-4D97-AF65-F5344CB8AC3E}">
        <p14:creationId xmlns:p14="http://schemas.microsoft.com/office/powerpoint/2010/main" val="1564196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Detection System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Search-based test and improvement of machine-learning-based anomaly detection systems.</a:t>
            </a:r>
            <a:endParaRPr lang="en-US" dirty="0" smtClean="0"/>
          </a:p>
          <a:p>
            <a:r>
              <a:rPr lang="en-US" dirty="0" smtClean="0"/>
              <a:t>Conf.: issta’19</a:t>
            </a:r>
          </a:p>
          <a:p>
            <a:r>
              <a:rPr lang="en-US" dirty="0" smtClean="0"/>
              <a:t>ML Score: 5</a:t>
            </a:r>
          </a:p>
          <a:p>
            <a:r>
              <a:rPr lang="en-US" dirty="0" smtClean="0"/>
              <a:t>Tags: </a:t>
            </a:r>
            <a:r>
              <a:rPr lang="en-US" dirty="0"/>
              <a:t>software testing, intrusion detection systems, clustering</a:t>
            </a:r>
            <a:endParaRPr lang="en-US" dirty="0" smtClean="0"/>
          </a:p>
          <a:p>
            <a:r>
              <a:rPr lang="en-US" dirty="0" smtClean="0"/>
              <a:t>Abstract</a:t>
            </a:r>
            <a:r>
              <a:rPr lang="en-US" dirty="0"/>
              <a:t>: Machine-learning-based anomaly detection systems can be vulnerable to new kinds of deceptions, known as training attacks, which exploit the live learning mechanism of these systems by progressively injecting small portions of abnormal data. The injected data seamlessly swift the learned states to a point where harmful data can pass unnoticed. We focus on the systematic testing of these attacks in the context of intrusion detection systems (IDS). We propose a search-based approach to test IDS by making training attacks. Going a step further, we also propose searching for countermeasures, learning from the successful attacks and thereby increasing the resilience of the tested IDS. We evaluate our approach on a denial-of-service attack detection scenario and a dataset recording the network traffic of a real-world system. Our experiments show that our search-based attack scheme generates successful attacks bypassing the current state-of-the-art </a:t>
            </a:r>
            <a:r>
              <a:rPr lang="en-US" dirty="0" smtClean="0"/>
              <a:t>defenses. </a:t>
            </a:r>
            <a:r>
              <a:rPr lang="en-US" dirty="0"/>
              <a:t>We also show that our approach is capable of generating attack patterns for all configuration states of the studied IDS and that it is capable of providing appropriate countermeasures. By co-evolving our attack and </a:t>
            </a:r>
            <a:r>
              <a:rPr lang="en-US" dirty="0" smtClean="0"/>
              <a:t>defense </a:t>
            </a:r>
            <a:r>
              <a:rPr lang="en-US" dirty="0"/>
              <a:t>mechanisms we succeeded at improving the </a:t>
            </a:r>
            <a:r>
              <a:rPr lang="en-US" dirty="0" smtClean="0"/>
              <a:t>defense </a:t>
            </a:r>
            <a:r>
              <a:rPr lang="en-US" dirty="0"/>
              <a:t>of the IDS under test by making it resilient to 49 out of 50 independently generated attacks.</a:t>
            </a:r>
            <a:endParaRPr lang="en-US" dirty="0" smtClean="0"/>
          </a:p>
        </p:txBody>
      </p:sp>
    </p:spTree>
    <p:extLst>
      <p:ext uri="{BB962C8B-B14F-4D97-AF65-F5344CB8AC3E}">
        <p14:creationId xmlns:p14="http://schemas.microsoft.com/office/powerpoint/2010/main" val="2446883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Detection System </a:t>
            </a:r>
            <a:endParaRPr lang="en-US" dirty="0"/>
          </a:p>
        </p:txBody>
      </p:sp>
      <p:sp>
        <p:nvSpPr>
          <p:cNvPr id="3" name="Content Placeholder 2"/>
          <p:cNvSpPr>
            <a:spLocks noGrp="1"/>
          </p:cNvSpPr>
          <p:nvPr>
            <p:ph idx="1"/>
          </p:nvPr>
        </p:nvSpPr>
        <p:spPr/>
        <p:txBody>
          <a:bodyPr>
            <a:normAutofit/>
          </a:bodyPr>
          <a:lstStyle/>
          <a:p>
            <a:r>
              <a:rPr lang="en-US" dirty="0" smtClean="0"/>
              <a:t>Synopsis: The authors developed a genetic algorithm based framework for 1- systemic testing of online anomaly detection system that is based on machine learning (clustering). 2- systemic search for more secure ADS based on finding fit setup for parallel D-streams instances. The two objective where fused together using a co-evolutionary algorithm. First genetic program produces efficient attacks and the second produces defenses to countermeasure the attacks.</a:t>
            </a:r>
          </a:p>
          <a:p>
            <a:r>
              <a:rPr lang="en-US" dirty="0" smtClean="0"/>
              <a:t>Notes: The paper is not directly related to machine </a:t>
            </a:r>
            <a:r>
              <a:rPr lang="en-US" dirty="0"/>
              <a:t>l</a:t>
            </a:r>
            <a:r>
              <a:rPr lang="en-US" dirty="0" smtClean="0"/>
              <a:t>earning</a:t>
            </a:r>
          </a:p>
        </p:txBody>
      </p:sp>
    </p:spTree>
    <p:extLst>
      <p:ext uri="{BB962C8B-B14F-4D97-AF65-F5344CB8AC3E}">
        <p14:creationId xmlns:p14="http://schemas.microsoft.com/office/powerpoint/2010/main" val="267362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Detection System </a:t>
            </a:r>
            <a:endParaRPr lang="en-US" dirty="0"/>
          </a:p>
        </p:txBody>
      </p:sp>
      <p:pic>
        <p:nvPicPr>
          <p:cNvPr id="5" name="Picture 4"/>
          <p:cNvPicPr>
            <a:picLocks noChangeAspect="1"/>
          </p:cNvPicPr>
          <p:nvPr/>
        </p:nvPicPr>
        <p:blipFill>
          <a:blip r:embed="rId2"/>
          <a:stretch>
            <a:fillRect/>
          </a:stretch>
        </p:blipFill>
        <p:spPr>
          <a:xfrm>
            <a:off x="294409" y="1302761"/>
            <a:ext cx="5063409" cy="2895167"/>
          </a:xfrm>
          <a:prstGeom prst="rect">
            <a:avLst/>
          </a:prstGeom>
        </p:spPr>
      </p:pic>
      <p:pic>
        <p:nvPicPr>
          <p:cNvPr id="6" name="Picture 5"/>
          <p:cNvPicPr>
            <a:picLocks noChangeAspect="1"/>
          </p:cNvPicPr>
          <p:nvPr/>
        </p:nvPicPr>
        <p:blipFill>
          <a:blip r:embed="rId3"/>
          <a:stretch>
            <a:fillRect/>
          </a:stretch>
        </p:blipFill>
        <p:spPr>
          <a:xfrm>
            <a:off x="838200" y="4248874"/>
            <a:ext cx="3528881" cy="2471881"/>
          </a:xfrm>
          <a:prstGeom prst="rect">
            <a:avLst/>
          </a:prstGeom>
        </p:spPr>
      </p:pic>
      <p:pic>
        <p:nvPicPr>
          <p:cNvPr id="7" name="Picture 6"/>
          <p:cNvPicPr>
            <a:picLocks noChangeAspect="1"/>
          </p:cNvPicPr>
          <p:nvPr/>
        </p:nvPicPr>
        <p:blipFill>
          <a:blip r:embed="rId4"/>
          <a:stretch>
            <a:fillRect/>
          </a:stretch>
        </p:blipFill>
        <p:spPr>
          <a:xfrm>
            <a:off x="6369627" y="1540670"/>
            <a:ext cx="4984173" cy="3361966"/>
          </a:xfrm>
          <a:prstGeom prst="rect">
            <a:avLst/>
          </a:prstGeom>
        </p:spPr>
      </p:pic>
    </p:spTree>
    <p:extLst>
      <p:ext uri="{BB962C8B-B14F-4D97-AF65-F5344CB8AC3E}">
        <p14:creationId xmlns:p14="http://schemas.microsoft.com/office/powerpoint/2010/main" val="130446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a:t>
            </a:r>
            <a:r>
              <a:rPr lang="en-US" dirty="0"/>
              <a:t>Improving Software Defect Prediction Models With Class Overlap Resolution.</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Empirical Evaluation of the Impact of Class Overlap on Software Defect Prediction.</a:t>
            </a:r>
            <a:endParaRPr lang="en-US" dirty="0" smtClean="0"/>
          </a:p>
          <a:p>
            <a:r>
              <a:rPr lang="en-US" dirty="0" smtClean="0"/>
              <a:t>Conf.: ase’19</a:t>
            </a:r>
          </a:p>
          <a:p>
            <a:r>
              <a:rPr lang="en-US" dirty="0" smtClean="0"/>
              <a:t>ML Score: 5</a:t>
            </a:r>
          </a:p>
          <a:p>
            <a:r>
              <a:rPr lang="en-US" dirty="0" smtClean="0"/>
              <a:t>Tags: </a:t>
            </a:r>
            <a:r>
              <a:rPr lang="en-US" dirty="0"/>
              <a:t>Class overlap, Software defect prediction, K-Means clustering, Machine learning</a:t>
            </a:r>
            <a:endParaRPr lang="en-US" dirty="0" smtClean="0"/>
          </a:p>
          <a:p>
            <a:r>
              <a:rPr lang="en-US" dirty="0" smtClean="0"/>
              <a:t>Abstract</a:t>
            </a:r>
            <a:r>
              <a:rPr lang="en-US" dirty="0"/>
              <a:t>: Software defect prediction (SDP) utilizes the learning models to detect the defective modules in project, and their performance depends on the quality of training data. The previous researches mainly focus on the quality problems of class imbalance and feature redundancy. However, training data often contains some instances that belong to different class but have similar values on features, and this leads to class overlap to affect the quality of training data. Our goal is to investigate the impact of class overlap on software defect prediction. At the same time, we propose an improved K-Means clustering cleaning approach (IKMCCA) to solve both the class overlap and class imbalance problems. Specifically, we check whether K-Means clustering cleaning approach (KMCCA) or neighborhood cleaning learning (NCL) or IKMCCA is feasible to improve defect detection performance for two cases (</a:t>
            </a:r>
            <a:r>
              <a:rPr lang="en-US" dirty="0" err="1"/>
              <a:t>i</a:t>
            </a:r>
            <a:r>
              <a:rPr lang="en-US" dirty="0"/>
              <a:t>) within-project defect prediction (WPDP) (ii) cross-project defect prediction (CPDP). To have an objective estimate of class overlap, we carry out our investigations on 28 open source projects, and compare the performance of state-of-the-art learning models for the above-mentioned cases by using IKMCCA or KMCCA or NCL VS. without cleaning data. The experimental results make clear that learning models obtain significantly better performance in terms of balance, Recall and AUC for both WPDP and CPDP when the overlapping instances are removed. Moreover, it is better to consider both class overlap and class imbalance.</a:t>
            </a:r>
            <a:endParaRPr lang="en-US" dirty="0" smtClean="0"/>
          </a:p>
        </p:txBody>
      </p:sp>
      <p:sp>
        <p:nvSpPr>
          <p:cNvPr id="4" name="5-Point Star 3"/>
          <p:cNvSpPr/>
          <p:nvPr/>
        </p:nvSpPr>
        <p:spPr>
          <a:xfrm>
            <a:off x="10882745" y="365125"/>
            <a:ext cx="942109" cy="942109"/>
          </a:xfrm>
          <a:prstGeom prst="star5">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338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Improving Software Defect Prediction Models </a:t>
            </a:r>
            <a:r>
              <a:rPr lang="en-US" dirty="0"/>
              <a:t>W</a:t>
            </a:r>
            <a:r>
              <a:rPr lang="en-US" dirty="0" smtClean="0"/>
              <a:t>ith </a:t>
            </a:r>
            <a:r>
              <a:rPr lang="en-US" dirty="0"/>
              <a:t>C</a:t>
            </a:r>
            <a:r>
              <a:rPr lang="en-US" dirty="0" smtClean="0"/>
              <a:t>lass </a:t>
            </a:r>
            <a:r>
              <a:rPr lang="en-US" dirty="0"/>
              <a:t>O</a:t>
            </a:r>
            <a:r>
              <a:rPr lang="en-US" dirty="0" smtClean="0"/>
              <a:t>verlap </a:t>
            </a:r>
            <a:r>
              <a:rPr lang="en-US" dirty="0"/>
              <a:t>R</a:t>
            </a:r>
            <a:r>
              <a:rPr lang="en-US" dirty="0" smtClean="0"/>
              <a:t>esolution.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Synopsis: The author shed light on the training data quality problem when training software defect predictions models. In such data the defect and non-defect classes overlap each others and imbalanced. The authors shows that resolving those problems through their approach IKMCCA improve models predictions. The validated their approach using 28 projects from different datasets and on different models.</a:t>
            </a:r>
          </a:p>
          <a:p>
            <a:r>
              <a:rPr lang="en-US" dirty="0" smtClean="0"/>
              <a:t>Notes: Although the proposed approach showed good results. But the authors didn't mention if the class imbalance is due to erroneous labeling or actually the ground truth. If it is the ground truth then the actual problem resides in the choice of the features used to represent modules. i.e. chosen features aren’t discriminant.</a:t>
            </a:r>
          </a:p>
        </p:txBody>
      </p:sp>
      <p:sp>
        <p:nvSpPr>
          <p:cNvPr id="4" name="5-Point Star 3"/>
          <p:cNvSpPr/>
          <p:nvPr/>
        </p:nvSpPr>
        <p:spPr>
          <a:xfrm>
            <a:off x="10882745" y="365125"/>
            <a:ext cx="942109" cy="942109"/>
          </a:xfrm>
          <a:prstGeom prst="star5">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35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Improving Software Defect Prediction Models </a:t>
            </a:r>
            <a:r>
              <a:rPr lang="en-US" dirty="0"/>
              <a:t>W</a:t>
            </a:r>
            <a:r>
              <a:rPr lang="en-US" dirty="0" smtClean="0"/>
              <a:t>ith </a:t>
            </a:r>
            <a:r>
              <a:rPr lang="en-US" dirty="0"/>
              <a:t>C</a:t>
            </a:r>
            <a:r>
              <a:rPr lang="en-US" dirty="0" smtClean="0"/>
              <a:t>lass </a:t>
            </a:r>
            <a:r>
              <a:rPr lang="en-US" dirty="0"/>
              <a:t>O</a:t>
            </a:r>
            <a:r>
              <a:rPr lang="en-US" dirty="0" smtClean="0"/>
              <a:t>verlap </a:t>
            </a:r>
            <a:r>
              <a:rPr lang="en-US" dirty="0"/>
              <a:t>R</a:t>
            </a:r>
            <a:r>
              <a:rPr lang="en-US" dirty="0" smtClean="0"/>
              <a:t>esolution.</a:t>
            </a:r>
            <a:endParaRPr lang="en-US" dirty="0"/>
          </a:p>
        </p:txBody>
      </p:sp>
      <p:sp>
        <p:nvSpPr>
          <p:cNvPr id="3" name="5-Point Star 2"/>
          <p:cNvSpPr/>
          <p:nvPr/>
        </p:nvSpPr>
        <p:spPr>
          <a:xfrm>
            <a:off x="10882745" y="365125"/>
            <a:ext cx="942109" cy="942109"/>
          </a:xfrm>
          <a:prstGeom prst="star5">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51996" y="1552143"/>
            <a:ext cx="3948113" cy="5336688"/>
          </a:xfrm>
          <a:prstGeom prst="rect">
            <a:avLst/>
          </a:prstGeom>
        </p:spPr>
      </p:pic>
    </p:spTree>
    <p:extLst>
      <p:ext uri="{BB962C8B-B14F-4D97-AF65-F5344CB8AC3E}">
        <p14:creationId xmlns:p14="http://schemas.microsoft.com/office/powerpoint/2010/main" val="1476174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End-to-End DL model to generate GUI skeleton from GUI design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From UI design image to GUI skeleton: a neural machine translator to bootstrap mobile GUI implementation.</a:t>
            </a:r>
            <a:endParaRPr lang="en-US" dirty="0" smtClean="0"/>
          </a:p>
          <a:p>
            <a:r>
              <a:rPr lang="en-US" dirty="0" smtClean="0"/>
              <a:t>Conf.: icse’18</a:t>
            </a:r>
          </a:p>
          <a:p>
            <a:r>
              <a:rPr lang="en-US" dirty="0" smtClean="0"/>
              <a:t>ML Score: 5</a:t>
            </a:r>
          </a:p>
          <a:p>
            <a:r>
              <a:rPr lang="en-US" dirty="0" smtClean="0"/>
              <a:t>Tags: </a:t>
            </a:r>
            <a:r>
              <a:rPr lang="en-US" dirty="0"/>
              <a:t>User interface, reverse engineering, deep learning</a:t>
            </a:r>
            <a:endParaRPr lang="en-US" dirty="0" smtClean="0"/>
          </a:p>
          <a:p>
            <a:r>
              <a:rPr lang="en-US" dirty="0" smtClean="0"/>
              <a:t>Abstract</a:t>
            </a:r>
            <a:r>
              <a:rPr lang="en-US" dirty="0"/>
              <a:t>: A GUI skeleton is the starting point for implementing a UI design image. To obtain a GUI skeleton from a UI design image, developers have to visually understand UI elements and their spatial layout in the image, and then translate this understanding into proper GUI components and their compositions. Automating this visual understanding and translation would be beneficial for </a:t>
            </a:r>
            <a:r>
              <a:rPr lang="en-US" dirty="0" smtClean="0"/>
              <a:t>bootstrapping </a:t>
            </a:r>
            <a:r>
              <a:rPr lang="en-US" dirty="0"/>
              <a:t>mobile GUI implementation, but it is a challenging task due to the diversity of UI designs and the complexity of GUI skeletons to generate. Existing tools are rigid as they depend on heuristically-designed visual understanding and GUI generation rules. In this paper, we present a neural machine translator that combines recent advances in computer vision and machine translation for translating a UI design image into a GUI skeleton. Our translator learns to extract visual features in UI images, encode these features' spatial layouts, and generate GUI skeletons in a unified neural network framework, without requiring manual rule development. For training our translator, we develop an automated GUI exploration method to automatically collect large-scale UI data from real-world applications. We carry out extensive experiments to evaluate the accuracy, generality and usefulness of our approach.</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191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End-to-End DL model to generate GUI skeleton from GUI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Synopsis: The authors tackled the problem of automatic generation of UI components from image based UI designs for Android Apps. By doing so the bridge the gap between UI designs a</a:t>
            </a:r>
            <a:r>
              <a:rPr lang="en-US" dirty="0"/>
              <a:t>n</a:t>
            </a:r>
            <a:r>
              <a:rPr lang="en-US" dirty="0" smtClean="0"/>
              <a:t>d GUI skeletons. The proposed a CNN-RNN-RNN model to extract visual feature encode their spatial features and decode them into GUI skeletons. The formulated an automatic way for collecting the dataset resulting in 185,277 training pairs! The tested their model and found it to be accurate, generalizable, and useful.</a:t>
            </a:r>
          </a:p>
          <a:p>
            <a:r>
              <a:rPr lang="en-US" dirty="0" smtClean="0"/>
              <a:t>Note: One of the papers that I enjoyed reading straight to the point and explained every single aspect of the complex work they have done in plain English. </a:t>
            </a:r>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192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End-to-End DL model to generate GUI skeleton from GUI design</a:t>
            </a:r>
            <a:endParaRPr lang="en-US" dirty="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934104" y="1690688"/>
            <a:ext cx="10419695" cy="2566988"/>
          </a:xfrm>
          <a:prstGeom prst="rect">
            <a:avLst/>
          </a:prstGeom>
        </p:spPr>
      </p:pic>
      <p:pic>
        <p:nvPicPr>
          <p:cNvPr id="7" name="Picture 6"/>
          <p:cNvPicPr>
            <a:picLocks noChangeAspect="1"/>
          </p:cNvPicPr>
          <p:nvPr/>
        </p:nvPicPr>
        <p:blipFill>
          <a:blip r:embed="rId3"/>
          <a:stretch>
            <a:fillRect/>
          </a:stretch>
        </p:blipFill>
        <p:spPr>
          <a:xfrm>
            <a:off x="1544782" y="4457003"/>
            <a:ext cx="3228542" cy="2252471"/>
          </a:xfrm>
          <a:prstGeom prst="rect">
            <a:avLst/>
          </a:prstGeom>
        </p:spPr>
      </p:pic>
      <p:pic>
        <p:nvPicPr>
          <p:cNvPr id="8" name="Picture 7"/>
          <p:cNvPicPr>
            <a:picLocks noChangeAspect="1"/>
          </p:cNvPicPr>
          <p:nvPr/>
        </p:nvPicPr>
        <p:blipFill>
          <a:blip r:embed="rId4"/>
          <a:stretch>
            <a:fillRect/>
          </a:stretch>
        </p:blipFill>
        <p:spPr>
          <a:xfrm>
            <a:off x="6646718" y="4457003"/>
            <a:ext cx="4495800" cy="2352675"/>
          </a:xfrm>
          <a:prstGeom prst="rect">
            <a:avLst/>
          </a:prstGeom>
        </p:spPr>
      </p:pic>
    </p:spTree>
    <p:extLst>
      <p:ext uri="{BB962C8B-B14F-4D97-AF65-F5344CB8AC3E}">
        <p14:creationId xmlns:p14="http://schemas.microsoft.com/office/powerpoint/2010/main" val="1440360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End-to-End DL model to generate GUI skeleton from GUI design</a:t>
            </a:r>
            <a:endParaRPr lang="en-US" dirty="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838199" y="1690687"/>
            <a:ext cx="4828309" cy="5074861"/>
          </a:xfrm>
          <a:prstGeom prst="rect">
            <a:avLst/>
          </a:prstGeom>
        </p:spPr>
      </p:pic>
      <p:pic>
        <p:nvPicPr>
          <p:cNvPr id="5" name="Picture 4"/>
          <p:cNvPicPr>
            <a:picLocks noChangeAspect="1"/>
          </p:cNvPicPr>
          <p:nvPr/>
        </p:nvPicPr>
        <p:blipFill>
          <a:blip r:embed="rId3"/>
          <a:stretch>
            <a:fillRect/>
          </a:stretch>
        </p:blipFill>
        <p:spPr>
          <a:xfrm>
            <a:off x="6096000" y="2821674"/>
            <a:ext cx="5361709" cy="2812888"/>
          </a:xfrm>
          <a:prstGeom prst="rect">
            <a:avLst/>
          </a:prstGeom>
        </p:spPr>
      </p:pic>
    </p:spTree>
    <p:extLst>
      <p:ext uri="{BB962C8B-B14F-4D97-AF65-F5344CB8AC3E}">
        <p14:creationId xmlns:p14="http://schemas.microsoft.com/office/powerpoint/2010/main" val="38859954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Search based discriminatory inputs generation to gauge ML models fairness</a:t>
            </a:r>
            <a:endParaRPr lang="en-US" dirty="0"/>
          </a:p>
        </p:txBody>
      </p:sp>
      <p:sp>
        <p:nvSpPr>
          <p:cNvPr id="3" name="Content Placeholder 2"/>
          <p:cNvSpPr>
            <a:spLocks noGrp="1"/>
          </p:cNvSpPr>
          <p:nvPr>
            <p:ph idx="1"/>
          </p:nvPr>
        </p:nvSpPr>
        <p:spPr>
          <a:xfrm>
            <a:off x="838200" y="1825625"/>
            <a:ext cx="10515600" cy="4351338"/>
          </a:xfrm>
        </p:spPr>
        <p:txBody>
          <a:bodyPr>
            <a:normAutofit fontScale="55000" lnSpcReduction="20000"/>
          </a:bodyPr>
          <a:lstStyle/>
          <a:p>
            <a:r>
              <a:rPr lang="en-US" dirty="0" smtClean="0"/>
              <a:t>Title</a:t>
            </a:r>
            <a:r>
              <a:rPr lang="en-US" dirty="0"/>
              <a:t>: Automated directed fairness testing.</a:t>
            </a:r>
            <a:endParaRPr lang="en-US" dirty="0" smtClean="0"/>
          </a:p>
          <a:p>
            <a:r>
              <a:rPr lang="en-US" dirty="0" smtClean="0"/>
              <a:t>Conf.: ase’18</a:t>
            </a:r>
          </a:p>
          <a:p>
            <a:r>
              <a:rPr lang="en-US" dirty="0" smtClean="0"/>
              <a:t>ML Score: 5</a:t>
            </a:r>
          </a:p>
          <a:p>
            <a:r>
              <a:rPr lang="en-US" dirty="0" smtClean="0"/>
              <a:t>Tags: </a:t>
            </a:r>
            <a:r>
              <a:rPr lang="en-US" dirty="0"/>
              <a:t>Software Fairness, Directed Testing, Machine Learning</a:t>
            </a:r>
            <a:endParaRPr lang="en-US" dirty="0" smtClean="0"/>
          </a:p>
          <a:p>
            <a:r>
              <a:rPr lang="en-US" dirty="0" smtClean="0"/>
              <a:t>Abstract</a:t>
            </a:r>
            <a:r>
              <a:rPr lang="en-US" dirty="0"/>
              <a:t>: Fairness is a critical trait in decision making. As machine-learning models are increasingly being used in sensitive application domains (e.g. education and employment) for decision making, it is crucial that the decisions computed by such models are free of unintended bias. But how can we automatically validate the fairness of arbitrary machine-learning models? For a given machine-learning model and a set of sensitive input parameters, our Aeqitas approach automatically discovers discriminatory inputs that highlight fairness violation. At the core of Aeqitas are three novel strategies to employ probabilistic search over the input space with the objective of uncovering fairness violation. Our Aeqitas approach leverages inherent robustness property in common machine-learning models to design and implement scalable test generation methodologies. An appealing feature of our generated test inputs is that they can be systematically added to the training set of the underlying model and improve its fairness. To this end, we design a fully automated module that guarantees to improve the fairness of the model. We implemented Aeqitas and we have evaluated it on six </a:t>
            </a:r>
            <a:r>
              <a:rPr lang="en-US" dirty="0" smtClean="0"/>
              <a:t>state of- </a:t>
            </a:r>
            <a:r>
              <a:rPr lang="en-US" dirty="0"/>
              <a:t>the-art classifiers. Our subjects also include a classifier that was designed with fairness in mind. We show that Aeqitas effectively generates inputs to uncover fairness violation in all the subject classifiers and systematically improves the fairness of respective models using the generated test inputs. In our evaluation, Aeqitas generates up to 70% discriminatory inputs (w.r.t. the total number of inputs generated) and leverages these inputs to improve the fairness up to 94%.</a:t>
            </a:r>
            <a:endParaRPr lang="en-US" dirty="0" smtClean="0"/>
          </a:p>
        </p:txBody>
      </p:sp>
    </p:spTree>
    <p:extLst>
      <p:ext uri="{BB962C8B-B14F-4D97-AF65-F5344CB8AC3E}">
        <p14:creationId xmlns:p14="http://schemas.microsoft.com/office/powerpoint/2010/main" val="2320617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a:t>
            </a:r>
            <a:r>
              <a:rPr lang="en-US" dirty="0"/>
              <a:t>Search based discriminatory inputs generation to gauge ML models fairness</a:t>
            </a:r>
          </a:p>
        </p:txBody>
      </p:sp>
      <p:sp>
        <p:nvSpPr>
          <p:cNvPr id="3" name="Content Placeholder 2"/>
          <p:cNvSpPr>
            <a:spLocks noGrp="1"/>
          </p:cNvSpPr>
          <p:nvPr>
            <p:ph idx="1"/>
          </p:nvPr>
        </p:nvSpPr>
        <p:spPr/>
        <p:txBody>
          <a:bodyPr>
            <a:normAutofit fontScale="92500" lnSpcReduction="10000"/>
          </a:bodyPr>
          <a:lstStyle/>
          <a:p>
            <a:r>
              <a:rPr lang="en-US" dirty="0" smtClean="0"/>
              <a:t>Synopsis: The authors proposed an automatic approach to generate discriminatory [inputs that have different output though they are similar except for some discriminatory attributes gender race ethnicity …] inputs for ML models. They initially randomly search for discriminatory inputs (rand. Select input fix attribs change discr. attribs) and then search in the neighborhood of found discr. inputs to generate mode discr. Inputs. There approach was able to generate significantly mode inputs w.r.t. SOTA. And training models on found inputs increased their non-discrimination.</a:t>
            </a:r>
          </a:p>
          <a:p>
            <a:r>
              <a:rPr lang="en-US" dirty="0" smtClean="0"/>
              <a:t>Notes: According to the authors the field of ML fairness is still in it’s early stages and referenced only paper that utilizes random based search. Though I think the domain is more mature but in the machine learning community not SE community. I liked the </a:t>
            </a:r>
            <a:r>
              <a:rPr lang="en-US" dirty="0"/>
              <a:t>Law of </a:t>
            </a:r>
            <a:r>
              <a:rPr lang="en-US" dirty="0" smtClean="0"/>
              <a:t>Large </a:t>
            </a:r>
            <a:r>
              <a:rPr lang="en-US" dirty="0"/>
              <a:t>N</a:t>
            </a:r>
            <a:r>
              <a:rPr lang="en-US" dirty="0" smtClean="0"/>
              <a:t>umbers</a:t>
            </a:r>
            <a:r>
              <a:rPr lang="en-US" b="1" dirty="0" smtClean="0"/>
              <a:t> </a:t>
            </a:r>
            <a:r>
              <a:rPr lang="en-US" dirty="0" smtClean="0"/>
              <a:t>Statistical Theorem.</a:t>
            </a:r>
          </a:p>
        </p:txBody>
      </p:sp>
    </p:spTree>
    <p:extLst>
      <p:ext uri="{BB962C8B-B14F-4D97-AF65-F5344CB8AC3E}">
        <p14:creationId xmlns:p14="http://schemas.microsoft.com/office/powerpoint/2010/main" val="88755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25- To Search </a:t>
            </a:r>
            <a:r>
              <a:rPr lang="en-US" dirty="0"/>
              <a:t>based discriminatory inputs generation to gauge ML models </a:t>
            </a:r>
            <a:r>
              <a:rPr lang="en-US" dirty="0" smtClean="0"/>
              <a:t>fairness</a:t>
            </a:r>
            <a:endParaRPr lang="en-US" dirty="0"/>
          </a:p>
        </p:txBody>
      </p:sp>
      <p:pic>
        <p:nvPicPr>
          <p:cNvPr id="3" name="Picture 2"/>
          <p:cNvPicPr>
            <a:picLocks noChangeAspect="1"/>
          </p:cNvPicPr>
          <p:nvPr/>
        </p:nvPicPr>
        <p:blipFill>
          <a:blip r:embed="rId2"/>
          <a:stretch>
            <a:fillRect/>
          </a:stretch>
        </p:blipFill>
        <p:spPr>
          <a:xfrm>
            <a:off x="838200" y="1690688"/>
            <a:ext cx="2847109" cy="2576875"/>
          </a:xfrm>
          <a:prstGeom prst="rect">
            <a:avLst/>
          </a:prstGeom>
        </p:spPr>
      </p:pic>
      <p:pic>
        <p:nvPicPr>
          <p:cNvPr id="4" name="Picture 3"/>
          <p:cNvPicPr>
            <a:picLocks noChangeAspect="1"/>
          </p:cNvPicPr>
          <p:nvPr/>
        </p:nvPicPr>
        <p:blipFill>
          <a:blip r:embed="rId3"/>
          <a:stretch>
            <a:fillRect/>
          </a:stretch>
        </p:blipFill>
        <p:spPr>
          <a:xfrm>
            <a:off x="3912177" y="4378471"/>
            <a:ext cx="4374496" cy="2327130"/>
          </a:xfrm>
          <a:prstGeom prst="rect">
            <a:avLst/>
          </a:prstGeom>
        </p:spPr>
      </p:pic>
      <p:pic>
        <p:nvPicPr>
          <p:cNvPr id="5" name="Picture 4"/>
          <p:cNvPicPr>
            <a:picLocks noChangeAspect="1"/>
          </p:cNvPicPr>
          <p:nvPr/>
        </p:nvPicPr>
        <p:blipFill>
          <a:blip r:embed="rId4"/>
          <a:stretch>
            <a:fillRect/>
          </a:stretch>
        </p:blipFill>
        <p:spPr>
          <a:xfrm>
            <a:off x="8513541" y="1690688"/>
            <a:ext cx="3249757" cy="3173828"/>
          </a:xfrm>
          <a:prstGeom prst="rect">
            <a:avLst/>
          </a:prstGeom>
        </p:spPr>
      </p:pic>
    </p:spTree>
    <p:extLst>
      <p:ext uri="{BB962C8B-B14F-4D97-AF65-F5344CB8AC3E}">
        <p14:creationId xmlns:p14="http://schemas.microsoft.com/office/powerpoint/2010/main" val="170675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a:t>
            </a:r>
            <a:r>
              <a:rPr lang="en-US" dirty="0" smtClean="0"/>
              <a:t>- </a:t>
            </a:r>
            <a:r>
              <a:rPr lang="en-US" dirty="0" smtClean="0"/>
              <a:t>Template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Semantically enhanced software traceability using deep learning techniques.</a:t>
            </a:r>
            <a:endParaRPr lang="en-US" dirty="0" smtClean="0"/>
          </a:p>
          <a:p>
            <a:r>
              <a:rPr lang="en-US" dirty="0" smtClean="0"/>
              <a:t>Conf.: icse’17</a:t>
            </a:r>
          </a:p>
          <a:p>
            <a:r>
              <a:rPr lang="en-US" dirty="0" smtClean="0"/>
              <a:t>ML Score: 5</a:t>
            </a:r>
          </a:p>
          <a:p>
            <a:r>
              <a:rPr lang="en-US" dirty="0" smtClean="0"/>
              <a:t>Tags: </a:t>
            </a:r>
            <a:r>
              <a:rPr lang="en-US" dirty="0"/>
              <a:t>Traceability, Deep Learning, Recurrent Neural Net-work, Semantic Representation</a:t>
            </a:r>
            <a:endParaRPr lang="en-US" dirty="0" smtClean="0"/>
          </a:p>
          <a:p>
            <a:r>
              <a:rPr lang="en-US" dirty="0" smtClean="0"/>
              <a:t>Abstract</a:t>
            </a:r>
            <a:r>
              <a:rPr lang="en-US" dirty="0"/>
              <a:t>: In most safety-critical domains the need for traceability is prescribed by certifying bodies. Trace links are generally created among requirements, design, source code, test cases and other artifacts, however, creating such links manually is time consuming and error prone. Automated solutions use information retrieval and machine learning techniques to generate trace links, however, current techniques fail to understand semantics of the software artifacts or to integrate domain knowledge into the tracing process and therefore tend to deliver imprecise and inaccurate results. In this paper, we present a solution that uses deep learning to incorporate requirements artifact semantics and domain knowledge into the tracing solution. We propose a tracing network architecture that utilizes Word Embedding and Recurrent Neural Network (RNN) models to generate trace links. Word embedding learns word vectors that represent knowledge of the domain corpus and RNN uses these word vectors to learn the sentence semantics of requirements artifacts. We trained 360 different configurations of the tracing network using existing trace links in the Positive Train Control domain and identified the Bidirectional Gated Recurrent Unit (BI-GRU) as the best model for the tracing task. BI-GRU significantly out-performed state-of-the-art tracing methods including the Vector Space Model and Latent Semantic Indexing.</a:t>
            </a:r>
            <a:endParaRPr lang="en-US" dirty="0" smtClean="0"/>
          </a:p>
        </p:txBody>
      </p:sp>
    </p:spTree>
    <p:extLst>
      <p:ext uri="{BB962C8B-B14F-4D97-AF65-F5344CB8AC3E}">
        <p14:creationId xmlns:p14="http://schemas.microsoft.com/office/powerpoint/2010/main" val="19171983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normAutofit/>
          </a:bodyPr>
          <a:lstStyle/>
          <a:p>
            <a:r>
              <a:rPr lang="en-US" dirty="0" smtClean="0"/>
              <a:t>Synopsis:</a:t>
            </a:r>
          </a:p>
          <a:p>
            <a:r>
              <a:rPr lang="en-US" dirty="0" smtClean="0"/>
              <a:t>Notes:</a:t>
            </a:r>
          </a:p>
        </p:txBody>
      </p:sp>
    </p:spTree>
    <p:extLst>
      <p:ext uri="{BB962C8B-B14F-4D97-AF65-F5344CB8AC3E}">
        <p14:creationId xmlns:p14="http://schemas.microsoft.com/office/powerpoint/2010/main" val="5444387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Tree>
    <p:extLst>
      <p:ext uri="{BB962C8B-B14F-4D97-AF65-F5344CB8AC3E}">
        <p14:creationId xmlns:p14="http://schemas.microsoft.com/office/powerpoint/2010/main" val="21452640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42612812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
        <p:nvSpPr>
          <p:cNvPr id="5" name="Rounded Rectangle 4"/>
          <p:cNvSpPr/>
          <p:nvPr/>
        </p:nvSpPr>
        <p:spPr>
          <a:xfrm>
            <a:off x="4932219" y="2404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4072894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5327442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9782160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610376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
        <p:nvSpPr>
          <p:cNvPr id="5" name="Rounded Rectangle 4"/>
          <p:cNvSpPr/>
          <p:nvPr/>
        </p:nvSpPr>
        <p:spPr>
          <a:xfrm>
            <a:off x="4932219" y="2404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381290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8141644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363465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4286</TotalTime>
  <Words>10083</Words>
  <Application>Microsoft Office PowerPoint</Application>
  <PresentationFormat>Widescreen</PresentationFormat>
  <Paragraphs>328</Paragraphs>
  <Slides>81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Calibri</vt:lpstr>
      <vt:lpstr>Calibri Light</vt:lpstr>
      <vt:lpstr>Office Theme</vt:lpstr>
      <vt:lpstr>SE vs. ML</vt:lpstr>
      <vt:lpstr>Approach</vt:lpstr>
      <vt:lpstr>Top 100 papers skimming</vt:lpstr>
      <vt:lpstr>Distribution of top 100 papers</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lpstr>10- Safety and Robustness for Deep Learning with Provable Guarantees (Keynote)</vt:lpstr>
      <vt:lpstr>11- DNN to perform Code Automatic Repair based on AST difference </vt:lpstr>
      <vt:lpstr>11- DNN to perform Code Automatic Repair based on AST difference </vt:lpstr>
      <vt:lpstr>12- False Positive Static Analysis Reports Classification </vt:lpstr>
      <vt:lpstr>12- False Positive Static Analysis Reports Classification </vt:lpstr>
      <vt:lpstr>12- False Positive Static Analysis Reports Classification </vt:lpstr>
      <vt:lpstr>13- FSA generation from execution traces (see 3)</vt:lpstr>
      <vt:lpstr>13- FSA generation from execution traces (see 3)</vt:lpstr>
      <vt:lpstr>13- FSA generation from execution traces (see 3)</vt:lpstr>
      <vt:lpstr>14- Documentation Type Classification</vt:lpstr>
      <vt:lpstr>14- Documentation Type Classification</vt:lpstr>
      <vt:lpstr>14- Documentation Type Classification</vt:lpstr>
      <vt:lpstr>15- Performance Prediction using sparse FFN </vt:lpstr>
      <vt:lpstr>15- Performance Prediction using sparse FFN </vt:lpstr>
      <vt:lpstr>15- Performance Prediction using sparse FFN </vt:lpstr>
      <vt:lpstr>16- Seq2Seq to predict memory   access location</vt:lpstr>
      <vt:lpstr>16- Seq2Seq to predict memory   access location</vt:lpstr>
      <vt:lpstr>16- Seq2Seq to predict memory   access location</vt:lpstr>
      <vt:lpstr>16- Seq2Seq to predict memory   access location</vt:lpstr>
      <vt:lpstr>17- Thread-Safety Classification using Graph Representation and SVM</vt:lpstr>
      <vt:lpstr>17- Thread-Safety Classification using Graph Representation and SVM</vt:lpstr>
      <vt:lpstr>18- Testing Criteria for Deep Learning</vt:lpstr>
      <vt:lpstr>18- Testing Criteria for Deep Learning</vt:lpstr>
      <vt:lpstr>18- Testing Criteria for Deep Learning</vt:lpstr>
      <vt:lpstr>19- Predicting SQLI vulnerabilities</vt:lpstr>
      <vt:lpstr>19- Predicting SQLI vulnerabilities</vt:lpstr>
      <vt:lpstr>20- Generating Comments from Source Code</vt:lpstr>
      <vt:lpstr>20- Generating Comments from Source Code</vt:lpstr>
      <vt:lpstr>21- Fixing DLM with weight adaptation</vt:lpstr>
      <vt:lpstr>21- Fixing DLM with weight adaptation</vt:lpstr>
      <vt:lpstr>21- Fixing DLM with weight adaptation</vt:lpstr>
      <vt:lpstr>22- Predicting breakdowns in cloud services (with SPIKE).</vt:lpstr>
      <vt:lpstr>22- Predicting breakdowns in cloud services (with SPIKE).</vt:lpstr>
      <vt:lpstr>22- Predicting breakdowns in cloud services (with SPIKE).</vt:lpstr>
      <vt:lpstr>23- Genetics for Anomaly Detection System </vt:lpstr>
      <vt:lpstr>23- Genetics for Anomaly Detection System </vt:lpstr>
      <vt:lpstr>23- Genetics for Anomaly Detection System </vt:lpstr>
      <vt:lpstr>24- Improving Software Defect Prediction Models With Class Overlap Resolution.</vt:lpstr>
      <vt:lpstr>24- Improving Software Defect Prediction Models With Class Overlap Resolution.</vt:lpstr>
      <vt:lpstr>24- Improving Software Defect Prediction Models With Class Overlap Resolution.</vt:lpstr>
      <vt:lpstr>25- End-to-End DL model to generate GUI skeleton from GUI design</vt:lpstr>
      <vt:lpstr>25- End-to-End DL model to generate GUI skeleton from GUI design</vt:lpstr>
      <vt:lpstr>25- End-to-End DL model to generate GUI skeleton from GUI design</vt:lpstr>
      <vt:lpstr>25- End-to-End DL model to generate GUI skeleton from GUI design</vt:lpstr>
      <vt:lpstr>25- Search based discriminatory inputs generation to gauge ML models fairness</vt:lpstr>
      <vt:lpstr>25- Search based discriminatory inputs generation to gauge ML models fairness</vt:lpstr>
      <vt:lpstr>25- To Search based discriminatory inputs generation to gauge ML models fairness</vt:lpstr>
      <vt:lpstr>26- Template</vt:lpstr>
      <vt:lpstr>0- Template</vt:lpstr>
      <vt:lpstr>0- Template</vt:lpstr>
      <vt:lpstr>0- Template</vt:lpstr>
      <vt:lpstr>0- Template</vt:lpstr>
      <vt:lpstr>0- Template</vt:lpstr>
      <vt:lpstr>0- Template</vt:lpstr>
      <vt:lpstr>0- Template</vt:lpstr>
      <vt:lpstr>0- Template</vt:lpstr>
      <vt:lpstr>0- Template</vt:lpstr>
      <vt:lpstr>0- Template</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326</cp:revision>
  <dcterms:created xsi:type="dcterms:W3CDTF">2020-06-17T06:04:13Z</dcterms:created>
  <dcterms:modified xsi:type="dcterms:W3CDTF">2020-07-21T09:39:15Z</dcterms:modified>
</cp:coreProperties>
</file>