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61" r:id="rId5"/>
    <p:sldId id="274" r:id="rId6"/>
    <p:sldId id="259" r:id="rId7"/>
    <p:sldId id="260" r:id="rId8"/>
    <p:sldId id="268" r:id="rId9"/>
    <p:sldId id="262" r:id="rId10"/>
    <p:sldId id="264" r:id="rId11"/>
    <p:sldId id="269" r:id="rId12"/>
    <p:sldId id="266" r:id="rId13"/>
    <p:sldId id="267" r:id="rId14"/>
    <p:sldId id="270" r:id="rId15"/>
    <p:sldId id="273" r:id="rId16"/>
    <p:sldId id="271" r:id="rId17"/>
    <p:sldId id="272" r:id="rId18"/>
    <p:sldId id="275" r:id="rId19"/>
    <p:sldId id="277" r:id="rId20"/>
    <p:sldId id="278" r:id="rId21"/>
    <p:sldId id="279" r:id="rId22"/>
    <p:sldId id="280" r:id="rId23"/>
    <p:sldId id="281" r:id="rId24"/>
    <p:sldId id="263" r:id="rId25"/>
    <p:sldId id="283" r:id="rId26"/>
    <p:sldId id="284" r:id="rId27"/>
    <p:sldId id="285" r:id="rId28"/>
    <p:sldId id="282" r:id="rId29"/>
    <p:sldId id="289" r:id="rId30"/>
    <p:sldId id="286" r:id="rId31"/>
    <p:sldId id="290" r:id="rId32"/>
    <p:sldId id="291" r:id="rId33"/>
    <p:sldId id="287" r:id="rId34"/>
    <p:sldId id="292" r:id="rId35"/>
    <p:sldId id="295" r:id="rId36"/>
    <p:sldId id="288" r:id="rId37"/>
    <p:sldId id="296" r:id="rId38"/>
    <p:sldId id="297"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EFA04-DC3F-4592-AA13-45596353AF23}" type="datetimeFigureOut">
              <a:rPr lang="en-US" smtClean="0"/>
              <a:t>7/11/2020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8235-C33D-49C3-9204-7BA80A76959C}" type="slidenum">
              <a:rPr lang="en-US" smtClean="0"/>
              <a:t>‹#›</a:t>
            </a:fld>
            <a:endParaRPr lang="en-US" dirty="0"/>
          </a:p>
        </p:txBody>
      </p:sp>
    </p:spTree>
    <p:extLst>
      <p:ext uri="{BB962C8B-B14F-4D97-AF65-F5344CB8AC3E}">
        <p14:creationId xmlns:p14="http://schemas.microsoft.com/office/powerpoint/2010/main" val="284575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48235-C33D-49C3-9204-7BA80A76959C}" type="slidenum">
              <a:rPr lang="en-US" smtClean="0"/>
              <a:t>1</a:t>
            </a:fld>
            <a:endParaRPr lang="en-US" dirty="0"/>
          </a:p>
        </p:txBody>
      </p:sp>
    </p:spTree>
    <p:extLst>
      <p:ext uri="{BB962C8B-B14F-4D97-AF65-F5344CB8AC3E}">
        <p14:creationId xmlns:p14="http://schemas.microsoft.com/office/powerpoint/2010/main" val="243617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collaborate with local software development corps to do studies similar to </a:t>
            </a:r>
            <a:r>
              <a:rPr lang="en-US" baseline="0" smtClean="0"/>
              <a:t>the present here!</a:t>
            </a:r>
            <a:endParaRPr lang="en-US"/>
          </a:p>
        </p:txBody>
      </p:sp>
      <p:sp>
        <p:nvSpPr>
          <p:cNvPr id="4" name="Slide Number Placeholder 3"/>
          <p:cNvSpPr>
            <a:spLocks noGrp="1"/>
          </p:cNvSpPr>
          <p:nvPr>
            <p:ph type="sldNum" sz="quarter" idx="10"/>
          </p:nvPr>
        </p:nvSpPr>
        <p:spPr/>
        <p:txBody>
          <a:bodyPr/>
          <a:lstStyle/>
          <a:p>
            <a:fld id="{0D448235-C33D-49C3-9204-7BA80A76959C}" type="slidenum">
              <a:rPr lang="en-US" smtClean="0"/>
              <a:t>25</a:t>
            </a:fld>
            <a:endParaRPr lang="en-US"/>
          </a:p>
        </p:txBody>
      </p:sp>
    </p:spTree>
    <p:extLst>
      <p:ext uri="{BB962C8B-B14F-4D97-AF65-F5344CB8AC3E}">
        <p14:creationId xmlns:p14="http://schemas.microsoft.com/office/powerpoint/2010/main" val="138564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7/11/2020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dirty="0"/>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SZeQR5Roy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hyperlink" Target="https://vimeo.com/356738957/629d910ab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Training Binary Classifiers as Data </a:t>
            </a:r>
            <a:r>
              <a:rPr lang="en-US" dirty="0" smtClean="0"/>
              <a:t>Structure Invariants</a:t>
            </a:r>
          </a:p>
          <a:p>
            <a:r>
              <a:rPr lang="en-US" dirty="0" smtClean="0"/>
              <a:t>Conf.: ICSE’19</a:t>
            </a:r>
          </a:p>
          <a:p>
            <a:r>
              <a:rPr lang="en-US" dirty="0" smtClean="0"/>
              <a:t>ML Score: 7</a:t>
            </a:r>
          </a:p>
          <a:p>
            <a:r>
              <a:rPr lang="en-US" dirty="0" smtClean="0"/>
              <a:t>Tags: Test Generation, Bug Finding, FNN </a:t>
            </a:r>
          </a:p>
          <a:p>
            <a:r>
              <a:rPr lang="en-US" dirty="0" smtClean="0"/>
              <a:t>Abstract: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p>
        </p:txBody>
      </p:sp>
    </p:spTree>
    <p:extLst>
      <p:ext uri="{BB962C8B-B14F-4D97-AF65-F5344CB8AC3E}">
        <p14:creationId xmlns:p14="http://schemas.microsoft.com/office/powerpoint/2010/main" val="33544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Malware Analysis using 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Graph embedding based familial analysis of Android malware using unsupervised learning.</a:t>
            </a:r>
            <a:endParaRPr lang="en-US" dirty="0" smtClean="0"/>
          </a:p>
          <a:p>
            <a:r>
              <a:rPr lang="en-US" dirty="0" smtClean="0"/>
              <a:t>Conf.: ISSRE’19</a:t>
            </a:r>
          </a:p>
          <a:p>
            <a:r>
              <a:rPr lang="en-US" dirty="0" smtClean="0"/>
              <a:t>ML Score: 7</a:t>
            </a:r>
          </a:p>
          <a:p>
            <a:r>
              <a:rPr lang="en-US" dirty="0" smtClean="0"/>
              <a:t>Tags: </a:t>
            </a:r>
          </a:p>
          <a:p>
            <a:r>
              <a:rPr lang="en-US" dirty="0" smtClean="0"/>
              <a:t>Abstract: </a:t>
            </a:r>
            <a:r>
              <a:rPr lang="en-US" dirty="0"/>
              <a:t>The rapid growth of Android malware has posed severe security threats to smartphone users. On the basis of the familial trait of Android malware observed by previous work, the familial analysis is a promising way to help analysts better focus on the commonalities of malware samples within the same families, thus reducing the analytical workload and accelerating malware analysis. The majority of existing approaches rely on supervised learning and face three main challenges, i.e., low accuracy, low efficiency, and the lack of labeled dataset. To address these challenges, we first construct a fine-grained behavior model by abstracting the program semantics into a set of subgraphs. Then, we propose SRA, a novel feature that depicts the similarity relationships between the Structural Roles of sensitive API call nodes in subgraphs. An SRA is obtained based on graph embedding techniques and represented as a vector, thus we can effectively reduce the high complexity of graph matching. After that, instead of training a classifier with labeled samples, we construct malware link network based on SRAs and apply community detection algorithms on it to group the unlabeled samples into groups. We implement these ideas in a system called </a:t>
            </a:r>
            <a:r>
              <a:rPr lang="en-US" dirty="0" err="1"/>
              <a:t>GefDroid</a:t>
            </a:r>
            <a:r>
              <a:rPr lang="en-US" dirty="0"/>
              <a:t> that performs Graph embedding based familial analysis of </a:t>
            </a:r>
            <a:r>
              <a:rPr lang="en-US" dirty="0" err="1"/>
              <a:t>AnDroid</a:t>
            </a:r>
            <a:r>
              <a:rPr lang="en-US" dirty="0"/>
              <a:t> malware using unsupervised learning. Moreover, we conduct extensive experiments to evaluate </a:t>
            </a:r>
            <a:r>
              <a:rPr lang="en-US" dirty="0" err="1"/>
              <a:t>GefDroid</a:t>
            </a:r>
            <a:r>
              <a:rPr lang="en-US" dirty="0"/>
              <a:t> on three datasets with ground truth. The results show that </a:t>
            </a:r>
            <a:r>
              <a:rPr lang="en-US" dirty="0" err="1"/>
              <a:t>GefDroid</a:t>
            </a:r>
            <a:r>
              <a:rPr lang="en-US" dirty="0"/>
              <a:t> can achieve high agreements (0.707-0.883 in term of NMI) between the clustering results and the ground truth. Furthermore, </a:t>
            </a:r>
            <a:r>
              <a:rPr lang="en-US" dirty="0" err="1"/>
              <a:t>GefDroid</a:t>
            </a:r>
            <a:r>
              <a:rPr lang="en-US" dirty="0"/>
              <a:t> requires only linear run-time overhead and takes around 8.6s to analyze a sample on average, which is considerably faster than the previous work.</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99575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From Software 1.0 to Software 2.0 (Keynote)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 paper but a keynote – interesting to be </a:t>
            </a:r>
            <a:r>
              <a:rPr lang="en-US" dirty="0" smtClean="0">
                <a:hlinkClick r:id="rId2"/>
              </a:rPr>
              <a:t>watched</a:t>
            </a:r>
            <a:endParaRPr lang="en-US" dirty="0" smtClean="0"/>
          </a:p>
          <a:p>
            <a:r>
              <a:rPr lang="en-US" dirty="0" smtClean="0"/>
              <a:t>Title: </a:t>
            </a:r>
            <a:r>
              <a:rPr lang="en-US" dirty="0"/>
              <a:t>Behind Every Great Deep Learning Framework Is an </a:t>
            </a:r>
            <a:r>
              <a:rPr lang="en-US" dirty="0" smtClean="0"/>
              <a:t>Even Greater </a:t>
            </a:r>
            <a:r>
              <a:rPr lang="en-US" dirty="0"/>
              <a:t>Programming Languages Concept (Keynote</a:t>
            </a:r>
            <a:r>
              <a:rPr lang="en-US" dirty="0" smtClean="0"/>
              <a:t>)</a:t>
            </a:r>
          </a:p>
          <a:p>
            <a:r>
              <a:rPr lang="en-US" dirty="0" smtClean="0"/>
              <a:t>Conf.: fse’18</a:t>
            </a:r>
          </a:p>
          <a:p>
            <a:r>
              <a:rPr lang="en-US" dirty="0" smtClean="0"/>
              <a:t>Abstract: </a:t>
            </a:r>
            <a:r>
              <a:rPr lang="en-US" dirty="0"/>
              <a:t>In many areas, such as image recognition, natural language </a:t>
            </a:r>
            <a:r>
              <a:rPr lang="en-US" dirty="0" smtClean="0"/>
              <a:t>processing</a:t>
            </a:r>
            <a:r>
              <a:rPr lang="en-US" dirty="0"/>
              <a:t>, search, recommendation, autonomous cars, systems </a:t>
            </a:r>
            <a:r>
              <a:rPr lang="en-US" dirty="0" smtClean="0"/>
              <a:t>software and </a:t>
            </a:r>
            <a:r>
              <a:rPr lang="en-US" dirty="0"/>
              <a:t>infrastructure, and even Software Engineering tools themselves</a:t>
            </a:r>
            <a:r>
              <a:rPr lang="en-US" dirty="0" smtClean="0"/>
              <a:t>, Software </a:t>
            </a:r>
            <a:r>
              <a:rPr lang="en-US" dirty="0"/>
              <a:t>2.0 (= programming using learned models) is quickly </a:t>
            </a:r>
            <a:r>
              <a:rPr lang="en-US" dirty="0" smtClean="0"/>
              <a:t>swallowing </a:t>
            </a:r>
            <a:r>
              <a:rPr lang="en-US" dirty="0"/>
              <a:t>Software 1.0 (= programming using handcrafted algorithms).Where the Software 1.0 Engineer formally specifies their problem</a:t>
            </a:r>
            <a:r>
              <a:rPr lang="en-US" dirty="0" smtClean="0"/>
              <a:t>, carefully </a:t>
            </a:r>
            <a:r>
              <a:rPr lang="en-US" dirty="0"/>
              <a:t>designs algorithms, composes systems out of </a:t>
            </a:r>
            <a:r>
              <a:rPr lang="en-US" dirty="0" smtClean="0"/>
              <a:t>subsystems or </a:t>
            </a:r>
            <a:r>
              <a:rPr lang="en-US" dirty="0"/>
              <a:t>decomposes complex systems into smaller components, the Soft-ware 2.0 Engineer amasses training data and simply feeds it into </a:t>
            </a:r>
            <a:r>
              <a:rPr lang="en-US" dirty="0" smtClean="0"/>
              <a:t>an ML </a:t>
            </a:r>
            <a:r>
              <a:rPr lang="en-US" dirty="0"/>
              <a:t>algorithm that will synthesize an approximation of the </a:t>
            </a:r>
            <a:r>
              <a:rPr lang="en-US" dirty="0" smtClean="0"/>
              <a:t>function whose </a:t>
            </a:r>
            <a:r>
              <a:rPr lang="en-US" dirty="0"/>
              <a:t>partial extensional definition is that training data. </a:t>
            </a:r>
            <a:r>
              <a:rPr lang="en-US" dirty="0" smtClean="0"/>
              <a:t>Instead of </a:t>
            </a:r>
            <a:r>
              <a:rPr lang="en-US" dirty="0"/>
              <a:t>code as the artifact of interest, in Software 2.0 it is all </a:t>
            </a:r>
            <a:r>
              <a:rPr lang="en-US" dirty="0" smtClean="0"/>
              <a:t>about the </a:t>
            </a:r>
            <a:r>
              <a:rPr lang="en-US" dirty="0"/>
              <a:t>data where compilation of source code is replaced by </a:t>
            </a:r>
            <a:r>
              <a:rPr lang="en-US" dirty="0" smtClean="0"/>
              <a:t>training models </a:t>
            </a:r>
            <a:r>
              <a:rPr lang="en-US" dirty="0"/>
              <a:t>with data. This new style of programming has </a:t>
            </a:r>
            <a:r>
              <a:rPr lang="en-US" dirty="0" smtClean="0"/>
              <a:t>far-reaching consequences </a:t>
            </a:r>
            <a:r>
              <a:rPr lang="en-US" dirty="0"/>
              <a:t>for traditional software engineering practices. Every-thing we have learned about life cycle models, project planning </a:t>
            </a:r>
            <a:r>
              <a:rPr lang="en-US" dirty="0" smtClean="0"/>
              <a:t>and estimation</a:t>
            </a:r>
            <a:r>
              <a:rPr lang="en-US" dirty="0"/>
              <a:t>, requirements analysis, program design, construction</a:t>
            </a:r>
            <a:r>
              <a:rPr lang="en-US" dirty="0" smtClean="0"/>
              <a:t>, debugging</a:t>
            </a:r>
            <a:r>
              <a:rPr lang="en-US" dirty="0"/>
              <a:t>, testing, maintenance and implementation, . . . runs </a:t>
            </a:r>
            <a:r>
              <a:rPr lang="en-US" dirty="0" smtClean="0"/>
              <a:t>the danger </a:t>
            </a:r>
            <a:r>
              <a:rPr lang="en-US" dirty="0"/>
              <a:t>of becoming obsolete.</a:t>
            </a:r>
          </a:p>
        </p:txBody>
      </p:sp>
    </p:spTree>
    <p:extLst>
      <p:ext uri="{BB962C8B-B14F-4D97-AF65-F5344CB8AC3E}">
        <p14:creationId xmlns:p14="http://schemas.microsoft.com/office/powerpoint/2010/main" val="245838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Detecting Text-Layout Bugs </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Textout: Detecting Text-Layout Bugs in Mobile Apps via Visualization-Oriented Learning</a:t>
            </a:r>
            <a:endParaRPr lang="en-US" dirty="0" smtClean="0"/>
          </a:p>
          <a:p>
            <a:r>
              <a:rPr lang="en-US" dirty="0" smtClean="0"/>
              <a:t>Conf.: ISSRE’19</a:t>
            </a:r>
          </a:p>
          <a:p>
            <a:r>
              <a:rPr lang="en-US" dirty="0" smtClean="0"/>
              <a:t>ML Score: 7</a:t>
            </a:r>
          </a:p>
          <a:p>
            <a:r>
              <a:rPr lang="en-US" dirty="0" smtClean="0"/>
              <a:t>Tags: </a:t>
            </a:r>
          </a:p>
          <a:p>
            <a:r>
              <a:rPr lang="en-US" dirty="0" smtClean="0"/>
              <a:t>Abstract:</a:t>
            </a:r>
            <a:r>
              <a:rPr lang="en-US" b="1" dirty="0"/>
              <a:t> </a:t>
            </a:r>
            <a:r>
              <a:rPr lang="en-US" dirty="0" smtClean="0"/>
              <a:t>Layout </a:t>
            </a:r>
            <a:r>
              <a:rPr lang="en-US" dirty="0"/>
              <a:t>bugs commonly exist in mobile apps. Due to the fragmentation issues of smartphones, a layout bug may occur only on particular versions of smartphones. It is quite challenging to detect such bugs for state-of-the-art commercial automated testing platforms, although they can test an app with thousands of different smartphones in parallel. The main reason is that typical layout bugs neither crash an app nor generate any error messages. In this paper, we present our work for detecting text-layout bugs, which account for a large portion of layout bugs. We model text-layout bug detection as a classification problem. This then allows us to address it with sophisticated image processing and machine learning techniques. To this end, we propose an approach which we call Textout. Textout takes screenshots as its input and adopts a specifically-tailored text detection method and a convolutional neural network (CNN) classifier to perform automatic text-layout bug detection. We collect 33,102 text-region images as our training dataset and verify the effectiveness of our tool with 1,481 text-region images collected from real-world apps. Textout achieves an AUC (area under the curve) of 0.956 on the test dataset and shows an acceptable overhead. The dataset is open-source released for follow-up research.</a:t>
            </a:r>
          </a:p>
          <a:p>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52158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On code search using 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When Deep Learning Met Code Search</a:t>
            </a:r>
            <a:endParaRPr lang="en-US" dirty="0" smtClean="0"/>
          </a:p>
          <a:p>
            <a:r>
              <a:rPr lang="en-US" dirty="0" smtClean="0"/>
              <a:t>Conf.: FSE’19</a:t>
            </a:r>
          </a:p>
          <a:p>
            <a:r>
              <a:rPr lang="en-US" dirty="0" smtClean="0"/>
              <a:t>ML Score: 7</a:t>
            </a:r>
          </a:p>
          <a:p>
            <a:r>
              <a:rPr lang="en-US" dirty="0" smtClean="0"/>
              <a:t>Tags: </a:t>
            </a:r>
            <a:r>
              <a:rPr lang="en-US" dirty="0"/>
              <a:t> </a:t>
            </a:r>
            <a:r>
              <a:rPr lang="en-US" dirty="0" smtClean="0"/>
              <a:t>Learning </a:t>
            </a:r>
            <a:r>
              <a:rPr lang="en-US" dirty="0"/>
              <a:t>latent </a:t>
            </a:r>
            <a:r>
              <a:rPr lang="en-US" dirty="0" smtClean="0"/>
              <a:t>representations, Reusability, Code Search, LSTM, Encoder Decoder, NLP</a:t>
            </a:r>
          </a:p>
          <a:p>
            <a:r>
              <a:rPr lang="en-US" dirty="0" smtClean="0"/>
              <a:t>Abstract</a:t>
            </a:r>
            <a:r>
              <a:rPr lang="en-US" dirty="0"/>
              <a:t>: There have been multiple recent proposals on using deep </a:t>
            </a:r>
            <a:r>
              <a:rPr lang="en-US" dirty="0" smtClean="0"/>
              <a:t>neural networks </a:t>
            </a:r>
            <a:r>
              <a:rPr lang="en-US" dirty="0"/>
              <a:t>for code search using natural language. Common </a:t>
            </a:r>
            <a:r>
              <a:rPr lang="en-US" dirty="0" smtClean="0"/>
              <a:t>across these </a:t>
            </a:r>
            <a:r>
              <a:rPr lang="en-US" dirty="0"/>
              <a:t>proposals is the idea </a:t>
            </a:r>
            <a:r>
              <a:rPr lang="en-US" dirty="0" smtClean="0"/>
              <a:t>of embedding code </a:t>
            </a:r>
            <a:r>
              <a:rPr lang="en-US" dirty="0"/>
              <a:t>and natural </a:t>
            </a:r>
            <a:r>
              <a:rPr lang="en-US" dirty="0" smtClean="0"/>
              <a:t>language queries </a:t>
            </a:r>
            <a:r>
              <a:rPr lang="en-US" dirty="0"/>
              <a:t>into real vectors and then using vector distance to </a:t>
            </a:r>
            <a:r>
              <a:rPr lang="en-US" dirty="0" smtClean="0"/>
              <a:t>approximate </a:t>
            </a:r>
            <a:r>
              <a:rPr lang="en-US" dirty="0"/>
              <a:t>semantic correlation between code and the query. </a:t>
            </a:r>
            <a:r>
              <a:rPr lang="en-US" dirty="0" smtClean="0"/>
              <a:t>Multiple approaches </a:t>
            </a:r>
            <a:r>
              <a:rPr lang="en-US" dirty="0"/>
              <a:t>exist for learning these embeddings, </a:t>
            </a:r>
            <a:r>
              <a:rPr lang="en-US" dirty="0" smtClean="0"/>
              <a:t>including unsupervised techniques</a:t>
            </a:r>
            <a:r>
              <a:rPr lang="en-US" dirty="0"/>
              <a:t>, which rely only on a corpus of code examples, </a:t>
            </a:r>
            <a:r>
              <a:rPr lang="en-US" dirty="0" smtClean="0"/>
              <a:t>and supervised techniques</a:t>
            </a:r>
            <a:r>
              <a:rPr lang="en-US" dirty="0"/>
              <a:t>, which use </a:t>
            </a:r>
            <a:r>
              <a:rPr lang="en-US" dirty="0" smtClean="0"/>
              <a:t>an aligned corpus </a:t>
            </a:r>
            <a:r>
              <a:rPr lang="en-US" dirty="0"/>
              <a:t>of paired </a:t>
            </a:r>
            <a:r>
              <a:rPr lang="en-US" dirty="0" smtClean="0"/>
              <a:t>code and </a:t>
            </a:r>
            <a:r>
              <a:rPr lang="en-US" dirty="0"/>
              <a:t>natural language descriptions. The goal of this supervision </a:t>
            </a:r>
            <a:r>
              <a:rPr lang="en-US" dirty="0" smtClean="0"/>
              <a:t>is to </a:t>
            </a:r>
            <a:r>
              <a:rPr lang="en-US" dirty="0"/>
              <a:t>produce embeddings that are more similar for a query and </a:t>
            </a:r>
            <a:r>
              <a:rPr lang="en-US" dirty="0" smtClean="0"/>
              <a:t>the corresponding </a:t>
            </a:r>
            <a:r>
              <a:rPr lang="en-US" dirty="0"/>
              <a:t>desired code snippet</a:t>
            </a:r>
            <a:r>
              <a:rPr lang="en-US" dirty="0" smtClean="0"/>
              <a:t>. Clearly</a:t>
            </a:r>
            <a:r>
              <a:rPr lang="en-US" dirty="0"/>
              <a:t>, there are choices in whether to use supervised </a:t>
            </a:r>
            <a:r>
              <a:rPr lang="en-US" dirty="0" smtClean="0"/>
              <a:t>techniques at </a:t>
            </a:r>
            <a:r>
              <a:rPr lang="en-US" dirty="0"/>
              <a:t>all, and if one does, what sort of network and training to use </a:t>
            </a:r>
            <a:r>
              <a:rPr lang="en-US" dirty="0" smtClean="0"/>
              <a:t>for supervision</a:t>
            </a:r>
            <a:r>
              <a:rPr lang="en-US" dirty="0"/>
              <a:t>. This paper is the first to evaluate these choices </a:t>
            </a:r>
            <a:r>
              <a:rPr lang="en-US" dirty="0" smtClean="0"/>
              <a:t>systematically</a:t>
            </a:r>
            <a:r>
              <a:rPr lang="en-US" dirty="0"/>
              <a:t>. To this end, we assembled implementations of </a:t>
            </a:r>
            <a:r>
              <a:rPr lang="en-US" dirty="0" smtClean="0"/>
              <a:t>state-of-the-art techniques </a:t>
            </a:r>
            <a:r>
              <a:rPr lang="en-US" dirty="0"/>
              <a:t>to run on a common platform, training and </a:t>
            </a:r>
            <a:r>
              <a:rPr lang="en-US" dirty="0" smtClean="0"/>
              <a:t>evaluation corpora</a:t>
            </a:r>
            <a:r>
              <a:rPr lang="en-US" dirty="0"/>
              <a:t>. To explore the design space in network complexity, </a:t>
            </a:r>
            <a:r>
              <a:rPr lang="en-US" dirty="0" smtClean="0"/>
              <a:t>we also </a:t>
            </a:r>
            <a:r>
              <a:rPr lang="en-US" dirty="0"/>
              <a:t>introduced a new design point that is </a:t>
            </a:r>
            <a:r>
              <a:rPr lang="en-US" dirty="0" smtClean="0"/>
              <a:t>a minimal supervision extension </a:t>
            </a:r>
            <a:r>
              <a:rPr lang="en-US" dirty="0"/>
              <a:t>to an existing unsupervised technique</a:t>
            </a:r>
            <a:r>
              <a:rPr lang="en-US" dirty="0" smtClean="0"/>
              <a:t>. Our </a:t>
            </a:r>
            <a:r>
              <a:rPr lang="en-US" dirty="0"/>
              <a:t>evaluation shows that: 1. adding supervision to an </a:t>
            </a:r>
            <a:r>
              <a:rPr lang="en-US" dirty="0" smtClean="0"/>
              <a:t>existing unsupervised </a:t>
            </a:r>
            <a:r>
              <a:rPr lang="en-US" dirty="0"/>
              <a:t>technique can improve performance, though not </a:t>
            </a:r>
            <a:r>
              <a:rPr lang="en-US" dirty="0" smtClean="0"/>
              <a:t>necessarily </a:t>
            </a:r>
            <a:r>
              <a:rPr lang="en-US" dirty="0"/>
              <a:t>by much; 2. simple networks for supervision can be </a:t>
            </a:r>
            <a:r>
              <a:rPr lang="en-US" dirty="0" smtClean="0"/>
              <a:t>more effective </a:t>
            </a:r>
            <a:r>
              <a:rPr lang="en-US" dirty="0"/>
              <a:t>that more sophisticated sequence-based networks for </a:t>
            </a:r>
            <a:r>
              <a:rPr lang="en-US" dirty="0" smtClean="0"/>
              <a:t>code search</a:t>
            </a:r>
            <a:r>
              <a:rPr lang="en-US" dirty="0"/>
              <a:t>; 3. while it is common to use </a:t>
            </a:r>
            <a:r>
              <a:rPr lang="en-US" dirty="0" smtClean="0"/>
              <a:t>doc strings </a:t>
            </a:r>
            <a:r>
              <a:rPr lang="en-US" dirty="0"/>
              <a:t>to carry out super-vision, there is a sizable gap between the effectiveness of </a:t>
            </a:r>
            <a:r>
              <a:rPr lang="en-US" dirty="0" smtClean="0"/>
              <a:t>doc strings and </a:t>
            </a:r>
            <a:r>
              <a:rPr lang="en-US" dirty="0"/>
              <a:t>a more query-appropriate supervision corpus</a:t>
            </a:r>
            <a:r>
              <a:rPr lang="en-US" dirty="0" smtClean="0"/>
              <a:t>.</a:t>
            </a:r>
            <a:endParaRPr lang="en-US" dirty="0"/>
          </a:p>
        </p:txBody>
      </p:sp>
    </p:spTree>
    <p:extLst>
      <p:ext uri="{BB962C8B-B14F-4D97-AF65-F5344CB8AC3E}">
        <p14:creationId xmlns:p14="http://schemas.microsoft.com/office/powerpoint/2010/main" val="98140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On code search using supervised learning</a:t>
            </a:r>
          </a:p>
        </p:txBody>
      </p:sp>
      <p:sp>
        <p:nvSpPr>
          <p:cNvPr id="3" name="Content Placeholder 2"/>
          <p:cNvSpPr>
            <a:spLocks noGrp="1"/>
          </p:cNvSpPr>
          <p:nvPr>
            <p:ph idx="1"/>
          </p:nvPr>
        </p:nvSpPr>
        <p:spPr/>
        <p:txBody>
          <a:bodyPr/>
          <a:lstStyle/>
          <a:p>
            <a:pPr marL="0" indent="0">
              <a:buNone/>
            </a:pPr>
            <a:r>
              <a:rPr lang="en-US" dirty="0" smtClean="0"/>
              <a:t>Synopsis: The authors compared 4 different SOTA techniques for code search. They proved that simple bag-of-words models can suppress complex sequence model in this particular task. Showed the potentials of the compared model to improve when trained on idealized datasets rather than docstring-code aligned corpus. </a:t>
            </a:r>
          </a:p>
          <a:p>
            <a:pPr marL="0" indent="0">
              <a:buNone/>
            </a:pPr>
            <a:r>
              <a:rPr lang="en-US" dirty="0" smtClean="0"/>
              <a:t>Note: The paper is very interesting and practical.  </a:t>
            </a:r>
            <a:endParaRPr lang="en-US" dirty="0"/>
          </a:p>
        </p:txBody>
      </p:sp>
    </p:spTree>
    <p:extLst>
      <p:ext uri="{BB962C8B-B14F-4D97-AF65-F5344CB8AC3E}">
        <p14:creationId xmlns:p14="http://schemas.microsoft.com/office/powerpoint/2010/main" val="189920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On code search using supervised learning</a:t>
            </a:r>
          </a:p>
        </p:txBody>
      </p:sp>
      <p:pic>
        <p:nvPicPr>
          <p:cNvPr id="4" name="Picture 3"/>
          <p:cNvPicPr>
            <a:picLocks noChangeAspect="1"/>
          </p:cNvPicPr>
          <p:nvPr/>
        </p:nvPicPr>
        <p:blipFill>
          <a:blip r:embed="rId2"/>
          <a:stretch>
            <a:fillRect/>
          </a:stretch>
        </p:blipFill>
        <p:spPr>
          <a:xfrm>
            <a:off x="144174" y="1497157"/>
            <a:ext cx="3895725" cy="4057650"/>
          </a:xfrm>
          <a:prstGeom prst="rect">
            <a:avLst/>
          </a:prstGeom>
        </p:spPr>
      </p:pic>
      <p:pic>
        <p:nvPicPr>
          <p:cNvPr id="5" name="Picture 4"/>
          <p:cNvPicPr>
            <a:picLocks noChangeAspect="1"/>
          </p:cNvPicPr>
          <p:nvPr/>
        </p:nvPicPr>
        <p:blipFill>
          <a:blip r:embed="rId3"/>
          <a:stretch>
            <a:fillRect/>
          </a:stretch>
        </p:blipFill>
        <p:spPr>
          <a:xfrm>
            <a:off x="4019550" y="1279670"/>
            <a:ext cx="8172450" cy="3086100"/>
          </a:xfrm>
          <a:prstGeom prst="rect">
            <a:avLst/>
          </a:prstGeom>
        </p:spPr>
      </p:pic>
      <p:pic>
        <p:nvPicPr>
          <p:cNvPr id="6" name="Picture 5"/>
          <p:cNvPicPr>
            <a:picLocks noChangeAspect="1"/>
          </p:cNvPicPr>
          <p:nvPr/>
        </p:nvPicPr>
        <p:blipFill>
          <a:blip r:embed="rId4"/>
          <a:stretch>
            <a:fillRect/>
          </a:stretch>
        </p:blipFill>
        <p:spPr>
          <a:xfrm>
            <a:off x="4039899" y="4583257"/>
            <a:ext cx="8096250" cy="2190750"/>
          </a:xfrm>
          <a:prstGeom prst="rect">
            <a:avLst/>
          </a:prstGeom>
        </p:spPr>
      </p:pic>
    </p:spTree>
    <p:extLst>
      <p:ext uri="{BB962C8B-B14F-4D97-AF65-F5344CB8AC3E}">
        <p14:creationId xmlns:p14="http://schemas.microsoft.com/office/powerpoint/2010/main" val="123681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Clone detection using DNN embeddings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Go-Clone: Graph-Embedding Based Clone Detector for Golang</a:t>
            </a:r>
            <a:endParaRPr lang="en-US" dirty="0" smtClean="0"/>
          </a:p>
          <a:p>
            <a:r>
              <a:rPr lang="en-US" dirty="0" smtClean="0"/>
              <a:t>Conf.: ISSTA’19</a:t>
            </a:r>
          </a:p>
          <a:p>
            <a:r>
              <a:rPr lang="en-US" dirty="0" smtClean="0"/>
              <a:t>ML Score: 6</a:t>
            </a:r>
          </a:p>
          <a:p>
            <a:r>
              <a:rPr lang="en-US" dirty="0" smtClean="0"/>
              <a:t>Tags: </a:t>
            </a:r>
            <a:r>
              <a:rPr lang="en-US" dirty="0"/>
              <a:t>code clone detection, deep neural network, code similarity, go </a:t>
            </a:r>
            <a:r>
              <a:rPr lang="en-US" dirty="0" smtClean="0"/>
              <a:t>programming </a:t>
            </a:r>
            <a:r>
              <a:rPr lang="en-US" dirty="0"/>
              <a:t>language</a:t>
            </a:r>
            <a:endParaRPr lang="en-US" dirty="0" smtClean="0"/>
          </a:p>
          <a:p>
            <a:r>
              <a:rPr lang="en-US" dirty="0" smtClean="0"/>
              <a:t>Abstract: </a:t>
            </a:r>
            <a:r>
              <a:rPr lang="en-US" dirty="0"/>
              <a:t>Golang (short for Go programming language) is a fast and </a:t>
            </a:r>
            <a:r>
              <a:rPr lang="en-US" dirty="0" smtClean="0"/>
              <a:t>compiled language</a:t>
            </a:r>
            <a:r>
              <a:rPr lang="en-US" dirty="0"/>
              <a:t>, which has been increasingly used in industry due </a:t>
            </a:r>
            <a:r>
              <a:rPr lang="en-US" dirty="0" smtClean="0"/>
              <a:t>to its </a:t>
            </a:r>
            <a:r>
              <a:rPr lang="en-US" dirty="0"/>
              <a:t>excellent performance on concurrent programming. </a:t>
            </a:r>
            <a:r>
              <a:rPr lang="en-US" dirty="0" smtClean="0"/>
              <a:t>Golang redefines </a:t>
            </a:r>
            <a:r>
              <a:rPr lang="en-US" dirty="0"/>
              <a:t>concurrent programming grammar, making it a </a:t>
            </a:r>
            <a:r>
              <a:rPr lang="en-US" dirty="0" smtClean="0"/>
              <a:t>challenge for </a:t>
            </a:r>
            <a:r>
              <a:rPr lang="en-US" dirty="0"/>
              <a:t>traditional clone detection tools and techniques. However, </a:t>
            </a:r>
            <a:r>
              <a:rPr lang="en-US" dirty="0" smtClean="0"/>
              <a:t>there exist </a:t>
            </a:r>
            <a:r>
              <a:rPr lang="en-US" dirty="0"/>
              <a:t>few tools for detecting duplicates or copy-paste related </a:t>
            </a:r>
            <a:r>
              <a:rPr lang="en-US" dirty="0" smtClean="0"/>
              <a:t>bugs in </a:t>
            </a:r>
            <a:r>
              <a:rPr lang="en-US" dirty="0"/>
              <a:t>Golang. Therefore, an effective and efficient code clone </a:t>
            </a:r>
            <a:r>
              <a:rPr lang="en-US" dirty="0" smtClean="0"/>
              <a:t>detector on </a:t>
            </a:r>
            <a:r>
              <a:rPr lang="en-US" dirty="0"/>
              <a:t>Golang is especially needed</a:t>
            </a:r>
            <a:r>
              <a:rPr lang="en-US" dirty="0" smtClean="0"/>
              <a:t>. In </a:t>
            </a:r>
            <a:r>
              <a:rPr lang="en-US" dirty="0"/>
              <a:t>this paper, we present Go-Clone, a learning-based clone </a:t>
            </a:r>
            <a:r>
              <a:rPr lang="en-US" dirty="0" smtClean="0"/>
              <a:t>detector </a:t>
            </a:r>
            <a:r>
              <a:rPr lang="en-US" dirty="0"/>
              <a:t>for Golang. Go-Clone contains two modules – the </a:t>
            </a:r>
            <a:r>
              <a:rPr lang="en-US" dirty="0" smtClean="0"/>
              <a:t>training module </a:t>
            </a:r>
            <a:r>
              <a:rPr lang="en-US" dirty="0"/>
              <a:t>and the user interaction module. In the training module</a:t>
            </a:r>
            <a:r>
              <a:rPr lang="en-US" dirty="0" smtClean="0"/>
              <a:t>, firstly </a:t>
            </a:r>
            <a:r>
              <a:rPr lang="en-US" dirty="0"/>
              <a:t>we parse Golang source code into llvm IR (Intermediate </a:t>
            </a:r>
            <a:r>
              <a:rPr lang="en-US" dirty="0" smtClean="0"/>
              <a:t>Representation</a:t>
            </a:r>
            <a:r>
              <a:rPr lang="en-US" dirty="0"/>
              <a:t>). Secondly, we calculate LSFG (labeled semantic </a:t>
            </a:r>
            <a:r>
              <a:rPr lang="en-US" dirty="0" smtClean="0"/>
              <a:t>flow graph</a:t>
            </a:r>
            <a:r>
              <a:rPr lang="en-US" dirty="0"/>
              <a:t>) for each program function automatically. Go-Clone trains </a:t>
            </a:r>
            <a:r>
              <a:rPr lang="en-US" dirty="0" smtClean="0"/>
              <a:t>a deep </a:t>
            </a:r>
            <a:r>
              <a:rPr lang="en-US" dirty="0"/>
              <a:t>neural network model to encode LSFGs for similarity </a:t>
            </a:r>
            <a:r>
              <a:rPr lang="en-US" dirty="0" smtClean="0"/>
              <a:t>classification</a:t>
            </a:r>
            <a:r>
              <a:rPr lang="en-US" dirty="0"/>
              <a:t>. In the user interaction module, users can choose one </a:t>
            </a:r>
            <a:r>
              <a:rPr lang="en-US" dirty="0" smtClean="0"/>
              <a:t>or more </a:t>
            </a:r>
            <a:r>
              <a:rPr lang="en-US" dirty="0"/>
              <a:t>Golang projects. Go-Clone identifies and presents a list </a:t>
            </a:r>
            <a:r>
              <a:rPr lang="en-US" dirty="0" smtClean="0"/>
              <a:t>of function </a:t>
            </a:r>
            <a:r>
              <a:rPr lang="en-US" dirty="0"/>
              <a:t>pairs, which are most likely clone code for user inspection</a:t>
            </a:r>
            <a:r>
              <a:rPr lang="en-US" dirty="0" smtClean="0"/>
              <a:t>. To </a:t>
            </a:r>
            <a:r>
              <a:rPr lang="en-US" dirty="0"/>
              <a:t>evaluate Go-Clone’s performance, we collect 6,110 commit </a:t>
            </a:r>
            <a:r>
              <a:rPr lang="en-US" dirty="0" smtClean="0"/>
              <a:t>versions </a:t>
            </a:r>
            <a:r>
              <a:rPr lang="en-US" dirty="0"/>
              <a:t>from 48 </a:t>
            </a:r>
            <a:r>
              <a:rPr lang="en-US" dirty="0" smtClean="0"/>
              <a:t>GitHub </a:t>
            </a:r>
            <a:r>
              <a:rPr lang="en-US" dirty="0"/>
              <a:t>projects to construct a Golang clone </a:t>
            </a:r>
            <a:r>
              <a:rPr lang="en-US" dirty="0" smtClean="0"/>
              <a:t>detection data </a:t>
            </a:r>
            <a:r>
              <a:rPr lang="en-US" dirty="0"/>
              <a:t>set. Go-Clone can reach the value of AUC (Area Under Curve)and ACC (Accuracy) for 89.61% and 83.80% in clone detection. </a:t>
            </a:r>
            <a:r>
              <a:rPr lang="en-US" dirty="0" smtClean="0"/>
              <a:t>By testing </a:t>
            </a:r>
            <a:r>
              <a:rPr lang="en-US" dirty="0"/>
              <a:t>several groups of unfamiliar data, we also demonstrates </a:t>
            </a:r>
            <a:r>
              <a:rPr lang="en-US" dirty="0" smtClean="0"/>
              <a:t>the generality </a:t>
            </a:r>
            <a:r>
              <a:rPr lang="en-US" dirty="0"/>
              <a:t>of Go-Clone. The address of the abstract demo video</a:t>
            </a:r>
            <a:r>
              <a:rPr lang="en-US" dirty="0" smtClean="0"/>
              <a:t>: https</a:t>
            </a:r>
            <a:r>
              <a:rPr lang="en-US" dirty="0"/>
              <a:t>://</a:t>
            </a:r>
            <a:r>
              <a:rPr lang="en-US" dirty="0" smtClean="0"/>
              <a:t>youtu.be/o5DogtYGbeo</a:t>
            </a:r>
          </a:p>
        </p:txBody>
      </p:sp>
    </p:spTree>
    <p:extLst>
      <p:ext uri="{BB962C8B-B14F-4D97-AF65-F5344CB8AC3E}">
        <p14:creationId xmlns:p14="http://schemas.microsoft.com/office/powerpoint/2010/main" val="241789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a:t>
            </a:r>
            <a:r>
              <a:rPr lang="en-US" dirty="0"/>
              <a:t>Clone detection using DNN embeddings</a:t>
            </a:r>
          </a:p>
        </p:txBody>
      </p:sp>
      <p:sp>
        <p:nvSpPr>
          <p:cNvPr id="3" name="Content Placeholder 2"/>
          <p:cNvSpPr>
            <a:spLocks noGrp="1"/>
          </p:cNvSpPr>
          <p:nvPr>
            <p:ph idx="1"/>
          </p:nvPr>
        </p:nvSpPr>
        <p:spPr/>
        <p:txBody>
          <a:bodyPr>
            <a:normAutofit fontScale="77500" lnSpcReduction="20000"/>
          </a:bodyPr>
          <a:lstStyle/>
          <a:p>
            <a:r>
              <a:rPr lang="en-US" dirty="0" smtClean="0"/>
              <a:t>Clone detection: The task of identifying code segments that are similar to each other - though and exactly similar.</a:t>
            </a:r>
          </a:p>
          <a:p>
            <a:r>
              <a:rPr lang="en-US" dirty="0" smtClean="0"/>
              <a:t>Synopsis: The authors developed a ML/DL pipeline to detect clones in GO language. After building a dataset of cloned/not-cloned functions from GO GitHub repos. Cloned pairs are extracted from same functions that are not exactly similar between commits. They then transformed the code into and intermediary language using llvm and then then transformed them into Labeled Semantic Flow Graph (LSFG) a graph when nodes are basic blocks inside the function and the edges are data flow/control flow between them. Nodes are represented using a feature vector that counts different instructions types that existed in the corresponding basic block. Finally a DNN was trained to embed the graphs into a 64-dimensional vectors. And the trained model is used for real-time clone detection. The DNN is a specifically designed network to accommodate the special structure of LSFG and it is borrowed from another paper “Vulseeker.</a:t>
            </a:r>
          </a:p>
          <a:p>
            <a:r>
              <a:rPr lang="en-US" dirty="0" smtClean="0"/>
              <a:t>Note: Interesting, Simple, The not trained model achieve a 70% </a:t>
            </a:r>
            <a:r>
              <a:rPr lang="en-US" dirty="0"/>
              <a:t>A</a:t>
            </a:r>
            <a:r>
              <a:rPr lang="en-US" dirty="0" smtClean="0"/>
              <a:t>cc! Is using DNN an overkill? Can we achieve the same without using DNN?</a:t>
            </a:r>
            <a:endParaRPr lang="en-US" dirty="0"/>
          </a:p>
        </p:txBody>
      </p:sp>
    </p:spTree>
    <p:extLst>
      <p:ext uri="{BB962C8B-B14F-4D97-AF65-F5344CB8AC3E}">
        <p14:creationId xmlns:p14="http://schemas.microsoft.com/office/powerpoint/2010/main" val="10144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 Clone detection using DNN embeddings</a:t>
            </a:r>
          </a:p>
        </p:txBody>
      </p:sp>
      <p:pic>
        <p:nvPicPr>
          <p:cNvPr id="4" name="Picture 3"/>
          <p:cNvPicPr>
            <a:picLocks noChangeAspect="1"/>
          </p:cNvPicPr>
          <p:nvPr/>
        </p:nvPicPr>
        <p:blipFill>
          <a:blip r:embed="rId2"/>
          <a:stretch>
            <a:fillRect/>
          </a:stretch>
        </p:blipFill>
        <p:spPr>
          <a:xfrm>
            <a:off x="151101" y="1349304"/>
            <a:ext cx="4919663" cy="3018198"/>
          </a:xfrm>
          <a:prstGeom prst="rect">
            <a:avLst/>
          </a:prstGeom>
        </p:spPr>
      </p:pic>
      <p:pic>
        <p:nvPicPr>
          <p:cNvPr id="5" name="Picture 4"/>
          <p:cNvPicPr>
            <a:picLocks noChangeAspect="1"/>
          </p:cNvPicPr>
          <p:nvPr/>
        </p:nvPicPr>
        <p:blipFill>
          <a:blip r:embed="rId3"/>
          <a:stretch>
            <a:fillRect/>
          </a:stretch>
        </p:blipFill>
        <p:spPr>
          <a:xfrm>
            <a:off x="581413" y="4344531"/>
            <a:ext cx="4489351" cy="2487224"/>
          </a:xfrm>
          <a:prstGeom prst="rect">
            <a:avLst/>
          </a:prstGeom>
        </p:spPr>
      </p:pic>
      <p:pic>
        <p:nvPicPr>
          <p:cNvPr id="6" name="Picture 5"/>
          <p:cNvPicPr>
            <a:picLocks noChangeAspect="1"/>
          </p:cNvPicPr>
          <p:nvPr/>
        </p:nvPicPr>
        <p:blipFill>
          <a:blip r:embed="rId4"/>
          <a:stretch>
            <a:fillRect/>
          </a:stretch>
        </p:blipFill>
        <p:spPr>
          <a:xfrm>
            <a:off x="6096000" y="1159018"/>
            <a:ext cx="5495925" cy="4429125"/>
          </a:xfrm>
          <a:prstGeom prst="rect">
            <a:avLst/>
          </a:prstGeom>
        </p:spPr>
      </p:pic>
      <p:pic>
        <p:nvPicPr>
          <p:cNvPr id="7" name="Picture 6"/>
          <p:cNvPicPr>
            <a:picLocks noChangeAspect="1"/>
          </p:cNvPicPr>
          <p:nvPr/>
        </p:nvPicPr>
        <p:blipFill>
          <a:blip r:embed="rId5"/>
          <a:stretch>
            <a:fillRect/>
          </a:stretch>
        </p:blipFill>
        <p:spPr>
          <a:xfrm>
            <a:off x="7260603" y="5527132"/>
            <a:ext cx="2409869" cy="1304623"/>
          </a:xfrm>
          <a:prstGeom prst="rect">
            <a:avLst/>
          </a:prstGeom>
        </p:spPr>
      </p:pic>
    </p:spTree>
    <p:extLst>
      <p:ext uri="{BB962C8B-B14F-4D97-AF65-F5344CB8AC3E}">
        <p14:creationId xmlns:p14="http://schemas.microsoft.com/office/powerpoint/2010/main" val="127056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t>Safety and Robustness for Deep </a:t>
            </a:r>
            <a:r>
              <a:rPr lang="en-US" dirty="0" smtClean="0"/>
              <a:t>Learning with </a:t>
            </a:r>
            <a:r>
              <a:rPr lang="en-US" dirty="0"/>
              <a:t>Provable </a:t>
            </a:r>
            <a:r>
              <a:rPr lang="en-US" dirty="0" smtClean="0"/>
              <a:t>Guarantees (Keynote)</a:t>
            </a:r>
            <a:endParaRPr lang="en-US" dirty="0"/>
          </a:p>
        </p:txBody>
      </p:sp>
      <p:sp>
        <p:nvSpPr>
          <p:cNvPr id="3" name="Content Placeholder 2"/>
          <p:cNvSpPr>
            <a:spLocks noGrp="1"/>
          </p:cNvSpPr>
          <p:nvPr>
            <p:ph idx="1"/>
          </p:nvPr>
        </p:nvSpPr>
        <p:spPr/>
        <p:txBody>
          <a:bodyPr>
            <a:normAutofit fontScale="62500" lnSpcReduction="20000"/>
          </a:bodyPr>
          <a:lstStyle/>
          <a:p>
            <a:r>
              <a:rPr lang="en-US" dirty="0"/>
              <a:t>Not a paper but a keynote </a:t>
            </a:r>
            <a:r>
              <a:rPr lang="en-US" dirty="0" smtClean="0"/>
              <a:t>– very interesting. </a:t>
            </a:r>
            <a:r>
              <a:rPr lang="en-US" dirty="0" smtClean="0">
                <a:hlinkClick r:id="rId2"/>
              </a:rPr>
              <a:t>watch</a:t>
            </a:r>
            <a:endParaRPr lang="en-US" dirty="0" smtClean="0"/>
          </a:p>
          <a:p>
            <a:r>
              <a:rPr lang="en-US" dirty="0"/>
              <a:t>Title: Safety and Robustness for Deep Learning with Provable Guarantees </a:t>
            </a:r>
            <a:endParaRPr lang="en-US" dirty="0" smtClean="0"/>
          </a:p>
          <a:p>
            <a:r>
              <a:rPr lang="en-US" dirty="0" smtClean="0"/>
              <a:t>Conf.: FSE’19</a:t>
            </a:r>
          </a:p>
          <a:p>
            <a:r>
              <a:rPr lang="en-US" dirty="0" smtClean="0"/>
              <a:t>ML Score: 6</a:t>
            </a:r>
          </a:p>
          <a:p>
            <a:r>
              <a:rPr lang="en-US" dirty="0" smtClean="0"/>
              <a:t>Tags: </a:t>
            </a:r>
          </a:p>
          <a:p>
            <a:r>
              <a:rPr lang="en-US" dirty="0" smtClean="0"/>
              <a:t>Abstract: </a:t>
            </a:r>
            <a:r>
              <a:rPr lang="en-US" dirty="0"/>
              <a:t>Computing systems are becoming ever more complex, with </a:t>
            </a:r>
            <a:r>
              <a:rPr lang="en-US" dirty="0" smtClean="0"/>
              <a:t>decisions </a:t>
            </a:r>
            <a:r>
              <a:rPr lang="en-US" dirty="0"/>
              <a:t>increasingly often based on deep learning components. </a:t>
            </a:r>
            <a:r>
              <a:rPr lang="en-US" dirty="0" smtClean="0"/>
              <a:t>A wide </a:t>
            </a:r>
            <a:r>
              <a:rPr lang="en-US" dirty="0"/>
              <a:t>variety of applications are being developed, many of </a:t>
            </a:r>
            <a:r>
              <a:rPr lang="en-US" dirty="0" smtClean="0"/>
              <a:t>them safety-critical</a:t>
            </a:r>
            <a:r>
              <a:rPr lang="en-US" dirty="0"/>
              <a:t>, such as self-driving cars and medical diagnosis. </a:t>
            </a:r>
            <a:r>
              <a:rPr lang="en-US" dirty="0" smtClean="0"/>
              <a:t>Since deep </a:t>
            </a:r>
            <a:r>
              <a:rPr lang="en-US" dirty="0"/>
              <a:t>learning is unstable with respect to adversarial perturbations</a:t>
            </a:r>
            <a:r>
              <a:rPr lang="en-US" dirty="0" smtClean="0"/>
              <a:t>, there </a:t>
            </a:r>
            <a:r>
              <a:rPr lang="en-US" dirty="0"/>
              <a:t>is a need for rigorous software development </a:t>
            </a:r>
            <a:r>
              <a:rPr lang="en-US" dirty="0" smtClean="0"/>
              <a:t>methodologies that </a:t>
            </a:r>
            <a:r>
              <a:rPr lang="en-US" dirty="0"/>
              <a:t>encompass machine learning components. This lecture will de-scribe progress with developing automated verification and </a:t>
            </a:r>
            <a:r>
              <a:rPr lang="en-US" dirty="0" smtClean="0"/>
              <a:t>testing techniques </a:t>
            </a:r>
            <a:r>
              <a:rPr lang="en-US" dirty="0"/>
              <a:t>for deep neural networks to ensure safety and robust-ness of their decisions with respect to input perturbations. </a:t>
            </a:r>
            <a:r>
              <a:rPr lang="en-US" dirty="0" smtClean="0"/>
              <a:t>The techniques </a:t>
            </a:r>
            <a:r>
              <a:rPr lang="en-US" dirty="0"/>
              <a:t>exploit Lipschitz continuity of the networks and aim </a:t>
            </a:r>
            <a:r>
              <a:rPr lang="en-US" dirty="0" smtClean="0"/>
              <a:t>to approximate</a:t>
            </a:r>
            <a:r>
              <a:rPr lang="en-US" dirty="0"/>
              <a:t>, for a given set of inputs, the reachable set of </a:t>
            </a:r>
            <a:r>
              <a:rPr lang="en-US" dirty="0" smtClean="0"/>
              <a:t>network outputs </a:t>
            </a:r>
            <a:r>
              <a:rPr lang="en-US" dirty="0"/>
              <a:t>in terms of lower and upper bounds, in anytime manner</a:t>
            </a:r>
            <a:r>
              <a:rPr lang="en-US" dirty="0" smtClean="0"/>
              <a:t>, with </a:t>
            </a:r>
            <a:r>
              <a:rPr lang="en-US" dirty="0"/>
              <a:t>provable guarantees. We develop novel algorithms based </a:t>
            </a:r>
            <a:r>
              <a:rPr lang="en-US" dirty="0" smtClean="0"/>
              <a:t>on feature-guided </a:t>
            </a:r>
            <a:r>
              <a:rPr lang="en-US" dirty="0"/>
              <a:t>search, games, global </a:t>
            </a:r>
            <a:r>
              <a:rPr lang="en-US" dirty="0" smtClean="0"/>
              <a:t>optimization </a:t>
            </a:r>
            <a:r>
              <a:rPr lang="en-US" dirty="0"/>
              <a:t>and </a:t>
            </a:r>
            <a:r>
              <a:rPr lang="en-US" dirty="0" smtClean="0"/>
              <a:t>Bayesian methods, </a:t>
            </a:r>
            <a:r>
              <a:rPr lang="en-US" dirty="0"/>
              <a:t>and evaluate them on state-of-the-art networks. The </a:t>
            </a:r>
            <a:r>
              <a:rPr lang="en-US" dirty="0" smtClean="0"/>
              <a:t>lecture </a:t>
            </a:r>
            <a:r>
              <a:rPr lang="en-US" dirty="0"/>
              <a:t>will conclude with an overview of the challenges in this field</a:t>
            </a:r>
            <a:endParaRPr lang="en-US" dirty="0" smtClean="0"/>
          </a:p>
        </p:txBody>
      </p:sp>
    </p:spTree>
    <p:extLst>
      <p:ext uri="{BB962C8B-B14F-4D97-AF65-F5344CB8AC3E}">
        <p14:creationId xmlns:p14="http://schemas.microsoft.com/office/powerpoint/2010/main" val="368890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DNN to perform Code Automatic Repair based on AST difference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DeepDelta: learning to repair compilation errors.</a:t>
            </a:r>
            <a:endParaRPr lang="en-US" dirty="0" smtClean="0"/>
          </a:p>
          <a:p>
            <a:r>
              <a:rPr lang="en-US" dirty="0" smtClean="0"/>
              <a:t>Conf.: FSE’19</a:t>
            </a:r>
          </a:p>
          <a:p>
            <a:r>
              <a:rPr lang="en-US" dirty="0" smtClean="0"/>
              <a:t>ML Score: 6 </a:t>
            </a:r>
          </a:p>
          <a:p>
            <a:r>
              <a:rPr lang="en-US" dirty="0" smtClean="0"/>
              <a:t>Tags: </a:t>
            </a:r>
            <a:r>
              <a:rPr lang="en-US" dirty="0"/>
              <a:t>compilation errors, program repair, neural machine translation</a:t>
            </a:r>
            <a:endParaRPr lang="en-US" dirty="0" smtClean="0"/>
          </a:p>
          <a:p>
            <a:r>
              <a:rPr lang="en-US" dirty="0" smtClean="0"/>
              <a:t>Abstract: </a:t>
            </a:r>
            <a:r>
              <a:rPr lang="en-US" dirty="0"/>
              <a:t>Programmers spend a substantial amount of time manually </a:t>
            </a:r>
            <a:r>
              <a:rPr lang="en-US" dirty="0" smtClean="0"/>
              <a:t>repairing </a:t>
            </a:r>
            <a:r>
              <a:rPr lang="en-US" dirty="0"/>
              <a:t>code that does not compile. We observe that the repairs </a:t>
            </a:r>
            <a:r>
              <a:rPr lang="en-US" dirty="0" smtClean="0"/>
              <a:t>for any </a:t>
            </a:r>
            <a:r>
              <a:rPr lang="en-US" dirty="0"/>
              <a:t>particular error class typically follow a pattern and are </a:t>
            </a:r>
            <a:r>
              <a:rPr lang="en-US" dirty="0" smtClean="0"/>
              <a:t>highly mechanical</a:t>
            </a:r>
            <a:r>
              <a:rPr lang="en-US" dirty="0"/>
              <a:t>. We propose a novel approach that automatically </a:t>
            </a:r>
            <a:r>
              <a:rPr lang="en-US" dirty="0" smtClean="0"/>
              <a:t>learns these </a:t>
            </a:r>
            <a:r>
              <a:rPr lang="en-US" dirty="0"/>
              <a:t>patterns with a deep neural network and suggests </a:t>
            </a:r>
            <a:r>
              <a:rPr lang="en-US" dirty="0" smtClean="0"/>
              <a:t>program repairs </a:t>
            </a:r>
            <a:r>
              <a:rPr lang="en-US" dirty="0"/>
              <a:t>for the most costly classes of build-time compilation failures</a:t>
            </a:r>
            <a:r>
              <a:rPr lang="en-US" dirty="0" smtClean="0"/>
              <a:t>. We </a:t>
            </a:r>
            <a:r>
              <a:rPr lang="en-US" dirty="0"/>
              <a:t>describe how we collect all build errors and the human-authored</a:t>
            </a:r>
            <a:r>
              <a:rPr lang="en-US" dirty="0" smtClean="0"/>
              <a:t>, in-progress </a:t>
            </a:r>
            <a:r>
              <a:rPr lang="en-US" dirty="0"/>
              <a:t>code changes that cause those failing builds to </a:t>
            </a:r>
            <a:r>
              <a:rPr lang="en-US" dirty="0" smtClean="0"/>
              <a:t>transition </a:t>
            </a:r>
            <a:r>
              <a:rPr lang="en-US" dirty="0"/>
              <a:t>to successful builds at Google. We generate an AST di</a:t>
            </a:r>
            <a:r>
              <a:rPr lang="en-US" dirty="0" smtClean="0"/>
              <a:t> from the </a:t>
            </a:r>
            <a:r>
              <a:rPr lang="en-US" dirty="0"/>
              <a:t>textual code changes and transform it into a </a:t>
            </a:r>
            <a:r>
              <a:rPr lang="en-US" dirty="0" smtClean="0"/>
              <a:t>domain-specific language </a:t>
            </a:r>
            <a:r>
              <a:rPr lang="en-US" dirty="0"/>
              <a:t>called Delta that encodes the change that must be </a:t>
            </a:r>
            <a:r>
              <a:rPr lang="en-US" dirty="0" smtClean="0"/>
              <a:t>made to </a:t>
            </a:r>
            <a:r>
              <a:rPr lang="en-US" dirty="0"/>
              <a:t>make the code compile. We then feed the compiler </a:t>
            </a:r>
            <a:r>
              <a:rPr lang="en-US" dirty="0" smtClean="0"/>
              <a:t>diagnostic information </a:t>
            </a:r>
            <a:r>
              <a:rPr lang="en-US" dirty="0"/>
              <a:t>(as source) and the Delta changes that resolved the di-agnostic (as target) into a Neural Machine Translation network </a:t>
            </a:r>
            <a:r>
              <a:rPr lang="en-US" dirty="0" smtClean="0"/>
              <a:t>for training</a:t>
            </a:r>
            <a:r>
              <a:rPr lang="en-US" dirty="0"/>
              <a:t>. For the two most prevalent and costly classes of Java </a:t>
            </a:r>
            <a:r>
              <a:rPr lang="en-US" dirty="0" smtClean="0"/>
              <a:t>compilation </a:t>
            </a:r>
            <a:r>
              <a:rPr lang="en-US" dirty="0"/>
              <a:t>errors, namely missing symbols and mismatched </a:t>
            </a:r>
            <a:r>
              <a:rPr lang="en-US" dirty="0" smtClean="0"/>
              <a:t>method signatures</a:t>
            </a:r>
            <a:r>
              <a:rPr lang="en-US" dirty="0"/>
              <a:t>, our system </a:t>
            </a:r>
            <a:r>
              <a:rPr lang="en-US" dirty="0" smtClean="0"/>
              <a:t>called DeepDelta, </a:t>
            </a:r>
            <a:r>
              <a:rPr lang="en-US" dirty="0"/>
              <a:t>generates the </a:t>
            </a:r>
            <a:r>
              <a:rPr lang="en-US" dirty="0" smtClean="0"/>
              <a:t>correct repair </a:t>
            </a:r>
            <a:r>
              <a:rPr lang="en-US" dirty="0"/>
              <a:t>changes for 19,314 out of 38,788 (50%) of unseen </a:t>
            </a:r>
            <a:r>
              <a:rPr lang="en-US" dirty="0" smtClean="0"/>
              <a:t>compilation errors</a:t>
            </a:r>
            <a:r>
              <a:rPr lang="en-US" dirty="0"/>
              <a:t>. The correct changes are in the top three suggested </a:t>
            </a:r>
            <a:r>
              <a:rPr lang="en-US" dirty="0" smtClean="0"/>
              <a:t>fixes </a:t>
            </a:r>
            <a:r>
              <a:rPr lang="en-US" dirty="0"/>
              <a:t>86%of the time on average.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7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DNN to perform Code Automatic Repair based on AST difference </a:t>
            </a:r>
          </a:p>
        </p:txBody>
      </p:sp>
      <p:sp>
        <p:nvSpPr>
          <p:cNvPr id="3" name="Content Placeholder 2"/>
          <p:cNvSpPr>
            <a:spLocks noGrp="1"/>
          </p:cNvSpPr>
          <p:nvPr>
            <p:ph idx="1"/>
          </p:nvPr>
        </p:nvSpPr>
        <p:spPr/>
        <p:txBody>
          <a:bodyPr>
            <a:normAutofit fontScale="85000" lnSpcReduction="10000"/>
          </a:bodyPr>
          <a:lstStyle/>
          <a:p>
            <a:r>
              <a:rPr lang="en-US" dirty="0" smtClean="0"/>
              <a:t>Synopsis: The paper is long and dense. The authors generated a dataset of bug diagnosis along with the resolution changes. After that they formulated auto. bug repair as a Neural Machine Translation (NMT). The introduce a way to compute AST difference between faulty code and it’s connection then represented this difference as a Domain Specific Language (Delta). They defined a set of features for source code (Diagnosis, Faulty Node AST path,  Symbol Type, Symbol Label) [specifically designed for cant.resolve / undefined symbol error]. And for target code [Delta Program]. Finally they trained an </a:t>
            </a:r>
            <a:r>
              <a:rPr lang="en-US" dirty="0"/>
              <a:t>LSTM with Google Neural Machine Translation (GNMT) encoder network and evaluated the model</a:t>
            </a:r>
            <a:r>
              <a:rPr lang="en-US" dirty="0" smtClean="0"/>
              <a:t>. 50% of the model correction suggestions exactly matched the ground truth resolution changes.</a:t>
            </a:r>
          </a:p>
          <a:p>
            <a:r>
              <a:rPr lang="en-US" dirty="0" smtClean="0"/>
              <a:t>Notes: </a:t>
            </a:r>
            <a:r>
              <a:rPr lang="en-US" dirty="0"/>
              <a:t>T</a:t>
            </a:r>
            <a:r>
              <a:rPr lang="en-US" dirty="0" smtClean="0"/>
              <a:t>he authors fine grained in progress code changes dataset is great (google proprietary). The paper is a comprehensive paper about the application of ML on SE pipeline. Recommended to be read.</a:t>
            </a:r>
            <a:endParaRPr lang="en-US" dirty="0"/>
          </a:p>
        </p:txBody>
      </p:sp>
    </p:spTree>
    <p:extLst>
      <p:ext uri="{BB962C8B-B14F-4D97-AF65-F5344CB8AC3E}">
        <p14:creationId xmlns:p14="http://schemas.microsoft.com/office/powerpoint/2010/main" val="346044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False </a:t>
            </a:r>
            <a:r>
              <a:rPr lang="en-US" dirty="0"/>
              <a:t>Positive Static Analysis </a:t>
            </a:r>
            <a:r>
              <a:rPr lang="en-US" dirty="0" smtClean="0"/>
              <a:t>Reports Classification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An Empirical Assessment of Machine Learning Approaches for Triaging Reports of a Java Static Analysis Tool</a:t>
            </a:r>
            <a:endParaRPr lang="en-US" dirty="0" smtClean="0"/>
          </a:p>
          <a:p>
            <a:r>
              <a:rPr lang="en-US" dirty="0" smtClean="0"/>
              <a:t>Conf.: ICST’19</a:t>
            </a:r>
          </a:p>
          <a:p>
            <a:r>
              <a:rPr lang="en-US" dirty="0" smtClean="0"/>
              <a:t>ML Score: 6</a:t>
            </a:r>
          </a:p>
          <a:p>
            <a:r>
              <a:rPr lang="en-US" dirty="0" smtClean="0"/>
              <a:t>Tags: </a:t>
            </a:r>
          </a:p>
          <a:p>
            <a:r>
              <a:rPr lang="en-US" dirty="0" smtClean="0"/>
              <a:t>Abstract</a:t>
            </a:r>
            <a:r>
              <a:rPr lang="en-US" dirty="0"/>
              <a:t>: Despite their ability to detect critical bugs in software, developers consider high false positive rates to be a key barrier to using static analysis tools in practice. To improve the usability of these tools, researchers have recently begun to apply machine learning techniques to classify and filter false positive analysis reports. Although initial results have been promising, the long-term potential and best practices for this line of research are unclear due to the lack of detailed, large-scale empirical evaluation. To partially address this knowledge gap, we present a comparative empirical study of four machine learning techniques, namely hand-engineered features, bag of words, recurrent neural networks, and graph neural networks, for classifying false positives, using multiple ground-truth program sets. We also introduce and evaluate new data preparation routines for recurrent neural networks and node representations for graph neural networks, and show that these routines can have a substantial positive impact on classification accuracy. Overall, our results suggest that recurrent neural networks (which learn over a program's source code) outperform the other subject techniques, although interesting tradeoffs are present among all techniques. Our observations provide insight into the future research needed to speed the adoption of machine learning approaches in practice.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64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False Positive Static Analysis Reports Classification </a:t>
            </a:r>
          </a:p>
        </p:txBody>
      </p:sp>
      <p:sp>
        <p:nvSpPr>
          <p:cNvPr id="3" name="Content Placeholder 2"/>
          <p:cNvSpPr>
            <a:spLocks noGrp="1"/>
          </p:cNvSpPr>
          <p:nvPr>
            <p:ph idx="1"/>
          </p:nvPr>
        </p:nvSpPr>
        <p:spPr/>
        <p:txBody>
          <a:bodyPr/>
          <a:lstStyle/>
          <a:p>
            <a:r>
              <a:rPr lang="en-US" dirty="0" smtClean="0"/>
              <a:t>Synopsis: The authors did a complete empirical analysis comparing 4 ML techniques applied on SA reports classification (i.e. detecting whether a code slice contains an cross script XSS vulnerability or not) [ bag of words BoW, hand engineered features HEF, RNN, GNN ]. They also created a real word dataset in comparison to the </a:t>
            </a:r>
            <a:r>
              <a:rPr lang="en-US" dirty="0"/>
              <a:t>synthetic </a:t>
            </a:r>
            <a:r>
              <a:rPr lang="en-US" dirty="0" smtClean="0"/>
              <a:t> dataset used by the SOTA (OWASP). They found that RNNs (LSTM) are the best models for SA classification tasks.</a:t>
            </a:r>
          </a:p>
          <a:p>
            <a:endParaRPr lang="en-US" dirty="0" smtClean="0"/>
          </a:p>
        </p:txBody>
      </p:sp>
    </p:spTree>
    <p:extLst>
      <p:ext uri="{BB962C8B-B14F-4D97-AF65-F5344CB8AC3E}">
        <p14:creationId xmlns:p14="http://schemas.microsoft.com/office/powerpoint/2010/main" val="3417312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False Positive Static Analysis Reports Classification </a:t>
            </a:r>
          </a:p>
        </p:txBody>
      </p:sp>
      <p:pic>
        <p:nvPicPr>
          <p:cNvPr id="4" name="Picture 3"/>
          <p:cNvPicPr>
            <a:picLocks noChangeAspect="1"/>
          </p:cNvPicPr>
          <p:nvPr/>
        </p:nvPicPr>
        <p:blipFill>
          <a:blip r:embed="rId2"/>
          <a:stretch>
            <a:fillRect/>
          </a:stretch>
        </p:blipFill>
        <p:spPr>
          <a:xfrm>
            <a:off x="242455" y="1690688"/>
            <a:ext cx="3552825" cy="1428750"/>
          </a:xfrm>
          <a:prstGeom prst="rect">
            <a:avLst/>
          </a:prstGeom>
        </p:spPr>
      </p:pic>
      <p:pic>
        <p:nvPicPr>
          <p:cNvPr id="5" name="Picture 4"/>
          <p:cNvPicPr>
            <a:picLocks noChangeAspect="1"/>
          </p:cNvPicPr>
          <p:nvPr/>
        </p:nvPicPr>
        <p:blipFill rotWithShape="1">
          <a:blip r:embed="rId3"/>
          <a:srcRect b="39281"/>
          <a:stretch/>
        </p:blipFill>
        <p:spPr>
          <a:xfrm>
            <a:off x="5233122" y="1372034"/>
            <a:ext cx="3609975" cy="3099954"/>
          </a:xfrm>
          <a:prstGeom prst="rect">
            <a:avLst/>
          </a:prstGeom>
        </p:spPr>
      </p:pic>
      <p:pic>
        <p:nvPicPr>
          <p:cNvPr id="6" name="Picture 5"/>
          <p:cNvPicPr>
            <a:picLocks noChangeAspect="1"/>
          </p:cNvPicPr>
          <p:nvPr/>
        </p:nvPicPr>
        <p:blipFill>
          <a:blip r:embed="rId4"/>
          <a:stretch>
            <a:fillRect/>
          </a:stretch>
        </p:blipFill>
        <p:spPr>
          <a:xfrm>
            <a:off x="7679314" y="4564497"/>
            <a:ext cx="3571875" cy="914400"/>
          </a:xfrm>
          <a:prstGeom prst="rect">
            <a:avLst/>
          </a:prstGeom>
        </p:spPr>
      </p:pic>
      <p:pic>
        <p:nvPicPr>
          <p:cNvPr id="7" name="Picture 6"/>
          <p:cNvPicPr>
            <a:picLocks noChangeAspect="1"/>
          </p:cNvPicPr>
          <p:nvPr/>
        </p:nvPicPr>
        <p:blipFill rotWithShape="1">
          <a:blip r:embed="rId3"/>
          <a:srcRect t="61601"/>
          <a:stretch/>
        </p:blipFill>
        <p:spPr>
          <a:xfrm>
            <a:off x="2619157" y="4564497"/>
            <a:ext cx="3609975" cy="1960418"/>
          </a:xfrm>
          <a:prstGeom prst="rect">
            <a:avLst/>
          </a:prstGeom>
        </p:spPr>
      </p:pic>
    </p:spTree>
    <p:extLst>
      <p:ext uri="{BB962C8B-B14F-4D97-AF65-F5344CB8AC3E}">
        <p14:creationId xmlns:p14="http://schemas.microsoft.com/office/powerpoint/2010/main" val="111850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47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a:t>
            </a:r>
            <a:r>
              <a:rPr lang="en-US" dirty="0"/>
              <a:t>- FSA generation from execution traces (see 3)</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 specification mining.</a:t>
            </a:r>
            <a:endParaRPr lang="en-US" dirty="0" smtClean="0"/>
          </a:p>
          <a:p>
            <a:r>
              <a:rPr lang="en-US" dirty="0" smtClean="0"/>
              <a:t>Conf.: issta’18</a:t>
            </a:r>
          </a:p>
          <a:p>
            <a:r>
              <a:rPr lang="en-US" dirty="0" smtClean="0"/>
              <a:t>ML Score: 6</a:t>
            </a:r>
          </a:p>
          <a:p>
            <a:r>
              <a:rPr lang="en-US" dirty="0" smtClean="0"/>
              <a:t>Tags: </a:t>
            </a:r>
            <a:r>
              <a:rPr lang="en-US" dirty="0"/>
              <a:t>Specification Mining, Deep Learning</a:t>
            </a:r>
            <a:endParaRPr lang="en-US" dirty="0" smtClean="0"/>
          </a:p>
          <a:p>
            <a:r>
              <a:rPr lang="en-US" dirty="0" smtClean="0"/>
              <a:t>Abstract: </a:t>
            </a:r>
            <a:r>
              <a:rPr lang="en-US" dirty="0"/>
              <a:t>Formal specifications are essential but usually unavailable in soft-ware systems. Furthermore, writing these specifications is </a:t>
            </a:r>
            <a:r>
              <a:rPr lang="en-US" dirty="0" smtClean="0"/>
              <a:t>costly and </a:t>
            </a:r>
            <a:r>
              <a:rPr lang="en-US" dirty="0"/>
              <a:t>requires skills from developers. Recently, many </a:t>
            </a:r>
            <a:r>
              <a:rPr lang="en-US" dirty="0" smtClean="0"/>
              <a:t>automated techniques </a:t>
            </a:r>
            <a:r>
              <a:rPr lang="en-US" dirty="0"/>
              <a:t>have been proposed to mine specifications in </a:t>
            </a:r>
            <a:r>
              <a:rPr lang="en-US" dirty="0" smtClean="0"/>
              <a:t>various formats </a:t>
            </a:r>
            <a:r>
              <a:rPr lang="en-US" dirty="0"/>
              <a:t>including finite-state automaton (FSA). However, </a:t>
            </a:r>
            <a:r>
              <a:rPr lang="en-US" dirty="0" smtClean="0"/>
              <a:t>more works </a:t>
            </a:r>
            <a:r>
              <a:rPr lang="en-US" dirty="0"/>
              <a:t>in specification mining are needed to further improve </a:t>
            </a:r>
            <a:r>
              <a:rPr lang="en-US" dirty="0" smtClean="0"/>
              <a:t>the accuracy </a:t>
            </a:r>
            <a:r>
              <a:rPr lang="en-US" dirty="0"/>
              <a:t>of the inferred specifications</a:t>
            </a:r>
            <a:r>
              <a:rPr lang="en-US" dirty="0" smtClean="0"/>
              <a:t>. In </a:t>
            </a:r>
            <a:r>
              <a:rPr lang="en-US" dirty="0"/>
              <a:t>this work, we propose Deep Specification Miner (DSM), anew approach that performs deep learning for mining </a:t>
            </a:r>
            <a:r>
              <a:rPr lang="en-US" dirty="0" smtClean="0"/>
              <a:t>FSA-based specifications</a:t>
            </a:r>
            <a:r>
              <a:rPr lang="en-US" dirty="0"/>
              <a:t>. Our proposed approach uses test case generation </a:t>
            </a:r>
            <a:r>
              <a:rPr lang="en-US" dirty="0" smtClean="0"/>
              <a:t>to generate </a:t>
            </a:r>
            <a:r>
              <a:rPr lang="en-US" dirty="0"/>
              <a:t>a richer set of execution traces for training a </a:t>
            </a:r>
            <a:r>
              <a:rPr lang="en-US" dirty="0" smtClean="0"/>
              <a:t>Recurrent Neural </a:t>
            </a:r>
            <a:r>
              <a:rPr lang="en-US" dirty="0"/>
              <a:t>Network Based Language Model (RNNLM). From </a:t>
            </a:r>
            <a:r>
              <a:rPr lang="en-US" dirty="0" smtClean="0"/>
              <a:t>these execution </a:t>
            </a:r>
            <a:r>
              <a:rPr lang="en-US" dirty="0"/>
              <a:t>traces, we construct a Prefix Tree Acceptor (PTA) </a:t>
            </a:r>
            <a:r>
              <a:rPr lang="en-US" dirty="0" smtClean="0"/>
              <a:t>and use </a:t>
            </a:r>
            <a:r>
              <a:rPr lang="en-US" dirty="0"/>
              <a:t>the learned RNNLM to extract many features. These </a:t>
            </a:r>
            <a:r>
              <a:rPr lang="en-US" dirty="0" smtClean="0"/>
              <a:t>features are </a:t>
            </a:r>
            <a:r>
              <a:rPr lang="en-US" dirty="0"/>
              <a:t>subsequently utilized by clustering algorithms to merge </a:t>
            </a:r>
            <a:r>
              <a:rPr lang="en-US" dirty="0" smtClean="0"/>
              <a:t>similar automata </a:t>
            </a:r>
            <a:r>
              <a:rPr lang="en-US" dirty="0"/>
              <a:t>states in the PTA for constructing a number of FSAs</a:t>
            </a:r>
            <a:r>
              <a:rPr lang="en-US" dirty="0" smtClean="0"/>
              <a:t>. Then</a:t>
            </a:r>
            <a:r>
              <a:rPr lang="en-US" dirty="0"/>
              <a:t>, our approach performs a model selection heuristic to </a:t>
            </a:r>
            <a:r>
              <a:rPr lang="en-US" dirty="0" smtClean="0"/>
              <a:t>estimate F-measure </a:t>
            </a:r>
            <a:r>
              <a:rPr lang="en-US" dirty="0"/>
              <a:t>of FSAs and returns the one with the highest estimated F-measure. We execute DSM to mine specifications of 11 target </a:t>
            </a:r>
            <a:r>
              <a:rPr lang="en-US" dirty="0" smtClean="0"/>
              <a:t>library classes</a:t>
            </a:r>
            <a:r>
              <a:rPr lang="en-US" dirty="0"/>
              <a:t>. Our empirical analysis shows that DSM achieves an </a:t>
            </a:r>
            <a:r>
              <a:rPr lang="en-US" dirty="0" smtClean="0"/>
              <a:t>average F-measure </a:t>
            </a:r>
            <a:r>
              <a:rPr lang="en-US" dirty="0"/>
              <a:t>of 71.97%, outperforming the best performing </a:t>
            </a:r>
            <a:r>
              <a:rPr lang="en-US" dirty="0" smtClean="0"/>
              <a:t>baseline by </a:t>
            </a:r>
            <a:r>
              <a:rPr lang="en-US" dirty="0"/>
              <a:t>28.22%. We also demonstrate the value of DSM in </a:t>
            </a:r>
            <a:r>
              <a:rPr lang="en-US" dirty="0" smtClean="0"/>
              <a:t>sandboxing Android </a:t>
            </a:r>
            <a:r>
              <a:rPr lang="en-US" dirty="0"/>
              <a:t>apps.</a:t>
            </a:r>
            <a:endParaRPr lang="en-US" dirty="0" smtClean="0"/>
          </a:p>
        </p:txBody>
      </p:sp>
    </p:spTree>
    <p:extLst>
      <p:ext uri="{BB962C8B-B14F-4D97-AF65-F5344CB8AC3E}">
        <p14:creationId xmlns:p14="http://schemas.microsoft.com/office/powerpoint/2010/main" val="256489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FSA generation from execution traces (see 3)</a:t>
            </a:r>
            <a:endParaRPr lang="en-US" dirty="0"/>
          </a:p>
        </p:txBody>
      </p:sp>
      <p:sp>
        <p:nvSpPr>
          <p:cNvPr id="3" name="Content Placeholder 2"/>
          <p:cNvSpPr>
            <a:spLocks noGrp="1"/>
          </p:cNvSpPr>
          <p:nvPr>
            <p:ph idx="1"/>
          </p:nvPr>
        </p:nvSpPr>
        <p:spPr/>
        <p:txBody>
          <a:bodyPr/>
          <a:lstStyle/>
          <a:p>
            <a:r>
              <a:rPr lang="en-US" dirty="0" smtClean="0"/>
              <a:t>Synopsis: A rewritten version of paper number “3”! The authors came up with a machine learning pipeline to automatically generate FSA based specifications for software pieces. They trained an RNN over method traces so that model states can be represented using the model internal features. They demonstrated how their model can push android malware detection further (This part have to be reread)</a:t>
            </a:r>
          </a:p>
          <a:p>
            <a:r>
              <a:rPr lang="en-US" dirty="0" smtClean="0"/>
              <a:t>Notes: Test generation techniques and bug finding techniques requires this specification to exist.</a:t>
            </a:r>
            <a:endParaRPr lang="en-US" dirty="0"/>
          </a:p>
        </p:txBody>
      </p:sp>
    </p:spTree>
    <p:extLst>
      <p:ext uri="{BB962C8B-B14F-4D97-AF65-F5344CB8AC3E}">
        <p14:creationId xmlns:p14="http://schemas.microsoft.com/office/powerpoint/2010/main" val="3000814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FSA generation from execution traces (see 3)</a:t>
            </a:r>
          </a:p>
        </p:txBody>
      </p:sp>
      <p:pic>
        <p:nvPicPr>
          <p:cNvPr id="4" name="Picture 3"/>
          <p:cNvPicPr>
            <a:picLocks noChangeAspect="1"/>
          </p:cNvPicPr>
          <p:nvPr/>
        </p:nvPicPr>
        <p:blipFill>
          <a:blip r:embed="rId2"/>
          <a:stretch>
            <a:fillRect/>
          </a:stretch>
        </p:blipFill>
        <p:spPr>
          <a:xfrm>
            <a:off x="668664" y="1561884"/>
            <a:ext cx="10854671" cy="2786496"/>
          </a:xfrm>
          <a:prstGeom prst="rect">
            <a:avLst/>
          </a:prstGeom>
        </p:spPr>
      </p:pic>
      <p:pic>
        <p:nvPicPr>
          <p:cNvPr id="5" name="Picture 4"/>
          <p:cNvPicPr>
            <a:picLocks noChangeAspect="1"/>
          </p:cNvPicPr>
          <p:nvPr/>
        </p:nvPicPr>
        <p:blipFill>
          <a:blip r:embed="rId3"/>
          <a:stretch>
            <a:fillRect/>
          </a:stretch>
        </p:blipFill>
        <p:spPr>
          <a:xfrm>
            <a:off x="529503" y="4710546"/>
            <a:ext cx="4067175" cy="2019300"/>
          </a:xfrm>
          <a:prstGeom prst="rect">
            <a:avLst/>
          </a:prstGeom>
        </p:spPr>
      </p:pic>
      <p:pic>
        <p:nvPicPr>
          <p:cNvPr id="6" name="Picture 5"/>
          <p:cNvPicPr>
            <a:picLocks noChangeAspect="1"/>
          </p:cNvPicPr>
          <p:nvPr/>
        </p:nvPicPr>
        <p:blipFill>
          <a:blip r:embed="rId4"/>
          <a:stretch>
            <a:fillRect/>
          </a:stretch>
        </p:blipFill>
        <p:spPr>
          <a:xfrm>
            <a:off x="8343900" y="3914775"/>
            <a:ext cx="3848100" cy="2943225"/>
          </a:xfrm>
          <a:prstGeom prst="rect">
            <a:avLst/>
          </a:prstGeom>
        </p:spPr>
      </p:pic>
      <p:pic>
        <p:nvPicPr>
          <p:cNvPr id="7" name="Picture 6"/>
          <p:cNvPicPr>
            <a:picLocks noChangeAspect="1"/>
          </p:cNvPicPr>
          <p:nvPr/>
        </p:nvPicPr>
        <p:blipFill>
          <a:blip r:embed="rId5"/>
          <a:stretch>
            <a:fillRect/>
          </a:stretch>
        </p:blipFill>
        <p:spPr>
          <a:xfrm>
            <a:off x="5209991" y="4640910"/>
            <a:ext cx="2174482" cy="2063106"/>
          </a:xfrm>
          <a:prstGeom prst="rect">
            <a:avLst/>
          </a:prstGeom>
        </p:spPr>
      </p:pic>
    </p:spTree>
    <p:extLst>
      <p:ext uri="{BB962C8B-B14F-4D97-AF65-F5344CB8AC3E}">
        <p14:creationId xmlns:p14="http://schemas.microsoft.com/office/powerpoint/2010/main" val="326259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On using machine learning to identify knowledge in API reference documentation.</a:t>
            </a:r>
            <a:endParaRPr lang="en-US" dirty="0" smtClean="0"/>
          </a:p>
          <a:p>
            <a:r>
              <a:rPr lang="en-US" dirty="0" smtClean="0"/>
              <a:t>Conf.: fse’19</a:t>
            </a:r>
          </a:p>
          <a:p>
            <a:r>
              <a:rPr lang="en-US" dirty="0" smtClean="0"/>
              <a:t>ML Score: 6</a:t>
            </a:r>
          </a:p>
          <a:p>
            <a:r>
              <a:rPr lang="en-US" dirty="0" smtClean="0"/>
              <a:t>Tags: </a:t>
            </a:r>
            <a:r>
              <a:rPr lang="en-US" dirty="0"/>
              <a:t>API documentation, information needs, machine learning</a:t>
            </a:r>
            <a:endParaRPr lang="en-US" dirty="0" smtClean="0"/>
          </a:p>
          <a:p>
            <a:r>
              <a:rPr lang="en-US" dirty="0" smtClean="0"/>
              <a:t>Abstract: </a:t>
            </a:r>
            <a:r>
              <a:rPr lang="en-US" dirty="0"/>
              <a:t>Using API reference documentation like </a:t>
            </a:r>
            <a:r>
              <a:rPr lang="en-US" dirty="0" smtClean="0"/>
              <a:t>Java Doc </a:t>
            </a:r>
            <a:r>
              <a:rPr lang="en-US" dirty="0"/>
              <a:t>is an integral </a:t>
            </a:r>
            <a:r>
              <a:rPr lang="en-US" dirty="0" smtClean="0"/>
              <a:t>part of </a:t>
            </a:r>
            <a:r>
              <a:rPr lang="en-US" dirty="0"/>
              <a:t>software development. Previous research introduced a </a:t>
            </a:r>
            <a:r>
              <a:rPr lang="en-US" dirty="0" smtClean="0"/>
              <a:t>grounded taxonomy </a:t>
            </a:r>
            <a:r>
              <a:rPr lang="en-US" dirty="0"/>
              <a:t>that organizes API documentation knowledge in 12 types</a:t>
            </a:r>
            <a:r>
              <a:rPr lang="en-US" dirty="0" smtClean="0"/>
              <a:t>, including </a:t>
            </a:r>
            <a:r>
              <a:rPr lang="en-US" dirty="0"/>
              <a:t>knowledge about </a:t>
            </a:r>
            <a:r>
              <a:rPr lang="en-US" dirty="0" smtClean="0"/>
              <a:t>the Functionality, Structure</a:t>
            </a:r>
            <a:r>
              <a:rPr lang="en-US" dirty="0"/>
              <a:t>, </a:t>
            </a:r>
            <a:r>
              <a:rPr lang="en-US" dirty="0" smtClean="0"/>
              <a:t>and Quality of </a:t>
            </a:r>
            <a:r>
              <a:rPr lang="en-US" dirty="0"/>
              <a:t>an API. We study how well modern text classification </a:t>
            </a:r>
            <a:r>
              <a:rPr lang="en-US" dirty="0" smtClean="0"/>
              <a:t>approaches </a:t>
            </a:r>
            <a:r>
              <a:rPr lang="en-US" dirty="0"/>
              <a:t>can automatically identify documentation containing </a:t>
            </a:r>
            <a:r>
              <a:rPr lang="en-US" dirty="0" smtClean="0"/>
              <a:t>specific </a:t>
            </a:r>
            <a:r>
              <a:rPr lang="en-US" dirty="0"/>
              <a:t>knowledge types. We compared conventional machine </a:t>
            </a:r>
            <a:r>
              <a:rPr lang="en-US" dirty="0" smtClean="0"/>
              <a:t>learning </a:t>
            </a:r>
            <a:r>
              <a:rPr lang="en-US" dirty="0"/>
              <a:t>(k-NN and SVM) with deep learning approaches trained </a:t>
            </a:r>
            <a:r>
              <a:rPr lang="en-US" dirty="0" smtClean="0"/>
              <a:t>on manually-annotated </a:t>
            </a:r>
            <a:r>
              <a:rPr lang="en-US" dirty="0"/>
              <a:t>Java and .NET API documentation (n= 5,574).When classifying the knowledge types individually (i.e., </a:t>
            </a:r>
            <a:r>
              <a:rPr lang="en-US" dirty="0" smtClean="0"/>
              <a:t>multiple binary </a:t>
            </a:r>
            <a:r>
              <a:rPr lang="en-US" dirty="0"/>
              <a:t>classifiers) the best AUPRC was up to 87%. The deep </a:t>
            </a:r>
            <a:r>
              <a:rPr lang="en-US" dirty="0" smtClean="0"/>
              <a:t>learning and </a:t>
            </a:r>
            <a:r>
              <a:rPr lang="en-US" dirty="0"/>
              <a:t>SVM classifiers seem complementary. For four knowledge types(Concept</a:t>
            </a:r>
            <a:r>
              <a:rPr lang="en-US" dirty="0" smtClean="0"/>
              <a:t>, Control, Pattern</a:t>
            </a:r>
            <a:r>
              <a:rPr lang="en-US" dirty="0"/>
              <a:t>, </a:t>
            </a:r>
            <a:r>
              <a:rPr lang="en-US" dirty="0" smtClean="0"/>
              <a:t>and Non-Information</a:t>
            </a:r>
            <a:r>
              <a:rPr lang="en-US" dirty="0"/>
              <a:t>), SVM clearly out-performs deep learning which, on the other hand, is more </a:t>
            </a:r>
            <a:r>
              <a:rPr lang="en-US" dirty="0" smtClean="0"/>
              <a:t>accurate for </a:t>
            </a:r>
            <a:r>
              <a:rPr lang="en-US" dirty="0"/>
              <a:t>identifying the remaining types. When considering </a:t>
            </a:r>
            <a:r>
              <a:rPr lang="en-US" dirty="0" smtClean="0"/>
              <a:t>multiple knowledge </a:t>
            </a:r>
            <a:r>
              <a:rPr lang="en-US" dirty="0"/>
              <a:t>types at once (i.e., multi-label classification) deep </a:t>
            </a:r>
            <a:r>
              <a:rPr lang="en-US" dirty="0" smtClean="0"/>
              <a:t>learning </a:t>
            </a:r>
            <a:r>
              <a:rPr lang="en-US" dirty="0"/>
              <a:t>outperforms naïve baselines and traditional machine </a:t>
            </a:r>
            <a:r>
              <a:rPr lang="en-US" dirty="0" smtClean="0"/>
              <a:t>learning achieving </a:t>
            </a:r>
            <a:r>
              <a:rPr lang="en-US" dirty="0"/>
              <a:t>a </a:t>
            </a:r>
            <a:r>
              <a:rPr lang="en-US" dirty="0" smtClean="0"/>
              <a:t>Macro AUC </a:t>
            </a:r>
            <a:r>
              <a:rPr lang="en-US" dirty="0"/>
              <a:t>up to 79%. We also compared </a:t>
            </a:r>
            <a:r>
              <a:rPr lang="en-US" dirty="0" smtClean="0"/>
              <a:t>classifiers using </a:t>
            </a:r>
            <a:r>
              <a:rPr lang="en-US" dirty="0"/>
              <a:t>embeddings pre-trained on generic text corpora and Stack-Overflow but did not observe significant improvements. Finally</a:t>
            </a:r>
            <a:r>
              <a:rPr lang="en-US" dirty="0" smtClean="0"/>
              <a:t>, to </a:t>
            </a:r>
            <a:r>
              <a:rPr lang="en-US" dirty="0"/>
              <a:t>assess the generalizability of the classifiers, we </a:t>
            </a:r>
            <a:r>
              <a:rPr lang="en-US" dirty="0" smtClean="0"/>
              <a:t>retested them on </a:t>
            </a:r>
            <a:r>
              <a:rPr lang="en-US" dirty="0"/>
              <a:t>a different, unseen Python documentation dataset. </a:t>
            </a:r>
            <a:r>
              <a:rPr lang="en-US" dirty="0" smtClean="0"/>
              <a:t>Classifiers for Functionality, Concept, Purpose, Pattern</a:t>
            </a:r>
            <a:r>
              <a:rPr lang="en-US" dirty="0"/>
              <a:t>, </a:t>
            </a:r>
            <a:r>
              <a:rPr lang="en-US" dirty="0" smtClean="0"/>
              <a:t>and Directive seem to generalize </a:t>
            </a:r>
            <a:r>
              <a:rPr lang="en-US" dirty="0"/>
              <a:t>from Java and .NET to Python documentation. We </a:t>
            </a:r>
            <a:r>
              <a:rPr lang="en-US" dirty="0" smtClean="0"/>
              <a:t>discuss </a:t>
            </a:r>
            <a:r>
              <a:rPr lang="en-US" dirty="0"/>
              <a:t>our results and how they inform the development of tools </a:t>
            </a:r>
            <a:r>
              <a:rPr lang="en-US" dirty="0" smtClean="0"/>
              <a:t>for supporting </a:t>
            </a:r>
            <a:r>
              <a:rPr lang="en-US" dirty="0"/>
              <a:t>developers sharing and accessing API knowledge</a:t>
            </a:r>
            <a:endParaRPr lang="en-US" dirty="0" smtClean="0"/>
          </a:p>
        </p:txBody>
      </p:sp>
    </p:spTree>
    <p:extLst>
      <p:ext uri="{BB962C8B-B14F-4D97-AF65-F5344CB8AC3E}">
        <p14:creationId xmlns:p14="http://schemas.microsoft.com/office/powerpoint/2010/main" val="2545187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a:bodyPr>
          <a:lstStyle/>
          <a:p>
            <a:r>
              <a:rPr lang="en-US" dirty="0" smtClean="0"/>
              <a:t>Synopsis: The authors solved the problem of identifying documentation types through different Machine Learning Techniques. The community have formulated a taxonomy of documentation types (directive, functionality, non_information, …). What I find interesting about the paper is not the task but they way they approached it since they tried traditional (KNN, SVM) vs deep learning ML (RNN_LSTM) and compared between them. </a:t>
            </a:r>
            <a:endParaRPr lang="en-US" dirty="0"/>
          </a:p>
          <a:p>
            <a:r>
              <a:rPr lang="en-US" dirty="0" smtClean="0"/>
              <a:t>Notes: To train RNN embedding they used stack overflow repositories though they should have used widely available documentations! (Embedding training is unsupervised)</a:t>
            </a:r>
          </a:p>
        </p:txBody>
      </p:sp>
    </p:spTree>
    <p:extLst>
      <p:ext uri="{BB962C8B-B14F-4D97-AF65-F5344CB8AC3E}">
        <p14:creationId xmlns:p14="http://schemas.microsoft.com/office/powerpoint/2010/main" val="285481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pic>
        <p:nvPicPr>
          <p:cNvPr id="6" name="Content Placeholder 5"/>
          <p:cNvPicPr>
            <a:picLocks noGrp="1" noChangeAspect="1"/>
          </p:cNvPicPr>
          <p:nvPr>
            <p:ph idx="1"/>
          </p:nvPr>
        </p:nvPicPr>
        <p:blipFill>
          <a:blip r:embed="rId2"/>
          <a:stretch>
            <a:fillRect/>
          </a:stretch>
        </p:blipFill>
        <p:spPr>
          <a:xfrm>
            <a:off x="838200" y="2035462"/>
            <a:ext cx="5112895" cy="4282708"/>
          </a:xfrm>
          <a:prstGeom prst="rect">
            <a:avLst/>
          </a:prstGeom>
        </p:spPr>
      </p:pic>
      <p:pic>
        <p:nvPicPr>
          <p:cNvPr id="7" name="Picture 6"/>
          <p:cNvPicPr>
            <a:picLocks noChangeAspect="1"/>
          </p:cNvPicPr>
          <p:nvPr/>
        </p:nvPicPr>
        <p:blipFill>
          <a:blip r:embed="rId3"/>
          <a:stretch>
            <a:fillRect/>
          </a:stretch>
        </p:blipFill>
        <p:spPr>
          <a:xfrm>
            <a:off x="6655634" y="1745396"/>
            <a:ext cx="5221574" cy="4862840"/>
          </a:xfrm>
          <a:prstGeom prst="rect">
            <a:avLst/>
          </a:prstGeom>
        </p:spPr>
      </p:pic>
    </p:spTree>
    <p:extLst>
      <p:ext uri="{BB962C8B-B14F-4D97-AF65-F5344CB8AC3E}">
        <p14:creationId xmlns:p14="http://schemas.microsoft.com/office/powerpoint/2010/main" val="3612295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DeepPerf: performance prediction for configurable software with deep sparse neural network.</a:t>
            </a:r>
            <a:endParaRPr lang="en-US" dirty="0" smtClean="0"/>
          </a:p>
          <a:p>
            <a:r>
              <a:rPr lang="en-US" dirty="0" smtClean="0"/>
              <a:t>Conf.: ICSE’19</a:t>
            </a:r>
          </a:p>
          <a:p>
            <a:r>
              <a:rPr lang="en-US" dirty="0" smtClean="0"/>
              <a:t>ML Score: 6</a:t>
            </a:r>
          </a:p>
          <a:p>
            <a:r>
              <a:rPr lang="en-US" dirty="0" smtClean="0"/>
              <a:t>Tags: Performance Prediction, FFN, …</a:t>
            </a:r>
          </a:p>
          <a:p>
            <a:r>
              <a:rPr lang="en-US" dirty="0" smtClean="0"/>
              <a:t>Abstract: </a:t>
            </a:r>
            <a:r>
              <a:rPr lang="en-US" dirty="0"/>
              <a:t>Abstract—Many software systems provide users with a </a:t>
            </a:r>
            <a:r>
              <a:rPr lang="en-US" dirty="0" smtClean="0"/>
              <a:t>set of </a:t>
            </a:r>
            <a:r>
              <a:rPr lang="en-US" dirty="0"/>
              <a:t>configuration options and different configurations may </a:t>
            </a:r>
            <a:r>
              <a:rPr lang="en-US" dirty="0" smtClean="0"/>
              <a:t>lead to </a:t>
            </a:r>
            <a:r>
              <a:rPr lang="en-US" dirty="0"/>
              <a:t>different runtime performance of the system. As the </a:t>
            </a:r>
            <a:r>
              <a:rPr lang="en-US" dirty="0" smtClean="0"/>
              <a:t>combination </a:t>
            </a:r>
            <a:r>
              <a:rPr lang="en-US" dirty="0"/>
              <a:t>of configurations could be exponential, it is difficult </a:t>
            </a:r>
            <a:r>
              <a:rPr lang="en-US" dirty="0" smtClean="0"/>
              <a:t>to exhaustively </a:t>
            </a:r>
            <a:r>
              <a:rPr lang="en-US" dirty="0"/>
              <a:t>deploy and measure system performance under </a:t>
            </a:r>
            <a:r>
              <a:rPr lang="en-US" dirty="0" smtClean="0"/>
              <a:t>all possible </a:t>
            </a:r>
            <a:r>
              <a:rPr lang="en-US" dirty="0"/>
              <a:t>configurations. Recently, several learning methods </a:t>
            </a:r>
            <a:r>
              <a:rPr lang="en-US" dirty="0" smtClean="0"/>
              <a:t>have been </a:t>
            </a:r>
            <a:r>
              <a:rPr lang="en-US" dirty="0"/>
              <a:t>proposed to build a performance prediction model based </a:t>
            </a:r>
            <a:r>
              <a:rPr lang="en-US" dirty="0" smtClean="0"/>
              <a:t>on performance </a:t>
            </a:r>
            <a:r>
              <a:rPr lang="en-US" dirty="0"/>
              <a:t>data collected from a small sample of configurations</a:t>
            </a:r>
            <a:r>
              <a:rPr lang="en-US" dirty="0" smtClean="0"/>
              <a:t>, and </a:t>
            </a:r>
            <a:r>
              <a:rPr lang="en-US" dirty="0"/>
              <a:t>then use the model to predict system performance under anew configuration. In this paper, we propose a novel </a:t>
            </a:r>
            <a:r>
              <a:rPr lang="en-US" dirty="0" smtClean="0"/>
              <a:t>approach to </a:t>
            </a:r>
            <a:r>
              <a:rPr lang="en-US" dirty="0"/>
              <a:t>model highly configurable software system using a </a:t>
            </a:r>
            <a:r>
              <a:rPr lang="en-US" dirty="0" smtClean="0"/>
              <a:t>deep feed forward </a:t>
            </a:r>
            <a:r>
              <a:rPr lang="en-US" dirty="0"/>
              <a:t>neural network (FNN) combined with a </a:t>
            </a:r>
            <a:r>
              <a:rPr lang="en-US" dirty="0" smtClean="0"/>
              <a:t>sparsity regularization </a:t>
            </a:r>
            <a:r>
              <a:rPr lang="en-US" dirty="0"/>
              <a:t>technique, e.g. theL1regularization. Besides, </a:t>
            </a:r>
            <a:r>
              <a:rPr lang="en-US" dirty="0" smtClean="0"/>
              <a:t>we also </a:t>
            </a:r>
            <a:r>
              <a:rPr lang="en-US" dirty="0"/>
              <a:t>design a practical search strategy for automatically </a:t>
            </a:r>
            <a:r>
              <a:rPr lang="en-US" dirty="0" smtClean="0"/>
              <a:t>tuning the </a:t>
            </a:r>
            <a:r>
              <a:rPr lang="en-US" dirty="0"/>
              <a:t>network </a:t>
            </a:r>
            <a:r>
              <a:rPr lang="en-US" dirty="0" smtClean="0"/>
              <a:t>hyper-parameters </a:t>
            </a:r>
            <a:r>
              <a:rPr lang="en-US" dirty="0"/>
              <a:t>efficiently. Our method, </a:t>
            </a:r>
            <a:r>
              <a:rPr lang="en-US" dirty="0" smtClean="0"/>
              <a:t>called </a:t>
            </a:r>
            <a:r>
              <a:rPr lang="en-US" dirty="0" err="1" smtClean="0"/>
              <a:t>DeepPerf</a:t>
            </a:r>
            <a:r>
              <a:rPr lang="en-US" dirty="0"/>
              <a:t>, can predict performance values of highly </a:t>
            </a:r>
            <a:r>
              <a:rPr lang="en-US" dirty="0" smtClean="0"/>
              <a:t>configurable software </a:t>
            </a:r>
            <a:r>
              <a:rPr lang="en-US" dirty="0"/>
              <a:t>systems with binary and/or numeric </a:t>
            </a:r>
            <a:r>
              <a:rPr lang="en-US" dirty="0" smtClean="0"/>
              <a:t>configuration options </a:t>
            </a:r>
            <a:r>
              <a:rPr lang="en-US" dirty="0"/>
              <a:t>at much higher prediction accuracy with less </a:t>
            </a:r>
            <a:r>
              <a:rPr lang="en-US" dirty="0" smtClean="0"/>
              <a:t>training data </a:t>
            </a:r>
            <a:r>
              <a:rPr lang="en-US" dirty="0"/>
              <a:t>than the state-of-the art approaches. Experimental </a:t>
            </a:r>
            <a:r>
              <a:rPr lang="en-US" dirty="0" smtClean="0"/>
              <a:t>results on </a:t>
            </a:r>
            <a:r>
              <a:rPr lang="en-US" dirty="0"/>
              <a:t>eleven public real-world datasets confirm the effectiveness </a:t>
            </a:r>
            <a:r>
              <a:rPr lang="en-US" dirty="0" smtClean="0"/>
              <a:t>of our approach.</a:t>
            </a:r>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573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a:bodyPr>
          <a:lstStyle/>
          <a:p>
            <a:r>
              <a:rPr lang="en-US" dirty="0" smtClean="0"/>
              <a:t>Synopsis: Many software are configurable, and the choice of different configuration combinations effect the performance of such software. The authors proposed a learning-based approach to predict software performance given a set of configurations. They used a regularized Feed Forward Network and claimed to beat the SOTA . They compared their approach to different SOTA and different variations of their approach. </a:t>
            </a:r>
          </a:p>
          <a:p>
            <a:r>
              <a:rPr lang="en-US" dirty="0" smtClean="0"/>
              <a:t>Notes: The authors explained their FFN and the training procedure in details compared to other neural-network-based research in SE.</a:t>
            </a:r>
          </a:p>
        </p:txBody>
      </p:sp>
    </p:spTree>
    <p:extLst>
      <p:ext uri="{BB962C8B-B14F-4D97-AF65-F5344CB8AC3E}">
        <p14:creationId xmlns:p14="http://schemas.microsoft.com/office/powerpoint/2010/main" val="2208198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pic>
        <p:nvPicPr>
          <p:cNvPr id="5" name="Picture 4"/>
          <p:cNvPicPr>
            <a:picLocks noChangeAspect="1"/>
          </p:cNvPicPr>
          <p:nvPr/>
        </p:nvPicPr>
        <p:blipFill>
          <a:blip r:embed="rId2"/>
          <a:stretch>
            <a:fillRect/>
          </a:stretch>
        </p:blipFill>
        <p:spPr>
          <a:xfrm>
            <a:off x="613347" y="2179352"/>
            <a:ext cx="4642463" cy="2722432"/>
          </a:xfrm>
          <a:prstGeom prst="rect">
            <a:avLst/>
          </a:prstGeom>
        </p:spPr>
      </p:pic>
      <p:pic>
        <p:nvPicPr>
          <p:cNvPr id="6" name="Picture 5"/>
          <p:cNvPicPr>
            <a:picLocks noChangeAspect="1"/>
          </p:cNvPicPr>
          <p:nvPr/>
        </p:nvPicPr>
        <p:blipFill>
          <a:blip r:embed="rId3"/>
          <a:stretch>
            <a:fillRect/>
          </a:stretch>
        </p:blipFill>
        <p:spPr>
          <a:xfrm>
            <a:off x="6469155" y="1698496"/>
            <a:ext cx="4942460" cy="3684143"/>
          </a:xfrm>
          <a:prstGeom prst="rect">
            <a:avLst/>
          </a:prstGeom>
        </p:spPr>
      </p:pic>
    </p:spTree>
    <p:extLst>
      <p:ext uri="{BB962C8B-B14F-4D97-AF65-F5344CB8AC3E}">
        <p14:creationId xmlns:p14="http://schemas.microsoft.com/office/powerpoint/2010/main" val="2649510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16- </a:t>
            </a:r>
            <a:r>
              <a:rPr lang="en-US" dirty="0" smtClean="0"/>
              <a:t>Template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RENN: Efficient Reverse Execution with Neural-Network-Assisted Alias Analysis.</a:t>
            </a:r>
            <a:endParaRPr lang="en-US" dirty="0" smtClean="0"/>
          </a:p>
          <a:p>
            <a:r>
              <a:rPr lang="en-US" dirty="0" smtClean="0"/>
              <a:t>Conf.: ase’19</a:t>
            </a:r>
          </a:p>
          <a:p>
            <a:r>
              <a:rPr lang="en-US" dirty="0" smtClean="0"/>
              <a:t>ML Score: 6</a:t>
            </a:r>
          </a:p>
          <a:p>
            <a:r>
              <a:rPr lang="en-US" dirty="0" smtClean="0"/>
              <a:t>Tags: </a:t>
            </a:r>
            <a:r>
              <a:rPr lang="en-US" dirty="0"/>
              <a:t>Reverse Execution, Deep Learning, </a:t>
            </a:r>
            <a:r>
              <a:rPr lang="en-US" dirty="0" smtClean="0"/>
              <a:t>Memory Alias</a:t>
            </a:r>
          </a:p>
          <a:p>
            <a:r>
              <a:rPr lang="en-US" dirty="0" smtClean="0"/>
              <a:t>Abstract: Reverse </a:t>
            </a:r>
            <a:r>
              <a:rPr lang="en-US" dirty="0"/>
              <a:t>execution and </a:t>
            </a:r>
            <a:r>
              <a:rPr lang="en-US" dirty="0" smtClean="0"/>
              <a:t>core dump </a:t>
            </a:r>
            <a:r>
              <a:rPr lang="en-US" dirty="0"/>
              <a:t>analysis have </a:t>
            </a:r>
            <a:r>
              <a:rPr lang="en-US" dirty="0" smtClean="0"/>
              <a:t>long been </a:t>
            </a:r>
            <a:r>
              <a:rPr lang="en-US" dirty="0"/>
              <a:t>used to diagnose the root cause of software crashes. Each </a:t>
            </a:r>
            <a:r>
              <a:rPr lang="en-US" dirty="0" smtClean="0"/>
              <a:t>of these </a:t>
            </a:r>
            <a:r>
              <a:rPr lang="en-US" dirty="0"/>
              <a:t>techniques, however, face inherent challenges, such as </a:t>
            </a:r>
            <a:r>
              <a:rPr lang="en-US" dirty="0" smtClean="0"/>
              <a:t>insufficient </a:t>
            </a:r>
            <a:r>
              <a:rPr lang="en-US" dirty="0"/>
              <a:t>capability when handling memory aliases. Recent </a:t>
            </a:r>
            <a:r>
              <a:rPr lang="en-US" dirty="0" smtClean="0"/>
              <a:t>works have </a:t>
            </a:r>
            <a:r>
              <a:rPr lang="en-US" dirty="0"/>
              <a:t>used hypothesis testing to address this drawback, </a:t>
            </a:r>
            <a:r>
              <a:rPr lang="en-US" dirty="0" smtClean="0"/>
              <a:t>albeit with </a:t>
            </a:r>
            <a:r>
              <a:rPr lang="en-US" dirty="0"/>
              <a:t>high computational complexity, making them </a:t>
            </a:r>
            <a:r>
              <a:rPr lang="en-US" dirty="0" smtClean="0"/>
              <a:t>impractical for </a:t>
            </a:r>
            <a:r>
              <a:rPr lang="en-US" dirty="0"/>
              <a:t>real world applications. To address this issue, we propose anew deep neural architecture, which could significantly </a:t>
            </a:r>
            <a:r>
              <a:rPr lang="en-US" dirty="0" smtClean="0"/>
              <a:t>improve memory </a:t>
            </a:r>
            <a:r>
              <a:rPr lang="en-US" dirty="0"/>
              <a:t>alias resolution. At the high level, our approach </a:t>
            </a:r>
            <a:r>
              <a:rPr lang="en-US" dirty="0" smtClean="0"/>
              <a:t>employs a </a:t>
            </a:r>
            <a:r>
              <a:rPr lang="en-US" dirty="0"/>
              <a:t>recurrent neural network (RNN) to learn the binary </a:t>
            </a:r>
            <a:r>
              <a:rPr lang="en-US" dirty="0" smtClean="0"/>
              <a:t>code pattern </a:t>
            </a:r>
            <a:r>
              <a:rPr lang="en-US" dirty="0"/>
              <a:t>pertaining to memory accesses. It then infers the </a:t>
            </a:r>
            <a:r>
              <a:rPr lang="en-US" dirty="0" smtClean="0"/>
              <a:t>memory region </a:t>
            </a:r>
            <a:r>
              <a:rPr lang="en-US" dirty="0"/>
              <a:t>accessed by memory references. Since memory </a:t>
            </a:r>
            <a:r>
              <a:rPr lang="en-US" dirty="0" smtClean="0"/>
              <a:t>references to </a:t>
            </a:r>
            <a:r>
              <a:rPr lang="en-US" dirty="0"/>
              <a:t>different regions naturally indicate a non-alias relationship</a:t>
            </a:r>
            <a:r>
              <a:rPr lang="en-US" dirty="0" smtClean="0"/>
              <a:t>, our </a:t>
            </a:r>
            <a:r>
              <a:rPr lang="en-US" dirty="0"/>
              <a:t>neural architecture can greatly reduce the burden of </a:t>
            </a:r>
            <a:r>
              <a:rPr lang="en-US" dirty="0" smtClean="0"/>
              <a:t>doing hypothesis </a:t>
            </a:r>
            <a:r>
              <a:rPr lang="en-US" dirty="0"/>
              <a:t>testing to track down non-alias relation in binary code</a:t>
            </a:r>
            <a:r>
              <a:rPr lang="en-US" dirty="0" smtClean="0"/>
              <a:t>. Different </a:t>
            </a:r>
            <a:r>
              <a:rPr lang="en-US" dirty="0"/>
              <a:t>from previous researches that have utilized </a:t>
            </a:r>
            <a:r>
              <a:rPr lang="en-US" dirty="0" smtClean="0"/>
              <a:t>deep learning </a:t>
            </a:r>
            <a:r>
              <a:rPr lang="en-US" dirty="0"/>
              <a:t>for other binary analysis tasks, the neural </a:t>
            </a:r>
            <a:r>
              <a:rPr lang="en-US" dirty="0" smtClean="0"/>
              <a:t>network proposed </a:t>
            </a:r>
            <a:r>
              <a:rPr lang="en-US" dirty="0"/>
              <a:t>in this work is fundamentally novel. Instead of </a:t>
            </a:r>
            <a:r>
              <a:rPr lang="en-US" dirty="0" smtClean="0"/>
              <a:t>simply using </a:t>
            </a:r>
            <a:r>
              <a:rPr lang="en-US" dirty="0"/>
              <a:t>off-the-shelf neural networks, we designed a new </a:t>
            </a:r>
            <a:r>
              <a:rPr lang="en-US" dirty="0" smtClean="0"/>
              <a:t>recurrent neural </a:t>
            </a:r>
            <a:r>
              <a:rPr lang="en-US" dirty="0"/>
              <a:t>architecture that could capture the data </a:t>
            </a:r>
            <a:r>
              <a:rPr lang="en-US" dirty="0" smtClean="0"/>
              <a:t>dependency between </a:t>
            </a:r>
            <a:r>
              <a:rPr lang="en-US" dirty="0"/>
              <a:t>machine code segments</a:t>
            </a:r>
            <a:r>
              <a:rPr lang="en-US" dirty="0" smtClean="0"/>
              <a:t>. To </a:t>
            </a:r>
            <a:r>
              <a:rPr lang="en-US" dirty="0"/>
              <a:t>demonstrate the utility of our deep neural architecture</a:t>
            </a:r>
            <a:r>
              <a:rPr lang="en-US" dirty="0" smtClean="0"/>
              <a:t>, we </a:t>
            </a:r>
            <a:r>
              <a:rPr lang="en-US" dirty="0"/>
              <a:t>implement it </a:t>
            </a:r>
            <a:r>
              <a:rPr lang="en-US" dirty="0" smtClean="0"/>
              <a:t>as RENN</a:t>
            </a:r>
            <a:r>
              <a:rPr lang="en-US" dirty="0"/>
              <a:t>, a neural network-assisted </a:t>
            </a:r>
            <a:r>
              <a:rPr lang="en-US" dirty="0" smtClean="0"/>
              <a:t>reverse execution </a:t>
            </a:r>
            <a:r>
              <a:rPr lang="en-US" dirty="0"/>
              <a:t>system. We utilize this tool to analyze software </a:t>
            </a:r>
            <a:r>
              <a:rPr lang="en-US" dirty="0" smtClean="0"/>
              <a:t>crashes corresponding </a:t>
            </a:r>
            <a:r>
              <a:rPr lang="en-US" dirty="0"/>
              <a:t>to40memory corruption vulnerabilities from </a:t>
            </a:r>
            <a:r>
              <a:rPr lang="en-US" dirty="0" smtClean="0"/>
              <a:t>the real </a:t>
            </a:r>
            <a:r>
              <a:rPr lang="en-US" dirty="0"/>
              <a:t>world. Our experiments show </a:t>
            </a:r>
            <a:r>
              <a:rPr lang="en-US" dirty="0" smtClean="0"/>
              <a:t>that RENN can significantly improve </a:t>
            </a:r>
            <a:r>
              <a:rPr lang="en-US" dirty="0"/>
              <a:t>the efficiency of locating the root cause for the crashes</a:t>
            </a:r>
            <a:r>
              <a:rPr lang="en-US" dirty="0" smtClean="0"/>
              <a:t>. Compared </a:t>
            </a:r>
            <a:r>
              <a:rPr lang="en-US" dirty="0"/>
              <a:t>to a state-of-the-art technique</a:t>
            </a:r>
            <a:r>
              <a:rPr lang="en-US" dirty="0" smtClean="0"/>
              <a:t>, RENN has </a:t>
            </a:r>
            <a:r>
              <a:rPr lang="en-US" dirty="0"/>
              <a:t>36.25%faster execution time on average, detects an average of 21.35%more non-alias pairs, and successfully identified the root </a:t>
            </a:r>
            <a:r>
              <a:rPr lang="en-US" dirty="0" smtClean="0"/>
              <a:t>cause of </a:t>
            </a:r>
            <a:r>
              <a:rPr lang="en-US" dirty="0"/>
              <a:t>12.5% more </a:t>
            </a:r>
            <a:r>
              <a:rPr lang="en-US" dirty="0" smtClean="0"/>
              <a:t>cases.</a:t>
            </a:r>
          </a:p>
        </p:txBody>
      </p:sp>
    </p:spTree>
    <p:extLst>
      <p:ext uri="{BB962C8B-B14F-4D97-AF65-F5344CB8AC3E}">
        <p14:creationId xmlns:p14="http://schemas.microsoft.com/office/powerpoint/2010/main" val="367774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61980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Automating Root Cause Analysis</a:t>
            </a:r>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Automating Root Cause Analysis via Machine Learning in Agile Software Testing Environments</a:t>
            </a:r>
            <a:endParaRPr lang="en-US" dirty="0" smtClean="0"/>
          </a:p>
          <a:p>
            <a:r>
              <a:rPr lang="en-US" dirty="0" smtClean="0"/>
              <a:t>Conf.: ICST’2019</a:t>
            </a:r>
          </a:p>
          <a:p>
            <a:r>
              <a:rPr lang="en-US" dirty="0" smtClean="0"/>
              <a:t>ML Score: 9</a:t>
            </a:r>
          </a:p>
          <a:p>
            <a:r>
              <a:rPr lang="en-US" dirty="0" smtClean="0"/>
              <a:t>Tags: </a:t>
            </a:r>
          </a:p>
          <a:p>
            <a:r>
              <a:rPr lang="en-US" dirty="0" smtClean="0"/>
              <a:t>Abstract</a:t>
            </a:r>
            <a:r>
              <a:rPr lang="en-US" dirty="0"/>
              <a:t>: We apply machine learning to automate the root cause analysis in agile software testing environments. In particular, we extract relevant features from raw log data after interviewing testing engineers (human experts). Initial efforts are put into clustering the unlabeled data, and despite obtaining weak correlations between several clusters and failure root causes, the vagueness in the rest of the clusters leads to the consideration of labeling. A new round of interviews with the testing engineers leads to the definition of five ground-truth categories. Using manually labeled data, we train artificial neural networks that either classify the data or pre-process it for clustering. The resulting method achieves an accuracy of 88.9%. The methodology of this paper serves as a prototype or baseline approach for the extraction of expert knowledge and its adaptation to machine learning techniques for root cause analysis in agile environments.</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05313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8</a:t>
            </a:r>
          </a:p>
          <a:p>
            <a:r>
              <a:rPr lang="en-US" dirty="0" smtClean="0"/>
              <a:t>Tags: Software Refactoring, Software Quality, CNN.</a:t>
            </a:r>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7</a:t>
            </a:r>
          </a:p>
          <a:p>
            <a:r>
              <a:rPr lang="en-US" dirty="0" smtClean="0"/>
              <a:t>Tags: Specification Generation, </a:t>
            </a:r>
            <a:r>
              <a:rPr lang="en-US" dirty="0"/>
              <a:t>F</a:t>
            </a:r>
            <a:r>
              <a:rPr lang="en-US" dirty="0" smtClean="0"/>
              <a:t>ormal specification, LSTM</a:t>
            </a:r>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3072</TotalTime>
  <Words>5634</Words>
  <Application>Microsoft Office PowerPoint</Application>
  <PresentationFormat>Widescreen</PresentationFormat>
  <Paragraphs>162</Paragraphs>
  <Slides>40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SE vs. ML</vt:lpstr>
      <vt:lpstr>Approach</vt:lpstr>
      <vt:lpstr>Top 100 papers skimming</vt:lpstr>
      <vt:lpstr>Distribution of top 100 papers</vt:lpstr>
      <vt:lpstr>1- Automating Root Cause Analysis</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lpstr>5- Malware Analysis using Unsupervised Learning</vt:lpstr>
      <vt:lpstr>6- From Software 1.0 to Software 2.0 (Keynote)</vt:lpstr>
      <vt:lpstr>7- Detecting Text-Layout Bugs </vt:lpstr>
      <vt:lpstr>8- On code search using supervised learning</vt:lpstr>
      <vt:lpstr>8- On code search using supervised learning</vt:lpstr>
      <vt:lpstr>8- On code search using supervised learning</vt:lpstr>
      <vt:lpstr>9- Clone detection using DNN embeddings</vt:lpstr>
      <vt:lpstr>9 - Clone detection using DNN embeddings</vt:lpstr>
      <vt:lpstr>9 - Clone detection using DNN embeddings</vt:lpstr>
      <vt:lpstr>10- Safety and Robustness for Deep Learning with Provable Guarantees (Keynote)</vt:lpstr>
      <vt:lpstr>11- DNN to perform Code Automatic Repair based on AST difference </vt:lpstr>
      <vt:lpstr>11- DNN to perform Code Automatic Repair based on AST difference </vt:lpstr>
      <vt:lpstr>12- False Positive Static Analysis Reports Classification </vt:lpstr>
      <vt:lpstr>12- False Positive Static Analysis Reports Classification </vt:lpstr>
      <vt:lpstr>12- False Positive Static Analysis Reports Classification </vt:lpstr>
      <vt:lpstr>13- FSA generation from execution traces (see 3)</vt:lpstr>
      <vt:lpstr>13- FSA generation from execution traces (see 3)</vt:lpstr>
      <vt:lpstr>13- FSA generation from execution traces (see 3)</vt:lpstr>
      <vt:lpstr>14- Documentation Type Classification</vt:lpstr>
      <vt:lpstr>14- Documentation Type Classification</vt:lpstr>
      <vt:lpstr>14- Documentation Type Classification</vt:lpstr>
      <vt:lpstr>15- Performance Prediction using sparse FFN </vt:lpstr>
      <vt:lpstr>15- Performance Prediction using sparse FFN </vt:lpstr>
      <vt:lpstr>15- Performance Prediction using sparse FFN </vt:lpstr>
      <vt:lpstr>16- Template</vt:lpstr>
      <vt:lpstr>0- Template</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157</cp:revision>
  <dcterms:created xsi:type="dcterms:W3CDTF">2020-06-17T06:04:13Z</dcterms:created>
  <dcterms:modified xsi:type="dcterms:W3CDTF">2020-07-11T05:06:15Z</dcterms:modified>
</cp:coreProperties>
</file>