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57" r:id="rId3"/>
    <p:sldId id="258" r:id="rId4"/>
    <p:sldId id="274" r:id="rId5"/>
    <p:sldId id="275" r:id="rId6"/>
    <p:sldId id="276" r:id="rId7"/>
    <p:sldId id="260" r:id="rId8"/>
    <p:sldId id="277" r:id="rId9"/>
    <p:sldId id="279" r:id="rId10"/>
    <p:sldId id="278" r:id="rId11"/>
    <p:sldId id="280" r:id="rId12"/>
    <p:sldId id="281" r:id="rId13"/>
    <p:sldId id="282" r:id="rId14"/>
    <p:sldId id="283" r:id="rId15"/>
    <p:sldId id="284" r:id="rId16"/>
    <p:sldId id="285" r:id="rId17"/>
    <p:sldId id="286" r:id="rId18"/>
    <p:sldId id="288" r:id="rId19"/>
    <p:sldId id="287" r:id="rId20"/>
    <p:sldId id="289" r:id="rId21"/>
    <p:sldId id="290" r:id="rId22"/>
    <p:sldId id="291" r:id="rId23"/>
    <p:sldId id="292" r:id="rId24"/>
    <p:sldId id="293" r:id="rId25"/>
    <p:sldId id="319" r:id="rId26"/>
    <p:sldId id="263" r:id="rId27"/>
    <p:sldId id="295" r:id="rId28"/>
    <p:sldId id="264" r:id="rId29"/>
    <p:sldId id="296" r:id="rId30"/>
    <p:sldId id="265" r:id="rId31"/>
    <p:sldId id="297" r:id="rId32"/>
    <p:sldId id="318" r:id="rId33"/>
    <p:sldId id="26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26" autoAdjust="0"/>
  </p:normalViewPr>
  <p:slideViewPr>
    <p:cSldViewPr snapToGrid="0" snapToObjects="1">
      <p:cViewPr>
        <p:scale>
          <a:sx n="91" d="100"/>
          <a:sy n="91" d="100"/>
        </p:scale>
        <p:origin x="123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9DF064-378A-4726-BA46-FEEA270A1170}" type="doc">
      <dgm:prSet loTypeId="urn:microsoft.com/office/officeart/2005/8/layout/vList5" loCatId="list" qsTypeId="urn:microsoft.com/office/officeart/2005/8/quickstyle/simple4" qsCatId="simple" csTypeId="urn:microsoft.com/office/officeart/2005/8/colors/accent3_2" csCatId="accent3"/>
      <dgm:spPr/>
      <dgm:t>
        <a:bodyPr/>
        <a:lstStyle/>
        <a:p>
          <a:endParaRPr lang="en-US"/>
        </a:p>
      </dgm:t>
    </dgm:pt>
    <dgm:pt modelId="{D2D1B702-B0D9-4642-9F97-446294A01C00}">
      <dgm:prSet/>
      <dgm:spPr/>
      <dgm:t>
        <a:bodyPr/>
        <a:lstStyle/>
        <a:p>
          <a:r>
            <a:rPr lang="en-US"/>
            <a:t>Supporting Business Processes with Data Science</a:t>
          </a:r>
        </a:p>
      </dgm:t>
    </dgm:pt>
    <dgm:pt modelId="{289EC789-E6E3-4A2E-A949-82421D810CC1}" type="parTrans" cxnId="{98A4B931-B4E5-4C44-8C59-25939E15A933}">
      <dgm:prSet/>
      <dgm:spPr/>
      <dgm:t>
        <a:bodyPr/>
        <a:lstStyle/>
        <a:p>
          <a:endParaRPr lang="en-US"/>
        </a:p>
      </dgm:t>
    </dgm:pt>
    <dgm:pt modelId="{3555ED38-3279-4F08-83EB-C1AC0A985D5D}" type="sibTrans" cxnId="{98A4B931-B4E5-4C44-8C59-25939E15A933}">
      <dgm:prSet/>
      <dgm:spPr/>
      <dgm:t>
        <a:bodyPr/>
        <a:lstStyle/>
        <a:p>
          <a:endParaRPr lang="en-US"/>
        </a:p>
      </dgm:t>
    </dgm:pt>
    <dgm:pt modelId="{BC733B04-E18C-4AC6-B0F4-01B92FD9EBF4}">
      <dgm:prSet/>
      <dgm:spPr/>
      <dgm:t>
        <a:bodyPr/>
        <a:lstStyle/>
        <a:p>
          <a:r>
            <a:rPr lang="en-US"/>
            <a:t>Ahmad Marwan Almaghaireh | HTU | Spring 2024-2025</a:t>
          </a:r>
        </a:p>
      </dgm:t>
    </dgm:pt>
    <dgm:pt modelId="{F5067CBA-4BF2-4EC6-8F55-1159A0768243}" type="parTrans" cxnId="{68C08F95-0A07-4FB9-96D3-B9DA4C039072}">
      <dgm:prSet/>
      <dgm:spPr/>
      <dgm:t>
        <a:bodyPr/>
        <a:lstStyle/>
        <a:p>
          <a:endParaRPr lang="en-US"/>
        </a:p>
      </dgm:t>
    </dgm:pt>
    <dgm:pt modelId="{04C0232F-D820-4C72-8097-FB4DCEB40286}" type="sibTrans" cxnId="{68C08F95-0A07-4FB9-96D3-B9DA4C039072}">
      <dgm:prSet/>
      <dgm:spPr/>
      <dgm:t>
        <a:bodyPr/>
        <a:lstStyle/>
        <a:p>
          <a:endParaRPr lang="en-US"/>
        </a:p>
      </dgm:t>
    </dgm:pt>
    <dgm:pt modelId="{C421E44B-1498-4861-92DF-E0D4D3397BC7}">
      <dgm:prSet/>
      <dgm:spPr/>
      <dgm:t>
        <a:bodyPr/>
        <a:lstStyle/>
        <a:p>
          <a:r>
            <a:rPr lang="en-US"/>
            <a:t>23110205</a:t>
          </a:r>
        </a:p>
      </dgm:t>
    </dgm:pt>
    <dgm:pt modelId="{63D43C94-D2AD-4B65-95E2-2A2F99C43E20}" type="parTrans" cxnId="{755E1F48-D722-44CA-B362-295DE97C41AD}">
      <dgm:prSet/>
      <dgm:spPr/>
      <dgm:t>
        <a:bodyPr/>
        <a:lstStyle/>
        <a:p>
          <a:endParaRPr lang="en-US"/>
        </a:p>
      </dgm:t>
    </dgm:pt>
    <dgm:pt modelId="{403C3F15-FFAA-4214-A401-99169157E112}" type="sibTrans" cxnId="{755E1F48-D722-44CA-B362-295DE97C41AD}">
      <dgm:prSet/>
      <dgm:spPr/>
      <dgm:t>
        <a:bodyPr/>
        <a:lstStyle/>
        <a:p>
          <a:endParaRPr lang="en-US"/>
        </a:p>
      </dgm:t>
    </dgm:pt>
    <dgm:pt modelId="{B0912B91-6B79-49A9-9FD5-264A23AAD23B}" type="pres">
      <dgm:prSet presAssocID="{D69DF064-378A-4726-BA46-FEEA270A1170}" presName="Name0" presStyleCnt="0">
        <dgm:presLayoutVars>
          <dgm:dir/>
          <dgm:animLvl val="lvl"/>
          <dgm:resizeHandles val="exact"/>
        </dgm:presLayoutVars>
      </dgm:prSet>
      <dgm:spPr/>
    </dgm:pt>
    <dgm:pt modelId="{65B92A64-F779-4A49-978B-4F97700329FD}" type="pres">
      <dgm:prSet presAssocID="{D2D1B702-B0D9-4642-9F97-446294A01C00}" presName="linNode" presStyleCnt="0"/>
      <dgm:spPr/>
    </dgm:pt>
    <dgm:pt modelId="{673B2E97-57D3-4AD0-8519-547EA238F632}" type="pres">
      <dgm:prSet presAssocID="{D2D1B702-B0D9-4642-9F97-446294A01C00}" presName="parentText" presStyleLbl="node1" presStyleIdx="0" presStyleCnt="3">
        <dgm:presLayoutVars>
          <dgm:chMax val="1"/>
          <dgm:bulletEnabled val="1"/>
        </dgm:presLayoutVars>
      </dgm:prSet>
      <dgm:spPr/>
    </dgm:pt>
    <dgm:pt modelId="{5856A7E0-0747-44D3-AF4F-70FC4A9F2CAF}" type="pres">
      <dgm:prSet presAssocID="{3555ED38-3279-4F08-83EB-C1AC0A985D5D}" presName="sp" presStyleCnt="0"/>
      <dgm:spPr/>
    </dgm:pt>
    <dgm:pt modelId="{54A5928B-59CD-4503-9299-B2D1DA9CD063}" type="pres">
      <dgm:prSet presAssocID="{BC733B04-E18C-4AC6-B0F4-01B92FD9EBF4}" presName="linNode" presStyleCnt="0"/>
      <dgm:spPr/>
    </dgm:pt>
    <dgm:pt modelId="{D1F0F433-635D-42E4-A560-DA1070B45EDC}" type="pres">
      <dgm:prSet presAssocID="{BC733B04-E18C-4AC6-B0F4-01B92FD9EBF4}" presName="parentText" presStyleLbl="node1" presStyleIdx="1" presStyleCnt="3">
        <dgm:presLayoutVars>
          <dgm:chMax val="1"/>
          <dgm:bulletEnabled val="1"/>
        </dgm:presLayoutVars>
      </dgm:prSet>
      <dgm:spPr/>
    </dgm:pt>
    <dgm:pt modelId="{357DA7EC-CDCC-4EF4-8754-73DE8DC08614}" type="pres">
      <dgm:prSet presAssocID="{04C0232F-D820-4C72-8097-FB4DCEB40286}" presName="sp" presStyleCnt="0"/>
      <dgm:spPr/>
    </dgm:pt>
    <dgm:pt modelId="{0202696A-7B44-457B-8191-B63AD1E59B88}" type="pres">
      <dgm:prSet presAssocID="{C421E44B-1498-4861-92DF-E0D4D3397BC7}" presName="linNode" presStyleCnt="0"/>
      <dgm:spPr/>
    </dgm:pt>
    <dgm:pt modelId="{F2970646-5A2B-403D-9808-28E2AD15AA11}" type="pres">
      <dgm:prSet presAssocID="{C421E44B-1498-4861-92DF-E0D4D3397BC7}" presName="parentText" presStyleLbl="node1" presStyleIdx="2" presStyleCnt="3">
        <dgm:presLayoutVars>
          <dgm:chMax val="1"/>
          <dgm:bulletEnabled val="1"/>
        </dgm:presLayoutVars>
      </dgm:prSet>
      <dgm:spPr/>
    </dgm:pt>
  </dgm:ptLst>
  <dgm:cxnLst>
    <dgm:cxn modelId="{F916351F-AEDA-4AB3-9DA8-CD5AFFA1D8AC}" type="presOf" srcId="{BC733B04-E18C-4AC6-B0F4-01B92FD9EBF4}" destId="{D1F0F433-635D-42E4-A560-DA1070B45EDC}" srcOrd="0" destOrd="0" presId="urn:microsoft.com/office/officeart/2005/8/layout/vList5"/>
    <dgm:cxn modelId="{8CA67D22-7558-4C25-991F-BFC2EA43886F}" type="presOf" srcId="{C421E44B-1498-4861-92DF-E0D4D3397BC7}" destId="{F2970646-5A2B-403D-9808-28E2AD15AA11}" srcOrd="0" destOrd="0" presId="urn:microsoft.com/office/officeart/2005/8/layout/vList5"/>
    <dgm:cxn modelId="{98A4B931-B4E5-4C44-8C59-25939E15A933}" srcId="{D69DF064-378A-4726-BA46-FEEA270A1170}" destId="{D2D1B702-B0D9-4642-9F97-446294A01C00}" srcOrd="0" destOrd="0" parTransId="{289EC789-E6E3-4A2E-A949-82421D810CC1}" sibTransId="{3555ED38-3279-4F08-83EB-C1AC0A985D5D}"/>
    <dgm:cxn modelId="{755E1F48-D722-44CA-B362-295DE97C41AD}" srcId="{D69DF064-378A-4726-BA46-FEEA270A1170}" destId="{C421E44B-1498-4861-92DF-E0D4D3397BC7}" srcOrd="2" destOrd="0" parTransId="{63D43C94-D2AD-4B65-95E2-2A2F99C43E20}" sibTransId="{403C3F15-FFAA-4214-A401-99169157E112}"/>
    <dgm:cxn modelId="{62969F80-C392-48FC-B4B6-F51A61DEC70F}" type="presOf" srcId="{D2D1B702-B0D9-4642-9F97-446294A01C00}" destId="{673B2E97-57D3-4AD0-8519-547EA238F632}" srcOrd="0" destOrd="0" presId="urn:microsoft.com/office/officeart/2005/8/layout/vList5"/>
    <dgm:cxn modelId="{68C08F95-0A07-4FB9-96D3-B9DA4C039072}" srcId="{D69DF064-378A-4726-BA46-FEEA270A1170}" destId="{BC733B04-E18C-4AC6-B0F4-01B92FD9EBF4}" srcOrd="1" destOrd="0" parTransId="{F5067CBA-4BF2-4EC6-8F55-1159A0768243}" sibTransId="{04C0232F-D820-4C72-8097-FB4DCEB40286}"/>
    <dgm:cxn modelId="{0AF2FF9A-78B0-4F41-8888-BD00B074A942}" type="presOf" srcId="{D69DF064-378A-4726-BA46-FEEA270A1170}" destId="{B0912B91-6B79-49A9-9FD5-264A23AAD23B}" srcOrd="0" destOrd="0" presId="urn:microsoft.com/office/officeart/2005/8/layout/vList5"/>
    <dgm:cxn modelId="{ADCA074A-8B1A-4B31-B581-69C08A6DD7EA}" type="presParOf" srcId="{B0912B91-6B79-49A9-9FD5-264A23AAD23B}" destId="{65B92A64-F779-4A49-978B-4F97700329FD}" srcOrd="0" destOrd="0" presId="urn:microsoft.com/office/officeart/2005/8/layout/vList5"/>
    <dgm:cxn modelId="{73985D9C-FC20-4F65-A0ED-2DC1854338F0}" type="presParOf" srcId="{65B92A64-F779-4A49-978B-4F97700329FD}" destId="{673B2E97-57D3-4AD0-8519-547EA238F632}" srcOrd="0" destOrd="0" presId="urn:microsoft.com/office/officeart/2005/8/layout/vList5"/>
    <dgm:cxn modelId="{1E9C53A8-F54A-42C7-B58F-95220F9AD615}" type="presParOf" srcId="{B0912B91-6B79-49A9-9FD5-264A23AAD23B}" destId="{5856A7E0-0747-44D3-AF4F-70FC4A9F2CAF}" srcOrd="1" destOrd="0" presId="urn:microsoft.com/office/officeart/2005/8/layout/vList5"/>
    <dgm:cxn modelId="{C43115A3-7334-4AD0-A4FF-2100738D12E4}" type="presParOf" srcId="{B0912B91-6B79-49A9-9FD5-264A23AAD23B}" destId="{54A5928B-59CD-4503-9299-B2D1DA9CD063}" srcOrd="2" destOrd="0" presId="urn:microsoft.com/office/officeart/2005/8/layout/vList5"/>
    <dgm:cxn modelId="{D86D0A0B-BB7D-439A-BA59-D94133BF76B4}" type="presParOf" srcId="{54A5928B-59CD-4503-9299-B2D1DA9CD063}" destId="{D1F0F433-635D-42E4-A560-DA1070B45EDC}" srcOrd="0" destOrd="0" presId="urn:microsoft.com/office/officeart/2005/8/layout/vList5"/>
    <dgm:cxn modelId="{189FEAF9-081D-4FC4-8D14-5B39057BF272}" type="presParOf" srcId="{B0912B91-6B79-49A9-9FD5-264A23AAD23B}" destId="{357DA7EC-CDCC-4EF4-8754-73DE8DC08614}" srcOrd="3" destOrd="0" presId="urn:microsoft.com/office/officeart/2005/8/layout/vList5"/>
    <dgm:cxn modelId="{03E23256-958A-4AE9-8C7C-3E1936C54345}" type="presParOf" srcId="{B0912B91-6B79-49A9-9FD5-264A23AAD23B}" destId="{0202696A-7B44-457B-8191-B63AD1E59B88}" srcOrd="4" destOrd="0" presId="urn:microsoft.com/office/officeart/2005/8/layout/vList5"/>
    <dgm:cxn modelId="{FD5D335F-7B91-4F9E-A151-B1B19CE03F90}" type="presParOf" srcId="{0202696A-7B44-457B-8191-B63AD1E59B88}" destId="{F2970646-5A2B-403D-9808-28E2AD15AA11}"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EA8DEE-CF57-4C03-8865-FB21CB6E349F}"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4DB7C9B-EA23-4D9E-B88E-E3B3CE27229F}">
      <dgm:prSet/>
      <dgm:spPr/>
      <dgm:t>
        <a:bodyPr/>
        <a:lstStyle/>
        <a:p>
          <a:pPr>
            <a:defRPr cap="all"/>
          </a:pPr>
          <a:r>
            <a:rPr lang="en-US"/>
            <a:t>Leverage data science tools to support decision-making</a:t>
          </a:r>
        </a:p>
      </dgm:t>
    </dgm:pt>
    <dgm:pt modelId="{86DB8296-C01A-4A07-BBFF-3CF1C06E0BDA}" type="parTrans" cxnId="{8BF882B6-2A4E-4743-934D-028655B8E23A}">
      <dgm:prSet/>
      <dgm:spPr/>
      <dgm:t>
        <a:bodyPr/>
        <a:lstStyle/>
        <a:p>
          <a:endParaRPr lang="en-US"/>
        </a:p>
      </dgm:t>
    </dgm:pt>
    <dgm:pt modelId="{32ABA840-2B47-4BDA-A1C5-AE8DBC22CA30}" type="sibTrans" cxnId="{8BF882B6-2A4E-4743-934D-028655B8E23A}">
      <dgm:prSet/>
      <dgm:spPr/>
      <dgm:t>
        <a:bodyPr/>
        <a:lstStyle/>
        <a:p>
          <a:endParaRPr lang="en-US"/>
        </a:p>
      </dgm:t>
    </dgm:pt>
    <dgm:pt modelId="{9D5AF0D2-6E3B-4658-B6EA-01469524845B}">
      <dgm:prSet/>
      <dgm:spPr/>
      <dgm:t>
        <a:bodyPr/>
        <a:lstStyle/>
        <a:p>
          <a:pPr>
            <a:defRPr cap="all"/>
          </a:pPr>
          <a:r>
            <a:rPr lang="en-US"/>
            <a:t>Focus on marketing insights for 3 Apple iPads</a:t>
          </a:r>
        </a:p>
      </dgm:t>
    </dgm:pt>
    <dgm:pt modelId="{17B1440E-1D73-4EB8-AC93-45F5CED1DD7A}" type="parTrans" cxnId="{70429ADA-6C06-4FAF-9F6D-78972B203A45}">
      <dgm:prSet/>
      <dgm:spPr/>
      <dgm:t>
        <a:bodyPr/>
        <a:lstStyle/>
        <a:p>
          <a:endParaRPr lang="en-US"/>
        </a:p>
      </dgm:t>
    </dgm:pt>
    <dgm:pt modelId="{762CEECD-C3F2-44AF-A053-C1942EDF1386}" type="sibTrans" cxnId="{70429ADA-6C06-4FAF-9F6D-78972B203A45}">
      <dgm:prSet/>
      <dgm:spPr/>
      <dgm:t>
        <a:bodyPr/>
        <a:lstStyle/>
        <a:p>
          <a:endParaRPr lang="en-US"/>
        </a:p>
      </dgm:t>
    </dgm:pt>
    <dgm:pt modelId="{1206B63A-ED63-4307-B446-ACB27013DCF3}">
      <dgm:prSet/>
      <dgm:spPr/>
      <dgm:t>
        <a:bodyPr/>
        <a:lstStyle/>
        <a:p>
          <a:pPr>
            <a:defRPr cap="all"/>
          </a:pPr>
          <a:r>
            <a:rPr lang="en-US"/>
            <a:t>Forecast and visualize trends to aid strategic planning</a:t>
          </a:r>
        </a:p>
      </dgm:t>
    </dgm:pt>
    <dgm:pt modelId="{C5D998E0-164A-4FDF-863D-9B596DBA647D}" type="parTrans" cxnId="{01F209EA-E9A8-4DAC-93CC-72C06C86555D}">
      <dgm:prSet/>
      <dgm:spPr/>
      <dgm:t>
        <a:bodyPr/>
        <a:lstStyle/>
        <a:p>
          <a:endParaRPr lang="en-US"/>
        </a:p>
      </dgm:t>
    </dgm:pt>
    <dgm:pt modelId="{DC5FC32B-A601-4F7D-AD5A-27E29F410E62}" type="sibTrans" cxnId="{01F209EA-E9A8-4DAC-93CC-72C06C86555D}">
      <dgm:prSet/>
      <dgm:spPr/>
      <dgm:t>
        <a:bodyPr/>
        <a:lstStyle/>
        <a:p>
          <a:endParaRPr lang="en-US"/>
        </a:p>
      </dgm:t>
    </dgm:pt>
    <dgm:pt modelId="{58B94FD0-3287-4A23-AF33-ECF90F42B715}" type="pres">
      <dgm:prSet presAssocID="{71EA8DEE-CF57-4C03-8865-FB21CB6E349F}" presName="root" presStyleCnt="0">
        <dgm:presLayoutVars>
          <dgm:dir/>
          <dgm:resizeHandles val="exact"/>
        </dgm:presLayoutVars>
      </dgm:prSet>
      <dgm:spPr/>
    </dgm:pt>
    <dgm:pt modelId="{6AB74A46-0472-40FC-A85E-657F48D38D41}" type="pres">
      <dgm:prSet presAssocID="{E4DB7C9B-EA23-4D9E-B88E-E3B3CE27229F}" presName="compNode" presStyleCnt="0"/>
      <dgm:spPr/>
    </dgm:pt>
    <dgm:pt modelId="{7170E8F3-EA67-42FF-8647-CD1A9A8DE526}" type="pres">
      <dgm:prSet presAssocID="{E4DB7C9B-EA23-4D9E-B88E-E3B3CE27229F}" presName="iconBgRect" presStyleLbl="bgShp" presStyleIdx="0" presStyleCnt="3"/>
      <dgm:spPr/>
    </dgm:pt>
    <dgm:pt modelId="{9C8F75D2-8974-4D76-AB1C-CBDCE3A31E57}" type="pres">
      <dgm:prSet presAssocID="{E4DB7C9B-EA23-4D9E-B88E-E3B3CE2722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CC65F9DE-7C0C-4B65-A65A-A2459832F7DC}" type="pres">
      <dgm:prSet presAssocID="{E4DB7C9B-EA23-4D9E-B88E-E3B3CE27229F}" presName="spaceRect" presStyleCnt="0"/>
      <dgm:spPr/>
    </dgm:pt>
    <dgm:pt modelId="{3ABD1743-1CC7-4656-8B38-929D4C5D750E}" type="pres">
      <dgm:prSet presAssocID="{E4DB7C9B-EA23-4D9E-B88E-E3B3CE27229F}" presName="textRect" presStyleLbl="revTx" presStyleIdx="0" presStyleCnt="3">
        <dgm:presLayoutVars>
          <dgm:chMax val="1"/>
          <dgm:chPref val="1"/>
        </dgm:presLayoutVars>
      </dgm:prSet>
      <dgm:spPr/>
    </dgm:pt>
    <dgm:pt modelId="{AD378EA2-67B6-461F-B3C1-F1B82AD7BB28}" type="pres">
      <dgm:prSet presAssocID="{32ABA840-2B47-4BDA-A1C5-AE8DBC22CA30}" presName="sibTrans" presStyleCnt="0"/>
      <dgm:spPr/>
    </dgm:pt>
    <dgm:pt modelId="{C96FFBA5-65DA-48F4-BEF9-F85E8A72A4F3}" type="pres">
      <dgm:prSet presAssocID="{9D5AF0D2-6E3B-4658-B6EA-01469524845B}" presName="compNode" presStyleCnt="0"/>
      <dgm:spPr/>
    </dgm:pt>
    <dgm:pt modelId="{B401DAE7-0B12-4776-937F-DD2C5DACE335}" type="pres">
      <dgm:prSet presAssocID="{9D5AF0D2-6E3B-4658-B6EA-01469524845B}" presName="iconBgRect" presStyleLbl="bgShp" presStyleIdx="1" presStyleCnt="3"/>
      <dgm:spPr/>
    </dgm:pt>
    <dgm:pt modelId="{79DF24BA-6BE5-4FF4-B2E4-6BC6EB05F654}" type="pres">
      <dgm:prSet presAssocID="{9D5AF0D2-6E3B-4658-B6EA-01469524845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FC090E68-B6AA-4FF8-B531-8E5ECC835E82}" type="pres">
      <dgm:prSet presAssocID="{9D5AF0D2-6E3B-4658-B6EA-01469524845B}" presName="spaceRect" presStyleCnt="0"/>
      <dgm:spPr/>
    </dgm:pt>
    <dgm:pt modelId="{12F34015-3920-44FF-A447-F0F875B73C56}" type="pres">
      <dgm:prSet presAssocID="{9D5AF0D2-6E3B-4658-B6EA-01469524845B}" presName="textRect" presStyleLbl="revTx" presStyleIdx="1" presStyleCnt="3">
        <dgm:presLayoutVars>
          <dgm:chMax val="1"/>
          <dgm:chPref val="1"/>
        </dgm:presLayoutVars>
      </dgm:prSet>
      <dgm:spPr/>
    </dgm:pt>
    <dgm:pt modelId="{F4152A29-B7DE-493A-BFED-C360F3E570D5}" type="pres">
      <dgm:prSet presAssocID="{762CEECD-C3F2-44AF-A053-C1942EDF1386}" presName="sibTrans" presStyleCnt="0"/>
      <dgm:spPr/>
    </dgm:pt>
    <dgm:pt modelId="{69D6FC31-2BC2-4559-AE3F-EF16F98678DF}" type="pres">
      <dgm:prSet presAssocID="{1206B63A-ED63-4307-B446-ACB27013DCF3}" presName="compNode" presStyleCnt="0"/>
      <dgm:spPr/>
    </dgm:pt>
    <dgm:pt modelId="{E4B6B2AE-F226-45EA-8DD3-C66A90BDDA6C}" type="pres">
      <dgm:prSet presAssocID="{1206B63A-ED63-4307-B446-ACB27013DCF3}" presName="iconBgRect" presStyleLbl="bgShp" presStyleIdx="2" presStyleCnt="3"/>
      <dgm:spPr/>
    </dgm:pt>
    <dgm:pt modelId="{D3C4C3DC-D2B9-4D8F-A74D-BBAAF9AB3EC5}" type="pres">
      <dgm:prSet presAssocID="{1206B63A-ED63-4307-B446-ACB27013DC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289F0662-1E32-4976-B5DB-091A6C741506}" type="pres">
      <dgm:prSet presAssocID="{1206B63A-ED63-4307-B446-ACB27013DCF3}" presName="spaceRect" presStyleCnt="0"/>
      <dgm:spPr/>
    </dgm:pt>
    <dgm:pt modelId="{D3E702D2-A5BB-4D5F-BA0A-B7A003EE962B}" type="pres">
      <dgm:prSet presAssocID="{1206B63A-ED63-4307-B446-ACB27013DCF3}" presName="textRect" presStyleLbl="revTx" presStyleIdx="2" presStyleCnt="3">
        <dgm:presLayoutVars>
          <dgm:chMax val="1"/>
          <dgm:chPref val="1"/>
        </dgm:presLayoutVars>
      </dgm:prSet>
      <dgm:spPr/>
    </dgm:pt>
  </dgm:ptLst>
  <dgm:cxnLst>
    <dgm:cxn modelId="{9356D38D-301A-46BB-9474-46F379EF8365}" type="presOf" srcId="{1206B63A-ED63-4307-B446-ACB27013DCF3}" destId="{D3E702D2-A5BB-4D5F-BA0A-B7A003EE962B}" srcOrd="0" destOrd="0" presId="urn:microsoft.com/office/officeart/2018/5/layout/IconCircleLabelList"/>
    <dgm:cxn modelId="{8BF882B6-2A4E-4743-934D-028655B8E23A}" srcId="{71EA8DEE-CF57-4C03-8865-FB21CB6E349F}" destId="{E4DB7C9B-EA23-4D9E-B88E-E3B3CE27229F}" srcOrd="0" destOrd="0" parTransId="{86DB8296-C01A-4A07-BBFF-3CF1C06E0BDA}" sibTransId="{32ABA840-2B47-4BDA-A1C5-AE8DBC22CA30}"/>
    <dgm:cxn modelId="{F223C6C0-AFE3-4D57-9A8D-5A090A454771}" type="presOf" srcId="{E4DB7C9B-EA23-4D9E-B88E-E3B3CE27229F}" destId="{3ABD1743-1CC7-4656-8B38-929D4C5D750E}" srcOrd="0" destOrd="0" presId="urn:microsoft.com/office/officeart/2018/5/layout/IconCircleLabelList"/>
    <dgm:cxn modelId="{7EED56C8-0D52-476E-BC9F-49FD4FC2C6D6}" type="presOf" srcId="{71EA8DEE-CF57-4C03-8865-FB21CB6E349F}" destId="{58B94FD0-3287-4A23-AF33-ECF90F42B715}" srcOrd="0" destOrd="0" presId="urn:microsoft.com/office/officeart/2018/5/layout/IconCircleLabelList"/>
    <dgm:cxn modelId="{376061D6-EA77-4D4C-BB4D-275AA1540E2E}" type="presOf" srcId="{9D5AF0D2-6E3B-4658-B6EA-01469524845B}" destId="{12F34015-3920-44FF-A447-F0F875B73C56}" srcOrd="0" destOrd="0" presId="urn:microsoft.com/office/officeart/2018/5/layout/IconCircleLabelList"/>
    <dgm:cxn modelId="{70429ADA-6C06-4FAF-9F6D-78972B203A45}" srcId="{71EA8DEE-CF57-4C03-8865-FB21CB6E349F}" destId="{9D5AF0D2-6E3B-4658-B6EA-01469524845B}" srcOrd="1" destOrd="0" parTransId="{17B1440E-1D73-4EB8-AC93-45F5CED1DD7A}" sibTransId="{762CEECD-C3F2-44AF-A053-C1942EDF1386}"/>
    <dgm:cxn modelId="{01F209EA-E9A8-4DAC-93CC-72C06C86555D}" srcId="{71EA8DEE-CF57-4C03-8865-FB21CB6E349F}" destId="{1206B63A-ED63-4307-B446-ACB27013DCF3}" srcOrd="2" destOrd="0" parTransId="{C5D998E0-164A-4FDF-863D-9B596DBA647D}" sibTransId="{DC5FC32B-A601-4F7D-AD5A-27E29F410E62}"/>
    <dgm:cxn modelId="{F94D4C46-AA9D-40C3-8E98-407B50A68830}" type="presParOf" srcId="{58B94FD0-3287-4A23-AF33-ECF90F42B715}" destId="{6AB74A46-0472-40FC-A85E-657F48D38D41}" srcOrd="0" destOrd="0" presId="urn:microsoft.com/office/officeart/2018/5/layout/IconCircleLabelList"/>
    <dgm:cxn modelId="{DADD59BA-A101-48B6-B16B-573D1B28B93D}" type="presParOf" srcId="{6AB74A46-0472-40FC-A85E-657F48D38D41}" destId="{7170E8F3-EA67-42FF-8647-CD1A9A8DE526}" srcOrd="0" destOrd="0" presId="urn:microsoft.com/office/officeart/2018/5/layout/IconCircleLabelList"/>
    <dgm:cxn modelId="{59E5E627-EA8F-4629-81B0-19BD5EF36F41}" type="presParOf" srcId="{6AB74A46-0472-40FC-A85E-657F48D38D41}" destId="{9C8F75D2-8974-4D76-AB1C-CBDCE3A31E57}" srcOrd="1" destOrd="0" presId="urn:microsoft.com/office/officeart/2018/5/layout/IconCircleLabelList"/>
    <dgm:cxn modelId="{08B7F8CB-E2FE-449B-9F8F-A67DF5B23E08}" type="presParOf" srcId="{6AB74A46-0472-40FC-A85E-657F48D38D41}" destId="{CC65F9DE-7C0C-4B65-A65A-A2459832F7DC}" srcOrd="2" destOrd="0" presId="urn:microsoft.com/office/officeart/2018/5/layout/IconCircleLabelList"/>
    <dgm:cxn modelId="{75BFCF18-196A-47F2-B1D6-B6454D3A6EBF}" type="presParOf" srcId="{6AB74A46-0472-40FC-A85E-657F48D38D41}" destId="{3ABD1743-1CC7-4656-8B38-929D4C5D750E}" srcOrd="3" destOrd="0" presId="urn:microsoft.com/office/officeart/2018/5/layout/IconCircleLabelList"/>
    <dgm:cxn modelId="{D328E7BC-765F-4F50-97A9-1D5AAA82DF90}" type="presParOf" srcId="{58B94FD0-3287-4A23-AF33-ECF90F42B715}" destId="{AD378EA2-67B6-461F-B3C1-F1B82AD7BB28}" srcOrd="1" destOrd="0" presId="urn:microsoft.com/office/officeart/2018/5/layout/IconCircleLabelList"/>
    <dgm:cxn modelId="{7F313770-F71C-460B-B30E-4153800D9C33}" type="presParOf" srcId="{58B94FD0-3287-4A23-AF33-ECF90F42B715}" destId="{C96FFBA5-65DA-48F4-BEF9-F85E8A72A4F3}" srcOrd="2" destOrd="0" presId="urn:microsoft.com/office/officeart/2018/5/layout/IconCircleLabelList"/>
    <dgm:cxn modelId="{FE802F39-F998-4C7E-90EB-74BB8F559EF9}" type="presParOf" srcId="{C96FFBA5-65DA-48F4-BEF9-F85E8A72A4F3}" destId="{B401DAE7-0B12-4776-937F-DD2C5DACE335}" srcOrd="0" destOrd="0" presId="urn:microsoft.com/office/officeart/2018/5/layout/IconCircleLabelList"/>
    <dgm:cxn modelId="{708EFB45-97C7-4269-AC7F-4CCCD12F5AE7}" type="presParOf" srcId="{C96FFBA5-65DA-48F4-BEF9-F85E8A72A4F3}" destId="{79DF24BA-6BE5-4FF4-B2E4-6BC6EB05F654}" srcOrd="1" destOrd="0" presId="urn:microsoft.com/office/officeart/2018/5/layout/IconCircleLabelList"/>
    <dgm:cxn modelId="{DCD5CE23-0CC0-4B78-9814-2BE59C0FCCAC}" type="presParOf" srcId="{C96FFBA5-65DA-48F4-BEF9-F85E8A72A4F3}" destId="{FC090E68-B6AA-4FF8-B531-8E5ECC835E82}" srcOrd="2" destOrd="0" presId="urn:microsoft.com/office/officeart/2018/5/layout/IconCircleLabelList"/>
    <dgm:cxn modelId="{A2C1E9B1-2A6B-4A08-8D32-4EF9DE382D73}" type="presParOf" srcId="{C96FFBA5-65DA-48F4-BEF9-F85E8A72A4F3}" destId="{12F34015-3920-44FF-A447-F0F875B73C56}" srcOrd="3" destOrd="0" presId="urn:microsoft.com/office/officeart/2018/5/layout/IconCircleLabelList"/>
    <dgm:cxn modelId="{9E5691C7-0BBA-4E79-ADA4-9D45173FEC8E}" type="presParOf" srcId="{58B94FD0-3287-4A23-AF33-ECF90F42B715}" destId="{F4152A29-B7DE-493A-BFED-C360F3E570D5}" srcOrd="3" destOrd="0" presId="urn:microsoft.com/office/officeart/2018/5/layout/IconCircleLabelList"/>
    <dgm:cxn modelId="{3D17BEA3-3BBE-482A-9A51-BA785001FD41}" type="presParOf" srcId="{58B94FD0-3287-4A23-AF33-ECF90F42B715}" destId="{69D6FC31-2BC2-4559-AE3F-EF16F98678DF}" srcOrd="4" destOrd="0" presId="urn:microsoft.com/office/officeart/2018/5/layout/IconCircleLabelList"/>
    <dgm:cxn modelId="{0B9A80EF-0084-4F08-8AC3-07F3341D34D6}" type="presParOf" srcId="{69D6FC31-2BC2-4559-AE3F-EF16F98678DF}" destId="{E4B6B2AE-F226-45EA-8DD3-C66A90BDDA6C}" srcOrd="0" destOrd="0" presId="urn:microsoft.com/office/officeart/2018/5/layout/IconCircleLabelList"/>
    <dgm:cxn modelId="{43A7360E-D858-4817-B911-507AE0467E0C}" type="presParOf" srcId="{69D6FC31-2BC2-4559-AE3F-EF16F98678DF}" destId="{D3C4C3DC-D2B9-4D8F-A74D-BBAAF9AB3EC5}" srcOrd="1" destOrd="0" presId="urn:microsoft.com/office/officeart/2018/5/layout/IconCircleLabelList"/>
    <dgm:cxn modelId="{1E2337A6-50A4-40BD-A628-016CD1F7523B}" type="presParOf" srcId="{69D6FC31-2BC2-4559-AE3F-EF16F98678DF}" destId="{289F0662-1E32-4976-B5DB-091A6C741506}" srcOrd="2" destOrd="0" presId="urn:microsoft.com/office/officeart/2018/5/layout/IconCircleLabelList"/>
    <dgm:cxn modelId="{3BA9AEC6-49E6-4BA6-9F88-E620A58110CC}" type="presParOf" srcId="{69D6FC31-2BC2-4559-AE3F-EF16F98678DF}" destId="{D3E702D2-A5BB-4D5F-BA0A-B7A003EE962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44DCF9-6FBA-4BF3-B9E2-9D2BD5F29EE9}"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D89E77D-AA9E-4895-98AC-B8A37735F625}">
      <dgm:prSet/>
      <dgm:spPr/>
      <dgm:t>
        <a:bodyPr/>
        <a:lstStyle/>
        <a:p>
          <a:pPr>
            <a:defRPr cap="all"/>
          </a:pPr>
          <a:r>
            <a:rPr lang="en-US"/>
            <a:t>• Helium 10 – Product data scraping</a:t>
          </a:r>
        </a:p>
      </dgm:t>
    </dgm:pt>
    <dgm:pt modelId="{A27BF852-3963-480C-B4AA-01406D7254D5}" type="parTrans" cxnId="{DE99D67B-B9F6-4374-B3E0-8AF9568216C8}">
      <dgm:prSet/>
      <dgm:spPr/>
      <dgm:t>
        <a:bodyPr/>
        <a:lstStyle/>
        <a:p>
          <a:endParaRPr lang="en-US"/>
        </a:p>
      </dgm:t>
    </dgm:pt>
    <dgm:pt modelId="{25E006B1-DA68-43D5-B9C1-E62CACD802EB}" type="sibTrans" cxnId="{DE99D67B-B9F6-4374-B3E0-8AF9568216C8}">
      <dgm:prSet/>
      <dgm:spPr/>
      <dgm:t>
        <a:bodyPr/>
        <a:lstStyle/>
        <a:p>
          <a:endParaRPr lang="en-US"/>
        </a:p>
      </dgm:t>
    </dgm:pt>
    <dgm:pt modelId="{4693D655-597B-4076-84DA-A74364B9A1E9}">
      <dgm:prSet/>
      <dgm:spPr/>
      <dgm:t>
        <a:bodyPr/>
        <a:lstStyle/>
        <a:p>
          <a:pPr>
            <a:defRPr cap="all"/>
          </a:pPr>
          <a:r>
            <a:rPr lang="en-US"/>
            <a:t>• Excel – Preprocessing</a:t>
          </a:r>
        </a:p>
      </dgm:t>
    </dgm:pt>
    <dgm:pt modelId="{DF6C6236-C6D1-4860-B66A-090F6151ED14}" type="parTrans" cxnId="{6ABA6BC5-2107-4CE2-9D89-6B121E7D9049}">
      <dgm:prSet/>
      <dgm:spPr/>
      <dgm:t>
        <a:bodyPr/>
        <a:lstStyle/>
        <a:p>
          <a:endParaRPr lang="en-US"/>
        </a:p>
      </dgm:t>
    </dgm:pt>
    <dgm:pt modelId="{15348A94-2999-46C9-BC0C-7878BD244859}" type="sibTrans" cxnId="{6ABA6BC5-2107-4CE2-9D89-6B121E7D9049}">
      <dgm:prSet/>
      <dgm:spPr/>
      <dgm:t>
        <a:bodyPr/>
        <a:lstStyle/>
        <a:p>
          <a:endParaRPr lang="en-US"/>
        </a:p>
      </dgm:t>
    </dgm:pt>
    <dgm:pt modelId="{A48DCAD6-0ABC-4667-BB67-0C56DEBFD2BD}">
      <dgm:prSet/>
      <dgm:spPr/>
      <dgm:t>
        <a:bodyPr/>
        <a:lstStyle/>
        <a:p>
          <a:pPr>
            <a:defRPr cap="all"/>
          </a:pPr>
          <a:r>
            <a:rPr lang="en-US"/>
            <a:t>• Orange – Forecasting (ARIMA)</a:t>
          </a:r>
        </a:p>
      </dgm:t>
    </dgm:pt>
    <dgm:pt modelId="{74B693A6-AC0A-45E8-8707-128A89A2D067}" type="parTrans" cxnId="{D52719EE-2FFF-4B04-8921-F5895A882223}">
      <dgm:prSet/>
      <dgm:spPr/>
      <dgm:t>
        <a:bodyPr/>
        <a:lstStyle/>
        <a:p>
          <a:endParaRPr lang="en-US"/>
        </a:p>
      </dgm:t>
    </dgm:pt>
    <dgm:pt modelId="{21B8775B-3A66-49B5-AA7E-B77B1771074D}" type="sibTrans" cxnId="{D52719EE-2FFF-4B04-8921-F5895A882223}">
      <dgm:prSet/>
      <dgm:spPr/>
      <dgm:t>
        <a:bodyPr/>
        <a:lstStyle/>
        <a:p>
          <a:endParaRPr lang="en-US"/>
        </a:p>
      </dgm:t>
    </dgm:pt>
    <dgm:pt modelId="{6A2DDA33-C840-4A71-9658-250EEBBBCB8B}">
      <dgm:prSet/>
      <dgm:spPr/>
      <dgm:t>
        <a:bodyPr/>
        <a:lstStyle/>
        <a:p>
          <a:pPr>
            <a:defRPr cap="all"/>
          </a:pPr>
          <a:r>
            <a:rPr lang="en-US"/>
            <a:t>• Power BI – Dashboard &amp; DAX insights</a:t>
          </a:r>
        </a:p>
      </dgm:t>
    </dgm:pt>
    <dgm:pt modelId="{19D1F3EC-3BCD-4348-A26A-3D88B0BCDD2B}" type="parTrans" cxnId="{9BFF5C58-422B-4EA9-B720-BFC8B9FEDA48}">
      <dgm:prSet/>
      <dgm:spPr/>
      <dgm:t>
        <a:bodyPr/>
        <a:lstStyle/>
        <a:p>
          <a:endParaRPr lang="en-US"/>
        </a:p>
      </dgm:t>
    </dgm:pt>
    <dgm:pt modelId="{A9959F9F-59C0-4D98-B7C3-2722D03FF14C}" type="sibTrans" cxnId="{9BFF5C58-422B-4EA9-B720-BFC8B9FEDA48}">
      <dgm:prSet/>
      <dgm:spPr/>
      <dgm:t>
        <a:bodyPr/>
        <a:lstStyle/>
        <a:p>
          <a:endParaRPr lang="en-US"/>
        </a:p>
      </dgm:t>
    </dgm:pt>
    <dgm:pt modelId="{4248CB47-FC8B-455E-9ABA-9B11C2BC1A62}" type="pres">
      <dgm:prSet presAssocID="{2E44DCF9-6FBA-4BF3-B9E2-9D2BD5F29EE9}" presName="root" presStyleCnt="0">
        <dgm:presLayoutVars>
          <dgm:dir/>
          <dgm:resizeHandles val="exact"/>
        </dgm:presLayoutVars>
      </dgm:prSet>
      <dgm:spPr/>
    </dgm:pt>
    <dgm:pt modelId="{F31F2935-0026-41C7-B332-ADE49A2CDB99}" type="pres">
      <dgm:prSet presAssocID="{7D89E77D-AA9E-4895-98AC-B8A37735F625}" presName="compNode" presStyleCnt="0"/>
      <dgm:spPr/>
    </dgm:pt>
    <dgm:pt modelId="{CF2DD950-86AE-4E7C-A468-9524CD61719F}" type="pres">
      <dgm:prSet presAssocID="{7D89E77D-AA9E-4895-98AC-B8A37735F625}" presName="iconBgRect" presStyleLbl="bgShp" presStyleIdx="0" presStyleCnt="4"/>
      <dgm:spPr/>
    </dgm:pt>
    <dgm:pt modelId="{02521808-7900-4991-8A91-B716A9CC7D8D}" type="pres">
      <dgm:prSet presAssocID="{7D89E77D-AA9E-4895-98AC-B8A37735F62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eaker"/>
        </a:ext>
      </dgm:extLst>
    </dgm:pt>
    <dgm:pt modelId="{847B8BB3-B5CC-4A8D-B066-194C12240802}" type="pres">
      <dgm:prSet presAssocID="{7D89E77D-AA9E-4895-98AC-B8A37735F625}" presName="spaceRect" presStyleCnt="0"/>
      <dgm:spPr/>
    </dgm:pt>
    <dgm:pt modelId="{D26A9678-3695-4FE2-8759-882AC5F7D9B6}" type="pres">
      <dgm:prSet presAssocID="{7D89E77D-AA9E-4895-98AC-B8A37735F625}" presName="textRect" presStyleLbl="revTx" presStyleIdx="0" presStyleCnt="4">
        <dgm:presLayoutVars>
          <dgm:chMax val="1"/>
          <dgm:chPref val="1"/>
        </dgm:presLayoutVars>
      </dgm:prSet>
      <dgm:spPr/>
    </dgm:pt>
    <dgm:pt modelId="{F2CEF9E4-792B-492D-B20F-47B11135E2A1}" type="pres">
      <dgm:prSet presAssocID="{25E006B1-DA68-43D5-B9C1-E62CACD802EB}" presName="sibTrans" presStyleCnt="0"/>
      <dgm:spPr/>
    </dgm:pt>
    <dgm:pt modelId="{D2A8CD80-C034-4335-B41A-5B63C3777AC6}" type="pres">
      <dgm:prSet presAssocID="{4693D655-597B-4076-84DA-A74364B9A1E9}" presName="compNode" presStyleCnt="0"/>
      <dgm:spPr/>
    </dgm:pt>
    <dgm:pt modelId="{96784358-DEE1-4AC6-A156-B9387167318F}" type="pres">
      <dgm:prSet presAssocID="{4693D655-597B-4076-84DA-A74364B9A1E9}" presName="iconBgRect" presStyleLbl="bgShp" presStyleIdx="1" presStyleCnt="4"/>
      <dgm:spPr/>
    </dgm:pt>
    <dgm:pt modelId="{585596B5-479E-4393-8377-3FCC1B10ED59}" type="pres">
      <dgm:prSet presAssocID="{4693D655-597B-4076-84DA-A74364B9A1E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7E3996B0-6ACE-4376-AD85-01DFC6A99A0C}" type="pres">
      <dgm:prSet presAssocID="{4693D655-597B-4076-84DA-A74364B9A1E9}" presName="spaceRect" presStyleCnt="0"/>
      <dgm:spPr/>
    </dgm:pt>
    <dgm:pt modelId="{D7E1B01A-19E6-4534-8DEA-0B2F8B660DE0}" type="pres">
      <dgm:prSet presAssocID="{4693D655-597B-4076-84DA-A74364B9A1E9}" presName="textRect" presStyleLbl="revTx" presStyleIdx="1" presStyleCnt="4">
        <dgm:presLayoutVars>
          <dgm:chMax val="1"/>
          <dgm:chPref val="1"/>
        </dgm:presLayoutVars>
      </dgm:prSet>
      <dgm:spPr/>
    </dgm:pt>
    <dgm:pt modelId="{A90AD93B-BD2A-4DA3-B39F-325A92FFC487}" type="pres">
      <dgm:prSet presAssocID="{15348A94-2999-46C9-BC0C-7878BD244859}" presName="sibTrans" presStyleCnt="0"/>
      <dgm:spPr/>
    </dgm:pt>
    <dgm:pt modelId="{E1BA9F89-C180-423B-BCE6-565D47D6F89F}" type="pres">
      <dgm:prSet presAssocID="{A48DCAD6-0ABC-4667-BB67-0C56DEBFD2BD}" presName="compNode" presStyleCnt="0"/>
      <dgm:spPr/>
    </dgm:pt>
    <dgm:pt modelId="{1E61B51C-64AD-4933-A3DF-6BE59418D029}" type="pres">
      <dgm:prSet presAssocID="{A48DCAD6-0ABC-4667-BB67-0C56DEBFD2BD}" presName="iconBgRect" presStyleLbl="bgShp" presStyleIdx="2" presStyleCnt="4"/>
      <dgm:spPr/>
    </dgm:pt>
    <dgm:pt modelId="{E5D87036-FDA7-414B-A7F6-76700ADD0325}" type="pres">
      <dgm:prSet presAssocID="{A48DCAD6-0ABC-4667-BB67-0C56DEBFD2B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range"/>
        </a:ext>
      </dgm:extLst>
    </dgm:pt>
    <dgm:pt modelId="{6AF8FA9D-4CFA-44F5-A44C-3A1AAF92F6ED}" type="pres">
      <dgm:prSet presAssocID="{A48DCAD6-0ABC-4667-BB67-0C56DEBFD2BD}" presName="spaceRect" presStyleCnt="0"/>
      <dgm:spPr/>
    </dgm:pt>
    <dgm:pt modelId="{3ED62105-4E6B-4863-A4A5-D9DBD19C28C4}" type="pres">
      <dgm:prSet presAssocID="{A48DCAD6-0ABC-4667-BB67-0C56DEBFD2BD}" presName="textRect" presStyleLbl="revTx" presStyleIdx="2" presStyleCnt="4">
        <dgm:presLayoutVars>
          <dgm:chMax val="1"/>
          <dgm:chPref val="1"/>
        </dgm:presLayoutVars>
      </dgm:prSet>
      <dgm:spPr/>
    </dgm:pt>
    <dgm:pt modelId="{B713C39F-E3DF-4640-8188-F5E3B9FE087D}" type="pres">
      <dgm:prSet presAssocID="{21B8775B-3A66-49B5-AA7E-B77B1771074D}" presName="sibTrans" presStyleCnt="0"/>
      <dgm:spPr/>
    </dgm:pt>
    <dgm:pt modelId="{6CD51CA6-559F-47B0-925B-F9883FDB63D8}" type="pres">
      <dgm:prSet presAssocID="{6A2DDA33-C840-4A71-9658-250EEBBBCB8B}" presName="compNode" presStyleCnt="0"/>
      <dgm:spPr/>
    </dgm:pt>
    <dgm:pt modelId="{77FF8CC3-96FE-4371-8A89-BC1E56A7C03F}" type="pres">
      <dgm:prSet presAssocID="{6A2DDA33-C840-4A71-9658-250EEBBBCB8B}" presName="iconBgRect" presStyleLbl="bgShp" presStyleIdx="3" presStyleCnt="4"/>
      <dgm:spPr/>
    </dgm:pt>
    <dgm:pt modelId="{15D4C8C4-814D-4AAC-BD11-5F5A980976BD}" type="pres">
      <dgm:prSet presAssocID="{6A2DDA33-C840-4A71-9658-250EEBBBCB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1F65675A-D859-493D-8D14-E86BD7A81794}" type="pres">
      <dgm:prSet presAssocID="{6A2DDA33-C840-4A71-9658-250EEBBBCB8B}" presName="spaceRect" presStyleCnt="0"/>
      <dgm:spPr/>
    </dgm:pt>
    <dgm:pt modelId="{D0168831-81B0-4A64-B1F4-E3A059953767}" type="pres">
      <dgm:prSet presAssocID="{6A2DDA33-C840-4A71-9658-250EEBBBCB8B}" presName="textRect" presStyleLbl="revTx" presStyleIdx="3" presStyleCnt="4">
        <dgm:presLayoutVars>
          <dgm:chMax val="1"/>
          <dgm:chPref val="1"/>
        </dgm:presLayoutVars>
      </dgm:prSet>
      <dgm:spPr/>
    </dgm:pt>
  </dgm:ptLst>
  <dgm:cxnLst>
    <dgm:cxn modelId="{A40EC802-8C27-40C4-AB3F-83A8F238EC35}" type="presOf" srcId="{6A2DDA33-C840-4A71-9658-250EEBBBCB8B}" destId="{D0168831-81B0-4A64-B1F4-E3A059953767}" srcOrd="0" destOrd="0" presId="urn:microsoft.com/office/officeart/2018/5/layout/IconCircleLabelList"/>
    <dgm:cxn modelId="{C9C5671F-5695-47DC-A789-B8E3D6578269}" type="presOf" srcId="{A48DCAD6-0ABC-4667-BB67-0C56DEBFD2BD}" destId="{3ED62105-4E6B-4863-A4A5-D9DBD19C28C4}" srcOrd="0" destOrd="0" presId="urn:microsoft.com/office/officeart/2018/5/layout/IconCircleLabelList"/>
    <dgm:cxn modelId="{D622413D-6A09-4C6F-A23A-53A4678847AE}" type="presOf" srcId="{7D89E77D-AA9E-4895-98AC-B8A37735F625}" destId="{D26A9678-3695-4FE2-8759-882AC5F7D9B6}" srcOrd="0" destOrd="0" presId="urn:microsoft.com/office/officeart/2018/5/layout/IconCircleLabelList"/>
    <dgm:cxn modelId="{9BFF5C58-422B-4EA9-B720-BFC8B9FEDA48}" srcId="{2E44DCF9-6FBA-4BF3-B9E2-9D2BD5F29EE9}" destId="{6A2DDA33-C840-4A71-9658-250EEBBBCB8B}" srcOrd="3" destOrd="0" parTransId="{19D1F3EC-3BCD-4348-A26A-3D88B0BCDD2B}" sibTransId="{A9959F9F-59C0-4D98-B7C3-2722D03FF14C}"/>
    <dgm:cxn modelId="{DE99D67B-B9F6-4374-B3E0-8AF9568216C8}" srcId="{2E44DCF9-6FBA-4BF3-B9E2-9D2BD5F29EE9}" destId="{7D89E77D-AA9E-4895-98AC-B8A37735F625}" srcOrd="0" destOrd="0" parTransId="{A27BF852-3963-480C-B4AA-01406D7254D5}" sibTransId="{25E006B1-DA68-43D5-B9C1-E62CACD802EB}"/>
    <dgm:cxn modelId="{0C73F29A-EC58-4BFC-A2F2-072FD9F32028}" type="presOf" srcId="{2E44DCF9-6FBA-4BF3-B9E2-9D2BD5F29EE9}" destId="{4248CB47-FC8B-455E-9ABA-9B11C2BC1A62}" srcOrd="0" destOrd="0" presId="urn:microsoft.com/office/officeart/2018/5/layout/IconCircleLabelList"/>
    <dgm:cxn modelId="{6ABA6BC5-2107-4CE2-9D89-6B121E7D9049}" srcId="{2E44DCF9-6FBA-4BF3-B9E2-9D2BD5F29EE9}" destId="{4693D655-597B-4076-84DA-A74364B9A1E9}" srcOrd="1" destOrd="0" parTransId="{DF6C6236-C6D1-4860-B66A-090F6151ED14}" sibTransId="{15348A94-2999-46C9-BC0C-7878BD244859}"/>
    <dgm:cxn modelId="{DF2074E7-0A92-4677-8875-ADE9C1FC7D7B}" type="presOf" srcId="{4693D655-597B-4076-84DA-A74364B9A1E9}" destId="{D7E1B01A-19E6-4534-8DEA-0B2F8B660DE0}" srcOrd="0" destOrd="0" presId="urn:microsoft.com/office/officeart/2018/5/layout/IconCircleLabelList"/>
    <dgm:cxn modelId="{D52719EE-2FFF-4B04-8921-F5895A882223}" srcId="{2E44DCF9-6FBA-4BF3-B9E2-9D2BD5F29EE9}" destId="{A48DCAD6-0ABC-4667-BB67-0C56DEBFD2BD}" srcOrd="2" destOrd="0" parTransId="{74B693A6-AC0A-45E8-8707-128A89A2D067}" sibTransId="{21B8775B-3A66-49B5-AA7E-B77B1771074D}"/>
    <dgm:cxn modelId="{6BA760A5-D0AC-43AC-AD65-4C99F0CBCD12}" type="presParOf" srcId="{4248CB47-FC8B-455E-9ABA-9B11C2BC1A62}" destId="{F31F2935-0026-41C7-B332-ADE49A2CDB99}" srcOrd="0" destOrd="0" presId="urn:microsoft.com/office/officeart/2018/5/layout/IconCircleLabelList"/>
    <dgm:cxn modelId="{5DD426CC-E6DD-4AE3-A89F-9630615ABBD9}" type="presParOf" srcId="{F31F2935-0026-41C7-B332-ADE49A2CDB99}" destId="{CF2DD950-86AE-4E7C-A468-9524CD61719F}" srcOrd="0" destOrd="0" presId="urn:microsoft.com/office/officeart/2018/5/layout/IconCircleLabelList"/>
    <dgm:cxn modelId="{DF158DDF-38C9-46B7-9FBC-D5D5E9797B49}" type="presParOf" srcId="{F31F2935-0026-41C7-B332-ADE49A2CDB99}" destId="{02521808-7900-4991-8A91-B716A9CC7D8D}" srcOrd="1" destOrd="0" presId="urn:microsoft.com/office/officeart/2018/5/layout/IconCircleLabelList"/>
    <dgm:cxn modelId="{0D92F046-C2F2-4C90-98E2-E8775EE737C1}" type="presParOf" srcId="{F31F2935-0026-41C7-B332-ADE49A2CDB99}" destId="{847B8BB3-B5CC-4A8D-B066-194C12240802}" srcOrd="2" destOrd="0" presId="urn:microsoft.com/office/officeart/2018/5/layout/IconCircleLabelList"/>
    <dgm:cxn modelId="{C20E5AAF-9821-47CA-97F7-32598CF85EE6}" type="presParOf" srcId="{F31F2935-0026-41C7-B332-ADE49A2CDB99}" destId="{D26A9678-3695-4FE2-8759-882AC5F7D9B6}" srcOrd="3" destOrd="0" presId="urn:microsoft.com/office/officeart/2018/5/layout/IconCircleLabelList"/>
    <dgm:cxn modelId="{C41C5CEC-A6A1-4DDA-820D-3B69109E6BF9}" type="presParOf" srcId="{4248CB47-FC8B-455E-9ABA-9B11C2BC1A62}" destId="{F2CEF9E4-792B-492D-B20F-47B11135E2A1}" srcOrd="1" destOrd="0" presId="urn:microsoft.com/office/officeart/2018/5/layout/IconCircleLabelList"/>
    <dgm:cxn modelId="{77DDCB9E-9F7C-49B2-9473-F4D336AE55EF}" type="presParOf" srcId="{4248CB47-FC8B-455E-9ABA-9B11C2BC1A62}" destId="{D2A8CD80-C034-4335-B41A-5B63C3777AC6}" srcOrd="2" destOrd="0" presId="urn:microsoft.com/office/officeart/2018/5/layout/IconCircleLabelList"/>
    <dgm:cxn modelId="{9FA677E4-B618-4F2D-8204-406203A9844C}" type="presParOf" srcId="{D2A8CD80-C034-4335-B41A-5B63C3777AC6}" destId="{96784358-DEE1-4AC6-A156-B9387167318F}" srcOrd="0" destOrd="0" presId="urn:microsoft.com/office/officeart/2018/5/layout/IconCircleLabelList"/>
    <dgm:cxn modelId="{DF284357-B00F-42C7-A380-7356E800BEEA}" type="presParOf" srcId="{D2A8CD80-C034-4335-B41A-5B63C3777AC6}" destId="{585596B5-479E-4393-8377-3FCC1B10ED59}" srcOrd="1" destOrd="0" presId="urn:microsoft.com/office/officeart/2018/5/layout/IconCircleLabelList"/>
    <dgm:cxn modelId="{942DCAEF-B13A-4A2C-92B5-24C737110B09}" type="presParOf" srcId="{D2A8CD80-C034-4335-B41A-5B63C3777AC6}" destId="{7E3996B0-6ACE-4376-AD85-01DFC6A99A0C}" srcOrd="2" destOrd="0" presId="urn:microsoft.com/office/officeart/2018/5/layout/IconCircleLabelList"/>
    <dgm:cxn modelId="{01A8EC72-E39D-489C-A3BA-91BE5FC7E11A}" type="presParOf" srcId="{D2A8CD80-C034-4335-B41A-5B63C3777AC6}" destId="{D7E1B01A-19E6-4534-8DEA-0B2F8B660DE0}" srcOrd="3" destOrd="0" presId="urn:microsoft.com/office/officeart/2018/5/layout/IconCircleLabelList"/>
    <dgm:cxn modelId="{8920E22B-566C-48E8-A0EA-9EE982A8E693}" type="presParOf" srcId="{4248CB47-FC8B-455E-9ABA-9B11C2BC1A62}" destId="{A90AD93B-BD2A-4DA3-B39F-325A92FFC487}" srcOrd="3" destOrd="0" presId="urn:microsoft.com/office/officeart/2018/5/layout/IconCircleLabelList"/>
    <dgm:cxn modelId="{A582E4AA-61C2-4477-ABA5-6ED7F661C5E1}" type="presParOf" srcId="{4248CB47-FC8B-455E-9ABA-9B11C2BC1A62}" destId="{E1BA9F89-C180-423B-BCE6-565D47D6F89F}" srcOrd="4" destOrd="0" presId="urn:microsoft.com/office/officeart/2018/5/layout/IconCircleLabelList"/>
    <dgm:cxn modelId="{3AA6C50D-2943-4A3A-B705-5E82D05D7757}" type="presParOf" srcId="{E1BA9F89-C180-423B-BCE6-565D47D6F89F}" destId="{1E61B51C-64AD-4933-A3DF-6BE59418D029}" srcOrd="0" destOrd="0" presId="urn:microsoft.com/office/officeart/2018/5/layout/IconCircleLabelList"/>
    <dgm:cxn modelId="{5E1621EC-C053-42A2-A236-FDD72804C1CE}" type="presParOf" srcId="{E1BA9F89-C180-423B-BCE6-565D47D6F89F}" destId="{E5D87036-FDA7-414B-A7F6-76700ADD0325}" srcOrd="1" destOrd="0" presId="urn:microsoft.com/office/officeart/2018/5/layout/IconCircleLabelList"/>
    <dgm:cxn modelId="{30582510-DD78-49AE-B74C-D2BC4F5D8FDC}" type="presParOf" srcId="{E1BA9F89-C180-423B-BCE6-565D47D6F89F}" destId="{6AF8FA9D-4CFA-44F5-A44C-3A1AAF92F6ED}" srcOrd="2" destOrd="0" presId="urn:microsoft.com/office/officeart/2018/5/layout/IconCircleLabelList"/>
    <dgm:cxn modelId="{C44D8765-870D-4A04-8A2D-660269218687}" type="presParOf" srcId="{E1BA9F89-C180-423B-BCE6-565D47D6F89F}" destId="{3ED62105-4E6B-4863-A4A5-D9DBD19C28C4}" srcOrd="3" destOrd="0" presId="urn:microsoft.com/office/officeart/2018/5/layout/IconCircleLabelList"/>
    <dgm:cxn modelId="{D2A6E44B-BECE-4F97-9E87-72D3B366A9A7}" type="presParOf" srcId="{4248CB47-FC8B-455E-9ABA-9B11C2BC1A62}" destId="{B713C39F-E3DF-4640-8188-F5E3B9FE087D}" srcOrd="5" destOrd="0" presId="urn:microsoft.com/office/officeart/2018/5/layout/IconCircleLabelList"/>
    <dgm:cxn modelId="{30DCC3BC-1957-4E6D-BFA5-8C0B56D4A657}" type="presParOf" srcId="{4248CB47-FC8B-455E-9ABA-9B11C2BC1A62}" destId="{6CD51CA6-559F-47B0-925B-F9883FDB63D8}" srcOrd="6" destOrd="0" presId="urn:microsoft.com/office/officeart/2018/5/layout/IconCircleLabelList"/>
    <dgm:cxn modelId="{7E24A661-EDF4-4C3D-ACBA-39B9DCC87C89}" type="presParOf" srcId="{6CD51CA6-559F-47B0-925B-F9883FDB63D8}" destId="{77FF8CC3-96FE-4371-8A89-BC1E56A7C03F}" srcOrd="0" destOrd="0" presId="urn:microsoft.com/office/officeart/2018/5/layout/IconCircleLabelList"/>
    <dgm:cxn modelId="{9D31AACD-F83E-4AC4-9A4C-78515F73EDBC}" type="presParOf" srcId="{6CD51CA6-559F-47B0-925B-F9883FDB63D8}" destId="{15D4C8C4-814D-4AAC-BD11-5F5A980976BD}" srcOrd="1" destOrd="0" presId="urn:microsoft.com/office/officeart/2018/5/layout/IconCircleLabelList"/>
    <dgm:cxn modelId="{C109BD40-3BB9-422C-9A3B-B60AC313B3D6}" type="presParOf" srcId="{6CD51CA6-559F-47B0-925B-F9883FDB63D8}" destId="{1F65675A-D859-493D-8D14-E86BD7A81794}" srcOrd="2" destOrd="0" presId="urn:microsoft.com/office/officeart/2018/5/layout/IconCircleLabelList"/>
    <dgm:cxn modelId="{DC34B128-62D8-4877-B5B6-8EBE5876F475}" type="presParOf" srcId="{6CD51CA6-559F-47B0-925B-F9883FDB63D8}" destId="{D0168831-81B0-4A64-B1F4-E3A05995376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B2E97-57D3-4AD0-8519-547EA238F632}">
      <dsp:nvSpPr>
        <dsp:cNvPr id="0" name=""/>
        <dsp:cNvSpPr/>
      </dsp:nvSpPr>
      <dsp:spPr>
        <a:xfrm>
          <a:off x="2523743" y="2124"/>
          <a:ext cx="2839212" cy="1402286"/>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Supporting Business Processes with Data Science</a:t>
          </a:r>
        </a:p>
      </dsp:txBody>
      <dsp:txXfrm>
        <a:off x="2592197" y="70578"/>
        <a:ext cx="2702304" cy="1265378"/>
      </dsp:txXfrm>
    </dsp:sp>
    <dsp:sp modelId="{D1F0F433-635D-42E4-A560-DA1070B45EDC}">
      <dsp:nvSpPr>
        <dsp:cNvPr id="0" name=""/>
        <dsp:cNvSpPr/>
      </dsp:nvSpPr>
      <dsp:spPr>
        <a:xfrm>
          <a:off x="2523743" y="1474525"/>
          <a:ext cx="2839212" cy="1402286"/>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Ahmad Marwan Almaghaireh | HTU | Spring 2024-2025</a:t>
          </a:r>
        </a:p>
      </dsp:txBody>
      <dsp:txXfrm>
        <a:off x="2592197" y="1542979"/>
        <a:ext cx="2702304" cy="1265378"/>
      </dsp:txXfrm>
    </dsp:sp>
    <dsp:sp modelId="{F2970646-5A2B-403D-9808-28E2AD15AA11}">
      <dsp:nvSpPr>
        <dsp:cNvPr id="0" name=""/>
        <dsp:cNvSpPr/>
      </dsp:nvSpPr>
      <dsp:spPr>
        <a:xfrm>
          <a:off x="2523743" y="2946926"/>
          <a:ext cx="2839212" cy="1402286"/>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23110205</a:t>
          </a:r>
        </a:p>
      </dsp:txBody>
      <dsp:txXfrm>
        <a:off x="2592197" y="3015380"/>
        <a:ext cx="2702304" cy="1265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0E8F3-EA67-42FF-8647-CD1A9A8DE526}">
      <dsp:nvSpPr>
        <dsp:cNvPr id="0" name=""/>
        <dsp:cNvSpPr/>
      </dsp:nvSpPr>
      <dsp:spPr>
        <a:xfrm>
          <a:off x="518185" y="768902"/>
          <a:ext cx="1475437" cy="1475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8F75D2-8974-4D76-AB1C-CBDCE3A31E57}">
      <dsp:nvSpPr>
        <dsp:cNvPr id="0" name=""/>
        <dsp:cNvSpPr/>
      </dsp:nvSpPr>
      <dsp:spPr>
        <a:xfrm>
          <a:off x="832623" y="1083340"/>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BD1743-1CC7-4656-8B38-929D4C5D750E}">
      <dsp:nvSpPr>
        <dsp:cNvPr id="0" name=""/>
        <dsp:cNvSpPr/>
      </dsp:nvSpPr>
      <dsp:spPr>
        <a:xfrm>
          <a:off x="46529"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Leverage data science tools to support decision-making</a:t>
          </a:r>
        </a:p>
      </dsp:txBody>
      <dsp:txXfrm>
        <a:off x="46529" y="2703902"/>
        <a:ext cx="2418750" cy="720000"/>
      </dsp:txXfrm>
    </dsp:sp>
    <dsp:sp modelId="{B401DAE7-0B12-4776-937F-DD2C5DACE335}">
      <dsp:nvSpPr>
        <dsp:cNvPr id="0" name=""/>
        <dsp:cNvSpPr/>
      </dsp:nvSpPr>
      <dsp:spPr>
        <a:xfrm>
          <a:off x="3360216" y="768902"/>
          <a:ext cx="1475437" cy="1475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DF24BA-6BE5-4FF4-B2E4-6BC6EB05F654}">
      <dsp:nvSpPr>
        <dsp:cNvPr id="0" name=""/>
        <dsp:cNvSpPr/>
      </dsp:nvSpPr>
      <dsp:spPr>
        <a:xfrm>
          <a:off x="3674654" y="1083340"/>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F34015-3920-44FF-A447-F0F875B73C56}">
      <dsp:nvSpPr>
        <dsp:cNvPr id="0" name=""/>
        <dsp:cNvSpPr/>
      </dsp:nvSpPr>
      <dsp:spPr>
        <a:xfrm>
          <a:off x="2888560"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Focus on marketing insights for 3 Apple iPads</a:t>
          </a:r>
        </a:p>
      </dsp:txBody>
      <dsp:txXfrm>
        <a:off x="2888560" y="2703902"/>
        <a:ext cx="2418750" cy="720000"/>
      </dsp:txXfrm>
    </dsp:sp>
    <dsp:sp modelId="{E4B6B2AE-F226-45EA-8DD3-C66A90BDDA6C}">
      <dsp:nvSpPr>
        <dsp:cNvPr id="0" name=""/>
        <dsp:cNvSpPr/>
      </dsp:nvSpPr>
      <dsp:spPr>
        <a:xfrm>
          <a:off x="6202248" y="768902"/>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C4C3DC-D2B9-4D8F-A74D-BBAAF9AB3EC5}">
      <dsp:nvSpPr>
        <dsp:cNvPr id="0" name=""/>
        <dsp:cNvSpPr/>
      </dsp:nvSpPr>
      <dsp:spPr>
        <a:xfrm>
          <a:off x="6516685" y="1083340"/>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E702D2-A5BB-4D5F-BA0A-B7A003EE962B}">
      <dsp:nvSpPr>
        <dsp:cNvPr id="0" name=""/>
        <dsp:cNvSpPr/>
      </dsp:nvSpPr>
      <dsp:spPr>
        <a:xfrm>
          <a:off x="5730591"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Forecast and visualize trends to aid strategic planning</a:t>
          </a:r>
        </a:p>
      </dsp:txBody>
      <dsp:txXfrm>
        <a:off x="5730591" y="2703902"/>
        <a:ext cx="241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DD950-86AE-4E7C-A468-9524CD61719F}">
      <dsp:nvSpPr>
        <dsp:cNvPr id="0" name=""/>
        <dsp:cNvSpPr/>
      </dsp:nvSpPr>
      <dsp:spPr>
        <a:xfrm>
          <a:off x="376435" y="1016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521808-7900-4991-8A91-B716A9CC7D8D}">
      <dsp:nvSpPr>
        <dsp:cNvPr id="0" name=""/>
        <dsp:cNvSpPr/>
      </dsp:nvSpPr>
      <dsp:spPr>
        <a:xfrm>
          <a:off x="610435" y="12504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6A9678-3695-4FE2-8759-882AC5F7D9B6}">
      <dsp:nvSpPr>
        <dsp:cNvPr id="0" name=""/>
        <dsp:cNvSpPr/>
      </dsp:nvSpPr>
      <dsp:spPr>
        <a:xfrm>
          <a:off x="2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Helium 10 – Product data scraping</a:t>
          </a:r>
        </a:p>
      </dsp:txBody>
      <dsp:txXfrm>
        <a:off x="25435" y="2456402"/>
        <a:ext cx="1800000" cy="720000"/>
      </dsp:txXfrm>
    </dsp:sp>
    <dsp:sp modelId="{96784358-DEE1-4AC6-A156-B9387167318F}">
      <dsp:nvSpPr>
        <dsp:cNvPr id="0" name=""/>
        <dsp:cNvSpPr/>
      </dsp:nvSpPr>
      <dsp:spPr>
        <a:xfrm>
          <a:off x="2491435" y="1016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5596B5-479E-4393-8377-3FCC1B10ED59}">
      <dsp:nvSpPr>
        <dsp:cNvPr id="0" name=""/>
        <dsp:cNvSpPr/>
      </dsp:nvSpPr>
      <dsp:spPr>
        <a:xfrm>
          <a:off x="2725435" y="12504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E1B01A-19E6-4534-8DEA-0B2F8B660DE0}">
      <dsp:nvSpPr>
        <dsp:cNvPr id="0" name=""/>
        <dsp:cNvSpPr/>
      </dsp:nvSpPr>
      <dsp:spPr>
        <a:xfrm>
          <a:off x="214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Excel – Preprocessing</a:t>
          </a:r>
        </a:p>
      </dsp:txBody>
      <dsp:txXfrm>
        <a:off x="2140435" y="2456402"/>
        <a:ext cx="1800000" cy="720000"/>
      </dsp:txXfrm>
    </dsp:sp>
    <dsp:sp modelId="{1E61B51C-64AD-4933-A3DF-6BE59418D029}">
      <dsp:nvSpPr>
        <dsp:cNvPr id="0" name=""/>
        <dsp:cNvSpPr/>
      </dsp:nvSpPr>
      <dsp:spPr>
        <a:xfrm>
          <a:off x="4606435" y="1016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D87036-FDA7-414B-A7F6-76700ADD0325}">
      <dsp:nvSpPr>
        <dsp:cNvPr id="0" name=""/>
        <dsp:cNvSpPr/>
      </dsp:nvSpPr>
      <dsp:spPr>
        <a:xfrm>
          <a:off x="4840435" y="12504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D62105-4E6B-4863-A4A5-D9DBD19C28C4}">
      <dsp:nvSpPr>
        <dsp:cNvPr id="0" name=""/>
        <dsp:cNvSpPr/>
      </dsp:nvSpPr>
      <dsp:spPr>
        <a:xfrm>
          <a:off x="425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Orange – Forecasting (ARIMA)</a:t>
          </a:r>
        </a:p>
      </dsp:txBody>
      <dsp:txXfrm>
        <a:off x="4255435" y="2456402"/>
        <a:ext cx="1800000" cy="720000"/>
      </dsp:txXfrm>
    </dsp:sp>
    <dsp:sp modelId="{77FF8CC3-96FE-4371-8A89-BC1E56A7C03F}">
      <dsp:nvSpPr>
        <dsp:cNvPr id="0" name=""/>
        <dsp:cNvSpPr/>
      </dsp:nvSpPr>
      <dsp:spPr>
        <a:xfrm>
          <a:off x="6721435" y="1016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D4C8C4-814D-4AAC-BD11-5F5A980976BD}">
      <dsp:nvSpPr>
        <dsp:cNvPr id="0" name=""/>
        <dsp:cNvSpPr/>
      </dsp:nvSpPr>
      <dsp:spPr>
        <a:xfrm>
          <a:off x="6955435" y="12504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168831-81B0-4A64-B1F4-E3A059953767}">
      <dsp:nvSpPr>
        <dsp:cNvPr id="0" name=""/>
        <dsp:cNvSpPr/>
      </dsp:nvSpPr>
      <dsp:spPr>
        <a:xfrm>
          <a:off x="637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Power BI – Dashboard &amp; DAX insights</a:t>
          </a:r>
        </a:p>
      </dsp:txBody>
      <dsp:txXfrm>
        <a:off x="6370435" y="245640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FFB11-1B7F-4207-A556-EDFCA17DC711}" type="datetimeFigureOut">
              <a:rPr lang="en-US" smtClean="0"/>
              <a:t>6/16/2025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91318-9C2F-421B-A577-7AAA980E9BF2}" type="slidenum">
              <a:rPr lang="en-US" smtClean="0"/>
              <a:t>‹#›</a:t>
            </a:fld>
            <a:endParaRPr lang="en-US"/>
          </a:p>
        </p:txBody>
      </p:sp>
    </p:spTree>
    <p:extLst>
      <p:ext uri="{BB962C8B-B14F-4D97-AF65-F5344CB8AC3E}">
        <p14:creationId xmlns:p14="http://schemas.microsoft.com/office/powerpoint/2010/main" val="1130696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291318-9C2F-421B-A577-7AAA980E9BF2}" type="slidenum">
              <a:rPr lang="en-US" smtClean="0"/>
              <a:t>2</a:t>
            </a:fld>
            <a:endParaRPr lang="en-US"/>
          </a:p>
        </p:txBody>
      </p:sp>
    </p:spTree>
    <p:extLst>
      <p:ext uri="{BB962C8B-B14F-4D97-AF65-F5344CB8AC3E}">
        <p14:creationId xmlns:p14="http://schemas.microsoft.com/office/powerpoint/2010/main" val="1658473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Line Chart: Sum of Sales Rank Over Time (Top Chart)</a:t>
            </a:r>
          </a:p>
          <a:p>
            <a:r>
              <a:rPr lang="en-US" b="1" dirty="0"/>
              <a:t>Observation:</a:t>
            </a:r>
            <a:endParaRPr lang="en-US" dirty="0"/>
          </a:p>
          <a:p>
            <a:r>
              <a:rPr lang="en-US" dirty="0"/>
              <a:t>The </a:t>
            </a:r>
            <a:r>
              <a:rPr lang="en-US" b="1" dirty="0"/>
              <a:t>Sales Rank fluctuates moderately</a:t>
            </a:r>
            <a:r>
              <a:rPr lang="en-US" dirty="0"/>
              <a:t> throughout 2024, with short bursts of lower performance (higher rank).</a:t>
            </a:r>
          </a:p>
          <a:p>
            <a:r>
              <a:rPr lang="en-US" dirty="0"/>
              <a:t>A spike is seen in early 2025 (performance dip), followed by a sharp drop in rank (improvement) mid-2025.</a:t>
            </a:r>
          </a:p>
          <a:p>
            <a:r>
              <a:rPr lang="en-US" b="1" dirty="0"/>
              <a:t>Interpretation:</a:t>
            </a:r>
            <a:endParaRPr lang="en-US" dirty="0"/>
          </a:p>
          <a:p>
            <a:r>
              <a:rPr lang="en-US" dirty="0"/>
              <a:t>The iPad Pro is relatively </a:t>
            </a:r>
            <a:r>
              <a:rPr lang="en-US" b="1" dirty="0"/>
              <a:t>stable</a:t>
            </a:r>
            <a:r>
              <a:rPr lang="en-US" dirty="0"/>
              <a:t>, showing less volatility than iPad Air but more than iPad 10.</a:t>
            </a:r>
          </a:p>
          <a:p>
            <a:r>
              <a:rPr lang="en-US" dirty="0"/>
              <a:t>Spikes may correlate with </a:t>
            </a:r>
            <a:r>
              <a:rPr lang="en-US" b="1" dirty="0"/>
              <a:t>release cycles of competitors</a:t>
            </a:r>
            <a:r>
              <a:rPr lang="en-US" dirty="0"/>
              <a:t> or </a:t>
            </a:r>
            <a:r>
              <a:rPr lang="en-US" b="1" dirty="0"/>
              <a:t>end-of-quarter drops in promotion</a:t>
            </a:r>
            <a:r>
              <a:rPr lang="en-US" dirty="0"/>
              <a:t>.</a:t>
            </a:r>
          </a:p>
          <a:p>
            <a:r>
              <a:rPr lang="en-US" b="1" dirty="0"/>
              <a:t>Insight:</a:t>
            </a:r>
            <a:endParaRPr lang="en-US" dirty="0"/>
          </a:p>
          <a:p>
            <a:r>
              <a:rPr lang="en-US" dirty="0"/>
              <a:t>The iPad Pro generally maintains a </a:t>
            </a:r>
            <a:r>
              <a:rPr lang="en-US" b="1" dirty="0"/>
              <a:t>strong rank (better performance)</a:t>
            </a:r>
            <a:r>
              <a:rPr lang="en-US" dirty="0"/>
              <a:t> and seems less price-sensitive.</a:t>
            </a:r>
          </a:p>
          <a:p>
            <a:r>
              <a:rPr lang="en-US" b="1" dirty="0"/>
              <a:t>2. Bar Chart: Sum of </a:t>
            </a:r>
            <a:r>
              <a:rPr lang="en-US" b="1" dirty="0" err="1"/>
              <a:t>DiscountPercent</a:t>
            </a:r>
            <a:r>
              <a:rPr lang="en-US" b="1" dirty="0"/>
              <a:t> by Month</a:t>
            </a:r>
          </a:p>
          <a:p>
            <a:r>
              <a:rPr lang="en-US" b="1" dirty="0"/>
              <a:t>Observation:</a:t>
            </a:r>
            <a:endParaRPr lang="en-US" dirty="0"/>
          </a:p>
          <a:p>
            <a:r>
              <a:rPr lang="en-US" dirty="0"/>
              <a:t>Discounting is spread across the year, with </a:t>
            </a:r>
            <a:r>
              <a:rPr lang="en-US" b="1" dirty="0"/>
              <a:t>noticeable reductions in Q1 and Q4</a:t>
            </a:r>
            <a:r>
              <a:rPr lang="en-US" dirty="0"/>
              <a:t>, especially in </a:t>
            </a:r>
            <a:r>
              <a:rPr lang="en-US" b="1" dirty="0"/>
              <a:t>January, February, and December</a:t>
            </a:r>
            <a:r>
              <a:rPr lang="en-US" dirty="0"/>
              <a:t>.</a:t>
            </a:r>
          </a:p>
          <a:p>
            <a:r>
              <a:rPr lang="en-US" dirty="0"/>
              <a:t>Q3 and early Q4 (e.g., August–October) show </a:t>
            </a:r>
            <a:r>
              <a:rPr lang="en-US" b="1" dirty="0"/>
              <a:t>lower discount rates</a:t>
            </a:r>
            <a:r>
              <a:rPr lang="en-US" dirty="0"/>
              <a:t>.</a:t>
            </a:r>
          </a:p>
          <a:p>
            <a:r>
              <a:rPr lang="en-US" b="1" dirty="0"/>
              <a:t>Insight:</a:t>
            </a:r>
            <a:endParaRPr lang="en-US" dirty="0"/>
          </a:p>
          <a:p>
            <a:r>
              <a:rPr lang="en-US" dirty="0"/>
              <a:t>Discounts are likely </a:t>
            </a:r>
            <a:r>
              <a:rPr lang="en-US" b="1" dirty="0"/>
              <a:t>strategic and seasonal</a:t>
            </a:r>
            <a:r>
              <a:rPr lang="en-US" dirty="0"/>
              <a:t> (e.g., back-to-school, holiday offers).</a:t>
            </a:r>
          </a:p>
          <a:p>
            <a:r>
              <a:rPr lang="en-US" dirty="0"/>
              <a:t>Despite moderate discounts, performance remains strong → </a:t>
            </a:r>
            <a:r>
              <a:rPr lang="en-US" b="1" dirty="0"/>
              <a:t>indicates a loyal, premium-seeking audience</a:t>
            </a:r>
            <a:r>
              <a:rPr lang="en-US" dirty="0"/>
              <a:t>.</a:t>
            </a:r>
          </a:p>
          <a:p>
            <a:r>
              <a:rPr lang="en-US" b="1" dirty="0"/>
              <a:t>3. KPI Cards</a:t>
            </a:r>
          </a:p>
          <a:p>
            <a:r>
              <a:rPr lang="en-US" b="1" dirty="0"/>
              <a:t>Sum of </a:t>
            </a:r>
            <a:r>
              <a:rPr lang="en-US" b="1" dirty="0" err="1"/>
              <a:t>DiscountAmount</a:t>
            </a:r>
            <a:r>
              <a:rPr lang="en-US" b="1" dirty="0"/>
              <a:t>:</a:t>
            </a:r>
            <a:r>
              <a:rPr lang="en-US" dirty="0"/>
              <a:t> </a:t>
            </a:r>
            <a:r>
              <a:rPr lang="en-US" b="1" dirty="0"/>
              <a:t>71.58K</a:t>
            </a:r>
            <a:r>
              <a:rPr lang="en-US" dirty="0"/>
              <a:t> – Significantly higher than the other two products.</a:t>
            </a:r>
          </a:p>
          <a:p>
            <a:r>
              <a:rPr lang="en-US" b="1" dirty="0"/>
              <a:t>Min Sales Rank:</a:t>
            </a:r>
            <a:r>
              <a:rPr lang="en-US" dirty="0"/>
              <a:t> </a:t>
            </a:r>
            <a:r>
              <a:rPr lang="en-US" b="1" dirty="0"/>
              <a:t>30</a:t>
            </a:r>
            <a:r>
              <a:rPr lang="en-US" dirty="0"/>
              <a:t> – At its best, it's among the </a:t>
            </a:r>
            <a:r>
              <a:rPr lang="en-US" b="1" dirty="0"/>
              <a:t>top 50 ranked</a:t>
            </a:r>
            <a:r>
              <a:rPr lang="en-US" dirty="0"/>
              <a:t> tablets.</a:t>
            </a:r>
          </a:p>
          <a:p>
            <a:r>
              <a:rPr lang="en-US" b="1" dirty="0"/>
              <a:t>Max Sales Rank:</a:t>
            </a:r>
            <a:r>
              <a:rPr lang="en-US" dirty="0"/>
              <a:t> </a:t>
            </a:r>
            <a:r>
              <a:rPr lang="en-US" b="1" dirty="0"/>
              <a:t>194</a:t>
            </a:r>
            <a:r>
              <a:rPr lang="en-US" dirty="0"/>
              <a:t> – Still within a </a:t>
            </a:r>
            <a:r>
              <a:rPr lang="en-US" b="1" dirty="0"/>
              <a:t>strong performance range</a:t>
            </a:r>
            <a:r>
              <a:rPr lang="en-US" dirty="0"/>
              <a:t>, unlike iPad 10 which peaked at 2647.</a:t>
            </a:r>
          </a:p>
          <a:p>
            <a:r>
              <a:rPr lang="en-US" b="1" dirty="0"/>
              <a:t>Insight:</a:t>
            </a:r>
            <a:endParaRPr lang="en-US" dirty="0"/>
          </a:p>
          <a:p>
            <a:r>
              <a:rPr lang="en-US" dirty="0"/>
              <a:t>Even with minimal or moderate discounts, iPad Pro remains high-ranking → </a:t>
            </a:r>
            <a:r>
              <a:rPr lang="en-US" b="1" dirty="0"/>
              <a:t>implies brand strength and low price sensitivity</a:t>
            </a:r>
            <a:r>
              <a:rPr lang="en-US" dirty="0"/>
              <a:t>.</a:t>
            </a:r>
          </a:p>
          <a:p>
            <a:r>
              <a:rPr lang="en-US" b="1" dirty="0"/>
              <a:t>4. Combined Line &amp; Bar Chart: Forecast vs. Average Sales Rank</a:t>
            </a:r>
          </a:p>
          <a:p>
            <a:r>
              <a:rPr lang="en-US" b="1" dirty="0"/>
              <a:t>Observation:</a:t>
            </a:r>
            <a:endParaRPr lang="en-US" dirty="0"/>
          </a:p>
          <a:p>
            <a:r>
              <a:rPr lang="en-US" b="1" dirty="0"/>
              <a:t>Forecasted Rank (dark blue line)</a:t>
            </a:r>
            <a:r>
              <a:rPr lang="en-US" dirty="0"/>
              <a:t> predicts a </a:t>
            </a:r>
            <a:r>
              <a:rPr lang="en-US" b="1" dirty="0"/>
              <a:t>slight increase in rank (worsening)</a:t>
            </a:r>
            <a:r>
              <a:rPr lang="en-US" dirty="0"/>
              <a:t> in the near future.</a:t>
            </a:r>
          </a:p>
          <a:p>
            <a:r>
              <a:rPr lang="en-US" dirty="0"/>
              <a:t>The actual rank remains tightly clustered between 40 and 100, showing high </a:t>
            </a:r>
            <a:r>
              <a:rPr lang="en-US" b="1" dirty="0"/>
              <a:t>consistency</a:t>
            </a:r>
            <a:r>
              <a:rPr lang="en-US" dirty="0"/>
              <a:t>.</a:t>
            </a:r>
          </a:p>
          <a:p>
            <a:r>
              <a:rPr lang="en-US" dirty="0"/>
              <a:t>Highest forecasted value occurs in </a:t>
            </a:r>
            <a:r>
              <a:rPr lang="en-US" b="1" dirty="0"/>
              <a:t>December</a:t>
            </a:r>
            <a:r>
              <a:rPr lang="en-US" dirty="0"/>
              <a:t>, which matches a known high-discount season.</a:t>
            </a:r>
          </a:p>
          <a:p>
            <a:r>
              <a:rPr lang="en-US" b="1" dirty="0"/>
              <a:t>Insight:</a:t>
            </a:r>
            <a:endParaRPr lang="en-US" dirty="0"/>
          </a:p>
          <a:p>
            <a:r>
              <a:rPr lang="en-US" dirty="0"/>
              <a:t>Forecast suggests a </a:t>
            </a:r>
            <a:r>
              <a:rPr lang="en-US" b="1" dirty="0"/>
              <a:t>mild decline</a:t>
            </a:r>
            <a:r>
              <a:rPr lang="en-US" dirty="0"/>
              <a:t>, possibly due to seasonal competition or new product launches.</a:t>
            </a:r>
          </a:p>
          <a:p>
            <a:r>
              <a:rPr lang="en-US" dirty="0"/>
              <a:t>Historical resilience indicates the iPad Pro can maintain its position with even </a:t>
            </a:r>
            <a:r>
              <a:rPr lang="en-US" b="1" dirty="0"/>
              <a:t>slight promotions</a:t>
            </a:r>
            <a:r>
              <a:rPr lang="en-US" dirty="0"/>
              <a:t> or </a:t>
            </a:r>
            <a:r>
              <a:rPr lang="en-US" b="1" dirty="0"/>
              <a:t>strategic positioning</a:t>
            </a:r>
            <a:r>
              <a:rPr lang="en-US" dirty="0"/>
              <a:t>.</a:t>
            </a:r>
          </a:p>
          <a:p>
            <a:endParaRPr lang="en-US" dirty="0"/>
          </a:p>
        </p:txBody>
      </p:sp>
      <p:sp>
        <p:nvSpPr>
          <p:cNvPr id="4" name="Slide Number Placeholder 3"/>
          <p:cNvSpPr>
            <a:spLocks noGrp="1"/>
          </p:cNvSpPr>
          <p:nvPr>
            <p:ph type="sldNum" sz="quarter" idx="5"/>
          </p:nvPr>
        </p:nvSpPr>
        <p:spPr/>
        <p:txBody>
          <a:bodyPr/>
          <a:lstStyle/>
          <a:p>
            <a:fld id="{02291318-9C2F-421B-A577-7AAA980E9BF2}" type="slidenum">
              <a:rPr lang="en-US" smtClean="0"/>
              <a:t>31</a:t>
            </a:fld>
            <a:endParaRPr lang="en-US"/>
          </a:p>
        </p:txBody>
      </p:sp>
    </p:spTree>
    <p:extLst>
      <p:ext uri="{BB962C8B-B14F-4D97-AF65-F5344CB8AC3E}">
        <p14:creationId xmlns:p14="http://schemas.microsoft.com/office/powerpoint/2010/main" val="2193463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consistently maintains a strong sales rank between 30 and 194, meaning it stays near the top of its category.</a:t>
            </a:r>
          </a:p>
          <a:p>
            <a:endParaRPr lang="en-US" dirty="0"/>
          </a:p>
          <a:p>
            <a:r>
              <a:rPr lang="en-US" dirty="0"/>
              <a:t>It performs well without heavy discounting, indicating strong brand loyalty and value.</a:t>
            </a:r>
          </a:p>
          <a:p>
            <a:endParaRPr lang="en-US" dirty="0"/>
          </a:p>
          <a:p>
            <a:r>
              <a:rPr lang="en-US" dirty="0"/>
              <a:t>Forecasts show only a mild decline, and historical data suggests that even minor promotional support can stabilize performance.</a:t>
            </a:r>
          </a:p>
        </p:txBody>
      </p:sp>
      <p:sp>
        <p:nvSpPr>
          <p:cNvPr id="4" name="Slide Number Placeholder 3"/>
          <p:cNvSpPr>
            <a:spLocks noGrp="1"/>
          </p:cNvSpPr>
          <p:nvPr>
            <p:ph type="sldNum" sz="quarter" idx="5"/>
          </p:nvPr>
        </p:nvSpPr>
        <p:spPr/>
        <p:txBody>
          <a:bodyPr/>
          <a:lstStyle/>
          <a:p>
            <a:fld id="{02291318-9C2F-421B-A577-7AAA980E9BF2}" type="slidenum">
              <a:rPr lang="en-US" smtClean="0"/>
              <a:t>32</a:t>
            </a:fld>
            <a:endParaRPr lang="en-US"/>
          </a:p>
        </p:txBody>
      </p:sp>
    </p:spTree>
    <p:extLst>
      <p:ext uri="{BB962C8B-B14F-4D97-AF65-F5344CB8AC3E}">
        <p14:creationId xmlns:p14="http://schemas.microsoft.com/office/powerpoint/2010/main" val="1777057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recommendations are rooted in real-world data trends and forecast predictions. By tailoring marketing strategies to each product’s behavior, the company can improve </a:t>
            </a:r>
            <a:r>
              <a:rPr lang="en-US" b="1" dirty="0"/>
              <a:t>rank performance</a:t>
            </a:r>
            <a:r>
              <a:rPr lang="en-US" dirty="0"/>
              <a:t>, </a:t>
            </a:r>
            <a:r>
              <a:rPr lang="en-US" b="1" dirty="0"/>
              <a:t>optimize discount spending</a:t>
            </a:r>
            <a:r>
              <a:rPr lang="en-US" dirty="0"/>
              <a:t>, and </a:t>
            </a:r>
            <a:r>
              <a:rPr lang="en-US" b="1" dirty="0"/>
              <a:t>maximize return on promotional investment</a:t>
            </a:r>
            <a:r>
              <a:rPr lang="en-US" dirty="0"/>
              <a:t>.</a:t>
            </a:r>
          </a:p>
        </p:txBody>
      </p:sp>
      <p:sp>
        <p:nvSpPr>
          <p:cNvPr id="4" name="Slide Number Placeholder 3"/>
          <p:cNvSpPr>
            <a:spLocks noGrp="1"/>
          </p:cNvSpPr>
          <p:nvPr>
            <p:ph type="sldNum" sz="quarter" idx="5"/>
          </p:nvPr>
        </p:nvSpPr>
        <p:spPr/>
        <p:txBody>
          <a:bodyPr/>
          <a:lstStyle/>
          <a:p>
            <a:fld id="{02291318-9C2F-421B-A577-7AAA980E9BF2}" type="slidenum">
              <a:rPr lang="en-US" smtClean="0"/>
              <a:t>36</a:t>
            </a:fld>
            <a:endParaRPr lang="en-US"/>
          </a:p>
        </p:txBody>
      </p:sp>
    </p:spTree>
    <p:extLst>
      <p:ext uri="{BB962C8B-B14F-4D97-AF65-F5344CB8AC3E}">
        <p14:creationId xmlns:p14="http://schemas.microsoft.com/office/powerpoint/2010/main" val="1359614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science solution designed for analyzing iPad product performance was built with the goal of supporting </a:t>
            </a:r>
            <a:r>
              <a:rPr lang="en-US" b="1" dirty="0"/>
              <a:t>strategic marketing decisions</a:t>
            </a:r>
            <a:r>
              <a:rPr lang="en-US" dirty="0"/>
              <a:t> through real-world Amazon data, forecasting techniques, and visual insights. In this section, I evaluate the solution’s effectiveness against business goals, identify any limitations, and propose future improvements.</a:t>
            </a:r>
          </a:p>
        </p:txBody>
      </p:sp>
      <p:sp>
        <p:nvSpPr>
          <p:cNvPr id="4" name="Slide Number Placeholder 3"/>
          <p:cNvSpPr>
            <a:spLocks noGrp="1"/>
          </p:cNvSpPr>
          <p:nvPr>
            <p:ph type="sldNum" sz="quarter" idx="5"/>
          </p:nvPr>
        </p:nvSpPr>
        <p:spPr/>
        <p:txBody>
          <a:bodyPr/>
          <a:lstStyle/>
          <a:p>
            <a:fld id="{02291318-9C2F-421B-A577-7AAA980E9BF2}" type="slidenum">
              <a:rPr lang="en-US" smtClean="0"/>
              <a:t>37</a:t>
            </a:fld>
            <a:endParaRPr lang="en-US"/>
          </a:p>
        </p:txBody>
      </p:sp>
    </p:spTree>
    <p:extLst>
      <p:ext uri="{BB962C8B-B14F-4D97-AF65-F5344CB8AC3E}">
        <p14:creationId xmlns:p14="http://schemas.microsoft.com/office/powerpoint/2010/main" val="2569434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science solution meets most of the company’s business and user needs by transforming raw product data into strategic insights. While it performs well for a pilot project, enhancing automation, model complexity, and dashboard interactivity would significantly improve its long-term value and scalability.</a:t>
            </a:r>
          </a:p>
        </p:txBody>
      </p:sp>
      <p:sp>
        <p:nvSpPr>
          <p:cNvPr id="4" name="Slide Number Placeholder 3"/>
          <p:cNvSpPr>
            <a:spLocks noGrp="1"/>
          </p:cNvSpPr>
          <p:nvPr>
            <p:ph type="sldNum" sz="quarter" idx="5"/>
          </p:nvPr>
        </p:nvSpPr>
        <p:spPr/>
        <p:txBody>
          <a:bodyPr/>
          <a:lstStyle/>
          <a:p>
            <a:fld id="{02291318-9C2F-421B-A577-7AAA980E9BF2}" type="slidenum">
              <a:rPr lang="en-US" smtClean="0"/>
              <a:t>41</a:t>
            </a:fld>
            <a:endParaRPr lang="en-US"/>
          </a:p>
        </p:txBody>
      </p:sp>
    </p:spTree>
    <p:extLst>
      <p:ext uri="{BB962C8B-B14F-4D97-AF65-F5344CB8AC3E}">
        <p14:creationId xmlns:p14="http://schemas.microsoft.com/office/powerpoint/2010/main" val="232776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data and information in a real-world business context — especially from e-commerce platforms like Amazon — comes with various </a:t>
            </a:r>
            <a:r>
              <a:rPr lang="en-US" b="1" dirty="0"/>
              <a:t>social, legal, and ethical responsibilities</a:t>
            </a:r>
            <a:r>
              <a:rPr lang="en-US" dirty="0"/>
              <a:t>. In this project, care was taken to use data ethically and in alignment with best practices, but it’s important to assess the broader implications to ensure trust, compliance, and fairness.</a:t>
            </a:r>
          </a:p>
          <a:p>
            <a:endParaRPr lang="en-US" dirty="0"/>
          </a:p>
        </p:txBody>
      </p:sp>
      <p:sp>
        <p:nvSpPr>
          <p:cNvPr id="4" name="Slide Number Placeholder 3"/>
          <p:cNvSpPr>
            <a:spLocks noGrp="1"/>
          </p:cNvSpPr>
          <p:nvPr>
            <p:ph type="sldNum" sz="quarter" idx="5"/>
          </p:nvPr>
        </p:nvSpPr>
        <p:spPr/>
        <p:txBody>
          <a:bodyPr/>
          <a:lstStyle/>
          <a:p>
            <a:fld id="{02291318-9C2F-421B-A577-7AAA980E9BF2}" type="slidenum">
              <a:rPr lang="en-US" smtClean="0"/>
              <a:t>42</a:t>
            </a:fld>
            <a:endParaRPr lang="en-US"/>
          </a:p>
        </p:txBody>
      </p:sp>
    </p:spTree>
    <p:extLst>
      <p:ext uri="{BB962C8B-B14F-4D97-AF65-F5344CB8AC3E}">
        <p14:creationId xmlns:p14="http://schemas.microsoft.com/office/powerpoint/2010/main" val="2473685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this project used publicly available product data ethically and legally, the broader use of data science in e-commerce must always consider its </a:t>
            </a:r>
            <a:r>
              <a:rPr lang="en-US" b="1" dirty="0"/>
              <a:t>impact on consumers, fairness in the market, and legal compliance</a:t>
            </a:r>
            <a:r>
              <a:rPr lang="en-US" dirty="0"/>
              <a:t>. Ethical use of data is not just a technical responsibility — it’s a commitment to </a:t>
            </a:r>
            <a:r>
              <a:rPr lang="en-US" b="1" dirty="0"/>
              <a:t>social trust and corporate integrity</a:t>
            </a:r>
            <a:r>
              <a:rPr lang="en-US" dirty="0"/>
              <a:t>.</a:t>
            </a:r>
          </a:p>
        </p:txBody>
      </p:sp>
      <p:sp>
        <p:nvSpPr>
          <p:cNvPr id="4" name="Slide Number Placeholder 3"/>
          <p:cNvSpPr>
            <a:spLocks noGrp="1"/>
          </p:cNvSpPr>
          <p:nvPr>
            <p:ph type="sldNum" sz="quarter" idx="5"/>
          </p:nvPr>
        </p:nvSpPr>
        <p:spPr/>
        <p:txBody>
          <a:bodyPr/>
          <a:lstStyle/>
          <a:p>
            <a:fld id="{02291318-9C2F-421B-A577-7AAA980E9BF2}" type="slidenum">
              <a:rPr lang="en-US" smtClean="0"/>
              <a:t>45</a:t>
            </a:fld>
            <a:endParaRPr lang="en-US"/>
          </a:p>
        </p:txBody>
      </p:sp>
    </p:spTree>
    <p:extLst>
      <p:ext uri="{BB962C8B-B14F-4D97-AF65-F5344CB8AC3E}">
        <p14:creationId xmlns:p14="http://schemas.microsoft.com/office/powerpoint/2010/main" val="3701070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data science solution developed for this project does not involve sensitive or personal data, it still faces </a:t>
            </a:r>
            <a:r>
              <a:rPr lang="en-US" b="1" dirty="0"/>
              <a:t>security risks</a:t>
            </a:r>
            <a:r>
              <a:rPr lang="en-US" dirty="0"/>
              <a:t> related to the handling, storage, and sharing of business-related information. Any compromise in data integrity or access control could lead to </a:t>
            </a:r>
            <a:r>
              <a:rPr lang="en-US" b="1" dirty="0"/>
              <a:t>financial loss, reputational damage</a:t>
            </a:r>
            <a:r>
              <a:rPr lang="en-US" dirty="0"/>
              <a:t>, or </a:t>
            </a:r>
            <a:r>
              <a:rPr lang="en-US" b="1" dirty="0"/>
              <a:t>loss of stakeholder trust</a:t>
            </a:r>
            <a:r>
              <a:rPr lang="en-US" dirty="0"/>
              <a:t>.</a:t>
            </a:r>
          </a:p>
        </p:txBody>
      </p:sp>
      <p:sp>
        <p:nvSpPr>
          <p:cNvPr id="4" name="Slide Number Placeholder 3"/>
          <p:cNvSpPr>
            <a:spLocks noGrp="1"/>
          </p:cNvSpPr>
          <p:nvPr>
            <p:ph type="sldNum" sz="quarter" idx="5"/>
          </p:nvPr>
        </p:nvSpPr>
        <p:spPr/>
        <p:txBody>
          <a:bodyPr/>
          <a:lstStyle/>
          <a:p>
            <a:fld id="{02291318-9C2F-421B-A577-7AAA980E9BF2}" type="slidenum">
              <a:rPr lang="en-US" smtClean="0"/>
              <a:t>46</a:t>
            </a:fld>
            <a:endParaRPr lang="en-US"/>
          </a:p>
        </p:txBody>
      </p:sp>
    </p:spTree>
    <p:extLst>
      <p:ext uri="{BB962C8B-B14F-4D97-AF65-F5344CB8AC3E}">
        <p14:creationId xmlns:p14="http://schemas.microsoft.com/office/powerpoint/2010/main" val="2756237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this project does not use personal or classified information, it still requires strong </a:t>
            </a:r>
            <a:r>
              <a:rPr lang="en-US" b="1" dirty="0"/>
              <a:t>data protection practices</a:t>
            </a:r>
            <a:r>
              <a:rPr lang="en-US" dirty="0"/>
              <a:t> to avoid misuse, ensure accuracy, and maintain organizational credibility. Investing in proper </a:t>
            </a:r>
            <a:r>
              <a:rPr lang="en-US" b="1" dirty="0"/>
              <a:t>access controls, encryption, and training</a:t>
            </a:r>
            <a:r>
              <a:rPr lang="en-US" dirty="0"/>
              <a:t> ensures that insights remain safe and stakeholders remain confident in the system.</a:t>
            </a:r>
          </a:p>
        </p:txBody>
      </p:sp>
      <p:sp>
        <p:nvSpPr>
          <p:cNvPr id="4" name="Slide Number Placeholder 3"/>
          <p:cNvSpPr>
            <a:spLocks noGrp="1"/>
          </p:cNvSpPr>
          <p:nvPr>
            <p:ph type="sldNum" sz="quarter" idx="5"/>
          </p:nvPr>
        </p:nvSpPr>
        <p:spPr/>
        <p:txBody>
          <a:bodyPr/>
          <a:lstStyle/>
          <a:p>
            <a:fld id="{02291318-9C2F-421B-A577-7AAA980E9BF2}" type="slidenum">
              <a:rPr lang="en-US" smtClean="0"/>
              <a:t>48</a:t>
            </a:fld>
            <a:endParaRPr lang="en-US"/>
          </a:p>
        </p:txBody>
      </p:sp>
    </p:spTree>
    <p:extLst>
      <p:ext uri="{BB962C8B-B14F-4D97-AF65-F5344CB8AC3E}">
        <p14:creationId xmlns:p14="http://schemas.microsoft.com/office/powerpoint/2010/main" val="1213305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Alibaba case shows that </a:t>
            </a:r>
            <a:r>
              <a:rPr lang="en-US" b="1" dirty="0"/>
              <a:t>data scraping and misuse of public information</a:t>
            </a:r>
            <a:r>
              <a:rPr lang="en-US" dirty="0"/>
              <a:t> can still lead to major damage — not because of the sensitivity of the data, but because of </a:t>
            </a:r>
            <a:r>
              <a:rPr lang="en-US" b="1" dirty="0"/>
              <a:t>how it is collected and redistributed</a:t>
            </a:r>
            <a:r>
              <a:rPr lang="en-US" dirty="0"/>
              <a:t>. For our project, this reinforces the need to:</a:t>
            </a:r>
          </a:p>
          <a:p>
            <a:r>
              <a:rPr lang="en-US" dirty="0"/>
              <a:t>Set </a:t>
            </a:r>
            <a:r>
              <a:rPr lang="en-US" b="1" dirty="0"/>
              <a:t>clear rules on who can access Power BI and Excel outputs</a:t>
            </a:r>
            <a:endParaRPr lang="en-US" dirty="0"/>
          </a:p>
          <a:p>
            <a:r>
              <a:rPr lang="en-US" dirty="0"/>
              <a:t>Monitor for </a:t>
            </a:r>
            <a:r>
              <a:rPr lang="en-US" b="1" dirty="0"/>
              <a:t>unusual access patterns</a:t>
            </a:r>
            <a:endParaRPr lang="en-US" dirty="0"/>
          </a:p>
          <a:p>
            <a:r>
              <a:rPr lang="en-US" dirty="0"/>
              <a:t>Communicate </a:t>
            </a:r>
            <a:r>
              <a:rPr lang="en-US" b="1" dirty="0"/>
              <a:t>clearly with stakeholders</a:t>
            </a:r>
            <a:r>
              <a:rPr lang="en-US" dirty="0"/>
              <a:t> about how data is used and protected</a:t>
            </a:r>
          </a:p>
          <a:p>
            <a:r>
              <a:rPr lang="en-US" dirty="0"/>
              <a:t>This proactive approach will help us build a solution that is </a:t>
            </a:r>
            <a:r>
              <a:rPr lang="en-US" b="1" dirty="0"/>
              <a:t>both secure and trustworthy</a:t>
            </a:r>
            <a:r>
              <a:rPr lang="en-US" dirty="0"/>
              <a:t>.</a:t>
            </a:r>
          </a:p>
          <a:p>
            <a:endParaRPr lang="en-US" dirty="0"/>
          </a:p>
        </p:txBody>
      </p:sp>
      <p:sp>
        <p:nvSpPr>
          <p:cNvPr id="4" name="Slide Number Placeholder 3"/>
          <p:cNvSpPr>
            <a:spLocks noGrp="1"/>
          </p:cNvSpPr>
          <p:nvPr>
            <p:ph type="sldNum" sz="quarter" idx="5"/>
          </p:nvPr>
        </p:nvSpPr>
        <p:spPr/>
        <p:txBody>
          <a:bodyPr/>
          <a:lstStyle/>
          <a:p>
            <a:fld id="{02291318-9C2F-421B-A577-7AAA980E9BF2}" type="slidenum">
              <a:rPr lang="en-US" smtClean="0"/>
              <a:t>52</a:t>
            </a:fld>
            <a:endParaRPr lang="en-US"/>
          </a:p>
        </p:txBody>
      </p:sp>
    </p:spTree>
    <p:extLst>
      <p:ext uri="{BB962C8B-B14F-4D97-AF65-F5344CB8AC3E}">
        <p14:creationId xmlns:p14="http://schemas.microsoft.com/office/powerpoint/2010/main" val="1600529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and insights generated in this project are not limited to a single team — they serve the broader organization by enabling each stakeholder to make </a:t>
            </a:r>
            <a:r>
              <a:rPr lang="en-US" b="1" dirty="0"/>
              <a:t>data-backed decisions</a:t>
            </a:r>
            <a:r>
              <a:rPr lang="en-US" dirty="0"/>
              <a:t>. By delivering product-specific trends and clear dashboards, the solution ensures alignment between marketing, sales, and corporate strategy.</a:t>
            </a:r>
          </a:p>
          <a:p>
            <a:endParaRPr lang="en-US" dirty="0"/>
          </a:p>
        </p:txBody>
      </p:sp>
      <p:sp>
        <p:nvSpPr>
          <p:cNvPr id="4" name="Slide Number Placeholder 3"/>
          <p:cNvSpPr>
            <a:spLocks noGrp="1"/>
          </p:cNvSpPr>
          <p:nvPr>
            <p:ph type="sldNum" sz="quarter" idx="5"/>
          </p:nvPr>
        </p:nvSpPr>
        <p:spPr/>
        <p:txBody>
          <a:bodyPr/>
          <a:lstStyle/>
          <a:p>
            <a:fld id="{02291318-9C2F-421B-A577-7AAA980E9BF2}" type="slidenum">
              <a:rPr lang="en-US" smtClean="0"/>
              <a:t>20</a:t>
            </a:fld>
            <a:endParaRPr lang="en-US"/>
          </a:p>
        </p:txBody>
      </p:sp>
    </p:spTree>
    <p:extLst>
      <p:ext uri="{BB962C8B-B14F-4D97-AF65-F5344CB8AC3E}">
        <p14:creationId xmlns:p14="http://schemas.microsoft.com/office/powerpoint/2010/main" val="2581804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 support decision-making in the marketing and product strategy processes, I designed a full </a:t>
            </a:r>
            <a:r>
              <a:rPr lang="en-US" b="1" dirty="0"/>
              <a:t>data science pipeline</a:t>
            </a:r>
            <a:r>
              <a:rPr lang="en-US" dirty="0"/>
              <a:t> that takes raw e-commerce data and transforms it into interactive visual insights. This pipeline involves four main stages:</a:t>
            </a:r>
          </a:p>
          <a:p>
            <a:r>
              <a:rPr lang="en-US" b="1" dirty="0"/>
              <a:t>START</a:t>
            </a:r>
            <a:br>
              <a:rPr lang="en-US" dirty="0"/>
            </a:br>
            <a:r>
              <a:rPr lang="en-US" dirty="0"/>
              <a:t>The process begins with a clear objective: to use data to understand product performance and improve marketing strategies.</a:t>
            </a:r>
          </a:p>
          <a:p>
            <a:r>
              <a:rPr lang="en-US" b="1" dirty="0"/>
              <a:t>Collect Amazon Data using Helium 10</a:t>
            </a:r>
            <a:br>
              <a:rPr lang="en-US" dirty="0"/>
            </a:br>
            <a:r>
              <a:rPr lang="en-US" dirty="0"/>
              <a:t>Product sales and pricing data is extracted from Amazon using the Helium 10 Xray tool.</a:t>
            </a:r>
          </a:p>
          <a:p>
            <a:r>
              <a:rPr lang="en-US" b="1" dirty="0"/>
              <a:t>Save the Data in Excel</a:t>
            </a:r>
            <a:br>
              <a:rPr lang="en-US" dirty="0"/>
            </a:br>
            <a:r>
              <a:rPr lang="en-US" dirty="0"/>
              <a:t>The collected CSV files are organized and saved in Excel for further cleaning and formatting.</a:t>
            </a:r>
          </a:p>
          <a:p>
            <a:r>
              <a:rPr lang="en-US" b="1" dirty="0"/>
              <a:t>Clean Data in Excel</a:t>
            </a:r>
            <a:br>
              <a:rPr lang="en-US" dirty="0"/>
            </a:br>
            <a:r>
              <a:rPr lang="en-US" dirty="0"/>
              <a:t>Unnecessary columns are removed, and new calculated fields such as </a:t>
            </a:r>
            <a:r>
              <a:rPr lang="en-US" b="1" dirty="0"/>
              <a:t>Discount Amount</a:t>
            </a:r>
            <a:r>
              <a:rPr lang="en-US" dirty="0"/>
              <a:t> and </a:t>
            </a:r>
            <a:r>
              <a:rPr lang="en-US" b="1" dirty="0"/>
              <a:t>Discount Percentage</a:t>
            </a:r>
            <a:r>
              <a:rPr lang="en-US" dirty="0"/>
              <a:t> are added.</a:t>
            </a:r>
          </a:p>
          <a:p>
            <a:r>
              <a:rPr lang="en-US" b="1" dirty="0"/>
              <a:t>Import Excel Data into Orange</a:t>
            </a:r>
            <a:br>
              <a:rPr lang="en-US" dirty="0"/>
            </a:br>
            <a:r>
              <a:rPr lang="en-US" dirty="0"/>
              <a:t>The cleaned data is loaded into Orange, a data science tool used for modeling and forecasting.</a:t>
            </a:r>
          </a:p>
          <a:p>
            <a:r>
              <a:rPr lang="en-US" b="1" dirty="0"/>
              <a:t>Data Analysis &amp; Forecasting</a:t>
            </a:r>
            <a:br>
              <a:rPr lang="en-US" dirty="0"/>
            </a:br>
            <a:r>
              <a:rPr lang="en-US" dirty="0"/>
              <a:t>Time series forecasting is applied using the ARIMA model to predict future product performance.</a:t>
            </a:r>
          </a:p>
          <a:p>
            <a:r>
              <a:rPr lang="en-US" b="1" dirty="0"/>
              <a:t>Generate Insights and Forecast</a:t>
            </a:r>
            <a:br>
              <a:rPr lang="en-US" dirty="0"/>
            </a:br>
            <a:r>
              <a:rPr lang="en-US" dirty="0"/>
              <a:t>The forecasts and patterns identified in Orange are exported for further visualization.</a:t>
            </a:r>
          </a:p>
          <a:p>
            <a:r>
              <a:rPr lang="en-US" b="1" dirty="0"/>
              <a:t>Import Data in Power BI</a:t>
            </a:r>
            <a:br>
              <a:rPr lang="en-US" dirty="0"/>
            </a:br>
            <a:r>
              <a:rPr lang="en-US" dirty="0"/>
              <a:t>Both original and forecasted data are imported into Power BI for dashboard creation.</a:t>
            </a:r>
          </a:p>
          <a:p>
            <a:r>
              <a:rPr lang="en-US" b="1" dirty="0"/>
              <a:t>Create New Columns in Power BI</a:t>
            </a:r>
            <a:br>
              <a:rPr lang="en-US" dirty="0"/>
            </a:br>
            <a:r>
              <a:rPr lang="en-US" dirty="0"/>
              <a:t>Using DAX formulas, additional metrics are created (e.g., Average Sales Rank, Monthly Trends).</a:t>
            </a:r>
          </a:p>
          <a:p>
            <a:r>
              <a:rPr lang="en-US" b="1" dirty="0"/>
              <a:t>Visualize Patterns</a:t>
            </a:r>
            <a:br>
              <a:rPr lang="en-US" dirty="0"/>
            </a:br>
            <a:r>
              <a:rPr lang="en-US" dirty="0"/>
              <a:t>Line charts, bar graphs, and KPIs are used to display trends, discounts, and forecasted sales rank.</a:t>
            </a:r>
          </a:p>
          <a:p>
            <a:r>
              <a:rPr lang="en-US" b="1" dirty="0"/>
              <a:t>Analyze Sales by Time</a:t>
            </a:r>
            <a:br>
              <a:rPr lang="en-US" dirty="0"/>
            </a:br>
            <a:r>
              <a:rPr lang="en-US" dirty="0"/>
              <a:t>Sales performance is analyzed over time to identify seasonal spikes, drops, and patterns.</a:t>
            </a:r>
          </a:p>
          <a:p>
            <a:r>
              <a:rPr lang="en-US" b="1" dirty="0"/>
              <a:t>Identify Best Product Selling</a:t>
            </a:r>
            <a:br>
              <a:rPr lang="en-US" dirty="0"/>
            </a:br>
            <a:r>
              <a:rPr lang="en-US" dirty="0"/>
              <a:t>A comparison of multiple iPad models helps determine which performs best under different conditions.</a:t>
            </a:r>
          </a:p>
          <a:p>
            <a:r>
              <a:rPr lang="en-US" b="1" dirty="0"/>
              <a:t>Generate Real-Time Insights for Decision-Making</a:t>
            </a:r>
            <a:br>
              <a:rPr lang="en-US" dirty="0"/>
            </a:br>
            <a:r>
              <a:rPr lang="en-US" dirty="0"/>
              <a:t>The dashboard enables stakeholders to make fast, data-backed decisions on pricing and promotions.</a:t>
            </a:r>
          </a:p>
          <a:p>
            <a:r>
              <a:rPr lang="en-US" b="1" dirty="0"/>
              <a:t>Problem Solved</a:t>
            </a:r>
            <a:br>
              <a:rPr lang="en-US" dirty="0"/>
            </a:br>
            <a:r>
              <a:rPr lang="en-US" dirty="0"/>
              <a:t>The company gains clear visibility into product performance and can optimize marketing strategy accordingly.</a:t>
            </a:r>
          </a:p>
          <a:p>
            <a:r>
              <a:rPr lang="en-US" b="1" dirty="0"/>
              <a:t>END</a:t>
            </a:r>
            <a:br>
              <a:rPr lang="en-US" dirty="0"/>
            </a:br>
            <a:r>
              <a:rPr lang="en-US" dirty="0"/>
              <a:t>The process concludes with the delivery of actionable insights that support real business outcomes.</a:t>
            </a:r>
          </a:p>
          <a:p>
            <a:endParaRPr lang="en-US" dirty="0"/>
          </a:p>
        </p:txBody>
      </p:sp>
      <p:sp>
        <p:nvSpPr>
          <p:cNvPr id="4" name="Slide Number Placeholder 3"/>
          <p:cNvSpPr>
            <a:spLocks noGrp="1"/>
          </p:cNvSpPr>
          <p:nvPr>
            <p:ph type="sldNum" sz="quarter" idx="5"/>
          </p:nvPr>
        </p:nvSpPr>
        <p:spPr/>
        <p:txBody>
          <a:bodyPr/>
          <a:lstStyle/>
          <a:p>
            <a:fld id="{02291318-9C2F-421B-A577-7AAA980E9BF2}" type="slidenum">
              <a:rPr lang="en-US" smtClean="0"/>
              <a:t>21</a:t>
            </a:fld>
            <a:endParaRPr lang="en-US"/>
          </a:p>
        </p:txBody>
      </p:sp>
    </p:spTree>
    <p:extLst>
      <p:ext uri="{BB962C8B-B14F-4D97-AF65-F5344CB8AC3E}">
        <p14:creationId xmlns:p14="http://schemas.microsoft.com/office/powerpoint/2010/main" val="390601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science solution is designed to take real-world data and convert it into </a:t>
            </a:r>
            <a:r>
              <a:rPr lang="en-US" b="1" dirty="0"/>
              <a:t>forecasted insights</a:t>
            </a:r>
            <a:r>
              <a:rPr lang="en-US" dirty="0"/>
              <a:t> and </a:t>
            </a:r>
            <a:r>
              <a:rPr lang="en-US" b="1" dirty="0"/>
              <a:t>actionable visualizations</a:t>
            </a:r>
            <a:r>
              <a:rPr lang="en-US" dirty="0"/>
              <a:t>. It supports short-term and long-term decisions for marketing and product strategy by ensuring stakeholders have access to reliable, timely, and clear data.</a:t>
            </a:r>
          </a:p>
        </p:txBody>
      </p:sp>
      <p:sp>
        <p:nvSpPr>
          <p:cNvPr id="4" name="Slide Number Placeholder 3"/>
          <p:cNvSpPr>
            <a:spLocks noGrp="1"/>
          </p:cNvSpPr>
          <p:nvPr>
            <p:ph type="sldNum" sz="quarter" idx="5"/>
          </p:nvPr>
        </p:nvSpPr>
        <p:spPr/>
        <p:txBody>
          <a:bodyPr/>
          <a:lstStyle/>
          <a:p>
            <a:fld id="{02291318-9C2F-421B-A577-7AAA980E9BF2}" type="slidenum">
              <a:rPr lang="en-US" smtClean="0"/>
              <a:t>24</a:t>
            </a:fld>
            <a:endParaRPr lang="en-US"/>
          </a:p>
        </p:txBody>
      </p:sp>
    </p:spTree>
    <p:extLst>
      <p:ext uri="{BB962C8B-B14F-4D97-AF65-F5344CB8AC3E}">
        <p14:creationId xmlns:p14="http://schemas.microsoft.com/office/powerpoint/2010/main" val="2884140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Trend of Sales Rank</a:t>
            </a:r>
          </a:p>
          <a:p>
            <a:r>
              <a:rPr lang="en-US" sz="1200" dirty="0"/>
              <a:t>• Discount impact by month</a:t>
            </a:r>
          </a:p>
          <a:p>
            <a:r>
              <a:rPr lang="en-US" sz="1200" dirty="0"/>
              <a:t>• Forecasted performance visualized</a:t>
            </a:r>
          </a:p>
          <a:p>
            <a:endParaRPr lang="en-US" dirty="0"/>
          </a:p>
        </p:txBody>
      </p:sp>
      <p:sp>
        <p:nvSpPr>
          <p:cNvPr id="4" name="Slide Number Placeholder 3"/>
          <p:cNvSpPr>
            <a:spLocks noGrp="1"/>
          </p:cNvSpPr>
          <p:nvPr>
            <p:ph type="sldNum" sz="quarter" idx="5"/>
          </p:nvPr>
        </p:nvSpPr>
        <p:spPr/>
        <p:txBody>
          <a:bodyPr/>
          <a:lstStyle/>
          <a:p>
            <a:fld id="{02291318-9C2F-421B-A577-7AAA980E9BF2}" type="slidenum">
              <a:rPr lang="en-US" smtClean="0"/>
              <a:t>26</a:t>
            </a:fld>
            <a:endParaRPr lang="en-US"/>
          </a:p>
        </p:txBody>
      </p:sp>
    </p:spTree>
    <p:extLst>
      <p:ext uri="{BB962C8B-B14F-4D97-AF65-F5344CB8AC3E}">
        <p14:creationId xmlns:p14="http://schemas.microsoft.com/office/powerpoint/2010/main" val="3166724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Line Chart: Sum of Sales Rank over Time</a:t>
            </a:r>
          </a:p>
          <a:p>
            <a:r>
              <a:rPr lang="en-US" b="1" dirty="0"/>
              <a:t>Observation:</a:t>
            </a:r>
            <a:br>
              <a:rPr lang="en-US" dirty="0"/>
            </a:br>
            <a:r>
              <a:rPr lang="en-US" dirty="0"/>
              <a:t>There is a noticeable </a:t>
            </a:r>
            <a:r>
              <a:rPr lang="en-US" b="1" dirty="0"/>
              <a:t>spike in Sales Rank during mid-to-late 2024</a:t>
            </a:r>
            <a:r>
              <a:rPr lang="en-US" dirty="0"/>
              <a:t>, followed by a </a:t>
            </a:r>
            <a:r>
              <a:rPr lang="en-US" b="1" dirty="0"/>
              <a:t>drop and a more stable trend</a:t>
            </a:r>
            <a:r>
              <a:rPr lang="en-US" dirty="0"/>
              <a:t> in early 2025.</a:t>
            </a:r>
          </a:p>
          <a:p>
            <a:r>
              <a:rPr lang="en-US" b="1" dirty="0"/>
              <a:t>Interpretation:</a:t>
            </a:r>
            <a:br>
              <a:rPr lang="en-US" dirty="0"/>
            </a:br>
            <a:r>
              <a:rPr lang="en-US" dirty="0"/>
              <a:t>A </a:t>
            </a:r>
            <a:r>
              <a:rPr lang="en-US" b="1" dirty="0"/>
              <a:t>higher Sales Rank value</a:t>
            </a:r>
            <a:r>
              <a:rPr lang="en-US" dirty="0"/>
              <a:t> means </a:t>
            </a:r>
            <a:r>
              <a:rPr lang="en-US" b="1" dirty="0"/>
              <a:t>worse performance</a:t>
            </a:r>
            <a:r>
              <a:rPr lang="en-US" dirty="0"/>
              <a:t> (rank = position).</a:t>
            </a:r>
            <a:br>
              <a:rPr lang="en-US" dirty="0"/>
            </a:br>
            <a:r>
              <a:rPr lang="en-US" dirty="0"/>
              <a:t>So, the spike indicates a </a:t>
            </a:r>
            <a:r>
              <a:rPr lang="en-US" b="1" dirty="0"/>
              <a:t>temporary decline in sales</a:t>
            </a:r>
            <a:r>
              <a:rPr lang="en-US" dirty="0"/>
              <a:t>, while the recovery and flattening in 2025 shows </a:t>
            </a:r>
            <a:r>
              <a:rPr lang="en-US" b="1" dirty="0"/>
              <a:t>improvement and stability</a:t>
            </a:r>
            <a:r>
              <a:rPr lang="en-US" dirty="0"/>
              <a:t>.</a:t>
            </a:r>
          </a:p>
          <a:p>
            <a:r>
              <a:rPr lang="en-US" b="1" dirty="0"/>
              <a:t>Insight:</a:t>
            </a:r>
            <a:br>
              <a:rPr lang="en-US" dirty="0"/>
            </a:br>
            <a:r>
              <a:rPr lang="en-US" dirty="0"/>
              <a:t>This product might have suffered due to market saturation or low promotion, but recovered possibly due to discounts or seasonal demand.</a:t>
            </a:r>
          </a:p>
          <a:p>
            <a:r>
              <a:rPr lang="en-US" b="1" dirty="0"/>
              <a:t>2. Bar Chart: Sum of </a:t>
            </a:r>
            <a:r>
              <a:rPr lang="en-US" b="1" dirty="0" err="1"/>
              <a:t>DiscountPercent</a:t>
            </a:r>
            <a:r>
              <a:rPr lang="en-US" b="1" dirty="0"/>
              <a:t> by Month</a:t>
            </a:r>
          </a:p>
          <a:p>
            <a:r>
              <a:rPr lang="en-US" b="1" dirty="0"/>
              <a:t>Observation:</a:t>
            </a:r>
            <a:br>
              <a:rPr lang="en-US" dirty="0"/>
            </a:br>
            <a:r>
              <a:rPr lang="en-US" dirty="0"/>
              <a:t>Discounts remained consistently high (~30%) from January to May, and then </a:t>
            </a:r>
            <a:r>
              <a:rPr lang="en-US" b="1" dirty="0"/>
              <a:t>declined gradually through the rest of the year</a:t>
            </a:r>
            <a:r>
              <a:rPr lang="en-US" dirty="0"/>
              <a:t>.</a:t>
            </a:r>
          </a:p>
          <a:p>
            <a:r>
              <a:rPr lang="en-US" b="1" dirty="0"/>
              <a:t>Insight:</a:t>
            </a:r>
            <a:br>
              <a:rPr lang="en-US" dirty="0"/>
            </a:br>
            <a:r>
              <a:rPr lang="en-US" dirty="0"/>
              <a:t>The marketing team used </a:t>
            </a:r>
            <a:r>
              <a:rPr lang="en-US" b="1" dirty="0"/>
              <a:t>heavier discounts earlier in the year</a:t>
            </a:r>
            <a:r>
              <a:rPr lang="en-US" dirty="0"/>
              <a:t>, likely to boost demand post-holiday season or clear stock.</a:t>
            </a:r>
            <a:br>
              <a:rPr lang="en-US" dirty="0"/>
            </a:br>
            <a:r>
              <a:rPr lang="en-US" dirty="0"/>
              <a:t>As performance improved, discounting was </a:t>
            </a:r>
            <a:r>
              <a:rPr lang="en-US" b="1" dirty="0"/>
              <a:t>reduced strategically</a:t>
            </a:r>
            <a:r>
              <a:rPr lang="en-US" dirty="0"/>
              <a:t>, suggesting controlled pricing and regained consumer interest.</a:t>
            </a:r>
          </a:p>
          <a:p>
            <a:r>
              <a:rPr lang="en-US" b="1" dirty="0"/>
              <a:t>3. KPI Cards</a:t>
            </a:r>
          </a:p>
          <a:p>
            <a:r>
              <a:rPr lang="en-US" b="1" dirty="0"/>
              <a:t>Sum of </a:t>
            </a:r>
            <a:r>
              <a:rPr lang="en-US" b="1" dirty="0" err="1"/>
              <a:t>DiscountAmount</a:t>
            </a:r>
            <a:r>
              <a:rPr lang="en-US" b="1" dirty="0"/>
              <a:t>:</a:t>
            </a:r>
            <a:r>
              <a:rPr lang="en-US" dirty="0"/>
              <a:t> </a:t>
            </a:r>
            <a:r>
              <a:rPr lang="en-US" b="1" dirty="0"/>
              <a:t>100.69</a:t>
            </a:r>
            <a:r>
              <a:rPr lang="en-US" dirty="0"/>
              <a:t> (currency unit not shown)</a:t>
            </a:r>
            <a:br>
              <a:rPr lang="en-US" dirty="0"/>
            </a:br>
            <a:r>
              <a:rPr lang="en-US" dirty="0"/>
              <a:t>Indicates </a:t>
            </a:r>
            <a:r>
              <a:rPr lang="en-US" b="1" dirty="0"/>
              <a:t>total monetary reduction</a:t>
            </a:r>
            <a:r>
              <a:rPr lang="en-US" dirty="0"/>
              <a:t> across all entries — showing significant price adjustment.</a:t>
            </a:r>
          </a:p>
          <a:p>
            <a:r>
              <a:rPr lang="en-US" b="1" dirty="0"/>
              <a:t>Min Sales Rank:</a:t>
            </a:r>
            <a:r>
              <a:rPr lang="en-US" dirty="0"/>
              <a:t> </a:t>
            </a:r>
            <a:r>
              <a:rPr lang="en-US" b="1" dirty="0"/>
              <a:t>7</a:t>
            </a:r>
            <a:br>
              <a:rPr lang="en-US" dirty="0"/>
            </a:br>
            <a:r>
              <a:rPr lang="en-US" dirty="0"/>
              <a:t>This product ranked extremely well at some point — possibly during a promotion or seasonal spike.</a:t>
            </a:r>
          </a:p>
          <a:p>
            <a:r>
              <a:rPr lang="en-US" b="1" dirty="0"/>
              <a:t>Max Sales Rank:</a:t>
            </a:r>
            <a:r>
              <a:rPr lang="en-US" dirty="0"/>
              <a:t> </a:t>
            </a:r>
            <a:r>
              <a:rPr lang="en-US" b="1" dirty="0"/>
              <a:t>2647</a:t>
            </a:r>
            <a:br>
              <a:rPr lang="en-US" dirty="0"/>
            </a:br>
            <a:r>
              <a:rPr lang="en-US" dirty="0"/>
              <a:t>This was the worst rank observed — showing room for improvement in certain periods (e.g., post-launch slump or off-season).</a:t>
            </a:r>
          </a:p>
          <a:p>
            <a:r>
              <a:rPr lang="en-US" b="1" dirty="0"/>
              <a:t>4. Combined Line &amp; Bar Chart: Average Sales Rank vs. Forecast</a:t>
            </a:r>
          </a:p>
          <a:p>
            <a:r>
              <a:rPr lang="en-US" b="1" dirty="0"/>
              <a:t>Observation:</a:t>
            </a:r>
            <a:endParaRPr lang="en-US" dirty="0"/>
          </a:p>
          <a:p>
            <a:pPr lvl="1"/>
            <a:r>
              <a:rPr lang="en-US" dirty="0"/>
              <a:t>The </a:t>
            </a:r>
            <a:r>
              <a:rPr lang="en-US" b="1" dirty="0"/>
              <a:t>forecast line</a:t>
            </a:r>
            <a:r>
              <a:rPr lang="en-US" dirty="0"/>
              <a:t> (dark blue) shows a </a:t>
            </a:r>
            <a:r>
              <a:rPr lang="en-US" b="1" dirty="0"/>
              <a:t>stable-to-slightly-decreasing trend</a:t>
            </a:r>
            <a:r>
              <a:rPr lang="en-US" dirty="0"/>
              <a:t> — meaning the product’s sales performance is expected to improve.</a:t>
            </a:r>
          </a:p>
          <a:p>
            <a:pPr lvl="1"/>
            <a:r>
              <a:rPr lang="en-US" dirty="0"/>
              <a:t>The actual average sales rank fluctuated more but mirrors the forecast trend.</a:t>
            </a:r>
          </a:p>
          <a:p>
            <a:pPr lvl="1"/>
            <a:r>
              <a:rPr lang="en-US" b="1" dirty="0"/>
              <a:t>March and May</a:t>
            </a:r>
            <a:r>
              <a:rPr lang="en-US" dirty="0"/>
              <a:t> show spikes in the actual rank (worsening), while forecasted performance stays stable.</a:t>
            </a:r>
          </a:p>
          <a:p>
            <a:r>
              <a:rPr lang="en-US" b="1" dirty="0"/>
              <a:t>Insight:</a:t>
            </a:r>
            <a:br>
              <a:rPr lang="en-US" dirty="0"/>
            </a:br>
            <a:r>
              <a:rPr lang="en-US" dirty="0"/>
              <a:t>Forecasting suggests the iPad 10th Gen will continue to perform steadily if the discounting pattern remains aligned.</a:t>
            </a:r>
            <a:br>
              <a:rPr lang="en-US" dirty="0"/>
            </a:br>
            <a:r>
              <a:rPr lang="en-US" dirty="0"/>
              <a:t>The spike in March–May could indicate </a:t>
            </a:r>
            <a:r>
              <a:rPr lang="en-US" b="1" dirty="0"/>
              <a:t>a need for stronger marketing or better timing of promotions</a:t>
            </a:r>
            <a:r>
              <a:rPr lang="en-US" dirty="0"/>
              <a:t>.</a:t>
            </a:r>
          </a:p>
          <a:p>
            <a:endParaRPr lang="en-US" dirty="0"/>
          </a:p>
        </p:txBody>
      </p:sp>
      <p:sp>
        <p:nvSpPr>
          <p:cNvPr id="4" name="Slide Number Placeholder 3"/>
          <p:cNvSpPr>
            <a:spLocks noGrp="1"/>
          </p:cNvSpPr>
          <p:nvPr>
            <p:ph type="sldNum" sz="quarter" idx="5"/>
          </p:nvPr>
        </p:nvSpPr>
        <p:spPr/>
        <p:txBody>
          <a:bodyPr/>
          <a:lstStyle/>
          <a:p>
            <a:fld id="{02291318-9C2F-421B-A577-7AAA980E9BF2}" type="slidenum">
              <a:rPr lang="en-US" smtClean="0"/>
              <a:t>27</a:t>
            </a:fld>
            <a:endParaRPr lang="en-US"/>
          </a:p>
        </p:txBody>
      </p:sp>
    </p:spTree>
    <p:extLst>
      <p:ext uri="{BB962C8B-B14F-4D97-AF65-F5344CB8AC3E}">
        <p14:creationId xmlns:p14="http://schemas.microsoft.com/office/powerpoint/2010/main" val="462528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Discount-sensitive product</a:t>
            </a:r>
          </a:p>
          <a:p>
            <a:r>
              <a:rPr lang="en-US" sz="1200" dirty="0"/>
              <a:t>• Forecast shows high seasonal variance</a:t>
            </a:r>
          </a:p>
          <a:p>
            <a:r>
              <a:rPr lang="en-US" sz="1200" dirty="0"/>
              <a:t>• Visual KPIs: Sales Rank, Discount %</a:t>
            </a:r>
          </a:p>
          <a:p>
            <a:endParaRPr lang="en-US" dirty="0"/>
          </a:p>
        </p:txBody>
      </p:sp>
      <p:sp>
        <p:nvSpPr>
          <p:cNvPr id="4" name="Slide Number Placeholder 3"/>
          <p:cNvSpPr>
            <a:spLocks noGrp="1"/>
          </p:cNvSpPr>
          <p:nvPr>
            <p:ph type="sldNum" sz="quarter" idx="5"/>
          </p:nvPr>
        </p:nvSpPr>
        <p:spPr/>
        <p:txBody>
          <a:bodyPr/>
          <a:lstStyle/>
          <a:p>
            <a:fld id="{02291318-9C2F-421B-A577-7AAA980E9BF2}" type="slidenum">
              <a:rPr lang="en-US" smtClean="0"/>
              <a:t>28</a:t>
            </a:fld>
            <a:endParaRPr lang="en-US"/>
          </a:p>
        </p:txBody>
      </p:sp>
    </p:spTree>
    <p:extLst>
      <p:ext uri="{BB962C8B-B14F-4D97-AF65-F5344CB8AC3E}">
        <p14:creationId xmlns:p14="http://schemas.microsoft.com/office/powerpoint/2010/main" val="3092690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Line Chart: Sum of Sales Rank Over Time (Top Chart)</a:t>
            </a:r>
          </a:p>
          <a:p>
            <a:r>
              <a:rPr lang="en-US" b="1" dirty="0"/>
              <a:t>Observation:</a:t>
            </a:r>
            <a:endParaRPr lang="en-US" dirty="0"/>
          </a:p>
          <a:p>
            <a:r>
              <a:rPr lang="en-US" dirty="0"/>
              <a:t>The Sales Rank fluctuates heavily through 2024, with </a:t>
            </a:r>
            <a:r>
              <a:rPr lang="en-US" b="1" dirty="0"/>
              <a:t>frequent spikes and drops</a:t>
            </a:r>
            <a:r>
              <a:rPr lang="en-US" dirty="0"/>
              <a:t>, especially mid-year.</a:t>
            </a:r>
          </a:p>
          <a:p>
            <a:r>
              <a:rPr lang="en-US" dirty="0"/>
              <a:t>A </a:t>
            </a:r>
            <a:r>
              <a:rPr lang="en-US" b="1" dirty="0"/>
              <a:t>notable peak (high rank = low performance)</a:t>
            </a:r>
            <a:r>
              <a:rPr lang="en-US" dirty="0"/>
              <a:t> appears in </a:t>
            </a:r>
            <a:r>
              <a:rPr lang="en-US" b="1" dirty="0"/>
              <a:t>mid to late 2024</a:t>
            </a:r>
            <a:r>
              <a:rPr lang="en-US" dirty="0"/>
              <a:t>, with partial stabilization into 2025.</a:t>
            </a:r>
          </a:p>
          <a:p>
            <a:r>
              <a:rPr lang="en-US" b="1" dirty="0"/>
              <a:t>Interpretation:</a:t>
            </a:r>
            <a:endParaRPr lang="en-US" dirty="0"/>
          </a:p>
          <a:p>
            <a:r>
              <a:rPr lang="en-US" dirty="0"/>
              <a:t>This product experienced </a:t>
            </a:r>
            <a:r>
              <a:rPr lang="en-US" b="1" dirty="0"/>
              <a:t>volatile performance</a:t>
            </a:r>
            <a:r>
              <a:rPr lang="en-US" dirty="0"/>
              <a:t>, likely due to inconsistent marketing, supply chain issues, or variable competition.</a:t>
            </a:r>
          </a:p>
          <a:p>
            <a:r>
              <a:rPr lang="en-US" dirty="0"/>
              <a:t>The trend shows </a:t>
            </a:r>
            <a:r>
              <a:rPr lang="en-US" b="1" dirty="0"/>
              <a:t>high sensitivity to external factors</a:t>
            </a:r>
            <a:r>
              <a:rPr lang="en-US" dirty="0"/>
              <a:t>, such as price or timing.</a:t>
            </a:r>
          </a:p>
          <a:p>
            <a:r>
              <a:rPr lang="en-US" b="1" dirty="0"/>
              <a:t>2. Bar Chart: Sum of Discount Percent by Month</a:t>
            </a:r>
          </a:p>
          <a:p>
            <a:r>
              <a:rPr lang="en-US" b="1" dirty="0"/>
              <a:t>Observation:</a:t>
            </a:r>
            <a:endParaRPr lang="en-US" dirty="0"/>
          </a:p>
          <a:p>
            <a:r>
              <a:rPr lang="en-US" dirty="0"/>
              <a:t>The most substantial discounts occurred in </a:t>
            </a:r>
            <a:r>
              <a:rPr lang="en-US" b="1" dirty="0"/>
              <a:t>June</a:t>
            </a:r>
            <a:r>
              <a:rPr lang="en-US" dirty="0"/>
              <a:t>, followed by </a:t>
            </a:r>
            <a:r>
              <a:rPr lang="en-US" b="1" dirty="0"/>
              <a:t>April, May, and July</a:t>
            </a:r>
            <a:r>
              <a:rPr lang="en-US" dirty="0"/>
              <a:t>.</a:t>
            </a:r>
          </a:p>
          <a:p>
            <a:r>
              <a:rPr lang="en-US" dirty="0"/>
              <a:t>From August onward, discounting becomes </a:t>
            </a:r>
            <a:r>
              <a:rPr lang="en-US" b="1" dirty="0"/>
              <a:t>minimal or nonexistent</a:t>
            </a:r>
            <a:r>
              <a:rPr lang="en-US" dirty="0"/>
              <a:t>.</a:t>
            </a:r>
          </a:p>
          <a:p>
            <a:r>
              <a:rPr lang="en-US" b="1" dirty="0"/>
              <a:t>Insight:</a:t>
            </a:r>
            <a:endParaRPr lang="en-US" dirty="0"/>
          </a:p>
          <a:p>
            <a:r>
              <a:rPr lang="en-US" dirty="0"/>
              <a:t>Discounts were </a:t>
            </a:r>
            <a:r>
              <a:rPr lang="en-US" b="1" dirty="0"/>
              <a:t>concentrated in Q2</a:t>
            </a:r>
            <a:r>
              <a:rPr lang="en-US" dirty="0"/>
              <a:t>, possibly to drive mid-year sales or clear stock.</a:t>
            </a:r>
          </a:p>
          <a:p>
            <a:r>
              <a:rPr lang="en-US" dirty="0"/>
              <a:t>After Q2, the lack of discounting may have contributed to </a:t>
            </a:r>
            <a:r>
              <a:rPr lang="en-US" b="1" dirty="0"/>
              <a:t>loss of rank consistency</a:t>
            </a:r>
            <a:r>
              <a:rPr lang="en-US" dirty="0"/>
              <a:t>, especially during late 2024 and early 2025.</a:t>
            </a:r>
          </a:p>
          <a:p>
            <a:r>
              <a:rPr lang="en-US" b="1" dirty="0"/>
              <a:t>3. KPI Cards</a:t>
            </a:r>
          </a:p>
          <a:p>
            <a:r>
              <a:rPr lang="en-US" b="1" dirty="0"/>
              <a:t>Sum of </a:t>
            </a:r>
            <a:r>
              <a:rPr lang="en-US" b="1" dirty="0" err="1"/>
              <a:t>DiscountAmount</a:t>
            </a:r>
            <a:r>
              <a:rPr lang="en-US" b="1" dirty="0"/>
              <a:t>:</a:t>
            </a:r>
            <a:r>
              <a:rPr lang="en-US" dirty="0"/>
              <a:t> </a:t>
            </a:r>
            <a:r>
              <a:rPr lang="en-US" b="1" dirty="0"/>
              <a:t>746.26</a:t>
            </a:r>
            <a:r>
              <a:rPr lang="en-US" dirty="0"/>
              <a:t> – This product saw substantial price reductions over time.</a:t>
            </a:r>
          </a:p>
          <a:p>
            <a:r>
              <a:rPr lang="en-US" b="1" dirty="0"/>
              <a:t>Min Sales Rank:</a:t>
            </a:r>
            <a:r>
              <a:rPr lang="en-US" dirty="0"/>
              <a:t> </a:t>
            </a:r>
            <a:r>
              <a:rPr lang="en-US" b="1" dirty="0"/>
              <a:t>61</a:t>
            </a:r>
            <a:r>
              <a:rPr lang="en-US" dirty="0"/>
              <a:t> – At its best, the product was among the top 100 in its category.</a:t>
            </a:r>
          </a:p>
          <a:p>
            <a:r>
              <a:rPr lang="en-US" b="1" dirty="0"/>
              <a:t>Max Sales Rank:</a:t>
            </a:r>
            <a:r>
              <a:rPr lang="en-US" dirty="0"/>
              <a:t> </a:t>
            </a:r>
            <a:r>
              <a:rPr lang="en-US" b="1" dirty="0"/>
              <a:t>685</a:t>
            </a:r>
            <a:r>
              <a:rPr lang="en-US" dirty="0"/>
              <a:t> – Even at its worst, the rank was moderate, not extremely poor.</a:t>
            </a:r>
          </a:p>
          <a:p>
            <a:r>
              <a:rPr lang="en-US" b="1" dirty="0"/>
              <a:t>Insight:</a:t>
            </a:r>
            <a:endParaRPr lang="en-US" dirty="0"/>
          </a:p>
          <a:p>
            <a:r>
              <a:rPr lang="en-US" dirty="0"/>
              <a:t>The iPad Air generally remained within a competitive zone but showed </a:t>
            </a:r>
            <a:r>
              <a:rPr lang="en-US" b="1" dirty="0"/>
              <a:t>strong reaction to discounting</a:t>
            </a:r>
            <a:r>
              <a:rPr lang="en-US" dirty="0"/>
              <a:t>.</a:t>
            </a:r>
          </a:p>
          <a:p>
            <a:r>
              <a:rPr lang="en-US" dirty="0"/>
              <a:t>Low ranks occurred when discounts were more aggressive.</a:t>
            </a:r>
          </a:p>
          <a:p>
            <a:r>
              <a:rPr lang="en-US" b="1" dirty="0"/>
              <a:t>4. Combined Line &amp; Bar Chart: Forecast vs. Actual Rank</a:t>
            </a:r>
          </a:p>
          <a:p>
            <a:r>
              <a:rPr lang="en-US" b="1" dirty="0"/>
              <a:t>Observation:</a:t>
            </a:r>
            <a:endParaRPr lang="en-US" dirty="0"/>
          </a:p>
          <a:p>
            <a:r>
              <a:rPr lang="en-US" b="1" dirty="0"/>
              <a:t>Average actual Sales Rank</a:t>
            </a:r>
            <a:r>
              <a:rPr lang="en-US" dirty="0"/>
              <a:t> is variable and peaks around </a:t>
            </a:r>
            <a:r>
              <a:rPr lang="en-US" b="1" dirty="0"/>
              <a:t>December and January</a:t>
            </a:r>
            <a:r>
              <a:rPr lang="en-US" dirty="0"/>
              <a:t>.</a:t>
            </a:r>
          </a:p>
          <a:p>
            <a:r>
              <a:rPr lang="en-US" b="1" dirty="0"/>
              <a:t>Forecasted Sales Rank</a:t>
            </a:r>
            <a:r>
              <a:rPr lang="en-US" dirty="0"/>
              <a:t> shows a </a:t>
            </a:r>
            <a:r>
              <a:rPr lang="en-US" b="1" dirty="0"/>
              <a:t>gradual increase</a:t>
            </a:r>
            <a:r>
              <a:rPr lang="en-US" dirty="0"/>
              <a:t>, suggesting </a:t>
            </a:r>
            <a:r>
              <a:rPr lang="en-US" b="1" dirty="0"/>
              <a:t>worsening performance in the near future</a:t>
            </a:r>
            <a:r>
              <a:rPr lang="en-US" dirty="0"/>
              <a:t>.</a:t>
            </a:r>
          </a:p>
          <a:p>
            <a:r>
              <a:rPr lang="en-US" b="1" dirty="0"/>
              <a:t>Insight:</a:t>
            </a:r>
            <a:endParaRPr lang="en-US" dirty="0"/>
          </a:p>
          <a:p>
            <a:r>
              <a:rPr lang="en-US" dirty="0"/>
              <a:t>The model predicts that without intervention (like renewed discounts or promotions), </a:t>
            </a:r>
            <a:r>
              <a:rPr lang="en-US" b="1" dirty="0"/>
              <a:t>sales rank may deteriorate</a:t>
            </a:r>
            <a:r>
              <a:rPr lang="en-US" dirty="0"/>
              <a:t>.</a:t>
            </a:r>
          </a:p>
          <a:p>
            <a:r>
              <a:rPr lang="en-US" dirty="0"/>
              <a:t>The sales rank dips in </a:t>
            </a:r>
            <a:r>
              <a:rPr lang="en-US" b="1" dirty="0"/>
              <a:t>April and February</a:t>
            </a:r>
            <a:r>
              <a:rPr lang="en-US" dirty="0"/>
              <a:t> (historical), which could be good months for campaigns.</a:t>
            </a:r>
          </a:p>
          <a:p>
            <a:endParaRPr lang="en-US" dirty="0"/>
          </a:p>
        </p:txBody>
      </p:sp>
      <p:sp>
        <p:nvSpPr>
          <p:cNvPr id="4" name="Slide Number Placeholder 3"/>
          <p:cNvSpPr>
            <a:spLocks noGrp="1"/>
          </p:cNvSpPr>
          <p:nvPr>
            <p:ph type="sldNum" sz="quarter" idx="5"/>
          </p:nvPr>
        </p:nvSpPr>
        <p:spPr/>
        <p:txBody>
          <a:bodyPr/>
          <a:lstStyle/>
          <a:p>
            <a:fld id="{02291318-9C2F-421B-A577-7AAA980E9BF2}" type="slidenum">
              <a:rPr lang="en-US" smtClean="0"/>
              <a:t>29</a:t>
            </a:fld>
            <a:endParaRPr lang="en-US"/>
          </a:p>
        </p:txBody>
      </p:sp>
    </p:spTree>
    <p:extLst>
      <p:ext uri="{BB962C8B-B14F-4D97-AF65-F5344CB8AC3E}">
        <p14:creationId xmlns:p14="http://schemas.microsoft.com/office/powerpoint/2010/main" val="161350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Highest priced product</a:t>
            </a:r>
          </a:p>
          <a:p>
            <a:r>
              <a:rPr lang="en-US" sz="1200" dirty="0"/>
              <a:t>• Steady rank trend</a:t>
            </a:r>
          </a:p>
          <a:p>
            <a:r>
              <a:rPr lang="en-US" sz="1200" dirty="0"/>
              <a:t>• Slight response to discounting</a:t>
            </a:r>
          </a:p>
          <a:p>
            <a:endParaRPr lang="en-US" dirty="0"/>
          </a:p>
        </p:txBody>
      </p:sp>
      <p:sp>
        <p:nvSpPr>
          <p:cNvPr id="4" name="Slide Number Placeholder 3"/>
          <p:cNvSpPr>
            <a:spLocks noGrp="1"/>
          </p:cNvSpPr>
          <p:nvPr>
            <p:ph type="sldNum" sz="quarter" idx="5"/>
          </p:nvPr>
        </p:nvSpPr>
        <p:spPr/>
        <p:txBody>
          <a:bodyPr/>
          <a:lstStyle/>
          <a:p>
            <a:fld id="{02291318-9C2F-421B-A577-7AAA980E9BF2}" type="slidenum">
              <a:rPr lang="en-US" smtClean="0"/>
              <a:t>30</a:t>
            </a:fld>
            <a:endParaRPr lang="en-US"/>
          </a:p>
        </p:txBody>
      </p:sp>
    </p:spTree>
    <p:extLst>
      <p:ext uri="{BB962C8B-B14F-4D97-AF65-F5344CB8AC3E}">
        <p14:creationId xmlns:p14="http://schemas.microsoft.com/office/powerpoint/2010/main" val="635294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ustlelife.net/helium-10-review/"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6D68DCF-A30E-A10E-614B-E0EC83994892}"/>
              </a:ext>
            </a:extLst>
          </p:cNvPr>
          <p:cNvPicPr>
            <a:picLocks noChangeAspect="1"/>
          </p:cNvPicPr>
          <p:nvPr/>
        </p:nvPicPr>
        <p:blipFill>
          <a:blip r:embed="rId2">
            <a:duotone>
              <a:schemeClr val="bg2">
                <a:shade val="45000"/>
                <a:satMod val="135000"/>
              </a:schemeClr>
              <a:prstClr val="white"/>
            </a:duotone>
          </a:blip>
          <a:srcRect l="4667"/>
          <a:stretch>
            <a:fillRect/>
          </a:stretch>
        </p:blipFill>
        <p:spPr>
          <a:xfrm>
            <a:off x="20" y="10"/>
            <a:ext cx="9143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dirty="0"/>
              <a:t>From Data to Decisions</a:t>
            </a:r>
          </a:p>
        </p:txBody>
      </p:sp>
      <p:graphicFrame>
        <p:nvGraphicFramePr>
          <p:cNvPr id="5" name="Content Placeholder 2">
            <a:extLst>
              <a:ext uri="{FF2B5EF4-FFF2-40B4-BE49-F238E27FC236}">
                <a16:creationId xmlns:a16="http://schemas.microsoft.com/office/drawing/2014/main" id="{E09BC022-4CE1-2CB0-16A1-960F4EE07BD4}"/>
              </a:ext>
            </a:extLst>
          </p:cNvPr>
          <p:cNvGraphicFramePr>
            <a:graphicFrameLocks noGrp="1"/>
          </p:cNvGraphicFramePr>
          <p:nvPr>
            <p:ph idx="1"/>
            <p:extLst>
              <p:ext uri="{D42A27DB-BD31-4B8C-83A1-F6EECF244321}">
                <p14:modId xmlns:p14="http://schemas.microsoft.com/office/powerpoint/2010/main" val="250777914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6FD1-645F-BEEB-D227-4B1BABC8ABB3}"/>
              </a:ext>
            </a:extLst>
          </p:cNvPr>
          <p:cNvSpPr>
            <a:spLocks noGrp="1"/>
          </p:cNvSpPr>
          <p:nvPr>
            <p:ph type="title"/>
          </p:nvPr>
        </p:nvSpPr>
        <p:spPr/>
        <p:txBody>
          <a:bodyPr>
            <a:normAutofit fontScale="90000"/>
          </a:bodyPr>
          <a:lstStyle/>
          <a:p>
            <a:r>
              <a:rPr lang="en-US" b="1"/>
              <a:t>Orange – Forecasting and Time Series Modeling</a:t>
            </a:r>
            <a:br>
              <a:rPr lang="en-US" b="1"/>
            </a:br>
            <a:endParaRPr lang="en-US" dirty="0"/>
          </a:p>
        </p:txBody>
      </p:sp>
      <p:sp>
        <p:nvSpPr>
          <p:cNvPr id="3" name="Content Placeholder 2">
            <a:extLst>
              <a:ext uri="{FF2B5EF4-FFF2-40B4-BE49-F238E27FC236}">
                <a16:creationId xmlns:a16="http://schemas.microsoft.com/office/drawing/2014/main" id="{3D903643-27FE-C8FC-E147-A7DE40F93B54}"/>
              </a:ext>
            </a:extLst>
          </p:cNvPr>
          <p:cNvSpPr>
            <a:spLocks noGrp="1"/>
          </p:cNvSpPr>
          <p:nvPr>
            <p:ph idx="1"/>
          </p:nvPr>
        </p:nvSpPr>
        <p:spPr/>
        <p:txBody>
          <a:bodyPr>
            <a:normAutofit fontScale="77500" lnSpcReduction="20000"/>
          </a:bodyPr>
          <a:lstStyle/>
          <a:p>
            <a:r>
              <a:rPr lang="en-US" b="1" dirty="0"/>
              <a:t>Purpose:</a:t>
            </a:r>
            <a:br>
              <a:rPr lang="en-US" dirty="0"/>
            </a:br>
            <a:r>
              <a:rPr lang="en-US" dirty="0"/>
              <a:t>I used </a:t>
            </a:r>
            <a:r>
              <a:rPr lang="en-US" b="1" dirty="0"/>
              <a:t>Orange</a:t>
            </a:r>
            <a:r>
              <a:rPr lang="en-US" dirty="0"/>
              <a:t>, a no-code data science tool, to apply </a:t>
            </a:r>
            <a:r>
              <a:rPr lang="en-US" b="1" dirty="0"/>
              <a:t>time series forecasting</a:t>
            </a:r>
            <a:r>
              <a:rPr lang="en-US" dirty="0"/>
              <a:t> using the </a:t>
            </a:r>
            <a:r>
              <a:rPr lang="en-US" b="1" dirty="0"/>
              <a:t>ARIMA model</a:t>
            </a:r>
            <a:r>
              <a:rPr lang="en-US" dirty="0"/>
              <a:t>.</a:t>
            </a:r>
          </a:p>
          <a:p>
            <a:r>
              <a:rPr lang="en-US" b="1" dirty="0"/>
              <a:t>Steps Taken:</a:t>
            </a:r>
            <a:endParaRPr lang="en-US" dirty="0"/>
          </a:p>
          <a:p>
            <a:r>
              <a:rPr lang="en-US" dirty="0"/>
              <a:t>Imported CSV files into Orange</a:t>
            </a:r>
          </a:p>
          <a:p>
            <a:r>
              <a:rPr lang="en-US" dirty="0"/>
              <a:t>Converted the “Time” column to a time series format</a:t>
            </a:r>
          </a:p>
          <a:p>
            <a:r>
              <a:rPr lang="en-US" dirty="0"/>
              <a:t>Applied the ARIMA model to forecast future product performance</a:t>
            </a:r>
          </a:p>
          <a:p>
            <a:r>
              <a:rPr lang="en-US" dirty="0"/>
              <a:t>Exported forecast results back into CSV format</a:t>
            </a:r>
          </a:p>
          <a:p>
            <a:r>
              <a:rPr lang="en-US" b="1" dirty="0"/>
              <a:t>Value:</a:t>
            </a:r>
            <a:br>
              <a:rPr lang="en-US" dirty="0"/>
            </a:br>
            <a:r>
              <a:rPr lang="en-US" dirty="0"/>
              <a:t>Orange simplified the forecasting process without needing programming skills and provided reliable projections of future sales ranks and price trends.</a:t>
            </a:r>
          </a:p>
          <a:p>
            <a:endParaRPr lang="en-US" dirty="0"/>
          </a:p>
        </p:txBody>
      </p:sp>
    </p:spTree>
    <p:extLst>
      <p:ext uri="{BB962C8B-B14F-4D97-AF65-F5344CB8AC3E}">
        <p14:creationId xmlns:p14="http://schemas.microsoft.com/office/powerpoint/2010/main" val="103612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D064B-CEAA-024F-429B-D31E5F1B2E96}"/>
              </a:ext>
            </a:extLst>
          </p:cNvPr>
          <p:cNvSpPr>
            <a:spLocks noGrp="1"/>
          </p:cNvSpPr>
          <p:nvPr>
            <p:ph type="title"/>
          </p:nvPr>
        </p:nvSpPr>
        <p:spPr>
          <a:xfrm>
            <a:off x="1028699" y="294538"/>
            <a:ext cx="7421963" cy="1033669"/>
          </a:xfrm>
        </p:spPr>
        <p:txBody>
          <a:bodyPr>
            <a:normAutofit/>
          </a:bodyPr>
          <a:lstStyle/>
          <a:p>
            <a:pPr>
              <a:lnSpc>
                <a:spcPct val="90000"/>
              </a:lnSpc>
            </a:pPr>
            <a:r>
              <a:rPr lang="en-US" sz="2200" b="1">
                <a:solidFill>
                  <a:srgbClr val="FFFFFF"/>
                </a:solidFill>
              </a:rPr>
              <a:t>Power BI – Data Analysis, Dashboards, and Visualization</a:t>
            </a:r>
            <a:br>
              <a:rPr lang="en-US" sz="2200" b="1">
                <a:solidFill>
                  <a:srgbClr val="FFFFFF"/>
                </a:solidFill>
              </a:rPr>
            </a:br>
            <a:endParaRPr lang="en-US" sz="2200">
              <a:solidFill>
                <a:srgbClr val="FFFFFF"/>
              </a:solidFill>
            </a:endParaRPr>
          </a:p>
        </p:txBody>
      </p:sp>
      <p:sp>
        <p:nvSpPr>
          <p:cNvPr id="3" name="Content Placeholder 2">
            <a:extLst>
              <a:ext uri="{FF2B5EF4-FFF2-40B4-BE49-F238E27FC236}">
                <a16:creationId xmlns:a16="http://schemas.microsoft.com/office/drawing/2014/main" id="{797A6E70-2697-35CB-7809-F5565BDF5AB4}"/>
              </a:ext>
            </a:extLst>
          </p:cNvPr>
          <p:cNvSpPr>
            <a:spLocks noGrp="1"/>
          </p:cNvSpPr>
          <p:nvPr>
            <p:ph idx="1"/>
          </p:nvPr>
        </p:nvSpPr>
        <p:spPr>
          <a:xfrm>
            <a:off x="1028699" y="2318197"/>
            <a:ext cx="7293023" cy="3683358"/>
          </a:xfrm>
        </p:spPr>
        <p:txBody>
          <a:bodyPr anchor="ctr">
            <a:normAutofit/>
          </a:bodyPr>
          <a:lstStyle/>
          <a:p>
            <a:pPr>
              <a:lnSpc>
                <a:spcPct val="90000"/>
              </a:lnSpc>
            </a:pPr>
            <a:r>
              <a:rPr lang="en-US" sz="1700" b="1"/>
              <a:t>Purpose:</a:t>
            </a:r>
            <a:br>
              <a:rPr lang="en-US" sz="1700"/>
            </a:br>
            <a:r>
              <a:rPr lang="en-US" sz="1700"/>
              <a:t>Power BI was used to import the processed Excel workbook and build </a:t>
            </a:r>
            <a:r>
              <a:rPr lang="en-US" sz="1700" b="1"/>
              <a:t>interactive dashboards</a:t>
            </a:r>
            <a:r>
              <a:rPr lang="en-US" sz="1700"/>
              <a:t> for each product.</a:t>
            </a:r>
          </a:p>
          <a:p>
            <a:pPr>
              <a:lnSpc>
                <a:spcPct val="90000"/>
              </a:lnSpc>
            </a:pPr>
            <a:r>
              <a:rPr lang="en-US" sz="1700" b="1"/>
              <a:t>Features Used:</a:t>
            </a:r>
            <a:endParaRPr lang="en-US" sz="1700"/>
          </a:p>
          <a:p>
            <a:pPr>
              <a:lnSpc>
                <a:spcPct val="90000"/>
              </a:lnSpc>
            </a:pPr>
            <a:r>
              <a:rPr lang="en-US" sz="1700"/>
              <a:t>Custom visuals: Line charts (forecast trends), bar charts (discount impact), cards (KPIs)</a:t>
            </a:r>
          </a:p>
          <a:p>
            <a:pPr>
              <a:lnSpc>
                <a:spcPct val="90000"/>
              </a:lnSpc>
            </a:pPr>
            <a:r>
              <a:rPr lang="en-US" sz="1700" b="1"/>
              <a:t>DAX formulas</a:t>
            </a:r>
            <a:r>
              <a:rPr lang="en-US" sz="1700"/>
              <a:t> for calculations like average discount, rank changes, and profit estimates</a:t>
            </a:r>
          </a:p>
          <a:p>
            <a:pPr>
              <a:lnSpc>
                <a:spcPct val="90000"/>
              </a:lnSpc>
            </a:pPr>
            <a:r>
              <a:rPr lang="en-US" sz="1700"/>
              <a:t>Page-level dashboards for each iPad model</a:t>
            </a:r>
          </a:p>
          <a:p>
            <a:pPr>
              <a:lnSpc>
                <a:spcPct val="90000"/>
              </a:lnSpc>
            </a:pPr>
            <a:r>
              <a:rPr lang="en-US" sz="1700" b="1"/>
              <a:t>Value:</a:t>
            </a:r>
            <a:br>
              <a:rPr lang="en-US" sz="1700"/>
            </a:br>
            <a:r>
              <a:rPr lang="en-US" sz="1700"/>
              <a:t>Power BI transformed the cleaned and forecasted data into </a:t>
            </a:r>
            <a:r>
              <a:rPr lang="en-US" sz="1700" b="1"/>
              <a:t>actionable insights</a:t>
            </a:r>
            <a:r>
              <a:rPr lang="en-US" sz="1700"/>
              <a:t>, helping decision-makers visually compare trends, test pricing strategies, and assess product health in one interface.</a:t>
            </a:r>
          </a:p>
          <a:p>
            <a:pPr>
              <a:lnSpc>
                <a:spcPct val="90000"/>
              </a:lnSpc>
            </a:pPr>
            <a:endParaRPr lang="en-US" sz="1700"/>
          </a:p>
        </p:txBody>
      </p:sp>
    </p:spTree>
    <p:extLst>
      <p:ext uri="{BB962C8B-B14F-4D97-AF65-F5344CB8AC3E}">
        <p14:creationId xmlns:p14="http://schemas.microsoft.com/office/powerpoint/2010/main" val="291260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F8C4C3-B1EB-049A-8AF6-B41782461E50}"/>
              </a:ext>
            </a:extLst>
          </p:cNvPr>
          <p:cNvSpPr>
            <a:spLocks noGrp="1"/>
          </p:cNvSpPr>
          <p:nvPr>
            <p:ph type="title"/>
          </p:nvPr>
        </p:nvSpPr>
        <p:spPr>
          <a:xfrm>
            <a:off x="1028699" y="294538"/>
            <a:ext cx="7421963" cy="1033669"/>
          </a:xfrm>
        </p:spPr>
        <p:txBody>
          <a:bodyPr>
            <a:normAutofit/>
          </a:bodyPr>
          <a:lstStyle/>
          <a:p>
            <a:pPr>
              <a:lnSpc>
                <a:spcPct val="90000"/>
              </a:lnSpc>
            </a:pPr>
            <a:r>
              <a:rPr lang="en-US" sz="3200" b="1">
                <a:solidFill>
                  <a:srgbClr val="FFFFFF"/>
                </a:solidFill>
              </a:rPr>
              <a:t>How These Tools Support Decision-Making</a:t>
            </a:r>
            <a:br>
              <a:rPr lang="en-US" sz="3200" b="1">
                <a:solidFill>
                  <a:srgbClr val="FFFFFF"/>
                </a:solidFill>
              </a:rPr>
            </a:br>
            <a:endParaRPr lang="en-US" sz="3200">
              <a:solidFill>
                <a:srgbClr val="FFFFFF"/>
              </a:solidFill>
            </a:endParaRPr>
          </a:p>
        </p:txBody>
      </p:sp>
      <p:sp>
        <p:nvSpPr>
          <p:cNvPr id="3" name="Content Placeholder 2">
            <a:extLst>
              <a:ext uri="{FF2B5EF4-FFF2-40B4-BE49-F238E27FC236}">
                <a16:creationId xmlns:a16="http://schemas.microsoft.com/office/drawing/2014/main" id="{15175C65-04C7-9160-EC56-7BC2AF9B30F5}"/>
              </a:ext>
            </a:extLst>
          </p:cNvPr>
          <p:cNvSpPr>
            <a:spLocks noGrp="1"/>
          </p:cNvSpPr>
          <p:nvPr>
            <p:ph idx="1"/>
          </p:nvPr>
        </p:nvSpPr>
        <p:spPr>
          <a:xfrm>
            <a:off x="1028699" y="2318197"/>
            <a:ext cx="7293023" cy="3683358"/>
          </a:xfrm>
        </p:spPr>
        <p:txBody>
          <a:bodyPr anchor="ctr">
            <a:normAutofit/>
          </a:bodyPr>
          <a:lstStyle/>
          <a:p>
            <a:pPr>
              <a:lnSpc>
                <a:spcPct val="90000"/>
              </a:lnSpc>
            </a:pPr>
            <a:r>
              <a:rPr lang="en-US" sz="1700"/>
              <a:t>By combining these tools:</a:t>
            </a:r>
          </a:p>
          <a:p>
            <a:pPr>
              <a:lnSpc>
                <a:spcPct val="90000"/>
              </a:lnSpc>
            </a:pPr>
            <a:r>
              <a:rPr lang="en-US" sz="1700"/>
              <a:t>I started with </a:t>
            </a:r>
            <a:r>
              <a:rPr lang="en-US" sz="1700" b="1"/>
              <a:t>real-time e-commerce data</a:t>
            </a:r>
            <a:r>
              <a:rPr lang="en-US" sz="1700"/>
              <a:t> (Helium 10),</a:t>
            </a:r>
          </a:p>
          <a:p>
            <a:pPr>
              <a:lnSpc>
                <a:spcPct val="90000"/>
              </a:lnSpc>
            </a:pPr>
            <a:r>
              <a:rPr lang="en-US" sz="1700"/>
              <a:t>Cleaned and prepared it in </a:t>
            </a:r>
            <a:r>
              <a:rPr lang="en-US" sz="1700" b="1"/>
              <a:t>Excel</a:t>
            </a:r>
            <a:r>
              <a:rPr lang="en-US" sz="1700"/>
              <a:t>,</a:t>
            </a:r>
          </a:p>
          <a:p>
            <a:pPr>
              <a:lnSpc>
                <a:spcPct val="90000"/>
              </a:lnSpc>
            </a:pPr>
            <a:r>
              <a:rPr lang="en-US" sz="1700"/>
              <a:t>Applied </a:t>
            </a:r>
            <a:r>
              <a:rPr lang="en-US" sz="1700" b="1"/>
              <a:t>predictive forecasting</a:t>
            </a:r>
            <a:r>
              <a:rPr lang="en-US" sz="1700"/>
              <a:t> using Orange,</a:t>
            </a:r>
          </a:p>
          <a:p>
            <a:pPr>
              <a:lnSpc>
                <a:spcPct val="90000"/>
              </a:lnSpc>
            </a:pPr>
            <a:r>
              <a:rPr lang="en-US" sz="1700"/>
              <a:t>And created </a:t>
            </a:r>
            <a:r>
              <a:rPr lang="en-US" sz="1700" b="1"/>
              <a:t>insight-rich dashboards</a:t>
            </a:r>
            <a:r>
              <a:rPr lang="en-US" sz="1700"/>
              <a:t> in Power BI.</a:t>
            </a:r>
          </a:p>
          <a:p>
            <a:pPr>
              <a:lnSpc>
                <a:spcPct val="90000"/>
              </a:lnSpc>
            </a:pPr>
            <a:r>
              <a:rPr lang="en-US" sz="1700"/>
              <a:t>This full pipeline converts raw data into business intelligence that supports:</a:t>
            </a:r>
          </a:p>
          <a:p>
            <a:pPr>
              <a:lnSpc>
                <a:spcPct val="90000"/>
              </a:lnSpc>
            </a:pPr>
            <a:r>
              <a:rPr lang="en-US" sz="1700"/>
              <a:t>Marketing campaign timing</a:t>
            </a:r>
          </a:p>
          <a:p>
            <a:pPr>
              <a:lnSpc>
                <a:spcPct val="90000"/>
              </a:lnSpc>
            </a:pPr>
            <a:r>
              <a:rPr lang="en-US" sz="1700"/>
              <a:t>Discount effectiveness assessment</a:t>
            </a:r>
          </a:p>
          <a:p>
            <a:pPr>
              <a:lnSpc>
                <a:spcPct val="90000"/>
              </a:lnSpc>
            </a:pPr>
            <a:r>
              <a:rPr lang="en-US" sz="1700"/>
              <a:t>Inventory planning</a:t>
            </a:r>
          </a:p>
          <a:p>
            <a:pPr>
              <a:lnSpc>
                <a:spcPct val="90000"/>
              </a:lnSpc>
            </a:pPr>
            <a:r>
              <a:rPr lang="en-US" sz="1700"/>
              <a:t>Long-term pricing strategies</a:t>
            </a:r>
          </a:p>
          <a:p>
            <a:pPr>
              <a:lnSpc>
                <a:spcPct val="90000"/>
              </a:lnSpc>
            </a:pPr>
            <a:r>
              <a:rPr lang="en-US" sz="1700"/>
              <a:t>These insights enable more confident and </a:t>
            </a:r>
            <a:r>
              <a:rPr lang="en-US" sz="1700" b="1"/>
              <a:t>data-driven decisions</a:t>
            </a:r>
            <a:r>
              <a:rPr lang="en-US" sz="1700"/>
              <a:t> for both tactical and strategic levels of business management.</a:t>
            </a:r>
          </a:p>
          <a:p>
            <a:pPr>
              <a:lnSpc>
                <a:spcPct val="90000"/>
              </a:lnSpc>
            </a:pPr>
            <a:endParaRPr lang="en-US" sz="1700"/>
          </a:p>
        </p:txBody>
      </p:sp>
    </p:spTree>
    <p:extLst>
      <p:ext uri="{BB962C8B-B14F-4D97-AF65-F5344CB8AC3E}">
        <p14:creationId xmlns:p14="http://schemas.microsoft.com/office/powerpoint/2010/main" val="3687931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BB92D-5D08-02F2-171A-8D89F68CCF3E}"/>
              </a:ext>
            </a:extLst>
          </p:cNvPr>
          <p:cNvSpPr>
            <a:spLocks noGrp="1"/>
          </p:cNvSpPr>
          <p:nvPr>
            <p:ph type="title"/>
          </p:nvPr>
        </p:nvSpPr>
        <p:spPr>
          <a:xfrm>
            <a:off x="1028699" y="294538"/>
            <a:ext cx="7421963" cy="1033669"/>
          </a:xfrm>
        </p:spPr>
        <p:txBody>
          <a:bodyPr>
            <a:normAutofit/>
          </a:bodyPr>
          <a:lstStyle/>
          <a:p>
            <a:pPr>
              <a:lnSpc>
                <a:spcPct val="90000"/>
              </a:lnSpc>
            </a:pPr>
            <a:r>
              <a:rPr lang="en-US" sz="3200">
                <a:solidFill>
                  <a:srgbClr val="FFFFFF"/>
                </a:solidFill>
              </a:rPr>
              <a:t>Business Process Supported by the Data Science Solution</a:t>
            </a:r>
          </a:p>
        </p:txBody>
      </p:sp>
      <p:sp>
        <p:nvSpPr>
          <p:cNvPr id="3" name="Content Placeholder 2">
            <a:extLst>
              <a:ext uri="{FF2B5EF4-FFF2-40B4-BE49-F238E27FC236}">
                <a16:creationId xmlns:a16="http://schemas.microsoft.com/office/drawing/2014/main" id="{EFEE1EBD-C72D-29AC-E880-F83F40984C2D}"/>
              </a:ext>
            </a:extLst>
          </p:cNvPr>
          <p:cNvSpPr>
            <a:spLocks noGrp="1"/>
          </p:cNvSpPr>
          <p:nvPr>
            <p:ph idx="1"/>
          </p:nvPr>
        </p:nvSpPr>
        <p:spPr>
          <a:xfrm>
            <a:off x="1028699" y="2318197"/>
            <a:ext cx="7293023" cy="3683358"/>
          </a:xfrm>
        </p:spPr>
        <p:txBody>
          <a:bodyPr anchor="ctr">
            <a:normAutofit/>
          </a:bodyPr>
          <a:lstStyle/>
          <a:p>
            <a:r>
              <a:rPr lang="en-US" sz="1700" b="1"/>
              <a:t>Targeted Business Process: Marketing and Sales Optimization</a:t>
            </a:r>
          </a:p>
          <a:p>
            <a:r>
              <a:rPr lang="en-US" sz="1700"/>
              <a:t>The data science solution developed in this project directly supports the </a:t>
            </a:r>
            <a:r>
              <a:rPr lang="en-US" sz="1700" b="1"/>
              <a:t>marketing decision-making process</a:t>
            </a:r>
            <a:r>
              <a:rPr lang="en-US" sz="1700"/>
              <a:t> within an e-commerce business. Specifically, it enables data-driven planning for pricing, promotions, product visibility, and customer engagement strategies.</a:t>
            </a:r>
          </a:p>
          <a:p>
            <a:r>
              <a:rPr lang="en-US" sz="1700"/>
              <a:t>The primary business process being improved is:</a:t>
            </a:r>
          </a:p>
          <a:p>
            <a:r>
              <a:rPr lang="en-US" sz="1700"/>
              <a:t>Strategic and tactical marketing planning using historical and forecasted product data</a:t>
            </a:r>
          </a:p>
          <a:p>
            <a:r>
              <a:rPr lang="en-US" sz="1700"/>
              <a:t>This includes identifying when to promote products, how much discount to apply, and which product lineups need more visibility or investment — all based on real data trends.</a:t>
            </a:r>
          </a:p>
        </p:txBody>
      </p:sp>
    </p:spTree>
    <p:extLst>
      <p:ext uri="{BB962C8B-B14F-4D97-AF65-F5344CB8AC3E}">
        <p14:creationId xmlns:p14="http://schemas.microsoft.com/office/powerpoint/2010/main" val="326794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0FEF3-6F3E-7195-C052-03EAADE68832}"/>
              </a:ext>
            </a:extLst>
          </p:cNvPr>
          <p:cNvSpPr>
            <a:spLocks noGrp="1"/>
          </p:cNvSpPr>
          <p:nvPr>
            <p:ph type="title"/>
          </p:nvPr>
        </p:nvSpPr>
        <p:spPr>
          <a:xfrm>
            <a:off x="1028699" y="294538"/>
            <a:ext cx="7421963" cy="1033669"/>
          </a:xfrm>
        </p:spPr>
        <p:txBody>
          <a:bodyPr>
            <a:normAutofit/>
          </a:bodyPr>
          <a:lstStyle/>
          <a:p>
            <a:pPr>
              <a:lnSpc>
                <a:spcPct val="90000"/>
              </a:lnSpc>
            </a:pPr>
            <a:r>
              <a:rPr lang="en-US" sz="2200" b="1">
                <a:solidFill>
                  <a:srgbClr val="FFFFFF"/>
                </a:solidFill>
              </a:rPr>
              <a:t>How the Solution Adds Value to the Marketing Department</a:t>
            </a:r>
            <a:br>
              <a:rPr lang="en-US" sz="2200" b="1">
                <a:solidFill>
                  <a:srgbClr val="FFFFFF"/>
                </a:solidFill>
              </a:rPr>
            </a:br>
            <a:endParaRPr lang="en-US" sz="2200">
              <a:solidFill>
                <a:srgbClr val="FFFFFF"/>
              </a:solidFill>
            </a:endParaRPr>
          </a:p>
        </p:txBody>
      </p:sp>
      <p:sp>
        <p:nvSpPr>
          <p:cNvPr id="3" name="Content Placeholder 2">
            <a:extLst>
              <a:ext uri="{FF2B5EF4-FFF2-40B4-BE49-F238E27FC236}">
                <a16:creationId xmlns:a16="http://schemas.microsoft.com/office/drawing/2014/main" id="{4EDB4A4F-69D2-A351-EB43-9DD337E1541B}"/>
              </a:ext>
            </a:extLst>
          </p:cNvPr>
          <p:cNvSpPr>
            <a:spLocks noGrp="1"/>
          </p:cNvSpPr>
          <p:nvPr>
            <p:ph idx="1"/>
          </p:nvPr>
        </p:nvSpPr>
        <p:spPr>
          <a:xfrm>
            <a:off x="1028699" y="2318197"/>
            <a:ext cx="7293023" cy="3683358"/>
          </a:xfrm>
        </p:spPr>
        <p:txBody>
          <a:bodyPr anchor="ctr">
            <a:normAutofit/>
          </a:bodyPr>
          <a:lstStyle/>
          <a:p>
            <a:pPr>
              <a:lnSpc>
                <a:spcPct val="90000"/>
              </a:lnSpc>
            </a:pPr>
            <a:r>
              <a:rPr lang="en-US" sz="1400"/>
              <a:t>By using sales rank data, price history, and forecasted trends, the marketing team can make informed decisions rather than relying on assumptions or trial and error. The key benefits include:</a:t>
            </a:r>
          </a:p>
          <a:p>
            <a:pPr>
              <a:lnSpc>
                <a:spcPct val="90000"/>
              </a:lnSpc>
            </a:pPr>
            <a:r>
              <a:rPr lang="en-US" sz="1400" b="1"/>
              <a:t>Optimal Discount Planning:</a:t>
            </a:r>
            <a:br>
              <a:rPr lang="en-US" sz="1400"/>
            </a:br>
            <a:r>
              <a:rPr lang="en-US" sz="1400"/>
              <a:t>The dashboards clearly show when discounts lead to improved product performance (i.e., sales rank boosts). This helps marketers choose </a:t>
            </a:r>
            <a:r>
              <a:rPr lang="en-US" sz="1400" b="1"/>
              <a:t>when</a:t>
            </a:r>
            <a:r>
              <a:rPr lang="en-US" sz="1400"/>
              <a:t> and </a:t>
            </a:r>
            <a:r>
              <a:rPr lang="en-US" sz="1400" b="1"/>
              <a:t>how much</a:t>
            </a:r>
            <a:r>
              <a:rPr lang="en-US" sz="1400"/>
              <a:t> to discount.</a:t>
            </a:r>
          </a:p>
          <a:p>
            <a:pPr>
              <a:lnSpc>
                <a:spcPct val="90000"/>
              </a:lnSpc>
            </a:pPr>
            <a:r>
              <a:rPr lang="en-US" sz="1400" b="1"/>
              <a:t>Seasonal Campaign Timing:</a:t>
            </a:r>
            <a:br>
              <a:rPr lang="en-US" sz="1400"/>
            </a:br>
            <a:r>
              <a:rPr lang="en-US" sz="1400"/>
              <a:t>With time-series data and forecasts, the team can identify high-demand months (e.g., Q2 spikes for certain models) and plan promotions accordingly.</a:t>
            </a:r>
          </a:p>
          <a:p>
            <a:pPr>
              <a:lnSpc>
                <a:spcPct val="90000"/>
              </a:lnSpc>
            </a:pPr>
            <a:r>
              <a:rPr lang="en-US" sz="1400" b="1"/>
              <a:t>Product Segmentation:</a:t>
            </a:r>
            <a:br>
              <a:rPr lang="en-US" sz="1400"/>
            </a:br>
            <a:r>
              <a:rPr lang="en-US" sz="1400"/>
              <a:t>Comparing three iPad models helps marketers understand </a:t>
            </a:r>
            <a:r>
              <a:rPr lang="en-US" sz="1400" b="1"/>
              <a:t>which product is more price-sensitive</a:t>
            </a:r>
            <a:r>
              <a:rPr lang="en-US" sz="1400"/>
              <a:t>, allowing them to tailor campaigns to different customer segments.</a:t>
            </a:r>
          </a:p>
          <a:p>
            <a:pPr>
              <a:lnSpc>
                <a:spcPct val="90000"/>
              </a:lnSpc>
            </a:pPr>
            <a:r>
              <a:rPr lang="en-US" sz="1400" b="1"/>
              <a:t>Better Budget Allocation:</a:t>
            </a:r>
            <a:br>
              <a:rPr lang="en-US" sz="1400"/>
            </a:br>
            <a:r>
              <a:rPr lang="en-US" sz="1400"/>
              <a:t>Instead of equally distributing marketing spend, decision-makers can prioritize products with higher forecasted performance or those needing support.</a:t>
            </a:r>
          </a:p>
          <a:p>
            <a:pPr>
              <a:lnSpc>
                <a:spcPct val="90000"/>
              </a:lnSpc>
            </a:pPr>
            <a:endParaRPr lang="en-US" sz="1400"/>
          </a:p>
        </p:txBody>
      </p:sp>
    </p:spTree>
    <p:extLst>
      <p:ext uri="{BB962C8B-B14F-4D97-AF65-F5344CB8AC3E}">
        <p14:creationId xmlns:p14="http://schemas.microsoft.com/office/powerpoint/2010/main" val="562913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7F0CB-7B0C-5A35-FBC2-F97C7EE61007}"/>
              </a:ext>
            </a:extLst>
          </p:cNvPr>
          <p:cNvSpPr>
            <a:spLocks noGrp="1"/>
          </p:cNvSpPr>
          <p:nvPr>
            <p:ph type="title"/>
          </p:nvPr>
        </p:nvSpPr>
        <p:spPr>
          <a:xfrm>
            <a:off x="1028699" y="294538"/>
            <a:ext cx="7421963" cy="1033669"/>
          </a:xfrm>
        </p:spPr>
        <p:txBody>
          <a:bodyPr>
            <a:normAutofit/>
          </a:bodyPr>
          <a:lstStyle/>
          <a:p>
            <a:pPr>
              <a:lnSpc>
                <a:spcPct val="90000"/>
              </a:lnSpc>
            </a:pPr>
            <a:r>
              <a:rPr lang="en-US" sz="3200" b="1">
                <a:solidFill>
                  <a:srgbClr val="FFFFFF"/>
                </a:solidFill>
              </a:rPr>
              <a:t>Value to the Company as a Whole</a:t>
            </a:r>
            <a:br>
              <a:rPr lang="en-US" sz="3200" b="1">
                <a:solidFill>
                  <a:srgbClr val="FFFFFF"/>
                </a:solidFill>
              </a:rPr>
            </a:br>
            <a:endParaRPr lang="en-US" sz="3200">
              <a:solidFill>
                <a:srgbClr val="FFFFFF"/>
              </a:solidFill>
            </a:endParaRPr>
          </a:p>
        </p:txBody>
      </p:sp>
      <p:sp>
        <p:nvSpPr>
          <p:cNvPr id="3" name="Content Placeholder 2">
            <a:extLst>
              <a:ext uri="{FF2B5EF4-FFF2-40B4-BE49-F238E27FC236}">
                <a16:creationId xmlns:a16="http://schemas.microsoft.com/office/drawing/2014/main" id="{6E043A66-D45E-7D2E-5AA2-8D6A122B66AF}"/>
              </a:ext>
            </a:extLst>
          </p:cNvPr>
          <p:cNvSpPr>
            <a:spLocks noGrp="1"/>
          </p:cNvSpPr>
          <p:nvPr>
            <p:ph idx="1"/>
          </p:nvPr>
        </p:nvSpPr>
        <p:spPr>
          <a:xfrm>
            <a:off x="1028699" y="2318197"/>
            <a:ext cx="7293023" cy="3683358"/>
          </a:xfrm>
        </p:spPr>
        <p:txBody>
          <a:bodyPr anchor="ctr">
            <a:normAutofit/>
          </a:bodyPr>
          <a:lstStyle/>
          <a:p>
            <a:pPr>
              <a:lnSpc>
                <a:spcPct val="90000"/>
              </a:lnSpc>
            </a:pPr>
            <a:r>
              <a:rPr lang="en-US" sz="1600"/>
              <a:t>Beyond marketing, the solution adds value across other departments and at the executive level:</a:t>
            </a:r>
          </a:p>
          <a:p>
            <a:pPr>
              <a:lnSpc>
                <a:spcPct val="90000"/>
              </a:lnSpc>
            </a:pPr>
            <a:r>
              <a:rPr lang="en-US" sz="1600" b="1"/>
              <a:t>Sales Team:</a:t>
            </a:r>
            <a:br>
              <a:rPr lang="en-US" sz="1600"/>
            </a:br>
            <a:r>
              <a:rPr lang="en-US" sz="1600"/>
              <a:t>Insights into discount effectiveness help plan realistic sales targets and promotional goals.</a:t>
            </a:r>
          </a:p>
          <a:p>
            <a:pPr>
              <a:lnSpc>
                <a:spcPct val="90000"/>
              </a:lnSpc>
            </a:pPr>
            <a:r>
              <a:rPr lang="en-US" sz="1600" b="1"/>
              <a:t>Inventory and Operations:</a:t>
            </a:r>
            <a:br>
              <a:rPr lang="en-US" sz="1600"/>
            </a:br>
            <a:r>
              <a:rPr lang="en-US" sz="1600"/>
              <a:t>Forecasts help anticipate demand, reducing the risk of overstocking or understocking.</a:t>
            </a:r>
          </a:p>
          <a:p>
            <a:pPr>
              <a:lnSpc>
                <a:spcPct val="90000"/>
              </a:lnSpc>
            </a:pPr>
            <a:r>
              <a:rPr lang="en-US" sz="1600" b="1"/>
              <a:t>Executives and Strategy:</a:t>
            </a:r>
            <a:br>
              <a:rPr lang="en-US" sz="1600"/>
            </a:br>
            <a:r>
              <a:rPr lang="en-US" sz="1600"/>
              <a:t>Clear visuals and comparisons make it easier for executives to identify which products are performing best and which need strategic adjustment or investment.</a:t>
            </a:r>
          </a:p>
          <a:p>
            <a:pPr>
              <a:lnSpc>
                <a:spcPct val="90000"/>
              </a:lnSpc>
            </a:pPr>
            <a:r>
              <a:rPr lang="en-US" sz="1600" b="1"/>
              <a:t>Cross-Department Coordination:</a:t>
            </a:r>
            <a:br>
              <a:rPr lang="en-US" sz="1600"/>
            </a:br>
            <a:r>
              <a:rPr lang="en-US" sz="1600"/>
              <a:t>With Power BI dashboards accessible to different teams, everyone works from the same data — improving alignment between marketing, sales, and logistics.</a:t>
            </a:r>
          </a:p>
          <a:p>
            <a:pPr>
              <a:lnSpc>
                <a:spcPct val="90000"/>
              </a:lnSpc>
            </a:pPr>
            <a:endParaRPr lang="en-US" sz="1600"/>
          </a:p>
        </p:txBody>
      </p:sp>
    </p:spTree>
    <p:extLst>
      <p:ext uri="{BB962C8B-B14F-4D97-AF65-F5344CB8AC3E}">
        <p14:creationId xmlns:p14="http://schemas.microsoft.com/office/powerpoint/2010/main" val="328446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4271A-E387-839C-FCE0-A8B694498F79}"/>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Stakeholder Value Assessment</a:t>
            </a:r>
          </a:p>
        </p:txBody>
      </p:sp>
      <p:sp>
        <p:nvSpPr>
          <p:cNvPr id="3" name="Content Placeholder 2">
            <a:extLst>
              <a:ext uri="{FF2B5EF4-FFF2-40B4-BE49-F238E27FC236}">
                <a16:creationId xmlns:a16="http://schemas.microsoft.com/office/drawing/2014/main" id="{88C70165-ED22-E78C-7E14-49C7FD6DBCF4}"/>
              </a:ext>
            </a:extLst>
          </p:cNvPr>
          <p:cNvSpPr>
            <a:spLocks noGrp="1"/>
          </p:cNvSpPr>
          <p:nvPr>
            <p:ph idx="1"/>
          </p:nvPr>
        </p:nvSpPr>
        <p:spPr>
          <a:xfrm>
            <a:off x="1028699" y="2318197"/>
            <a:ext cx="7293023" cy="3683358"/>
          </a:xfrm>
        </p:spPr>
        <p:txBody>
          <a:bodyPr anchor="ctr">
            <a:normAutofit/>
          </a:bodyPr>
          <a:lstStyle/>
          <a:p>
            <a:r>
              <a:rPr lang="en-US" sz="1700"/>
              <a:t>The collected data — consisting of </a:t>
            </a:r>
            <a:r>
              <a:rPr lang="en-US" sz="1700" b="1"/>
              <a:t>sales rank, list price, new price</a:t>
            </a:r>
            <a:r>
              <a:rPr lang="en-US" sz="1700"/>
              <a:t>, and </a:t>
            </a:r>
            <a:r>
              <a:rPr lang="en-US" sz="1700" b="1"/>
              <a:t>forecasted trends</a:t>
            </a:r>
            <a:r>
              <a:rPr lang="en-US" sz="1700"/>
              <a:t> — provides significant value across various business roles. By transforming this raw data into actionable insights using Excel, Orange, and Power BI, the solution supports stakeholders at all levels of decision-making.</a:t>
            </a:r>
          </a:p>
        </p:txBody>
      </p:sp>
    </p:spTree>
    <p:extLst>
      <p:ext uri="{BB962C8B-B14F-4D97-AF65-F5344CB8AC3E}">
        <p14:creationId xmlns:p14="http://schemas.microsoft.com/office/powerpoint/2010/main" val="1305893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D3A913-61F1-2214-9F07-07012C70480C}"/>
              </a:ext>
            </a:extLst>
          </p:cNvPr>
          <p:cNvSpPr>
            <a:spLocks noGrp="1"/>
          </p:cNvSpPr>
          <p:nvPr>
            <p:ph type="title"/>
          </p:nvPr>
        </p:nvSpPr>
        <p:spPr>
          <a:xfrm>
            <a:off x="628650" y="365125"/>
            <a:ext cx="7886700" cy="1325563"/>
          </a:xfrm>
        </p:spPr>
        <p:txBody>
          <a:bodyPr>
            <a:normAutofit/>
          </a:bodyPr>
          <a:lstStyle/>
          <a:p>
            <a:pPr>
              <a:lnSpc>
                <a:spcPct val="90000"/>
              </a:lnSpc>
            </a:pPr>
            <a:r>
              <a:rPr lang="en-US"/>
              <a:t>Brand Managers – Product Positioning &amp; Trend Monitoring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80B354B-BD33-E4D6-178C-0FBEAC20EAF3}"/>
              </a:ext>
            </a:extLst>
          </p:cNvPr>
          <p:cNvSpPr>
            <a:spLocks noGrp="1"/>
          </p:cNvSpPr>
          <p:nvPr>
            <p:ph idx="1"/>
          </p:nvPr>
        </p:nvSpPr>
        <p:spPr>
          <a:xfrm>
            <a:off x="628650" y="1825625"/>
            <a:ext cx="7886700" cy="4351338"/>
          </a:xfrm>
        </p:spPr>
        <p:txBody>
          <a:bodyPr>
            <a:normAutofit/>
          </a:bodyPr>
          <a:lstStyle/>
          <a:p>
            <a:pPr>
              <a:lnSpc>
                <a:spcPct val="90000"/>
              </a:lnSpc>
            </a:pPr>
            <a:r>
              <a:rPr lang="en-US" sz="2200" b="1"/>
              <a:t>How they benefit:</a:t>
            </a:r>
            <a:endParaRPr lang="en-US" sz="2200"/>
          </a:p>
          <a:p>
            <a:pPr>
              <a:lnSpc>
                <a:spcPct val="90000"/>
              </a:lnSpc>
            </a:pPr>
            <a:r>
              <a:rPr lang="en-US" sz="2200" b="1"/>
              <a:t>Trend Visibility:</a:t>
            </a:r>
            <a:r>
              <a:rPr lang="en-US" sz="2200"/>
              <a:t> Brand managers can track how each product performs over time (e.g., if iPad Air gains popularity in Q2 or Q4).</a:t>
            </a:r>
          </a:p>
          <a:p>
            <a:pPr>
              <a:lnSpc>
                <a:spcPct val="90000"/>
              </a:lnSpc>
            </a:pPr>
            <a:r>
              <a:rPr lang="en-US" sz="2200" b="1"/>
              <a:t>Product Comparison:</a:t>
            </a:r>
            <a:r>
              <a:rPr lang="en-US" sz="2200"/>
              <a:t> They can compare performance across different models to evaluate which product needs more support or repositioning.</a:t>
            </a:r>
          </a:p>
          <a:p>
            <a:pPr>
              <a:lnSpc>
                <a:spcPct val="90000"/>
              </a:lnSpc>
            </a:pPr>
            <a:r>
              <a:rPr lang="en-US" sz="2200" b="1"/>
              <a:t>Discount Sensitivity Analysis:</a:t>
            </a:r>
            <a:r>
              <a:rPr lang="en-US" sz="2200"/>
              <a:t> Helps determine if customers respond well to discounts for a specific model, guiding pricing strategies.</a:t>
            </a:r>
          </a:p>
          <a:p>
            <a:pPr>
              <a:lnSpc>
                <a:spcPct val="90000"/>
              </a:lnSpc>
            </a:pPr>
            <a:r>
              <a:rPr lang="en-US" sz="2200"/>
              <a:t>Example:</a:t>
            </a:r>
          </a:p>
          <a:p>
            <a:pPr>
              <a:lnSpc>
                <a:spcPct val="90000"/>
              </a:lnSpc>
            </a:pPr>
            <a:r>
              <a:rPr lang="en-US" sz="2200"/>
              <a:t>If iPad 10th Gen shows a sharp increase in rank after a price drop, the brand manager may recommend aggressive discounting during back-to-school season.</a:t>
            </a:r>
          </a:p>
          <a:p>
            <a:pPr>
              <a:lnSpc>
                <a:spcPct val="90000"/>
              </a:lnSpc>
            </a:pPr>
            <a:endParaRPr lang="en-US" sz="2200"/>
          </a:p>
        </p:txBody>
      </p:sp>
    </p:spTree>
    <p:extLst>
      <p:ext uri="{BB962C8B-B14F-4D97-AF65-F5344CB8AC3E}">
        <p14:creationId xmlns:p14="http://schemas.microsoft.com/office/powerpoint/2010/main" val="1614238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CDEC42-E12D-92C4-6EC1-519D7899A6D6}"/>
              </a:ext>
            </a:extLst>
          </p:cNvPr>
          <p:cNvSpPr>
            <a:spLocks noGrp="1"/>
          </p:cNvSpPr>
          <p:nvPr>
            <p:ph type="title"/>
          </p:nvPr>
        </p:nvSpPr>
        <p:spPr>
          <a:xfrm>
            <a:off x="1028699" y="294538"/>
            <a:ext cx="7421963" cy="1033669"/>
          </a:xfrm>
        </p:spPr>
        <p:txBody>
          <a:bodyPr>
            <a:normAutofit/>
          </a:bodyPr>
          <a:lstStyle/>
          <a:p>
            <a:pPr>
              <a:lnSpc>
                <a:spcPct val="90000"/>
              </a:lnSpc>
            </a:pPr>
            <a:r>
              <a:rPr lang="en-US" sz="3200">
                <a:solidFill>
                  <a:srgbClr val="FFFFFF"/>
                </a:solidFill>
              </a:rPr>
              <a:t>Sales Managers – Promotional Planning &amp; Target Setting</a:t>
            </a:r>
          </a:p>
        </p:txBody>
      </p:sp>
      <p:sp>
        <p:nvSpPr>
          <p:cNvPr id="3" name="Content Placeholder 2">
            <a:extLst>
              <a:ext uri="{FF2B5EF4-FFF2-40B4-BE49-F238E27FC236}">
                <a16:creationId xmlns:a16="http://schemas.microsoft.com/office/drawing/2014/main" id="{B0E9E447-5BF4-2E18-587C-B8A7A8BDAEB6}"/>
              </a:ext>
            </a:extLst>
          </p:cNvPr>
          <p:cNvSpPr>
            <a:spLocks noGrp="1"/>
          </p:cNvSpPr>
          <p:nvPr>
            <p:ph idx="1"/>
          </p:nvPr>
        </p:nvSpPr>
        <p:spPr>
          <a:xfrm>
            <a:off x="1028699" y="2318197"/>
            <a:ext cx="7293023" cy="3683358"/>
          </a:xfrm>
        </p:spPr>
        <p:txBody>
          <a:bodyPr anchor="ctr">
            <a:normAutofit/>
          </a:bodyPr>
          <a:lstStyle/>
          <a:p>
            <a:r>
              <a:rPr lang="en-US" sz="1700" b="1"/>
              <a:t>How they benefit:</a:t>
            </a:r>
            <a:endParaRPr lang="en-US" sz="1700"/>
          </a:p>
          <a:p>
            <a:r>
              <a:rPr lang="en-US" sz="1700" b="1"/>
              <a:t>Discount Planning:</a:t>
            </a:r>
            <a:r>
              <a:rPr lang="en-US" sz="1700"/>
              <a:t> Sales managers can identify how pricing affects sales rank, which directly impacts volume.</a:t>
            </a:r>
          </a:p>
          <a:p>
            <a:r>
              <a:rPr lang="en-US" sz="1700" b="1"/>
              <a:t>Setting Realistic Targets:</a:t>
            </a:r>
            <a:r>
              <a:rPr lang="en-US" sz="1700"/>
              <a:t> Forecasting helps in predicting upcoming trends, allowing more accurate sales target planning.</a:t>
            </a:r>
          </a:p>
          <a:p>
            <a:r>
              <a:rPr lang="en-US" sz="1700" b="1"/>
              <a:t>Performance Review:</a:t>
            </a:r>
            <a:r>
              <a:rPr lang="en-US" sz="1700"/>
              <a:t> Helps evaluate past campaigns and identify which products met sales goals based on price and timing.</a:t>
            </a:r>
          </a:p>
          <a:p>
            <a:r>
              <a:rPr lang="en-US" sz="1700" b="1"/>
              <a:t>Example:</a:t>
            </a:r>
            <a:endParaRPr lang="en-US" sz="1700"/>
          </a:p>
          <a:p>
            <a:r>
              <a:rPr lang="en-US" sz="1700"/>
              <a:t>A sales manager may push promotions for iPad Pro in Q1 if the forecast shows flat performance and competitors are gaining momentum.</a:t>
            </a:r>
          </a:p>
        </p:txBody>
      </p:sp>
    </p:spTree>
    <p:extLst>
      <p:ext uri="{BB962C8B-B14F-4D97-AF65-F5344CB8AC3E}">
        <p14:creationId xmlns:p14="http://schemas.microsoft.com/office/powerpoint/2010/main" val="106922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BDDEAB-79EE-7266-2252-216F8EF7AB87}"/>
              </a:ext>
            </a:extLst>
          </p:cNvPr>
          <p:cNvSpPr>
            <a:spLocks noGrp="1"/>
          </p:cNvSpPr>
          <p:nvPr>
            <p:ph type="title"/>
          </p:nvPr>
        </p:nvSpPr>
        <p:spPr>
          <a:xfrm>
            <a:off x="1028699" y="294538"/>
            <a:ext cx="7421963" cy="1033669"/>
          </a:xfrm>
        </p:spPr>
        <p:txBody>
          <a:bodyPr>
            <a:normAutofit/>
          </a:bodyPr>
          <a:lstStyle/>
          <a:p>
            <a:pPr>
              <a:lnSpc>
                <a:spcPct val="90000"/>
              </a:lnSpc>
            </a:pPr>
            <a:r>
              <a:rPr lang="en-US" sz="2200" b="1">
                <a:solidFill>
                  <a:srgbClr val="FFFFFF"/>
                </a:solidFill>
              </a:rPr>
              <a:t>Company Executives – Strategic Investment and Portfolio Decisions</a:t>
            </a:r>
            <a:br>
              <a:rPr lang="en-US" sz="2200" b="1">
                <a:solidFill>
                  <a:srgbClr val="FFFFFF"/>
                </a:solidFill>
              </a:rPr>
            </a:br>
            <a:endParaRPr lang="en-US" sz="2200">
              <a:solidFill>
                <a:srgbClr val="FFFFFF"/>
              </a:solidFill>
            </a:endParaRPr>
          </a:p>
        </p:txBody>
      </p:sp>
      <p:sp>
        <p:nvSpPr>
          <p:cNvPr id="3" name="Content Placeholder 2">
            <a:extLst>
              <a:ext uri="{FF2B5EF4-FFF2-40B4-BE49-F238E27FC236}">
                <a16:creationId xmlns:a16="http://schemas.microsoft.com/office/drawing/2014/main" id="{AD7BDE85-28B4-F30F-4D12-C02AB098AE52}"/>
              </a:ext>
            </a:extLst>
          </p:cNvPr>
          <p:cNvSpPr>
            <a:spLocks noGrp="1"/>
          </p:cNvSpPr>
          <p:nvPr>
            <p:ph idx="1"/>
          </p:nvPr>
        </p:nvSpPr>
        <p:spPr>
          <a:xfrm>
            <a:off x="1028699" y="2318197"/>
            <a:ext cx="7293023" cy="3683358"/>
          </a:xfrm>
        </p:spPr>
        <p:txBody>
          <a:bodyPr anchor="ctr">
            <a:normAutofit/>
          </a:bodyPr>
          <a:lstStyle/>
          <a:p>
            <a:r>
              <a:rPr lang="en-US" sz="1700" b="1"/>
              <a:t>How they benefit:</a:t>
            </a:r>
            <a:endParaRPr lang="en-US" sz="1700"/>
          </a:p>
          <a:p>
            <a:r>
              <a:rPr lang="en-US" sz="1700" b="1"/>
              <a:t>High-Level Insights:</a:t>
            </a:r>
            <a:r>
              <a:rPr lang="en-US" sz="1700"/>
              <a:t> Executives get a bird’s-eye view of which products are profitable, stable, or declining.</a:t>
            </a:r>
          </a:p>
          <a:p>
            <a:r>
              <a:rPr lang="en-US" sz="1700" b="1"/>
              <a:t>Informed Investment Decisions:</a:t>
            </a:r>
            <a:r>
              <a:rPr lang="en-US" sz="1700"/>
              <a:t> Data shows where to allocate marketing or product development budgets.</a:t>
            </a:r>
          </a:p>
          <a:p>
            <a:r>
              <a:rPr lang="en-US" sz="1700" b="1"/>
              <a:t>KPI Monitoring:</a:t>
            </a:r>
            <a:r>
              <a:rPr lang="en-US" sz="1700"/>
              <a:t> Executives can monitor overall brand health, margin trends, and sales response to pricing strategies.</a:t>
            </a:r>
          </a:p>
          <a:p>
            <a:r>
              <a:rPr lang="en-US" sz="1700" b="1"/>
              <a:t>Example:</a:t>
            </a:r>
          </a:p>
          <a:p>
            <a:r>
              <a:rPr lang="en-US" sz="1700"/>
              <a:t>If iPad Air shows consistent response to moderate discounts and strong seasonality, executives may decide to prioritize this model for international expansion or bundle promotions.</a:t>
            </a:r>
          </a:p>
          <a:p>
            <a:endParaRPr lang="en-US" sz="1700"/>
          </a:p>
        </p:txBody>
      </p:sp>
    </p:spTree>
    <p:extLst>
      <p:ext uri="{BB962C8B-B14F-4D97-AF65-F5344CB8AC3E}">
        <p14:creationId xmlns:p14="http://schemas.microsoft.com/office/powerpoint/2010/main" val="261745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Project Objective</a:t>
            </a:r>
          </a:p>
        </p:txBody>
      </p:sp>
      <p:graphicFrame>
        <p:nvGraphicFramePr>
          <p:cNvPr id="5" name="Content Placeholder 2">
            <a:extLst>
              <a:ext uri="{FF2B5EF4-FFF2-40B4-BE49-F238E27FC236}">
                <a16:creationId xmlns:a16="http://schemas.microsoft.com/office/drawing/2014/main" id="{0C187D12-C54D-A8F2-86EC-AA9AB5E49FBD}"/>
              </a:ext>
            </a:extLst>
          </p:cNvPr>
          <p:cNvGraphicFramePr>
            <a:graphicFrameLocks noGrp="1"/>
          </p:cNvGraphicFramePr>
          <p:nvPr>
            <p:ph idx="1"/>
            <p:extLst>
              <p:ext uri="{D42A27DB-BD31-4B8C-83A1-F6EECF244321}">
                <p14:modId xmlns:p14="http://schemas.microsoft.com/office/powerpoint/2010/main" val="4259810115"/>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C2DA1A-48DD-7942-EE89-981F1A74B7DE}"/>
              </a:ext>
            </a:extLst>
          </p:cNvPr>
          <p:cNvSpPr>
            <a:spLocks noGrp="1"/>
          </p:cNvSpPr>
          <p:nvPr>
            <p:ph type="title"/>
          </p:nvPr>
        </p:nvSpPr>
        <p:spPr>
          <a:xfrm>
            <a:off x="1028697" y="348865"/>
            <a:ext cx="7533018" cy="877729"/>
          </a:xfrm>
        </p:spPr>
        <p:txBody>
          <a:bodyPr anchor="ctr">
            <a:normAutofit/>
          </a:bodyPr>
          <a:lstStyle/>
          <a:p>
            <a:pPr>
              <a:lnSpc>
                <a:spcPct val="90000"/>
              </a:lnSpc>
            </a:pPr>
            <a:r>
              <a:rPr lang="en-US" sz="2700" b="1">
                <a:solidFill>
                  <a:srgbClr val="FFFFFF"/>
                </a:solidFill>
              </a:rPr>
              <a:t>Evaluation of Stakeholder Impact</a:t>
            </a:r>
            <a:br>
              <a:rPr lang="en-US" sz="2700" b="1">
                <a:solidFill>
                  <a:srgbClr val="FFFFFF"/>
                </a:solidFill>
              </a:rPr>
            </a:br>
            <a:endParaRPr lang="en-US" sz="2700">
              <a:solidFill>
                <a:srgbClr val="FFFFFF"/>
              </a:solidFill>
            </a:endParaRPr>
          </a:p>
        </p:txBody>
      </p:sp>
      <p:graphicFrame>
        <p:nvGraphicFramePr>
          <p:cNvPr id="4" name="Content Placeholder 3">
            <a:extLst>
              <a:ext uri="{FF2B5EF4-FFF2-40B4-BE49-F238E27FC236}">
                <a16:creationId xmlns:a16="http://schemas.microsoft.com/office/drawing/2014/main" id="{D3C8FA36-C183-660E-268F-8CD27B2B4994}"/>
              </a:ext>
            </a:extLst>
          </p:cNvPr>
          <p:cNvGraphicFramePr>
            <a:graphicFrameLocks noGrp="1"/>
          </p:cNvGraphicFramePr>
          <p:nvPr>
            <p:ph idx="1"/>
            <p:extLst>
              <p:ext uri="{D42A27DB-BD31-4B8C-83A1-F6EECF244321}">
                <p14:modId xmlns:p14="http://schemas.microsoft.com/office/powerpoint/2010/main" val="4112152324"/>
              </p:ext>
            </p:extLst>
          </p:nvPr>
        </p:nvGraphicFramePr>
        <p:xfrm>
          <a:off x="828996" y="2112579"/>
          <a:ext cx="7503963" cy="4192807"/>
        </p:xfrm>
        <a:graphic>
          <a:graphicData uri="http://schemas.openxmlformats.org/drawingml/2006/table">
            <a:tbl>
              <a:tblPr/>
              <a:tblGrid>
                <a:gridCol w="2380630">
                  <a:extLst>
                    <a:ext uri="{9D8B030D-6E8A-4147-A177-3AD203B41FA5}">
                      <a16:colId xmlns:a16="http://schemas.microsoft.com/office/drawing/2014/main" val="847797544"/>
                    </a:ext>
                  </a:extLst>
                </a:gridCol>
                <a:gridCol w="2425889">
                  <a:extLst>
                    <a:ext uri="{9D8B030D-6E8A-4147-A177-3AD203B41FA5}">
                      <a16:colId xmlns:a16="http://schemas.microsoft.com/office/drawing/2014/main" val="1020026917"/>
                    </a:ext>
                  </a:extLst>
                </a:gridCol>
                <a:gridCol w="2697444">
                  <a:extLst>
                    <a:ext uri="{9D8B030D-6E8A-4147-A177-3AD203B41FA5}">
                      <a16:colId xmlns:a16="http://schemas.microsoft.com/office/drawing/2014/main" val="1623321586"/>
                    </a:ext>
                  </a:extLst>
                </a:gridCol>
              </a:tblGrid>
              <a:tr h="477937">
                <a:tc>
                  <a:txBody>
                    <a:bodyPr/>
                    <a:lstStyle/>
                    <a:p>
                      <a:r>
                        <a:rPr lang="en-US" sz="2100" b="1"/>
                        <a:t>Stakeholder</a:t>
                      </a:r>
                      <a:endParaRPr lang="en-US" sz="2100"/>
                    </a:p>
                  </a:txBody>
                  <a:tcPr marL="108622" marR="108622" marT="54311" marB="54311" anchor="ctr">
                    <a:lnL>
                      <a:noFill/>
                    </a:lnL>
                    <a:lnR>
                      <a:noFill/>
                    </a:lnR>
                    <a:lnT>
                      <a:noFill/>
                    </a:lnT>
                    <a:lnB>
                      <a:noFill/>
                    </a:lnB>
                    <a:noFill/>
                  </a:tcPr>
                </a:tc>
                <a:tc>
                  <a:txBody>
                    <a:bodyPr/>
                    <a:lstStyle/>
                    <a:p>
                      <a:r>
                        <a:rPr lang="en-US" sz="2100" b="1"/>
                        <a:t>Data Used</a:t>
                      </a:r>
                      <a:endParaRPr lang="en-US" sz="2100"/>
                    </a:p>
                  </a:txBody>
                  <a:tcPr marL="108622" marR="108622" marT="54311" marB="54311" anchor="ctr">
                    <a:lnL>
                      <a:noFill/>
                    </a:lnL>
                    <a:lnR>
                      <a:noFill/>
                    </a:lnR>
                    <a:lnT>
                      <a:noFill/>
                    </a:lnT>
                    <a:lnB>
                      <a:noFill/>
                    </a:lnB>
                    <a:noFill/>
                  </a:tcPr>
                </a:tc>
                <a:tc>
                  <a:txBody>
                    <a:bodyPr/>
                    <a:lstStyle/>
                    <a:p>
                      <a:r>
                        <a:rPr lang="en-US" sz="2100" b="1"/>
                        <a:t>Impact Gained</a:t>
                      </a:r>
                      <a:endParaRPr lang="en-US" sz="2100"/>
                    </a:p>
                  </a:txBody>
                  <a:tcPr marL="108622" marR="108622" marT="54311" marB="54311" anchor="ctr">
                    <a:lnL>
                      <a:noFill/>
                    </a:lnL>
                    <a:lnR>
                      <a:noFill/>
                    </a:lnR>
                    <a:lnT>
                      <a:noFill/>
                    </a:lnT>
                    <a:lnB>
                      <a:noFill/>
                    </a:lnB>
                    <a:noFill/>
                  </a:tcPr>
                </a:tc>
                <a:extLst>
                  <a:ext uri="{0D108BD9-81ED-4DB2-BD59-A6C34878D82A}">
                    <a16:rowId xmlns:a16="http://schemas.microsoft.com/office/drawing/2014/main" val="1615861795"/>
                  </a:ext>
                </a:extLst>
              </a:tr>
              <a:tr h="1129668">
                <a:tc>
                  <a:txBody>
                    <a:bodyPr/>
                    <a:lstStyle/>
                    <a:p>
                      <a:r>
                        <a:rPr lang="en-US" sz="2100"/>
                        <a:t>Brand Managers</a:t>
                      </a:r>
                    </a:p>
                  </a:txBody>
                  <a:tcPr marL="108622" marR="108622" marT="54311" marB="54311" anchor="ctr">
                    <a:lnL>
                      <a:noFill/>
                    </a:lnL>
                    <a:lnR>
                      <a:noFill/>
                    </a:lnR>
                    <a:lnT>
                      <a:noFill/>
                    </a:lnT>
                    <a:lnB>
                      <a:noFill/>
                    </a:lnB>
                    <a:noFill/>
                  </a:tcPr>
                </a:tc>
                <a:tc>
                  <a:txBody>
                    <a:bodyPr/>
                    <a:lstStyle/>
                    <a:p>
                      <a:r>
                        <a:rPr lang="en-US" sz="2100"/>
                        <a:t>Sales Rank Trends, Discount %</a:t>
                      </a:r>
                    </a:p>
                  </a:txBody>
                  <a:tcPr marL="108622" marR="108622" marT="54311" marB="54311" anchor="ctr">
                    <a:lnL>
                      <a:noFill/>
                    </a:lnL>
                    <a:lnR>
                      <a:noFill/>
                    </a:lnR>
                    <a:lnT>
                      <a:noFill/>
                    </a:lnT>
                    <a:lnB>
                      <a:noFill/>
                    </a:lnB>
                    <a:noFill/>
                  </a:tcPr>
                </a:tc>
                <a:tc>
                  <a:txBody>
                    <a:bodyPr/>
                    <a:lstStyle/>
                    <a:p>
                      <a:r>
                        <a:rPr lang="en-US" sz="2100"/>
                        <a:t>Improve product branding, pricing strategy</a:t>
                      </a:r>
                    </a:p>
                  </a:txBody>
                  <a:tcPr marL="108622" marR="108622" marT="54311" marB="54311" anchor="ctr">
                    <a:lnL>
                      <a:noFill/>
                    </a:lnL>
                    <a:lnR>
                      <a:noFill/>
                    </a:lnR>
                    <a:lnT>
                      <a:noFill/>
                    </a:lnT>
                    <a:lnB>
                      <a:noFill/>
                    </a:lnB>
                    <a:noFill/>
                  </a:tcPr>
                </a:tc>
                <a:extLst>
                  <a:ext uri="{0D108BD9-81ED-4DB2-BD59-A6C34878D82A}">
                    <a16:rowId xmlns:a16="http://schemas.microsoft.com/office/drawing/2014/main" val="3983957742"/>
                  </a:ext>
                </a:extLst>
              </a:tr>
              <a:tr h="1129668">
                <a:tc>
                  <a:txBody>
                    <a:bodyPr/>
                    <a:lstStyle/>
                    <a:p>
                      <a:r>
                        <a:rPr lang="en-US" sz="2100"/>
                        <a:t>Sales Managers</a:t>
                      </a:r>
                    </a:p>
                  </a:txBody>
                  <a:tcPr marL="108622" marR="108622" marT="54311" marB="54311" anchor="ctr">
                    <a:lnL>
                      <a:noFill/>
                    </a:lnL>
                    <a:lnR>
                      <a:noFill/>
                    </a:lnR>
                    <a:lnT>
                      <a:noFill/>
                    </a:lnT>
                    <a:lnB>
                      <a:noFill/>
                    </a:lnB>
                    <a:noFill/>
                  </a:tcPr>
                </a:tc>
                <a:tc>
                  <a:txBody>
                    <a:bodyPr/>
                    <a:lstStyle/>
                    <a:p>
                      <a:r>
                        <a:rPr lang="en-US" sz="2100"/>
                        <a:t>Monthly Rank &amp; Discount Effects</a:t>
                      </a:r>
                    </a:p>
                  </a:txBody>
                  <a:tcPr marL="108622" marR="108622" marT="54311" marB="54311" anchor="ctr">
                    <a:lnL>
                      <a:noFill/>
                    </a:lnL>
                    <a:lnR>
                      <a:noFill/>
                    </a:lnR>
                    <a:lnT>
                      <a:noFill/>
                    </a:lnT>
                    <a:lnB>
                      <a:noFill/>
                    </a:lnB>
                    <a:noFill/>
                  </a:tcPr>
                </a:tc>
                <a:tc>
                  <a:txBody>
                    <a:bodyPr/>
                    <a:lstStyle/>
                    <a:p>
                      <a:r>
                        <a:rPr lang="en-US" sz="2100"/>
                        <a:t>Optimize campaign timing, set realistic targets</a:t>
                      </a:r>
                    </a:p>
                  </a:txBody>
                  <a:tcPr marL="108622" marR="108622" marT="54311" marB="54311" anchor="ctr">
                    <a:lnL>
                      <a:noFill/>
                    </a:lnL>
                    <a:lnR>
                      <a:noFill/>
                    </a:lnR>
                    <a:lnT>
                      <a:noFill/>
                    </a:lnT>
                    <a:lnB>
                      <a:noFill/>
                    </a:lnB>
                    <a:noFill/>
                  </a:tcPr>
                </a:tc>
                <a:extLst>
                  <a:ext uri="{0D108BD9-81ED-4DB2-BD59-A6C34878D82A}">
                    <a16:rowId xmlns:a16="http://schemas.microsoft.com/office/drawing/2014/main" val="3867419183"/>
                  </a:ext>
                </a:extLst>
              </a:tr>
              <a:tr h="1455534">
                <a:tc>
                  <a:txBody>
                    <a:bodyPr/>
                    <a:lstStyle/>
                    <a:p>
                      <a:r>
                        <a:rPr lang="en-US" sz="2100"/>
                        <a:t>Executives</a:t>
                      </a:r>
                    </a:p>
                  </a:txBody>
                  <a:tcPr marL="108622" marR="108622" marT="54311" marB="54311" anchor="ctr">
                    <a:lnL>
                      <a:noFill/>
                    </a:lnL>
                    <a:lnR>
                      <a:noFill/>
                    </a:lnR>
                    <a:lnT>
                      <a:noFill/>
                    </a:lnT>
                    <a:lnB>
                      <a:noFill/>
                    </a:lnB>
                    <a:noFill/>
                  </a:tcPr>
                </a:tc>
                <a:tc>
                  <a:txBody>
                    <a:bodyPr/>
                    <a:lstStyle/>
                    <a:p>
                      <a:r>
                        <a:rPr lang="en-US" sz="2100"/>
                        <a:t>Combined KPIs, Forecast Comparisons</a:t>
                      </a:r>
                    </a:p>
                  </a:txBody>
                  <a:tcPr marL="108622" marR="108622" marT="54311" marB="54311" anchor="ctr">
                    <a:lnL>
                      <a:noFill/>
                    </a:lnL>
                    <a:lnR>
                      <a:noFill/>
                    </a:lnR>
                    <a:lnT>
                      <a:noFill/>
                    </a:lnT>
                    <a:lnB>
                      <a:noFill/>
                    </a:lnB>
                    <a:noFill/>
                  </a:tcPr>
                </a:tc>
                <a:tc>
                  <a:txBody>
                    <a:bodyPr/>
                    <a:lstStyle/>
                    <a:p>
                      <a:r>
                        <a:rPr lang="en-US" sz="2100"/>
                        <a:t>Make strategic decisions on product focus &amp; investment</a:t>
                      </a:r>
                    </a:p>
                  </a:txBody>
                  <a:tcPr marL="108622" marR="108622" marT="54311" marB="54311" anchor="ctr">
                    <a:lnL>
                      <a:noFill/>
                    </a:lnL>
                    <a:lnR>
                      <a:noFill/>
                    </a:lnR>
                    <a:lnT>
                      <a:noFill/>
                    </a:lnT>
                    <a:lnB>
                      <a:noFill/>
                    </a:lnB>
                    <a:noFill/>
                  </a:tcPr>
                </a:tc>
                <a:extLst>
                  <a:ext uri="{0D108BD9-81ED-4DB2-BD59-A6C34878D82A}">
                    <a16:rowId xmlns:a16="http://schemas.microsoft.com/office/drawing/2014/main" val="1242967586"/>
                  </a:ext>
                </a:extLst>
              </a:tr>
            </a:tbl>
          </a:graphicData>
        </a:graphic>
      </p:graphicFrame>
    </p:spTree>
    <p:extLst>
      <p:ext uri="{BB962C8B-B14F-4D97-AF65-F5344CB8AC3E}">
        <p14:creationId xmlns:p14="http://schemas.microsoft.com/office/powerpoint/2010/main" val="2064978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FFC0CF-E571-A6DC-47A1-FC7A678EDAA4}"/>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Design of the Data Science Solution</a:t>
            </a:r>
          </a:p>
        </p:txBody>
      </p:sp>
      <p:sp>
        <p:nvSpPr>
          <p:cNvPr id="7" name="TextBox 6">
            <a:extLst>
              <a:ext uri="{FF2B5EF4-FFF2-40B4-BE49-F238E27FC236}">
                <a16:creationId xmlns:a16="http://schemas.microsoft.com/office/drawing/2014/main" id="{35C379F4-A508-39DA-3215-F657F0801999}"/>
              </a:ext>
            </a:extLst>
          </p:cNvPr>
          <p:cNvSpPr txBox="1"/>
          <p:nvPr/>
        </p:nvSpPr>
        <p:spPr>
          <a:xfrm>
            <a:off x="6429374" y="390832"/>
            <a:ext cx="2425189" cy="873612"/>
          </a:xfrm>
          <a:prstGeom prst="rect">
            <a:avLst/>
          </a:prstGeom>
        </p:spPr>
        <p:txBody>
          <a:bodyPr vert="horz" lIns="91440" tIns="45720" rIns="91440" bIns="45720" rtlCol="0" anchor="ctr">
            <a:normAutofit/>
          </a:bodyPr>
          <a:lstStyle/>
          <a:p>
            <a:pPr defTabSz="914400">
              <a:lnSpc>
                <a:spcPct val="90000"/>
              </a:lnSpc>
              <a:spcBef>
                <a:spcPts val="1000"/>
              </a:spcBef>
            </a:pPr>
            <a:r>
              <a:rPr lang="en-US" sz="1700" kern="1200">
                <a:solidFill>
                  <a:srgbClr val="FFFFFF"/>
                </a:solidFill>
                <a:latin typeface="+mn-lt"/>
                <a:ea typeface="+mn-ea"/>
                <a:cs typeface="+mn-cs"/>
              </a:rPr>
              <a:t>Flowchart: End-to-End Data Science Pipeline</a:t>
            </a:r>
          </a:p>
        </p:txBody>
      </p:sp>
      <p:pic>
        <p:nvPicPr>
          <p:cNvPr id="8" name="Picture 7" descr="A diagram of a import data&#10;&#10;AI-generated content may be incorrect.">
            <a:extLst>
              <a:ext uri="{FF2B5EF4-FFF2-40B4-BE49-F238E27FC236}">
                <a16:creationId xmlns:a16="http://schemas.microsoft.com/office/drawing/2014/main" id="{E05095AC-3D00-DC8B-4F8E-63781144630D}"/>
              </a:ext>
            </a:extLst>
          </p:cNvPr>
          <p:cNvPicPr>
            <a:picLocks noChangeAspect="1"/>
          </p:cNvPicPr>
          <p:nvPr/>
        </p:nvPicPr>
        <p:blipFill>
          <a:blip r:embed="rId3"/>
          <a:stretch>
            <a:fillRect/>
          </a:stretch>
        </p:blipFill>
        <p:spPr>
          <a:xfrm>
            <a:off x="-2" y="2148022"/>
            <a:ext cx="9144000" cy="632526"/>
          </a:xfrm>
          <a:prstGeom prst="rect">
            <a:avLst/>
          </a:prstGeom>
        </p:spPr>
      </p:pic>
    </p:spTree>
    <p:extLst>
      <p:ext uri="{BB962C8B-B14F-4D97-AF65-F5344CB8AC3E}">
        <p14:creationId xmlns:p14="http://schemas.microsoft.com/office/powerpoint/2010/main" val="3168934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CBAC5-60FF-7F40-413F-AC4BD8C6E5C4}"/>
              </a:ext>
            </a:extLst>
          </p:cNvPr>
          <p:cNvSpPr>
            <a:spLocks noGrp="1"/>
          </p:cNvSpPr>
          <p:nvPr>
            <p:ph type="title"/>
          </p:nvPr>
        </p:nvSpPr>
        <p:spPr>
          <a:xfrm>
            <a:off x="1028699" y="294538"/>
            <a:ext cx="7421963" cy="1033669"/>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Component Breakdown</a:t>
            </a:r>
          </a:p>
        </p:txBody>
      </p:sp>
      <p:sp>
        <p:nvSpPr>
          <p:cNvPr id="9" name="TextBox 8">
            <a:extLst>
              <a:ext uri="{FF2B5EF4-FFF2-40B4-BE49-F238E27FC236}">
                <a16:creationId xmlns:a16="http://schemas.microsoft.com/office/drawing/2014/main" id="{4F0D6C81-CE79-BFFB-D68E-334058CC16CA}"/>
              </a:ext>
            </a:extLst>
          </p:cNvPr>
          <p:cNvSpPr txBox="1"/>
          <p:nvPr/>
        </p:nvSpPr>
        <p:spPr>
          <a:xfrm>
            <a:off x="1028699" y="2318197"/>
            <a:ext cx="7293023" cy="3683358"/>
          </a:xfrm>
          <a:prstGeom prst="rect">
            <a:avLst/>
          </a:prstGeom>
        </p:spPr>
        <p:txBody>
          <a:bodyPr vert="horz" lIns="91440" tIns="45720" rIns="91440" bIns="45720" rtlCol="0" anchor="ctr">
            <a:normAutofit fontScale="92500" lnSpcReduction="10000"/>
          </a:bodyPr>
          <a:lstStyle/>
          <a:p>
            <a:pPr indent="-228600" defTabSz="914400">
              <a:lnSpc>
                <a:spcPct val="90000"/>
              </a:lnSpc>
              <a:spcAft>
                <a:spcPts val="600"/>
              </a:spcAft>
              <a:buFont typeface="Arial" panose="020B0604020202020204" pitchFamily="34" charset="0"/>
              <a:buChar char="•"/>
            </a:pPr>
            <a:r>
              <a:rPr lang="en-US" sz="1400" dirty="0"/>
              <a:t>Helium 10 (Xray Tool) – Data Collection</a:t>
            </a:r>
          </a:p>
          <a:p>
            <a:pPr indent="-228600" defTabSz="914400">
              <a:lnSpc>
                <a:spcPct val="90000"/>
              </a:lnSpc>
              <a:spcAft>
                <a:spcPts val="600"/>
              </a:spcAft>
              <a:buFont typeface="Arial" panose="020B0604020202020204" pitchFamily="34" charset="0"/>
              <a:buChar char="•"/>
            </a:pPr>
            <a:endParaRPr lang="en-US" sz="1400" dirty="0"/>
          </a:p>
          <a:p>
            <a:pPr indent="-228600" defTabSz="914400">
              <a:lnSpc>
                <a:spcPct val="90000"/>
              </a:lnSpc>
              <a:spcAft>
                <a:spcPts val="600"/>
              </a:spcAft>
              <a:buFont typeface="Arial" panose="020B0604020202020204" pitchFamily="34" charset="0"/>
              <a:buChar char="•"/>
            </a:pPr>
            <a:r>
              <a:rPr lang="en-US" sz="1400" b="1" dirty="0"/>
              <a:t>What it does:</a:t>
            </a:r>
            <a:r>
              <a:rPr lang="en-US" sz="1400" dirty="0"/>
              <a:t> Scrapes historical product performance data from Amazon</a:t>
            </a:r>
          </a:p>
          <a:p>
            <a:pPr indent="-228600" defTabSz="914400">
              <a:lnSpc>
                <a:spcPct val="90000"/>
              </a:lnSpc>
              <a:spcAft>
                <a:spcPts val="600"/>
              </a:spcAft>
              <a:buFont typeface="Arial" panose="020B0604020202020204" pitchFamily="34" charset="0"/>
              <a:buChar char="•"/>
            </a:pPr>
            <a:r>
              <a:rPr lang="en-US" sz="1400" b="1" dirty="0"/>
              <a:t>Data collected:</a:t>
            </a:r>
            <a:r>
              <a:rPr lang="en-US" sz="1400" dirty="0"/>
              <a:t> </a:t>
            </a:r>
            <a:r>
              <a:rPr lang="en-US" sz="1600" dirty="0"/>
              <a:t>Sales</a:t>
            </a:r>
            <a:r>
              <a:rPr lang="en-US" sz="1400" dirty="0"/>
              <a:t> Rank, List Price, New Price, and Timestamp</a:t>
            </a:r>
          </a:p>
          <a:p>
            <a:pPr indent="-228600" defTabSz="914400">
              <a:lnSpc>
                <a:spcPct val="90000"/>
              </a:lnSpc>
              <a:spcAft>
                <a:spcPts val="600"/>
              </a:spcAft>
              <a:buFont typeface="Arial" panose="020B0604020202020204" pitchFamily="34" charset="0"/>
              <a:buChar char="•"/>
            </a:pPr>
            <a:r>
              <a:rPr lang="en-US" sz="1400" b="1" dirty="0"/>
              <a:t>Why it matters:</a:t>
            </a:r>
            <a:r>
              <a:rPr lang="en-US" sz="1400" dirty="0"/>
              <a:t> Provides real-world, time-based product data from an active online marketplace</a:t>
            </a:r>
          </a:p>
          <a:p>
            <a:pPr indent="-228600" defTabSz="914400">
              <a:lnSpc>
                <a:spcPct val="90000"/>
              </a:lnSpc>
              <a:spcAft>
                <a:spcPts val="600"/>
              </a:spcAft>
              <a:buFont typeface="Arial" panose="020B0604020202020204" pitchFamily="34" charset="0"/>
              <a:buChar char="•"/>
            </a:pPr>
            <a:endParaRPr lang="en-US" sz="1400" dirty="0"/>
          </a:p>
          <a:p>
            <a:pPr indent="-228600" defTabSz="914400">
              <a:lnSpc>
                <a:spcPct val="90000"/>
              </a:lnSpc>
              <a:spcAft>
                <a:spcPts val="600"/>
              </a:spcAft>
              <a:buFont typeface="Arial" panose="020B0604020202020204" pitchFamily="34" charset="0"/>
              <a:buChar char="•"/>
            </a:pPr>
            <a:r>
              <a:rPr lang="en-US" sz="1400" dirty="0"/>
              <a:t>Excel – Data Cleaning &amp; Feature Engineering</a:t>
            </a:r>
          </a:p>
          <a:p>
            <a:pPr indent="-228600" defTabSz="914400">
              <a:lnSpc>
                <a:spcPct val="90000"/>
              </a:lnSpc>
              <a:spcAft>
                <a:spcPts val="600"/>
              </a:spcAft>
              <a:buFont typeface="Arial" panose="020B0604020202020204" pitchFamily="34" charset="0"/>
              <a:buChar char="•"/>
            </a:pPr>
            <a:endParaRPr lang="en-US" sz="1400" dirty="0"/>
          </a:p>
          <a:p>
            <a:pPr lvl="0" indent="-228600" defTabSz="914400" fontAlgn="base">
              <a:lnSpc>
                <a:spcPct val="90000"/>
              </a:lnSpc>
              <a:spcBef>
                <a:spcPct val="0"/>
              </a:spcBef>
              <a:spcAft>
                <a:spcPts val="600"/>
              </a:spcAft>
              <a:buFont typeface="Arial" panose="020B0604020202020204" pitchFamily="34" charset="0"/>
              <a:buChar char="•"/>
            </a:pPr>
            <a:r>
              <a:rPr lang="en-US" altLang="en-US" sz="1400" b="1" dirty="0"/>
              <a:t>Why it matters:</a:t>
            </a:r>
            <a:r>
              <a:rPr lang="en-US" altLang="en-US" sz="1400" dirty="0"/>
              <a:t> Transforms messy data into a clean, </a:t>
            </a:r>
          </a:p>
          <a:p>
            <a:pPr lvl="0" indent="-228600" defTabSz="914400" fontAlgn="base">
              <a:lnSpc>
                <a:spcPct val="90000"/>
              </a:lnSpc>
              <a:spcBef>
                <a:spcPct val="0"/>
              </a:spcBef>
              <a:spcAft>
                <a:spcPts val="600"/>
              </a:spcAft>
              <a:buFont typeface="Arial" panose="020B0604020202020204" pitchFamily="34" charset="0"/>
              <a:buChar char="•"/>
            </a:pPr>
            <a:r>
              <a:rPr lang="en-US" altLang="en-US" sz="1400" dirty="0"/>
              <a:t>enriched dataset with meaningful indicators for forecasting and visual analysis</a:t>
            </a:r>
          </a:p>
          <a:p>
            <a:pPr lvl="0" indent="-228600" defTabSz="914400" fontAlgn="base">
              <a:lnSpc>
                <a:spcPct val="90000"/>
              </a:lnSpc>
              <a:spcBef>
                <a:spcPct val="0"/>
              </a:spcBef>
              <a:spcAft>
                <a:spcPts val="600"/>
              </a:spcAft>
              <a:buFont typeface="Arial" panose="020B0604020202020204" pitchFamily="34" charset="0"/>
              <a:buChar char="•"/>
            </a:pPr>
            <a:r>
              <a:rPr lang="en-US" altLang="en-US" sz="1400" b="1" dirty="0"/>
              <a:t>What it does:</a:t>
            </a:r>
            <a:r>
              <a:rPr lang="en-US" altLang="en-US" sz="1400" dirty="0"/>
              <a:t> Structures the raw CSV files for analysis and adds calculated insights</a:t>
            </a:r>
          </a:p>
          <a:p>
            <a:pPr lvl="0" indent="-228600" defTabSz="914400" fontAlgn="base">
              <a:lnSpc>
                <a:spcPct val="90000"/>
              </a:lnSpc>
              <a:spcBef>
                <a:spcPct val="0"/>
              </a:spcBef>
              <a:spcAft>
                <a:spcPts val="600"/>
              </a:spcAft>
              <a:buFont typeface="Arial" panose="020B0604020202020204" pitchFamily="34" charset="0"/>
              <a:buChar char="•"/>
            </a:pPr>
            <a:r>
              <a:rPr lang="en-US" altLang="en-US" sz="1400" b="1" dirty="0"/>
              <a:t>New fields added:</a:t>
            </a:r>
            <a:endParaRPr lang="en-US" altLang="en-US" sz="1400" dirty="0"/>
          </a:p>
          <a:p>
            <a:pPr lvl="0" indent="-228600" defTabSz="914400" fontAlgn="base">
              <a:lnSpc>
                <a:spcPct val="90000"/>
              </a:lnSpc>
              <a:spcBef>
                <a:spcPct val="0"/>
              </a:spcBef>
              <a:spcAft>
                <a:spcPts val="600"/>
              </a:spcAft>
              <a:buFont typeface="Arial" panose="020B0604020202020204" pitchFamily="34" charset="0"/>
              <a:buChar char="•"/>
            </a:pPr>
            <a:r>
              <a:rPr lang="en-US" altLang="en-US" sz="1400" dirty="0"/>
              <a:t>Year and Month from timestamp</a:t>
            </a:r>
          </a:p>
          <a:p>
            <a:pPr lvl="0" indent="-228600" defTabSz="914400" fontAlgn="base">
              <a:lnSpc>
                <a:spcPct val="90000"/>
              </a:lnSpc>
              <a:spcBef>
                <a:spcPct val="0"/>
              </a:spcBef>
              <a:spcAft>
                <a:spcPts val="600"/>
              </a:spcAft>
              <a:buFont typeface="Arial" panose="020B0604020202020204" pitchFamily="34" charset="0"/>
              <a:buChar char="•"/>
            </a:pPr>
            <a:r>
              <a:rPr lang="en-US" altLang="en-US" sz="1400" dirty="0"/>
              <a:t>Discount Amount = List Price – New Price</a:t>
            </a:r>
          </a:p>
          <a:p>
            <a:pPr lvl="0" indent="-228600" defTabSz="914400" fontAlgn="base">
              <a:lnSpc>
                <a:spcPct val="90000"/>
              </a:lnSpc>
              <a:spcBef>
                <a:spcPct val="0"/>
              </a:spcBef>
              <a:spcAft>
                <a:spcPts val="600"/>
              </a:spcAft>
              <a:buFont typeface="Arial" panose="020B0604020202020204" pitchFamily="34" charset="0"/>
              <a:buChar char="•"/>
            </a:pPr>
            <a:r>
              <a:rPr lang="en-US" altLang="en-US" sz="1400" dirty="0"/>
              <a:t>Discount % = (List Price – New Price) / List Price</a:t>
            </a:r>
          </a:p>
          <a:p>
            <a:pPr indent="-228600" defTabSz="914400">
              <a:lnSpc>
                <a:spcPct val="90000"/>
              </a:lnSpc>
              <a:spcAft>
                <a:spcPts val="600"/>
              </a:spcAft>
              <a:buFont typeface="Arial" panose="020B0604020202020204" pitchFamily="34" charset="0"/>
              <a:buChar char="•"/>
            </a:pPr>
            <a:endParaRPr lang="en-US" sz="1400" dirty="0"/>
          </a:p>
          <a:p>
            <a:pPr indent="-228600" defTabSz="914400">
              <a:lnSpc>
                <a:spcPct val="90000"/>
              </a:lnSpc>
              <a:spcAft>
                <a:spcPts val="600"/>
              </a:spcAft>
              <a:buFont typeface="Arial" panose="020B0604020202020204" pitchFamily="34" charset="0"/>
              <a:buChar char="•"/>
            </a:pPr>
            <a:endParaRPr lang="en-US" sz="1400" dirty="0"/>
          </a:p>
          <a:p>
            <a:pPr indent="-228600" defTabSz="9144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327556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BC5643F-7064-FCA7-9E05-B8D4CE8FB46C}"/>
              </a:ext>
            </a:extLst>
          </p:cNvPr>
          <p:cNvSpPr txBox="1"/>
          <p:nvPr/>
        </p:nvSpPr>
        <p:spPr>
          <a:xfrm>
            <a:off x="278297" y="496957"/>
            <a:ext cx="5607246" cy="5519213"/>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200" b="1" dirty="0"/>
              <a:t>Orange – Forecasting with ARIMA</a:t>
            </a:r>
          </a:p>
          <a:p>
            <a:pPr indent="-228600" defTabSz="914400">
              <a:lnSpc>
                <a:spcPct val="90000"/>
              </a:lnSpc>
              <a:spcAft>
                <a:spcPts val="600"/>
              </a:spcAft>
              <a:buFont typeface="Arial" panose="020B0604020202020204" pitchFamily="34" charset="0"/>
              <a:buChar char="•"/>
            </a:pPr>
            <a:r>
              <a:rPr lang="en-US" sz="1200" b="1" dirty="0"/>
              <a:t>What it does:</a:t>
            </a:r>
            <a:r>
              <a:rPr lang="en-US" sz="1200" dirty="0"/>
              <a:t> Converts time-series product data into future forecasts</a:t>
            </a:r>
          </a:p>
          <a:p>
            <a:pPr indent="-228600" defTabSz="914400">
              <a:lnSpc>
                <a:spcPct val="90000"/>
              </a:lnSpc>
              <a:spcAft>
                <a:spcPts val="600"/>
              </a:spcAft>
              <a:buFont typeface="Arial" panose="020B0604020202020204" pitchFamily="34" charset="0"/>
              <a:buChar char="•"/>
            </a:pPr>
            <a:r>
              <a:rPr lang="en-US" sz="1200" b="1" dirty="0"/>
              <a:t>Steps:</a:t>
            </a:r>
            <a:endParaRPr lang="en-US" sz="1200" dirty="0"/>
          </a:p>
          <a:p>
            <a:pPr lvl="1" indent="-228600" defTabSz="914400">
              <a:lnSpc>
                <a:spcPct val="90000"/>
              </a:lnSpc>
              <a:spcAft>
                <a:spcPts val="600"/>
              </a:spcAft>
              <a:buFont typeface="Arial" panose="020B0604020202020204" pitchFamily="34" charset="0"/>
              <a:buChar char="•"/>
            </a:pPr>
            <a:r>
              <a:rPr lang="en-US" sz="1200" dirty="0"/>
              <a:t>Import cleaned CSVs</a:t>
            </a:r>
          </a:p>
          <a:p>
            <a:pPr lvl="1" indent="-228600" defTabSz="914400">
              <a:lnSpc>
                <a:spcPct val="90000"/>
              </a:lnSpc>
              <a:spcAft>
                <a:spcPts val="600"/>
              </a:spcAft>
              <a:buFont typeface="Arial" panose="020B0604020202020204" pitchFamily="34" charset="0"/>
              <a:buChar char="•"/>
            </a:pPr>
            <a:r>
              <a:rPr lang="en-US" sz="1200" dirty="0"/>
              <a:t>Use “Form Time Series” to structure time data</a:t>
            </a:r>
          </a:p>
          <a:p>
            <a:pPr lvl="1" indent="-228600" defTabSz="914400">
              <a:lnSpc>
                <a:spcPct val="90000"/>
              </a:lnSpc>
              <a:spcAft>
                <a:spcPts val="600"/>
              </a:spcAft>
              <a:buFont typeface="Arial" panose="020B0604020202020204" pitchFamily="34" charset="0"/>
              <a:buChar char="•"/>
            </a:pPr>
            <a:r>
              <a:rPr lang="en-US" sz="1200" dirty="0"/>
              <a:t>Apply the </a:t>
            </a:r>
            <a:r>
              <a:rPr lang="en-US" sz="1200" b="1" dirty="0"/>
              <a:t>ARIMA model</a:t>
            </a:r>
            <a:r>
              <a:rPr lang="en-US" sz="1200" dirty="0"/>
              <a:t> for 12-month predictions</a:t>
            </a:r>
          </a:p>
          <a:p>
            <a:pPr lvl="1" indent="-228600" defTabSz="914400">
              <a:lnSpc>
                <a:spcPct val="90000"/>
              </a:lnSpc>
              <a:spcAft>
                <a:spcPts val="600"/>
              </a:spcAft>
              <a:buFont typeface="Arial" panose="020B0604020202020204" pitchFamily="34" charset="0"/>
              <a:buChar char="•"/>
            </a:pPr>
            <a:r>
              <a:rPr lang="en-US" sz="1200" dirty="0"/>
              <a:t>Export results into CSV format</a:t>
            </a:r>
          </a:p>
          <a:p>
            <a:pPr indent="-228600" defTabSz="914400">
              <a:lnSpc>
                <a:spcPct val="90000"/>
              </a:lnSpc>
              <a:spcAft>
                <a:spcPts val="600"/>
              </a:spcAft>
              <a:buFont typeface="Arial" panose="020B0604020202020204" pitchFamily="34" charset="0"/>
              <a:buChar char="•"/>
            </a:pPr>
            <a:r>
              <a:rPr lang="en-US" sz="1200" b="1" dirty="0"/>
              <a:t>Why it matters:</a:t>
            </a:r>
            <a:r>
              <a:rPr lang="en-US" sz="1200" dirty="0"/>
              <a:t> Helps predict how sales rank or prices may behave in future months, aiding in campaign planning and discount strategy</a:t>
            </a:r>
          </a:p>
          <a:p>
            <a:pPr indent="-228600" defTabSz="914400">
              <a:lnSpc>
                <a:spcPct val="90000"/>
              </a:lnSpc>
              <a:spcAft>
                <a:spcPts val="600"/>
              </a:spcAft>
              <a:buFont typeface="Arial" panose="020B0604020202020204" pitchFamily="34" charset="0"/>
              <a:buChar char="•"/>
            </a:pPr>
            <a:endParaRPr lang="en-US" sz="1200" dirty="0"/>
          </a:p>
          <a:p>
            <a:pPr indent="-228600" defTabSz="914400">
              <a:lnSpc>
                <a:spcPct val="90000"/>
              </a:lnSpc>
              <a:spcAft>
                <a:spcPts val="600"/>
              </a:spcAft>
              <a:buFont typeface="Arial" panose="020B0604020202020204" pitchFamily="34" charset="0"/>
              <a:buChar char="•"/>
            </a:pPr>
            <a:r>
              <a:rPr lang="en-US" sz="1200" b="1" dirty="0"/>
              <a:t>Power BI – Visualization &amp; Dashboard Reporting</a:t>
            </a:r>
          </a:p>
          <a:p>
            <a:pPr indent="-228600" defTabSz="914400">
              <a:lnSpc>
                <a:spcPct val="90000"/>
              </a:lnSpc>
              <a:spcAft>
                <a:spcPts val="600"/>
              </a:spcAft>
              <a:buFont typeface="Arial" panose="020B0604020202020204" pitchFamily="34" charset="0"/>
              <a:buChar char="•"/>
            </a:pPr>
            <a:r>
              <a:rPr lang="en-US" sz="1200" b="1" dirty="0"/>
              <a:t>What it does:</a:t>
            </a:r>
            <a:r>
              <a:rPr lang="en-US" sz="1200" dirty="0"/>
              <a:t> Visualizes the processed and forecasted data using charts, cards, and slicers</a:t>
            </a:r>
          </a:p>
          <a:p>
            <a:pPr indent="-228600" defTabSz="914400">
              <a:lnSpc>
                <a:spcPct val="90000"/>
              </a:lnSpc>
              <a:spcAft>
                <a:spcPts val="600"/>
              </a:spcAft>
              <a:buFont typeface="Arial" panose="020B0604020202020204" pitchFamily="34" charset="0"/>
              <a:buChar char="•"/>
            </a:pPr>
            <a:r>
              <a:rPr lang="en-US" sz="1200" b="1" dirty="0"/>
              <a:t>Features used:</a:t>
            </a:r>
            <a:endParaRPr lang="en-US" sz="1200" dirty="0"/>
          </a:p>
          <a:p>
            <a:pPr lvl="1" indent="-228600" defTabSz="914400">
              <a:lnSpc>
                <a:spcPct val="90000"/>
              </a:lnSpc>
              <a:spcAft>
                <a:spcPts val="600"/>
              </a:spcAft>
              <a:buFont typeface="Arial" panose="020B0604020202020204" pitchFamily="34" charset="0"/>
              <a:buChar char="•"/>
            </a:pPr>
            <a:r>
              <a:rPr lang="en-US" sz="1200" dirty="0"/>
              <a:t>Line charts for forecast trends</a:t>
            </a:r>
          </a:p>
          <a:p>
            <a:pPr lvl="1" indent="-228600" defTabSz="914400">
              <a:lnSpc>
                <a:spcPct val="90000"/>
              </a:lnSpc>
              <a:spcAft>
                <a:spcPts val="600"/>
              </a:spcAft>
              <a:buFont typeface="Arial" panose="020B0604020202020204" pitchFamily="34" charset="0"/>
              <a:buChar char="•"/>
            </a:pPr>
            <a:r>
              <a:rPr lang="en-US" sz="1200" dirty="0"/>
              <a:t>Bar charts for discount analysis</a:t>
            </a:r>
          </a:p>
          <a:p>
            <a:pPr lvl="1" indent="-228600" defTabSz="914400">
              <a:lnSpc>
                <a:spcPct val="90000"/>
              </a:lnSpc>
              <a:spcAft>
                <a:spcPts val="600"/>
              </a:spcAft>
              <a:buFont typeface="Arial" panose="020B0604020202020204" pitchFamily="34" charset="0"/>
              <a:buChar char="•"/>
            </a:pPr>
            <a:r>
              <a:rPr lang="en-US" sz="1200" dirty="0"/>
              <a:t>KPI cards (e.g., average discount %, forecasted sales rank)</a:t>
            </a:r>
          </a:p>
          <a:p>
            <a:pPr lvl="1" indent="-228600" defTabSz="914400">
              <a:lnSpc>
                <a:spcPct val="90000"/>
              </a:lnSpc>
              <a:spcAft>
                <a:spcPts val="600"/>
              </a:spcAft>
              <a:buFont typeface="Arial" panose="020B0604020202020204" pitchFamily="34" charset="0"/>
              <a:buChar char="•"/>
            </a:pPr>
            <a:r>
              <a:rPr lang="en-US" sz="1200" dirty="0"/>
              <a:t>DAX formulas for dynamic metrics</a:t>
            </a:r>
          </a:p>
          <a:p>
            <a:pPr indent="-228600" defTabSz="914400">
              <a:lnSpc>
                <a:spcPct val="90000"/>
              </a:lnSpc>
              <a:spcAft>
                <a:spcPts val="600"/>
              </a:spcAft>
              <a:buFont typeface="Arial" panose="020B0604020202020204" pitchFamily="34" charset="0"/>
              <a:buChar char="•"/>
            </a:pPr>
            <a:r>
              <a:rPr lang="en-US" sz="1200" b="1" dirty="0"/>
              <a:t>Why it matters:</a:t>
            </a:r>
            <a:r>
              <a:rPr lang="en-US" sz="1200" dirty="0"/>
              <a:t> Converts numeric data into </a:t>
            </a:r>
            <a:r>
              <a:rPr lang="en-US" sz="1200" b="1" dirty="0"/>
              <a:t>insights</a:t>
            </a:r>
            <a:r>
              <a:rPr lang="en-US" sz="1200" dirty="0"/>
              <a:t> that stakeholders (marketers, sales managers, executives) can act on confidently</a:t>
            </a:r>
          </a:p>
          <a:p>
            <a:pPr indent="-228600" defTabSz="914400">
              <a:lnSpc>
                <a:spcPct val="90000"/>
              </a:lnSpc>
              <a:spcAft>
                <a:spcPts val="600"/>
              </a:spcAft>
              <a:buFont typeface="Arial" panose="020B0604020202020204" pitchFamily="34" charset="0"/>
              <a:buChar char="•"/>
            </a:pPr>
            <a:endParaRPr lang="en-US" sz="1200" dirty="0"/>
          </a:p>
          <a:p>
            <a:pPr indent="-228600" defTabSz="914400">
              <a:lnSpc>
                <a:spcPct val="90000"/>
              </a:lnSpc>
              <a:spcAft>
                <a:spcPts val="600"/>
              </a:spcAft>
              <a:buFont typeface="Arial" panose="020B0604020202020204" pitchFamily="34" charset="0"/>
              <a:buChar char="•"/>
            </a:pPr>
            <a:endParaRPr lang="en-US" sz="1200" dirty="0"/>
          </a:p>
          <a:p>
            <a:pPr indent="-228600" defTabSz="914400">
              <a:lnSpc>
                <a:spcPct val="90000"/>
              </a:lnSpc>
              <a:spcAft>
                <a:spcPts val="600"/>
              </a:spcAft>
              <a:buFont typeface="Arial" panose="020B0604020202020204" pitchFamily="34" charset="0"/>
              <a:buChar char="•"/>
            </a:pPr>
            <a:endParaRPr lang="en-US" sz="1200" dirty="0"/>
          </a:p>
        </p:txBody>
      </p:sp>
      <p:sp>
        <p:nvSpPr>
          <p:cNvPr id="23" name="Rectangle 2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Oval 2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Graphic 11" descr="Partial Sun">
            <a:extLst>
              <a:ext uri="{FF2B5EF4-FFF2-40B4-BE49-F238E27FC236}">
                <a16:creationId xmlns:a16="http://schemas.microsoft.com/office/drawing/2014/main" id="{FB8CD85D-FB35-BC41-2A55-C19E661C08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4164669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004AD4-0DE0-499F-4FBC-2E6050DDBE35}"/>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How the Pipeline Solves the Problem</a:t>
            </a:r>
          </a:p>
        </p:txBody>
      </p:sp>
      <p:graphicFrame>
        <p:nvGraphicFramePr>
          <p:cNvPr id="4" name="Table 3">
            <a:extLst>
              <a:ext uri="{FF2B5EF4-FFF2-40B4-BE49-F238E27FC236}">
                <a16:creationId xmlns:a16="http://schemas.microsoft.com/office/drawing/2014/main" id="{125D485E-2E17-FCDF-8ADF-8553DC390BAE}"/>
              </a:ext>
            </a:extLst>
          </p:cNvPr>
          <p:cNvGraphicFramePr>
            <a:graphicFrameLocks noGrp="1"/>
          </p:cNvGraphicFramePr>
          <p:nvPr>
            <p:extLst>
              <p:ext uri="{D42A27DB-BD31-4B8C-83A1-F6EECF244321}">
                <p14:modId xmlns:p14="http://schemas.microsoft.com/office/powerpoint/2010/main" val="2609135988"/>
              </p:ext>
            </p:extLst>
          </p:nvPr>
        </p:nvGraphicFramePr>
        <p:xfrm>
          <a:off x="324168" y="2299958"/>
          <a:ext cx="8495662" cy="3784830"/>
        </p:xfrm>
        <a:graphic>
          <a:graphicData uri="http://schemas.openxmlformats.org/drawingml/2006/table">
            <a:tbl>
              <a:tblPr>
                <a:solidFill>
                  <a:srgbClr val="F7F7F7"/>
                </a:solidFill>
              </a:tblPr>
              <a:tblGrid>
                <a:gridCol w="3274181">
                  <a:extLst>
                    <a:ext uri="{9D8B030D-6E8A-4147-A177-3AD203B41FA5}">
                      <a16:colId xmlns:a16="http://schemas.microsoft.com/office/drawing/2014/main" val="3515429475"/>
                    </a:ext>
                  </a:extLst>
                </a:gridCol>
                <a:gridCol w="5221481">
                  <a:extLst>
                    <a:ext uri="{9D8B030D-6E8A-4147-A177-3AD203B41FA5}">
                      <a16:colId xmlns:a16="http://schemas.microsoft.com/office/drawing/2014/main" val="2888252458"/>
                    </a:ext>
                  </a:extLst>
                </a:gridCol>
              </a:tblGrid>
              <a:tr h="515942">
                <a:tc>
                  <a:txBody>
                    <a:bodyPr/>
                    <a:lstStyle/>
                    <a:p>
                      <a:r>
                        <a:rPr lang="en-US" sz="2000" b="1" cap="none" spc="0">
                          <a:solidFill>
                            <a:schemeClr val="tx1"/>
                          </a:solidFill>
                        </a:rPr>
                        <a:t>Stage</a:t>
                      </a:r>
                      <a:endParaRPr lang="en-US" sz="2000" cap="none" spc="0">
                        <a:solidFill>
                          <a:schemeClr val="tx1"/>
                        </a:solidFill>
                      </a:endParaRPr>
                    </a:p>
                  </a:txBody>
                  <a:tcPr marL="112980" marR="112980" marT="56490" marB="112980" anchor="ctr">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tc>
                  <a:txBody>
                    <a:bodyPr/>
                    <a:lstStyle/>
                    <a:p>
                      <a:r>
                        <a:rPr lang="en-US" sz="2000" b="1" cap="none" spc="0">
                          <a:solidFill>
                            <a:schemeClr val="tx1"/>
                          </a:solidFill>
                        </a:rPr>
                        <a:t>Contribution to the Problem</a:t>
                      </a:r>
                      <a:endParaRPr lang="en-US" sz="2000" cap="none" spc="0">
                        <a:solidFill>
                          <a:schemeClr val="tx1"/>
                        </a:solidFill>
                      </a:endParaRPr>
                    </a:p>
                  </a:txBody>
                  <a:tcPr marL="112980" marR="112980" marT="56490" marB="112980" anchor="ctr">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extLst>
                  <a:ext uri="{0D108BD9-81ED-4DB2-BD59-A6C34878D82A}">
                    <a16:rowId xmlns:a16="http://schemas.microsoft.com/office/drawing/2014/main" val="1030054851"/>
                  </a:ext>
                </a:extLst>
              </a:tr>
              <a:tr h="817222">
                <a:tc>
                  <a:txBody>
                    <a:bodyPr/>
                    <a:lstStyle/>
                    <a:p>
                      <a:r>
                        <a:rPr lang="en-US" sz="2000" cap="none" spc="0">
                          <a:solidFill>
                            <a:schemeClr val="tx1"/>
                          </a:solidFill>
                        </a:rPr>
                        <a:t>Helium 10</a:t>
                      </a:r>
                    </a:p>
                  </a:txBody>
                  <a:tcPr marL="112980" marR="112980" marT="56490" marB="112980"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2000" cap="none" spc="0">
                          <a:solidFill>
                            <a:schemeClr val="tx1"/>
                          </a:solidFill>
                        </a:rPr>
                        <a:t>Collects reliable and up-to-date product data from Amazon</a:t>
                      </a:r>
                    </a:p>
                  </a:txBody>
                  <a:tcPr marL="112980" marR="112980" marT="56490" marB="112980"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872060219"/>
                  </a:ext>
                </a:extLst>
              </a:tr>
              <a:tr h="817222">
                <a:tc>
                  <a:txBody>
                    <a:bodyPr/>
                    <a:lstStyle/>
                    <a:p>
                      <a:r>
                        <a:rPr lang="en-US" sz="2000" cap="none" spc="0">
                          <a:solidFill>
                            <a:schemeClr val="tx1"/>
                          </a:solidFill>
                        </a:rPr>
                        <a:t>Excel</a:t>
                      </a:r>
                    </a:p>
                  </a:txBody>
                  <a:tcPr marL="112980" marR="112980" marT="56490" marB="112980"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2000" cap="none" spc="0">
                          <a:solidFill>
                            <a:schemeClr val="tx1"/>
                          </a:solidFill>
                        </a:rPr>
                        <a:t>Cleans data and creates custom metrics needed for analysis</a:t>
                      </a:r>
                    </a:p>
                  </a:txBody>
                  <a:tcPr marL="112980" marR="112980" marT="56490" marB="112980"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22704289"/>
                  </a:ext>
                </a:extLst>
              </a:tr>
              <a:tr h="817222">
                <a:tc>
                  <a:txBody>
                    <a:bodyPr/>
                    <a:lstStyle/>
                    <a:p>
                      <a:r>
                        <a:rPr lang="en-US" sz="2000" cap="none" spc="0">
                          <a:solidFill>
                            <a:schemeClr val="tx1"/>
                          </a:solidFill>
                        </a:rPr>
                        <a:t>Orange (ARIMA)</a:t>
                      </a:r>
                    </a:p>
                  </a:txBody>
                  <a:tcPr marL="112980" marR="112980" marT="56490" marB="112980"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2000" cap="none" spc="0">
                          <a:solidFill>
                            <a:schemeClr val="tx1"/>
                          </a:solidFill>
                        </a:rPr>
                        <a:t>Predicts future product trends, allowing proactive decision-making</a:t>
                      </a:r>
                    </a:p>
                  </a:txBody>
                  <a:tcPr marL="112980" marR="112980" marT="56490" marB="112980"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242674369"/>
                  </a:ext>
                </a:extLst>
              </a:tr>
              <a:tr h="817222">
                <a:tc>
                  <a:txBody>
                    <a:bodyPr/>
                    <a:lstStyle/>
                    <a:p>
                      <a:r>
                        <a:rPr lang="en-US" sz="2000" cap="none" spc="0">
                          <a:solidFill>
                            <a:schemeClr val="tx1"/>
                          </a:solidFill>
                        </a:rPr>
                        <a:t>Power BI</a:t>
                      </a:r>
                    </a:p>
                  </a:txBody>
                  <a:tcPr marL="112980" marR="112980" marT="56490" marB="112980"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US" sz="2000" cap="none" spc="0">
                          <a:solidFill>
                            <a:schemeClr val="tx1"/>
                          </a:solidFill>
                        </a:rPr>
                        <a:t>Delivers the results in a user-friendly, visual format for all roles</a:t>
                      </a:r>
                    </a:p>
                  </a:txBody>
                  <a:tcPr marL="112980" marR="112980" marT="56490" marB="112980"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3604903343"/>
                  </a:ext>
                </a:extLst>
              </a:tr>
            </a:tbl>
          </a:graphicData>
        </a:graphic>
      </p:graphicFrame>
    </p:spTree>
    <p:extLst>
      <p:ext uri="{BB962C8B-B14F-4D97-AF65-F5344CB8AC3E}">
        <p14:creationId xmlns:p14="http://schemas.microsoft.com/office/powerpoint/2010/main" val="1114008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6EFE1-DC78-F2D9-806D-3D80C674E8D3}"/>
              </a:ext>
            </a:extLst>
          </p:cNvPr>
          <p:cNvSpPr>
            <a:spLocks noGrp="1"/>
          </p:cNvSpPr>
          <p:nvPr>
            <p:ph type="title"/>
          </p:nvPr>
        </p:nvSpPr>
        <p:spPr>
          <a:xfrm>
            <a:off x="479160" y="457200"/>
            <a:ext cx="8182230" cy="1368614"/>
          </a:xfrm>
        </p:spPr>
        <p:txBody>
          <a:bodyPr vert="horz" lIns="91440" tIns="45720" rIns="91440" bIns="45720" rtlCol="0" anchor="ctr">
            <a:normAutofit/>
          </a:bodyPr>
          <a:lstStyle/>
          <a:p>
            <a:pPr defTabSz="914400">
              <a:lnSpc>
                <a:spcPct val="90000"/>
              </a:lnSpc>
            </a:pPr>
            <a:r>
              <a:rPr lang="en-US" sz="5700"/>
              <a:t>Orange </a:t>
            </a:r>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560" y="1850683"/>
            <a:ext cx="2468880" cy="18288"/>
          </a:xfrm>
          <a:custGeom>
            <a:avLst/>
            <a:gdLst>
              <a:gd name="connsiteX0" fmla="*/ 0 w 2468880"/>
              <a:gd name="connsiteY0" fmla="*/ 0 h 18288"/>
              <a:gd name="connsiteX1" fmla="*/ 592531 w 2468880"/>
              <a:gd name="connsiteY1" fmla="*/ 0 h 18288"/>
              <a:gd name="connsiteX2" fmla="*/ 1160374 w 2468880"/>
              <a:gd name="connsiteY2" fmla="*/ 0 h 18288"/>
              <a:gd name="connsiteX3" fmla="*/ 1728216 w 2468880"/>
              <a:gd name="connsiteY3" fmla="*/ 0 h 18288"/>
              <a:gd name="connsiteX4" fmla="*/ 2468880 w 2468880"/>
              <a:gd name="connsiteY4" fmla="*/ 0 h 18288"/>
              <a:gd name="connsiteX5" fmla="*/ 2468880 w 2468880"/>
              <a:gd name="connsiteY5" fmla="*/ 18288 h 18288"/>
              <a:gd name="connsiteX6" fmla="*/ 1802282 w 2468880"/>
              <a:gd name="connsiteY6" fmla="*/ 18288 h 18288"/>
              <a:gd name="connsiteX7" fmla="*/ 1209751 w 2468880"/>
              <a:gd name="connsiteY7" fmla="*/ 18288 h 18288"/>
              <a:gd name="connsiteX8" fmla="*/ 641909 w 2468880"/>
              <a:gd name="connsiteY8" fmla="*/ 18288 h 18288"/>
              <a:gd name="connsiteX9" fmla="*/ 0 w 2468880"/>
              <a:gd name="connsiteY9" fmla="*/ 18288 h 18288"/>
              <a:gd name="connsiteX10" fmla="*/ 0 w 246888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8288"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302" y="4771"/>
                  <a:pt x="2469633" y="12323"/>
                  <a:pt x="2468880" y="18288"/>
                </a:cubicBezTo>
                <a:cubicBezTo>
                  <a:pt x="2229297" y="-14659"/>
                  <a:pt x="2066775" y="30253"/>
                  <a:pt x="1802282" y="18288"/>
                </a:cubicBezTo>
                <a:cubicBezTo>
                  <a:pt x="1537789" y="6323"/>
                  <a:pt x="1379930" y="22266"/>
                  <a:pt x="1209751" y="18288"/>
                </a:cubicBezTo>
                <a:cubicBezTo>
                  <a:pt x="1039572" y="14310"/>
                  <a:pt x="837025" y="12850"/>
                  <a:pt x="641909" y="18288"/>
                </a:cubicBezTo>
                <a:cubicBezTo>
                  <a:pt x="446793" y="23726"/>
                  <a:pt x="170561" y="18472"/>
                  <a:pt x="0" y="18288"/>
                </a:cubicBezTo>
                <a:cubicBezTo>
                  <a:pt x="841" y="12879"/>
                  <a:pt x="-726" y="3977"/>
                  <a:pt x="0" y="0"/>
                </a:cubicBezTo>
                <a:close/>
              </a:path>
              <a:path w="2468880" h="18288"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8266" y="8857"/>
                  <a:pt x="2469384" y="13619"/>
                  <a:pt x="2468880" y="18288"/>
                </a:cubicBezTo>
                <a:cubicBezTo>
                  <a:pt x="2271330" y="36599"/>
                  <a:pt x="2001027" y="31554"/>
                  <a:pt x="1876349" y="18288"/>
                </a:cubicBezTo>
                <a:cubicBezTo>
                  <a:pt x="1751671" y="5022"/>
                  <a:pt x="1364652" y="15063"/>
                  <a:pt x="1209751" y="18288"/>
                </a:cubicBezTo>
                <a:cubicBezTo>
                  <a:pt x="1054850" y="21513"/>
                  <a:pt x="748438" y="20074"/>
                  <a:pt x="617220" y="18288"/>
                </a:cubicBezTo>
                <a:cubicBezTo>
                  <a:pt x="486002" y="16502"/>
                  <a:pt x="237432" y="27200"/>
                  <a:pt x="0" y="18288"/>
                </a:cubicBezTo>
                <a:cubicBezTo>
                  <a:pt x="-487" y="10816"/>
                  <a:pt x="-839" y="605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4B3C66-7676-A9E4-AE3F-A30D5211C564}"/>
              </a:ext>
            </a:extLst>
          </p:cNvPr>
          <p:cNvPicPr>
            <a:picLocks noChangeAspect="1"/>
          </p:cNvPicPr>
          <p:nvPr/>
        </p:nvPicPr>
        <p:blipFill>
          <a:blip r:embed="rId2"/>
          <a:stretch>
            <a:fillRect/>
          </a:stretch>
        </p:blipFill>
        <p:spPr>
          <a:xfrm>
            <a:off x="240030" y="3245427"/>
            <a:ext cx="4210812" cy="2400162"/>
          </a:xfrm>
          <a:prstGeom prst="rect">
            <a:avLst/>
          </a:prstGeom>
        </p:spPr>
      </p:pic>
      <p:pic>
        <p:nvPicPr>
          <p:cNvPr id="7" name="Picture 6">
            <a:extLst>
              <a:ext uri="{FF2B5EF4-FFF2-40B4-BE49-F238E27FC236}">
                <a16:creationId xmlns:a16="http://schemas.microsoft.com/office/drawing/2014/main" id="{372FB844-ED79-D1E9-BEA0-2DBFBAB7FD3E}"/>
              </a:ext>
            </a:extLst>
          </p:cNvPr>
          <p:cNvPicPr>
            <a:picLocks noChangeAspect="1"/>
          </p:cNvPicPr>
          <p:nvPr/>
        </p:nvPicPr>
        <p:blipFill>
          <a:blip r:embed="rId3"/>
          <a:stretch>
            <a:fillRect/>
          </a:stretch>
        </p:blipFill>
        <p:spPr>
          <a:xfrm>
            <a:off x="4690872" y="3371751"/>
            <a:ext cx="4210812" cy="2147513"/>
          </a:xfrm>
          <a:prstGeom prst="rect">
            <a:avLst/>
          </a:prstGeom>
        </p:spPr>
      </p:pic>
    </p:spTree>
    <p:extLst>
      <p:ext uri="{BB962C8B-B14F-4D97-AF65-F5344CB8AC3E}">
        <p14:creationId xmlns:p14="http://schemas.microsoft.com/office/powerpoint/2010/main" val="4172498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Power BI Dashboard: iPad 10th Gen</a:t>
            </a:r>
          </a:p>
        </p:txBody>
      </p:sp>
      <p:pic>
        <p:nvPicPr>
          <p:cNvPr id="5" name="Picture 4">
            <a:extLst>
              <a:ext uri="{FF2B5EF4-FFF2-40B4-BE49-F238E27FC236}">
                <a16:creationId xmlns:a16="http://schemas.microsoft.com/office/drawing/2014/main" id="{2BA6B2FE-E8A7-192B-D076-2E4F47A56413}"/>
              </a:ext>
            </a:extLst>
          </p:cNvPr>
          <p:cNvPicPr>
            <a:picLocks noChangeAspect="1"/>
          </p:cNvPicPr>
          <p:nvPr/>
        </p:nvPicPr>
        <p:blipFill>
          <a:blip r:embed="rId3"/>
          <a:stretch>
            <a:fillRect/>
          </a:stretch>
        </p:blipFill>
        <p:spPr>
          <a:xfrm>
            <a:off x="436215" y="1822348"/>
            <a:ext cx="8058207" cy="44521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C2658D-608B-A916-9BA7-812634523914}"/>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Analysis of iPad 10th Gen (2022) Dashboard</a:t>
            </a:r>
          </a:p>
        </p:txBody>
      </p:sp>
      <p:graphicFrame>
        <p:nvGraphicFramePr>
          <p:cNvPr id="4" name="Table 3">
            <a:extLst>
              <a:ext uri="{FF2B5EF4-FFF2-40B4-BE49-F238E27FC236}">
                <a16:creationId xmlns:a16="http://schemas.microsoft.com/office/drawing/2014/main" id="{B89B08FC-1D2A-4DE5-D6AC-2A7414812D13}"/>
              </a:ext>
            </a:extLst>
          </p:cNvPr>
          <p:cNvGraphicFramePr>
            <a:graphicFrameLocks noGrp="1"/>
          </p:cNvGraphicFramePr>
          <p:nvPr>
            <p:extLst>
              <p:ext uri="{D42A27DB-BD31-4B8C-83A1-F6EECF244321}">
                <p14:modId xmlns:p14="http://schemas.microsoft.com/office/powerpoint/2010/main" val="4248853728"/>
              </p:ext>
            </p:extLst>
          </p:nvPr>
        </p:nvGraphicFramePr>
        <p:xfrm>
          <a:off x="324168" y="2102298"/>
          <a:ext cx="8495663" cy="4180152"/>
        </p:xfrm>
        <a:graphic>
          <a:graphicData uri="http://schemas.openxmlformats.org/drawingml/2006/table">
            <a:tbl>
              <a:tblPr>
                <a:noFill/>
              </a:tblPr>
              <a:tblGrid>
                <a:gridCol w="2900253">
                  <a:extLst>
                    <a:ext uri="{9D8B030D-6E8A-4147-A177-3AD203B41FA5}">
                      <a16:colId xmlns:a16="http://schemas.microsoft.com/office/drawing/2014/main" val="3513346866"/>
                    </a:ext>
                  </a:extLst>
                </a:gridCol>
                <a:gridCol w="5595410">
                  <a:extLst>
                    <a:ext uri="{9D8B030D-6E8A-4147-A177-3AD203B41FA5}">
                      <a16:colId xmlns:a16="http://schemas.microsoft.com/office/drawing/2014/main" val="1312149149"/>
                    </a:ext>
                  </a:extLst>
                </a:gridCol>
              </a:tblGrid>
              <a:tr h="570480">
                <a:tc>
                  <a:txBody>
                    <a:bodyPr/>
                    <a:lstStyle/>
                    <a:p>
                      <a:r>
                        <a:rPr lang="en-US" sz="1700" b="1" cap="none" spc="0">
                          <a:solidFill>
                            <a:schemeClr val="tx1"/>
                          </a:solidFill>
                        </a:rPr>
                        <a:t>Metric</a:t>
                      </a:r>
                      <a:endParaRPr lang="en-US" sz="1700" cap="none" spc="0">
                        <a:solidFill>
                          <a:schemeClr val="tx1"/>
                        </a:solidFill>
                      </a:endParaRPr>
                    </a:p>
                  </a:txBody>
                  <a:tcPr marL="0" marR="75727" marT="30291" marB="227182" anchor="ctr">
                    <a:lnL w="12700" cmpd="sng">
                      <a:noFill/>
                      <a:prstDash val="solid"/>
                    </a:lnL>
                    <a:lnR w="12700" cmpd="sng">
                      <a:noFill/>
                      <a:prstDash val="solid"/>
                    </a:lnR>
                    <a:lnT w="6350" cap="flat" cmpd="sng" algn="ctr">
                      <a:solidFill>
                        <a:schemeClr val="tx1"/>
                      </a:solidFill>
                      <a:prstDash val="solid"/>
                    </a:lnT>
                    <a:lnB w="12700" cmpd="sng">
                      <a:noFill/>
                      <a:prstDash val="solid"/>
                    </a:lnB>
                    <a:noFill/>
                  </a:tcPr>
                </a:tc>
                <a:tc>
                  <a:txBody>
                    <a:bodyPr/>
                    <a:lstStyle/>
                    <a:p>
                      <a:r>
                        <a:rPr lang="en-US" sz="1700" b="1" cap="none" spc="0">
                          <a:solidFill>
                            <a:schemeClr val="tx1"/>
                          </a:solidFill>
                        </a:rPr>
                        <a:t>Insight</a:t>
                      </a:r>
                      <a:endParaRPr lang="en-US" sz="1700" cap="none" spc="0">
                        <a:solidFill>
                          <a:schemeClr val="tx1"/>
                        </a:solidFill>
                      </a:endParaRPr>
                    </a:p>
                  </a:txBody>
                  <a:tcPr marL="0" marR="75727" marT="30291" marB="227182" anchor="ctr">
                    <a:lnL w="12700" cmpd="sng">
                      <a:noFill/>
                      <a:prstDash val="solid"/>
                    </a:lnL>
                    <a:lnR w="12700" cmpd="sng">
                      <a:noFill/>
                      <a:prstDash val="solid"/>
                    </a:lnR>
                    <a:lnT w="6350" cap="flat" cmpd="sng" algn="ctr">
                      <a:solidFill>
                        <a:schemeClr val="tx1"/>
                      </a:solidFill>
                      <a:prstDash val="solid"/>
                    </a:lnT>
                    <a:lnB w="12700" cmpd="sng">
                      <a:noFill/>
                      <a:prstDash val="solid"/>
                    </a:lnB>
                    <a:noFill/>
                  </a:tcPr>
                </a:tc>
                <a:extLst>
                  <a:ext uri="{0D108BD9-81ED-4DB2-BD59-A6C34878D82A}">
                    <a16:rowId xmlns:a16="http://schemas.microsoft.com/office/drawing/2014/main" val="917240082"/>
                  </a:ext>
                </a:extLst>
              </a:tr>
              <a:tr h="570480">
                <a:tc>
                  <a:txBody>
                    <a:bodyPr/>
                    <a:lstStyle/>
                    <a:p>
                      <a:r>
                        <a:rPr lang="en-US" sz="1700" cap="none" spc="0">
                          <a:solidFill>
                            <a:schemeClr val="tx1"/>
                          </a:solidFill>
                        </a:rPr>
                        <a:t>Sales Rank (Line)</a:t>
                      </a:r>
                    </a:p>
                  </a:txBody>
                  <a:tcPr marL="0" marR="75727" marT="30291" marB="227182"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700" cap="none" spc="0">
                          <a:solidFill>
                            <a:schemeClr val="tx1"/>
                          </a:solidFill>
                        </a:rPr>
                        <a:t>Recovery in 2025 after a performance dip in late 2024</a:t>
                      </a:r>
                    </a:p>
                  </a:txBody>
                  <a:tcPr marL="0" marR="75727" marT="30291" marB="22718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0176613"/>
                  </a:ext>
                </a:extLst>
              </a:tr>
              <a:tr h="570480">
                <a:tc>
                  <a:txBody>
                    <a:bodyPr/>
                    <a:lstStyle/>
                    <a:p>
                      <a:r>
                        <a:rPr lang="en-US" sz="1700" cap="none" spc="0">
                          <a:solidFill>
                            <a:schemeClr val="tx1"/>
                          </a:solidFill>
                        </a:rPr>
                        <a:t>Discount Strategy (Bars)</a:t>
                      </a:r>
                    </a:p>
                  </a:txBody>
                  <a:tcPr marL="0" marR="75727" marT="30291" marB="227182"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700" cap="none" spc="0">
                          <a:solidFill>
                            <a:schemeClr val="tx1"/>
                          </a:solidFill>
                        </a:rPr>
                        <a:t>Aggressive early-year discounting (~30%), tapered off later</a:t>
                      </a:r>
                    </a:p>
                  </a:txBody>
                  <a:tcPr marL="0" marR="75727" marT="30291" marB="22718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718073141"/>
                  </a:ext>
                </a:extLst>
              </a:tr>
              <a:tr h="822904">
                <a:tc>
                  <a:txBody>
                    <a:bodyPr/>
                    <a:lstStyle/>
                    <a:p>
                      <a:r>
                        <a:rPr lang="en-US" sz="1700" cap="none" spc="0">
                          <a:solidFill>
                            <a:schemeClr val="tx1"/>
                          </a:solidFill>
                        </a:rPr>
                        <a:t>Forecast vs. Actual</a:t>
                      </a:r>
                    </a:p>
                  </a:txBody>
                  <a:tcPr marL="0" marR="75727" marT="30291" marB="227182"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700" cap="none" spc="0">
                          <a:solidFill>
                            <a:schemeClr val="tx1"/>
                          </a:solidFill>
                        </a:rPr>
                        <a:t>Forecast predicts stable rank, actual values suggest a need for May-focused strategy</a:t>
                      </a:r>
                    </a:p>
                  </a:txBody>
                  <a:tcPr marL="0" marR="75727" marT="30291" marB="22718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96424316"/>
                  </a:ext>
                </a:extLst>
              </a:tr>
              <a:tr h="822904">
                <a:tc>
                  <a:txBody>
                    <a:bodyPr/>
                    <a:lstStyle/>
                    <a:p>
                      <a:r>
                        <a:rPr lang="en-US" sz="1700" cap="none" spc="0">
                          <a:solidFill>
                            <a:schemeClr val="tx1"/>
                          </a:solidFill>
                        </a:rPr>
                        <a:t>Discount Efficiency</a:t>
                      </a:r>
                    </a:p>
                  </a:txBody>
                  <a:tcPr marL="0" marR="75727" marT="30291" marB="227182"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700" cap="none" spc="0">
                          <a:solidFill>
                            <a:schemeClr val="tx1"/>
                          </a:solidFill>
                        </a:rPr>
                        <a:t>Rank improved as discounts decreased → possible brand recovery or demand growth</a:t>
                      </a:r>
                    </a:p>
                  </a:txBody>
                  <a:tcPr marL="0" marR="75727" marT="30291" marB="22718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74634263"/>
                  </a:ext>
                </a:extLst>
              </a:tr>
              <a:tr h="822904">
                <a:tc>
                  <a:txBody>
                    <a:bodyPr/>
                    <a:lstStyle/>
                    <a:p>
                      <a:r>
                        <a:rPr lang="en-US" sz="1700" cap="none" spc="0">
                          <a:solidFill>
                            <a:schemeClr val="tx1"/>
                          </a:solidFill>
                        </a:rPr>
                        <a:t>Strategic Timing Opportunity</a:t>
                      </a:r>
                    </a:p>
                  </a:txBody>
                  <a:tcPr marL="0" marR="75727" marT="30291" marB="227182"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700" cap="none" spc="0">
                          <a:solidFill>
                            <a:schemeClr val="tx1"/>
                          </a:solidFill>
                        </a:rPr>
                        <a:t>Promotions may need re-alignment in Q2 (especially March–May)</a:t>
                      </a:r>
                    </a:p>
                  </a:txBody>
                  <a:tcPr marL="0" marR="75727" marT="30291" marB="227182"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81133126"/>
                  </a:ext>
                </a:extLst>
              </a:tr>
            </a:tbl>
          </a:graphicData>
        </a:graphic>
      </p:graphicFrame>
    </p:spTree>
    <p:extLst>
      <p:ext uri="{BB962C8B-B14F-4D97-AF65-F5344CB8AC3E}">
        <p14:creationId xmlns:p14="http://schemas.microsoft.com/office/powerpoint/2010/main" val="3833300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Power BI Dashboard: iPad Air</a:t>
            </a:r>
          </a:p>
        </p:txBody>
      </p:sp>
      <p:pic>
        <p:nvPicPr>
          <p:cNvPr id="7" name="Picture 6">
            <a:extLst>
              <a:ext uri="{FF2B5EF4-FFF2-40B4-BE49-F238E27FC236}">
                <a16:creationId xmlns:a16="http://schemas.microsoft.com/office/drawing/2014/main" id="{7D6BC78C-754F-EAD1-0F42-D78FCAC8CD18}"/>
              </a:ext>
            </a:extLst>
          </p:cNvPr>
          <p:cNvPicPr>
            <a:picLocks noChangeAspect="1"/>
          </p:cNvPicPr>
          <p:nvPr/>
        </p:nvPicPr>
        <p:blipFill>
          <a:blip r:embed="rId3"/>
          <a:stretch>
            <a:fillRect/>
          </a:stretch>
        </p:blipFill>
        <p:spPr>
          <a:xfrm>
            <a:off x="596856" y="1966293"/>
            <a:ext cx="7950285" cy="44521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C3EE4-CC1F-987E-E8C4-FEA12014B5BF}"/>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Dashboard Analysis – iPad Air 5th Gen (2022)</a:t>
            </a:r>
          </a:p>
        </p:txBody>
      </p:sp>
      <p:graphicFrame>
        <p:nvGraphicFramePr>
          <p:cNvPr id="4" name="Table 3">
            <a:extLst>
              <a:ext uri="{FF2B5EF4-FFF2-40B4-BE49-F238E27FC236}">
                <a16:creationId xmlns:a16="http://schemas.microsoft.com/office/drawing/2014/main" id="{E08F57F1-F875-2013-4498-117DAD33242B}"/>
              </a:ext>
            </a:extLst>
          </p:cNvPr>
          <p:cNvGraphicFramePr>
            <a:graphicFrameLocks noGrp="1"/>
          </p:cNvGraphicFramePr>
          <p:nvPr>
            <p:extLst>
              <p:ext uri="{D42A27DB-BD31-4B8C-83A1-F6EECF244321}">
                <p14:modId xmlns:p14="http://schemas.microsoft.com/office/powerpoint/2010/main" val="4130727430"/>
              </p:ext>
            </p:extLst>
          </p:nvPr>
        </p:nvGraphicFramePr>
        <p:xfrm>
          <a:off x="324168" y="2130828"/>
          <a:ext cx="8495662" cy="4123093"/>
        </p:xfrm>
        <a:graphic>
          <a:graphicData uri="http://schemas.openxmlformats.org/drawingml/2006/table">
            <a:tbl>
              <a:tblPr/>
              <a:tblGrid>
                <a:gridCol w="4014043">
                  <a:extLst>
                    <a:ext uri="{9D8B030D-6E8A-4147-A177-3AD203B41FA5}">
                      <a16:colId xmlns:a16="http://schemas.microsoft.com/office/drawing/2014/main" val="1842997660"/>
                    </a:ext>
                  </a:extLst>
                </a:gridCol>
                <a:gridCol w="4481619">
                  <a:extLst>
                    <a:ext uri="{9D8B030D-6E8A-4147-A177-3AD203B41FA5}">
                      <a16:colId xmlns:a16="http://schemas.microsoft.com/office/drawing/2014/main" val="1005743990"/>
                    </a:ext>
                  </a:extLst>
                </a:gridCol>
              </a:tblGrid>
              <a:tr h="438203">
                <a:tc>
                  <a:txBody>
                    <a:bodyPr/>
                    <a:lstStyle/>
                    <a:p>
                      <a:r>
                        <a:rPr lang="en-US" sz="2000" b="1"/>
                        <a:t>Area</a:t>
                      </a:r>
                      <a:endParaRPr lang="en-US" sz="2000"/>
                    </a:p>
                  </a:txBody>
                  <a:tcPr marL="99592" marR="99592" marT="49796" marB="49796" anchor="ctr">
                    <a:lnL>
                      <a:noFill/>
                    </a:lnL>
                    <a:lnR>
                      <a:noFill/>
                    </a:lnR>
                    <a:lnT>
                      <a:noFill/>
                    </a:lnT>
                    <a:lnB>
                      <a:noFill/>
                    </a:lnB>
                    <a:noFill/>
                  </a:tcPr>
                </a:tc>
                <a:tc>
                  <a:txBody>
                    <a:bodyPr/>
                    <a:lstStyle/>
                    <a:p>
                      <a:r>
                        <a:rPr lang="en-US" sz="2000" b="1"/>
                        <a:t>Insight</a:t>
                      </a:r>
                      <a:endParaRPr lang="en-US" sz="2000"/>
                    </a:p>
                  </a:txBody>
                  <a:tcPr marL="99592" marR="99592" marT="49796" marB="49796" anchor="ctr">
                    <a:lnL>
                      <a:noFill/>
                    </a:lnL>
                    <a:lnR>
                      <a:noFill/>
                    </a:lnR>
                    <a:lnT>
                      <a:noFill/>
                    </a:lnT>
                    <a:lnB>
                      <a:noFill/>
                    </a:lnB>
                    <a:noFill/>
                  </a:tcPr>
                </a:tc>
                <a:extLst>
                  <a:ext uri="{0D108BD9-81ED-4DB2-BD59-A6C34878D82A}">
                    <a16:rowId xmlns:a16="http://schemas.microsoft.com/office/drawing/2014/main" val="569067953"/>
                  </a:ext>
                </a:extLst>
              </a:tr>
              <a:tr h="736978">
                <a:tc>
                  <a:txBody>
                    <a:bodyPr/>
                    <a:lstStyle/>
                    <a:p>
                      <a:r>
                        <a:rPr lang="en-US" sz="2000"/>
                        <a:t>Sales Rank Trend</a:t>
                      </a:r>
                    </a:p>
                  </a:txBody>
                  <a:tcPr marL="99592" marR="99592" marT="49796" marB="49796" anchor="ctr">
                    <a:lnL>
                      <a:noFill/>
                    </a:lnL>
                    <a:lnR>
                      <a:noFill/>
                    </a:lnR>
                    <a:lnT>
                      <a:noFill/>
                    </a:lnT>
                    <a:lnB>
                      <a:noFill/>
                    </a:lnB>
                    <a:noFill/>
                  </a:tcPr>
                </a:tc>
                <a:tc>
                  <a:txBody>
                    <a:bodyPr/>
                    <a:lstStyle/>
                    <a:p>
                      <a:r>
                        <a:rPr lang="en-US" sz="2000"/>
                        <a:t>Highly variable performance; sensitive to market conditions</a:t>
                      </a:r>
                    </a:p>
                  </a:txBody>
                  <a:tcPr marL="99592" marR="99592" marT="49796" marB="49796" anchor="ctr">
                    <a:lnL>
                      <a:noFill/>
                    </a:lnL>
                    <a:lnR>
                      <a:noFill/>
                    </a:lnR>
                    <a:lnT>
                      <a:noFill/>
                    </a:lnT>
                    <a:lnB>
                      <a:noFill/>
                    </a:lnB>
                    <a:noFill/>
                  </a:tcPr>
                </a:tc>
                <a:extLst>
                  <a:ext uri="{0D108BD9-81ED-4DB2-BD59-A6C34878D82A}">
                    <a16:rowId xmlns:a16="http://schemas.microsoft.com/office/drawing/2014/main" val="3855268332"/>
                  </a:ext>
                </a:extLst>
              </a:tr>
              <a:tr h="736978">
                <a:tc>
                  <a:txBody>
                    <a:bodyPr/>
                    <a:lstStyle/>
                    <a:p>
                      <a:r>
                        <a:rPr lang="en-US" sz="2000"/>
                        <a:t>Discount Strategy</a:t>
                      </a:r>
                    </a:p>
                  </a:txBody>
                  <a:tcPr marL="99592" marR="99592" marT="49796" marB="49796" anchor="ctr">
                    <a:lnL>
                      <a:noFill/>
                    </a:lnL>
                    <a:lnR>
                      <a:noFill/>
                    </a:lnR>
                    <a:lnT>
                      <a:noFill/>
                    </a:lnT>
                    <a:lnB>
                      <a:noFill/>
                    </a:lnB>
                    <a:noFill/>
                  </a:tcPr>
                </a:tc>
                <a:tc>
                  <a:txBody>
                    <a:bodyPr/>
                    <a:lstStyle/>
                    <a:p>
                      <a:r>
                        <a:rPr lang="en-US" sz="2000"/>
                        <a:t>Q2 had highest discounts → associated with best rank performance</a:t>
                      </a:r>
                    </a:p>
                  </a:txBody>
                  <a:tcPr marL="99592" marR="99592" marT="49796" marB="49796" anchor="ctr">
                    <a:lnL>
                      <a:noFill/>
                    </a:lnL>
                    <a:lnR>
                      <a:noFill/>
                    </a:lnR>
                    <a:lnT>
                      <a:noFill/>
                    </a:lnT>
                    <a:lnB>
                      <a:noFill/>
                    </a:lnB>
                    <a:noFill/>
                  </a:tcPr>
                </a:tc>
                <a:extLst>
                  <a:ext uri="{0D108BD9-81ED-4DB2-BD59-A6C34878D82A}">
                    <a16:rowId xmlns:a16="http://schemas.microsoft.com/office/drawing/2014/main" val="1784242380"/>
                  </a:ext>
                </a:extLst>
              </a:tr>
              <a:tr h="736978">
                <a:tc>
                  <a:txBody>
                    <a:bodyPr/>
                    <a:lstStyle/>
                    <a:p>
                      <a:r>
                        <a:rPr lang="en-US" sz="2000"/>
                        <a:t>Forecasted Rank</a:t>
                      </a:r>
                    </a:p>
                  </a:txBody>
                  <a:tcPr marL="99592" marR="99592" marT="49796" marB="49796" anchor="ctr">
                    <a:lnL>
                      <a:noFill/>
                    </a:lnL>
                    <a:lnR>
                      <a:noFill/>
                    </a:lnR>
                    <a:lnT>
                      <a:noFill/>
                    </a:lnT>
                    <a:lnB>
                      <a:noFill/>
                    </a:lnB>
                    <a:noFill/>
                  </a:tcPr>
                </a:tc>
                <a:tc>
                  <a:txBody>
                    <a:bodyPr/>
                    <a:lstStyle/>
                    <a:p>
                      <a:r>
                        <a:rPr lang="en-US" sz="2000"/>
                        <a:t>Predicted to increase (worsen) if no adjustments are made</a:t>
                      </a:r>
                    </a:p>
                  </a:txBody>
                  <a:tcPr marL="99592" marR="99592" marT="49796" marB="49796" anchor="ctr">
                    <a:lnL>
                      <a:noFill/>
                    </a:lnL>
                    <a:lnR>
                      <a:noFill/>
                    </a:lnR>
                    <a:lnT>
                      <a:noFill/>
                    </a:lnT>
                    <a:lnB>
                      <a:noFill/>
                    </a:lnB>
                    <a:noFill/>
                  </a:tcPr>
                </a:tc>
                <a:extLst>
                  <a:ext uri="{0D108BD9-81ED-4DB2-BD59-A6C34878D82A}">
                    <a16:rowId xmlns:a16="http://schemas.microsoft.com/office/drawing/2014/main" val="2580430041"/>
                  </a:ext>
                </a:extLst>
              </a:tr>
              <a:tr h="736978">
                <a:tc>
                  <a:txBody>
                    <a:bodyPr/>
                    <a:lstStyle/>
                    <a:p>
                      <a:r>
                        <a:rPr lang="en-US" sz="2000"/>
                        <a:t>KPI Analysis</a:t>
                      </a:r>
                    </a:p>
                  </a:txBody>
                  <a:tcPr marL="99592" marR="99592" marT="49796" marB="49796" anchor="ctr">
                    <a:lnL>
                      <a:noFill/>
                    </a:lnL>
                    <a:lnR>
                      <a:noFill/>
                    </a:lnR>
                    <a:lnT>
                      <a:noFill/>
                    </a:lnT>
                    <a:lnB>
                      <a:noFill/>
                    </a:lnB>
                    <a:noFill/>
                  </a:tcPr>
                </a:tc>
                <a:tc>
                  <a:txBody>
                    <a:bodyPr/>
                    <a:lstStyle/>
                    <a:p>
                      <a:r>
                        <a:rPr lang="en-US" sz="2000"/>
                        <a:t>Strong potential (Min Rank = 61), but underutilized in later months</a:t>
                      </a:r>
                    </a:p>
                  </a:txBody>
                  <a:tcPr marL="99592" marR="99592" marT="49796" marB="49796" anchor="ctr">
                    <a:lnL>
                      <a:noFill/>
                    </a:lnL>
                    <a:lnR>
                      <a:noFill/>
                    </a:lnR>
                    <a:lnT>
                      <a:noFill/>
                    </a:lnT>
                    <a:lnB>
                      <a:noFill/>
                    </a:lnB>
                    <a:noFill/>
                  </a:tcPr>
                </a:tc>
                <a:extLst>
                  <a:ext uri="{0D108BD9-81ED-4DB2-BD59-A6C34878D82A}">
                    <a16:rowId xmlns:a16="http://schemas.microsoft.com/office/drawing/2014/main" val="2112841080"/>
                  </a:ext>
                </a:extLst>
              </a:tr>
              <a:tr h="736978">
                <a:tc>
                  <a:txBody>
                    <a:bodyPr/>
                    <a:lstStyle/>
                    <a:p>
                      <a:r>
                        <a:rPr lang="en-US" sz="2000"/>
                        <a:t>Opportunity Window</a:t>
                      </a:r>
                    </a:p>
                  </a:txBody>
                  <a:tcPr marL="99592" marR="99592" marT="49796" marB="49796" anchor="ctr">
                    <a:lnL>
                      <a:noFill/>
                    </a:lnL>
                    <a:lnR>
                      <a:noFill/>
                    </a:lnR>
                    <a:lnT>
                      <a:noFill/>
                    </a:lnT>
                    <a:lnB>
                      <a:noFill/>
                    </a:lnB>
                    <a:noFill/>
                  </a:tcPr>
                </a:tc>
                <a:tc>
                  <a:txBody>
                    <a:bodyPr/>
                    <a:lstStyle/>
                    <a:p>
                      <a:r>
                        <a:rPr lang="en-US" sz="2000"/>
                        <a:t>Consider discounts or ad campaigns in Q1–Q2 to stabilize rank trend</a:t>
                      </a:r>
                    </a:p>
                  </a:txBody>
                  <a:tcPr marL="99592" marR="99592" marT="49796" marB="49796" anchor="ctr">
                    <a:lnL>
                      <a:noFill/>
                    </a:lnL>
                    <a:lnR>
                      <a:noFill/>
                    </a:lnR>
                    <a:lnT>
                      <a:noFill/>
                    </a:lnT>
                    <a:lnB>
                      <a:noFill/>
                    </a:lnB>
                    <a:noFill/>
                  </a:tcPr>
                </a:tc>
                <a:extLst>
                  <a:ext uri="{0D108BD9-81ED-4DB2-BD59-A6C34878D82A}">
                    <a16:rowId xmlns:a16="http://schemas.microsoft.com/office/drawing/2014/main" val="4184079306"/>
                  </a:ext>
                </a:extLst>
              </a:tr>
            </a:tbl>
          </a:graphicData>
        </a:graphic>
      </p:graphicFrame>
    </p:spTree>
    <p:extLst>
      <p:ext uri="{BB962C8B-B14F-4D97-AF65-F5344CB8AC3E}">
        <p14:creationId xmlns:p14="http://schemas.microsoft.com/office/powerpoint/2010/main" val="292733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3212" y="1326724"/>
            <a:ext cx="3985902" cy="994172"/>
          </a:xfrm>
        </p:spPr>
        <p:txBody>
          <a:bodyPr>
            <a:normAutofit/>
          </a:bodyPr>
          <a:lstStyle/>
          <a:p>
            <a:r>
              <a:rPr lang="en-US"/>
              <a:t>Products </a:t>
            </a:r>
            <a:endParaRPr lang="en-US" dirty="0"/>
          </a:p>
        </p:txBody>
      </p:sp>
      <p:sp>
        <p:nvSpPr>
          <p:cNvPr id="3" name="Content Placeholder 2"/>
          <p:cNvSpPr>
            <a:spLocks noGrp="1"/>
          </p:cNvSpPr>
          <p:nvPr>
            <p:ph idx="1"/>
          </p:nvPr>
        </p:nvSpPr>
        <p:spPr>
          <a:xfrm>
            <a:off x="363212" y="2433494"/>
            <a:ext cx="3985907" cy="2881456"/>
          </a:xfrm>
        </p:spPr>
        <p:txBody>
          <a:bodyPr anchor="t">
            <a:normAutofit/>
          </a:bodyPr>
          <a:lstStyle/>
          <a:p>
            <a:pPr marL="0" indent="0">
              <a:buNone/>
            </a:pPr>
            <a:r>
              <a:rPr lang="en-US" sz="1350" b="1" dirty="0"/>
              <a:t>Selected Products and Company</a:t>
            </a:r>
          </a:p>
          <a:p>
            <a:pPr marL="0" indent="0">
              <a:buNone/>
            </a:pPr>
            <a:r>
              <a:rPr lang="en-US" sz="1350" dirty="0"/>
              <a:t>For this project, I selected three consumer electronics products from </a:t>
            </a:r>
            <a:r>
              <a:rPr lang="en-US" sz="1350" b="1" dirty="0"/>
              <a:t>Apple Inc.</a:t>
            </a:r>
            <a:r>
              <a:rPr lang="en-US" sz="1350" dirty="0"/>
              <a:t>, specifically from their tablet category. The chosen products are:</a:t>
            </a:r>
          </a:p>
          <a:p>
            <a:pPr marL="0" indent="0">
              <a:buNone/>
            </a:pPr>
            <a:endParaRPr lang="en-US" sz="1350" dirty="0"/>
          </a:p>
          <a:p>
            <a:r>
              <a:rPr lang="en-US" sz="1350" b="1" dirty="0"/>
              <a:t>iPad 10th Generation (2022)</a:t>
            </a:r>
            <a:endParaRPr lang="en-US" sz="1350" dirty="0"/>
          </a:p>
          <a:p>
            <a:r>
              <a:rPr lang="en-US" sz="1350" b="1" dirty="0"/>
              <a:t>iPad Air 5th Generation (2022)</a:t>
            </a:r>
            <a:endParaRPr lang="en-US" sz="1350" dirty="0"/>
          </a:p>
          <a:p>
            <a:r>
              <a:rPr lang="en-US" sz="1350" b="1" dirty="0"/>
              <a:t>iPad Pro 6th Generation (2022)</a:t>
            </a:r>
          </a:p>
          <a:p>
            <a:pPr marL="0" indent="0">
              <a:buNone/>
            </a:pPr>
            <a:endParaRPr lang="en-US" sz="1350" dirty="0"/>
          </a:p>
          <a:p>
            <a:pPr marL="0" indent="0">
              <a:buNone/>
            </a:pPr>
            <a:r>
              <a:rPr lang="en-US" sz="1350" dirty="0"/>
              <a:t>These products represent different price tiers and feature sets within the same product line, making them suitable for comparative analysis.</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19600" y="0"/>
            <a:ext cx="4724400" cy="4919011"/>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561" y="1505"/>
            <a:ext cx="4583439" cy="4762908"/>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7" name="Graphic 6" descr="Apple">
            <a:extLst>
              <a:ext uri="{FF2B5EF4-FFF2-40B4-BE49-F238E27FC236}">
                <a16:creationId xmlns:a16="http://schemas.microsoft.com/office/drawing/2014/main" id="{64D0732A-1833-D5B4-1961-09B0350023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2767" y="485518"/>
            <a:ext cx="3197870" cy="3197870"/>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Power BI Dashboard: iPad Pro</a:t>
            </a:r>
          </a:p>
        </p:txBody>
      </p:sp>
      <p:pic>
        <p:nvPicPr>
          <p:cNvPr id="5" name="Picture 4">
            <a:extLst>
              <a:ext uri="{FF2B5EF4-FFF2-40B4-BE49-F238E27FC236}">
                <a16:creationId xmlns:a16="http://schemas.microsoft.com/office/drawing/2014/main" id="{C54623FB-54B3-4C72-16CB-0998397932CE}"/>
              </a:ext>
            </a:extLst>
          </p:cNvPr>
          <p:cNvPicPr>
            <a:picLocks noChangeAspect="1"/>
          </p:cNvPicPr>
          <p:nvPr/>
        </p:nvPicPr>
        <p:blipFill>
          <a:blip r:embed="rId3"/>
          <a:stretch>
            <a:fillRect/>
          </a:stretch>
        </p:blipFill>
        <p:spPr>
          <a:xfrm>
            <a:off x="788466" y="1600200"/>
            <a:ext cx="7567068" cy="424381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99EBC-2DEA-1278-6C28-4AA5627CE9EF}"/>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2500" b="1" kern="1200">
                <a:solidFill>
                  <a:srgbClr val="FFFFFF"/>
                </a:solidFill>
                <a:latin typeface="+mj-lt"/>
                <a:ea typeface="+mj-ea"/>
                <a:cs typeface="+mj-cs"/>
              </a:rPr>
              <a:t>Dashboard Analysis – iPad Pro 6th Gen (2022)</a:t>
            </a:r>
            <a:br>
              <a:rPr lang="en-US" sz="2500" b="1" kern="1200">
                <a:solidFill>
                  <a:srgbClr val="FFFFFF"/>
                </a:solidFill>
                <a:latin typeface="+mj-lt"/>
                <a:ea typeface="+mj-ea"/>
                <a:cs typeface="+mj-cs"/>
              </a:rPr>
            </a:br>
            <a:endParaRPr lang="en-US" sz="2500" kern="1200">
              <a:solidFill>
                <a:srgbClr val="FFFFFF"/>
              </a:solidFill>
              <a:latin typeface="+mj-lt"/>
              <a:ea typeface="+mj-ea"/>
              <a:cs typeface="+mj-cs"/>
            </a:endParaRPr>
          </a:p>
        </p:txBody>
      </p:sp>
      <p:graphicFrame>
        <p:nvGraphicFramePr>
          <p:cNvPr id="4" name="Table 3">
            <a:extLst>
              <a:ext uri="{FF2B5EF4-FFF2-40B4-BE49-F238E27FC236}">
                <a16:creationId xmlns:a16="http://schemas.microsoft.com/office/drawing/2014/main" id="{EAC8D5B8-1124-D25A-8987-FED5A8F9CBB5}"/>
              </a:ext>
            </a:extLst>
          </p:cNvPr>
          <p:cNvGraphicFramePr>
            <a:graphicFrameLocks noGrp="1"/>
          </p:cNvGraphicFramePr>
          <p:nvPr>
            <p:extLst>
              <p:ext uri="{D42A27DB-BD31-4B8C-83A1-F6EECF244321}">
                <p14:modId xmlns:p14="http://schemas.microsoft.com/office/powerpoint/2010/main" val="2943379933"/>
              </p:ext>
            </p:extLst>
          </p:nvPr>
        </p:nvGraphicFramePr>
        <p:xfrm>
          <a:off x="324168" y="2098804"/>
          <a:ext cx="8495662" cy="4187139"/>
        </p:xfrm>
        <a:graphic>
          <a:graphicData uri="http://schemas.openxmlformats.org/drawingml/2006/table">
            <a:tbl>
              <a:tblPr>
                <a:solidFill>
                  <a:schemeClr val="bg1"/>
                </a:solidFill>
              </a:tblPr>
              <a:tblGrid>
                <a:gridCol w="3792970">
                  <a:extLst>
                    <a:ext uri="{9D8B030D-6E8A-4147-A177-3AD203B41FA5}">
                      <a16:colId xmlns:a16="http://schemas.microsoft.com/office/drawing/2014/main" val="3451483488"/>
                    </a:ext>
                  </a:extLst>
                </a:gridCol>
                <a:gridCol w="4702692">
                  <a:extLst>
                    <a:ext uri="{9D8B030D-6E8A-4147-A177-3AD203B41FA5}">
                      <a16:colId xmlns:a16="http://schemas.microsoft.com/office/drawing/2014/main" val="1672940060"/>
                    </a:ext>
                  </a:extLst>
                </a:gridCol>
              </a:tblGrid>
              <a:tr h="494654">
                <a:tc>
                  <a:txBody>
                    <a:bodyPr/>
                    <a:lstStyle/>
                    <a:p>
                      <a:r>
                        <a:rPr lang="en-US" sz="1600" b="1" cap="none" spc="0">
                          <a:solidFill>
                            <a:schemeClr val="tx1"/>
                          </a:solidFill>
                        </a:rPr>
                        <a:t>Area</a:t>
                      </a:r>
                      <a:endParaRPr lang="en-US" sz="1600" cap="none" spc="0">
                        <a:solidFill>
                          <a:schemeClr val="tx1"/>
                        </a:solidFill>
                      </a:endParaRPr>
                    </a:p>
                  </a:txBody>
                  <a:tcPr marL="135856" marR="104504" marT="104504" marB="10450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r>
                        <a:rPr lang="en-US" sz="1600" b="1" cap="none" spc="0">
                          <a:solidFill>
                            <a:schemeClr val="tx1"/>
                          </a:solidFill>
                        </a:rPr>
                        <a:t>Insight</a:t>
                      </a:r>
                      <a:endParaRPr lang="en-US" sz="1600" cap="none" spc="0">
                        <a:solidFill>
                          <a:schemeClr val="tx1"/>
                        </a:solidFill>
                      </a:endParaRPr>
                    </a:p>
                  </a:txBody>
                  <a:tcPr marL="135856" marR="104504" marT="104504" marB="10450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390358991"/>
                  </a:ext>
                </a:extLst>
              </a:tr>
              <a:tr h="738497">
                <a:tc>
                  <a:txBody>
                    <a:bodyPr/>
                    <a:lstStyle/>
                    <a:p>
                      <a:r>
                        <a:rPr lang="en-US" sz="1600" cap="none" spc="0">
                          <a:solidFill>
                            <a:schemeClr val="tx1"/>
                          </a:solidFill>
                        </a:rPr>
                        <a:t>Sales Rank Performance</a:t>
                      </a:r>
                    </a:p>
                  </a:txBody>
                  <a:tcPr marL="135856" marR="104504" marT="104504" marB="10450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rPr>
                        <a:t>Strong and consistent throughout 2024–2025, with minor competitive dips</a:t>
                      </a:r>
                    </a:p>
                  </a:txBody>
                  <a:tcPr marL="135856" marR="104504" marT="104504" marB="10450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730287877"/>
                  </a:ext>
                </a:extLst>
              </a:tr>
              <a:tr h="738497">
                <a:tc>
                  <a:txBody>
                    <a:bodyPr/>
                    <a:lstStyle/>
                    <a:p>
                      <a:r>
                        <a:rPr lang="en-US" sz="1600" cap="none" spc="0">
                          <a:solidFill>
                            <a:schemeClr val="tx1"/>
                          </a:solidFill>
                        </a:rPr>
                        <a:t>Discount Pattern</a:t>
                      </a:r>
                    </a:p>
                  </a:txBody>
                  <a:tcPr marL="135856" marR="104504" marT="104504" marB="10450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rPr>
                        <a:t>Focused in Q1 and Q4, aligns with seasonal promotions (holidays, school)</a:t>
                      </a:r>
                    </a:p>
                  </a:txBody>
                  <a:tcPr marL="135856" marR="104504" marT="104504" marB="10450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879424325"/>
                  </a:ext>
                </a:extLst>
              </a:tr>
              <a:tr h="738497">
                <a:tc>
                  <a:txBody>
                    <a:bodyPr/>
                    <a:lstStyle/>
                    <a:p>
                      <a:r>
                        <a:rPr lang="en-US" sz="1600" cap="none" spc="0">
                          <a:solidFill>
                            <a:schemeClr val="tx1"/>
                          </a:solidFill>
                        </a:rPr>
                        <a:t>Forecast Trend</a:t>
                      </a:r>
                    </a:p>
                  </a:txBody>
                  <a:tcPr marL="135856" marR="104504" marT="104504" marB="10450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rPr>
                        <a:t>Predicts small decline; nothing critical but calls for light promotions</a:t>
                      </a:r>
                    </a:p>
                  </a:txBody>
                  <a:tcPr marL="135856" marR="104504" marT="104504" marB="10450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526370986"/>
                  </a:ext>
                </a:extLst>
              </a:tr>
              <a:tr h="738497">
                <a:tc>
                  <a:txBody>
                    <a:bodyPr/>
                    <a:lstStyle/>
                    <a:p>
                      <a:r>
                        <a:rPr lang="en-US" sz="1600" cap="none" spc="0">
                          <a:solidFill>
                            <a:schemeClr val="tx1"/>
                          </a:solidFill>
                        </a:rPr>
                        <a:t>KPI Summary</a:t>
                      </a:r>
                    </a:p>
                  </a:txBody>
                  <a:tcPr marL="135856" marR="104504" marT="104504" marB="10450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600" cap="none" spc="0">
                          <a:solidFill>
                            <a:schemeClr val="tx1"/>
                          </a:solidFill>
                        </a:rPr>
                        <a:t>Very strong overall — lowest Min Rank (30), highest discount value (71.58K)</a:t>
                      </a:r>
                    </a:p>
                  </a:txBody>
                  <a:tcPr marL="135856" marR="104504" marT="104504" marB="10450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732633627"/>
                  </a:ext>
                </a:extLst>
              </a:tr>
              <a:tr h="738497">
                <a:tc>
                  <a:txBody>
                    <a:bodyPr/>
                    <a:lstStyle/>
                    <a:p>
                      <a:r>
                        <a:rPr lang="en-US" sz="1600" cap="none" spc="0">
                          <a:solidFill>
                            <a:schemeClr val="tx1"/>
                          </a:solidFill>
                        </a:rPr>
                        <a:t>Strategic Advice</a:t>
                      </a:r>
                    </a:p>
                  </a:txBody>
                  <a:tcPr marL="135856" marR="104504" marT="104504" marB="10450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r>
                        <a:rPr lang="en-US" sz="1600" cap="none" spc="0">
                          <a:solidFill>
                            <a:schemeClr val="tx1"/>
                          </a:solidFill>
                        </a:rPr>
                        <a:t>Maintain product strength with minimal discounts and exclusive campaigning</a:t>
                      </a:r>
                    </a:p>
                  </a:txBody>
                  <a:tcPr marL="135856" marR="104504" marT="104504" marB="104504"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2000012372"/>
                  </a:ext>
                </a:extLst>
              </a:tr>
            </a:tbl>
          </a:graphicData>
        </a:graphic>
      </p:graphicFrame>
    </p:spTree>
    <p:extLst>
      <p:ext uri="{BB962C8B-B14F-4D97-AF65-F5344CB8AC3E}">
        <p14:creationId xmlns:p14="http://schemas.microsoft.com/office/powerpoint/2010/main" val="3583222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5784-75C9-A149-0285-9102CF2EF488}"/>
              </a:ext>
            </a:extLst>
          </p:cNvPr>
          <p:cNvSpPr>
            <a:spLocks noGrp="1"/>
          </p:cNvSpPr>
          <p:nvPr>
            <p:ph type="title"/>
          </p:nvPr>
        </p:nvSpPr>
        <p:spPr/>
        <p:txBody>
          <a:bodyPr>
            <a:normAutofit fontScale="90000"/>
          </a:bodyPr>
          <a:lstStyle/>
          <a:p>
            <a:r>
              <a:rPr lang="en-US" dirty="0"/>
              <a:t>iPad Pro 6th Gen is the Best-Selling Product</a:t>
            </a:r>
          </a:p>
        </p:txBody>
      </p:sp>
      <p:graphicFrame>
        <p:nvGraphicFramePr>
          <p:cNvPr id="4" name="Table 3">
            <a:extLst>
              <a:ext uri="{FF2B5EF4-FFF2-40B4-BE49-F238E27FC236}">
                <a16:creationId xmlns:a16="http://schemas.microsoft.com/office/drawing/2014/main" id="{38091B2D-CF4E-23EF-98D6-3AD3EB2C7F00}"/>
              </a:ext>
            </a:extLst>
          </p:cNvPr>
          <p:cNvGraphicFramePr>
            <a:graphicFrameLocks noGrp="1"/>
          </p:cNvGraphicFramePr>
          <p:nvPr>
            <p:extLst>
              <p:ext uri="{D42A27DB-BD31-4B8C-83A1-F6EECF244321}">
                <p14:modId xmlns:p14="http://schemas.microsoft.com/office/powerpoint/2010/main" val="3978042983"/>
              </p:ext>
            </p:extLst>
          </p:nvPr>
        </p:nvGraphicFramePr>
        <p:xfrm>
          <a:off x="658536" y="1950491"/>
          <a:ext cx="8229600" cy="3657600"/>
        </p:xfrm>
        <a:graphic>
          <a:graphicData uri="http://schemas.openxmlformats.org/drawingml/2006/table">
            <a:tbl>
              <a:tblPr/>
              <a:tblGrid>
                <a:gridCol w="1371600">
                  <a:extLst>
                    <a:ext uri="{9D8B030D-6E8A-4147-A177-3AD203B41FA5}">
                      <a16:colId xmlns:a16="http://schemas.microsoft.com/office/drawing/2014/main" val="911258865"/>
                    </a:ext>
                  </a:extLst>
                </a:gridCol>
                <a:gridCol w="1371600">
                  <a:extLst>
                    <a:ext uri="{9D8B030D-6E8A-4147-A177-3AD203B41FA5}">
                      <a16:colId xmlns:a16="http://schemas.microsoft.com/office/drawing/2014/main" val="1473443042"/>
                    </a:ext>
                  </a:extLst>
                </a:gridCol>
                <a:gridCol w="1371600">
                  <a:extLst>
                    <a:ext uri="{9D8B030D-6E8A-4147-A177-3AD203B41FA5}">
                      <a16:colId xmlns:a16="http://schemas.microsoft.com/office/drawing/2014/main" val="2895267287"/>
                    </a:ext>
                  </a:extLst>
                </a:gridCol>
                <a:gridCol w="1371600">
                  <a:extLst>
                    <a:ext uri="{9D8B030D-6E8A-4147-A177-3AD203B41FA5}">
                      <a16:colId xmlns:a16="http://schemas.microsoft.com/office/drawing/2014/main" val="1106241054"/>
                    </a:ext>
                  </a:extLst>
                </a:gridCol>
                <a:gridCol w="1371600">
                  <a:extLst>
                    <a:ext uri="{9D8B030D-6E8A-4147-A177-3AD203B41FA5}">
                      <a16:colId xmlns:a16="http://schemas.microsoft.com/office/drawing/2014/main" val="1844925775"/>
                    </a:ext>
                  </a:extLst>
                </a:gridCol>
                <a:gridCol w="1371600">
                  <a:extLst>
                    <a:ext uri="{9D8B030D-6E8A-4147-A177-3AD203B41FA5}">
                      <a16:colId xmlns:a16="http://schemas.microsoft.com/office/drawing/2014/main" val="1016428974"/>
                    </a:ext>
                  </a:extLst>
                </a:gridCol>
              </a:tblGrid>
              <a:tr h="0">
                <a:tc>
                  <a:txBody>
                    <a:bodyPr/>
                    <a:lstStyle/>
                    <a:p>
                      <a:r>
                        <a:rPr lang="en-US"/>
                        <a:t>Product</a:t>
                      </a:r>
                    </a:p>
                  </a:txBody>
                  <a:tcPr anchor="ctr">
                    <a:lnL>
                      <a:noFill/>
                    </a:lnL>
                    <a:lnR>
                      <a:noFill/>
                    </a:lnR>
                    <a:lnT>
                      <a:noFill/>
                    </a:lnT>
                    <a:lnB>
                      <a:noFill/>
                    </a:lnB>
                    <a:noFill/>
                  </a:tcPr>
                </a:tc>
                <a:tc>
                  <a:txBody>
                    <a:bodyPr/>
                    <a:lstStyle/>
                    <a:p>
                      <a:r>
                        <a:rPr lang="en-US"/>
                        <a:t>Min Sales Rank</a:t>
                      </a:r>
                    </a:p>
                  </a:txBody>
                  <a:tcPr anchor="ctr">
                    <a:lnL>
                      <a:noFill/>
                    </a:lnL>
                    <a:lnR>
                      <a:noFill/>
                    </a:lnR>
                    <a:lnT>
                      <a:noFill/>
                    </a:lnT>
                    <a:lnB>
                      <a:noFill/>
                    </a:lnB>
                    <a:noFill/>
                  </a:tcPr>
                </a:tc>
                <a:tc>
                  <a:txBody>
                    <a:bodyPr/>
                    <a:lstStyle/>
                    <a:p>
                      <a:r>
                        <a:rPr lang="en-US"/>
                        <a:t>Max Sales Rank</a:t>
                      </a:r>
                    </a:p>
                  </a:txBody>
                  <a:tcPr anchor="ctr">
                    <a:lnL>
                      <a:noFill/>
                    </a:lnL>
                    <a:lnR>
                      <a:noFill/>
                    </a:lnR>
                    <a:lnT>
                      <a:noFill/>
                    </a:lnT>
                    <a:lnB>
                      <a:noFill/>
                    </a:lnB>
                    <a:noFill/>
                  </a:tcPr>
                </a:tc>
                <a:tc>
                  <a:txBody>
                    <a:bodyPr/>
                    <a:lstStyle/>
                    <a:p>
                      <a:r>
                        <a:rPr lang="en-US"/>
                        <a:t>Stability</a:t>
                      </a:r>
                    </a:p>
                  </a:txBody>
                  <a:tcPr anchor="ctr">
                    <a:lnL>
                      <a:noFill/>
                    </a:lnL>
                    <a:lnR>
                      <a:noFill/>
                    </a:lnR>
                    <a:lnT>
                      <a:noFill/>
                    </a:lnT>
                    <a:lnB>
                      <a:noFill/>
                    </a:lnB>
                    <a:noFill/>
                  </a:tcPr>
                </a:tc>
                <a:tc>
                  <a:txBody>
                    <a:bodyPr/>
                    <a:lstStyle/>
                    <a:p>
                      <a:r>
                        <a:rPr lang="en-US"/>
                        <a:t>Forecast Trend</a:t>
                      </a:r>
                    </a:p>
                  </a:txBody>
                  <a:tcPr anchor="ctr">
                    <a:lnL>
                      <a:noFill/>
                    </a:lnL>
                    <a:lnR>
                      <a:noFill/>
                    </a:lnR>
                    <a:lnT>
                      <a:noFill/>
                    </a:lnT>
                    <a:lnB>
                      <a:noFill/>
                    </a:lnB>
                    <a:noFill/>
                  </a:tcPr>
                </a:tc>
                <a:tc>
                  <a:txBody>
                    <a:bodyPr/>
                    <a:lstStyle/>
                    <a:p>
                      <a:r>
                        <a:rPr lang="en-US"/>
                        <a:t>Discount Dependency</a:t>
                      </a:r>
                    </a:p>
                  </a:txBody>
                  <a:tcPr anchor="ctr">
                    <a:lnL>
                      <a:noFill/>
                    </a:lnL>
                    <a:lnR>
                      <a:noFill/>
                    </a:lnR>
                    <a:lnT>
                      <a:noFill/>
                    </a:lnT>
                    <a:lnB>
                      <a:noFill/>
                    </a:lnB>
                    <a:noFill/>
                  </a:tcPr>
                </a:tc>
                <a:extLst>
                  <a:ext uri="{0D108BD9-81ED-4DB2-BD59-A6C34878D82A}">
                    <a16:rowId xmlns:a16="http://schemas.microsoft.com/office/drawing/2014/main" val="3152697972"/>
                  </a:ext>
                </a:extLst>
              </a:tr>
              <a:tr h="0">
                <a:tc>
                  <a:txBody>
                    <a:bodyPr/>
                    <a:lstStyle/>
                    <a:p>
                      <a:r>
                        <a:rPr lang="en-US" b="1"/>
                        <a:t>iPad 10th Gen</a:t>
                      </a:r>
                      <a:endParaRPr lang="en-US"/>
                    </a:p>
                  </a:txBody>
                  <a:tcPr anchor="ctr">
                    <a:lnL>
                      <a:noFill/>
                    </a:lnL>
                    <a:lnR>
                      <a:noFill/>
                    </a:lnR>
                    <a:lnT>
                      <a:noFill/>
                    </a:lnT>
                    <a:lnB>
                      <a:noFill/>
                    </a:lnB>
                    <a:noFill/>
                  </a:tcPr>
                </a:tc>
                <a:tc>
                  <a:txBody>
                    <a:bodyPr/>
                    <a:lstStyle/>
                    <a:p>
                      <a:r>
                        <a:rPr lang="en-US"/>
                        <a:t>7</a:t>
                      </a:r>
                    </a:p>
                  </a:txBody>
                  <a:tcPr anchor="ctr">
                    <a:lnL>
                      <a:noFill/>
                    </a:lnL>
                    <a:lnR>
                      <a:noFill/>
                    </a:lnR>
                    <a:lnT>
                      <a:noFill/>
                    </a:lnT>
                    <a:lnB>
                      <a:noFill/>
                    </a:lnB>
                    <a:noFill/>
                  </a:tcPr>
                </a:tc>
                <a:tc>
                  <a:txBody>
                    <a:bodyPr/>
                    <a:lstStyle/>
                    <a:p>
                      <a:r>
                        <a:rPr lang="en-US"/>
                        <a:t>2647</a:t>
                      </a:r>
                    </a:p>
                  </a:txBody>
                  <a:tcPr anchor="ctr">
                    <a:lnL>
                      <a:noFill/>
                    </a:lnL>
                    <a:lnR>
                      <a:noFill/>
                    </a:lnR>
                    <a:lnT>
                      <a:noFill/>
                    </a:lnT>
                    <a:lnB>
                      <a:noFill/>
                    </a:lnB>
                    <a:noFill/>
                  </a:tcPr>
                </a:tc>
                <a:tc>
                  <a:txBody>
                    <a:bodyPr/>
                    <a:lstStyle/>
                    <a:p>
                      <a:r>
                        <a:rPr lang="en-US"/>
                        <a:t>Medium</a:t>
                      </a:r>
                    </a:p>
                  </a:txBody>
                  <a:tcPr anchor="ctr">
                    <a:lnL>
                      <a:noFill/>
                    </a:lnL>
                    <a:lnR>
                      <a:noFill/>
                    </a:lnR>
                    <a:lnT>
                      <a:noFill/>
                    </a:lnT>
                    <a:lnB>
                      <a:noFill/>
                    </a:lnB>
                    <a:noFill/>
                  </a:tcPr>
                </a:tc>
                <a:tc>
                  <a:txBody>
                    <a:bodyPr/>
                    <a:lstStyle/>
                    <a:p>
                      <a:r>
                        <a:rPr lang="en-US"/>
                        <a:t>Improving slightly</a:t>
                      </a:r>
                    </a:p>
                  </a:txBody>
                  <a:tcPr anchor="ctr">
                    <a:lnL>
                      <a:noFill/>
                    </a:lnL>
                    <a:lnR>
                      <a:noFill/>
                    </a:lnR>
                    <a:lnT>
                      <a:noFill/>
                    </a:lnT>
                    <a:lnB>
                      <a:noFill/>
                    </a:lnB>
                    <a:noFill/>
                  </a:tcPr>
                </a:tc>
                <a:tc>
                  <a:txBody>
                    <a:bodyPr/>
                    <a:lstStyle/>
                    <a:p>
                      <a:r>
                        <a:rPr lang="en-US"/>
                        <a:t>Sensitive to early-year discounts</a:t>
                      </a:r>
                    </a:p>
                  </a:txBody>
                  <a:tcPr anchor="ctr">
                    <a:lnL>
                      <a:noFill/>
                    </a:lnL>
                    <a:lnR>
                      <a:noFill/>
                    </a:lnR>
                    <a:lnT>
                      <a:noFill/>
                    </a:lnT>
                    <a:lnB>
                      <a:noFill/>
                    </a:lnB>
                    <a:noFill/>
                  </a:tcPr>
                </a:tc>
                <a:extLst>
                  <a:ext uri="{0D108BD9-81ED-4DB2-BD59-A6C34878D82A}">
                    <a16:rowId xmlns:a16="http://schemas.microsoft.com/office/drawing/2014/main" val="2277811257"/>
                  </a:ext>
                </a:extLst>
              </a:tr>
              <a:tr h="0">
                <a:tc>
                  <a:txBody>
                    <a:bodyPr/>
                    <a:lstStyle/>
                    <a:p>
                      <a:r>
                        <a:rPr lang="en-US" b="1"/>
                        <a:t>iPad Air</a:t>
                      </a:r>
                      <a:endParaRPr lang="en-US"/>
                    </a:p>
                  </a:txBody>
                  <a:tcPr anchor="ctr">
                    <a:lnL>
                      <a:noFill/>
                    </a:lnL>
                    <a:lnR>
                      <a:noFill/>
                    </a:lnR>
                    <a:lnT>
                      <a:noFill/>
                    </a:lnT>
                    <a:lnB>
                      <a:noFill/>
                    </a:lnB>
                    <a:noFill/>
                  </a:tcPr>
                </a:tc>
                <a:tc>
                  <a:txBody>
                    <a:bodyPr/>
                    <a:lstStyle/>
                    <a:p>
                      <a:r>
                        <a:rPr lang="en-US"/>
                        <a:t>61</a:t>
                      </a:r>
                    </a:p>
                  </a:txBody>
                  <a:tcPr anchor="ctr">
                    <a:lnL>
                      <a:noFill/>
                    </a:lnL>
                    <a:lnR>
                      <a:noFill/>
                    </a:lnR>
                    <a:lnT>
                      <a:noFill/>
                    </a:lnT>
                    <a:lnB>
                      <a:noFill/>
                    </a:lnB>
                    <a:noFill/>
                  </a:tcPr>
                </a:tc>
                <a:tc>
                  <a:txBody>
                    <a:bodyPr/>
                    <a:lstStyle/>
                    <a:p>
                      <a:r>
                        <a:rPr lang="en-US"/>
                        <a:t>685</a:t>
                      </a:r>
                    </a:p>
                  </a:txBody>
                  <a:tcPr anchor="ctr">
                    <a:lnL>
                      <a:noFill/>
                    </a:lnL>
                    <a:lnR>
                      <a:noFill/>
                    </a:lnR>
                    <a:lnT>
                      <a:noFill/>
                    </a:lnT>
                    <a:lnB>
                      <a:noFill/>
                    </a:lnB>
                    <a:noFill/>
                  </a:tcPr>
                </a:tc>
                <a:tc>
                  <a:txBody>
                    <a:bodyPr/>
                    <a:lstStyle/>
                    <a:p>
                      <a:r>
                        <a:rPr lang="en-US"/>
                        <a:t>Low</a:t>
                      </a:r>
                    </a:p>
                  </a:txBody>
                  <a:tcPr anchor="ctr">
                    <a:lnL>
                      <a:noFill/>
                    </a:lnL>
                    <a:lnR>
                      <a:noFill/>
                    </a:lnR>
                    <a:lnT>
                      <a:noFill/>
                    </a:lnT>
                    <a:lnB>
                      <a:noFill/>
                    </a:lnB>
                    <a:noFill/>
                  </a:tcPr>
                </a:tc>
                <a:tc>
                  <a:txBody>
                    <a:bodyPr/>
                    <a:lstStyle/>
                    <a:p>
                      <a:r>
                        <a:rPr lang="en-US"/>
                        <a:t>Worsening (unstable)</a:t>
                      </a:r>
                    </a:p>
                  </a:txBody>
                  <a:tcPr anchor="ctr">
                    <a:lnL>
                      <a:noFill/>
                    </a:lnL>
                    <a:lnR>
                      <a:noFill/>
                    </a:lnR>
                    <a:lnT>
                      <a:noFill/>
                    </a:lnT>
                    <a:lnB>
                      <a:noFill/>
                    </a:lnB>
                    <a:noFill/>
                  </a:tcPr>
                </a:tc>
                <a:tc>
                  <a:txBody>
                    <a:bodyPr/>
                    <a:lstStyle/>
                    <a:p>
                      <a:r>
                        <a:rPr lang="en-US"/>
                        <a:t>Highly sensitive to discounting</a:t>
                      </a:r>
                    </a:p>
                  </a:txBody>
                  <a:tcPr anchor="ctr">
                    <a:lnL>
                      <a:noFill/>
                    </a:lnL>
                    <a:lnR>
                      <a:noFill/>
                    </a:lnR>
                    <a:lnT>
                      <a:noFill/>
                    </a:lnT>
                    <a:lnB>
                      <a:noFill/>
                    </a:lnB>
                    <a:noFill/>
                  </a:tcPr>
                </a:tc>
                <a:extLst>
                  <a:ext uri="{0D108BD9-81ED-4DB2-BD59-A6C34878D82A}">
                    <a16:rowId xmlns:a16="http://schemas.microsoft.com/office/drawing/2014/main" val="737915654"/>
                  </a:ext>
                </a:extLst>
              </a:tr>
              <a:tr h="0">
                <a:tc>
                  <a:txBody>
                    <a:bodyPr/>
                    <a:lstStyle/>
                    <a:p>
                      <a:r>
                        <a:rPr lang="en-US" b="1"/>
                        <a:t>✅ iPad Pro</a:t>
                      </a:r>
                      <a:endParaRPr lang="en-US"/>
                    </a:p>
                  </a:txBody>
                  <a:tcPr anchor="ctr">
                    <a:lnL>
                      <a:noFill/>
                    </a:lnL>
                    <a:lnR>
                      <a:noFill/>
                    </a:lnR>
                    <a:lnT>
                      <a:noFill/>
                    </a:lnT>
                    <a:lnB>
                      <a:noFill/>
                    </a:lnB>
                    <a:noFill/>
                  </a:tcPr>
                </a:tc>
                <a:tc>
                  <a:txBody>
                    <a:bodyPr/>
                    <a:lstStyle/>
                    <a:p>
                      <a:r>
                        <a:rPr lang="en-US" b="1"/>
                        <a:t>30</a:t>
                      </a:r>
                      <a:endParaRPr lang="en-US"/>
                    </a:p>
                  </a:txBody>
                  <a:tcPr anchor="ctr">
                    <a:lnL>
                      <a:noFill/>
                    </a:lnL>
                    <a:lnR>
                      <a:noFill/>
                    </a:lnR>
                    <a:lnT>
                      <a:noFill/>
                    </a:lnT>
                    <a:lnB>
                      <a:noFill/>
                    </a:lnB>
                    <a:noFill/>
                  </a:tcPr>
                </a:tc>
                <a:tc>
                  <a:txBody>
                    <a:bodyPr/>
                    <a:lstStyle/>
                    <a:p>
                      <a:r>
                        <a:rPr lang="en-US" b="1"/>
                        <a:t>194</a:t>
                      </a:r>
                      <a:endParaRPr lang="en-US"/>
                    </a:p>
                  </a:txBody>
                  <a:tcPr anchor="ctr">
                    <a:lnL>
                      <a:noFill/>
                    </a:lnL>
                    <a:lnR>
                      <a:noFill/>
                    </a:lnR>
                    <a:lnT>
                      <a:noFill/>
                    </a:lnT>
                    <a:lnB>
                      <a:noFill/>
                    </a:lnB>
                    <a:noFill/>
                  </a:tcPr>
                </a:tc>
                <a:tc>
                  <a:txBody>
                    <a:bodyPr/>
                    <a:lstStyle/>
                    <a:p>
                      <a:r>
                        <a:rPr lang="en-US" b="1"/>
                        <a:t>High</a:t>
                      </a:r>
                      <a:endParaRPr lang="en-US"/>
                    </a:p>
                  </a:txBody>
                  <a:tcPr anchor="ctr">
                    <a:lnL>
                      <a:noFill/>
                    </a:lnL>
                    <a:lnR>
                      <a:noFill/>
                    </a:lnR>
                    <a:lnT>
                      <a:noFill/>
                    </a:lnT>
                    <a:lnB>
                      <a:noFill/>
                    </a:lnB>
                    <a:noFill/>
                  </a:tcPr>
                </a:tc>
                <a:tc>
                  <a:txBody>
                    <a:bodyPr/>
                    <a:lstStyle/>
                    <a:p>
                      <a:r>
                        <a:rPr lang="en-US"/>
                        <a:t>Slight decline</a:t>
                      </a:r>
                    </a:p>
                  </a:txBody>
                  <a:tcPr anchor="ctr">
                    <a:lnL>
                      <a:noFill/>
                    </a:lnL>
                    <a:lnR>
                      <a:noFill/>
                    </a:lnR>
                    <a:lnT>
                      <a:noFill/>
                    </a:lnT>
                    <a:lnB>
                      <a:noFill/>
                    </a:lnB>
                    <a:noFill/>
                  </a:tcPr>
                </a:tc>
                <a:tc>
                  <a:txBody>
                    <a:bodyPr/>
                    <a:lstStyle/>
                    <a:p>
                      <a:r>
                        <a:rPr lang="en-US" dirty="0"/>
                        <a:t>Performs well even with light discounts</a:t>
                      </a:r>
                    </a:p>
                  </a:txBody>
                  <a:tcPr anchor="ctr">
                    <a:lnL>
                      <a:noFill/>
                    </a:lnL>
                    <a:lnR>
                      <a:noFill/>
                    </a:lnR>
                    <a:lnT>
                      <a:noFill/>
                    </a:lnT>
                    <a:lnB>
                      <a:noFill/>
                    </a:lnB>
                    <a:noFill/>
                  </a:tcPr>
                </a:tc>
                <a:extLst>
                  <a:ext uri="{0D108BD9-81ED-4DB2-BD59-A6C34878D82A}">
                    <a16:rowId xmlns:a16="http://schemas.microsoft.com/office/drawing/2014/main" val="696784037"/>
                  </a:ext>
                </a:extLst>
              </a:tr>
            </a:tbl>
          </a:graphicData>
        </a:graphic>
      </p:graphicFrame>
    </p:spTree>
    <p:extLst>
      <p:ext uri="{BB962C8B-B14F-4D97-AF65-F5344CB8AC3E}">
        <p14:creationId xmlns:p14="http://schemas.microsoft.com/office/powerpoint/2010/main" val="115336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Recommendations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b="1"/>
              <a:t>iPad 10th Gen (2022) – Entry-Level Product</a:t>
            </a:r>
          </a:p>
          <a:p>
            <a:r>
              <a:rPr lang="en-US" sz="1700" b="1"/>
              <a:t>Maintain moderate discounting during Q1 and Q2</a:t>
            </a:r>
            <a:br>
              <a:rPr lang="en-US" sz="1700"/>
            </a:br>
            <a:r>
              <a:rPr lang="en-US" sz="1700"/>
              <a:t>→ Sales rank improved after early-year discounts (~30%), and forecast shows steady recovery. Continuing this strategy can sustain growth.</a:t>
            </a:r>
          </a:p>
          <a:p>
            <a:r>
              <a:rPr lang="en-US" sz="1700" b="1"/>
              <a:t>Target March–May with stronger promotions</a:t>
            </a:r>
            <a:br>
              <a:rPr lang="en-US" sz="1700"/>
            </a:br>
            <a:r>
              <a:rPr lang="en-US" sz="1700"/>
              <a:t>→ Sales rank spiked (worsened) during this period historically. Adding targeted ad campaigns or bundle deals could stabilize performance.</a:t>
            </a:r>
          </a:p>
          <a:p>
            <a:r>
              <a:rPr lang="en-US" sz="1700" b="1"/>
              <a:t>Use this product for high-volume promotional campaigns</a:t>
            </a:r>
            <a:br>
              <a:rPr lang="en-US" sz="1700"/>
            </a:br>
            <a:r>
              <a:rPr lang="en-US" sz="1700"/>
              <a:t>→ Despite its low-price tier, the product once reached Rank 7. It responds well to visibility and pricing pressure.</a:t>
            </a:r>
          </a:p>
          <a:p>
            <a:endParaRPr lang="en-US" sz="17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9F814-CFF4-0C0D-1E59-A663341D4630}"/>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Recommendations</a:t>
            </a:r>
          </a:p>
        </p:txBody>
      </p:sp>
      <p:sp>
        <p:nvSpPr>
          <p:cNvPr id="3" name="Content Placeholder 2">
            <a:extLst>
              <a:ext uri="{FF2B5EF4-FFF2-40B4-BE49-F238E27FC236}">
                <a16:creationId xmlns:a16="http://schemas.microsoft.com/office/drawing/2014/main" id="{864A8498-B011-D87A-3E84-2CD2EBB009FC}"/>
              </a:ext>
            </a:extLst>
          </p:cNvPr>
          <p:cNvSpPr>
            <a:spLocks noGrp="1"/>
          </p:cNvSpPr>
          <p:nvPr>
            <p:ph idx="1"/>
          </p:nvPr>
        </p:nvSpPr>
        <p:spPr>
          <a:xfrm>
            <a:off x="1028699" y="2318197"/>
            <a:ext cx="7293023" cy="3683358"/>
          </a:xfrm>
        </p:spPr>
        <p:txBody>
          <a:bodyPr anchor="ctr">
            <a:normAutofit/>
          </a:bodyPr>
          <a:lstStyle/>
          <a:p>
            <a:r>
              <a:rPr lang="en-US" sz="1700" b="1"/>
              <a:t>iPad Air 5th Gen (2022) – Mid-Tier Product</a:t>
            </a:r>
          </a:p>
          <a:p>
            <a:r>
              <a:rPr lang="en-US" sz="1700" b="1"/>
              <a:t>Reintroduce discounts in Q2 and Q3</a:t>
            </a:r>
            <a:br>
              <a:rPr lang="en-US" sz="1700"/>
            </a:br>
            <a:r>
              <a:rPr lang="en-US" sz="1700"/>
              <a:t>→ Product performed best during high-discount months (April–July). Forecast shows decline without intervention — discounting can reverse this.</a:t>
            </a:r>
          </a:p>
          <a:p>
            <a:r>
              <a:rPr lang="en-US" sz="1700" b="1"/>
              <a:t>Monitor performance monthly</a:t>
            </a:r>
            <a:br>
              <a:rPr lang="en-US" sz="1700"/>
            </a:br>
            <a:r>
              <a:rPr lang="en-US" sz="1700"/>
              <a:t>→ This product showed </a:t>
            </a:r>
            <a:r>
              <a:rPr lang="en-US" sz="1700" b="1"/>
              <a:t>high volatility</a:t>
            </a:r>
            <a:r>
              <a:rPr lang="en-US" sz="1700"/>
              <a:t>. Continuous tracking will help quickly respond to sudden rank drops.</a:t>
            </a:r>
          </a:p>
          <a:p>
            <a:r>
              <a:rPr lang="en-US" sz="1700" b="1"/>
              <a:t>Bundle with accessories or offer time-limited flash sales</a:t>
            </a:r>
            <a:br>
              <a:rPr lang="en-US" sz="1700"/>
            </a:br>
            <a:r>
              <a:rPr lang="en-US" sz="1700"/>
              <a:t>→ As a mid-tier device, it's ideal for bundling strategies to add perceived value while protecting margins.</a:t>
            </a:r>
          </a:p>
          <a:p>
            <a:endParaRPr lang="en-US" sz="1700"/>
          </a:p>
        </p:txBody>
      </p:sp>
    </p:spTree>
    <p:extLst>
      <p:ext uri="{BB962C8B-B14F-4D97-AF65-F5344CB8AC3E}">
        <p14:creationId xmlns:p14="http://schemas.microsoft.com/office/powerpoint/2010/main" val="3495886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784B12-FE05-22D8-8BA7-3175B595CB1B}"/>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Recommendations</a:t>
            </a:r>
          </a:p>
        </p:txBody>
      </p:sp>
      <p:sp>
        <p:nvSpPr>
          <p:cNvPr id="3" name="Content Placeholder 2">
            <a:extLst>
              <a:ext uri="{FF2B5EF4-FFF2-40B4-BE49-F238E27FC236}">
                <a16:creationId xmlns:a16="http://schemas.microsoft.com/office/drawing/2014/main" id="{BFEECD18-A19F-DE15-80BC-C9B44CB6D035}"/>
              </a:ext>
            </a:extLst>
          </p:cNvPr>
          <p:cNvSpPr>
            <a:spLocks noGrp="1"/>
          </p:cNvSpPr>
          <p:nvPr>
            <p:ph idx="1"/>
          </p:nvPr>
        </p:nvSpPr>
        <p:spPr>
          <a:xfrm>
            <a:off x="1028699" y="2318197"/>
            <a:ext cx="7293023" cy="3683358"/>
          </a:xfrm>
        </p:spPr>
        <p:txBody>
          <a:bodyPr anchor="ctr">
            <a:normAutofit/>
          </a:bodyPr>
          <a:lstStyle/>
          <a:p>
            <a:r>
              <a:rPr lang="en-US" sz="1700" b="1"/>
              <a:t>iPad Pro 6th Gen (2022) – Premium Product</a:t>
            </a:r>
          </a:p>
          <a:p>
            <a:r>
              <a:rPr lang="en-US" sz="1700" b="1"/>
              <a:t>Limit discounts to key periods like Q1 and Q4 only</a:t>
            </a:r>
            <a:br>
              <a:rPr lang="en-US" sz="1700"/>
            </a:br>
            <a:r>
              <a:rPr lang="en-US" sz="1700"/>
              <a:t>→ Product is </a:t>
            </a:r>
            <a:r>
              <a:rPr lang="en-US" sz="1700" b="1"/>
              <a:t>not very price-sensitive</a:t>
            </a:r>
            <a:r>
              <a:rPr lang="en-US" sz="1700"/>
              <a:t>. Performance remains strong even with moderate discounts, especially in January and December.</a:t>
            </a:r>
          </a:p>
          <a:p>
            <a:r>
              <a:rPr lang="en-US" sz="1700" b="1"/>
              <a:t>Maintain brand exclusivity and premium perception</a:t>
            </a:r>
            <a:br>
              <a:rPr lang="en-US" sz="1700"/>
            </a:br>
            <a:r>
              <a:rPr lang="en-US" sz="1700"/>
              <a:t>→ Keep messaging focused on quality and performance, not pricing. Minimal campaigns can still be effective with targeted audiences.</a:t>
            </a:r>
          </a:p>
          <a:p>
            <a:r>
              <a:rPr lang="en-US" sz="1700" b="1"/>
              <a:t>Use small, seasonal promotions to maintain forecasted stability</a:t>
            </a:r>
            <a:br>
              <a:rPr lang="en-US" sz="1700"/>
            </a:br>
            <a:r>
              <a:rPr lang="en-US" sz="1700"/>
              <a:t>→ Forecast suggests a slight decline — nothing major, but light promotions in December or early 2025 can prevent this.</a:t>
            </a:r>
          </a:p>
          <a:p>
            <a:endParaRPr lang="en-US" sz="1700"/>
          </a:p>
        </p:txBody>
      </p:sp>
    </p:spTree>
    <p:extLst>
      <p:ext uri="{BB962C8B-B14F-4D97-AF65-F5344CB8AC3E}">
        <p14:creationId xmlns:p14="http://schemas.microsoft.com/office/powerpoint/2010/main" val="4032858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52CAA-023C-B82E-0598-53832FAE01A4}"/>
              </a:ext>
            </a:extLst>
          </p:cNvPr>
          <p:cNvSpPr>
            <a:spLocks noGrp="1"/>
          </p:cNvSpPr>
          <p:nvPr>
            <p:ph type="title"/>
          </p:nvPr>
        </p:nvSpPr>
        <p:spPr>
          <a:xfrm>
            <a:off x="1028699" y="294538"/>
            <a:ext cx="7421963" cy="1033669"/>
          </a:xfrm>
        </p:spPr>
        <p:txBody>
          <a:bodyPr>
            <a:normAutofit/>
          </a:bodyPr>
          <a:lstStyle/>
          <a:p>
            <a:pPr>
              <a:lnSpc>
                <a:spcPct val="90000"/>
              </a:lnSpc>
            </a:pPr>
            <a:r>
              <a:rPr lang="en-US" sz="3200" b="1">
                <a:solidFill>
                  <a:srgbClr val="FFFFFF"/>
                </a:solidFill>
              </a:rPr>
              <a:t>Cross-Product Strategy Recommendations</a:t>
            </a:r>
            <a:br>
              <a:rPr lang="en-US" sz="3200" b="1">
                <a:solidFill>
                  <a:srgbClr val="FFFFFF"/>
                </a:solidFill>
              </a:rPr>
            </a:br>
            <a:endParaRPr lang="en-US" sz="3200">
              <a:solidFill>
                <a:srgbClr val="FFFFFF"/>
              </a:solidFill>
            </a:endParaRPr>
          </a:p>
        </p:txBody>
      </p:sp>
      <p:sp>
        <p:nvSpPr>
          <p:cNvPr id="3" name="Content Placeholder 2">
            <a:extLst>
              <a:ext uri="{FF2B5EF4-FFF2-40B4-BE49-F238E27FC236}">
                <a16:creationId xmlns:a16="http://schemas.microsoft.com/office/drawing/2014/main" id="{62057692-9E29-5D37-294D-1A888B43329B}"/>
              </a:ext>
            </a:extLst>
          </p:cNvPr>
          <p:cNvSpPr>
            <a:spLocks noGrp="1"/>
          </p:cNvSpPr>
          <p:nvPr>
            <p:ph idx="1"/>
          </p:nvPr>
        </p:nvSpPr>
        <p:spPr>
          <a:xfrm>
            <a:off x="1028699" y="2318197"/>
            <a:ext cx="7293023" cy="3683358"/>
          </a:xfrm>
        </p:spPr>
        <p:txBody>
          <a:bodyPr anchor="ctr">
            <a:normAutofit/>
          </a:bodyPr>
          <a:lstStyle/>
          <a:p>
            <a:r>
              <a:rPr lang="en-US" sz="1700" b="1"/>
              <a:t>Apply dynamic pricing and forecasting across all product tiers</a:t>
            </a:r>
            <a:br>
              <a:rPr lang="en-US" sz="1700"/>
            </a:br>
            <a:r>
              <a:rPr lang="en-US" sz="1700"/>
              <a:t>→ Power BI + ARIMA forecasting can help update strategies monthly based on real-time sales rank trends.</a:t>
            </a:r>
          </a:p>
          <a:p>
            <a:r>
              <a:rPr lang="en-US" sz="1700" b="1"/>
              <a:t>Align promotional strategy with product sensitivity</a:t>
            </a:r>
            <a:br>
              <a:rPr lang="en-US" sz="1700"/>
            </a:br>
            <a:r>
              <a:rPr lang="en-US" sz="1700"/>
              <a:t>→ iPad Air needs </a:t>
            </a:r>
            <a:r>
              <a:rPr lang="en-US" sz="1700" b="1"/>
              <a:t>more aggressive discounting</a:t>
            </a:r>
            <a:r>
              <a:rPr lang="en-US" sz="1700"/>
              <a:t>, while iPad Pro requires </a:t>
            </a:r>
            <a:r>
              <a:rPr lang="en-US" sz="1700" b="1"/>
              <a:t>minimal touchpoints</a:t>
            </a:r>
            <a:r>
              <a:rPr lang="en-US" sz="1700"/>
              <a:t> to stay competitive.</a:t>
            </a:r>
          </a:p>
          <a:p>
            <a:r>
              <a:rPr lang="en-US" sz="1700" b="1"/>
              <a:t>Use data storytelling for stakeholder buy-in</a:t>
            </a:r>
            <a:br>
              <a:rPr lang="en-US" sz="1700"/>
            </a:br>
            <a:r>
              <a:rPr lang="en-US" sz="1700"/>
              <a:t>→ Present these insights visually to sales, marketing, and executive teams to support fast and informed decisions.</a:t>
            </a:r>
          </a:p>
          <a:p>
            <a:endParaRPr lang="en-US" sz="1700"/>
          </a:p>
        </p:txBody>
      </p:sp>
    </p:spTree>
    <p:extLst>
      <p:ext uri="{BB962C8B-B14F-4D97-AF65-F5344CB8AC3E}">
        <p14:creationId xmlns:p14="http://schemas.microsoft.com/office/powerpoint/2010/main" val="2013673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6E66B1D-53DE-5144-65C0-055B9DCD2CF4}"/>
              </a:ext>
            </a:extLst>
          </p:cNvPr>
          <p:cNvSpPr>
            <a:spLocks noGrp="1"/>
          </p:cNvSpPr>
          <p:nvPr>
            <p:ph type="title"/>
          </p:nvPr>
        </p:nvSpPr>
        <p:spPr>
          <a:xfrm>
            <a:off x="986118" y="735106"/>
            <a:ext cx="7540322" cy="2928470"/>
          </a:xfrm>
        </p:spPr>
        <p:txBody>
          <a:bodyPr vert="horz" lIns="91440" tIns="45720" rIns="91440" bIns="45720" rtlCol="0" anchor="b">
            <a:normAutofit/>
          </a:bodyPr>
          <a:lstStyle/>
          <a:p>
            <a:pPr algn="l" defTabSz="914400">
              <a:lnSpc>
                <a:spcPct val="90000"/>
              </a:lnSpc>
            </a:pPr>
            <a:r>
              <a:rPr lang="en-US" sz="4200" kern="1200">
                <a:solidFill>
                  <a:srgbClr val="FFFFFF"/>
                </a:solidFill>
                <a:latin typeface="+mj-lt"/>
                <a:ea typeface="+mj-ea"/>
                <a:cs typeface="+mj-cs"/>
              </a:rPr>
              <a:t>Evaluation of the Data Science Solution</a:t>
            </a:r>
          </a:p>
        </p:txBody>
      </p:sp>
    </p:spTree>
    <p:extLst>
      <p:ext uri="{BB962C8B-B14F-4D97-AF65-F5344CB8AC3E}">
        <p14:creationId xmlns:p14="http://schemas.microsoft.com/office/powerpoint/2010/main" val="219494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728218-9408-F783-27CA-CB7D74650CC3}"/>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Evaluation Against Business Requirements</a:t>
            </a:r>
          </a:p>
        </p:txBody>
      </p:sp>
      <p:graphicFrame>
        <p:nvGraphicFramePr>
          <p:cNvPr id="4" name="Table 3">
            <a:extLst>
              <a:ext uri="{FF2B5EF4-FFF2-40B4-BE49-F238E27FC236}">
                <a16:creationId xmlns:a16="http://schemas.microsoft.com/office/drawing/2014/main" id="{628668E5-3DAF-2431-BF60-E14E3FCE2C06}"/>
              </a:ext>
            </a:extLst>
          </p:cNvPr>
          <p:cNvGraphicFramePr>
            <a:graphicFrameLocks noGrp="1"/>
          </p:cNvGraphicFramePr>
          <p:nvPr>
            <p:extLst>
              <p:ext uri="{D42A27DB-BD31-4B8C-83A1-F6EECF244321}">
                <p14:modId xmlns:p14="http://schemas.microsoft.com/office/powerpoint/2010/main" val="917055283"/>
              </p:ext>
            </p:extLst>
          </p:nvPr>
        </p:nvGraphicFramePr>
        <p:xfrm>
          <a:off x="324168" y="2297954"/>
          <a:ext cx="8495662" cy="3788840"/>
        </p:xfrm>
        <a:graphic>
          <a:graphicData uri="http://schemas.openxmlformats.org/drawingml/2006/table">
            <a:tbl>
              <a:tblPr>
                <a:solidFill>
                  <a:srgbClr val="F2F2F2">
                    <a:alpha val="45098"/>
                  </a:srgbClr>
                </a:solidFill>
              </a:tblPr>
              <a:tblGrid>
                <a:gridCol w="4128681">
                  <a:extLst>
                    <a:ext uri="{9D8B030D-6E8A-4147-A177-3AD203B41FA5}">
                      <a16:colId xmlns:a16="http://schemas.microsoft.com/office/drawing/2014/main" val="3038760929"/>
                    </a:ext>
                  </a:extLst>
                </a:gridCol>
                <a:gridCol w="4366981">
                  <a:extLst>
                    <a:ext uri="{9D8B030D-6E8A-4147-A177-3AD203B41FA5}">
                      <a16:colId xmlns:a16="http://schemas.microsoft.com/office/drawing/2014/main" val="1656614911"/>
                    </a:ext>
                  </a:extLst>
                </a:gridCol>
              </a:tblGrid>
              <a:tr h="442410">
                <a:tc>
                  <a:txBody>
                    <a:bodyPr/>
                    <a:lstStyle/>
                    <a:p>
                      <a:r>
                        <a:rPr lang="en-US" sz="1500" b="1" cap="none" spc="0">
                          <a:solidFill>
                            <a:schemeClr val="tx1"/>
                          </a:solidFill>
                        </a:rPr>
                        <a:t>Business Requirement</a:t>
                      </a:r>
                      <a:endParaRPr lang="en-US" sz="1500" cap="none" spc="0">
                        <a:solidFill>
                          <a:schemeClr val="tx1"/>
                        </a:solidFill>
                      </a:endParaRPr>
                    </a:p>
                  </a:txBody>
                  <a:tcPr marL="113438" marR="113438" marT="113438" marB="56719"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F2F2F2">
                        <a:alpha val="45098"/>
                      </a:srgbClr>
                    </a:solidFill>
                  </a:tcPr>
                </a:tc>
                <a:tc>
                  <a:txBody>
                    <a:bodyPr/>
                    <a:lstStyle/>
                    <a:p>
                      <a:r>
                        <a:rPr lang="en-US" sz="1500" b="1" cap="none" spc="0">
                          <a:solidFill>
                            <a:schemeClr val="tx1"/>
                          </a:solidFill>
                        </a:rPr>
                        <a:t>Evaluation Result</a:t>
                      </a:r>
                      <a:endParaRPr lang="en-US" sz="1500" cap="none" spc="0">
                        <a:solidFill>
                          <a:schemeClr val="tx1"/>
                        </a:solidFill>
                      </a:endParaRPr>
                    </a:p>
                  </a:txBody>
                  <a:tcPr marL="113438" marR="113438" marT="113438" marB="56719"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F2F2F2">
                        <a:alpha val="45098"/>
                      </a:srgbClr>
                    </a:solidFill>
                  </a:tcPr>
                </a:tc>
                <a:extLst>
                  <a:ext uri="{0D108BD9-81ED-4DB2-BD59-A6C34878D82A}">
                    <a16:rowId xmlns:a16="http://schemas.microsoft.com/office/drawing/2014/main" val="2928709455"/>
                  </a:ext>
                </a:extLst>
              </a:tr>
              <a:tr h="669286">
                <a:tc>
                  <a:txBody>
                    <a:bodyPr/>
                    <a:lstStyle/>
                    <a:p>
                      <a:r>
                        <a:rPr lang="en-US" sz="1500" cap="none" spc="0">
                          <a:solidFill>
                            <a:schemeClr val="tx1"/>
                          </a:solidFill>
                        </a:rPr>
                        <a:t>Use real-world data from a trusted source</a:t>
                      </a:r>
                    </a:p>
                  </a:txBody>
                  <a:tcPr marL="113438" marR="113438" marT="113438" marB="5671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500" cap="none" spc="0">
                          <a:solidFill>
                            <a:schemeClr val="tx1"/>
                          </a:solidFill>
                        </a:rPr>
                        <a:t>✅ Data was collected from Amazon via Helium 10, ensuring reliability and relevance</a:t>
                      </a:r>
                    </a:p>
                  </a:txBody>
                  <a:tcPr marL="113438" marR="113438" marT="113438" marB="5671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4196230744"/>
                  </a:ext>
                </a:extLst>
              </a:tr>
              <a:tr h="669286">
                <a:tc>
                  <a:txBody>
                    <a:bodyPr/>
                    <a:lstStyle/>
                    <a:p>
                      <a:r>
                        <a:rPr lang="en-US" sz="1500" cap="none" spc="0">
                          <a:solidFill>
                            <a:schemeClr val="tx1"/>
                          </a:solidFill>
                        </a:rPr>
                        <a:t>Provide insights for pricing and promotions</a:t>
                      </a:r>
                    </a:p>
                  </a:txBody>
                  <a:tcPr marL="113438" marR="113438" marT="113438" marB="5671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500" cap="none" spc="0">
                          <a:solidFill>
                            <a:schemeClr val="tx1"/>
                          </a:solidFill>
                        </a:rPr>
                        <a:t>✅ Dashboards clearly link discount patterns to performance outcomes</a:t>
                      </a:r>
                    </a:p>
                  </a:txBody>
                  <a:tcPr marL="113438" marR="113438" marT="113438" marB="5671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1990979613"/>
                  </a:ext>
                </a:extLst>
              </a:tr>
              <a:tr h="669286">
                <a:tc>
                  <a:txBody>
                    <a:bodyPr/>
                    <a:lstStyle/>
                    <a:p>
                      <a:r>
                        <a:rPr lang="en-US" sz="1500" cap="none" spc="0">
                          <a:solidFill>
                            <a:schemeClr val="tx1"/>
                          </a:solidFill>
                        </a:rPr>
                        <a:t>Forecast future trends for marketing planning</a:t>
                      </a:r>
                    </a:p>
                  </a:txBody>
                  <a:tcPr marL="113438" marR="113438" marT="113438" marB="5671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500" cap="none" spc="0">
                          <a:solidFill>
                            <a:schemeClr val="tx1"/>
                          </a:solidFill>
                        </a:rPr>
                        <a:t>✅ Orange’s ARIMA models provided time series forecasts for each product</a:t>
                      </a:r>
                    </a:p>
                  </a:txBody>
                  <a:tcPr marL="113438" marR="113438" marT="113438" marB="5671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3656610524"/>
                  </a:ext>
                </a:extLst>
              </a:tr>
              <a:tr h="669286">
                <a:tc>
                  <a:txBody>
                    <a:bodyPr/>
                    <a:lstStyle/>
                    <a:p>
                      <a:r>
                        <a:rPr lang="en-US" sz="1500" cap="none" spc="0">
                          <a:solidFill>
                            <a:schemeClr val="tx1"/>
                          </a:solidFill>
                        </a:rPr>
                        <a:t>Support multiple stakeholders</a:t>
                      </a:r>
                    </a:p>
                  </a:txBody>
                  <a:tcPr marL="113438" marR="113438" marT="113438" marB="5671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500" cap="none" spc="0">
                          <a:solidFill>
                            <a:schemeClr val="tx1"/>
                          </a:solidFill>
                        </a:rPr>
                        <a:t>✅ Visuals support brand managers, sales teams, and executives with tailored insights</a:t>
                      </a:r>
                    </a:p>
                  </a:txBody>
                  <a:tcPr marL="113438" marR="113438" marT="113438" marB="5671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2978474968"/>
                  </a:ext>
                </a:extLst>
              </a:tr>
              <a:tr h="669286">
                <a:tc>
                  <a:txBody>
                    <a:bodyPr/>
                    <a:lstStyle/>
                    <a:p>
                      <a:r>
                        <a:rPr lang="en-US" sz="1500" cap="none" spc="0">
                          <a:solidFill>
                            <a:schemeClr val="tx1"/>
                          </a:solidFill>
                        </a:rPr>
                        <a:t>Enable comparative analysis across product tiers</a:t>
                      </a:r>
                    </a:p>
                  </a:txBody>
                  <a:tcPr marL="113438" marR="113438" marT="113438" marB="5671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500" cap="none" spc="0">
                          <a:solidFill>
                            <a:schemeClr val="tx1"/>
                          </a:solidFill>
                        </a:rPr>
                        <a:t>✅ Side-by-side dashboards for iPad 10, Air, and Pro allow easy comparison</a:t>
                      </a:r>
                    </a:p>
                  </a:txBody>
                  <a:tcPr marL="113438" marR="113438" marT="113438" marB="5671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340955920"/>
                  </a:ext>
                </a:extLst>
              </a:tr>
            </a:tbl>
          </a:graphicData>
        </a:graphic>
      </p:graphicFrame>
    </p:spTree>
    <p:extLst>
      <p:ext uri="{BB962C8B-B14F-4D97-AF65-F5344CB8AC3E}">
        <p14:creationId xmlns:p14="http://schemas.microsoft.com/office/powerpoint/2010/main" val="654567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A495D-4032-3960-415A-36A6D3690AAB}"/>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200" kern="1200">
                <a:solidFill>
                  <a:srgbClr val="FFFFFF"/>
                </a:solidFill>
                <a:latin typeface="+mj-lt"/>
                <a:ea typeface="+mj-ea"/>
                <a:cs typeface="+mj-cs"/>
              </a:rPr>
              <a:t>Evaluation Against User Needs (Marketing Department)</a:t>
            </a:r>
          </a:p>
        </p:txBody>
      </p:sp>
      <p:graphicFrame>
        <p:nvGraphicFramePr>
          <p:cNvPr id="4" name="Table 3">
            <a:extLst>
              <a:ext uri="{FF2B5EF4-FFF2-40B4-BE49-F238E27FC236}">
                <a16:creationId xmlns:a16="http://schemas.microsoft.com/office/drawing/2014/main" id="{C00C3351-4DF4-ED54-57C4-3FCE7087B45C}"/>
              </a:ext>
            </a:extLst>
          </p:cNvPr>
          <p:cNvGraphicFramePr>
            <a:graphicFrameLocks noGrp="1"/>
          </p:cNvGraphicFramePr>
          <p:nvPr>
            <p:extLst>
              <p:ext uri="{D42A27DB-BD31-4B8C-83A1-F6EECF244321}">
                <p14:modId xmlns:p14="http://schemas.microsoft.com/office/powerpoint/2010/main" val="4266376539"/>
              </p:ext>
            </p:extLst>
          </p:nvPr>
        </p:nvGraphicFramePr>
        <p:xfrm>
          <a:off x="324168" y="2188475"/>
          <a:ext cx="8495663" cy="4007799"/>
        </p:xfrm>
        <a:graphic>
          <a:graphicData uri="http://schemas.openxmlformats.org/drawingml/2006/table">
            <a:tbl>
              <a:tblPr/>
              <a:tblGrid>
                <a:gridCol w="4194206">
                  <a:extLst>
                    <a:ext uri="{9D8B030D-6E8A-4147-A177-3AD203B41FA5}">
                      <a16:colId xmlns:a16="http://schemas.microsoft.com/office/drawing/2014/main" val="1065696433"/>
                    </a:ext>
                  </a:extLst>
                </a:gridCol>
                <a:gridCol w="4301457">
                  <a:extLst>
                    <a:ext uri="{9D8B030D-6E8A-4147-A177-3AD203B41FA5}">
                      <a16:colId xmlns:a16="http://schemas.microsoft.com/office/drawing/2014/main" val="803159245"/>
                    </a:ext>
                  </a:extLst>
                </a:gridCol>
              </a:tblGrid>
              <a:tr h="410101">
                <a:tc>
                  <a:txBody>
                    <a:bodyPr/>
                    <a:lstStyle/>
                    <a:p>
                      <a:r>
                        <a:rPr lang="en-US" sz="1800" b="1"/>
                        <a:t>User Need</a:t>
                      </a:r>
                      <a:endParaRPr lang="en-US" sz="1800"/>
                    </a:p>
                  </a:txBody>
                  <a:tcPr marL="93205" marR="93205" marT="46602" marB="46602" anchor="ctr">
                    <a:lnL>
                      <a:noFill/>
                    </a:lnL>
                    <a:lnR>
                      <a:noFill/>
                    </a:lnR>
                    <a:lnT>
                      <a:noFill/>
                    </a:lnT>
                    <a:lnB>
                      <a:noFill/>
                    </a:lnB>
                    <a:noFill/>
                  </a:tcPr>
                </a:tc>
                <a:tc>
                  <a:txBody>
                    <a:bodyPr/>
                    <a:lstStyle/>
                    <a:p>
                      <a:r>
                        <a:rPr lang="en-US" sz="1800" b="1"/>
                        <a:t>How It Was Met</a:t>
                      </a:r>
                      <a:endParaRPr lang="en-US" sz="1800"/>
                    </a:p>
                  </a:txBody>
                  <a:tcPr marL="93205" marR="93205" marT="46602" marB="46602" anchor="ctr">
                    <a:lnL>
                      <a:noFill/>
                    </a:lnL>
                    <a:lnR>
                      <a:noFill/>
                    </a:lnR>
                    <a:lnT>
                      <a:noFill/>
                    </a:lnT>
                    <a:lnB>
                      <a:noFill/>
                    </a:lnB>
                    <a:noFill/>
                  </a:tcPr>
                </a:tc>
                <a:extLst>
                  <a:ext uri="{0D108BD9-81ED-4DB2-BD59-A6C34878D82A}">
                    <a16:rowId xmlns:a16="http://schemas.microsoft.com/office/drawing/2014/main" val="26605655"/>
                  </a:ext>
                </a:extLst>
              </a:tr>
              <a:tr h="969328">
                <a:tc>
                  <a:txBody>
                    <a:bodyPr/>
                    <a:lstStyle/>
                    <a:p>
                      <a:r>
                        <a:rPr lang="en-US" sz="1800"/>
                        <a:t>Understand which products are price-sensitive</a:t>
                      </a:r>
                    </a:p>
                  </a:txBody>
                  <a:tcPr marL="93205" marR="93205" marT="46602" marB="46602" anchor="ctr">
                    <a:lnL>
                      <a:noFill/>
                    </a:lnL>
                    <a:lnR>
                      <a:noFill/>
                    </a:lnR>
                    <a:lnT>
                      <a:noFill/>
                    </a:lnT>
                    <a:lnB>
                      <a:noFill/>
                    </a:lnB>
                    <a:noFill/>
                  </a:tcPr>
                </a:tc>
                <a:tc>
                  <a:txBody>
                    <a:bodyPr/>
                    <a:lstStyle/>
                    <a:p>
                      <a:r>
                        <a:rPr lang="en-US" sz="1800"/>
                        <a:t>✅ Power BI visuals + discount impact charts show clear price-performance links</a:t>
                      </a:r>
                    </a:p>
                  </a:txBody>
                  <a:tcPr marL="93205" marR="93205" marT="46602" marB="46602" anchor="ctr">
                    <a:lnL>
                      <a:noFill/>
                    </a:lnL>
                    <a:lnR>
                      <a:noFill/>
                    </a:lnR>
                    <a:lnT>
                      <a:noFill/>
                    </a:lnT>
                    <a:lnB>
                      <a:noFill/>
                    </a:lnB>
                    <a:noFill/>
                  </a:tcPr>
                </a:tc>
                <a:extLst>
                  <a:ext uri="{0D108BD9-81ED-4DB2-BD59-A6C34878D82A}">
                    <a16:rowId xmlns:a16="http://schemas.microsoft.com/office/drawing/2014/main" val="1919118441"/>
                  </a:ext>
                </a:extLst>
              </a:tr>
              <a:tr h="969328">
                <a:tc>
                  <a:txBody>
                    <a:bodyPr/>
                    <a:lstStyle/>
                    <a:p>
                      <a:r>
                        <a:rPr lang="en-US" sz="1800"/>
                        <a:t>Plan seasonal promotions</a:t>
                      </a:r>
                    </a:p>
                  </a:txBody>
                  <a:tcPr marL="93205" marR="93205" marT="46602" marB="46602" anchor="ctr">
                    <a:lnL>
                      <a:noFill/>
                    </a:lnL>
                    <a:lnR>
                      <a:noFill/>
                    </a:lnR>
                    <a:lnT>
                      <a:noFill/>
                    </a:lnT>
                    <a:lnB>
                      <a:noFill/>
                    </a:lnB>
                    <a:noFill/>
                  </a:tcPr>
                </a:tc>
                <a:tc>
                  <a:txBody>
                    <a:bodyPr/>
                    <a:lstStyle/>
                    <a:p>
                      <a:r>
                        <a:rPr lang="en-US" sz="1800"/>
                        <a:t>✅ Forecasts indicate when performance may dip, allowing proactive campaign timing</a:t>
                      </a:r>
                    </a:p>
                  </a:txBody>
                  <a:tcPr marL="93205" marR="93205" marT="46602" marB="46602" anchor="ctr">
                    <a:lnL>
                      <a:noFill/>
                    </a:lnL>
                    <a:lnR>
                      <a:noFill/>
                    </a:lnR>
                    <a:lnT>
                      <a:noFill/>
                    </a:lnT>
                    <a:lnB>
                      <a:noFill/>
                    </a:lnB>
                    <a:noFill/>
                  </a:tcPr>
                </a:tc>
                <a:extLst>
                  <a:ext uri="{0D108BD9-81ED-4DB2-BD59-A6C34878D82A}">
                    <a16:rowId xmlns:a16="http://schemas.microsoft.com/office/drawing/2014/main" val="4037199775"/>
                  </a:ext>
                </a:extLst>
              </a:tr>
              <a:tr h="969328">
                <a:tc>
                  <a:txBody>
                    <a:bodyPr/>
                    <a:lstStyle/>
                    <a:p>
                      <a:r>
                        <a:rPr lang="en-US" sz="1800"/>
                        <a:t>Optimize budget usage</a:t>
                      </a:r>
                    </a:p>
                  </a:txBody>
                  <a:tcPr marL="93205" marR="93205" marT="46602" marB="46602" anchor="ctr">
                    <a:lnL>
                      <a:noFill/>
                    </a:lnL>
                    <a:lnR>
                      <a:noFill/>
                    </a:lnR>
                    <a:lnT>
                      <a:noFill/>
                    </a:lnT>
                    <a:lnB>
                      <a:noFill/>
                    </a:lnB>
                    <a:noFill/>
                  </a:tcPr>
                </a:tc>
                <a:tc>
                  <a:txBody>
                    <a:bodyPr/>
                    <a:lstStyle/>
                    <a:p>
                      <a:r>
                        <a:rPr lang="en-US" sz="1800"/>
                        <a:t>✅ Discount efficiency and rank trends show when marketing spend has best impact</a:t>
                      </a:r>
                    </a:p>
                  </a:txBody>
                  <a:tcPr marL="93205" marR="93205" marT="46602" marB="46602" anchor="ctr">
                    <a:lnL>
                      <a:noFill/>
                    </a:lnL>
                    <a:lnR>
                      <a:noFill/>
                    </a:lnR>
                    <a:lnT>
                      <a:noFill/>
                    </a:lnT>
                    <a:lnB>
                      <a:noFill/>
                    </a:lnB>
                    <a:noFill/>
                  </a:tcPr>
                </a:tc>
                <a:extLst>
                  <a:ext uri="{0D108BD9-81ED-4DB2-BD59-A6C34878D82A}">
                    <a16:rowId xmlns:a16="http://schemas.microsoft.com/office/drawing/2014/main" val="379021509"/>
                  </a:ext>
                </a:extLst>
              </a:tr>
              <a:tr h="689714">
                <a:tc>
                  <a:txBody>
                    <a:bodyPr/>
                    <a:lstStyle/>
                    <a:p>
                      <a:r>
                        <a:rPr lang="en-US" sz="1800"/>
                        <a:t>Communicate results visually to management</a:t>
                      </a:r>
                    </a:p>
                  </a:txBody>
                  <a:tcPr marL="93205" marR="93205" marT="46602" marB="46602" anchor="ctr">
                    <a:lnL>
                      <a:noFill/>
                    </a:lnL>
                    <a:lnR>
                      <a:noFill/>
                    </a:lnR>
                    <a:lnT>
                      <a:noFill/>
                    </a:lnT>
                    <a:lnB>
                      <a:noFill/>
                    </a:lnB>
                    <a:noFill/>
                  </a:tcPr>
                </a:tc>
                <a:tc>
                  <a:txBody>
                    <a:bodyPr/>
                    <a:lstStyle/>
                    <a:p>
                      <a:r>
                        <a:rPr lang="en-US" sz="1800"/>
                        <a:t>✅ Dashboards use cards, line charts, and slicers to simplify communication</a:t>
                      </a:r>
                    </a:p>
                  </a:txBody>
                  <a:tcPr marL="93205" marR="93205" marT="46602" marB="46602" anchor="ctr">
                    <a:lnL>
                      <a:noFill/>
                    </a:lnL>
                    <a:lnR>
                      <a:noFill/>
                    </a:lnR>
                    <a:lnT>
                      <a:noFill/>
                    </a:lnT>
                    <a:lnB>
                      <a:noFill/>
                    </a:lnB>
                    <a:noFill/>
                  </a:tcPr>
                </a:tc>
                <a:extLst>
                  <a:ext uri="{0D108BD9-81ED-4DB2-BD59-A6C34878D82A}">
                    <a16:rowId xmlns:a16="http://schemas.microsoft.com/office/drawing/2014/main" val="3947794385"/>
                  </a:ext>
                </a:extLst>
              </a:tr>
            </a:tbl>
          </a:graphicData>
        </a:graphic>
      </p:graphicFrame>
    </p:spTree>
    <p:extLst>
      <p:ext uri="{BB962C8B-B14F-4D97-AF65-F5344CB8AC3E}">
        <p14:creationId xmlns:p14="http://schemas.microsoft.com/office/powerpoint/2010/main" val="62440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882A5-9CB4-93C2-C675-9F137B6B5BC6}"/>
              </a:ext>
            </a:extLst>
          </p:cNvPr>
          <p:cNvSpPr>
            <a:spLocks noGrp="1"/>
          </p:cNvSpPr>
          <p:nvPr>
            <p:ph type="title"/>
          </p:nvPr>
        </p:nvSpPr>
        <p:spPr>
          <a:xfrm>
            <a:off x="852297" y="502020"/>
            <a:ext cx="3992787" cy="1642970"/>
          </a:xfrm>
        </p:spPr>
        <p:txBody>
          <a:bodyPr anchor="b">
            <a:normAutofit/>
          </a:bodyPr>
          <a:lstStyle/>
          <a:p>
            <a:r>
              <a:rPr lang="en-US" sz="3500"/>
              <a:t>Data Source</a:t>
            </a:r>
          </a:p>
        </p:txBody>
      </p:sp>
      <p:sp>
        <p:nvSpPr>
          <p:cNvPr id="3" name="Content Placeholder 2">
            <a:extLst>
              <a:ext uri="{FF2B5EF4-FFF2-40B4-BE49-F238E27FC236}">
                <a16:creationId xmlns:a16="http://schemas.microsoft.com/office/drawing/2014/main" id="{259CCAAF-F135-0C26-2E5F-272A35588C52}"/>
              </a:ext>
            </a:extLst>
          </p:cNvPr>
          <p:cNvSpPr>
            <a:spLocks noGrp="1"/>
          </p:cNvSpPr>
          <p:nvPr>
            <p:ph idx="1"/>
          </p:nvPr>
        </p:nvSpPr>
        <p:spPr>
          <a:xfrm>
            <a:off x="858692" y="2405894"/>
            <a:ext cx="3986392" cy="3535083"/>
          </a:xfrm>
        </p:spPr>
        <p:txBody>
          <a:bodyPr anchor="t">
            <a:normAutofit/>
          </a:bodyPr>
          <a:lstStyle/>
          <a:p>
            <a:r>
              <a:rPr lang="en-US" sz="1700"/>
              <a:t>The data was collected from </a:t>
            </a:r>
            <a:r>
              <a:rPr lang="en-US" sz="1700" b="1"/>
              <a:t>Amazon.com</a:t>
            </a:r>
            <a:r>
              <a:rPr lang="en-US" sz="1700"/>
              <a:t> using the </a:t>
            </a:r>
            <a:r>
              <a:rPr lang="en-US" sz="1700" b="1"/>
              <a:t>Helium 10 – Xray Tool</a:t>
            </a:r>
            <a:r>
              <a:rPr lang="en-US" sz="1700"/>
              <a:t>, which is a Chrome browser extension that provides real-time analytics for products listed on Amazon. It is widely used in e-commerce analytics for sales estimation, pricing trends, and product tracking</a:t>
            </a:r>
          </a:p>
          <a:p>
            <a:r>
              <a:rPr lang="en-US" sz="1700"/>
              <a:t>Includes: Time, Sales Rank, List Price, New Price</a:t>
            </a:r>
          </a:p>
          <a:p>
            <a:endParaRPr lang="en-US" sz="1700"/>
          </a:p>
        </p:txBody>
      </p:sp>
      <p:sp>
        <p:nvSpPr>
          <p:cNvPr id="16" name="Rectangle 15">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4" descr="A blue and black logo&#10;&#10;AI-generated content may be incorrect.">
            <a:extLst>
              <a:ext uri="{FF2B5EF4-FFF2-40B4-BE49-F238E27FC236}">
                <a16:creationId xmlns:a16="http://schemas.microsoft.com/office/drawing/2014/main" id="{39BC751A-DBA0-0B96-23A4-60BA124ADC2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306975" y="2623874"/>
            <a:ext cx="3127897" cy="1642145"/>
          </a:xfrm>
          <a:prstGeom prst="rect">
            <a:avLst/>
          </a:prstGeom>
        </p:spPr>
      </p:pic>
    </p:spTree>
    <p:extLst>
      <p:ext uri="{BB962C8B-B14F-4D97-AF65-F5344CB8AC3E}">
        <p14:creationId xmlns:p14="http://schemas.microsoft.com/office/powerpoint/2010/main" val="3691040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7A5D23-44B2-56A9-D4E2-6400B56E5087}"/>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Identified Gaps &amp; Limitations</a:t>
            </a:r>
          </a:p>
        </p:txBody>
      </p:sp>
      <p:graphicFrame>
        <p:nvGraphicFramePr>
          <p:cNvPr id="4" name="Table 3">
            <a:extLst>
              <a:ext uri="{FF2B5EF4-FFF2-40B4-BE49-F238E27FC236}">
                <a16:creationId xmlns:a16="http://schemas.microsoft.com/office/drawing/2014/main" id="{8E951C78-ECE8-F9B0-C61B-15021F8EAE03}"/>
              </a:ext>
            </a:extLst>
          </p:cNvPr>
          <p:cNvGraphicFramePr>
            <a:graphicFrameLocks noGrp="1"/>
          </p:cNvGraphicFramePr>
          <p:nvPr>
            <p:extLst>
              <p:ext uri="{D42A27DB-BD31-4B8C-83A1-F6EECF244321}">
                <p14:modId xmlns:p14="http://schemas.microsoft.com/office/powerpoint/2010/main" val="1850493418"/>
              </p:ext>
            </p:extLst>
          </p:nvPr>
        </p:nvGraphicFramePr>
        <p:xfrm>
          <a:off x="324168" y="2260404"/>
          <a:ext cx="8495663" cy="3863941"/>
        </p:xfrm>
        <a:graphic>
          <a:graphicData uri="http://schemas.openxmlformats.org/drawingml/2006/table">
            <a:tbl>
              <a:tblPr/>
              <a:tblGrid>
                <a:gridCol w="4199934">
                  <a:extLst>
                    <a:ext uri="{9D8B030D-6E8A-4147-A177-3AD203B41FA5}">
                      <a16:colId xmlns:a16="http://schemas.microsoft.com/office/drawing/2014/main" val="2197799685"/>
                    </a:ext>
                  </a:extLst>
                </a:gridCol>
                <a:gridCol w="4295729">
                  <a:extLst>
                    <a:ext uri="{9D8B030D-6E8A-4147-A177-3AD203B41FA5}">
                      <a16:colId xmlns:a16="http://schemas.microsoft.com/office/drawing/2014/main" val="1285147985"/>
                    </a:ext>
                  </a:extLst>
                </a:gridCol>
              </a:tblGrid>
              <a:tr h="410661">
                <a:tc>
                  <a:txBody>
                    <a:bodyPr/>
                    <a:lstStyle/>
                    <a:p>
                      <a:r>
                        <a:rPr lang="en-US" sz="1800" b="1"/>
                        <a:t>Gap / Limitation</a:t>
                      </a:r>
                      <a:endParaRPr lang="en-US" sz="1800"/>
                    </a:p>
                  </a:txBody>
                  <a:tcPr marL="93332" marR="93332" marT="46666" marB="46666" anchor="ctr">
                    <a:lnL>
                      <a:noFill/>
                    </a:lnL>
                    <a:lnR>
                      <a:noFill/>
                    </a:lnR>
                    <a:lnT>
                      <a:noFill/>
                    </a:lnT>
                    <a:lnB>
                      <a:noFill/>
                    </a:lnB>
                    <a:noFill/>
                  </a:tcPr>
                </a:tc>
                <a:tc>
                  <a:txBody>
                    <a:bodyPr/>
                    <a:lstStyle/>
                    <a:p>
                      <a:r>
                        <a:rPr lang="en-US" sz="1800" b="1"/>
                        <a:t>Impact</a:t>
                      </a:r>
                      <a:endParaRPr lang="en-US" sz="1800"/>
                    </a:p>
                  </a:txBody>
                  <a:tcPr marL="93332" marR="93332" marT="46666" marB="46666" anchor="ctr">
                    <a:lnL>
                      <a:noFill/>
                    </a:lnL>
                    <a:lnR>
                      <a:noFill/>
                    </a:lnR>
                    <a:lnT>
                      <a:noFill/>
                    </a:lnT>
                    <a:lnB>
                      <a:noFill/>
                    </a:lnB>
                    <a:noFill/>
                  </a:tcPr>
                </a:tc>
                <a:extLst>
                  <a:ext uri="{0D108BD9-81ED-4DB2-BD59-A6C34878D82A}">
                    <a16:rowId xmlns:a16="http://schemas.microsoft.com/office/drawing/2014/main" val="2599663364"/>
                  </a:ext>
                </a:extLst>
              </a:tr>
              <a:tr h="690656">
                <a:tc>
                  <a:txBody>
                    <a:bodyPr/>
                    <a:lstStyle/>
                    <a:p>
                      <a:r>
                        <a:rPr lang="en-US" sz="1800"/>
                        <a:t>No real-time data integration</a:t>
                      </a:r>
                    </a:p>
                  </a:txBody>
                  <a:tcPr marL="93332" marR="93332" marT="46666" marB="46666" anchor="ctr">
                    <a:lnL>
                      <a:noFill/>
                    </a:lnL>
                    <a:lnR>
                      <a:noFill/>
                    </a:lnR>
                    <a:lnT>
                      <a:noFill/>
                    </a:lnT>
                    <a:lnB>
                      <a:noFill/>
                    </a:lnB>
                    <a:noFill/>
                  </a:tcPr>
                </a:tc>
                <a:tc>
                  <a:txBody>
                    <a:bodyPr/>
                    <a:lstStyle/>
                    <a:p>
                      <a:r>
                        <a:rPr lang="en-US" sz="1800"/>
                        <a:t>The solution relies on static CSV exports; no live updates or automation</a:t>
                      </a:r>
                    </a:p>
                  </a:txBody>
                  <a:tcPr marL="93332" marR="93332" marT="46666" marB="46666" anchor="ctr">
                    <a:lnL>
                      <a:noFill/>
                    </a:lnL>
                    <a:lnR>
                      <a:noFill/>
                    </a:lnR>
                    <a:lnT>
                      <a:noFill/>
                    </a:lnT>
                    <a:lnB>
                      <a:noFill/>
                    </a:lnB>
                    <a:noFill/>
                  </a:tcPr>
                </a:tc>
                <a:extLst>
                  <a:ext uri="{0D108BD9-81ED-4DB2-BD59-A6C34878D82A}">
                    <a16:rowId xmlns:a16="http://schemas.microsoft.com/office/drawing/2014/main" val="972588840"/>
                  </a:ext>
                </a:extLst>
              </a:tr>
              <a:tr h="690656">
                <a:tc>
                  <a:txBody>
                    <a:bodyPr/>
                    <a:lstStyle/>
                    <a:p>
                      <a:r>
                        <a:rPr lang="en-US" sz="1800"/>
                        <a:t>Only three products were analyzed</a:t>
                      </a:r>
                    </a:p>
                  </a:txBody>
                  <a:tcPr marL="93332" marR="93332" marT="46666" marB="46666" anchor="ctr">
                    <a:lnL>
                      <a:noFill/>
                    </a:lnL>
                    <a:lnR>
                      <a:noFill/>
                    </a:lnR>
                    <a:lnT>
                      <a:noFill/>
                    </a:lnT>
                    <a:lnB>
                      <a:noFill/>
                    </a:lnB>
                    <a:noFill/>
                  </a:tcPr>
                </a:tc>
                <a:tc>
                  <a:txBody>
                    <a:bodyPr/>
                    <a:lstStyle/>
                    <a:p>
                      <a:r>
                        <a:rPr lang="en-US" sz="1800"/>
                        <a:t>Limits generalizability and broader market understanding</a:t>
                      </a:r>
                    </a:p>
                  </a:txBody>
                  <a:tcPr marL="93332" marR="93332" marT="46666" marB="46666" anchor="ctr">
                    <a:lnL>
                      <a:noFill/>
                    </a:lnL>
                    <a:lnR>
                      <a:noFill/>
                    </a:lnR>
                    <a:lnT>
                      <a:noFill/>
                    </a:lnT>
                    <a:lnB>
                      <a:noFill/>
                    </a:lnB>
                    <a:noFill/>
                  </a:tcPr>
                </a:tc>
                <a:extLst>
                  <a:ext uri="{0D108BD9-81ED-4DB2-BD59-A6C34878D82A}">
                    <a16:rowId xmlns:a16="http://schemas.microsoft.com/office/drawing/2014/main" val="3896903618"/>
                  </a:ext>
                </a:extLst>
              </a:tr>
              <a:tr h="690656">
                <a:tc>
                  <a:txBody>
                    <a:bodyPr/>
                    <a:lstStyle/>
                    <a:p>
                      <a:r>
                        <a:rPr lang="en-US" sz="1800"/>
                        <a:t>Forecasting model assumes linear trends</a:t>
                      </a:r>
                    </a:p>
                  </a:txBody>
                  <a:tcPr marL="93332" marR="93332" marT="46666" marB="46666" anchor="ctr">
                    <a:lnL>
                      <a:noFill/>
                    </a:lnL>
                    <a:lnR>
                      <a:noFill/>
                    </a:lnR>
                    <a:lnT>
                      <a:noFill/>
                    </a:lnT>
                    <a:lnB>
                      <a:noFill/>
                    </a:lnB>
                    <a:noFill/>
                  </a:tcPr>
                </a:tc>
                <a:tc>
                  <a:txBody>
                    <a:bodyPr/>
                    <a:lstStyle/>
                    <a:p>
                      <a:r>
                        <a:rPr lang="en-US" sz="1800"/>
                        <a:t>ARIMA cannot fully account for new product launches or competitor activity</a:t>
                      </a:r>
                    </a:p>
                  </a:txBody>
                  <a:tcPr marL="93332" marR="93332" marT="46666" marB="46666" anchor="ctr">
                    <a:lnL>
                      <a:noFill/>
                    </a:lnL>
                    <a:lnR>
                      <a:noFill/>
                    </a:lnR>
                    <a:lnT>
                      <a:noFill/>
                    </a:lnT>
                    <a:lnB>
                      <a:noFill/>
                    </a:lnB>
                    <a:noFill/>
                  </a:tcPr>
                </a:tc>
                <a:extLst>
                  <a:ext uri="{0D108BD9-81ED-4DB2-BD59-A6C34878D82A}">
                    <a16:rowId xmlns:a16="http://schemas.microsoft.com/office/drawing/2014/main" val="1726422771"/>
                  </a:ext>
                </a:extLst>
              </a:tr>
              <a:tr h="690656">
                <a:tc>
                  <a:txBody>
                    <a:bodyPr/>
                    <a:lstStyle/>
                    <a:p>
                      <a:r>
                        <a:rPr lang="en-US" sz="1800"/>
                        <a:t>External factors not modeled</a:t>
                      </a:r>
                    </a:p>
                  </a:txBody>
                  <a:tcPr marL="93332" marR="93332" marT="46666" marB="46666" anchor="ctr">
                    <a:lnL>
                      <a:noFill/>
                    </a:lnL>
                    <a:lnR>
                      <a:noFill/>
                    </a:lnR>
                    <a:lnT>
                      <a:noFill/>
                    </a:lnT>
                    <a:lnB>
                      <a:noFill/>
                    </a:lnB>
                    <a:noFill/>
                  </a:tcPr>
                </a:tc>
                <a:tc>
                  <a:txBody>
                    <a:bodyPr/>
                    <a:lstStyle/>
                    <a:p>
                      <a:r>
                        <a:rPr lang="en-US" sz="1800"/>
                        <a:t>Reviews, ads, and stock availability not included</a:t>
                      </a:r>
                    </a:p>
                  </a:txBody>
                  <a:tcPr marL="93332" marR="93332" marT="46666" marB="46666" anchor="ctr">
                    <a:lnL>
                      <a:noFill/>
                    </a:lnL>
                    <a:lnR>
                      <a:noFill/>
                    </a:lnR>
                    <a:lnT>
                      <a:noFill/>
                    </a:lnT>
                    <a:lnB>
                      <a:noFill/>
                    </a:lnB>
                    <a:noFill/>
                  </a:tcPr>
                </a:tc>
                <a:extLst>
                  <a:ext uri="{0D108BD9-81ED-4DB2-BD59-A6C34878D82A}">
                    <a16:rowId xmlns:a16="http://schemas.microsoft.com/office/drawing/2014/main" val="2304646911"/>
                  </a:ext>
                </a:extLst>
              </a:tr>
              <a:tr h="690656">
                <a:tc>
                  <a:txBody>
                    <a:bodyPr/>
                    <a:lstStyle/>
                    <a:p>
                      <a:r>
                        <a:rPr lang="en-US" sz="1800"/>
                        <a:t>Limited interactivity across dashboards</a:t>
                      </a:r>
                    </a:p>
                  </a:txBody>
                  <a:tcPr marL="93332" marR="93332" marT="46666" marB="46666" anchor="ctr">
                    <a:lnL>
                      <a:noFill/>
                    </a:lnL>
                    <a:lnR>
                      <a:noFill/>
                    </a:lnR>
                    <a:lnT>
                      <a:noFill/>
                    </a:lnT>
                    <a:lnB>
                      <a:noFill/>
                    </a:lnB>
                    <a:noFill/>
                  </a:tcPr>
                </a:tc>
                <a:tc>
                  <a:txBody>
                    <a:bodyPr/>
                    <a:lstStyle/>
                    <a:p>
                      <a:r>
                        <a:rPr lang="en-US" sz="1800"/>
                        <a:t>Each product is on its own page — no single comparative view for executives</a:t>
                      </a:r>
                    </a:p>
                  </a:txBody>
                  <a:tcPr marL="93332" marR="93332" marT="46666" marB="46666" anchor="ctr">
                    <a:lnL>
                      <a:noFill/>
                    </a:lnL>
                    <a:lnR>
                      <a:noFill/>
                    </a:lnR>
                    <a:lnT>
                      <a:noFill/>
                    </a:lnT>
                    <a:lnB>
                      <a:noFill/>
                    </a:lnB>
                    <a:noFill/>
                  </a:tcPr>
                </a:tc>
                <a:extLst>
                  <a:ext uri="{0D108BD9-81ED-4DB2-BD59-A6C34878D82A}">
                    <a16:rowId xmlns:a16="http://schemas.microsoft.com/office/drawing/2014/main" val="3682247656"/>
                  </a:ext>
                </a:extLst>
              </a:tr>
            </a:tbl>
          </a:graphicData>
        </a:graphic>
      </p:graphicFrame>
    </p:spTree>
    <p:extLst>
      <p:ext uri="{BB962C8B-B14F-4D97-AF65-F5344CB8AC3E}">
        <p14:creationId xmlns:p14="http://schemas.microsoft.com/office/powerpoint/2010/main" val="2526726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B2455-BD52-5755-443A-0CB438119257}"/>
              </a:ext>
            </a:extLst>
          </p:cNvPr>
          <p:cNvSpPr>
            <a:spLocks noGrp="1"/>
          </p:cNvSpPr>
          <p:nvPr>
            <p:ph type="title"/>
          </p:nvPr>
        </p:nvSpPr>
        <p:spPr>
          <a:xfrm>
            <a:off x="1028699" y="294538"/>
            <a:ext cx="7421963" cy="1033669"/>
          </a:xfrm>
        </p:spPr>
        <p:txBody>
          <a:bodyPr>
            <a:normAutofit/>
          </a:bodyPr>
          <a:lstStyle/>
          <a:p>
            <a:pPr>
              <a:lnSpc>
                <a:spcPct val="90000"/>
              </a:lnSpc>
            </a:pPr>
            <a:r>
              <a:rPr lang="en-US" sz="3200" b="1">
                <a:solidFill>
                  <a:srgbClr val="FFFFFF"/>
                </a:solidFill>
              </a:rPr>
              <a:t>Suggested Improvements</a:t>
            </a:r>
            <a:br>
              <a:rPr lang="en-US" sz="3200" b="1">
                <a:solidFill>
                  <a:srgbClr val="FFFFFF"/>
                </a:solidFill>
              </a:rPr>
            </a:br>
            <a:endParaRPr lang="en-US" sz="3200">
              <a:solidFill>
                <a:srgbClr val="FFFFFF"/>
              </a:solidFill>
            </a:endParaRPr>
          </a:p>
        </p:txBody>
      </p:sp>
      <p:sp>
        <p:nvSpPr>
          <p:cNvPr id="3" name="Content Placeholder 2">
            <a:extLst>
              <a:ext uri="{FF2B5EF4-FFF2-40B4-BE49-F238E27FC236}">
                <a16:creationId xmlns:a16="http://schemas.microsoft.com/office/drawing/2014/main" id="{DA780303-02A2-160E-935F-2CA24D9643C6}"/>
              </a:ext>
            </a:extLst>
          </p:cNvPr>
          <p:cNvSpPr>
            <a:spLocks noGrp="1"/>
          </p:cNvSpPr>
          <p:nvPr>
            <p:ph idx="1"/>
          </p:nvPr>
        </p:nvSpPr>
        <p:spPr>
          <a:xfrm>
            <a:off x="1028699" y="2318197"/>
            <a:ext cx="7293023" cy="3683358"/>
          </a:xfrm>
        </p:spPr>
        <p:txBody>
          <a:bodyPr anchor="ctr">
            <a:normAutofit/>
          </a:bodyPr>
          <a:lstStyle/>
          <a:p>
            <a:pPr>
              <a:lnSpc>
                <a:spcPct val="90000"/>
              </a:lnSpc>
            </a:pPr>
            <a:r>
              <a:rPr lang="en-US" sz="1600" b="1"/>
              <a:t>Automate Data Collection via API</a:t>
            </a:r>
            <a:br>
              <a:rPr lang="en-US" sz="1600"/>
            </a:br>
            <a:r>
              <a:rPr lang="en-US" sz="1600"/>
              <a:t>Replace manual CSV exports with API-based data ingestion for live updates and better scalability.</a:t>
            </a:r>
          </a:p>
          <a:p>
            <a:pPr>
              <a:lnSpc>
                <a:spcPct val="90000"/>
              </a:lnSpc>
            </a:pPr>
            <a:r>
              <a:rPr lang="en-US" sz="1600" b="1"/>
              <a:t>Expand Product Coverage</a:t>
            </a:r>
            <a:br>
              <a:rPr lang="en-US" sz="1600"/>
            </a:br>
            <a:r>
              <a:rPr lang="en-US" sz="1600"/>
              <a:t>Include more Apple products (e.g., older iPads, iPhones, accessories) to provide a full-market analysis.</a:t>
            </a:r>
          </a:p>
          <a:p>
            <a:pPr>
              <a:lnSpc>
                <a:spcPct val="90000"/>
              </a:lnSpc>
            </a:pPr>
            <a:r>
              <a:rPr lang="en-US" sz="1600" b="1"/>
              <a:t>Enhance Forecast Accuracy</a:t>
            </a:r>
            <a:br>
              <a:rPr lang="en-US" sz="1600"/>
            </a:br>
            <a:r>
              <a:rPr lang="en-US" sz="1600"/>
              <a:t>Introduce additional features (e.g., marketing spend, review volume, competitor prices) into the forecasting model.</a:t>
            </a:r>
          </a:p>
          <a:p>
            <a:pPr>
              <a:lnSpc>
                <a:spcPct val="90000"/>
              </a:lnSpc>
            </a:pPr>
            <a:r>
              <a:rPr lang="en-US" sz="1600" b="1"/>
              <a:t>Interactive Comparative Dashboard</a:t>
            </a:r>
            <a:br>
              <a:rPr lang="en-US" sz="1600"/>
            </a:br>
            <a:r>
              <a:rPr lang="en-US" sz="1600"/>
              <a:t>Add a “summary dashboard” that visually compares all three products in one view for executive decision-making.</a:t>
            </a:r>
          </a:p>
          <a:p>
            <a:pPr>
              <a:lnSpc>
                <a:spcPct val="90000"/>
              </a:lnSpc>
            </a:pPr>
            <a:r>
              <a:rPr lang="en-US" sz="1600" b="1"/>
              <a:t>Include ROI Calculation</a:t>
            </a:r>
            <a:br>
              <a:rPr lang="en-US" sz="1600"/>
            </a:br>
            <a:r>
              <a:rPr lang="en-US" sz="1600"/>
              <a:t>Add measures to calculate return on discount or promotion investment to strengthen strategic planning.</a:t>
            </a:r>
          </a:p>
          <a:p>
            <a:pPr>
              <a:lnSpc>
                <a:spcPct val="90000"/>
              </a:lnSpc>
            </a:pPr>
            <a:endParaRPr lang="en-US" sz="1600"/>
          </a:p>
        </p:txBody>
      </p:sp>
    </p:spTree>
    <p:extLst>
      <p:ext uri="{BB962C8B-B14F-4D97-AF65-F5344CB8AC3E}">
        <p14:creationId xmlns:p14="http://schemas.microsoft.com/office/powerpoint/2010/main" val="3421160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452C4-9CC1-6721-A08C-DC9EDF1050CD}"/>
              </a:ext>
            </a:extLst>
          </p:cNvPr>
          <p:cNvSpPr>
            <a:spLocks noGrp="1"/>
          </p:cNvSpPr>
          <p:nvPr>
            <p:ph type="title"/>
          </p:nvPr>
        </p:nvSpPr>
        <p:spPr>
          <a:xfrm>
            <a:off x="1028699" y="294538"/>
            <a:ext cx="7421963" cy="1033669"/>
          </a:xfrm>
        </p:spPr>
        <p:txBody>
          <a:bodyPr>
            <a:normAutofit/>
          </a:bodyPr>
          <a:lstStyle/>
          <a:p>
            <a:pPr>
              <a:lnSpc>
                <a:spcPct val="90000"/>
              </a:lnSpc>
            </a:pPr>
            <a:r>
              <a:rPr lang="en-US" sz="3200">
                <a:solidFill>
                  <a:srgbClr val="FFFFFF"/>
                </a:solidFill>
              </a:rPr>
              <a:t>Social, Legal, and Ethical Implications of Using Data</a:t>
            </a:r>
          </a:p>
        </p:txBody>
      </p:sp>
      <p:sp>
        <p:nvSpPr>
          <p:cNvPr id="3" name="Content Placeholder 2">
            <a:extLst>
              <a:ext uri="{FF2B5EF4-FFF2-40B4-BE49-F238E27FC236}">
                <a16:creationId xmlns:a16="http://schemas.microsoft.com/office/drawing/2014/main" id="{0E849981-36CA-6725-710D-D0DC1C067FE8}"/>
              </a:ext>
            </a:extLst>
          </p:cNvPr>
          <p:cNvSpPr>
            <a:spLocks noGrp="1"/>
          </p:cNvSpPr>
          <p:nvPr>
            <p:ph idx="1"/>
          </p:nvPr>
        </p:nvSpPr>
        <p:spPr>
          <a:xfrm>
            <a:off x="1028699" y="2318197"/>
            <a:ext cx="7293023" cy="3683358"/>
          </a:xfrm>
        </p:spPr>
        <p:txBody>
          <a:bodyPr anchor="ctr">
            <a:normAutofit/>
          </a:bodyPr>
          <a:lstStyle/>
          <a:p>
            <a:pPr marL="0" indent="0">
              <a:lnSpc>
                <a:spcPct val="90000"/>
              </a:lnSpc>
              <a:buNone/>
            </a:pPr>
            <a:r>
              <a:rPr lang="en-US" sz="1400" b="1"/>
              <a:t>Legal Implications</a:t>
            </a:r>
          </a:p>
          <a:p>
            <a:pPr>
              <a:lnSpc>
                <a:spcPct val="90000"/>
              </a:lnSpc>
            </a:pPr>
            <a:r>
              <a:rPr lang="en-US" sz="1400" b="1"/>
              <a:t>1. Data Ownership and Terms of Use</a:t>
            </a:r>
            <a:endParaRPr lang="en-US" sz="1400"/>
          </a:p>
          <a:p>
            <a:pPr>
              <a:lnSpc>
                <a:spcPct val="90000"/>
              </a:lnSpc>
            </a:pPr>
            <a:r>
              <a:rPr lang="en-US" sz="1400"/>
              <a:t>The data was collected from </a:t>
            </a:r>
            <a:r>
              <a:rPr lang="en-US" sz="1400" b="1"/>
              <a:t>public Amazon product pages</a:t>
            </a:r>
            <a:r>
              <a:rPr lang="en-US" sz="1400"/>
              <a:t> using Helium 10, a commercial tool that operates within Amazon’s API limits.</a:t>
            </a:r>
          </a:p>
          <a:p>
            <a:pPr>
              <a:lnSpc>
                <a:spcPct val="90000"/>
              </a:lnSpc>
            </a:pPr>
            <a:r>
              <a:rPr lang="en-US" sz="1400" b="1"/>
              <a:t>No private customer data</a:t>
            </a:r>
            <a:r>
              <a:rPr lang="en-US" sz="1400"/>
              <a:t> or proprietary internal data was accessed.</a:t>
            </a:r>
          </a:p>
          <a:p>
            <a:pPr>
              <a:lnSpc>
                <a:spcPct val="90000"/>
              </a:lnSpc>
            </a:pPr>
            <a:r>
              <a:rPr lang="en-US" sz="1400"/>
              <a:t>However, companies must always ensure that third-party data tools (like Helium 10) are </a:t>
            </a:r>
            <a:r>
              <a:rPr lang="en-US" sz="1400" b="1"/>
              <a:t>compliant with platform terms of service</a:t>
            </a:r>
            <a:r>
              <a:rPr lang="en-US" sz="1400"/>
              <a:t> to avoid potential legal violations.</a:t>
            </a:r>
          </a:p>
          <a:p>
            <a:pPr>
              <a:lnSpc>
                <a:spcPct val="90000"/>
              </a:lnSpc>
            </a:pPr>
            <a:r>
              <a:rPr lang="en-US" sz="1400" b="1"/>
              <a:t>2. Intellectual Property</a:t>
            </a:r>
            <a:endParaRPr lang="en-US" sz="1400"/>
          </a:p>
          <a:p>
            <a:pPr>
              <a:lnSpc>
                <a:spcPct val="90000"/>
              </a:lnSpc>
            </a:pPr>
            <a:r>
              <a:rPr lang="en-US" sz="1400"/>
              <a:t>Product names, images, and other branded elements belong to Apple and Amazon. While only metadata (sales rank, pricing) was used, legal caution must be taken not to misrepresent or misuse brand content.</a:t>
            </a:r>
          </a:p>
          <a:p>
            <a:pPr>
              <a:lnSpc>
                <a:spcPct val="90000"/>
              </a:lnSpc>
            </a:pPr>
            <a:r>
              <a:rPr lang="en-US" sz="1400" b="1"/>
              <a:t>3. Data Compliance</a:t>
            </a:r>
            <a:endParaRPr lang="en-US" sz="1400"/>
          </a:p>
          <a:p>
            <a:pPr>
              <a:lnSpc>
                <a:spcPct val="90000"/>
              </a:lnSpc>
            </a:pPr>
            <a:r>
              <a:rPr lang="en-US" sz="1400"/>
              <a:t>Since no personal data was involved, regulations like </a:t>
            </a:r>
            <a:r>
              <a:rPr lang="en-US" sz="1400" b="1"/>
              <a:t>GDPR</a:t>
            </a:r>
            <a:r>
              <a:rPr lang="en-US" sz="1400"/>
              <a:t> or </a:t>
            </a:r>
            <a:r>
              <a:rPr lang="en-US" sz="1400" b="1"/>
              <a:t>CCPA</a:t>
            </a:r>
            <a:r>
              <a:rPr lang="en-US" sz="1400"/>
              <a:t> were not triggered. However, any future extensions involving customer feedback or behavior would require compliance with such data protection laws.</a:t>
            </a:r>
          </a:p>
          <a:p>
            <a:pPr>
              <a:lnSpc>
                <a:spcPct val="90000"/>
              </a:lnSpc>
            </a:pPr>
            <a:endParaRPr lang="en-US" sz="1400"/>
          </a:p>
        </p:txBody>
      </p:sp>
    </p:spTree>
    <p:extLst>
      <p:ext uri="{BB962C8B-B14F-4D97-AF65-F5344CB8AC3E}">
        <p14:creationId xmlns:p14="http://schemas.microsoft.com/office/powerpoint/2010/main" val="167611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CE2E1-7E84-9AA1-164A-4ECB1BE735AA}"/>
              </a:ext>
            </a:extLst>
          </p:cNvPr>
          <p:cNvSpPr>
            <a:spLocks noGrp="1"/>
          </p:cNvSpPr>
          <p:nvPr>
            <p:ph type="title"/>
          </p:nvPr>
        </p:nvSpPr>
        <p:spPr>
          <a:xfrm>
            <a:off x="899759" y="662286"/>
            <a:ext cx="7421963" cy="1033669"/>
          </a:xfrm>
        </p:spPr>
        <p:txBody>
          <a:bodyPr>
            <a:normAutofit fontScale="90000"/>
          </a:bodyPr>
          <a:lstStyle/>
          <a:p>
            <a:r>
              <a:rPr lang="en-US" sz="3600" b="1" dirty="0"/>
              <a:t>Social Implications</a:t>
            </a:r>
            <a:br>
              <a:rPr lang="en-US" sz="3600" b="1" dirty="0"/>
            </a:br>
            <a:endParaRPr lang="en-US" sz="3500" dirty="0">
              <a:solidFill>
                <a:srgbClr val="FFFFFF"/>
              </a:solidFill>
            </a:endParaRPr>
          </a:p>
        </p:txBody>
      </p:sp>
      <p:sp>
        <p:nvSpPr>
          <p:cNvPr id="3" name="Content Placeholder 2">
            <a:extLst>
              <a:ext uri="{FF2B5EF4-FFF2-40B4-BE49-F238E27FC236}">
                <a16:creationId xmlns:a16="http://schemas.microsoft.com/office/drawing/2014/main" id="{735D97CA-3863-9EB6-0B92-3E546B6EE07D}"/>
              </a:ext>
            </a:extLst>
          </p:cNvPr>
          <p:cNvSpPr>
            <a:spLocks noGrp="1"/>
          </p:cNvSpPr>
          <p:nvPr>
            <p:ph idx="1"/>
          </p:nvPr>
        </p:nvSpPr>
        <p:spPr>
          <a:xfrm>
            <a:off x="1028699" y="2318197"/>
            <a:ext cx="7293023" cy="3683358"/>
          </a:xfrm>
        </p:spPr>
        <p:txBody>
          <a:bodyPr anchor="ctr">
            <a:normAutofit/>
          </a:bodyPr>
          <a:lstStyle/>
          <a:p>
            <a:pPr>
              <a:lnSpc>
                <a:spcPct val="90000"/>
              </a:lnSpc>
            </a:pPr>
            <a:r>
              <a:rPr lang="en-US" sz="1700" b="1" dirty="0"/>
              <a:t>1. Consumer Impact</a:t>
            </a:r>
            <a:endParaRPr lang="en-US" sz="1700" dirty="0"/>
          </a:p>
          <a:p>
            <a:pPr>
              <a:lnSpc>
                <a:spcPct val="90000"/>
              </a:lnSpc>
            </a:pPr>
            <a:r>
              <a:rPr lang="en-US" sz="1700" dirty="0"/>
              <a:t>Insights derived from this project could influence </a:t>
            </a:r>
            <a:r>
              <a:rPr lang="en-US" sz="1700" b="1" dirty="0"/>
              <a:t>marketing decisions</a:t>
            </a:r>
            <a:r>
              <a:rPr lang="en-US" sz="1700" dirty="0"/>
              <a:t>, such as when and how aggressively to promote or discount products.</a:t>
            </a:r>
          </a:p>
          <a:p>
            <a:pPr>
              <a:lnSpc>
                <a:spcPct val="90000"/>
              </a:lnSpc>
            </a:pPr>
            <a:r>
              <a:rPr lang="en-US" sz="1700" dirty="0"/>
              <a:t>If not handled responsibly, such decisions can lead to </a:t>
            </a:r>
            <a:r>
              <a:rPr lang="en-US" sz="1700" b="1" dirty="0"/>
              <a:t>price manipulation</a:t>
            </a:r>
            <a:r>
              <a:rPr lang="en-US" sz="1700" dirty="0"/>
              <a:t> or mislead consumers (e.g., inflated discount claims).</a:t>
            </a:r>
          </a:p>
          <a:p>
            <a:pPr>
              <a:lnSpc>
                <a:spcPct val="90000"/>
              </a:lnSpc>
            </a:pPr>
            <a:r>
              <a:rPr lang="en-US" sz="1700" b="1" dirty="0"/>
              <a:t>2. Market Fairness</a:t>
            </a:r>
            <a:endParaRPr lang="en-US" sz="1700" dirty="0"/>
          </a:p>
          <a:p>
            <a:pPr>
              <a:lnSpc>
                <a:spcPct val="90000"/>
              </a:lnSpc>
            </a:pPr>
            <a:r>
              <a:rPr lang="en-US" sz="1700" dirty="0"/>
              <a:t>Data-driven promotions may give larger companies an edge over smaller competitors who cannot afford advanced analytics, potentially </a:t>
            </a:r>
            <a:r>
              <a:rPr lang="en-US" sz="1700" b="1" dirty="0"/>
              <a:t>widening digital inequality</a:t>
            </a:r>
            <a:r>
              <a:rPr lang="en-US" sz="1700" dirty="0"/>
              <a:t> in the e-commerce space.</a:t>
            </a:r>
          </a:p>
          <a:p>
            <a:pPr>
              <a:lnSpc>
                <a:spcPct val="90000"/>
              </a:lnSpc>
            </a:pPr>
            <a:r>
              <a:rPr lang="en-US" sz="1700" b="1" dirty="0"/>
              <a:t>3. Accessibility</a:t>
            </a:r>
            <a:endParaRPr lang="en-US" sz="1700" dirty="0"/>
          </a:p>
          <a:p>
            <a:pPr>
              <a:lnSpc>
                <a:spcPct val="90000"/>
              </a:lnSpc>
            </a:pPr>
            <a:r>
              <a:rPr lang="en-US" sz="1700" dirty="0"/>
              <a:t>Relying solely on data may overlook </a:t>
            </a:r>
            <a:r>
              <a:rPr lang="en-US" sz="1700" b="1" dirty="0"/>
              <a:t>non-digital consumer behaviors</a:t>
            </a:r>
            <a:r>
              <a:rPr lang="en-US" sz="1700" dirty="0"/>
              <a:t>, potentially excluding demographics with less access to online platforms.</a:t>
            </a:r>
          </a:p>
          <a:p>
            <a:pPr>
              <a:lnSpc>
                <a:spcPct val="90000"/>
              </a:lnSpc>
            </a:pPr>
            <a:endParaRPr lang="en-US" sz="1700" dirty="0"/>
          </a:p>
        </p:txBody>
      </p:sp>
    </p:spTree>
    <p:extLst>
      <p:ext uri="{BB962C8B-B14F-4D97-AF65-F5344CB8AC3E}">
        <p14:creationId xmlns:p14="http://schemas.microsoft.com/office/powerpoint/2010/main" val="151011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B6F38-D5DA-4F00-9ED5-D326C8838450}"/>
              </a:ext>
            </a:extLst>
          </p:cNvPr>
          <p:cNvSpPr>
            <a:spLocks noGrp="1"/>
          </p:cNvSpPr>
          <p:nvPr>
            <p:ph type="title"/>
          </p:nvPr>
        </p:nvSpPr>
        <p:spPr>
          <a:xfrm>
            <a:off x="1028699" y="294538"/>
            <a:ext cx="7421963" cy="1033669"/>
          </a:xfrm>
        </p:spPr>
        <p:txBody>
          <a:bodyPr>
            <a:normAutofit/>
          </a:bodyPr>
          <a:lstStyle/>
          <a:p>
            <a:pPr>
              <a:lnSpc>
                <a:spcPct val="90000"/>
              </a:lnSpc>
            </a:pPr>
            <a:r>
              <a:rPr lang="en-US" sz="3200">
                <a:solidFill>
                  <a:srgbClr val="FFFFFF"/>
                </a:solidFill>
              </a:rPr>
              <a:t>Social, Legal, and Ethical Implications of Using Data</a:t>
            </a:r>
          </a:p>
        </p:txBody>
      </p:sp>
      <p:sp>
        <p:nvSpPr>
          <p:cNvPr id="3" name="Content Placeholder 2">
            <a:extLst>
              <a:ext uri="{FF2B5EF4-FFF2-40B4-BE49-F238E27FC236}">
                <a16:creationId xmlns:a16="http://schemas.microsoft.com/office/drawing/2014/main" id="{8BE0D392-F62C-A074-16F1-ED261E4F6E6A}"/>
              </a:ext>
            </a:extLst>
          </p:cNvPr>
          <p:cNvSpPr>
            <a:spLocks noGrp="1"/>
          </p:cNvSpPr>
          <p:nvPr>
            <p:ph idx="1"/>
          </p:nvPr>
        </p:nvSpPr>
        <p:spPr>
          <a:xfrm>
            <a:off x="1028699" y="2318197"/>
            <a:ext cx="7293023" cy="3683358"/>
          </a:xfrm>
        </p:spPr>
        <p:txBody>
          <a:bodyPr anchor="ctr">
            <a:normAutofit/>
          </a:bodyPr>
          <a:lstStyle/>
          <a:p>
            <a:r>
              <a:rPr lang="en-US" sz="1600" b="1"/>
              <a:t>Ethical Implications</a:t>
            </a:r>
          </a:p>
          <a:p>
            <a:r>
              <a:rPr lang="en-US" sz="1600" b="1"/>
              <a:t>1. Transparency</a:t>
            </a:r>
            <a:endParaRPr lang="en-US" sz="1600"/>
          </a:p>
          <a:p>
            <a:r>
              <a:rPr lang="en-US" sz="1600"/>
              <a:t>It’s important that the company using these insights is </a:t>
            </a:r>
            <a:r>
              <a:rPr lang="en-US" sz="1600" b="1"/>
              <a:t>transparent with customers</a:t>
            </a:r>
            <a:r>
              <a:rPr lang="en-US" sz="1600"/>
              <a:t> about pricing strategies and does not use data to mislead or manipulate.</a:t>
            </a:r>
          </a:p>
          <a:p>
            <a:r>
              <a:rPr lang="en-US" sz="1600" b="1"/>
              <a:t>2. Data Bias</a:t>
            </a:r>
            <a:endParaRPr lang="en-US" sz="1600"/>
          </a:p>
          <a:p>
            <a:r>
              <a:rPr lang="en-US" sz="1600"/>
              <a:t>Although the data was numerical (price, rank), bias can still emerge:</a:t>
            </a:r>
          </a:p>
          <a:p>
            <a:pPr lvl="1"/>
            <a:r>
              <a:rPr lang="en-US" sz="1600"/>
              <a:t>Focusing only on top-selling products may ignore niche markets.</a:t>
            </a:r>
          </a:p>
          <a:p>
            <a:pPr lvl="1"/>
            <a:r>
              <a:rPr lang="en-US" sz="1600"/>
              <a:t>Assuming all customer decisions are driven by price may oversimplify real behavior.</a:t>
            </a:r>
          </a:p>
          <a:p>
            <a:r>
              <a:rPr lang="en-US" sz="1600" b="1"/>
              <a:t>3. Responsible Forecasting</a:t>
            </a:r>
            <a:endParaRPr lang="en-US" sz="1600"/>
          </a:p>
          <a:p>
            <a:r>
              <a:rPr lang="en-US" sz="1600"/>
              <a:t>Forecasts must be used to </a:t>
            </a:r>
            <a:r>
              <a:rPr lang="en-US" sz="1600" b="1"/>
              <a:t>guide</a:t>
            </a:r>
            <a:r>
              <a:rPr lang="en-US" sz="1600"/>
              <a:t>, not to </a:t>
            </a:r>
            <a:r>
              <a:rPr lang="en-US" sz="1600" b="1"/>
              <a:t>guarantee</a:t>
            </a:r>
            <a:r>
              <a:rPr lang="en-US" sz="1600"/>
              <a:t>, outcomes. Misusing predicted trends to pressure consumers (e.g., fake scarcity) would be unethical.</a:t>
            </a:r>
          </a:p>
          <a:p>
            <a:endParaRPr lang="en-US" sz="1600"/>
          </a:p>
        </p:txBody>
      </p:sp>
    </p:spTree>
    <p:extLst>
      <p:ext uri="{BB962C8B-B14F-4D97-AF65-F5344CB8AC3E}">
        <p14:creationId xmlns:p14="http://schemas.microsoft.com/office/powerpoint/2010/main" val="13755318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CABA08-E80D-DBEA-D746-265452974A7F}"/>
              </a:ext>
            </a:extLst>
          </p:cNvPr>
          <p:cNvSpPr>
            <a:spLocks noGrp="1"/>
          </p:cNvSpPr>
          <p:nvPr>
            <p:ph type="title"/>
          </p:nvPr>
        </p:nvSpPr>
        <p:spPr>
          <a:xfrm>
            <a:off x="1028699" y="294538"/>
            <a:ext cx="7421963" cy="1033669"/>
          </a:xfrm>
        </p:spPr>
        <p:txBody>
          <a:bodyPr>
            <a:normAutofit/>
          </a:bodyPr>
          <a:lstStyle/>
          <a:p>
            <a:pPr>
              <a:lnSpc>
                <a:spcPct val="90000"/>
              </a:lnSpc>
            </a:pPr>
            <a:r>
              <a:rPr lang="en-US" sz="3200">
                <a:solidFill>
                  <a:srgbClr val="FFFFFF"/>
                </a:solidFill>
              </a:rPr>
              <a:t>Social, Legal, and Ethical Implications of Using Data</a:t>
            </a:r>
          </a:p>
        </p:txBody>
      </p:sp>
      <p:sp>
        <p:nvSpPr>
          <p:cNvPr id="3" name="Content Placeholder 2">
            <a:extLst>
              <a:ext uri="{FF2B5EF4-FFF2-40B4-BE49-F238E27FC236}">
                <a16:creationId xmlns:a16="http://schemas.microsoft.com/office/drawing/2014/main" id="{F0A9A298-5F85-F36F-D7D0-25C84C3029DB}"/>
              </a:ext>
            </a:extLst>
          </p:cNvPr>
          <p:cNvSpPr>
            <a:spLocks noGrp="1"/>
          </p:cNvSpPr>
          <p:nvPr>
            <p:ph idx="1"/>
          </p:nvPr>
        </p:nvSpPr>
        <p:spPr>
          <a:xfrm>
            <a:off x="1028699" y="2318197"/>
            <a:ext cx="7293023" cy="3683358"/>
          </a:xfrm>
        </p:spPr>
        <p:txBody>
          <a:bodyPr anchor="ctr">
            <a:normAutofit/>
          </a:bodyPr>
          <a:lstStyle/>
          <a:p>
            <a:pPr marL="0" indent="0">
              <a:buNone/>
            </a:pPr>
            <a:r>
              <a:rPr lang="en-US" sz="1700" b="1"/>
              <a:t>Mitigation and Good Practice</a:t>
            </a:r>
          </a:p>
          <a:p>
            <a:pPr marL="0" indent="0">
              <a:buNone/>
            </a:pPr>
            <a:r>
              <a:rPr lang="en-US" sz="1700"/>
              <a:t>To handle these implications responsibly, the following principles should be followed:</a:t>
            </a:r>
          </a:p>
          <a:p>
            <a:pPr marL="0" indent="0">
              <a:buNone/>
            </a:pPr>
            <a:r>
              <a:rPr lang="en-US" sz="1700"/>
              <a:t>Use data tools that respect platform terms and legal boundaries.</a:t>
            </a:r>
          </a:p>
          <a:p>
            <a:pPr marL="0" indent="0">
              <a:buNone/>
            </a:pPr>
            <a:r>
              <a:rPr lang="en-US" sz="1700"/>
              <a:t>Avoid using any personally identifiable information (PII) without consent.</a:t>
            </a:r>
          </a:p>
          <a:p>
            <a:pPr marL="0" indent="0">
              <a:buNone/>
            </a:pPr>
            <a:r>
              <a:rPr lang="en-US" sz="1700"/>
              <a:t>Disclose pricing and promotional strategies clearly to consumers.</a:t>
            </a:r>
          </a:p>
          <a:p>
            <a:pPr marL="0" indent="0">
              <a:buNone/>
            </a:pPr>
            <a:r>
              <a:rPr lang="en-US" sz="1700"/>
              <a:t>Cross-check data with qualitative insights to avoid over-reliance on numbers.</a:t>
            </a:r>
          </a:p>
          <a:p>
            <a:pPr marL="0" indent="0">
              <a:buNone/>
            </a:pPr>
            <a:r>
              <a:rPr lang="en-US" sz="1700"/>
              <a:t>Maintain </a:t>
            </a:r>
            <a:r>
              <a:rPr lang="en-US" sz="1700" b="1"/>
              <a:t>transparency</a:t>
            </a:r>
            <a:r>
              <a:rPr lang="en-US" sz="1700"/>
              <a:t>, </a:t>
            </a:r>
            <a:r>
              <a:rPr lang="en-US" sz="1700" b="1"/>
              <a:t>fairness</a:t>
            </a:r>
            <a:r>
              <a:rPr lang="en-US" sz="1700"/>
              <a:t>, and </a:t>
            </a:r>
            <a:r>
              <a:rPr lang="en-US" sz="1700" b="1"/>
              <a:t>accountability</a:t>
            </a:r>
            <a:r>
              <a:rPr lang="en-US" sz="1700"/>
              <a:t> in all data-driven decisions.</a:t>
            </a:r>
          </a:p>
          <a:p>
            <a:pPr marL="0" indent="0">
              <a:buNone/>
            </a:pPr>
            <a:endParaRPr lang="en-US" sz="1700"/>
          </a:p>
        </p:txBody>
      </p:sp>
    </p:spTree>
    <p:extLst>
      <p:ext uri="{BB962C8B-B14F-4D97-AF65-F5344CB8AC3E}">
        <p14:creationId xmlns:p14="http://schemas.microsoft.com/office/powerpoint/2010/main" val="3605471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10DE5-8026-AF3C-875F-A99F1C357231}"/>
              </a:ext>
            </a:extLst>
          </p:cNvPr>
          <p:cNvSpPr>
            <a:spLocks noGrp="1"/>
          </p:cNvSpPr>
          <p:nvPr>
            <p:ph type="title"/>
          </p:nvPr>
        </p:nvSpPr>
        <p:spPr>
          <a:xfrm>
            <a:off x="1028699" y="294538"/>
            <a:ext cx="7421963" cy="1033669"/>
          </a:xfrm>
        </p:spPr>
        <p:txBody>
          <a:bodyPr>
            <a:normAutofit/>
          </a:bodyPr>
          <a:lstStyle/>
          <a:p>
            <a:pPr>
              <a:lnSpc>
                <a:spcPct val="90000"/>
              </a:lnSpc>
            </a:pPr>
            <a:r>
              <a:rPr lang="en-US" sz="3200">
                <a:solidFill>
                  <a:srgbClr val="FFFFFF"/>
                </a:solidFill>
              </a:rPr>
              <a:t>Data Security Threats and Protection Measures</a:t>
            </a:r>
          </a:p>
        </p:txBody>
      </p:sp>
      <p:sp>
        <p:nvSpPr>
          <p:cNvPr id="3" name="Content Placeholder 2">
            <a:extLst>
              <a:ext uri="{FF2B5EF4-FFF2-40B4-BE49-F238E27FC236}">
                <a16:creationId xmlns:a16="http://schemas.microsoft.com/office/drawing/2014/main" id="{B440B6EA-DDD8-C15F-FE7C-56E14375D7A0}"/>
              </a:ext>
            </a:extLst>
          </p:cNvPr>
          <p:cNvSpPr>
            <a:spLocks noGrp="1"/>
          </p:cNvSpPr>
          <p:nvPr>
            <p:ph idx="1"/>
          </p:nvPr>
        </p:nvSpPr>
        <p:spPr>
          <a:xfrm>
            <a:off x="1028699" y="2318197"/>
            <a:ext cx="7293023" cy="3683358"/>
          </a:xfrm>
        </p:spPr>
        <p:txBody>
          <a:bodyPr anchor="ctr">
            <a:normAutofit/>
          </a:bodyPr>
          <a:lstStyle/>
          <a:p>
            <a:pPr marL="0" indent="0">
              <a:lnSpc>
                <a:spcPct val="90000"/>
              </a:lnSpc>
              <a:buNone/>
            </a:pPr>
            <a:r>
              <a:rPr lang="en-US" sz="1400" b="1"/>
              <a:t>Potential Data Security Threats</a:t>
            </a:r>
          </a:p>
          <a:p>
            <a:pPr marL="0" indent="0">
              <a:lnSpc>
                <a:spcPct val="90000"/>
              </a:lnSpc>
              <a:buNone/>
            </a:pPr>
            <a:r>
              <a:rPr lang="en-US" sz="1400" b="1"/>
              <a:t>1. Unauthorized Access to Forecasted Data</a:t>
            </a:r>
          </a:p>
          <a:p>
            <a:pPr marL="0" indent="0">
              <a:lnSpc>
                <a:spcPct val="90000"/>
              </a:lnSpc>
              <a:buNone/>
            </a:pPr>
            <a:r>
              <a:rPr lang="en-US" sz="1400"/>
              <a:t>If the forecasted sales trends or pricing insights are accessed by unauthorized parties (e.g., competitors), it may result in </a:t>
            </a:r>
            <a:r>
              <a:rPr lang="en-US" sz="1400" b="1"/>
              <a:t>strategic disadvantages</a:t>
            </a:r>
            <a:r>
              <a:rPr lang="en-US" sz="1400"/>
              <a:t>.</a:t>
            </a:r>
          </a:p>
          <a:p>
            <a:pPr marL="0" indent="0">
              <a:lnSpc>
                <a:spcPct val="90000"/>
              </a:lnSpc>
              <a:buNone/>
            </a:pPr>
            <a:r>
              <a:rPr lang="en-US" sz="1400" b="1"/>
              <a:t>2. Data Corruption or Loss</a:t>
            </a:r>
          </a:p>
          <a:p>
            <a:pPr marL="0" indent="0">
              <a:lnSpc>
                <a:spcPct val="90000"/>
              </a:lnSpc>
              <a:buNone/>
            </a:pPr>
            <a:r>
              <a:rPr lang="en-US" sz="1400"/>
              <a:t>Improper file handling, lack of backups, or hardware/software failure could result in the </a:t>
            </a:r>
            <a:r>
              <a:rPr lang="en-US" sz="1400" b="1"/>
              <a:t>loss of original or processed data</a:t>
            </a:r>
            <a:r>
              <a:rPr lang="en-US" sz="1400"/>
              <a:t>, damaging the entire project pipeline.</a:t>
            </a:r>
          </a:p>
          <a:p>
            <a:pPr marL="0" indent="0">
              <a:lnSpc>
                <a:spcPct val="90000"/>
              </a:lnSpc>
              <a:buNone/>
            </a:pPr>
            <a:r>
              <a:rPr lang="en-US" sz="1400" b="1"/>
              <a:t>3. Insecure File Sharing</a:t>
            </a:r>
          </a:p>
          <a:p>
            <a:pPr marL="0" indent="0">
              <a:lnSpc>
                <a:spcPct val="90000"/>
              </a:lnSpc>
              <a:buNone/>
            </a:pPr>
            <a:r>
              <a:rPr lang="en-US" sz="1400"/>
              <a:t>Sharing Excel sheets, forecast CSVs, or Power BI dashboards over email or public cloud platforms without protection can lead to </a:t>
            </a:r>
            <a:r>
              <a:rPr lang="en-US" sz="1400" b="1"/>
              <a:t>interception or manipulation</a:t>
            </a:r>
            <a:r>
              <a:rPr lang="en-US" sz="1400"/>
              <a:t>.</a:t>
            </a:r>
          </a:p>
          <a:p>
            <a:pPr marL="0" indent="0">
              <a:lnSpc>
                <a:spcPct val="90000"/>
              </a:lnSpc>
              <a:buNone/>
            </a:pPr>
            <a:r>
              <a:rPr lang="en-US" sz="1400" b="1"/>
              <a:t>4. Malicious Code in Forecasting Tools</a:t>
            </a:r>
          </a:p>
          <a:p>
            <a:pPr marL="0" indent="0">
              <a:lnSpc>
                <a:spcPct val="90000"/>
              </a:lnSpc>
              <a:buNone/>
            </a:pPr>
            <a:r>
              <a:rPr lang="en-US" sz="1400"/>
              <a:t>While tools like Orange and Power BI are generally safe, using third-party extensions or scripts might introduce </a:t>
            </a:r>
            <a:r>
              <a:rPr lang="en-US" sz="1400" b="1"/>
              <a:t>malware</a:t>
            </a:r>
            <a:r>
              <a:rPr lang="en-US" sz="1400"/>
              <a:t> or </a:t>
            </a:r>
            <a:r>
              <a:rPr lang="en-US" sz="1400" b="1"/>
              <a:t>data leaks</a:t>
            </a:r>
            <a:r>
              <a:rPr lang="en-US" sz="1400"/>
              <a:t>.</a:t>
            </a:r>
          </a:p>
          <a:p>
            <a:pPr marL="0" indent="0">
              <a:lnSpc>
                <a:spcPct val="90000"/>
              </a:lnSpc>
              <a:buNone/>
            </a:pPr>
            <a:r>
              <a:rPr lang="en-US" sz="1400" b="1"/>
              <a:t>5. Accidental Data Exposure</a:t>
            </a:r>
          </a:p>
          <a:p>
            <a:pPr marL="0" indent="0">
              <a:lnSpc>
                <a:spcPct val="90000"/>
              </a:lnSpc>
              <a:buNone/>
            </a:pPr>
            <a:r>
              <a:rPr lang="en-US" sz="1400"/>
              <a:t>Visuals shared with the wrong audience or published online (e.g., dashboards with internal strategy notes) can unintentionally reveal business insights.</a:t>
            </a:r>
          </a:p>
          <a:p>
            <a:pPr marL="0" indent="0">
              <a:lnSpc>
                <a:spcPct val="90000"/>
              </a:lnSpc>
              <a:buNone/>
            </a:pPr>
            <a:endParaRPr lang="en-US" sz="1400"/>
          </a:p>
        </p:txBody>
      </p:sp>
    </p:spTree>
    <p:extLst>
      <p:ext uri="{BB962C8B-B14F-4D97-AF65-F5344CB8AC3E}">
        <p14:creationId xmlns:p14="http://schemas.microsoft.com/office/powerpoint/2010/main" val="12857406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536FAD-3679-F7EF-6BE1-DB920B2BBE54}"/>
              </a:ext>
            </a:extLst>
          </p:cNvPr>
          <p:cNvSpPr>
            <a:spLocks noGrp="1"/>
          </p:cNvSpPr>
          <p:nvPr>
            <p:ph type="title"/>
          </p:nvPr>
        </p:nvSpPr>
        <p:spPr>
          <a:xfrm>
            <a:off x="1028699" y="294538"/>
            <a:ext cx="7421963" cy="1033669"/>
          </a:xfrm>
        </p:spPr>
        <p:txBody>
          <a:bodyPr>
            <a:normAutofit/>
          </a:bodyPr>
          <a:lstStyle/>
          <a:p>
            <a:pPr>
              <a:lnSpc>
                <a:spcPct val="90000"/>
              </a:lnSpc>
            </a:pPr>
            <a:r>
              <a:rPr lang="en-US" sz="3200" b="1">
                <a:solidFill>
                  <a:srgbClr val="FFFFFF"/>
                </a:solidFill>
              </a:rPr>
              <a:t>Proposed Security Measures</a:t>
            </a:r>
            <a:br>
              <a:rPr lang="en-US" sz="3200" b="1">
                <a:solidFill>
                  <a:srgbClr val="FFFFFF"/>
                </a:solidFill>
              </a:rPr>
            </a:br>
            <a:endParaRPr lang="en-US" sz="3200">
              <a:solidFill>
                <a:srgbClr val="FFFFFF"/>
              </a:solidFill>
            </a:endParaRPr>
          </a:p>
        </p:txBody>
      </p:sp>
      <p:sp>
        <p:nvSpPr>
          <p:cNvPr id="3" name="Content Placeholder 2">
            <a:extLst>
              <a:ext uri="{FF2B5EF4-FFF2-40B4-BE49-F238E27FC236}">
                <a16:creationId xmlns:a16="http://schemas.microsoft.com/office/drawing/2014/main" id="{4F758961-3DBB-F286-014C-4EE6B6556D6D}"/>
              </a:ext>
            </a:extLst>
          </p:cNvPr>
          <p:cNvSpPr>
            <a:spLocks noGrp="1"/>
          </p:cNvSpPr>
          <p:nvPr>
            <p:ph idx="1"/>
          </p:nvPr>
        </p:nvSpPr>
        <p:spPr>
          <a:xfrm>
            <a:off x="1028699" y="2318197"/>
            <a:ext cx="7293023" cy="3683358"/>
          </a:xfrm>
        </p:spPr>
        <p:txBody>
          <a:bodyPr anchor="ctr">
            <a:normAutofit/>
          </a:bodyPr>
          <a:lstStyle/>
          <a:p>
            <a:pPr marL="0" indent="0">
              <a:lnSpc>
                <a:spcPct val="90000"/>
              </a:lnSpc>
              <a:buNone/>
            </a:pPr>
            <a:r>
              <a:rPr lang="en-US" sz="1400" b="1"/>
              <a:t>1. Access Control and Role-Based Permissions</a:t>
            </a:r>
          </a:p>
          <a:p>
            <a:pPr marL="0" indent="0">
              <a:lnSpc>
                <a:spcPct val="90000"/>
              </a:lnSpc>
              <a:buNone/>
            </a:pPr>
            <a:r>
              <a:rPr lang="en-US" sz="1400"/>
              <a:t>Use password-protected folders or cloud storage (e.g., OneDrive, Google Drive) with </a:t>
            </a:r>
            <a:r>
              <a:rPr lang="en-US" sz="1400" b="1"/>
              <a:t>read/write access limited to authorized users only</a:t>
            </a:r>
            <a:r>
              <a:rPr lang="en-US" sz="1400"/>
              <a:t>.</a:t>
            </a:r>
          </a:p>
          <a:p>
            <a:pPr marL="0" indent="0">
              <a:lnSpc>
                <a:spcPct val="90000"/>
              </a:lnSpc>
              <a:buNone/>
            </a:pPr>
            <a:r>
              <a:rPr lang="en-US" sz="1400"/>
              <a:t>Power BI dashboards should be shared via </a:t>
            </a:r>
            <a:r>
              <a:rPr lang="en-US" sz="1400" b="1"/>
              <a:t>Power BI Service</a:t>
            </a:r>
            <a:r>
              <a:rPr lang="en-US" sz="1400"/>
              <a:t> with </a:t>
            </a:r>
            <a:r>
              <a:rPr lang="en-US" sz="1400" b="1"/>
              <a:t>role-level security (RLS)</a:t>
            </a:r>
            <a:r>
              <a:rPr lang="en-US" sz="1400"/>
              <a:t> to restrict access.</a:t>
            </a:r>
          </a:p>
          <a:p>
            <a:pPr marL="0" indent="0">
              <a:lnSpc>
                <a:spcPct val="90000"/>
              </a:lnSpc>
              <a:buNone/>
            </a:pPr>
            <a:r>
              <a:rPr lang="en-US" sz="1400" b="1"/>
              <a:t>2. Data Encryption</a:t>
            </a:r>
          </a:p>
          <a:p>
            <a:pPr marL="0" indent="0">
              <a:lnSpc>
                <a:spcPct val="90000"/>
              </a:lnSpc>
              <a:buNone/>
            </a:pPr>
            <a:r>
              <a:rPr lang="en-US" sz="1400"/>
              <a:t>Encrypt Excel workbooks and forecast files before sharing. This ensures that even if the files are intercepted, the content remains unreadable.</a:t>
            </a:r>
          </a:p>
          <a:p>
            <a:pPr marL="0" indent="0">
              <a:lnSpc>
                <a:spcPct val="90000"/>
              </a:lnSpc>
              <a:buNone/>
            </a:pPr>
            <a:r>
              <a:rPr lang="en-US" sz="1400"/>
              <a:t>Use encrypted cloud storage and secure HTTPS connections for web tools.</a:t>
            </a:r>
          </a:p>
          <a:p>
            <a:pPr marL="0" indent="0">
              <a:lnSpc>
                <a:spcPct val="90000"/>
              </a:lnSpc>
              <a:buNone/>
            </a:pPr>
            <a:r>
              <a:rPr lang="en-US" sz="1400" b="1"/>
              <a:t>3. Regular Data Backups</a:t>
            </a:r>
          </a:p>
          <a:p>
            <a:pPr marL="0" indent="0">
              <a:lnSpc>
                <a:spcPct val="90000"/>
              </a:lnSpc>
              <a:buNone/>
            </a:pPr>
            <a:r>
              <a:rPr lang="en-US" sz="1400"/>
              <a:t>Keep backups of:</a:t>
            </a:r>
          </a:p>
          <a:p>
            <a:pPr marL="457200" lvl="1" indent="0">
              <a:lnSpc>
                <a:spcPct val="90000"/>
              </a:lnSpc>
              <a:buNone/>
            </a:pPr>
            <a:r>
              <a:rPr lang="en-US" sz="1400"/>
              <a:t>Raw CSV files from Helium 10</a:t>
            </a:r>
          </a:p>
          <a:p>
            <a:pPr marL="457200" lvl="1" indent="0">
              <a:lnSpc>
                <a:spcPct val="90000"/>
              </a:lnSpc>
              <a:buNone/>
            </a:pPr>
            <a:r>
              <a:rPr lang="en-US" sz="1400"/>
              <a:t>Processed Excel files</a:t>
            </a:r>
          </a:p>
          <a:p>
            <a:pPr marL="457200" lvl="1" indent="0">
              <a:lnSpc>
                <a:spcPct val="90000"/>
              </a:lnSpc>
              <a:buNone/>
            </a:pPr>
            <a:r>
              <a:rPr lang="en-US" sz="1400"/>
              <a:t>Orange workspace files (.ows)</a:t>
            </a:r>
          </a:p>
          <a:p>
            <a:pPr marL="457200" lvl="1" indent="0">
              <a:lnSpc>
                <a:spcPct val="90000"/>
              </a:lnSpc>
              <a:buNone/>
            </a:pPr>
            <a:r>
              <a:rPr lang="en-US" sz="1400"/>
              <a:t>Power BI reports (.pbix)</a:t>
            </a:r>
          </a:p>
          <a:p>
            <a:pPr marL="0" indent="0">
              <a:lnSpc>
                <a:spcPct val="90000"/>
              </a:lnSpc>
              <a:buNone/>
            </a:pPr>
            <a:r>
              <a:rPr lang="en-US" sz="1400"/>
              <a:t>Store backups in </a:t>
            </a:r>
            <a:r>
              <a:rPr lang="en-US" sz="1400" b="1"/>
              <a:t>multiple secure locations</a:t>
            </a:r>
            <a:r>
              <a:rPr lang="en-US" sz="1400"/>
              <a:t> (local and cloud).</a:t>
            </a:r>
          </a:p>
          <a:p>
            <a:pPr>
              <a:lnSpc>
                <a:spcPct val="90000"/>
              </a:lnSpc>
            </a:pPr>
            <a:endParaRPr lang="en-US" sz="1400"/>
          </a:p>
        </p:txBody>
      </p:sp>
    </p:spTree>
    <p:extLst>
      <p:ext uri="{BB962C8B-B14F-4D97-AF65-F5344CB8AC3E}">
        <p14:creationId xmlns:p14="http://schemas.microsoft.com/office/powerpoint/2010/main" val="6027884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21F29D-EFDC-D05B-47E5-24517EA0C09A}"/>
              </a:ext>
            </a:extLst>
          </p:cNvPr>
          <p:cNvSpPr>
            <a:spLocks noGrp="1"/>
          </p:cNvSpPr>
          <p:nvPr>
            <p:ph type="title"/>
          </p:nvPr>
        </p:nvSpPr>
        <p:spPr>
          <a:xfrm>
            <a:off x="1028699" y="294538"/>
            <a:ext cx="7421963" cy="1033669"/>
          </a:xfrm>
        </p:spPr>
        <p:txBody>
          <a:bodyPr>
            <a:normAutofit/>
          </a:bodyPr>
          <a:lstStyle/>
          <a:p>
            <a:pPr>
              <a:lnSpc>
                <a:spcPct val="90000"/>
              </a:lnSpc>
            </a:pPr>
            <a:r>
              <a:rPr lang="en-US" sz="3200" b="1">
                <a:solidFill>
                  <a:srgbClr val="FFFFFF"/>
                </a:solidFill>
              </a:rPr>
              <a:t>Proposed Security Measures</a:t>
            </a:r>
            <a:br>
              <a:rPr lang="en-US" sz="3200" b="1">
                <a:solidFill>
                  <a:srgbClr val="FFFFFF"/>
                </a:solidFill>
              </a:rPr>
            </a:br>
            <a:endParaRPr lang="en-US" sz="3200">
              <a:solidFill>
                <a:srgbClr val="FFFFFF"/>
              </a:solidFill>
            </a:endParaRPr>
          </a:p>
        </p:txBody>
      </p:sp>
      <p:sp>
        <p:nvSpPr>
          <p:cNvPr id="3" name="Content Placeholder 2">
            <a:extLst>
              <a:ext uri="{FF2B5EF4-FFF2-40B4-BE49-F238E27FC236}">
                <a16:creationId xmlns:a16="http://schemas.microsoft.com/office/drawing/2014/main" id="{728AF4F6-E7A8-3D85-1EBF-38A11899199F}"/>
              </a:ext>
            </a:extLst>
          </p:cNvPr>
          <p:cNvSpPr>
            <a:spLocks noGrp="1"/>
          </p:cNvSpPr>
          <p:nvPr>
            <p:ph idx="1"/>
          </p:nvPr>
        </p:nvSpPr>
        <p:spPr>
          <a:xfrm>
            <a:off x="1028699" y="2318197"/>
            <a:ext cx="7293023" cy="3683358"/>
          </a:xfrm>
        </p:spPr>
        <p:txBody>
          <a:bodyPr anchor="ctr">
            <a:normAutofit/>
          </a:bodyPr>
          <a:lstStyle/>
          <a:p>
            <a:pPr marL="0" indent="0">
              <a:lnSpc>
                <a:spcPct val="90000"/>
              </a:lnSpc>
              <a:buNone/>
            </a:pPr>
            <a:r>
              <a:rPr lang="en-US" sz="1400" b="1"/>
              <a:t>4. Antivirus and Software Updates</a:t>
            </a:r>
          </a:p>
          <a:p>
            <a:pPr marL="0" indent="0">
              <a:lnSpc>
                <a:spcPct val="90000"/>
              </a:lnSpc>
              <a:buNone/>
            </a:pPr>
            <a:r>
              <a:rPr lang="en-US" sz="1400"/>
              <a:t>Ensure that Orange, Excel, Power BI, and all operating systems are up to date.</a:t>
            </a:r>
          </a:p>
          <a:p>
            <a:pPr marL="0" indent="0">
              <a:lnSpc>
                <a:spcPct val="90000"/>
              </a:lnSpc>
              <a:buNone/>
            </a:pPr>
            <a:r>
              <a:rPr lang="en-US" sz="1400"/>
              <a:t>Use antivirus protection to scan all files, especially when importing/exporting CSVs.</a:t>
            </a:r>
          </a:p>
          <a:p>
            <a:pPr marL="0" indent="0">
              <a:lnSpc>
                <a:spcPct val="90000"/>
              </a:lnSpc>
              <a:buNone/>
            </a:pPr>
            <a:r>
              <a:rPr lang="en-US" sz="1400" b="1"/>
              <a:t>5. Audit and Logging</a:t>
            </a:r>
          </a:p>
          <a:p>
            <a:pPr marL="0" indent="0">
              <a:lnSpc>
                <a:spcPct val="90000"/>
              </a:lnSpc>
              <a:buNone/>
            </a:pPr>
            <a:r>
              <a:rPr lang="en-US" sz="1400"/>
              <a:t>If using Power BI Service or a shared cloud space, </a:t>
            </a:r>
            <a:r>
              <a:rPr lang="en-US" sz="1400" b="1"/>
              <a:t>enable activity logging</a:t>
            </a:r>
            <a:r>
              <a:rPr lang="en-US" sz="1400"/>
              <a:t> to track file access, edits, and shares.</a:t>
            </a:r>
          </a:p>
          <a:p>
            <a:pPr marL="0" indent="0">
              <a:lnSpc>
                <a:spcPct val="90000"/>
              </a:lnSpc>
              <a:buNone/>
            </a:pPr>
            <a:r>
              <a:rPr lang="en-US" sz="1400" b="1"/>
              <a:t>6. Training and Awareness</a:t>
            </a:r>
          </a:p>
          <a:p>
            <a:pPr marL="0" indent="0">
              <a:lnSpc>
                <a:spcPct val="90000"/>
              </a:lnSpc>
              <a:buNone/>
            </a:pPr>
            <a:r>
              <a:rPr lang="en-US" sz="1400"/>
              <a:t>Ensure all team members understand </a:t>
            </a:r>
            <a:r>
              <a:rPr lang="en-US" sz="1400" b="1"/>
              <a:t>safe data handling</a:t>
            </a:r>
            <a:r>
              <a:rPr lang="en-US" sz="1400"/>
              <a:t>, how to avoid phishing scams, and how to manage shared content responsibly.</a:t>
            </a:r>
          </a:p>
          <a:p>
            <a:pPr marL="0" indent="0">
              <a:lnSpc>
                <a:spcPct val="90000"/>
              </a:lnSpc>
              <a:buNone/>
            </a:pPr>
            <a:r>
              <a:rPr lang="en-US" sz="1400" b="1"/>
              <a:t>Maintaining Trust:</a:t>
            </a:r>
          </a:p>
          <a:p>
            <a:pPr marL="0" indent="0">
              <a:lnSpc>
                <a:spcPct val="90000"/>
              </a:lnSpc>
              <a:buNone/>
            </a:pPr>
            <a:r>
              <a:rPr lang="en-US" sz="1400"/>
              <a:t>Implementing these security measures helps protect:</a:t>
            </a:r>
          </a:p>
          <a:p>
            <a:pPr marL="0" indent="0">
              <a:lnSpc>
                <a:spcPct val="90000"/>
              </a:lnSpc>
              <a:buNone/>
            </a:pPr>
            <a:r>
              <a:rPr lang="en-US" sz="1400" b="1"/>
              <a:t>Data integrity</a:t>
            </a:r>
            <a:r>
              <a:rPr lang="en-US" sz="1400"/>
              <a:t> (no tampering)</a:t>
            </a:r>
          </a:p>
          <a:p>
            <a:pPr marL="0" indent="0">
              <a:lnSpc>
                <a:spcPct val="90000"/>
              </a:lnSpc>
              <a:buNone/>
            </a:pPr>
            <a:r>
              <a:rPr lang="en-US" sz="1400" b="1"/>
              <a:t>Confidentiality</a:t>
            </a:r>
            <a:r>
              <a:rPr lang="en-US" sz="1400"/>
              <a:t> (only the right people access the right data)</a:t>
            </a:r>
          </a:p>
          <a:p>
            <a:pPr marL="0" indent="0">
              <a:lnSpc>
                <a:spcPct val="90000"/>
              </a:lnSpc>
              <a:buNone/>
            </a:pPr>
            <a:r>
              <a:rPr lang="en-US" sz="1400" b="1"/>
              <a:t>Business trust</a:t>
            </a:r>
            <a:r>
              <a:rPr lang="en-US" sz="1400"/>
              <a:t> (confidence in the insights being accurate and safely managed)</a:t>
            </a:r>
          </a:p>
          <a:p>
            <a:pPr marL="0" indent="0">
              <a:lnSpc>
                <a:spcPct val="90000"/>
              </a:lnSpc>
              <a:buNone/>
            </a:pPr>
            <a:r>
              <a:rPr lang="en-US" sz="1400"/>
              <a:t>This builds long-term confidence in both the system and the team managing it — a critical factor when working with real-world business data.</a:t>
            </a:r>
          </a:p>
          <a:p>
            <a:pPr marL="0" indent="0">
              <a:lnSpc>
                <a:spcPct val="90000"/>
              </a:lnSpc>
              <a:buNone/>
            </a:pPr>
            <a:endParaRPr lang="en-US" sz="1400"/>
          </a:p>
          <a:p>
            <a:pPr marL="0" indent="0">
              <a:lnSpc>
                <a:spcPct val="90000"/>
              </a:lnSpc>
              <a:buNone/>
            </a:pPr>
            <a:endParaRPr lang="en-US" sz="1400"/>
          </a:p>
        </p:txBody>
      </p:sp>
    </p:spTree>
    <p:extLst>
      <p:ext uri="{BB962C8B-B14F-4D97-AF65-F5344CB8AC3E}">
        <p14:creationId xmlns:p14="http://schemas.microsoft.com/office/powerpoint/2010/main" val="33302834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301211-26DB-E4D2-6CA6-E9AAEDFD0DCE}"/>
              </a:ext>
            </a:extLst>
          </p:cNvPr>
          <p:cNvSpPr>
            <a:spLocks noGrp="1"/>
          </p:cNvSpPr>
          <p:nvPr>
            <p:ph type="title"/>
          </p:nvPr>
        </p:nvSpPr>
        <p:spPr>
          <a:xfrm>
            <a:off x="1028699" y="294538"/>
            <a:ext cx="7421963" cy="1033669"/>
          </a:xfrm>
        </p:spPr>
        <p:txBody>
          <a:bodyPr>
            <a:normAutofit/>
          </a:bodyPr>
          <a:lstStyle/>
          <a:p>
            <a:pPr>
              <a:lnSpc>
                <a:spcPct val="90000"/>
              </a:lnSpc>
            </a:pPr>
            <a:r>
              <a:rPr lang="en-US" sz="3200">
                <a:solidFill>
                  <a:srgbClr val="FFFFFF"/>
                </a:solidFill>
              </a:rPr>
              <a:t>Case Study: Data Scraping Breach at Alibaba’s Taobao Platform</a:t>
            </a:r>
          </a:p>
        </p:txBody>
      </p:sp>
      <p:sp>
        <p:nvSpPr>
          <p:cNvPr id="3" name="Content Placeholder 2">
            <a:extLst>
              <a:ext uri="{FF2B5EF4-FFF2-40B4-BE49-F238E27FC236}">
                <a16:creationId xmlns:a16="http://schemas.microsoft.com/office/drawing/2014/main" id="{303A6D0D-C1DF-1105-F31D-4D32C0439CDB}"/>
              </a:ext>
            </a:extLst>
          </p:cNvPr>
          <p:cNvSpPr>
            <a:spLocks noGrp="1"/>
          </p:cNvSpPr>
          <p:nvPr>
            <p:ph idx="1"/>
          </p:nvPr>
        </p:nvSpPr>
        <p:spPr>
          <a:xfrm>
            <a:off x="1028699" y="2318197"/>
            <a:ext cx="7293023" cy="3683358"/>
          </a:xfrm>
        </p:spPr>
        <p:txBody>
          <a:bodyPr anchor="ctr">
            <a:normAutofit/>
          </a:bodyPr>
          <a:lstStyle/>
          <a:p>
            <a:pPr marL="0" indent="0">
              <a:lnSpc>
                <a:spcPct val="90000"/>
              </a:lnSpc>
              <a:buNone/>
            </a:pPr>
            <a:r>
              <a:rPr lang="en-US" sz="1400" b="1"/>
              <a:t>Company:</a:t>
            </a:r>
            <a:r>
              <a:rPr lang="en-US" sz="1400"/>
              <a:t> Alibaba Group – </a:t>
            </a:r>
            <a:r>
              <a:rPr lang="en-US" sz="1400" i="1"/>
              <a:t>Taobao.com</a:t>
            </a:r>
          </a:p>
          <a:p>
            <a:pPr marL="0" indent="0">
              <a:lnSpc>
                <a:spcPct val="90000"/>
              </a:lnSpc>
              <a:buNone/>
            </a:pPr>
            <a:r>
              <a:rPr lang="en-US" sz="1400" b="1"/>
              <a:t>Incident Year:</a:t>
            </a:r>
            <a:r>
              <a:rPr lang="en-US" sz="1400"/>
              <a:t> 2020</a:t>
            </a:r>
            <a:endParaRPr lang="en-US" sz="1400" b="1"/>
          </a:p>
          <a:p>
            <a:pPr marL="0" indent="0">
              <a:lnSpc>
                <a:spcPct val="90000"/>
              </a:lnSpc>
              <a:buNone/>
            </a:pPr>
            <a:r>
              <a:rPr lang="en-US" sz="1400" b="1"/>
              <a:t>Type of Breach:</a:t>
            </a:r>
            <a:r>
              <a:rPr lang="en-US" sz="1400"/>
              <a:t> Unauthorized data scraping and leakage of user data</a:t>
            </a:r>
            <a:endParaRPr lang="en-US" sz="1400" b="1"/>
          </a:p>
          <a:p>
            <a:pPr marL="0" indent="0">
              <a:lnSpc>
                <a:spcPct val="90000"/>
              </a:lnSpc>
              <a:buNone/>
            </a:pPr>
            <a:endParaRPr lang="en-US" sz="1400" b="1"/>
          </a:p>
          <a:p>
            <a:pPr marL="0" indent="0">
              <a:lnSpc>
                <a:spcPct val="90000"/>
              </a:lnSpc>
              <a:buNone/>
            </a:pPr>
            <a:r>
              <a:rPr lang="en-US" sz="1400" b="1"/>
              <a:t>What Happened</a:t>
            </a:r>
          </a:p>
          <a:p>
            <a:pPr marL="0" indent="0">
              <a:lnSpc>
                <a:spcPct val="90000"/>
              </a:lnSpc>
              <a:buNone/>
            </a:pPr>
            <a:r>
              <a:rPr lang="en-US" sz="1400"/>
              <a:t>In 2020, Alibaba reported that a </a:t>
            </a:r>
            <a:r>
              <a:rPr lang="en-US" sz="1400" b="1"/>
              <a:t>developer had used a crawler script to scrape data from Taobao</a:t>
            </a:r>
            <a:r>
              <a:rPr lang="en-US" sz="1400"/>
              <a:t>, its massive online marketplace. Although the data was </a:t>
            </a:r>
            <a:r>
              <a:rPr lang="en-US" sz="1400" b="1"/>
              <a:t>publicly visible to logged-in users</a:t>
            </a:r>
            <a:r>
              <a:rPr lang="en-US" sz="1400"/>
              <a:t>, the volume and method of collection made it a </a:t>
            </a:r>
            <a:r>
              <a:rPr lang="en-US" sz="1400" b="1"/>
              <a:t>serious breach of terms and trust</a:t>
            </a:r>
            <a:r>
              <a:rPr lang="en-US" sz="1400"/>
              <a:t>.</a:t>
            </a:r>
          </a:p>
          <a:p>
            <a:pPr marL="0" indent="0">
              <a:lnSpc>
                <a:spcPct val="90000"/>
              </a:lnSpc>
              <a:buNone/>
            </a:pPr>
            <a:r>
              <a:rPr lang="en-US" sz="1400"/>
              <a:t>The attacker had used </a:t>
            </a:r>
            <a:r>
              <a:rPr lang="en-US" sz="1400" b="1"/>
              <a:t>automated scripts</a:t>
            </a:r>
            <a:r>
              <a:rPr lang="en-US" sz="1400"/>
              <a:t> to collect </a:t>
            </a:r>
            <a:r>
              <a:rPr lang="en-US" sz="1400" b="1"/>
              <a:t>more than 1.1 billion pieces of user information</a:t>
            </a:r>
            <a:r>
              <a:rPr lang="en-US" sz="1400"/>
              <a:t>, including:</a:t>
            </a:r>
          </a:p>
          <a:p>
            <a:pPr marL="0" indent="0">
              <a:lnSpc>
                <a:spcPct val="90000"/>
              </a:lnSpc>
              <a:buNone/>
            </a:pPr>
            <a:r>
              <a:rPr lang="en-US" sz="1400"/>
              <a:t>Usernames</a:t>
            </a:r>
          </a:p>
          <a:p>
            <a:pPr marL="0" indent="0">
              <a:lnSpc>
                <a:spcPct val="90000"/>
              </a:lnSpc>
              <a:buNone/>
            </a:pPr>
            <a:r>
              <a:rPr lang="en-US" sz="1400"/>
              <a:t>Purchase histories</a:t>
            </a:r>
          </a:p>
          <a:p>
            <a:pPr marL="0" indent="0">
              <a:lnSpc>
                <a:spcPct val="90000"/>
              </a:lnSpc>
              <a:buNone/>
            </a:pPr>
            <a:r>
              <a:rPr lang="en-US" sz="1400"/>
              <a:t>Contact information (in some cases)</a:t>
            </a:r>
          </a:p>
          <a:p>
            <a:pPr marL="0" indent="0">
              <a:lnSpc>
                <a:spcPct val="90000"/>
              </a:lnSpc>
              <a:buNone/>
            </a:pPr>
            <a:r>
              <a:rPr lang="en-US" sz="1400"/>
              <a:t>This data was later </a:t>
            </a:r>
            <a:r>
              <a:rPr lang="en-US" sz="1400" b="1"/>
              <a:t>resold to third-party advertisers and black-market brokers</a:t>
            </a:r>
            <a:r>
              <a:rPr lang="en-US" sz="1400"/>
              <a:t>, violating Alibaba’s user policies.</a:t>
            </a:r>
          </a:p>
          <a:p>
            <a:pPr marL="0" indent="0">
              <a:lnSpc>
                <a:spcPct val="90000"/>
              </a:lnSpc>
              <a:buNone/>
            </a:pPr>
            <a:endParaRPr lang="en-US" sz="1400"/>
          </a:p>
        </p:txBody>
      </p:sp>
    </p:spTree>
    <p:extLst>
      <p:ext uri="{BB962C8B-B14F-4D97-AF65-F5344CB8AC3E}">
        <p14:creationId xmlns:p14="http://schemas.microsoft.com/office/powerpoint/2010/main" val="213951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19E471-0BD7-4146-1B07-A3F352DB94F1}"/>
              </a:ext>
            </a:extLst>
          </p:cNvPr>
          <p:cNvSpPr>
            <a:spLocks noGrp="1"/>
          </p:cNvSpPr>
          <p:nvPr>
            <p:ph type="title"/>
          </p:nvPr>
        </p:nvSpPr>
        <p:spPr>
          <a:xfrm>
            <a:off x="852297" y="502020"/>
            <a:ext cx="3992787" cy="1642970"/>
          </a:xfrm>
        </p:spPr>
        <p:txBody>
          <a:bodyPr anchor="b">
            <a:normAutofit/>
          </a:bodyPr>
          <a:lstStyle/>
          <a:p>
            <a:r>
              <a:rPr lang="en-US" sz="3500" b="1"/>
              <a:t>Dataset Description</a:t>
            </a:r>
            <a:br>
              <a:rPr lang="en-US" sz="3500" b="1"/>
            </a:br>
            <a:endParaRPr lang="en-US" sz="3500"/>
          </a:p>
        </p:txBody>
      </p:sp>
      <p:sp>
        <p:nvSpPr>
          <p:cNvPr id="3" name="Content Placeholder 2">
            <a:extLst>
              <a:ext uri="{FF2B5EF4-FFF2-40B4-BE49-F238E27FC236}">
                <a16:creationId xmlns:a16="http://schemas.microsoft.com/office/drawing/2014/main" id="{54AA513E-57B3-84A1-6143-3C93D339659B}"/>
              </a:ext>
            </a:extLst>
          </p:cNvPr>
          <p:cNvSpPr>
            <a:spLocks noGrp="1"/>
          </p:cNvSpPr>
          <p:nvPr>
            <p:ph idx="1"/>
          </p:nvPr>
        </p:nvSpPr>
        <p:spPr>
          <a:xfrm>
            <a:off x="858692" y="2405894"/>
            <a:ext cx="3986392" cy="3535083"/>
          </a:xfrm>
        </p:spPr>
        <p:txBody>
          <a:bodyPr anchor="t">
            <a:normAutofit/>
          </a:bodyPr>
          <a:lstStyle/>
          <a:p>
            <a:pPr marL="0" indent="0">
              <a:buNone/>
            </a:pPr>
            <a:r>
              <a:rPr lang="en-US" sz="1700" dirty="0"/>
              <a:t>Each exported CSV file includes the following columns:</a:t>
            </a:r>
          </a:p>
          <a:p>
            <a:r>
              <a:rPr lang="en-US" sz="1700" b="1" dirty="0"/>
              <a:t>Time</a:t>
            </a:r>
            <a:r>
              <a:rPr lang="en-US" sz="1700" dirty="0"/>
              <a:t>: The date of the data record (e.g., daily or weekly timestamp)</a:t>
            </a:r>
          </a:p>
          <a:p>
            <a:r>
              <a:rPr lang="en-US" sz="1700" b="1" dirty="0"/>
              <a:t>Sales Rank</a:t>
            </a:r>
            <a:r>
              <a:rPr lang="en-US" sz="1700" dirty="0"/>
              <a:t>: The product's position in Amazon's sales rankings for its category</a:t>
            </a:r>
          </a:p>
          <a:p>
            <a:r>
              <a:rPr lang="en-US" sz="1700" b="1" dirty="0"/>
              <a:t>List Price</a:t>
            </a:r>
            <a:r>
              <a:rPr lang="en-US" sz="1700" dirty="0"/>
              <a:t>: The manufacturer’s suggested retail price</a:t>
            </a:r>
          </a:p>
          <a:p>
            <a:r>
              <a:rPr lang="en-US" sz="1700" b="1" dirty="0"/>
              <a:t>New Price</a:t>
            </a:r>
            <a:r>
              <a:rPr lang="en-US" sz="1700" dirty="0"/>
              <a:t>: The current selling price offered by vendors on Amazon</a:t>
            </a:r>
          </a:p>
          <a:p>
            <a:endParaRPr lang="en-US" sz="1700" dirty="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Document">
            <a:extLst>
              <a:ext uri="{FF2B5EF4-FFF2-40B4-BE49-F238E27FC236}">
                <a16:creationId xmlns:a16="http://schemas.microsoft.com/office/drawing/2014/main" id="{17F5D0E0-83E6-32B2-6173-3A8770A416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06975" y="1880998"/>
            <a:ext cx="3127897" cy="3127897"/>
          </a:xfrm>
          <a:prstGeom prst="rect">
            <a:avLst/>
          </a:prstGeom>
        </p:spPr>
      </p:pic>
    </p:spTree>
    <p:extLst>
      <p:ext uri="{BB962C8B-B14F-4D97-AF65-F5344CB8AC3E}">
        <p14:creationId xmlns:p14="http://schemas.microsoft.com/office/powerpoint/2010/main" val="2246932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FF105-2FB6-F549-DECE-202ACA1B7C60}"/>
              </a:ext>
            </a:extLst>
          </p:cNvPr>
          <p:cNvSpPr>
            <a:spLocks noGrp="1"/>
          </p:cNvSpPr>
          <p:nvPr>
            <p:ph type="title"/>
          </p:nvPr>
        </p:nvSpPr>
        <p:spPr>
          <a:xfrm>
            <a:off x="1028699" y="294538"/>
            <a:ext cx="7421963" cy="1033669"/>
          </a:xfrm>
        </p:spPr>
        <p:txBody>
          <a:bodyPr>
            <a:normAutofit/>
          </a:bodyPr>
          <a:lstStyle/>
          <a:p>
            <a:pPr>
              <a:lnSpc>
                <a:spcPct val="90000"/>
              </a:lnSpc>
            </a:pPr>
            <a:r>
              <a:rPr lang="en-US" sz="3200" b="1">
                <a:solidFill>
                  <a:srgbClr val="FFFFFF"/>
                </a:solidFill>
              </a:rPr>
              <a:t>Impact on Alibaba and Its Customers</a:t>
            </a:r>
            <a:br>
              <a:rPr lang="en-US" sz="3200" b="1">
                <a:solidFill>
                  <a:srgbClr val="FFFFFF"/>
                </a:solidFill>
              </a:rPr>
            </a:br>
            <a:endParaRPr lang="en-US" sz="3200">
              <a:solidFill>
                <a:srgbClr val="FFFFFF"/>
              </a:solidFill>
            </a:endParaRPr>
          </a:p>
        </p:txBody>
      </p:sp>
      <p:sp>
        <p:nvSpPr>
          <p:cNvPr id="3" name="Content Placeholder 2">
            <a:extLst>
              <a:ext uri="{FF2B5EF4-FFF2-40B4-BE49-F238E27FC236}">
                <a16:creationId xmlns:a16="http://schemas.microsoft.com/office/drawing/2014/main" id="{B1E601FC-545F-114D-1963-DB9741787FE2}"/>
              </a:ext>
            </a:extLst>
          </p:cNvPr>
          <p:cNvSpPr>
            <a:spLocks noGrp="1"/>
          </p:cNvSpPr>
          <p:nvPr>
            <p:ph idx="1"/>
          </p:nvPr>
        </p:nvSpPr>
        <p:spPr>
          <a:xfrm>
            <a:off x="1028699" y="2318197"/>
            <a:ext cx="7293023" cy="3683358"/>
          </a:xfrm>
        </p:spPr>
        <p:txBody>
          <a:bodyPr anchor="ctr">
            <a:normAutofit/>
          </a:bodyPr>
          <a:lstStyle/>
          <a:p>
            <a:pPr marL="0" indent="0">
              <a:buNone/>
            </a:pPr>
            <a:r>
              <a:rPr lang="en-US" sz="1700" b="1"/>
              <a:t>User Trust Breach:</a:t>
            </a:r>
            <a:r>
              <a:rPr lang="en-US" sz="1700"/>
              <a:t> Users were shocked that their data was quietly collected and sold, despite being visible only to authorized users.</a:t>
            </a:r>
          </a:p>
          <a:p>
            <a:pPr marL="0" indent="0">
              <a:buNone/>
            </a:pPr>
            <a:r>
              <a:rPr lang="en-US" sz="1700" b="1"/>
              <a:t>Regulatory Scrutiny:</a:t>
            </a:r>
            <a:r>
              <a:rPr lang="en-US" sz="1700"/>
              <a:t> Chinese authorities investigated Alibaba’s internal controls and data protection practices.</a:t>
            </a:r>
          </a:p>
          <a:p>
            <a:pPr marL="0" indent="0">
              <a:buNone/>
            </a:pPr>
            <a:r>
              <a:rPr lang="en-US" sz="1700" b="1"/>
              <a:t>Reputational Risk:</a:t>
            </a:r>
            <a:r>
              <a:rPr lang="en-US" sz="1700"/>
              <a:t> Even though it wasn’t a classic “hack,” public perception of Alibaba's data handling was damaged.</a:t>
            </a:r>
          </a:p>
          <a:p>
            <a:pPr marL="0" indent="0">
              <a:buNone/>
            </a:pPr>
            <a:r>
              <a:rPr lang="en-US" sz="1700" b="1"/>
              <a:t>Legal Action:</a:t>
            </a:r>
            <a:r>
              <a:rPr lang="en-US" sz="1700"/>
              <a:t> The developer behind the scraping was arrested, but Alibaba still had to address the internal oversight.</a:t>
            </a:r>
          </a:p>
          <a:p>
            <a:pPr marL="0" indent="0">
              <a:buNone/>
            </a:pPr>
            <a:endParaRPr lang="en-US" sz="1700"/>
          </a:p>
        </p:txBody>
      </p:sp>
    </p:spTree>
    <p:extLst>
      <p:ext uri="{BB962C8B-B14F-4D97-AF65-F5344CB8AC3E}">
        <p14:creationId xmlns:p14="http://schemas.microsoft.com/office/powerpoint/2010/main" val="19798647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FF66AD-FFA8-4359-F718-D658DB4A8C64}"/>
              </a:ext>
            </a:extLst>
          </p:cNvPr>
          <p:cNvSpPr>
            <a:spLocks noGrp="1"/>
          </p:cNvSpPr>
          <p:nvPr>
            <p:ph type="title"/>
          </p:nvPr>
        </p:nvSpPr>
        <p:spPr>
          <a:xfrm>
            <a:off x="1028699" y="294538"/>
            <a:ext cx="7421963" cy="1033669"/>
          </a:xfrm>
        </p:spPr>
        <p:txBody>
          <a:bodyPr>
            <a:normAutofit/>
          </a:bodyPr>
          <a:lstStyle/>
          <a:p>
            <a:pPr>
              <a:lnSpc>
                <a:spcPct val="90000"/>
              </a:lnSpc>
            </a:pPr>
            <a:r>
              <a:rPr lang="en-US" sz="3200" b="1">
                <a:solidFill>
                  <a:srgbClr val="FFFFFF"/>
                </a:solidFill>
              </a:rPr>
              <a:t>Recovery Actions Taken</a:t>
            </a:r>
            <a:br>
              <a:rPr lang="en-US" sz="3200" b="1">
                <a:solidFill>
                  <a:srgbClr val="FFFFFF"/>
                </a:solidFill>
              </a:rPr>
            </a:br>
            <a:endParaRPr lang="en-US" sz="3200">
              <a:solidFill>
                <a:srgbClr val="FFFFFF"/>
              </a:solidFill>
            </a:endParaRPr>
          </a:p>
        </p:txBody>
      </p:sp>
      <p:sp>
        <p:nvSpPr>
          <p:cNvPr id="3" name="Content Placeholder 2">
            <a:extLst>
              <a:ext uri="{FF2B5EF4-FFF2-40B4-BE49-F238E27FC236}">
                <a16:creationId xmlns:a16="http://schemas.microsoft.com/office/drawing/2014/main" id="{F49BA678-B123-2C67-4FFE-E8C7986021FC}"/>
              </a:ext>
            </a:extLst>
          </p:cNvPr>
          <p:cNvSpPr>
            <a:spLocks noGrp="1"/>
          </p:cNvSpPr>
          <p:nvPr>
            <p:ph idx="1"/>
          </p:nvPr>
        </p:nvSpPr>
        <p:spPr>
          <a:xfrm>
            <a:off x="1028699" y="2318197"/>
            <a:ext cx="7293023" cy="3683358"/>
          </a:xfrm>
        </p:spPr>
        <p:txBody>
          <a:bodyPr anchor="ctr">
            <a:normAutofit/>
          </a:bodyPr>
          <a:lstStyle/>
          <a:p>
            <a:pPr marL="0" indent="0">
              <a:buNone/>
            </a:pPr>
            <a:r>
              <a:rPr lang="en-US" sz="1700" b="1"/>
              <a:t>Internal Policy Review:</a:t>
            </a:r>
            <a:br>
              <a:rPr lang="en-US" sz="1700"/>
            </a:br>
            <a:r>
              <a:rPr lang="en-US" sz="1700"/>
              <a:t>Alibaba reviewed its </a:t>
            </a:r>
            <a:r>
              <a:rPr lang="en-US" sz="1700" b="1"/>
              <a:t>user data access controls</a:t>
            </a:r>
            <a:r>
              <a:rPr lang="en-US" sz="1700"/>
              <a:t>, especially those linked to developer APIs and backend scripts.</a:t>
            </a:r>
          </a:p>
          <a:p>
            <a:pPr marL="0" indent="0">
              <a:buNone/>
            </a:pPr>
            <a:r>
              <a:rPr lang="en-US" sz="1700" b="1"/>
              <a:t>Rate-Limiting &amp; Bot Detection:</a:t>
            </a:r>
            <a:br>
              <a:rPr lang="en-US" sz="1700"/>
            </a:br>
            <a:r>
              <a:rPr lang="en-US" sz="1700"/>
              <a:t>They strengthened their </a:t>
            </a:r>
            <a:r>
              <a:rPr lang="en-US" sz="1700" b="1"/>
              <a:t>anti-scraping tools</a:t>
            </a:r>
            <a:r>
              <a:rPr lang="en-US" sz="1700"/>
              <a:t> to detect and block bulk download behaviors.</a:t>
            </a:r>
          </a:p>
          <a:p>
            <a:pPr marL="0" indent="0">
              <a:buNone/>
            </a:pPr>
            <a:r>
              <a:rPr lang="en-US" sz="1700" b="1"/>
              <a:t>Transparency Improvements:</a:t>
            </a:r>
            <a:br>
              <a:rPr lang="en-US" sz="1700"/>
            </a:br>
            <a:r>
              <a:rPr lang="en-US" sz="1700"/>
              <a:t>The company issued public statements about how the data was accessed and how such activity would be prevented in the future.</a:t>
            </a:r>
          </a:p>
          <a:p>
            <a:pPr marL="0" indent="0">
              <a:buNone/>
            </a:pPr>
            <a:r>
              <a:rPr lang="en-US" sz="1700" b="1"/>
              <a:t>Developer Access Tightening:</a:t>
            </a:r>
            <a:br>
              <a:rPr lang="en-US" sz="1700"/>
            </a:br>
            <a:r>
              <a:rPr lang="en-US" sz="1700"/>
              <a:t>Permissions for third-party data access were restricted, and monitoring systems were improved.</a:t>
            </a:r>
          </a:p>
          <a:p>
            <a:pPr marL="0" indent="0">
              <a:buNone/>
            </a:pPr>
            <a:endParaRPr lang="en-US" sz="1700"/>
          </a:p>
        </p:txBody>
      </p:sp>
    </p:spTree>
    <p:extLst>
      <p:ext uri="{BB962C8B-B14F-4D97-AF65-F5344CB8AC3E}">
        <p14:creationId xmlns:p14="http://schemas.microsoft.com/office/powerpoint/2010/main" val="3042860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90902D-25EB-E4F7-7D1B-E99086B3F0DF}"/>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Lessons for Our Organization</a:t>
            </a:r>
          </a:p>
        </p:txBody>
      </p:sp>
      <p:graphicFrame>
        <p:nvGraphicFramePr>
          <p:cNvPr id="4" name="Table 3">
            <a:extLst>
              <a:ext uri="{FF2B5EF4-FFF2-40B4-BE49-F238E27FC236}">
                <a16:creationId xmlns:a16="http://schemas.microsoft.com/office/drawing/2014/main" id="{44B937E0-2C20-43EE-1396-38062066142B}"/>
              </a:ext>
            </a:extLst>
          </p:cNvPr>
          <p:cNvGraphicFramePr>
            <a:graphicFrameLocks noGrp="1"/>
          </p:cNvGraphicFramePr>
          <p:nvPr>
            <p:extLst>
              <p:ext uri="{D42A27DB-BD31-4B8C-83A1-F6EECF244321}">
                <p14:modId xmlns:p14="http://schemas.microsoft.com/office/powerpoint/2010/main" val="4272072124"/>
              </p:ext>
            </p:extLst>
          </p:nvPr>
        </p:nvGraphicFramePr>
        <p:xfrm>
          <a:off x="324168" y="2255068"/>
          <a:ext cx="8495663" cy="3874615"/>
        </p:xfrm>
        <a:graphic>
          <a:graphicData uri="http://schemas.openxmlformats.org/drawingml/2006/table">
            <a:tbl>
              <a:tblPr/>
              <a:tblGrid>
                <a:gridCol w="4211533">
                  <a:extLst>
                    <a:ext uri="{9D8B030D-6E8A-4147-A177-3AD203B41FA5}">
                      <a16:colId xmlns:a16="http://schemas.microsoft.com/office/drawing/2014/main" val="2017407096"/>
                    </a:ext>
                  </a:extLst>
                </a:gridCol>
                <a:gridCol w="4284130">
                  <a:extLst>
                    <a:ext uri="{9D8B030D-6E8A-4147-A177-3AD203B41FA5}">
                      <a16:colId xmlns:a16="http://schemas.microsoft.com/office/drawing/2014/main" val="1097003449"/>
                    </a:ext>
                  </a:extLst>
                </a:gridCol>
              </a:tblGrid>
              <a:tr h="411795">
                <a:tc>
                  <a:txBody>
                    <a:bodyPr/>
                    <a:lstStyle/>
                    <a:p>
                      <a:r>
                        <a:rPr lang="en-US" sz="1800" b="1"/>
                        <a:t>Lesson</a:t>
                      </a:r>
                      <a:endParaRPr lang="en-US" sz="1800"/>
                    </a:p>
                  </a:txBody>
                  <a:tcPr marL="93590" marR="93590" marT="46795" marB="46795" anchor="ctr">
                    <a:lnL>
                      <a:noFill/>
                    </a:lnL>
                    <a:lnR>
                      <a:noFill/>
                    </a:lnR>
                    <a:lnT>
                      <a:noFill/>
                    </a:lnT>
                    <a:lnB>
                      <a:noFill/>
                    </a:lnB>
                    <a:noFill/>
                  </a:tcPr>
                </a:tc>
                <a:tc>
                  <a:txBody>
                    <a:bodyPr/>
                    <a:lstStyle/>
                    <a:p>
                      <a:r>
                        <a:rPr lang="en-US" sz="1800" b="1"/>
                        <a:t>Application to Our Project</a:t>
                      </a:r>
                      <a:endParaRPr lang="en-US" sz="1800"/>
                    </a:p>
                  </a:txBody>
                  <a:tcPr marL="93590" marR="93590" marT="46795" marB="46795" anchor="ctr">
                    <a:lnL>
                      <a:noFill/>
                    </a:lnL>
                    <a:lnR>
                      <a:noFill/>
                    </a:lnR>
                    <a:lnT>
                      <a:noFill/>
                    </a:lnT>
                    <a:lnB>
                      <a:noFill/>
                    </a:lnB>
                    <a:noFill/>
                  </a:tcPr>
                </a:tc>
                <a:extLst>
                  <a:ext uri="{0D108BD9-81ED-4DB2-BD59-A6C34878D82A}">
                    <a16:rowId xmlns:a16="http://schemas.microsoft.com/office/drawing/2014/main" val="3186261582"/>
                  </a:ext>
                </a:extLst>
              </a:tr>
              <a:tr h="692564">
                <a:tc>
                  <a:txBody>
                    <a:bodyPr/>
                    <a:lstStyle/>
                    <a:p>
                      <a:r>
                        <a:rPr lang="en-US" sz="1800"/>
                        <a:t>Public data can still be exploited</a:t>
                      </a:r>
                    </a:p>
                  </a:txBody>
                  <a:tcPr marL="93590" marR="93590" marT="46795" marB="46795" anchor="ctr">
                    <a:lnL>
                      <a:noFill/>
                    </a:lnL>
                    <a:lnR>
                      <a:noFill/>
                    </a:lnR>
                    <a:lnT>
                      <a:noFill/>
                    </a:lnT>
                    <a:lnB>
                      <a:noFill/>
                    </a:lnB>
                    <a:noFill/>
                  </a:tcPr>
                </a:tc>
                <a:tc>
                  <a:txBody>
                    <a:bodyPr/>
                    <a:lstStyle/>
                    <a:p>
                      <a:r>
                        <a:rPr lang="en-US" sz="1800"/>
                        <a:t>Even if data is not confidential, control access to dashboards and reports</a:t>
                      </a:r>
                    </a:p>
                  </a:txBody>
                  <a:tcPr marL="93590" marR="93590" marT="46795" marB="46795" anchor="ctr">
                    <a:lnL>
                      <a:noFill/>
                    </a:lnL>
                    <a:lnR>
                      <a:noFill/>
                    </a:lnR>
                    <a:lnT>
                      <a:noFill/>
                    </a:lnT>
                    <a:lnB>
                      <a:noFill/>
                    </a:lnB>
                    <a:noFill/>
                  </a:tcPr>
                </a:tc>
                <a:extLst>
                  <a:ext uri="{0D108BD9-81ED-4DB2-BD59-A6C34878D82A}">
                    <a16:rowId xmlns:a16="http://schemas.microsoft.com/office/drawing/2014/main" val="400184137"/>
                  </a:ext>
                </a:extLst>
              </a:tr>
              <a:tr h="692564">
                <a:tc>
                  <a:txBody>
                    <a:bodyPr/>
                    <a:lstStyle/>
                    <a:p>
                      <a:r>
                        <a:rPr lang="en-US" sz="1800"/>
                        <a:t>Bots and automation can go unnoticed</a:t>
                      </a:r>
                    </a:p>
                  </a:txBody>
                  <a:tcPr marL="93590" marR="93590" marT="46795" marB="46795" anchor="ctr">
                    <a:lnL>
                      <a:noFill/>
                    </a:lnL>
                    <a:lnR>
                      <a:noFill/>
                    </a:lnR>
                    <a:lnT>
                      <a:noFill/>
                    </a:lnT>
                    <a:lnB>
                      <a:noFill/>
                    </a:lnB>
                    <a:noFill/>
                  </a:tcPr>
                </a:tc>
                <a:tc>
                  <a:txBody>
                    <a:bodyPr/>
                    <a:lstStyle/>
                    <a:p>
                      <a:r>
                        <a:rPr lang="en-US" sz="1800"/>
                        <a:t>Limit and monitor repeated downloads or file access</a:t>
                      </a:r>
                    </a:p>
                  </a:txBody>
                  <a:tcPr marL="93590" marR="93590" marT="46795" marB="46795" anchor="ctr">
                    <a:lnL>
                      <a:noFill/>
                    </a:lnL>
                    <a:lnR>
                      <a:noFill/>
                    </a:lnR>
                    <a:lnT>
                      <a:noFill/>
                    </a:lnT>
                    <a:lnB>
                      <a:noFill/>
                    </a:lnB>
                    <a:noFill/>
                  </a:tcPr>
                </a:tc>
                <a:extLst>
                  <a:ext uri="{0D108BD9-81ED-4DB2-BD59-A6C34878D82A}">
                    <a16:rowId xmlns:a16="http://schemas.microsoft.com/office/drawing/2014/main" val="2200614178"/>
                  </a:ext>
                </a:extLst>
              </a:tr>
              <a:tr h="692564">
                <a:tc>
                  <a:txBody>
                    <a:bodyPr/>
                    <a:lstStyle/>
                    <a:p>
                      <a:r>
                        <a:rPr lang="en-US" sz="1800"/>
                        <a:t>Internal activity must be logged and reviewed</a:t>
                      </a:r>
                    </a:p>
                  </a:txBody>
                  <a:tcPr marL="93590" marR="93590" marT="46795" marB="46795" anchor="ctr">
                    <a:lnL>
                      <a:noFill/>
                    </a:lnL>
                    <a:lnR>
                      <a:noFill/>
                    </a:lnR>
                    <a:lnT>
                      <a:noFill/>
                    </a:lnT>
                    <a:lnB>
                      <a:noFill/>
                    </a:lnB>
                    <a:noFill/>
                  </a:tcPr>
                </a:tc>
                <a:tc>
                  <a:txBody>
                    <a:bodyPr/>
                    <a:lstStyle/>
                    <a:p>
                      <a:r>
                        <a:rPr lang="en-US" sz="1800"/>
                        <a:t>Log all data access and monitor for unusual patterns</a:t>
                      </a:r>
                    </a:p>
                  </a:txBody>
                  <a:tcPr marL="93590" marR="93590" marT="46795" marB="46795" anchor="ctr">
                    <a:lnL>
                      <a:noFill/>
                    </a:lnL>
                    <a:lnR>
                      <a:noFill/>
                    </a:lnR>
                    <a:lnT>
                      <a:noFill/>
                    </a:lnT>
                    <a:lnB>
                      <a:noFill/>
                    </a:lnB>
                    <a:noFill/>
                  </a:tcPr>
                </a:tc>
                <a:extLst>
                  <a:ext uri="{0D108BD9-81ED-4DB2-BD59-A6C34878D82A}">
                    <a16:rowId xmlns:a16="http://schemas.microsoft.com/office/drawing/2014/main" val="3846578521"/>
                  </a:ext>
                </a:extLst>
              </a:tr>
              <a:tr h="692564">
                <a:tc>
                  <a:txBody>
                    <a:bodyPr/>
                    <a:lstStyle/>
                    <a:p>
                      <a:r>
                        <a:rPr lang="en-US" sz="1800"/>
                        <a:t>User perception matters as much as legality</a:t>
                      </a:r>
                    </a:p>
                  </a:txBody>
                  <a:tcPr marL="93590" marR="93590" marT="46795" marB="46795" anchor="ctr">
                    <a:lnL>
                      <a:noFill/>
                    </a:lnL>
                    <a:lnR>
                      <a:noFill/>
                    </a:lnR>
                    <a:lnT>
                      <a:noFill/>
                    </a:lnT>
                    <a:lnB>
                      <a:noFill/>
                    </a:lnB>
                    <a:noFill/>
                  </a:tcPr>
                </a:tc>
                <a:tc>
                  <a:txBody>
                    <a:bodyPr/>
                    <a:lstStyle/>
                    <a:p>
                      <a:r>
                        <a:rPr lang="en-US" sz="1800"/>
                        <a:t>Be transparent and clear about how data is used or displayed</a:t>
                      </a:r>
                    </a:p>
                  </a:txBody>
                  <a:tcPr marL="93590" marR="93590" marT="46795" marB="46795" anchor="ctr">
                    <a:lnL>
                      <a:noFill/>
                    </a:lnL>
                    <a:lnR>
                      <a:noFill/>
                    </a:lnR>
                    <a:lnT>
                      <a:noFill/>
                    </a:lnT>
                    <a:lnB>
                      <a:noFill/>
                    </a:lnB>
                    <a:noFill/>
                  </a:tcPr>
                </a:tc>
                <a:extLst>
                  <a:ext uri="{0D108BD9-81ED-4DB2-BD59-A6C34878D82A}">
                    <a16:rowId xmlns:a16="http://schemas.microsoft.com/office/drawing/2014/main" val="2290147030"/>
                  </a:ext>
                </a:extLst>
              </a:tr>
              <a:tr h="692564">
                <a:tc>
                  <a:txBody>
                    <a:bodyPr/>
                    <a:lstStyle/>
                    <a:p>
                      <a:r>
                        <a:rPr lang="en-US" sz="1800"/>
                        <a:t>Not all threats are external</a:t>
                      </a:r>
                    </a:p>
                  </a:txBody>
                  <a:tcPr marL="93590" marR="93590" marT="46795" marB="46795" anchor="ctr">
                    <a:lnL>
                      <a:noFill/>
                    </a:lnL>
                    <a:lnR>
                      <a:noFill/>
                    </a:lnR>
                    <a:lnT>
                      <a:noFill/>
                    </a:lnT>
                    <a:lnB>
                      <a:noFill/>
                    </a:lnB>
                    <a:noFill/>
                  </a:tcPr>
                </a:tc>
                <a:tc>
                  <a:txBody>
                    <a:bodyPr/>
                    <a:lstStyle/>
                    <a:p>
                      <a:r>
                        <a:rPr lang="en-US" sz="1800"/>
                        <a:t>Developers or internal users must follow strict access protocols</a:t>
                      </a:r>
                    </a:p>
                  </a:txBody>
                  <a:tcPr marL="93590" marR="93590" marT="46795" marB="46795" anchor="ctr">
                    <a:lnL>
                      <a:noFill/>
                    </a:lnL>
                    <a:lnR>
                      <a:noFill/>
                    </a:lnR>
                    <a:lnT>
                      <a:noFill/>
                    </a:lnT>
                    <a:lnB>
                      <a:noFill/>
                    </a:lnB>
                    <a:noFill/>
                  </a:tcPr>
                </a:tc>
                <a:extLst>
                  <a:ext uri="{0D108BD9-81ED-4DB2-BD59-A6C34878D82A}">
                    <a16:rowId xmlns:a16="http://schemas.microsoft.com/office/drawing/2014/main" val="1315621955"/>
                  </a:ext>
                </a:extLst>
              </a:tr>
            </a:tbl>
          </a:graphicData>
        </a:graphic>
      </p:graphicFrame>
    </p:spTree>
    <p:extLst>
      <p:ext uri="{BB962C8B-B14F-4D97-AF65-F5344CB8AC3E}">
        <p14:creationId xmlns:p14="http://schemas.microsoft.com/office/powerpoint/2010/main" val="1735152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EAA533-E314-468A-EAC1-280292716C93}"/>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References </a:t>
            </a:r>
          </a:p>
        </p:txBody>
      </p:sp>
      <p:sp>
        <p:nvSpPr>
          <p:cNvPr id="3" name="Content Placeholder 2">
            <a:extLst>
              <a:ext uri="{FF2B5EF4-FFF2-40B4-BE49-F238E27FC236}">
                <a16:creationId xmlns:a16="http://schemas.microsoft.com/office/drawing/2014/main" id="{91507BCF-4ECC-2585-F978-5B7F5BD17C4E}"/>
              </a:ext>
            </a:extLst>
          </p:cNvPr>
          <p:cNvSpPr>
            <a:spLocks noGrp="1"/>
          </p:cNvSpPr>
          <p:nvPr>
            <p:ph idx="1"/>
          </p:nvPr>
        </p:nvSpPr>
        <p:spPr>
          <a:xfrm>
            <a:off x="1028699" y="2318197"/>
            <a:ext cx="7293023" cy="3683358"/>
          </a:xfrm>
        </p:spPr>
        <p:txBody>
          <a:bodyPr anchor="ctr">
            <a:normAutofit/>
          </a:bodyPr>
          <a:lstStyle/>
          <a:p>
            <a:r>
              <a:rPr lang="en-US" sz="1700" b="1"/>
              <a:t>Alibaba Taobao Scraping Incident (2020):</a:t>
            </a:r>
            <a:endParaRPr lang="en-US" sz="1700"/>
          </a:p>
          <a:p>
            <a:r>
              <a:rPr lang="en-US" sz="1700"/>
              <a:t>Reuters. (2021). </a:t>
            </a:r>
            <a:r>
              <a:rPr lang="en-US" sz="1700" i="1"/>
              <a:t>Chinese court jails developer for scraping Alibaba’s Taobao user data</a:t>
            </a:r>
            <a:r>
              <a:rPr lang="en-US" sz="1700"/>
              <a:t>. Reuters. Available at: https://www.reuters.com/article/us-china-alibaba-court-idUSKBN2BO4OH [Accessed 7 Jun. 2025].</a:t>
            </a:r>
          </a:p>
          <a:p>
            <a:r>
              <a:rPr lang="en-US" sz="1700"/>
              <a:t>Wang, Q. (2021). </a:t>
            </a:r>
            <a:r>
              <a:rPr lang="en-US" sz="1700" i="1"/>
              <a:t>Taobao Data Leak: Developer Scraped 1.1 Billion User Records</a:t>
            </a:r>
            <a:r>
              <a:rPr lang="en-US" sz="1700"/>
              <a:t>. TechNode. Available at: https://technode.com/2021/04/27/taobao-developer-jailed-over-scraping-1-1-billion-user-records/ [Accessed 7 Jun. 2025].</a:t>
            </a:r>
          </a:p>
          <a:p>
            <a:r>
              <a:rPr lang="en-US" sz="1700"/>
              <a:t>South China Morning Post (SCMP). (2021). </a:t>
            </a:r>
            <a:r>
              <a:rPr lang="en-US" sz="1700" i="1"/>
              <a:t>Alibaba customer data leak blamed on web crawler used by developer</a:t>
            </a:r>
            <a:r>
              <a:rPr lang="en-US" sz="1700"/>
              <a:t>. SCMP. Available at: https://www.scmp.com/tech/big-tech/article/3131079/alibaba-customer-data-leak-blamed-web-crawler-used-developer [Accessed 7 Jun. 2025].</a:t>
            </a:r>
          </a:p>
          <a:p>
            <a:endParaRPr lang="en-US" sz="1700"/>
          </a:p>
        </p:txBody>
      </p:sp>
    </p:spTree>
    <p:extLst>
      <p:ext uri="{BB962C8B-B14F-4D97-AF65-F5344CB8AC3E}">
        <p14:creationId xmlns:p14="http://schemas.microsoft.com/office/powerpoint/2010/main" val="4093627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C5EF4-C719-D720-5D7E-C277A551D885}"/>
              </a:ext>
            </a:extLst>
          </p:cNvPr>
          <p:cNvSpPr>
            <a:spLocks noGrp="1"/>
          </p:cNvSpPr>
          <p:nvPr>
            <p:ph type="title"/>
          </p:nvPr>
        </p:nvSpPr>
        <p:spPr>
          <a:xfrm>
            <a:off x="1028699" y="294538"/>
            <a:ext cx="7421963" cy="1033669"/>
          </a:xfrm>
        </p:spPr>
        <p:txBody>
          <a:bodyPr>
            <a:normAutofit/>
          </a:bodyPr>
          <a:lstStyle/>
          <a:p>
            <a:pPr>
              <a:lnSpc>
                <a:spcPct val="90000"/>
              </a:lnSpc>
            </a:pPr>
            <a:r>
              <a:rPr lang="en-US" sz="3200" b="1">
                <a:solidFill>
                  <a:srgbClr val="FFFFFF"/>
                </a:solidFill>
              </a:rPr>
              <a:t>Why This Data is Relevant</a:t>
            </a:r>
            <a:br>
              <a:rPr lang="en-US" sz="3200" b="1">
                <a:solidFill>
                  <a:srgbClr val="FFFFFF"/>
                </a:solidFill>
              </a:rPr>
            </a:br>
            <a:endParaRPr lang="en-US" sz="3200">
              <a:solidFill>
                <a:srgbClr val="FFFFFF"/>
              </a:solidFill>
            </a:endParaRPr>
          </a:p>
        </p:txBody>
      </p:sp>
      <p:sp>
        <p:nvSpPr>
          <p:cNvPr id="3" name="Content Placeholder 2">
            <a:extLst>
              <a:ext uri="{FF2B5EF4-FFF2-40B4-BE49-F238E27FC236}">
                <a16:creationId xmlns:a16="http://schemas.microsoft.com/office/drawing/2014/main" id="{A4189F02-08BB-3901-7838-12A01283FA22}"/>
              </a:ext>
            </a:extLst>
          </p:cNvPr>
          <p:cNvSpPr>
            <a:spLocks noGrp="1"/>
          </p:cNvSpPr>
          <p:nvPr>
            <p:ph idx="1"/>
          </p:nvPr>
        </p:nvSpPr>
        <p:spPr>
          <a:xfrm>
            <a:off x="1028699" y="2318197"/>
            <a:ext cx="7293023" cy="3683358"/>
          </a:xfrm>
        </p:spPr>
        <p:txBody>
          <a:bodyPr anchor="ctr">
            <a:normAutofit/>
          </a:bodyPr>
          <a:lstStyle/>
          <a:p>
            <a:pPr>
              <a:lnSpc>
                <a:spcPct val="90000"/>
              </a:lnSpc>
            </a:pPr>
            <a:r>
              <a:rPr lang="en-US" sz="1400" b="1"/>
              <a:t>Sales Rank</a:t>
            </a:r>
            <a:r>
              <a:rPr lang="en-US" sz="1400"/>
              <a:t> helps us understand how popular the product is relative to others in the same category.</a:t>
            </a:r>
          </a:p>
          <a:p>
            <a:pPr>
              <a:lnSpc>
                <a:spcPct val="90000"/>
              </a:lnSpc>
            </a:pPr>
            <a:endParaRPr lang="en-US" sz="1400"/>
          </a:p>
          <a:p>
            <a:pPr>
              <a:lnSpc>
                <a:spcPct val="90000"/>
              </a:lnSpc>
            </a:pPr>
            <a:r>
              <a:rPr lang="en-US" sz="1400" b="1"/>
              <a:t>List Price vs. New Price</a:t>
            </a:r>
            <a:r>
              <a:rPr lang="en-US" sz="1400"/>
              <a:t> lets us calculate discount amounts and percentages — critical for evaluating pricing strategy.</a:t>
            </a:r>
          </a:p>
          <a:p>
            <a:pPr>
              <a:lnSpc>
                <a:spcPct val="90000"/>
              </a:lnSpc>
            </a:pPr>
            <a:endParaRPr lang="en-US" sz="1400"/>
          </a:p>
          <a:p>
            <a:pPr>
              <a:lnSpc>
                <a:spcPct val="90000"/>
              </a:lnSpc>
            </a:pPr>
            <a:r>
              <a:rPr lang="en-US" sz="1400" b="1"/>
              <a:t>Time-based data</a:t>
            </a:r>
            <a:r>
              <a:rPr lang="en-US" sz="1400"/>
              <a:t> enables trend analysis and future forecasting using time series models.</a:t>
            </a:r>
          </a:p>
          <a:p>
            <a:pPr>
              <a:lnSpc>
                <a:spcPct val="90000"/>
              </a:lnSpc>
            </a:pPr>
            <a:endParaRPr lang="en-US" sz="1400"/>
          </a:p>
          <a:p>
            <a:pPr>
              <a:lnSpc>
                <a:spcPct val="90000"/>
              </a:lnSpc>
            </a:pPr>
            <a:r>
              <a:rPr lang="en-US" sz="1400"/>
              <a:t>These insights are valuable for </a:t>
            </a:r>
            <a:r>
              <a:rPr lang="en-US" sz="1400" b="1"/>
              <a:t>marketing and pricing decisions</a:t>
            </a:r>
            <a:r>
              <a:rPr lang="en-US" sz="1400"/>
              <a:t>, helping stakeholders determine optimal promotional periods, track product competitiveness, and estimate revenue performance.</a:t>
            </a:r>
          </a:p>
          <a:p>
            <a:pPr>
              <a:lnSpc>
                <a:spcPct val="90000"/>
              </a:lnSpc>
            </a:pPr>
            <a:endParaRPr lang="en-US" sz="1400"/>
          </a:p>
          <a:p>
            <a:pPr marL="0" indent="0">
              <a:lnSpc>
                <a:spcPct val="90000"/>
              </a:lnSpc>
              <a:buNone/>
            </a:pPr>
            <a:r>
              <a:rPr lang="en-US" sz="1400"/>
              <a:t>By focusing on products from the same brand and category but different tiers, we can extract meaningful insights about customer behavior, seasonal trends, and price sensitivity — all of which are crucial for data-driven decision-making in a competitive e-commerce environment.</a:t>
            </a:r>
          </a:p>
          <a:p>
            <a:pPr>
              <a:lnSpc>
                <a:spcPct val="90000"/>
              </a:lnSpc>
            </a:pPr>
            <a:endParaRPr lang="en-US" sz="1400"/>
          </a:p>
        </p:txBody>
      </p:sp>
    </p:spTree>
    <p:extLst>
      <p:ext uri="{BB962C8B-B14F-4D97-AF65-F5344CB8AC3E}">
        <p14:creationId xmlns:p14="http://schemas.microsoft.com/office/powerpoint/2010/main" val="337229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200">
                <a:solidFill>
                  <a:srgbClr val="FFFFFF"/>
                </a:solidFill>
              </a:rPr>
              <a:t>Data Science Tools and Technologies Used</a:t>
            </a:r>
          </a:p>
        </p:txBody>
      </p:sp>
      <p:graphicFrame>
        <p:nvGraphicFramePr>
          <p:cNvPr id="5" name="Content Placeholder 2">
            <a:extLst>
              <a:ext uri="{FF2B5EF4-FFF2-40B4-BE49-F238E27FC236}">
                <a16:creationId xmlns:a16="http://schemas.microsoft.com/office/drawing/2014/main" id="{5ED1FC4F-2470-D533-D165-7DA30FEF5F67}"/>
              </a:ext>
            </a:extLst>
          </p:cNvPr>
          <p:cNvGraphicFramePr>
            <a:graphicFrameLocks noGrp="1"/>
          </p:cNvGraphicFramePr>
          <p:nvPr>
            <p:ph idx="1"/>
            <p:extLst>
              <p:ext uri="{D42A27DB-BD31-4B8C-83A1-F6EECF244321}">
                <p14:modId xmlns:p14="http://schemas.microsoft.com/office/powerpoint/2010/main" val="3874546101"/>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2FCB0F-C0C5-2DA2-5FB7-ECE64F406C29}"/>
              </a:ext>
            </a:extLst>
          </p:cNvPr>
          <p:cNvSpPr>
            <a:spLocks noGrp="1"/>
          </p:cNvSpPr>
          <p:nvPr>
            <p:ph type="title"/>
          </p:nvPr>
        </p:nvSpPr>
        <p:spPr>
          <a:xfrm>
            <a:off x="619797" y="586855"/>
            <a:ext cx="3172575" cy="3387497"/>
          </a:xfrm>
        </p:spPr>
        <p:txBody>
          <a:bodyPr anchor="b">
            <a:normAutofit/>
          </a:bodyPr>
          <a:lstStyle/>
          <a:p>
            <a:pPr algn="r"/>
            <a:r>
              <a:rPr lang="en-US" sz="3500" b="1">
                <a:solidFill>
                  <a:srgbClr val="FFFFFF"/>
                </a:solidFill>
              </a:rPr>
              <a:t>Helium 10 (Xray Tool) – Data Collection</a:t>
            </a:r>
            <a:br>
              <a:rPr lang="en-US" sz="3500" b="1">
                <a:solidFill>
                  <a:srgbClr val="FFFFFF"/>
                </a:solidFill>
              </a:rPr>
            </a:br>
            <a:endParaRPr lang="en-US" sz="3500">
              <a:solidFill>
                <a:srgbClr val="FFFFFF"/>
              </a:solidFill>
            </a:endParaRPr>
          </a:p>
        </p:txBody>
      </p:sp>
      <p:sp>
        <p:nvSpPr>
          <p:cNvPr id="3" name="Content Placeholder 2">
            <a:extLst>
              <a:ext uri="{FF2B5EF4-FFF2-40B4-BE49-F238E27FC236}">
                <a16:creationId xmlns:a16="http://schemas.microsoft.com/office/drawing/2014/main" id="{4C84631C-50AA-4B20-14FE-6E72F4EA1057}"/>
              </a:ext>
            </a:extLst>
          </p:cNvPr>
          <p:cNvSpPr>
            <a:spLocks noGrp="1"/>
          </p:cNvSpPr>
          <p:nvPr>
            <p:ph idx="1"/>
          </p:nvPr>
        </p:nvSpPr>
        <p:spPr>
          <a:xfrm>
            <a:off x="4877368" y="649480"/>
            <a:ext cx="3646835" cy="5546047"/>
          </a:xfrm>
        </p:spPr>
        <p:txBody>
          <a:bodyPr anchor="ctr">
            <a:normAutofit/>
          </a:bodyPr>
          <a:lstStyle/>
          <a:p>
            <a:pPr marL="0" indent="0">
              <a:buNone/>
            </a:pPr>
            <a:r>
              <a:rPr lang="en-US" sz="1700" b="1" dirty="0"/>
              <a:t>Purpose:</a:t>
            </a:r>
            <a:br>
              <a:rPr lang="en-US" sz="1700" dirty="0"/>
            </a:br>
            <a:r>
              <a:rPr lang="en-US" sz="1700" dirty="0"/>
              <a:t>Helium 10 is a product intelligence platform designed for Amazon sellers and analysts. I used the </a:t>
            </a:r>
            <a:r>
              <a:rPr lang="en-US" sz="1700" b="1" dirty="0"/>
              <a:t>Xray</a:t>
            </a:r>
            <a:r>
              <a:rPr lang="en-US" sz="1700" dirty="0"/>
              <a:t> tool within the Helium 10 Chrome extension to extract historical performance data directly from Amazon product pages.</a:t>
            </a:r>
          </a:p>
          <a:p>
            <a:pPr marL="0" indent="0">
              <a:buNone/>
            </a:pPr>
            <a:r>
              <a:rPr lang="en-US" sz="1700" b="1" dirty="0"/>
              <a:t>Functionality Used:</a:t>
            </a:r>
            <a:endParaRPr lang="en-US" sz="1700" dirty="0"/>
          </a:p>
          <a:p>
            <a:r>
              <a:rPr lang="en-US" sz="1700" dirty="0"/>
              <a:t>Collected data over time for Sales Rank, List Price, and New Price</a:t>
            </a:r>
          </a:p>
          <a:p>
            <a:r>
              <a:rPr lang="en-US" sz="1700" dirty="0"/>
              <a:t>Exported CSV files for each iPad product</a:t>
            </a:r>
          </a:p>
          <a:p>
            <a:pPr marL="0" indent="0">
              <a:buNone/>
            </a:pPr>
            <a:r>
              <a:rPr lang="en-US" sz="1700" b="1" dirty="0"/>
              <a:t>Value:</a:t>
            </a:r>
            <a:br>
              <a:rPr lang="en-US" sz="1700" dirty="0"/>
            </a:br>
            <a:r>
              <a:rPr lang="en-US" sz="1700" dirty="0"/>
              <a:t>It automates the data collection process and ensures the data is real, accurate, and based on live market activity.</a:t>
            </a:r>
          </a:p>
          <a:p>
            <a:endParaRPr lang="en-US" sz="1700" dirty="0"/>
          </a:p>
        </p:txBody>
      </p:sp>
    </p:spTree>
    <p:extLst>
      <p:ext uri="{BB962C8B-B14F-4D97-AF65-F5344CB8AC3E}">
        <p14:creationId xmlns:p14="http://schemas.microsoft.com/office/powerpoint/2010/main" val="162780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037212-3DFE-A2A3-75AF-9265A2D43396}"/>
              </a:ext>
            </a:extLst>
          </p:cNvPr>
          <p:cNvSpPr>
            <a:spLocks noGrp="1"/>
          </p:cNvSpPr>
          <p:nvPr>
            <p:ph type="title"/>
          </p:nvPr>
        </p:nvSpPr>
        <p:spPr>
          <a:xfrm>
            <a:off x="619797" y="586855"/>
            <a:ext cx="3172575" cy="3387497"/>
          </a:xfrm>
        </p:spPr>
        <p:txBody>
          <a:bodyPr anchor="b">
            <a:normAutofit/>
          </a:bodyPr>
          <a:lstStyle/>
          <a:p>
            <a:pPr algn="r"/>
            <a:r>
              <a:rPr lang="en-US" sz="3500" b="1">
                <a:solidFill>
                  <a:srgbClr val="FFFFFF"/>
                </a:solidFill>
              </a:rPr>
              <a:t>Microsoft Excel – Data Preparation &amp; Enhancement</a:t>
            </a:r>
            <a:br>
              <a:rPr lang="en-US" sz="3500" b="1">
                <a:solidFill>
                  <a:srgbClr val="FFFFFF"/>
                </a:solidFill>
              </a:rPr>
            </a:br>
            <a:endParaRPr lang="en-US" sz="3500">
              <a:solidFill>
                <a:srgbClr val="FFFFFF"/>
              </a:solidFill>
            </a:endParaRPr>
          </a:p>
        </p:txBody>
      </p:sp>
      <p:sp>
        <p:nvSpPr>
          <p:cNvPr id="3" name="Content Placeholder 2">
            <a:extLst>
              <a:ext uri="{FF2B5EF4-FFF2-40B4-BE49-F238E27FC236}">
                <a16:creationId xmlns:a16="http://schemas.microsoft.com/office/drawing/2014/main" id="{A4F9903D-2DDD-9D94-1417-DD516F1F17DE}"/>
              </a:ext>
            </a:extLst>
          </p:cNvPr>
          <p:cNvSpPr>
            <a:spLocks noGrp="1"/>
          </p:cNvSpPr>
          <p:nvPr>
            <p:ph idx="1"/>
          </p:nvPr>
        </p:nvSpPr>
        <p:spPr>
          <a:xfrm>
            <a:off x="4877368" y="649480"/>
            <a:ext cx="3646835" cy="5546047"/>
          </a:xfrm>
        </p:spPr>
        <p:txBody>
          <a:bodyPr anchor="ctr">
            <a:normAutofit/>
          </a:bodyPr>
          <a:lstStyle/>
          <a:p>
            <a:pPr marL="0" indent="0">
              <a:lnSpc>
                <a:spcPct val="90000"/>
              </a:lnSpc>
              <a:buNone/>
            </a:pPr>
            <a:r>
              <a:rPr lang="en-US" sz="1700" b="1"/>
              <a:t>Purpose:</a:t>
            </a:r>
            <a:br>
              <a:rPr lang="en-US" sz="1700"/>
            </a:br>
            <a:r>
              <a:rPr lang="en-US" sz="1700"/>
              <a:t>After downloading the raw CSV files, I used </a:t>
            </a:r>
            <a:r>
              <a:rPr lang="en-US" sz="1700" b="1"/>
              <a:t>Excel</a:t>
            </a:r>
            <a:r>
              <a:rPr lang="en-US" sz="1700"/>
              <a:t> to clean the data, unify formats, and add calculated fields.</a:t>
            </a:r>
          </a:p>
          <a:p>
            <a:pPr marL="0" indent="0">
              <a:lnSpc>
                <a:spcPct val="90000"/>
              </a:lnSpc>
              <a:buNone/>
            </a:pPr>
            <a:r>
              <a:rPr lang="en-US" sz="1700" b="1"/>
              <a:t>Actions Taken:</a:t>
            </a:r>
            <a:endParaRPr lang="en-US" sz="1700"/>
          </a:p>
          <a:p>
            <a:pPr>
              <a:lnSpc>
                <a:spcPct val="90000"/>
              </a:lnSpc>
            </a:pPr>
            <a:r>
              <a:rPr lang="en-US" sz="1700"/>
              <a:t>Added new columns:</a:t>
            </a:r>
          </a:p>
          <a:p>
            <a:pPr lvl="1">
              <a:lnSpc>
                <a:spcPct val="90000"/>
              </a:lnSpc>
            </a:pPr>
            <a:r>
              <a:rPr lang="en-US" sz="1700" b="1"/>
              <a:t>Year</a:t>
            </a:r>
            <a:r>
              <a:rPr lang="en-US" sz="1700"/>
              <a:t> = YEAR([Time])</a:t>
            </a:r>
          </a:p>
          <a:p>
            <a:pPr lvl="1">
              <a:lnSpc>
                <a:spcPct val="90000"/>
              </a:lnSpc>
            </a:pPr>
            <a:r>
              <a:rPr lang="en-US" sz="1700" b="1"/>
              <a:t>Month</a:t>
            </a:r>
            <a:r>
              <a:rPr lang="en-US" sz="1700"/>
              <a:t> = FORMAT([Time], "MMMM")</a:t>
            </a:r>
          </a:p>
          <a:p>
            <a:pPr lvl="1">
              <a:lnSpc>
                <a:spcPct val="90000"/>
              </a:lnSpc>
            </a:pPr>
            <a:r>
              <a:rPr lang="en-US" sz="1700" b="1"/>
              <a:t>Discount Amount</a:t>
            </a:r>
            <a:r>
              <a:rPr lang="en-US" sz="1700"/>
              <a:t> = [List Price] – [New Price]</a:t>
            </a:r>
          </a:p>
          <a:p>
            <a:pPr lvl="1">
              <a:lnSpc>
                <a:spcPct val="90000"/>
              </a:lnSpc>
            </a:pPr>
            <a:r>
              <a:rPr lang="en-US" sz="1700" b="1"/>
              <a:t>Discount %</a:t>
            </a:r>
            <a:r>
              <a:rPr lang="en-US" sz="1700"/>
              <a:t> = ([List Price] – [New Price]) / [List Price]</a:t>
            </a:r>
          </a:p>
          <a:p>
            <a:pPr>
              <a:lnSpc>
                <a:spcPct val="90000"/>
              </a:lnSpc>
            </a:pPr>
            <a:r>
              <a:rPr lang="en-US" sz="1700"/>
              <a:t>Combined all datasets into one Excel workbook with six sheets (3 original, 3 forecasted)</a:t>
            </a:r>
          </a:p>
          <a:p>
            <a:pPr>
              <a:lnSpc>
                <a:spcPct val="90000"/>
              </a:lnSpc>
            </a:pPr>
            <a:r>
              <a:rPr lang="en-US" sz="1700" b="1"/>
              <a:t>Value:</a:t>
            </a:r>
            <a:br>
              <a:rPr lang="en-US" sz="1700"/>
            </a:br>
            <a:r>
              <a:rPr lang="en-US" sz="1700"/>
              <a:t>Excel allowed for fast manipulation and served as a bridge between raw CSV data and the analytics tools.</a:t>
            </a:r>
          </a:p>
          <a:p>
            <a:pPr>
              <a:lnSpc>
                <a:spcPct val="90000"/>
              </a:lnSpc>
            </a:pPr>
            <a:endParaRPr lang="en-US" sz="1700"/>
          </a:p>
        </p:txBody>
      </p:sp>
    </p:spTree>
    <p:extLst>
      <p:ext uri="{BB962C8B-B14F-4D97-AF65-F5344CB8AC3E}">
        <p14:creationId xmlns:p14="http://schemas.microsoft.com/office/powerpoint/2010/main" val="36913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477</TotalTime>
  <Words>6754</Words>
  <Application>Microsoft Office PowerPoint</Application>
  <PresentationFormat>On-screen Show (4:3)</PresentationFormat>
  <Paragraphs>571</Paragraphs>
  <Slides>53</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Aptos</vt:lpstr>
      <vt:lpstr>Arial</vt:lpstr>
      <vt:lpstr>Calibri</vt:lpstr>
      <vt:lpstr>Office Theme</vt:lpstr>
      <vt:lpstr>From Data to Decisions</vt:lpstr>
      <vt:lpstr>Project Objective</vt:lpstr>
      <vt:lpstr>Products </vt:lpstr>
      <vt:lpstr>Data Source</vt:lpstr>
      <vt:lpstr>Dataset Description </vt:lpstr>
      <vt:lpstr>Why This Data is Relevant </vt:lpstr>
      <vt:lpstr>Data Science Tools and Technologies Used</vt:lpstr>
      <vt:lpstr>Helium 10 (Xray Tool) – Data Collection </vt:lpstr>
      <vt:lpstr>Microsoft Excel – Data Preparation &amp; Enhancement </vt:lpstr>
      <vt:lpstr>Orange – Forecasting and Time Series Modeling </vt:lpstr>
      <vt:lpstr>Power BI – Data Analysis, Dashboards, and Visualization </vt:lpstr>
      <vt:lpstr>How These Tools Support Decision-Making </vt:lpstr>
      <vt:lpstr>Business Process Supported by the Data Science Solution</vt:lpstr>
      <vt:lpstr>How the Solution Adds Value to the Marketing Department </vt:lpstr>
      <vt:lpstr>Value to the Company as a Whole </vt:lpstr>
      <vt:lpstr>Stakeholder Value Assessment</vt:lpstr>
      <vt:lpstr>Brand Managers – Product Positioning &amp; Trend Monitoring</vt:lpstr>
      <vt:lpstr>Sales Managers – Promotional Planning &amp; Target Setting</vt:lpstr>
      <vt:lpstr>Company Executives – Strategic Investment and Portfolio Decisions </vt:lpstr>
      <vt:lpstr>Evaluation of Stakeholder Impact </vt:lpstr>
      <vt:lpstr>Design of the Data Science Solution</vt:lpstr>
      <vt:lpstr>Component Breakdown</vt:lpstr>
      <vt:lpstr>PowerPoint Presentation</vt:lpstr>
      <vt:lpstr>How the Pipeline Solves the Problem</vt:lpstr>
      <vt:lpstr>Orange </vt:lpstr>
      <vt:lpstr>Power BI Dashboard: iPad 10th Gen</vt:lpstr>
      <vt:lpstr>Analysis of iPad 10th Gen (2022) Dashboard</vt:lpstr>
      <vt:lpstr>Power BI Dashboard: iPad Air</vt:lpstr>
      <vt:lpstr>Dashboard Analysis – iPad Air 5th Gen (2022)</vt:lpstr>
      <vt:lpstr>Power BI Dashboard: iPad Pro</vt:lpstr>
      <vt:lpstr>Dashboard Analysis – iPad Pro 6th Gen (2022) </vt:lpstr>
      <vt:lpstr>iPad Pro 6th Gen is the Best-Selling Product</vt:lpstr>
      <vt:lpstr>Recommendations</vt:lpstr>
      <vt:lpstr>Recommendations</vt:lpstr>
      <vt:lpstr>Recommendations</vt:lpstr>
      <vt:lpstr>Cross-Product Strategy Recommendations </vt:lpstr>
      <vt:lpstr>Evaluation of the Data Science Solution</vt:lpstr>
      <vt:lpstr>Evaluation Against Business Requirements</vt:lpstr>
      <vt:lpstr>Evaluation Against User Needs (Marketing Department)</vt:lpstr>
      <vt:lpstr>Identified Gaps &amp; Limitations</vt:lpstr>
      <vt:lpstr>Suggested Improvements </vt:lpstr>
      <vt:lpstr>Social, Legal, and Ethical Implications of Using Data</vt:lpstr>
      <vt:lpstr>Social Implications </vt:lpstr>
      <vt:lpstr>Social, Legal, and Ethical Implications of Using Data</vt:lpstr>
      <vt:lpstr>Social, Legal, and Ethical Implications of Using Data</vt:lpstr>
      <vt:lpstr>Data Security Threats and Protection Measures</vt:lpstr>
      <vt:lpstr>Proposed Security Measures </vt:lpstr>
      <vt:lpstr>Proposed Security Measures </vt:lpstr>
      <vt:lpstr>Case Study: Data Scraping Breach at Alibaba’s Taobao Platform</vt:lpstr>
      <vt:lpstr>Impact on Alibaba and Its Customers </vt:lpstr>
      <vt:lpstr>Recovery Actions Taken </vt:lpstr>
      <vt:lpstr>Lessons for Our Organization</vt:lpstr>
      <vt:lpstr>References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AHMAD ALMAGHAIREH</cp:lastModifiedBy>
  <cp:revision>5</cp:revision>
  <dcterms:created xsi:type="dcterms:W3CDTF">2013-01-27T09:14:16Z</dcterms:created>
  <dcterms:modified xsi:type="dcterms:W3CDTF">2025-06-16T19:08:46Z</dcterms:modified>
  <cp:category/>
</cp:coreProperties>
</file>