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8" r:id="rId3"/>
    <p:sldId id="259" r:id="rId4"/>
    <p:sldId id="260" r:id="rId5"/>
    <p:sldId id="257" r:id="rId6"/>
    <p:sldId id="262" r:id="rId7"/>
    <p:sldId id="268" r:id="rId8"/>
    <p:sldId id="267" r:id="rId9"/>
    <p:sldId id="261" r:id="rId10"/>
    <p:sldId id="263" r:id="rId11"/>
    <p:sldId id="264" r:id="rId12"/>
    <p:sldId id="269" r:id="rId13"/>
    <p:sldId id="265" r:id="rId14"/>
    <p:sldId id="266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ghavan P" initials="RP" lastIdx="1" clrIdx="0">
    <p:extLst>
      <p:ext uri="{19B8F6BF-5375-455C-9EA6-DF929625EA0E}">
        <p15:presenceInfo xmlns:p15="http://schemas.microsoft.com/office/powerpoint/2012/main" userId="a7cff8b72fe80aa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12-26T12:21:05.326" idx="1">
    <p:pos x="6834" y="2802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6275-D1BA-42E5-8769-4E1A27B1F6B9}" type="datetimeFigureOut">
              <a:rPr lang="en-IN" smtClean="0"/>
              <a:t>26-12-2022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E98F8D83-DAC9-4445-8CA5-C0871E10B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777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6275-D1BA-42E5-8769-4E1A27B1F6B9}" type="datetimeFigureOut">
              <a:rPr lang="en-IN" smtClean="0"/>
              <a:t>26-12-2022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8D83-DAC9-4445-8CA5-C0871E10B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2646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6275-D1BA-42E5-8769-4E1A27B1F6B9}" type="datetimeFigureOut">
              <a:rPr lang="en-IN" smtClean="0"/>
              <a:t>26-12-2022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8D83-DAC9-4445-8CA5-C0871E10B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4520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6275-D1BA-42E5-8769-4E1A27B1F6B9}" type="datetimeFigureOut">
              <a:rPr lang="en-IN" smtClean="0"/>
              <a:t>26-12-2022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8D83-DAC9-4445-8CA5-C0871E10B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3088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986D6275-D1BA-42E5-8769-4E1A27B1F6B9}" type="datetimeFigureOut">
              <a:rPr lang="en-IN" smtClean="0"/>
              <a:t>26-12-2022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IN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E98F8D83-DAC9-4445-8CA5-C0871E10B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4604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6275-D1BA-42E5-8769-4E1A27B1F6B9}" type="datetimeFigureOut">
              <a:rPr lang="en-IN" smtClean="0"/>
              <a:t>26-12-2022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8D83-DAC9-4445-8CA5-C0871E10B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4742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6275-D1BA-42E5-8769-4E1A27B1F6B9}" type="datetimeFigureOut">
              <a:rPr lang="en-IN" smtClean="0"/>
              <a:t>26-12-2022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8D83-DAC9-4445-8CA5-C0871E10B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3439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6275-D1BA-42E5-8769-4E1A27B1F6B9}" type="datetimeFigureOut">
              <a:rPr lang="en-IN" smtClean="0"/>
              <a:t>26-12-2022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8D83-DAC9-4445-8CA5-C0871E10B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2100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6275-D1BA-42E5-8769-4E1A27B1F6B9}" type="datetimeFigureOut">
              <a:rPr lang="en-IN" smtClean="0"/>
              <a:t>26-12-2022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8D83-DAC9-4445-8CA5-C0871E10B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0385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6275-D1BA-42E5-8769-4E1A27B1F6B9}" type="datetimeFigureOut">
              <a:rPr lang="en-IN" smtClean="0"/>
              <a:t>26-12-2022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8D83-DAC9-4445-8CA5-C0871E10B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3431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6275-D1BA-42E5-8769-4E1A27B1F6B9}" type="datetimeFigureOut">
              <a:rPr lang="en-IN" smtClean="0"/>
              <a:t>26-12-2022</a:t>
            </a:fld>
            <a:endParaRPr lang="en-IN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8D83-DAC9-4445-8CA5-C0871E10B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0165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986D6275-D1BA-42E5-8769-4E1A27B1F6B9}" type="datetimeFigureOut">
              <a:rPr lang="en-IN" smtClean="0"/>
              <a:t>26-12-2022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E98F8D83-DAC9-4445-8CA5-C0871E10B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2936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6B590-A0E3-F7C7-A2BF-04CA0E8D71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600" dirty="0"/>
              <a:t>Raghavan’s Data Visualization Project</a:t>
            </a:r>
            <a:br>
              <a:rPr lang="en-US" sz="5600" dirty="0"/>
            </a:br>
            <a:br>
              <a:rPr lang="en-US" sz="5600" dirty="0"/>
            </a:br>
            <a:r>
              <a:rPr lang="en-US" sz="4200" i="1" dirty="0" err="1"/>
              <a:t>Kpi</a:t>
            </a:r>
            <a:r>
              <a:rPr lang="en-US" sz="4200" i="1" dirty="0"/>
              <a:t> Dashboard for a hospitality client</a:t>
            </a:r>
            <a:endParaRPr lang="en-IN" sz="4200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399F3D-824D-29C1-EB78-CA323F58A0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1560" y="4682083"/>
            <a:ext cx="7891272" cy="1069848"/>
          </a:xfrm>
        </p:spPr>
        <p:txBody>
          <a:bodyPr/>
          <a:lstStyle/>
          <a:p>
            <a:r>
              <a:rPr lang="en-US" dirty="0"/>
              <a:t>A  Case Study for FORD Final Interview</a:t>
            </a:r>
          </a:p>
          <a:p>
            <a:r>
              <a:rPr lang="en-US" dirty="0"/>
              <a:t>Duration: 20-30 minutes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2055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21FD5-F918-FE93-7634-5A839E3B2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51467"/>
            <a:ext cx="10058400" cy="935795"/>
          </a:xfrm>
        </p:spPr>
        <p:txBody>
          <a:bodyPr>
            <a:normAutofit/>
          </a:bodyPr>
          <a:lstStyle/>
          <a:p>
            <a:pPr algn="ctr"/>
            <a:r>
              <a:rPr lang="en-US" sz="4200" dirty="0"/>
              <a:t>Features of the dashboard</a:t>
            </a:r>
            <a:endParaRPr lang="en-IN" sz="4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B67E7-384F-42A8-4001-08357E76FE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403603"/>
            <a:ext cx="10058400" cy="510292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The following 5 visuals were provided:</a:t>
            </a:r>
          </a:p>
          <a:p>
            <a:pPr lvl="1">
              <a:lnSpc>
                <a:spcPct val="150000"/>
              </a:lnSpc>
            </a:pPr>
            <a:r>
              <a:rPr lang="en-US" b="1" dirty="0"/>
              <a:t>Revenue by platform </a:t>
            </a:r>
            <a:r>
              <a:rPr lang="en-US" dirty="0"/>
              <a:t>= Bar chart shows the revenue generated across various booking platforms</a:t>
            </a:r>
          </a:p>
          <a:p>
            <a:pPr lvl="1">
              <a:lnSpc>
                <a:spcPct val="150000"/>
              </a:lnSpc>
            </a:pPr>
            <a:r>
              <a:rPr lang="en-US" b="1" dirty="0"/>
              <a:t>Occupancy rate </a:t>
            </a:r>
            <a:r>
              <a:rPr lang="en-US" dirty="0"/>
              <a:t>= Column chart shows the percentage of rooms occupied by weekend and weekday</a:t>
            </a:r>
          </a:p>
          <a:p>
            <a:pPr lvl="1">
              <a:lnSpc>
                <a:spcPct val="150000"/>
              </a:lnSpc>
            </a:pPr>
            <a:r>
              <a:rPr lang="en-US" b="1" dirty="0"/>
              <a:t>Revenue by room type </a:t>
            </a:r>
            <a:r>
              <a:rPr lang="en-US" dirty="0"/>
              <a:t>= Dough nut chart shows the distribution of revenue by room type</a:t>
            </a:r>
          </a:p>
          <a:p>
            <a:pPr lvl="1">
              <a:lnSpc>
                <a:spcPct val="150000"/>
              </a:lnSpc>
            </a:pPr>
            <a:r>
              <a:rPr lang="en-US" b="1" dirty="0"/>
              <a:t>Bookings by status</a:t>
            </a:r>
            <a:r>
              <a:rPr lang="en-US" dirty="0"/>
              <a:t> = Pie chart shows the distribution of number of bookings based on booking status</a:t>
            </a:r>
          </a:p>
          <a:p>
            <a:pPr lvl="1">
              <a:lnSpc>
                <a:spcPct val="150000"/>
              </a:lnSpc>
            </a:pPr>
            <a:r>
              <a:rPr lang="en-US" b="1" dirty="0"/>
              <a:t>KPI table </a:t>
            </a:r>
            <a:r>
              <a:rPr lang="en-US" dirty="0"/>
              <a:t>= A matrix visual (pivot table) showing the various KPIs across cities and hotels in each city</a:t>
            </a:r>
          </a:p>
          <a:p>
            <a:pPr>
              <a:lnSpc>
                <a:spcPct val="150000"/>
              </a:lnSpc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882611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21FD5-F918-FE93-7634-5A839E3B2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78100"/>
            <a:ext cx="10058400" cy="1015694"/>
          </a:xfrm>
        </p:spPr>
        <p:txBody>
          <a:bodyPr>
            <a:normAutofit/>
          </a:bodyPr>
          <a:lstStyle/>
          <a:p>
            <a:pPr algn="ctr"/>
            <a:r>
              <a:rPr lang="en-US" sz="4200" dirty="0"/>
              <a:t>Features of the dashboard</a:t>
            </a:r>
            <a:endParaRPr lang="en-IN" sz="4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B67E7-384F-42A8-4001-08357E76FE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580225"/>
            <a:ext cx="10061448" cy="459197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A bunch of card visuals were placed in the left to show the values of important KPIs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The following filters were provided to slice and dice the data:</a:t>
            </a:r>
          </a:p>
          <a:p>
            <a:pPr lvl="2">
              <a:lnSpc>
                <a:spcPct val="150000"/>
              </a:lnSpc>
            </a:pPr>
            <a:r>
              <a:rPr lang="en-US" sz="1800" dirty="0"/>
              <a:t>Month-year</a:t>
            </a:r>
          </a:p>
          <a:p>
            <a:pPr lvl="2">
              <a:lnSpc>
                <a:spcPct val="150000"/>
              </a:lnSpc>
            </a:pPr>
            <a:r>
              <a:rPr lang="en-US" sz="1800" dirty="0"/>
              <a:t>City</a:t>
            </a:r>
          </a:p>
          <a:p>
            <a:pPr lvl="2">
              <a:lnSpc>
                <a:spcPct val="150000"/>
              </a:lnSpc>
            </a:pPr>
            <a:r>
              <a:rPr lang="en-US" sz="1800" dirty="0"/>
              <a:t>Booking status</a:t>
            </a:r>
          </a:p>
          <a:p>
            <a:pPr lvl="2">
              <a:lnSpc>
                <a:spcPct val="150000"/>
              </a:lnSpc>
            </a:pPr>
            <a:r>
              <a:rPr lang="en-US" sz="1800" dirty="0"/>
              <a:t>Booking platform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The theme of the dashboard is based on the logo of the company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The visuals are interactive in nature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Tooltips pop-up when hovering over a visual for more information about the data point</a:t>
            </a:r>
          </a:p>
          <a:p>
            <a:pPr>
              <a:lnSpc>
                <a:spcPct val="150000"/>
              </a:lnSpc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41755155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21FD5-F918-FE93-7634-5A839E3B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200" dirty="0"/>
              <a:t>Business outcomes</a:t>
            </a:r>
            <a:endParaRPr lang="en-IN" sz="4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B67E7-384F-42A8-4001-08357E76F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The following are some important business insights derived from the revenue dashboard: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Mumbai generates highest revenue and Delhi the least revenue during May to Jul 2022. Company need to focus on increasing the revenue in Delhi.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The occupancy rate is higher during weekends across all cities, months and booking platforms. Leverage this insight to increase revenue generated during weekends.</a:t>
            </a:r>
          </a:p>
          <a:p>
            <a:pPr lvl="1">
              <a:lnSpc>
                <a:spcPct val="150000"/>
              </a:lnSpc>
            </a:pPr>
            <a:r>
              <a:rPr lang="en-IN" dirty="0"/>
              <a:t>70% of the bookings are checked out while 5% of booking don’t show up across all cities and booking platforms which means 75% of bookings generate revenue for </a:t>
            </a:r>
            <a:r>
              <a:rPr lang="en-IN" dirty="0" err="1"/>
              <a:t>AtliQ</a:t>
            </a:r>
            <a:r>
              <a:rPr lang="en-IN" dirty="0"/>
              <a:t> hotels. Identify and </a:t>
            </a:r>
            <a:r>
              <a:rPr lang="en-IN" dirty="0" err="1"/>
              <a:t>analyze</a:t>
            </a:r>
            <a:r>
              <a:rPr lang="en-IN" dirty="0"/>
              <a:t> the reasons for cancellations and try to reduce them.</a:t>
            </a:r>
          </a:p>
        </p:txBody>
      </p:sp>
    </p:spTree>
    <p:extLst>
      <p:ext uri="{BB962C8B-B14F-4D97-AF65-F5344CB8AC3E}">
        <p14:creationId xmlns:p14="http://schemas.microsoft.com/office/powerpoint/2010/main" val="12487518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21FD5-F918-FE93-7634-5A839E3B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200" dirty="0"/>
              <a:t>Business outcomes</a:t>
            </a:r>
            <a:endParaRPr lang="en-IN" sz="4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B67E7-384F-42A8-4001-08357E76F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The following are some important business insights derived from the revenue dashboard:</a:t>
            </a:r>
          </a:p>
          <a:p>
            <a:pPr lvl="1">
              <a:lnSpc>
                <a:spcPct val="150000"/>
              </a:lnSpc>
            </a:pPr>
            <a:r>
              <a:rPr lang="en-IN" dirty="0" err="1"/>
              <a:t>Avg</a:t>
            </a:r>
            <a:r>
              <a:rPr lang="en-IN" dirty="0"/>
              <a:t> rating varies between 3.4 to 3.8 across cities and </a:t>
            </a:r>
            <a:r>
              <a:rPr lang="en-IN" dirty="0" err="1"/>
              <a:t>avg</a:t>
            </a:r>
            <a:r>
              <a:rPr lang="en-IN" dirty="0"/>
              <a:t> stay duration is 2.4 for each booking. Compare it with the industry benchmark across cities and evaluate the performance.</a:t>
            </a:r>
          </a:p>
          <a:p>
            <a:pPr lvl="1">
              <a:lnSpc>
                <a:spcPct val="150000"/>
              </a:lnSpc>
            </a:pPr>
            <a:r>
              <a:rPr lang="en-IN" dirty="0"/>
              <a:t>Occupancy rate is highest at Delhi with 60+ % for all months though generates least revenue compared to other cities. Identify the reason for higher occupancy and use that to drive the revenue growth.</a:t>
            </a:r>
          </a:p>
        </p:txBody>
      </p:sp>
    </p:spTree>
    <p:extLst>
      <p:ext uri="{BB962C8B-B14F-4D97-AF65-F5344CB8AC3E}">
        <p14:creationId xmlns:p14="http://schemas.microsoft.com/office/powerpoint/2010/main" val="8707893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21FD5-F918-FE93-7634-5A839E3B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200" dirty="0"/>
              <a:t>Conclusion</a:t>
            </a:r>
            <a:endParaRPr lang="en-IN" sz="4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B67E7-384F-42A8-4001-08357E76F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A revenue dashboard was built for </a:t>
            </a:r>
            <a:r>
              <a:rPr lang="en-US" sz="1800" dirty="0" err="1"/>
              <a:t>AtliQ</a:t>
            </a:r>
            <a:r>
              <a:rPr lang="en-US" sz="1800" dirty="0"/>
              <a:t> hotels depicting its various KPIs visually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Relevant filters along with tooltips and interactions was provided in the dashboard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This dashboard can be used for both high-level and in-depth analysis of KPIs across various dimensions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968713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A282B24-AF24-EA8E-32AB-36DB6E64D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624328"/>
            <a:ext cx="10058400" cy="1609344"/>
          </a:xfrm>
        </p:spPr>
        <p:txBody>
          <a:bodyPr/>
          <a:lstStyle/>
          <a:p>
            <a:pPr algn="ctr"/>
            <a:r>
              <a:rPr lang="en-US" dirty="0"/>
              <a:t>Thank you!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9052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0B44E-0E80-0126-CE16-EAF1D8D05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200" dirty="0"/>
              <a:t>Business objective</a:t>
            </a:r>
            <a:endParaRPr lang="en-IN" sz="4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1B978-1E07-136E-F86C-61C4569CFD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dirty="0" err="1"/>
              <a:t>AtliQ</a:t>
            </a:r>
            <a:r>
              <a:rPr lang="en-US" sz="1800" dirty="0"/>
              <a:t> is a company that owns multiple hotel chains across various cities of India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The Managing director / CEO of </a:t>
            </a:r>
            <a:r>
              <a:rPr lang="en-US" sz="1800" dirty="0" err="1"/>
              <a:t>AtliQ</a:t>
            </a:r>
            <a:r>
              <a:rPr lang="en-US" sz="1800" dirty="0"/>
              <a:t> wants to incorporate ‘Business and Data Intelligence’ to identify and track the source of revenue for </a:t>
            </a:r>
            <a:r>
              <a:rPr lang="en-US" sz="1800" dirty="0" err="1"/>
              <a:t>AtliQ</a:t>
            </a:r>
            <a:r>
              <a:rPr lang="en-US" sz="1800" dirty="0"/>
              <a:t> hotels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Hence, it is decided to develop a KPI Dashboard for </a:t>
            </a:r>
            <a:r>
              <a:rPr lang="en-US" sz="1800" dirty="0" err="1"/>
              <a:t>AtliQ</a:t>
            </a:r>
            <a:r>
              <a:rPr lang="en-US" sz="1800" dirty="0"/>
              <a:t>, using May-22 to July-22 data, which can help track its revenue sources and other relevant KPIs across various dimensions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It’ll help the management take strategic business decisions based on the insights generated from the dashboard</a:t>
            </a:r>
          </a:p>
          <a:p>
            <a:pPr>
              <a:lnSpc>
                <a:spcPct val="150000"/>
              </a:lnSpc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584319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EDA0B-9C8A-AE38-7F77-6D38537BC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200" dirty="0"/>
              <a:t>Problem statement / Project scope</a:t>
            </a:r>
            <a:endParaRPr lang="en-IN" sz="4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8D9B2-D1F8-B05F-8238-A5A70B23C1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Identify the data sources pertaining to revenue management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Clean and model the data as per requirement for analysis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Create a revenue dashboard that measures important KPIs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Relevant filters need to provided to slice and dice the data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The dashboard should depict both high level and granular insights</a:t>
            </a:r>
          </a:p>
          <a:p>
            <a:pPr>
              <a:lnSpc>
                <a:spcPct val="150000"/>
              </a:lnSpc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207011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B9382-0B45-5426-60F5-FF486B061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951051"/>
            <a:ext cx="10321031" cy="602541"/>
          </a:xfrm>
        </p:spPr>
        <p:txBody>
          <a:bodyPr>
            <a:noAutofit/>
          </a:bodyPr>
          <a:lstStyle/>
          <a:p>
            <a:pPr algn="ctr"/>
            <a:r>
              <a:rPr lang="en-US" sz="4200" dirty="0"/>
              <a:t>Solution approach</a:t>
            </a:r>
            <a:endParaRPr lang="en-IN" sz="4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EE193-DCF6-89C4-210F-B547B93F13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219416"/>
            <a:ext cx="10933591" cy="395754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There are 5 tables provided for tracking revenue, 3 dimension tables (date, hotel, room) and 2 fact tables (bookings, aggregated bookings)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Power BI was the tool used for creating the visualization/dashboard</a:t>
            </a:r>
          </a:p>
          <a:p>
            <a:pPr>
              <a:lnSpc>
                <a:spcPct val="150000"/>
              </a:lnSpc>
            </a:pPr>
            <a:r>
              <a:rPr lang="en-IN" sz="1800" dirty="0"/>
              <a:t>The data was imported, analysed and transformed as per necessity within Power Query</a:t>
            </a:r>
          </a:p>
          <a:p>
            <a:pPr>
              <a:lnSpc>
                <a:spcPct val="150000"/>
              </a:lnSpc>
            </a:pPr>
            <a:r>
              <a:rPr lang="en-IN" sz="1800" dirty="0"/>
              <a:t>The relationships between the tables were created within Power Pivot</a:t>
            </a:r>
          </a:p>
        </p:txBody>
      </p:sp>
    </p:spTree>
    <p:extLst>
      <p:ext uri="{BB962C8B-B14F-4D97-AF65-F5344CB8AC3E}">
        <p14:creationId xmlns:p14="http://schemas.microsoft.com/office/powerpoint/2010/main" val="2902568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D777463-4DEC-8A49-215A-7F15747FA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0532" y="97654"/>
            <a:ext cx="8930935" cy="1109709"/>
          </a:xfrm>
        </p:spPr>
        <p:txBody>
          <a:bodyPr>
            <a:noAutofit/>
          </a:bodyPr>
          <a:lstStyle/>
          <a:p>
            <a:pPr algn="ctr"/>
            <a:r>
              <a:rPr lang="en-US" sz="3600" dirty="0"/>
              <a:t>Data cleaning/transformation in Power Query</a:t>
            </a:r>
            <a:endParaRPr lang="en-IN" sz="36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A7FA7D-7869-67E9-EDDB-5B13B9990B6A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881371" y="1089195"/>
            <a:ext cx="10174287" cy="5453062"/>
          </a:xfrm>
        </p:spPr>
      </p:pic>
    </p:spTree>
    <p:extLst>
      <p:ext uri="{BB962C8B-B14F-4D97-AF65-F5344CB8AC3E}">
        <p14:creationId xmlns:p14="http://schemas.microsoft.com/office/powerpoint/2010/main" val="494337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D777463-4DEC-8A49-215A-7F15747FA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2901" y="214205"/>
            <a:ext cx="6526198" cy="700195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Data modelling in Power Pivot</a:t>
            </a:r>
            <a:endParaRPr lang="en-IN" sz="3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B84D0C-A6A5-808C-C980-BBE279B96D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65624"/>
            <a:ext cx="11277600" cy="4848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140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B9382-0B45-5426-60F5-FF486B061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6764"/>
            <a:ext cx="10321031" cy="602541"/>
          </a:xfrm>
        </p:spPr>
        <p:txBody>
          <a:bodyPr>
            <a:noAutofit/>
          </a:bodyPr>
          <a:lstStyle/>
          <a:p>
            <a:pPr algn="ctr"/>
            <a:r>
              <a:rPr lang="en-US" sz="4200" dirty="0"/>
              <a:t>Solution approach</a:t>
            </a:r>
            <a:endParaRPr lang="en-IN" sz="4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EE193-DCF6-89C4-210F-B547B93F13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7779"/>
            <a:ext cx="10711650" cy="376413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IN" sz="1800" dirty="0"/>
              <a:t>A few measures were created to calculate the KPIs as shown below: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1800" dirty="0"/>
              <a:t>	</a:t>
            </a:r>
            <a:r>
              <a:rPr lang="en-IN" sz="1800" b="1" dirty="0"/>
              <a:t>Revenue </a:t>
            </a:r>
            <a:r>
              <a:rPr lang="en-IN" sz="1800" dirty="0"/>
              <a:t>= Sum of </a:t>
            </a:r>
            <a:r>
              <a:rPr lang="en-IN" sz="1800" dirty="0" err="1"/>
              <a:t>revenue_realized</a:t>
            </a:r>
            <a:r>
              <a:rPr lang="en-IN" sz="1800" dirty="0"/>
              <a:t> from Bookings table (in Rs.)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1800" dirty="0"/>
              <a:t>	</a:t>
            </a:r>
            <a:r>
              <a:rPr lang="en-IN" sz="1800" b="1" dirty="0"/>
              <a:t>Total bookings </a:t>
            </a:r>
            <a:r>
              <a:rPr lang="en-IN" sz="1800" dirty="0"/>
              <a:t>= Count of </a:t>
            </a:r>
            <a:r>
              <a:rPr lang="en-IN" sz="1800" dirty="0" err="1"/>
              <a:t>booking_id</a:t>
            </a:r>
            <a:r>
              <a:rPr lang="en-IN" sz="1800" dirty="0"/>
              <a:t> from Bookings table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1800" dirty="0"/>
              <a:t>	</a:t>
            </a:r>
            <a:r>
              <a:rPr lang="en-IN" sz="1800" b="1" dirty="0" err="1"/>
              <a:t>Avg</a:t>
            </a:r>
            <a:r>
              <a:rPr lang="en-IN" sz="1800" b="1" dirty="0"/>
              <a:t> rating</a:t>
            </a:r>
            <a:r>
              <a:rPr lang="en-IN" sz="1800" dirty="0"/>
              <a:t> = Average of ratings from Bookings table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1800" dirty="0"/>
              <a:t>	</a:t>
            </a:r>
            <a:r>
              <a:rPr lang="en-IN" sz="1800" b="1" dirty="0"/>
              <a:t>Total capacity </a:t>
            </a:r>
            <a:r>
              <a:rPr lang="en-IN" sz="1800" dirty="0"/>
              <a:t>= Sum of capacity from Aggregated bookings table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1800" dirty="0"/>
              <a:t>	</a:t>
            </a:r>
            <a:r>
              <a:rPr lang="en-IN" sz="1800" b="1" dirty="0"/>
              <a:t>Total successful bookings </a:t>
            </a:r>
            <a:r>
              <a:rPr lang="en-IN" sz="1800" dirty="0"/>
              <a:t>= Sum of successful bookings from Aggregated bookings table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18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635273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B9382-0B45-5426-60F5-FF486B061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04317"/>
            <a:ext cx="10321031" cy="602541"/>
          </a:xfrm>
        </p:spPr>
        <p:txBody>
          <a:bodyPr>
            <a:noAutofit/>
          </a:bodyPr>
          <a:lstStyle/>
          <a:p>
            <a:pPr algn="ctr"/>
            <a:r>
              <a:rPr lang="en-US" sz="4200" dirty="0"/>
              <a:t>Solution approach</a:t>
            </a:r>
            <a:endParaRPr lang="en-IN" sz="4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EE193-DCF6-89C4-210F-B547B93F13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07559"/>
            <a:ext cx="11049001" cy="352443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IN" sz="1800" dirty="0"/>
              <a:t>A few measures were created to measure the KPIs as shown below: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1800" dirty="0"/>
              <a:t>	</a:t>
            </a:r>
            <a:r>
              <a:rPr lang="en-IN" sz="1800" b="1" dirty="0"/>
              <a:t>Occupancy rate </a:t>
            </a:r>
            <a:r>
              <a:rPr lang="en-IN" sz="1800" dirty="0"/>
              <a:t>= Total successful bookings / Total capacity (in %)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1800" dirty="0"/>
              <a:t>	</a:t>
            </a:r>
            <a:r>
              <a:rPr lang="en-IN" sz="1800" b="1" dirty="0"/>
              <a:t>Total cancelled bookings </a:t>
            </a:r>
            <a:r>
              <a:rPr lang="en-IN" sz="1800" dirty="0"/>
              <a:t>= Count of </a:t>
            </a:r>
            <a:r>
              <a:rPr lang="en-IN" sz="1800" dirty="0" err="1"/>
              <a:t>booking_id</a:t>
            </a:r>
            <a:r>
              <a:rPr lang="en-IN" sz="1800" dirty="0"/>
              <a:t> with status=‘cancelled’ from Bookings table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1800" dirty="0"/>
              <a:t>	</a:t>
            </a:r>
            <a:r>
              <a:rPr lang="en-IN" sz="1800" b="1" dirty="0"/>
              <a:t>Cancellation rate </a:t>
            </a:r>
            <a:r>
              <a:rPr lang="en-IN" sz="1800" dirty="0"/>
              <a:t>= Total cancelled bookings / Total bookings (in %)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1800" dirty="0"/>
              <a:t>	</a:t>
            </a:r>
            <a:r>
              <a:rPr lang="en-IN" sz="1800" b="1" dirty="0" err="1"/>
              <a:t>Avg</a:t>
            </a:r>
            <a:r>
              <a:rPr lang="en-IN" sz="1800" b="1" dirty="0"/>
              <a:t> stay duration </a:t>
            </a:r>
            <a:r>
              <a:rPr lang="en-IN" sz="1800" dirty="0"/>
              <a:t>= Average days stayed by customer in a room per booking</a:t>
            </a:r>
          </a:p>
          <a:p>
            <a:pPr marL="0" indent="0">
              <a:lnSpc>
                <a:spcPct val="150000"/>
              </a:lnSpc>
              <a:buNone/>
            </a:pPr>
            <a:endParaRPr lang="en-IN" sz="1800" b="1" dirty="0"/>
          </a:p>
        </p:txBody>
      </p:sp>
    </p:spTree>
    <p:extLst>
      <p:ext uri="{BB962C8B-B14F-4D97-AF65-F5344CB8AC3E}">
        <p14:creationId xmlns:p14="http://schemas.microsoft.com/office/powerpoint/2010/main" val="642434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DF47B-0E24-CC37-9F9B-31EBFEC37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2190" y="240838"/>
            <a:ext cx="6867617" cy="629174"/>
          </a:xfrm>
        </p:spPr>
        <p:txBody>
          <a:bodyPr>
            <a:noAutofit/>
          </a:bodyPr>
          <a:lstStyle/>
          <a:p>
            <a:pPr algn="ctr"/>
            <a:r>
              <a:rPr lang="en-US" sz="4200" dirty="0"/>
              <a:t>Revenue Dashboard</a:t>
            </a:r>
            <a:endParaRPr lang="en-IN" sz="4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8DC42B-49F7-81BA-AC66-CB2FE5C27B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522" y="976544"/>
            <a:ext cx="10380955" cy="5753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9365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271</TotalTime>
  <Words>808</Words>
  <Application>Microsoft Office PowerPoint</Application>
  <PresentationFormat>Widescreen</PresentationFormat>
  <Paragraphs>67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Rockwell</vt:lpstr>
      <vt:lpstr>Rockwell Condensed</vt:lpstr>
      <vt:lpstr>Wingdings</vt:lpstr>
      <vt:lpstr>Wood Type</vt:lpstr>
      <vt:lpstr>Raghavan’s Data Visualization Project  Kpi Dashboard for a hospitality client</vt:lpstr>
      <vt:lpstr>Business objective</vt:lpstr>
      <vt:lpstr>Problem statement / Project scope</vt:lpstr>
      <vt:lpstr>Solution approach</vt:lpstr>
      <vt:lpstr>Data cleaning/transformation in Power Query</vt:lpstr>
      <vt:lpstr>Data modelling in Power Pivot</vt:lpstr>
      <vt:lpstr>Solution approach</vt:lpstr>
      <vt:lpstr>Solution approach</vt:lpstr>
      <vt:lpstr>Revenue Dashboard</vt:lpstr>
      <vt:lpstr>Features of the dashboard</vt:lpstr>
      <vt:lpstr>Features of the dashboard</vt:lpstr>
      <vt:lpstr>Business outcomes</vt:lpstr>
      <vt:lpstr>Business outcomes</vt:lpstr>
      <vt:lpstr>Conclusion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Raghavan P</dc:creator>
  <cp:lastModifiedBy>Raghavan P</cp:lastModifiedBy>
  <cp:revision>32</cp:revision>
  <dcterms:created xsi:type="dcterms:W3CDTF">2022-12-25T12:52:17Z</dcterms:created>
  <dcterms:modified xsi:type="dcterms:W3CDTF">2022-12-26T09:25:27Z</dcterms:modified>
</cp:coreProperties>
</file>