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99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2172" y="148793"/>
            <a:ext cx="10300335" cy="12184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915795"/>
            <a:ext cx="10360025" cy="406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874" y="-7874"/>
            <a:ext cx="12198540" cy="6872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21877" y="2702432"/>
            <a:ext cx="276288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0" spc="-10" dirty="0">
                <a:latin typeface="Calibri Light"/>
                <a:cs typeface="Calibri Light"/>
              </a:rPr>
              <a:t>Project Management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2168" y="4167377"/>
            <a:ext cx="179832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19734" marR="5080" indent="-40767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Work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Breakdown </a:t>
            </a:r>
            <a:r>
              <a:rPr sz="2000" spc="-10" dirty="0"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198" y="473940"/>
            <a:ext cx="7761553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A</a:t>
            </a:r>
            <a:r>
              <a:rPr sz="5400" spc="-15" dirty="0"/>
              <a:t> </a:t>
            </a:r>
            <a:r>
              <a:rPr sz="5400" dirty="0"/>
              <a:t>Casual</a:t>
            </a:r>
            <a:r>
              <a:rPr sz="5400" spc="-10" dirty="0"/>
              <a:t> </a:t>
            </a:r>
            <a:r>
              <a:rPr sz="5400" dirty="0"/>
              <a:t>WBS</a:t>
            </a:r>
            <a:r>
              <a:rPr sz="5400" spc="-10" dirty="0"/>
              <a:t> Example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6939" y="1915795"/>
            <a:ext cx="10360025" cy="262546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715" indent="-227329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95" dirty="0"/>
              <a:t> </a:t>
            </a:r>
            <a:r>
              <a:rPr dirty="0"/>
              <a:t>convenient</a:t>
            </a:r>
            <a:r>
              <a:rPr spc="100" dirty="0"/>
              <a:t> </a:t>
            </a:r>
            <a:r>
              <a:rPr dirty="0"/>
              <a:t>format</a:t>
            </a:r>
            <a:r>
              <a:rPr spc="90" dirty="0"/>
              <a:t> </a:t>
            </a:r>
            <a:r>
              <a:rPr dirty="0"/>
              <a:t>of</a:t>
            </a:r>
            <a:r>
              <a:rPr spc="100" dirty="0"/>
              <a:t> </a:t>
            </a:r>
            <a:r>
              <a:rPr dirty="0"/>
              <a:t>the</a:t>
            </a:r>
            <a:r>
              <a:rPr spc="100" dirty="0"/>
              <a:t> </a:t>
            </a:r>
            <a:r>
              <a:rPr dirty="0"/>
              <a:t>WBS</a:t>
            </a:r>
            <a:r>
              <a:rPr spc="90" dirty="0"/>
              <a:t> </a:t>
            </a:r>
            <a:r>
              <a:rPr dirty="0"/>
              <a:t>means</a:t>
            </a:r>
            <a:r>
              <a:rPr spc="100" dirty="0"/>
              <a:t> </a:t>
            </a:r>
            <a:r>
              <a:rPr dirty="0"/>
              <a:t>that</a:t>
            </a:r>
            <a:r>
              <a:rPr spc="75" dirty="0"/>
              <a:t> </a:t>
            </a:r>
            <a:r>
              <a:rPr dirty="0"/>
              <a:t>one</a:t>
            </a:r>
            <a:r>
              <a:rPr spc="95" dirty="0"/>
              <a:t> </a:t>
            </a:r>
            <a:r>
              <a:rPr dirty="0"/>
              <a:t>can</a:t>
            </a:r>
            <a:r>
              <a:rPr spc="105" dirty="0"/>
              <a:t> </a:t>
            </a:r>
            <a:r>
              <a:rPr dirty="0"/>
              <a:t>use</a:t>
            </a:r>
            <a:r>
              <a:rPr spc="95" dirty="0"/>
              <a:t> </a:t>
            </a:r>
            <a:r>
              <a:rPr dirty="0"/>
              <a:t>it</a:t>
            </a:r>
            <a:r>
              <a:rPr spc="95" dirty="0"/>
              <a:t> </a:t>
            </a:r>
            <a:r>
              <a:rPr dirty="0"/>
              <a:t>for</a:t>
            </a:r>
            <a:r>
              <a:rPr spc="100" dirty="0"/>
              <a:t> </a:t>
            </a:r>
            <a:r>
              <a:rPr dirty="0"/>
              <a:t>any</a:t>
            </a:r>
            <a:r>
              <a:rPr spc="90" dirty="0"/>
              <a:t> </a:t>
            </a:r>
            <a:r>
              <a:rPr dirty="0"/>
              <a:t>number</a:t>
            </a:r>
            <a:r>
              <a:rPr spc="95" dirty="0"/>
              <a:t> </a:t>
            </a:r>
            <a:r>
              <a:rPr spc="-25" dirty="0"/>
              <a:t>of 	</a:t>
            </a:r>
            <a:r>
              <a:rPr dirty="0"/>
              <a:t>purposes,</a:t>
            </a:r>
            <a:r>
              <a:rPr spc="-55" dirty="0"/>
              <a:t> </a:t>
            </a:r>
            <a:r>
              <a:rPr dirty="0"/>
              <a:t>including</a:t>
            </a:r>
            <a:r>
              <a:rPr spc="-65" dirty="0"/>
              <a:t> </a:t>
            </a:r>
            <a:r>
              <a:rPr dirty="0"/>
              <a:t>managing</a:t>
            </a:r>
            <a:r>
              <a:rPr spc="-60" dirty="0"/>
              <a:t> </a:t>
            </a:r>
            <a:r>
              <a:rPr dirty="0"/>
              <a:t>casual</a:t>
            </a:r>
            <a:r>
              <a:rPr spc="-75" dirty="0"/>
              <a:t> </a:t>
            </a:r>
            <a:r>
              <a:rPr spc="-10" dirty="0"/>
              <a:t>projects.</a:t>
            </a:r>
          </a:p>
          <a:p>
            <a:pPr>
              <a:lnSpc>
                <a:spcPct val="100000"/>
              </a:lnSpc>
              <a:spcBef>
                <a:spcPts val="1635"/>
              </a:spcBef>
              <a:buFont typeface="Arial MT"/>
              <a:buChar char="•"/>
            </a:pPr>
            <a:endParaRPr spc="-10" dirty="0"/>
          </a:p>
          <a:p>
            <a:pPr marL="240029" marR="5080" indent="-227329" algn="just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/>
              <a:t>In</a:t>
            </a:r>
            <a:r>
              <a:rPr spc="70" dirty="0"/>
              <a:t>  </a:t>
            </a:r>
            <a:r>
              <a:rPr dirty="0"/>
              <a:t>such</a:t>
            </a:r>
            <a:r>
              <a:rPr spc="70" dirty="0"/>
              <a:t>  </a:t>
            </a:r>
            <a:r>
              <a:rPr dirty="0"/>
              <a:t>cases,</a:t>
            </a:r>
            <a:r>
              <a:rPr spc="75" dirty="0"/>
              <a:t>  </a:t>
            </a:r>
            <a:r>
              <a:rPr dirty="0"/>
              <a:t>don’t</a:t>
            </a:r>
            <a:r>
              <a:rPr spc="75" dirty="0"/>
              <a:t>  </a:t>
            </a:r>
            <a:r>
              <a:rPr dirty="0"/>
              <a:t>really</a:t>
            </a:r>
            <a:r>
              <a:rPr spc="70" dirty="0"/>
              <a:t>  </a:t>
            </a:r>
            <a:r>
              <a:rPr dirty="0"/>
              <a:t>have</a:t>
            </a:r>
            <a:r>
              <a:rPr spc="70" dirty="0"/>
              <a:t>  </a:t>
            </a:r>
            <a:r>
              <a:rPr dirty="0"/>
              <a:t>to</a:t>
            </a:r>
            <a:r>
              <a:rPr spc="65" dirty="0"/>
              <a:t>  </a:t>
            </a:r>
            <a:r>
              <a:rPr dirty="0"/>
              <a:t>follow</a:t>
            </a:r>
            <a:r>
              <a:rPr spc="70" dirty="0"/>
              <a:t>  </a:t>
            </a:r>
            <a:r>
              <a:rPr dirty="0"/>
              <a:t>the</a:t>
            </a:r>
            <a:r>
              <a:rPr spc="70" dirty="0"/>
              <a:t>  </a:t>
            </a:r>
            <a:r>
              <a:rPr dirty="0"/>
              <a:t>formal</a:t>
            </a:r>
            <a:r>
              <a:rPr spc="65" dirty="0"/>
              <a:t>  </a:t>
            </a:r>
            <a:r>
              <a:rPr dirty="0"/>
              <a:t>guidelines</a:t>
            </a:r>
            <a:r>
              <a:rPr spc="65" dirty="0"/>
              <a:t>  </a:t>
            </a:r>
            <a:r>
              <a:rPr dirty="0"/>
              <a:t>of</a:t>
            </a:r>
            <a:r>
              <a:rPr spc="70" dirty="0"/>
              <a:t>  </a:t>
            </a:r>
            <a:r>
              <a:rPr dirty="0"/>
              <a:t>a</a:t>
            </a:r>
            <a:r>
              <a:rPr spc="65" dirty="0"/>
              <a:t>  </a:t>
            </a:r>
            <a:r>
              <a:rPr spc="-20" dirty="0"/>
              <a:t>work 	</a:t>
            </a:r>
            <a:r>
              <a:rPr dirty="0"/>
              <a:t>breakdown</a:t>
            </a:r>
            <a:r>
              <a:rPr spc="-5" dirty="0"/>
              <a:t> </a:t>
            </a:r>
            <a:r>
              <a:rPr dirty="0"/>
              <a:t>structure. </a:t>
            </a:r>
            <a:r>
              <a:rPr spc="-10" dirty="0"/>
              <a:t>Rather,</a:t>
            </a:r>
            <a:r>
              <a:rPr spc="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goal</a:t>
            </a:r>
            <a:r>
              <a:rPr spc="5" dirty="0"/>
              <a:t> </a:t>
            </a:r>
            <a:r>
              <a:rPr dirty="0"/>
              <a:t>should</a:t>
            </a:r>
            <a:r>
              <a:rPr spc="15" dirty="0"/>
              <a:t> </a:t>
            </a:r>
            <a:r>
              <a:rPr dirty="0"/>
              <a:t>be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natural</a:t>
            </a:r>
            <a:r>
              <a:rPr spc="10" dirty="0"/>
              <a:t> </a:t>
            </a:r>
            <a:r>
              <a:rPr dirty="0"/>
              <a:t>categories</a:t>
            </a:r>
            <a:r>
              <a:rPr spc="15" dirty="0"/>
              <a:t> </a:t>
            </a:r>
            <a:r>
              <a:rPr spc="-25" dirty="0"/>
              <a:t>and 	</a:t>
            </a:r>
            <a:r>
              <a:rPr spc="-10" dirty="0"/>
              <a:t>sub-</a:t>
            </a:r>
            <a:r>
              <a:rPr dirty="0"/>
              <a:t>categories.</a:t>
            </a:r>
            <a:r>
              <a:rPr spc="70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dirty="0"/>
              <a:t>only</a:t>
            </a:r>
            <a:r>
              <a:rPr spc="100" dirty="0"/>
              <a:t> </a:t>
            </a:r>
            <a:r>
              <a:rPr dirty="0" smtClean="0"/>
              <a:t>restriction,</a:t>
            </a:r>
            <a:r>
              <a:rPr spc="85" dirty="0" smtClean="0"/>
              <a:t>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should</a:t>
            </a:r>
            <a:r>
              <a:rPr spc="85" dirty="0"/>
              <a:t> </a:t>
            </a:r>
            <a:r>
              <a:rPr dirty="0"/>
              <a:t>all</a:t>
            </a:r>
            <a:r>
              <a:rPr spc="80" dirty="0"/>
              <a:t> </a:t>
            </a:r>
            <a:r>
              <a:rPr dirty="0"/>
              <a:t>add</a:t>
            </a:r>
            <a:r>
              <a:rPr spc="90" dirty="0"/>
              <a:t> </a:t>
            </a:r>
            <a:r>
              <a:rPr dirty="0"/>
              <a:t>up</a:t>
            </a:r>
            <a:r>
              <a:rPr spc="75" dirty="0"/>
              <a:t> </a:t>
            </a:r>
            <a:r>
              <a:rPr dirty="0"/>
              <a:t>to</a:t>
            </a:r>
            <a:r>
              <a:rPr spc="85" dirty="0"/>
              <a:t> </a:t>
            </a:r>
            <a:r>
              <a:rPr dirty="0"/>
              <a:t>100%</a:t>
            </a:r>
            <a:r>
              <a:rPr spc="9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spc="-20" dirty="0"/>
              <a:t>work 	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20" dirty="0"/>
              <a:t>done.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010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Calibri Light"/>
                <a:cs typeface="Calibri Light"/>
              </a:rPr>
              <a:t>A</a:t>
            </a:r>
            <a:r>
              <a:rPr sz="4000" b="0" spc="-15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Casual</a:t>
            </a:r>
            <a:r>
              <a:rPr sz="4000" b="0" spc="-160" dirty="0">
                <a:latin typeface="Calibri Light"/>
                <a:cs typeface="Calibri Light"/>
              </a:rPr>
              <a:t> </a:t>
            </a:r>
            <a:r>
              <a:rPr sz="4000" b="0" dirty="0">
                <a:latin typeface="Calibri Light"/>
                <a:cs typeface="Calibri Light"/>
              </a:rPr>
              <a:t>WBS</a:t>
            </a:r>
            <a:r>
              <a:rPr sz="4000" b="0" spc="-150" dirty="0">
                <a:latin typeface="Calibri Light"/>
                <a:cs typeface="Calibri Light"/>
              </a:rPr>
              <a:t> </a:t>
            </a:r>
            <a:r>
              <a:rPr sz="4000" b="0" spc="-45" dirty="0">
                <a:latin typeface="Calibri Light"/>
                <a:cs typeface="Calibri Light"/>
              </a:rPr>
              <a:t>Example</a:t>
            </a:r>
            <a:r>
              <a:rPr sz="4000" b="0" spc="-17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(Cont)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097280"/>
            <a:ext cx="10622280" cy="54437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A</a:t>
            </a:r>
            <a:r>
              <a:rPr sz="5400" spc="-40" dirty="0"/>
              <a:t> </a:t>
            </a:r>
            <a:r>
              <a:rPr sz="5400" dirty="0"/>
              <a:t>Casual</a:t>
            </a:r>
            <a:r>
              <a:rPr sz="5400" spc="-35" dirty="0"/>
              <a:t> </a:t>
            </a:r>
            <a:r>
              <a:rPr sz="5400" dirty="0"/>
              <a:t>WBS</a:t>
            </a:r>
            <a:r>
              <a:rPr sz="5400" spc="-35" dirty="0"/>
              <a:t> </a:t>
            </a:r>
            <a:r>
              <a:rPr sz="5400" dirty="0"/>
              <a:t>Example</a:t>
            </a:r>
            <a:r>
              <a:rPr sz="5400" spc="-65" dirty="0"/>
              <a:t> </a:t>
            </a:r>
            <a:r>
              <a:rPr sz="5400" spc="-10" dirty="0"/>
              <a:t>(Cont)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88363"/>
            <a:ext cx="10358755" cy="22701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Note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7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WBS</a:t>
            </a:r>
            <a:r>
              <a:rPr sz="3200" spc="7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lists</a:t>
            </a:r>
            <a:r>
              <a:rPr sz="3200" spc="7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activities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(“cut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lawn”)</a:t>
            </a:r>
            <a:r>
              <a:rPr sz="3200" spc="7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instead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	</a:t>
            </a:r>
            <a:r>
              <a:rPr sz="3200" dirty="0">
                <a:latin typeface="Calibri"/>
                <a:cs typeface="Calibri"/>
              </a:rPr>
              <a:t>deliverables.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7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wouldn’t</a:t>
            </a:r>
            <a:r>
              <a:rPr sz="3200" spc="7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pass</a:t>
            </a:r>
            <a:r>
              <a:rPr sz="3200" spc="7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muster</a:t>
            </a:r>
            <a:r>
              <a:rPr sz="3200" spc="7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7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7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formal</a:t>
            </a:r>
            <a:r>
              <a:rPr sz="3200" spc="7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work 	</a:t>
            </a:r>
            <a:r>
              <a:rPr sz="3200" dirty="0">
                <a:latin typeface="Calibri"/>
                <a:cs typeface="Calibri"/>
              </a:rPr>
              <a:t>breakdown</a:t>
            </a:r>
            <a:r>
              <a:rPr sz="3200" spc="5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structure,</a:t>
            </a:r>
            <a:r>
              <a:rPr sz="3200" spc="57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57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5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56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57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something 	</a:t>
            </a:r>
            <a:r>
              <a:rPr sz="3200" spc="-20" dirty="0">
                <a:latin typeface="Calibri"/>
                <a:cs typeface="Calibri"/>
              </a:rPr>
              <a:t>internally,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doesn’t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really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matter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level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makes 	sense.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Computer</a:t>
            </a:r>
            <a:r>
              <a:rPr sz="5400" spc="-110" dirty="0"/>
              <a:t> </a:t>
            </a:r>
            <a:r>
              <a:rPr sz="5400" dirty="0"/>
              <a:t>Program</a:t>
            </a:r>
            <a:r>
              <a:rPr sz="5400" spc="-110" dirty="0"/>
              <a:t> </a:t>
            </a:r>
            <a:r>
              <a:rPr sz="5400" dirty="0"/>
              <a:t>WBS</a:t>
            </a:r>
            <a:r>
              <a:rPr sz="5400" spc="-100" dirty="0"/>
              <a:t> </a:t>
            </a:r>
            <a:r>
              <a:rPr sz="5400" spc="-10" dirty="0"/>
              <a:t>Example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912747"/>
            <a:ext cx="10333355" cy="411522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301625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65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WBS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biggest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mistakes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when </a:t>
            </a:r>
            <a:r>
              <a:rPr sz="2800" dirty="0">
                <a:latin typeface="Calibri"/>
                <a:cs typeface="Calibri"/>
              </a:rPr>
              <a:t>creating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WBS: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mistaking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activities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deliverables.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third-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WBS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identifies </a:t>
            </a:r>
            <a:r>
              <a:rPr sz="2800" i="1" dirty="0">
                <a:latin typeface="Calibri"/>
                <a:cs typeface="Calibri"/>
              </a:rPr>
              <a:t>activities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“develop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business </a:t>
            </a:r>
            <a:r>
              <a:rPr sz="2800" dirty="0" smtClean="0">
                <a:latin typeface="Calibri"/>
                <a:cs typeface="Calibri"/>
              </a:rPr>
              <a:t>case</a:t>
            </a:r>
            <a:r>
              <a:rPr sz="2800" dirty="0">
                <a:latin typeface="Calibri"/>
                <a:cs typeface="Calibri"/>
              </a:rPr>
              <a:t>”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“perform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planning”.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extra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context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WBS.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verb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WBS </a:t>
            </a:r>
            <a:r>
              <a:rPr sz="2800" dirty="0">
                <a:latin typeface="Calibri"/>
                <a:cs typeface="Calibri"/>
              </a:rPr>
              <a:t>levels,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he/she’d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deliverable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(i.e.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noun),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activity.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 smtClean="0">
                <a:latin typeface="Calibri"/>
                <a:cs typeface="Calibri"/>
              </a:rPr>
              <a:t>one </a:t>
            </a:r>
            <a:r>
              <a:rPr sz="2800" dirty="0" smtClean="0">
                <a:latin typeface="Calibri"/>
                <a:cs typeface="Calibri"/>
              </a:rPr>
              <a:t>don’t</a:t>
            </a:r>
            <a:r>
              <a:rPr sz="2800" spc="-55" dirty="0" smtClean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need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“develop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case”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“business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case”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enough.</a:t>
            </a:r>
            <a:endParaRPr sz="2800" dirty="0">
              <a:latin typeface="Calibri"/>
              <a:cs typeface="Calibri"/>
            </a:endParaRPr>
          </a:p>
          <a:p>
            <a:pPr marL="241300" marR="354965" indent="-228600">
              <a:lnSpc>
                <a:spcPts val="238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  <a:tab pos="212471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create</a:t>
            </a:r>
            <a:r>
              <a:rPr sz="2800" dirty="0">
                <a:latin typeface="Calibri"/>
                <a:cs typeface="Calibri"/>
              </a:rPr>
              <a:t>	work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breakdown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verbs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each </a:t>
            </a:r>
            <a:r>
              <a:rPr sz="2800" dirty="0">
                <a:latin typeface="Calibri"/>
                <a:cs typeface="Calibri"/>
              </a:rPr>
              <a:t>WBS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things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delivered,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tasks </a:t>
            </a:r>
            <a:r>
              <a:rPr sz="2800" dirty="0">
                <a:latin typeface="Calibri"/>
                <a:cs typeface="Calibri"/>
              </a:rPr>
              <a:t>necessary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deliver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them.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68" y="126492"/>
            <a:ext cx="11844528" cy="65699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6184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95"/>
              </a:spcBef>
            </a:pPr>
            <a:r>
              <a:rPr sz="4600" dirty="0"/>
              <a:t>WBS</a:t>
            </a:r>
            <a:r>
              <a:rPr sz="4600" spc="-100" dirty="0"/>
              <a:t> </a:t>
            </a:r>
            <a:r>
              <a:rPr sz="4600" dirty="0"/>
              <a:t>vs</a:t>
            </a:r>
            <a:r>
              <a:rPr sz="4600" spc="-100" dirty="0"/>
              <a:t> </a:t>
            </a:r>
            <a:r>
              <a:rPr sz="4600" dirty="0"/>
              <a:t>Project</a:t>
            </a:r>
            <a:r>
              <a:rPr sz="4600" spc="-80" dirty="0"/>
              <a:t> </a:t>
            </a:r>
            <a:r>
              <a:rPr sz="4600" dirty="0"/>
              <a:t>Schedule</a:t>
            </a:r>
            <a:r>
              <a:rPr sz="4600" spc="-125" dirty="0"/>
              <a:t> </a:t>
            </a:r>
            <a:r>
              <a:rPr sz="4600" dirty="0"/>
              <a:t>vs</a:t>
            </a:r>
            <a:r>
              <a:rPr sz="4600" spc="-100" dirty="0"/>
              <a:t> </a:t>
            </a:r>
            <a:r>
              <a:rPr sz="4600" dirty="0"/>
              <a:t>Project</a:t>
            </a:r>
            <a:r>
              <a:rPr sz="4600" spc="-85" dirty="0"/>
              <a:t> </a:t>
            </a:r>
            <a:r>
              <a:rPr sz="4600" spc="-20" dirty="0"/>
              <a:t>Plan</a:t>
            </a:r>
            <a:endParaRPr sz="4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57" y="2209800"/>
            <a:ext cx="103600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395" indent="-226695" algn="just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39395" algn="l"/>
              </a:tabLst>
            </a:pP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confusion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beginners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difference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breakdown</a:t>
            </a:r>
            <a:endParaRPr sz="2800" dirty="0">
              <a:latin typeface="Calibri"/>
              <a:cs typeface="Calibri"/>
            </a:endParaRPr>
          </a:p>
          <a:p>
            <a:pPr marL="241300" algn="just">
              <a:lnSpc>
                <a:spcPts val="2280"/>
              </a:lnSpc>
            </a:pPr>
            <a:r>
              <a:rPr sz="2800" spc="-10" dirty="0">
                <a:latin typeface="Calibri"/>
                <a:cs typeface="Calibri"/>
              </a:rPr>
              <a:t>structure,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schedule,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plan.</a:t>
            </a:r>
            <a:endParaRPr sz="2800" dirty="0">
              <a:latin typeface="Calibri"/>
              <a:cs typeface="Calibri"/>
            </a:endParaRPr>
          </a:p>
          <a:p>
            <a:pPr marL="239395" marR="5080" indent="-226695" algn="just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While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things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often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thing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achieved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- 	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greatly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scope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details.</a:t>
            </a:r>
            <a:endParaRPr sz="2800" dirty="0">
              <a:latin typeface="Calibri"/>
              <a:cs typeface="Calibri"/>
            </a:endParaRPr>
          </a:p>
          <a:p>
            <a:pPr marL="696595" marR="6350" lvl="1" indent="-226695" algn="just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b="1" dirty="0">
                <a:latin typeface="Calibri"/>
                <a:cs typeface="Calibri"/>
              </a:rPr>
              <a:t>Work</a:t>
            </a:r>
            <a:r>
              <a:rPr sz="2800" b="1" spc="1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breakdown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structure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deliverables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needed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complete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project,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i.e.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“what”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project. 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doesn’t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timelines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resources.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WBS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	</a:t>
            </a:r>
            <a:r>
              <a:rPr sz="2000" dirty="0">
                <a:latin typeface="Calibri"/>
                <a:cs typeface="Calibri"/>
              </a:rPr>
              <a:t>give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hyper-</a:t>
            </a:r>
            <a:r>
              <a:rPr sz="2000" spc="-10" dirty="0">
                <a:latin typeface="Calibri"/>
                <a:cs typeface="Calibri"/>
              </a:rPr>
              <a:t>focused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achieve</a:t>
            </a:r>
            <a:r>
              <a:rPr sz="2000" spc="-10" dirty="0" smtClean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6184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95"/>
              </a:spcBef>
            </a:pPr>
            <a:r>
              <a:rPr sz="4600" dirty="0"/>
              <a:t>WBS</a:t>
            </a:r>
            <a:r>
              <a:rPr sz="4600" spc="-100" dirty="0"/>
              <a:t> </a:t>
            </a:r>
            <a:r>
              <a:rPr sz="4600" dirty="0"/>
              <a:t>vs</a:t>
            </a:r>
            <a:r>
              <a:rPr sz="4600" spc="-100" dirty="0"/>
              <a:t> </a:t>
            </a:r>
            <a:r>
              <a:rPr sz="4600" dirty="0"/>
              <a:t>Project</a:t>
            </a:r>
            <a:r>
              <a:rPr sz="4600" spc="-80" dirty="0"/>
              <a:t> </a:t>
            </a:r>
            <a:r>
              <a:rPr sz="4600" dirty="0"/>
              <a:t>Schedule</a:t>
            </a:r>
            <a:r>
              <a:rPr sz="4600" spc="-125" dirty="0"/>
              <a:t> </a:t>
            </a:r>
            <a:r>
              <a:rPr sz="4600" dirty="0"/>
              <a:t>vs</a:t>
            </a:r>
            <a:r>
              <a:rPr sz="4600" spc="-100" dirty="0"/>
              <a:t> </a:t>
            </a:r>
            <a:r>
              <a:rPr sz="4600" dirty="0"/>
              <a:t>Project</a:t>
            </a:r>
            <a:r>
              <a:rPr sz="4600" spc="-85" dirty="0"/>
              <a:t> </a:t>
            </a:r>
            <a:r>
              <a:rPr sz="4600" spc="-20" dirty="0"/>
              <a:t>Plan</a:t>
            </a:r>
            <a:endParaRPr sz="4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172" y="2082591"/>
            <a:ext cx="10360025" cy="2128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6595" lvl="1" indent="-226695" algn="just">
              <a:lnSpc>
                <a:spcPts val="2280"/>
              </a:lnSpc>
              <a:spcBef>
                <a:spcPts val="229"/>
              </a:spcBef>
              <a:buFont typeface="Arial MT"/>
              <a:buChar char="•"/>
              <a:tabLst>
                <a:tab pos="696595" algn="l"/>
              </a:tabLst>
            </a:pPr>
            <a:r>
              <a:rPr sz="2800" b="1" dirty="0" smtClean="0">
                <a:latin typeface="Calibri"/>
                <a:cs typeface="Calibri"/>
              </a:rPr>
              <a:t>Project</a:t>
            </a:r>
            <a:r>
              <a:rPr sz="2800" b="1" spc="50" dirty="0" smtClean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schedule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project’s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deliverables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well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deadlines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</a:t>
            </a:r>
            <a:endParaRPr sz="2800" dirty="0">
              <a:latin typeface="Calibri"/>
              <a:cs typeface="Calibri"/>
            </a:endParaRPr>
          </a:p>
          <a:p>
            <a:pPr marL="698500" algn="just">
              <a:lnSpc>
                <a:spcPts val="2280"/>
              </a:lnSpc>
            </a:pPr>
            <a:r>
              <a:rPr sz="2800" spc="-10" dirty="0">
                <a:latin typeface="Calibri"/>
                <a:cs typeface="Calibri"/>
              </a:rPr>
              <a:t>requirements.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“what”,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spc="-30" dirty="0">
                <a:latin typeface="Calibri"/>
                <a:cs typeface="Calibri"/>
              </a:rPr>
              <a:t>“when”,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“who”</a:t>
            </a:r>
            <a:r>
              <a:rPr sz="2800" i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project.</a:t>
            </a:r>
            <a:endParaRPr sz="2800" dirty="0">
              <a:latin typeface="Calibri"/>
              <a:cs typeface="Calibri"/>
            </a:endParaRPr>
          </a:p>
          <a:p>
            <a:pPr marL="696595" marR="6350" lvl="1" indent="-226695" algn="just">
              <a:lnSpc>
                <a:spcPts val="216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800" b="1" dirty="0">
                <a:latin typeface="Calibri"/>
                <a:cs typeface="Calibri"/>
              </a:rPr>
              <a:t>Project</a:t>
            </a:r>
            <a:r>
              <a:rPr sz="2800" b="1" spc="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plan</a:t>
            </a:r>
            <a:r>
              <a:rPr sz="2800" b="1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expansive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document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covering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virtually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aspect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	</a:t>
            </a:r>
            <a:r>
              <a:rPr sz="2800" dirty="0">
                <a:latin typeface="Calibri"/>
                <a:cs typeface="Calibri"/>
              </a:rPr>
              <a:t>management.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includes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details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executed,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managed,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0032" y="4224393"/>
            <a:ext cx="967105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16990" algn="l"/>
                <a:tab pos="1653539" algn="l"/>
                <a:tab pos="2562225" algn="l"/>
                <a:tab pos="3106420" algn="l"/>
                <a:tab pos="4022090" algn="l"/>
                <a:tab pos="5387975" algn="l"/>
                <a:tab pos="6123940" algn="l"/>
                <a:tab pos="7335520" algn="l"/>
                <a:tab pos="9295765" algn="l"/>
              </a:tabLst>
            </a:pPr>
            <a:r>
              <a:rPr sz="2800" spc="-10" dirty="0">
                <a:latin typeface="Calibri"/>
                <a:cs typeface="Calibri"/>
              </a:rPr>
              <a:t>controlled.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 smtClean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usually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 smtClean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several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constituent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plans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governing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communications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 smtClean="0">
                <a:latin typeface="Calibri"/>
                <a:cs typeface="Calibri"/>
              </a:rPr>
              <a:t>risk </a:t>
            </a:r>
            <a:r>
              <a:rPr lang="en-US" sz="2800" dirty="0" smtClean="0">
                <a:latin typeface="Calibri"/>
                <a:cs typeface="Calibri"/>
              </a:rPr>
              <a:t>management,</a:t>
            </a:r>
            <a:r>
              <a:rPr lang="en-US" sz="2800" spc="-7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change</a:t>
            </a:r>
            <a:r>
              <a:rPr lang="en-US" sz="2800" spc="-80" dirty="0" smtClean="0">
                <a:latin typeface="Calibri"/>
                <a:cs typeface="Calibri"/>
              </a:rPr>
              <a:t> </a:t>
            </a:r>
            <a:r>
              <a:rPr lang="en-US" sz="2800" dirty="0" smtClean="0">
                <a:latin typeface="Calibri"/>
                <a:cs typeface="Calibri"/>
              </a:rPr>
              <a:t>management,</a:t>
            </a:r>
            <a:r>
              <a:rPr lang="en-US" sz="2800" spc="-65" dirty="0" smtClean="0">
                <a:latin typeface="Calibri"/>
                <a:cs typeface="Calibri"/>
              </a:rPr>
              <a:t> </a:t>
            </a:r>
            <a:r>
              <a:rPr lang="en-US" sz="2800" spc="-20" dirty="0" smtClean="0">
                <a:latin typeface="Calibri"/>
                <a:cs typeface="Calibri"/>
              </a:rPr>
              <a:t>etc.</a:t>
            </a:r>
            <a:endParaRPr lang="en-US" sz="2800" dirty="0" smtClean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5862" y="5097344"/>
            <a:ext cx="10359390" cy="98219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 smtClean="0">
                <a:latin typeface="Calibri"/>
                <a:cs typeface="Calibri"/>
              </a:rPr>
              <a:t>In</a:t>
            </a:r>
            <a:r>
              <a:rPr sz="2800" spc="70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detail,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broadest,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followed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schedule,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finally,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breakdown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705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Benefits</a:t>
            </a:r>
            <a:r>
              <a:rPr sz="5400" spc="-40" dirty="0"/>
              <a:t> </a:t>
            </a:r>
            <a:r>
              <a:rPr sz="5400" dirty="0"/>
              <a:t>of</a:t>
            </a:r>
            <a:r>
              <a:rPr sz="5400" spc="-20" dirty="0"/>
              <a:t> </a:t>
            </a:r>
            <a:r>
              <a:rPr sz="5400" dirty="0"/>
              <a:t>a</a:t>
            </a:r>
            <a:r>
              <a:rPr sz="5400" spc="-15" dirty="0"/>
              <a:t> </a:t>
            </a:r>
            <a:r>
              <a:rPr sz="5400" spc="-25" dirty="0"/>
              <a:t>WBS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715" algn="just">
              <a:lnSpc>
                <a:spcPts val="2590"/>
              </a:lnSpc>
              <a:spcBef>
                <a:spcPts val="425"/>
              </a:spcBef>
            </a:pPr>
            <a:r>
              <a:rPr dirty="0"/>
              <a:t>The</a:t>
            </a:r>
            <a:r>
              <a:rPr spc="110" dirty="0"/>
              <a:t> </a:t>
            </a:r>
            <a:r>
              <a:rPr dirty="0"/>
              <a:t>WBS</a:t>
            </a:r>
            <a:r>
              <a:rPr spc="114" dirty="0"/>
              <a:t> </a:t>
            </a:r>
            <a:r>
              <a:rPr dirty="0"/>
              <a:t>is</a:t>
            </a:r>
            <a:r>
              <a:rPr spc="110" dirty="0"/>
              <a:t> </a:t>
            </a:r>
            <a:r>
              <a:rPr dirty="0"/>
              <a:t>a</a:t>
            </a:r>
            <a:r>
              <a:rPr spc="114" dirty="0"/>
              <a:t> </a:t>
            </a:r>
            <a:r>
              <a:rPr spc="-10" dirty="0"/>
              <a:t>laser-</a:t>
            </a:r>
            <a:r>
              <a:rPr dirty="0"/>
              <a:t>focused</a:t>
            </a:r>
            <a:r>
              <a:rPr spc="120" dirty="0"/>
              <a:t> </a:t>
            </a:r>
            <a:r>
              <a:rPr dirty="0"/>
              <a:t>breakdown</a:t>
            </a:r>
            <a:r>
              <a:rPr spc="110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dirty="0"/>
              <a:t>all</a:t>
            </a:r>
            <a:r>
              <a:rPr spc="114" dirty="0"/>
              <a:t> </a:t>
            </a:r>
            <a:r>
              <a:rPr dirty="0"/>
              <a:t>the</a:t>
            </a:r>
            <a:r>
              <a:rPr spc="114" dirty="0"/>
              <a:t> </a:t>
            </a:r>
            <a:r>
              <a:rPr dirty="0"/>
              <a:t>key</a:t>
            </a:r>
            <a:r>
              <a:rPr spc="110" dirty="0"/>
              <a:t> </a:t>
            </a:r>
            <a:r>
              <a:rPr dirty="0"/>
              <a:t>deliverables</a:t>
            </a:r>
            <a:r>
              <a:rPr spc="114" dirty="0"/>
              <a:t> </a:t>
            </a:r>
            <a:r>
              <a:rPr dirty="0"/>
              <a:t>needed</a:t>
            </a:r>
            <a:r>
              <a:rPr spc="114" dirty="0"/>
              <a:t> </a:t>
            </a:r>
            <a:r>
              <a:rPr dirty="0"/>
              <a:t>to</a:t>
            </a:r>
            <a:r>
              <a:rPr spc="105" dirty="0"/>
              <a:t> </a:t>
            </a:r>
            <a:r>
              <a:rPr spc="-20" dirty="0"/>
              <a:t>make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project</a:t>
            </a:r>
            <a:r>
              <a:rPr spc="-90" dirty="0"/>
              <a:t> </a:t>
            </a:r>
            <a:r>
              <a:rPr dirty="0"/>
              <a:t>successful.</a:t>
            </a:r>
            <a:r>
              <a:rPr spc="-80" dirty="0"/>
              <a:t> </a:t>
            </a:r>
            <a:r>
              <a:rPr dirty="0"/>
              <a:t>Creating</a:t>
            </a:r>
            <a:r>
              <a:rPr spc="-90" dirty="0"/>
              <a:t> </a:t>
            </a:r>
            <a:r>
              <a:rPr dirty="0"/>
              <a:t>one</a:t>
            </a:r>
            <a:r>
              <a:rPr spc="-80" dirty="0"/>
              <a:t> </a:t>
            </a:r>
            <a:r>
              <a:rPr spc="-20" dirty="0"/>
              <a:t>offers</a:t>
            </a:r>
            <a:r>
              <a:rPr spc="-75" dirty="0"/>
              <a:t> </a:t>
            </a:r>
            <a:r>
              <a:rPr dirty="0"/>
              <a:t>several</a:t>
            </a:r>
            <a:r>
              <a:rPr spc="-70" dirty="0"/>
              <a:t> </a:t>
            </a:r>
            <a:r>
              <a:rPr spc="-10" dirty="0"/>
              <a:t>advantages,</a:t>
            </a:r>
            <a:r>
              <a:rPr spc="-75" dirty="0"/>
              <a:t> </a:t>
            </a:r>
            <a:r>
              <a:rPr dirty="0"/>
              <a:t>such</a:t>
            </a:r>
            <a:r>
              <a:rPr spc="-70" dirty="0"/>
              <a:t> </a:t>
            </a:r>
            <a:r>
              <a:rPr spc="-25" dirty="0"/>
              <a:t>as:</a:t>
            </a:r>
          </a:p>
          <a:p>
            <a:pPr marL="240029" marR="5080" indent="-227329" algn="just">
              <a:lnSpc>
                <a:spcPct val="900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b="1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schedule: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WBS</a:t>
            </a:r>
            <a:r>
              <a:rPr spc="30" dirty="0"/>
              <a:t> </a:t>
            </a:r>
            <a:r>
              <a:rPr dirty="0"/>
              <a:t>is</a:t>
            </a:r>
            <a:r>
              <a:rPr spc="20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foundation</a:t>
            </a:r>
            <a:r>
              <a:rPr spc="30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project</a:t>
            </a:r>
            <a:r>
              <a:rPr spc="35" dirty="0"/>
              <a:t> </a:t>
            </a:r>
            <a:r>
              <a:rPr dirty="0"/>
              <a:t>schedule</a:t>
            </a:r>
            <a:r>
              <a:rPr spc="30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spc="-10" dirty="0"/>
              <a:t>budget. 	</a:t>
            </a:r>
            <a:r>
              <a:rPr dirty="0"/>
              <a:t>Once</a:t>
            </a:r>
            <a:r>
              <a:rPr spc="165" dirty="0"/>
              <a:t> </a:t>
            </a:r>
            <a:r>
              <a:rPr dirty="0"/>
              <a:t>you</a:t>
            </a:r>
            <a:r>
              <a:rPr spc="155" dirty="0"/>
              <a:t> </a:t>
            </a:r>
            <a:r>
              <a:rPr dirty="0"/>
              <a:t>know</a:t>
            </a:r>
            <a:r>
              <a:rPr spc="165" dirty="0"/>
              <a:t> </a:t>
            </a:r>
            <a:r>
              <a:rPr dirty="0"/>
              <a:t>all</a:t>
            </a:r>
            <a:r>
              <a:rPr spc="160" dirty="0"/>
              <a:t> </a:t>
            </a:r>
            <a:r>
              <a:rPr dirty="0"/>
              <a:t>the</a:t>
            </a:r>
            <a:r>
              <a:rPr spc="160" dirty="0"/>
              <a:t> </a:t>
            </a:r>
            <a:r>
              <a:rPr dirty="0"/>
              <a:t>deliverables</a:t>
            </a:r>
            <a:r>
              <a:rPr spc="165" dirty="0"/>
              <a:t> </a:t>
            </a:r>
            <a:r>
              <a:rPr dirty="0"/>
              <a:t>required</a:t>
            </a:r>
            <a:r>
              <a:rPr spc="175" dirty="0"/>
              <a:t> </a:t>
            </a:r>
            <a:r>
              <a:rPr dirty="0"/>
              <a:t>to</a:t>
            </a:r>
            <a:r>
              <a:rPr spc="150" dirty="0"/>
              <a:t> </a:t>
            </a:r>
            <a:r>
              <a:rPr dirty="0"/>
              <a:t>complete</a:t>
            </a:r>
            <a:r>
              <a:rPr spc="155" dirty="0"/>
              <a:t> </a:t>
            </a:r>
            <a:r>
              <a:rPr dirty="0"/>
              <a:t>the</a:t>
            </a:r>
            <a:r>
              <a:rPr spc="170" dirty="0"/>
              <a:t> </a:t>
            </a:r>
            <a:r>
              <a:rPr dirty="0"/>
              <a:t>project,</a:t>
            </a:r>
            <a:r>
              <a:rPr spc="140" dirty="0"/>
              <a:t> </a:t>
            </a:r>
            <a:r>
              <a:rPr dirty="0"/>
              <a:t>as</a:t>
            </a:r>
            <a:r>
              <a:rPr spc="165" dirty="0"/>
              <a:t> </a:t>
            </a:r>
            <a:r>
              <a:rPr dirty="0"/>
              <a:t>well</a:t>
            </a:r>
            <a:r>
              <a:rPr spc="160" dirty="0"/>
              <a:t> </a:t>
            </a:r>
            <a:r>
              <a:rPr spc="-25" dirty="0"/>
              <a:t>as 	</a:t>
            </a:r>
            <a:r>
              <a:rPr dirty="0"/>
              <a:t>their</a:t>
            </a:r>
            <a:r>
              <a:rPr spc="60" dirty="0"/>
              <a:t> </a:t>
            </a:r>
            <a:r>
              <a:rPr dirty="0"/>
              <a:t>hierarchical</a:t>
            </a:r>
            <a:r>
              <a:rPr spc="60" dirty="0"/>
              <a:t> </a:t>
            </a:r>
            <a:r>
              <a:rPr dirty="0"/>
              <a:t>relationships,</a:t>
            </a:r>
            <a:r>
              <a:rPr spc="65" dirty="0"/>
              <a:t> </a:t>
            </a:r>
            <a:r>
              <a:rPr dirty="0"/>
              <a:t>it</a:t>
            </a:r>
            <a:r>
              <a:rPr spc="70" dirty="0"/>
              <a:t> </a:t>
            </a:r>
            <a:r>
              <a:rPr dirty="0"/>
              <a:t>will</a:t>
            </a:r>
            <a:r>
              <a:rPr spc="60" dirty="0"/>
              <a:t> </a:t>
            </a:r>
            <a:r>
              <a:rPr dirty="0"/>
              <a:t>be</a:t>
            </a:r>
            <a:r>
              <a:rPr spc="55" dirty="0"/>
              <a:t> </a:t>
            </a:r>
            <a:r>
              <a:rPr dirty="0"/>
              <a:t>much</a:t>
            </a:r>
            <a:r>
              <a:rPr spc="65" dirty="0"/>
              <a:t> </a:t>
            </a:r>
            <a:r>
              <a:rPr dirty="0"/>
              <a:t>easier</a:t>
            </a:r>
            <a:r>
              <a:rPr spc="75" dirty="0"/>
              <a:t> </a:t>
            </a:r>
            <a:r>
              <a:rPr dirty="0"/>
              <a:t>to</a:t>
            </a:r>
            <a:r>
              <a:rPr spc="55" dirty="0"/>
              <a:t> </a:t>
            </a:r>
            <a:r>
              <a:rPr dirty="0"/>
              <a:t>assign</a:t>
            </a:r>
            <a:r>
              <a:rPr spc="55" dirty="0"/>
              <a:t> </a:t>
            </a:r>
            <a:r>
              <a:rPr dirty="0"/>
              <a:t>resources</a:t>
            </a:r>
            <a:r>
              <a:rPr spc="55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spc="-25" dirty="0"/>
              <a:t>set 	</a:t>
            </a:r>
            <a:r>
              <a:rPr spc="-10" dirty="0"/>
              <a:t>deadlines.</a:t>
            </a:r>
          </a:p>
          <a:p>
            <a:pPr marL="240029" marR="5715" indent="-227329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b="1" dirty="0">
                <a:latin typeface="Calibri"/>
                <a:cs typeface="Calibri"/>
              </a:rPr>
              <a:t>Accountability: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dirty="0"/>
              <a:t>Since</a:t>
            </a:r>
            <a:r>
              <a:rPr spc="-1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elements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WBS</a:t>
            </a:r>
            <a:r>
              <a:rPr spc="-1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mutually</a:t>
            </a:r>
            <a:r>
              <a:rPr spc="-20" dirty="0"/>
              <a:t> </a:t>
            </a:r>
            <a:r>
              <a:rPr dirty="0"/>
              <a:t>exclusive,</a:t>
            </a:r>
            <a:r>
              <a:rPr spc="-1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helps</a:t>
            </a:r>
            <a:r>
              <a:rPr spc="-20" dirty="0"/>
              <a:t> </a:t>
            </a:r>
            <a:r>
              <a:rPr spc="-10" dirty="0"/>
              <a:t>create 	</a:t>
            </a:r>
            <a:r>
              <a:rPr dirty="0"/>
              <a:t>accountability.</a:t>
            </a:r>
            <a:r>
              <a:rPr spc="220" dirty="0"/>
              <a:t> </a:t>
            </a:r>
            <a:r>
              <a:rPr dirty="0"/>
              <a:t>A</a:t>
            </a:r>
            <a:r>
              <a:rPr spc="220" dirty="0"/>
              <a:t> </a:t>
            </a:r>
            <a:r>
              <a:rPr dirty="0"/>
              <a:t>team</a:t>
            </a:r>
            <a:r>
              <a:rPr spc="215" dirty="0"/>
              <a:t> </a:t>
            </a:r>
            <a:r>
              <a:rPr dirty="0"/>
              <a:t>assigned</a:t>
            </a:r>
            <a:r>
              <a:rPr spc="235" dirty="0"/>
              <a:t> </a:t>
            </a:r>
            <a:r>
              <a:rPr dirty="0"/>
              <a:t>to</a:t>
            </a:r>
            <a:r>
              <a:rPr spc="225" dirty="0"/>
              <a:t> </a:t>
            </a:r>
            <a:r>
              <a:rPr dirty="0"/>
              <a:t>a</a:t>
            </a:r>
            <a:r>
              <a:rPr spc="229" dirty="0"/>
              <a:t> </a:t>
            </a:r>
            <a:r>
              <a:rPr dirty="0"/>
              <a:t>single</a:t>
            </a:r>
            <a:r>
              <a:rPr spc="225" dirty="0"/>
              <a:t> </a:t>
            </a:r>
            <a:r>
              <a:rPr dirty="0"/>
              <a:t>work</a:t>
            </a:r>
            <a:r>
              <a:rPr spc="225" dirty="0"/>
              <a:t> </a:t>
            </a:r>
            <a:r>
              <a:rPr dirty="0"/>
              <a:t>package</a:t>
            </a:r>
            <a:r>
              <a:rPr spc="229" dirty="0"/>
              <a:t> </a:t>
            </a:r>
            <a:r>
              <a:rPr dirty="0"/>
              <a:t>is</a:t>
            </a:r>
            <a:r>
              <a:rPr spc="215" dirty="0"/>
              <a:t> </a:t>
            </a:r>
            <a:r>
              <a:rPr dirty="0"/>
              <a:t>wholly</a:t>
            </a:r>
            <a:r>
              <a:rPr spc="229" dirty="0"/>
              <a:t> </a:t>
            </a:r>
            <a:r>
              <a:rPr spc="-10" dirty="0"/>
              <a:t>accountable 	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its</a:t>
            </a:r>
            <a:r>
              <a:rPr spc="-80" dirty="0"/>
              <a:t> </a:t>
            </a:r>
            <a:r>
              <a:rPr dirty="0"/>
              <a:t>completion.</a:t>
            </a:r>
            <a:r>
              <a:rPr spc="-90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reduces</a:t>
            </a:r>
            <a:r>
              <a:rPr spc="-65" dirty="0"/>
              <a:t> </a:t>
            </a:r>
            <a:r>
              <a:rPr dirty="0"/>
              <a:t>overlaps</a:t>
            </a:r>
            <a:r>
              <a:rPr spc="-5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responsibility.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Benefits</a:t>
            </a:r>
            <a:r>
              <a:rPr sz="5400" spc="-45" dirty="0"/>
              <a:t> </a:t>
            </a:r>
            <a:r>
              <a:rPr sz="5400" dirty="0"/>
              <a:t>of</a:t>
            </a:r>
            <a:r>
              <a:rPr sz="5400" spc="-30" dirty="0"/>
              <a:t> </a:t>
            </a:r>
            <a:r>
              <a:rPr sz="5400" dirty="0"/>
              <a:t>a</a:t>
            </a:r>
            <a:r>
              <a:rPr sz="5400" spc="-25" dirty="0"/>
              <a:t> </a:t>
            </a:r>
            <a:r>
              <a:rPr sz="5400" dirty="0"/>
              <a:t>WBS</a:t>
            </a:r>
            <a:r>
              <a:rPr sz="5400" spc="-20" dirty="0"/>
              <a:t> </a:t>
            </a:r>
            <a:r>
              <a:rPr sz="5400" spc="-10" dirty="0"/>
              <a:t>(Cont)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912747"/>
            <a:ext cx="10154920" cy="33299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81915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Commitment: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WBS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teams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very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high-</a:t>
            </a:r>
            <a:r>
              <a:rPr sz="2200" dirty="0">
                <a:latin typeface="Calibri"/>
                <a:cs typeface="Calibri"/>
              </a:rPr>
              <a:t>level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overview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responsibilities. </a:t>
            </a:r>
            <a:r>
              <a:rPr sz="2200" dirty="0">
                <a:latin typeface="Calibri"/>
                <a:cs typeface="Calibri"/>
              </a:rPr>
              <a:t>Since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team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responsible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component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them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committed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assigned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tasks.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Reduces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ambiguities: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WBS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involves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project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manager, </a:t>
            </a:r>
            <a:r>
              <a:rPr sz="2200" dirty="0">
                <a:latin typeface="Calibri"/>
                <a:cs typeface="Calibri"/>
              </a:rPr>
              <a:t>project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team,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relevant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stakeholders.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encourages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dialog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everyone involved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flesh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responsibilities.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Thus,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everyone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less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ambiguity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better </a:t>
            </a:r>
            <a:r>
              <a:rPr sz="2200" dirty="0">
                <a:latin typeface="Calibri"/>
                <a:cs typeface="Calibri"/>
              </a:rPr>
              <a:t>idea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they're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supposed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do.</a:t>
            </a:r>
            <a:endParaRPr sz="2200">
              <a:latin typeface="Calibri"/>
              <a:cs typeface="Calibri"/>
            </a:endParaRPr>
          </a:p>
          <a:p>
            <a:pPr marL="12700" marR="50165" algn="just">
              <a:lnSpc>
                <a:spcPts val="2380"/>
              </a:lnSpc>
              <a:spcBef>
                <a:spcPts val="985"/>
              </a:spcBef>
            </a:pPr>
            <a:r>
              <a:rPr sz="2200" dirty="0">
                <a:latin typeface="Calibri"/>
                <a:cs typeface="Calibri"/>
              </a:rPr>
              <a:t>Creating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WBS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step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comprehensive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project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schedule.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massive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getting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everyone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understand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project’s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scope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deliverables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at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levels.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WBS</a:t>
            </a:r>
            <a:r>
              <a:rPr sz="5400" spc="-35" dirty="0"/>
              <a:t> </a:t>
            </a:r>
            <a:r>
              <a:rPr sz="5400" dirty="0"/>
              <a:t>in</a:t>
            </a:r>
            <a:r>
              <a:rPr sz="5400" spc="-35" dirty="0"/>
              <a:t> </a:t>
            </a:r>
            <a:r>
              <a:rPr sz="5400" dirty="0"/>
              <a:t>Project</a:t>
            </a:r>
            <a:r>
              <a:rPr sz="5400" spc="-35" dirty="0"/>
              <a:t> </a:t>
            </a:r>
            <a:r>
              <a:rPr sz="5400" spc="-10" dirty="0"/>
              <a:t>Management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906651"/>
            <a:ext cx="10359390" cy="3735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work breakdown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springs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project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charter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10" dirty="0">
                <a:latin typeface="Calibri"/>
                <a:cs typeface="Calibri"/>
              </a:rPr>
              <a:t>Ideally,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high- 	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deliverables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match,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word,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goals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spc="-10" dirty="0">
                <a:latin typeface="Calibri"/>
                <a:cs typeface="Calibri"/>
              </a:rPr>
              <a:t>deliverables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statement.</a:t>
            </a:r>
            <a:endParaRPr sz="24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Consequently,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documents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 	</a:t>
            </a:r>
            <a:r>
              <a:rPr sz="2400" dirty="0">
                <a:latin typeface="Calibri"/>
                <a:cs typeface="Calibri"/>
              </a:rPr>
              <a:t>management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lifecycle.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One’ll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he/she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Gantt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plan.</a:t>
            </a:r>
            <a:endParaRPr sz="2400">
              <a:latin typeface="Calibri"/>
              <a:cs typeface="Calibri"/>
            </a:endParaRPr>
          </a:p>
          <a:p>
            <a:pPr marL="240029" indent="-227329" algn="just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say,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deliverable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project.</a:t>
            </a:r>
            <a:endParaRPr sz="24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benefit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deliverables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managing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scope,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management: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767185" cy="2062480"/>
          </a:xfrm>
          <a:custGeom>
            <a:avLst/>
            <a:gdLst/>
            <a:ahLst/>
            <a:cxnLst/>
            <a:rect l="l" t="t" r="r" b="b"/>
            <a:pathLst>
              <a:path w="11767185" h="2062480">
                <a:moveTo>
                  <a:pt x="11766804" y="0"/>
                </a:moveTo>
                <a:lnTo>
                  <a:pt x="0" y="0"/>
                </a:lnTo>
                <a:lnTo>
                  <a:pt x="0" y="1958339"/>
                </a:lnTo>
                <a:lnTo>
                  <a:pt x="2589" y="1957832"/>
                </a:lnTo>
                <a:lnTo>
                  <a:pt x="9651" y="1958480"/>
                </a:lnTo>
                <a:lnTo>
                  <a:pt x="16231" y="1960356"/>
                </a:lnTo>
                <a:lnTo>
                  <a:pt x="22280" y="1963636"/>
                </a:lnTo>
                <a:lnTo>
                  <a:pt x="27750" y="1968500"/>
                </a:lnTo>
                <a:lnTo>
                  <a:pt x="39542" y="1952331"/>
                </a:lnTo>
                <a:lnTo>
                  <a:pt x="91239" y="1963713"/>
                </a:lnTo>
                <a:lnTo>
                  <a:pt x="111239" y="1949830"/>
                </a:lnTo>
                <a:lnTo>
                  <a:pt x="156912" y="1929620"/>
                </a:lnTo>
                <a:lnTo>
                  <a:pt x="199082" y="1917779"/>
                </a:lnTo>
                <a:lnTo>
                  <a:pt x="239237" y="1908343"/>
                </a:lnTo>
                <a:lnTo>
                  <a:pt x="278866" y="1895348"/>
                </a:lnTo>
                <a:lnTo>
                  <a:pt x="309483" y="1893675"/>
                </a:lnTo>
                <a:lnTo>
                  <a:pt x="334776" y="1897205"/>
                </a:lnTo>
                <a:lnTo>
                  <a:pt x="360810" y="1903045"/>
                </a:lnTo>
                <a:lnTo>
                  <a:pt x="393649" y="1908302"/>
                </a:lnTo>
                <a:lnTo>
                  <a:pt x="470198" y="1890553"/>
                </a:lnTo>
                <a:lnTo>
                  <a:pt x="519311" y="1884549"/>
                </a:lnTo>
                <a:lnTo>
                  <a:pt x="572465" y="1887854"/>
                </a:lnTo>
                <a:lnTo>
                  <a:pt x="611851" y="1886182"/>
                </a:lnTo>
                <a:lnTo>
                  <a:pt x="658336" y="1880854"/>
                </a:lnTo>
                <a:lnTo>
                  <a:pt x="701734" y="1876264"/>
                </a:lnTo>
                <a:lnTo>
                  <a:pt x="731862" y="1876805"/>
                </a:lnTo>
                <a:lnTo>
                  <a:pt x="754386" y="1871021"/>
                </a:lnTo>
                <a:lnTo>
                  <a:pt x="780838" y="1872345"/>
                </a:lnTo>
                <a:lnTo>
                  <a:pt x="809231" y="1877073"/>
                </a:lnTo>
                <a:lnTo>
                  <a:pt x="837577" y="1881504"/>
                </a:lnTo>
                <a:lnTo>
                  <a:pt x="878133" y="1891524"/>
                </a:lnTo>
                <a:lnTo>
                  <a:pt x="906881" y="1891744"/>
                </a:lnTo>
                <a:lnTo>
                  <a:pt x="933057" y="1887987"/>
                </a:lnTo>
                <a:lnTo>
                  <a:pt x="965898" y="1886077"/>
                </a:lnTo>
                <a:lnTo>
                  <a:pt x="1010618" y="1877814"/>
                </a:lnTo>
                <a:lnTo>
                  <a:pt x="1041268" y="1868741"/>
                </a:lnTo>
                <a:lnTo>
                  <a:pt x="1063719" y="1862431"/>
                </a:lnTo>
                <a:lnTo>
                  <a:pt x="1083843" y="1862454"/>
                </a:lnTo>
                <a:lnTo>
                  <a:pt x="1118090" y="1854571"/>
                </a:lnTo>
                <a:lnTo>
                  <a:pt x="1152063" y="1855771"/>
                </a:lnTo>
                <a:lnTo>
                  <a:pt x="1186990" y="1861044"/>
                </a:lnTo>
                <a:lnTo>
                  <a:pt x="1224102" y="1865376"/>
                </a:lnTo>
                <a:lnTo>
                  <a:pt x="1230776" y="1871737"/>
                </a:lnTo>
                <a:lnTo>
                  <a:pt x="1244165" y="1869789"/>
                </a:lnTo>
                <a:lnTo>
                  <a:pt x="1270381" y="1859914"/>
                </a:lnTo>
                <a:lnTo>
                  <a:pt x="1280045" y="1865423"/>
                </a:lnTo>
                <a:lnTo>
                  <a:pt x="1304170" y="1867217"/>
                </a:lnTo>
                <a:lnTo>
                  <a:pt x="1330451" y="1865772"/>
                </a:lnTo>
                <a:lnTo>
                  <a:pt x="1346581" y="1861565"/>
                </a:lnTo>
                <a:lnTo>
                  <a:pt x="1375755" y="1866532"/>
                </a:lnTo>
                <a:lnTo>
                  <a:pt x="1402334" y="1878060"/>
                </a:lnTo>
                <a:lnTo>
                  <a:pt x="1435199" y="1893373"/>
                </a:lnTo>
                <a:lnTo>
                  <a:pt x="1483233" y="1909699"/>
                </a:lnTo>
                <a:lnTo>
                  <a:pt x="1519699" y="1913645"/>
                </a:lnTo>
                <a:lnTo>
                  <a:pt x="1539414" y="1924034"/>
                </a:lnTo>
                <a:lnTo>
                  <a:pt x="1552723" y="1933541"/>
                </a:lnTo>
                <a:lnTo>
                  <a:pt x="1569974" y="1934845"/>
                </a:lnTo>
                <a:lnTo>
                  <a:pt x="1621611" y="1947814"/>
                </a:lnTo>
                <a:lnTo>
                  <a:pt x="1666367" y="1965070"/>
                </a:lnTo>
                <a:lnTo>
                  <a:pt x="1711313" y="1976421"/>
                </a:lnTo>
                <a:lnTo>
                  <a:pt x="1763522" y="1971675"/>
                </a:lnTo>
                <a:lnTo>
                  <a:pt x="1814996" y="1980987"/>
                </a:lnTo>
                <a:lnTo>
                  <a:pt x="1863185" y="1991883"/>
                </a:lnTo>
                <a:lnTo>
                  <a:pt x="1909897" y="1999946"/>
                </a:lnTo>
                <a:lnTo>
                  <a:pt x="1956943" y="2000758"/>
                </a:lnTo>
                <a:lnTo>
                  <a:pt x="1973212" y="2011545"/>
                </a:lnTo>
                <a:lnTo>
                  <a:pt x="1990137" y="2017426"/>
                </a:lnTo>
                <a:lnTo>
                  <a:pt x="2008181" y="2016688"/>
                </a:lnTo>
                <a:lnTo>
                  <a:pt x="2027808" y="2007615"/>
                </a:lnTo>
                <a:lnTo>
                  <a:pt x="2067817" y="2020899"/>
                </a:lnTo>
                <a:lnTo>
                  <a:pt x="2095658" y="2034254"/>
                </a:lnTo>
                <a:lnTo>
                  <a:pt x="2120213" y="2041370"/>
                </a:lnTo>
                <a:lnTo>
                  <a:pt x="2150364" y="2035937"/>
                </a:lnTo>
                <a:lnTo>
                  <a:pt x="2173017" y="2040749"/>
                </a:lnTo>
                <a:lnTo>
                  <a:pt x="2206942" y="2049849"/>
                </a:lnTo>
                <a:lnTo>
                  <a:pt x="2221738" y="2052447"/>
                </a:lnTo>
                <a:lnTo>
                  <a:pt x="2233997" y="2052220"/>
                </a:lnTo>
                <a:lnTo>
                  <a:pt x="2243423" y="2049970"/>
                </a:lnTo>
                <a:lnTo>
                  <a:pt x="2254134" y="2047910"/>
                </a:lnTo>
                <a:lnTo>
                  <a:pt x="2270252" y="2048255"/>
                </a:lnTo>
                <a:lnTo>
                  <a:pt x="2300894" y="2050738"/>
                </a:lnTo>
                <a:lnTo>
                  <a:pt x="2331847" y="2052780"/>
                </a:lnTo>
                <a:lnTo>
                  <a:pt x="2362513" y="2055989"/>
                </a:lnTo>
                <a:lnTo>
                  <a:pt x="2392299" y="2061972"/>
                </a:lnTo>
                <a:lnTo>
                  <a:pt x="2419786" y="2044602"/>
                </a:lnTo>
                <a:lnTo>
                  <a:pt x="2437701" y="2040937"/>
                </a:lnTo>
                <a:lnTo>
                  <a:pt x="2455521" y="2043344"/>
                </a:lnTo>
                <a:lnTo>
                  <a:pt x="2482723" y="2044191"/>
                </a:lnTo>
                <a:lnTo>
                  <a:pt x="2507956" y="2037955"/>
                </a:lnTo>
                <a:lnTo>
                  <a:pt x="2539428" y="2037159"/>
                </a:lnTo>
                <a:lnTo>
                  <a:pt x="2568519" y="2042673"/>
                </a:lnTo>
                <a:lnTo>
                  <a:pt x="2586609" y="2055367"/>
                </a:lnTo>
                <a:lnTo>
                  <a:pt x="2632069" y="2051178"/>
                </a:lnTo>
                <a:lnTo>
                  <a:pt x="2732609" y="2050992"/>
                </a:lnTo>
                <a:lnTo>
                  <a:pt x="2797429" y="2046732"/>
                </a:lnTo>
                <a:lnTo>
                  <a:pt x="2837921" y="2043564"/>
                </a:lnTo>
                <a:lnTo>
                  <a:pt x="2864302" y="2046473"/>
                </a:lnTo>
                <a:lnTo>
                  <a:pt x="2887085" y="2047792"/>
                </a:lnTo>
                <a:lnTo>
                  <a:pt x="2916788" y="2039851"/>
                </a:lnTo>
                <a:lnTo>
                  <a:pt x="2963926" y="2014982"/>
                </a:lnTo>
                <a:lnTo>
                  <a:pt x="2980217" y="2007048"/>
                </a:lnTo>
                <a:lnTo>
                  <a:pt x="2998152" y="2007711"/>
                </a:lnTo>
                <a:lnTo>
                  <a:pt x="3018468" y="2011660"/>
                </a:lnTo>
                <a:lnTo>
                  <a:pt x="3041904" y="2013585"/>
                </a:lnTo>
                <a:lnTo>
                  <a:pt x="3165729" y="2008377"/>
                </a:lnTo>
                <a:lnTo>
                  <a:pt x="3212766" y="2007647"/>
                </a:lnTo>
                <a:lnTo>
                  <a:pt x="3243040" y="2005012"/>
                </a:lnTo>
                <a:lnTo>
                  <a:pt x="3264312" y="2001234"/>
                </a:lnTo>
                <a:lnTo>
                  <a:pt x="3284347" y="1997075"/>
                </a:lnTo>
                <a:lnTo>
                  <a:pt x="3311620" y="2002829"/>
                </a:lnTo>
                <a:lnTo>
                  <a:pt x="3340639" y="2008576"/>
                </a:lnTo>
                <a:lnTo>
                  <a:pt x="3354197" y="2012188"/>
                </a:lnTo>
                <a:lnTo>
                  <a:pt x="3400552" y="2017649"/>
                </a:lnTo>
                <a:lnTo>
                  <a:pt x="3454527" y="2029078"/>
                </a:lnTo>
                <a:lnTo>
                  <a:pt x="3467665" y="2012922"/>
                </a:lnTo>
                <a:lnTo>
                  <a:pt x="3481339" y="2015077"/>
                </a:lnTo>
                <a:lnTo>
                  <a:pt x="3498943" y="2023471"/>
                </a:lnTo>
                <a:lnTo>
                  <a:pt x="3523869" y="2026030"/>
                </a:lnTo>
                <a:lnTo>
                  <a:pt x="3572764" y="2020189"/>
                </a:lnTo>
                <a:lnTo>
                  <a:pt x="3594207" y="2014410"/>
                </a:lnTo>
                <a:lnTo>
                  <a:pt x="3622865" y="2010346"/>
                </a:lnTo>
                <a:lnTo>
                  <a:pt x="3653809" y="2005615"/>
                </a:lnTo>
                <a:lnTo>
                  <a:pt x="3682111" y="1997837"/>
                </a:lnTo>
                <a:lnTo>
                  <a:pt x="3709171" y="1985432"/>
                </a:lnTo>
                <a:lnTo>
                  <a:pt x="3725910" y="1977183"/>
                </a:lnTo>
                <a:lnTo>
                  <a:pt x="3742529" y="1972244"/>
                </a:lnTo>
                <a:lnTo>
                  <a:pt x="3769233" y="1969770"/>
                </a:lnTo>
                <a:lnTo>
                  <a:pt x="3787384" y="1964481"/>
                </a:lnTo>
                <a:lnTo>
                  <a:pt x="3801665" y="1964705"/>
                </a:lnTo>
                <a:lnTo>
                  <a:pt x="3812684" y="1963144"/>
                </a:lnTo>
                <a:lnTo>
                  <a:pt x="3821049" y="1952498"/>
                </a:lnTo>
                <a:lnTo>
                  <a:pt x="3871246" y="1968380"/>
                </a:lnTo>
                <a:lnTo>
                  <a:pt x="3900856" y="1974483"/>
                </a:lnTo>
                <a:lnTo>
                  <a:pt x="3919283" y="1974214"/>
                </a:lnTo>
                <a:lnTo>
                  <a:pt x="3935932" y="1970983"/>
                </a:lnTo>
                <a:lnTo>
                  <a:pt x="3960208" y="1968196"/>
                </a:lnTo>
                <a:lnTo>
                  <a:pt x="4001516" y="1969262"/>
                </a:lnTo>
                <a:lnTo>
                  <a:pt x="4055957" y="1971055"/>
                </a:lnTo>
                <a:lnTo>
                  <a:pt x="4113928" y="1969434"/>
                </a:lnTo>
                <a:lnTo>
                  <a:pt x="4170789" y="1966015"/>
                </a:lnTo>
                <a:lnTo>
                  <a:pt x="4221902" y="1962414"/>
                </a:lnTo>
                <a:lnTo>
                  <a:pt x="4262628" y="1960245"/>
                </a:lnTo>
                <a:lnTo>
                  <a:pt x="4298561" y="1960306"/>
                </a:lnTo>
                <a:lnTo>
                  <a:pt x="4336280" y="1962191"/>
                </a:lnTo>
                <a:lnTo>
                  <a:pt x="4341495" y="1960752"/>
                </a:lnTo>
                <a:lnTo>
                  <a:pt x="4390649" y="1958230"/>
                </a:lnTo>
                <a:lnTo>
                  <a:pt x="4429934" y="1955815"/>
                </a:lnTo>
                <a:lnTo>
                  <a:pt x="4459956" y="1952662"/>
                </a:lnTo>
                <a:lnTo>
                  <a:pt x="4481322" y="1947926"/>
                </a:lnTo>
                <a:lnTo>
                  <a:pt x="4527915" y="1942482"/>
                </a:lnTo>
                <a:lnTo>
                  <a:pt x="4558125" y="1939718"/>
                </a:lnTo>
                <a:lnTo>
                  <a:pt x="4580191" y="1938835"/>
                </a:lnTo>
                <a:lnTo>
                  <a:pt x="4602353" y="1939036"/>
                </a:lnTo>
                <a:lnTo>
                  <a:pt x="4629086" y="1932176"/>
                </a:lnTo>
                <a:lnTo>
                  <a:pt x="4657344" y="1928923"/>
                </a:lnTo>
                <a:lnTo>
                  <a:pt x="4687792" y="1923551"/>
                </a:lnTo>
                <a:lnTo>
                  <a:pt x="4721098" y="1910334"/>
                </a:lnTo>
                <a:lnTo>
                  <a:pt x="4736907" y="1902856"/>
                </a:lnTo>
                <a:lnTo>
                  <a:pt x="4754800" y="1903476"/>
                </a:lnTo>
                <a:lnTo>
                  <a:pt x="4771622" y="1903047"/>
                </a:lnTo>
                <a:lnTo>
                  <a:pt x="4784217" y="1892427"/>
                </a:lnTo>
                <a:lnTo>
                  <a:pt x="4791906" y="1881389"/>
                </a:lnTo>
                <a:lnTo>
                  <a:pt x="4802774" y="1876805"/>
                </a:lnTo>
                <a:lnTo>
                  <a:pt x="4815381" y="1875174"/>
                </a:lnTo>
                <a:lnTo>
                  <a:pt x="4828286" y="1872996"/>
                </a:lnTo>
                <a:lnTo>
                  <a:pt x="4856581" y="1861784"/>
                </a:lnTo>
                <a:lnTo>
                  <a:pt x="4906057" y="1856835"/>
                </a:lnTo>
                <a:lnTo>
                  <a:pt x="4957605" y="1857172"/>
                </a:lnTo>
                <a:lnTo>
                  <a:pt x="4992116" y="1861820"/>
                </a:lnTo>
                <a:lnTo>
                  <a:pt x="5040665" y="1856210"/>
                </a:lnTo>
                <a:lnTo>
                  <a:pt x="5119096" y="1851372"/>
                </a:lnTo>
                <a:lnTo>
                  <a:pt x="5157216" y="1846834"/>
                </a:lnTo>
                <a:lnTo>
                  <a:pt x="5169013" y="1847087"/>
                </a:lnTo>
                <a:lnTo>
                  <a:pt x="5180060" y="1846198"/>
                </a:lnTo>
                <a:lnTo>
                  <a:pt x="5190416" y="1844262"/>
                </a:lnTo>
                <a:lnTo>
                  <a:pt x="5214381" y="1836979"/>
                </a:lnTo>
                <a:lnTo>
                  <a:pt x="5241147" y="1840051"/>
                </a:lnTo>
                <a:lnTo>
                  <a:pt x="5255387" y="1835658"/>
                </a:lnTo>
                <a:lnTo>
                  <a:pt x="5340921" y="1830683"/>
                </a:lnTo>
                <a:lnTo>
                  <a:pt x="5361051" y="1828466"/>
                </a:lnTo>
                <a:lnTo>
                  <a:pt x="5408930" y="1822450"/>
                </a:lnTo>
                <a:lnTo>
                  <a:pt x="5451084" y="1827400"/>
                </a:lnTo>
                <a:lnTo>
                  <a:pt x="5499720" y="1827863"/>
                </a:lnTo>
                <a:lnTo>
                  <a:pt x="5553227" y="1824597"/>
                </a:lnTo>
                <a:lnTo>
                  <a:pt x="5609992" y="1818361"/>
                </a:lnTo>
                <a:lnTo>
                  <a:pt x="5668406" y="1809914"/>
                </a:lnTo>
                <a:lnTo>
                  <a:pt x="5726857" y="1800014"/>
                </a:lnTo>
                <a:lnTo>
                  <a:pt x="5783734" y="1789419"/>
                </a:lnTo>
                <a:lnTo>
                  <a:pt x="5886323" y="1769180"/>
                </a:lnTo>
                <a:lnTo>
                  <a:pt x="5928813" y="1761053"/>
                </a:lnTo>
                <a:lnTo>
                  <a:pt x="5963285" y="1755266"/>
                </a:lnTo>
                <a:lnTo>
                  <a:pt x="5988411" y="1743833"/>
                </a:lnTo>
                <a:lnTo>
                  <a:pt x="6002750" y="1740376"/>
                </a:lnTo>
                <a:lnTo>
                  <a:pt x="6032881" y="1742439"/>
                </a:lnTo>
                <a:lnTo>
                  <a:pt x="6080143" y="1753073"/>
                </a:lnTo>
                <a:lnTo>
                  <a:pt x="6121000" y="1752242"/>
                </a:lnTo>
                <a:lnTo>
                  <a:pt x="6158166" y="1745138"/>
                </a:lnTo>
                <a:lnTo>
                  <a:pt x="6194359" y="1736955"/>
                </a:lnTo>
                <a:lnTo>
                  <a:pt x="6232294" y="1732885"/>
                </a:lnTo>
                <a:lnTo>
                  <a:pt x="6274689" y="1738122"/>
                </a:lnTo>
                <a:lnTo>
                  <a:pt x="6292472" y="1735159"/>
                </a:lnTo>
                <a:lnTo>
                  <a:pt x="6310185" y="1733184"/>
                </a:lnTo>
                <a:lnTo>
                  <a:pt x="6327802" y="1731996"/>
                </a:lnTo>
                <a:lnTo>
                  <a:pt x="6345301" y="1731390"/>
                </a:lnTo>
                <a:lnTo>
                  <a:pt x="6403213" y="1731010"/>
                </a:lnTo>
                <a:lnTo>
                  <a:pt x="6418199" y="1735963"/>
                </a:lnTo>
                <a:lnTo>
                  <a:pt x="6434582" y="1743075"/>
                </a:lnTo>
                <a:lnTo>
                  <a:pt x="6481572" y="1740662"/>
                </a:lnTo>
                <a:lnTo>
                  <a:pt x="6492748" y="1731645"/>
                </a:lnTo>
                <a:lnTo>
                  <a:pt x="6507607" y="1734058"/>
                </a:lnTo>
                <a:lnTo>
                  <a:pt x="6522372" y="1731744"/>
                </a:lnTo>
                <a:lnTo>
                  <a:pt x="6575933" y="1721992"/>
                </a:lnTo>
                <a:lnTo>
                  <a:pt x="6582409" y="1722754"/>
                </a:lnTo>
                <a:lnTo>
                  <a:pt x="6588252" y="1719834"/>
                </a:lnTo>
                <a:lnTo>
                  <a:pt x="6596126" y="1722120"/>
                </a:lnTo>
                <a:lnTo>
                  <a:pt x="6599301" y="1719579"/>
                </a:lnTo>
                <a:lnTo>
                  <a:pt x="6639052" y="1725549"/>
                </a:lnTo>
                <a:lnTo>
                  <a:pt x="6661277" y="1727200"/>
                </a:lnTo>
                <a:lnTo>
                  <a:pt x="6705346" y="1736344"/>
                </a:lnTo>
                <a:lnTo>
                  <a:pt x="6713347" y="1732407"/>
                </a:lnTo>
                <a:lnTo>
                  <a:pt x="6779386" y="1737360"/>
                </a:lnTo>
                <a:lnTo>
                  <a:pt x="6780149" y="1734820"/>
                </a:lnTo>
                <a:lnTo>
                  <a:pt x="6797929" y="1724533"/>
                </a:lnTo>
                <a:lnTo>
                  <a:pt x="6803263" y="1724787"/>
                </a:lnTo>
                <a:lnTo>
                  <a:pt x="6836253" y="1720842"/>
                </a:lnTo>
                <a:lnTo>
                  <a:pt x="6850395" y="1713515"/>
                </a:lnTo>
                <a:lnTo>
                  <a:pt x="6867324" y="1710142"/>
                </a:lnTo>
                <a:lnTo>
                  <a:pt x="6908673" y="1718055"/>
                </a:lnTo>
                <a:lnTo>
                  <a:pt x="6916191" y="1711648"/>
                </a:lnTo>
                <a:lnTo>
                  <a:pt x="6924627" y="1708515"/>
                </a:lnTo>
                <a:lnTo>
                  <a:pt x="6934515" y="1708215"/>
                </a:lnTo>
                <a:lnTo>
                  <a:pt x="6946392" y="1710309"/>
                </a:lnTo>
                <a:lnTo>
                  <a:pt x="6965360" y="1706078"/>
                </a:lnTo>
                <a:lnTo>
                  <a:pt x="6978126" y="1698466"/>
                </a:lnTo>
                <a:lnTo>
                  <a:pt x="6990772" y="1693664"/>
                </a:lnTo>
                <a:lnTo>
                  <a:pt x="7009383" y="1697863"/>
                </a:lnTo>
                <a:lnTo>
                  <a:pt x="7016755" y="1690439"/>
                </a:lnTo>
                <a:lnTo>
                  <a:pt x="7036641" y="1686671"/>
                </a:lnTo>
                <a:lnTo>
                  <a:pt x="7054836" y="1682878"/>
                </a:lnTo>
                <a:lnTo>
                  <a:pt x="7057135" y="1675384"/>
                </a:lnTo>
                <a:lnTo>
                  <a:pt x="7071510" y="1670425"/>
                </a:lnTo>
                <a:lnTo>
                  <a:pt x="7083456" y="1672097"/>
                </a:lnTo>
                <a:lnTo>
                  <a:pt x="7095355" y="1674080"/>
                </a:lnTo>
                <a:lnTo>
                  <a:pt x="7109586" y="1670050"/>
                </a:lnTo>
                <a:lnTo>
                  <a:pt x="7117730" y="1670972"/>
                </a:lnTo>
                <a:lnTo>
                  <a:pt x="7114444" y="1676574"/>
                </a:lnTo>
                <a:lnTo>
                  <a:pt x="7111587" y="1682819"/>
                </a:lnTo>
                <a:lnTo>
                  <a:pt x="7121017" y="1685671"/>
                </a:lnTo>
                <a:lnTo>
                  <a:pt x="7135711" y="1686583"/>
                </a:lnTo>
                <a:lnTo>
                  <a:pt x="7145797" y="1690020"/>
                </a:lnTo>
                <a:lnTo>
                  <a:pt x="7153717" y="1692457"/>
                </a:lnTo>
                <a:lnTo>
                  <a:pt x="7161910" y="1690370"/>
                </a:lnTo>
                <a:lnTo>
                  <a:pt x="7165975" y="1687957"/>
                </a:lnTo>
                <a:lnTo>
                  <a:pt x="7170801" y="1683130"/>
                </a:lnTo>
                <a:lnTo>
                  <a:pt x="7177405" y="1674495"/>
                </a:lnTo>
                <a:lnTo>
                  <a:pt x="7198137" y="1675630"/>
                </a:lnTo>
                <a:lnTo>
                  <a:pt x="7215346" y="1671193"/>
                </a:lnTo>
                <a:lnTo>
                  <a:pt x="7234983" y="1663707"/>
                </a:lnTo>
                <a:lnTo>
                  <a:pt x="7263003" y="1655699"/>
                </a:lnTo>
                <a:lnTo>
                  <a:pt x="7276310" y="1659044"/>
                </a:lnTo>
                <a:lnTo>
                  <a:pt x="7288784" y="1658556"/>
                </a:lnTo>
                <a:lnTo>
                  <a:pt x="7300686" y="1655020"/>
                </a:lnTo>
                <a:lnTo>
                  <a:pt x="7312279" y="1649222"/>
                </a:lnTo>
                <a:lnTo>
                  <a:pt x="7328636" y="1648501"/>
                </a:lnTo>
                <a:lnTo>
                  <a:pt x="7344838" y="1646697"/>
                </a:lnTo>
                <a:lnTo>
                  <a:pt x="7361017" y="1644060"/>
                </a:lnTo>
                <a:lnTo>
                  <a:pt x="7405751" y="1635125"/>
                </a:lnTo>
                <a:lnTo>
                  <a:pt x="7425690" y="1638553"/>
                </a:lnTo>
                <a:lnTo>
                  <a:pt x="7433945" y="1637919"/>
                </a:lnTo>
                <a:lnTo>
                  <a:pt x="7448169" y="1638046"/>
                </a:lnTo>
                <a:lnTo>
                  <a:pt x="7466076" y="1635887"/>
                </a:lnTo>
                <a:lnTo>
                  <a:pt x="7476617" y="1626615"/>
                </a:lnTo>
                <a:lnTo>
                  <a:pt x="7491730" y="1628139"/>
                </a:lnTo>
                <a:lnTo>
                  <a:pt x="7508875" y="1620520"/>
                </a:lnTo>
                <a:lnTo>
                  <a:pt x="7511669" y="1624457"/>
                </a:lnTo>
                <a:lnTo>
                  <a:pt x="7525384" y="1629790"/>
                </a:lnTo>
                <a:lnTo>
                  <a:pt x="7587996" y="1601342"/>
                </a:lnTo>
                <a:lnTo>
                  <a:pt x="7599838" y="1597153"/>
                </a:lnTo>
                <a:lnTo>
                  <a:pt x="7610157" y="1594215"/>
                </a:lnTo>
                <a:lnTo>
                  <a:pt x="7624699" y="1590421"/>
                </a:lnTo>
                <a:lnTo>
                  <a:pt x="7626731" y="1588008"/>
                </a:lnTo>
                <a:lnTo>
                  <a:pt x="7664958" y="1580134"/>
                </a:lnTo>
                <a:lnTo>
                  <a:pt x="7676260" y="1570736"/>
                </a:lnTo>
                <a:lnTo>
                  <a:pt x="7696751" y="1564552"/>
                </a:lnTo>
                <a:lnTo>
                  <a:pt x="7717504" y="1560702"/>
                </a:lnTo>
                <a:lnTo>
                  <a:pt x="7736304" y="1554948"/>
                </a:lnTo>
                <a:lnTo>
                  <a:pt x="7750936" y="1543050"/>
                </a:lnTo>
                <a:lnTo>
                  <a:pt x="7758303" y="1538224"/>
                </a:lnTo>
                <a:lnTo>
                  <a:pt x="7765288" y="1535811"/>
                </a:lnTo>
                <a:lnTo>
                  <a:pt x="7772019" y="1534922"/>
                </a:lnTo>
                <a:lnTo>
                  <a:pt x="7790688" y="1535811"/>
                </a:lnTo>
                <a:lnTo>
                  <a:pt x="7795641" y="1542669"/>
                </a:lnTo>
                <a:lnTo>
                  <a:pt x="7807198" y="1539494"/>
                </a:lnTo>
                <a:lnTo>
                  <a:pt x="7816723" y="1541779"/>
                </a:lnTo>
                <a:lnTo>
                  <a:pt x="7822819" y="1542923"/>
                </a:lnTo>
                <a:lnTo>
                  <a:pt x="7828915" y="1543050"/>
                </a:lnTo>
                <a:lnTo>
                  <a:pt x="7834209" y="1526192"/>
                </a:lnTo>
                <a:lnTo>
                  <a:pt x="7850409" y="1522872"/>
                </a:lnTo>
                <a:lnTo>
                  <a:pt x="7864848" y="1521100"/>
                </a:lnTo>
                <a:lnTo>
                  <a:pt x="7864856" y="1508887"/>
                </a:lnTo>
                <a:lnTo>
                  <a:pt x="7880717" y="1501707"/>
                </a:lnTo>
                <a:lnTo>
                  <a:pt x="7886588" y="1493551"/>
                </a:lnTo>
                <a:lnTo>
                  <a:pt x="7893341" y="1490777"/>
                </a:lnTo>
                <a:lnTo>
                  <a:pt x="7911846" y="1499742"/>
                </a:lnTo>
                <a:lnTo>
                  <a:pt x="7957085" y="1475571"/>
                </a:lnTo>
                <a:lnTo>
                  <a:pt x="8008778" y="1454197"/>
                </a:lnTo>
                <a:lnTo>
                  <a:pt x="8058614" y="1430037"/>
                </a:lnTo>
                <a:lnTo>
                  <a:pt x="8098282" y="1397508"/>
                </a:lnTo>
                <a:lnTo>
                  <a:pt x="8125652" y="1385651"/>
                </a:lnTo>
                <a:lnTo>
                  <a:pt x="8143605" y="1372949"/>
                </a:lnTo>
                <a:lnTo>
                  <a:pt x="8159343" y="1359985"/>
                </a:lnTo>
                <a:lnTo>
                  <a:pt x="8180070" y="1347342"/>
                </a:lnTo>
                <a:lnTo>
                  <a:pt x="8194024" y="1344235"/>
                </a:lnTo>
                <a:lnTo>
                  <a:pt x="8223980" y="1342675"/>
                </a:lnTo>
                <a:lnTo>
                  <a:pt x="8259508" y="1335448"/>
                </a:lnTo>
                <a:lnTo>
                  <a:pt x="8290179" y="1315339"/>
                </a:lnTo>
                <a:lnTo>
                  <a:pt x="8389366" y="1267967"/>
                </a:lnTo>
                <a:lnTo>
                  <a:pt x="8456803" y="1242567"/>
                </a:lnTo>
                <a:lnTo>
                  <a:pt x="8471281" y="1222502"/>
                </a:lnTo>
                <a:lnTo>
                  <a:pt x="8489823" y="1206373"/>
                </a:lnTo>
                <a:lnTo>
                  <a:pt x="8494014" y="1206500"/>
                </a:lnTo>
                <a:lnTo>
                  <a:pt x="8503666" y="1210183"/>
                </a:lnTo>
                <a:lnTo>
                  <a:pt x="8510853" y="1208438"/>
                </a:lnTo>
                <a:lnTo>
                  <a:pt x="8536178" y="1200277"/>
                </a:lnTo>
                <a:lnTo>
                  <a:pt x="8536813" y="1201927"/>
                </a:lnTo>
                <a:lnTo>
                  <a:pt x="8537956" y="1201801"/>
                </a:lnTo>
                <a:lnTo>
                  <a:pt x="8549132" y="1191640"/>
                </a:lnTo>
                <a:lnTo>
                  <a:pt x="8554339" y="1188339"/>
                </a:lnTo>
                <a:lnTo>
                  <a:pt x="8561070" y="1202689"/>
                </a:lnTo>
                <a:lnTo>
                  <a:pt x="8571085" y="1203330"/>
                </a:lnTo>
                <a:lnTo>
                  <a:pt x="8582802" y="1200007"/>
                </a:lnTo>
                <a:lnTo>
                  <a:pt x="8594163" y="1197707"/>
                </a:lnTo>
                <a:lnTo>
                  <a:pt x="8603107" y="1201420"/>
                </a:lnTo>
                <a:lnTo>
                  <a:pt x="8610482" y="1196157"/>
                </a:lnTo>
                <a:lnTo>
                  <a:pt x="8618108" y="1191037"/>
                </a:lnTo>
                <a:lnTo>
                  <a:pt x="8633968" y="1181227"/>
                </a:lnTo>
                <a:lnTo>
                  <a:pt x="8640445" y="1177925"/>
                </a:lnTo>
                <a:lnTo>
                  <a:pt x="8640699" y="1178178"/>
                </a:lnTo>
                <a:lnTo>
                  <a:pt x="8642350" y="1178178"/>
                </a:lnTo>
                <a:lnTo>
                  <a:pt x="8644509" y="1177416"/>
                </a:lnTo>
                <a:lnTo>
                  <a:pt x="8647684" y="1175385"/>
                </a:lnTo>
                <a:lnTo>
                  <a:pt x="8652256" y="1171955"/>
                </a:lnTo>
                <a:lnTo>
                  <a:pt x="8669909" y="1165605"/>
                </a:lnTo>
                <a:lnTo>
                  <a:pt x="8672957" y="1168653"/>
                </a:lnTo>
                <a:lnTo>
                  <a:pt x="8673973" y="1167638"/>
                </a:lnTo>
                <a:lnTo>
                  <a:pt x="8677650" y="1159783"/>
                </a:lnTo>
                <a:lnTo>
                  <a:pt x="8681481" y="1155001"/>
                </a:lnTo>
                <a:lnTo>
                  <a:pt x="8688385" y="1156315"/>
                </a:lnTo>
                <a:lnTo>
                  <a:pt x="8701278" y="1166749"/>
                </a:lnTo>
                <a:lnTo>
                  <a:pt x="8712616" y="1156700"/>
                </a:lnTo>
                <a:lnTo>
                  <a:pt x="8724360" y="1154557"/>
                </a:lnTo>
                <a:lnTo>
                  <a:pt x="8738818" y="1154890"/>
                </a:lnTo>
                <a:lnTo>
                  <a:pt x="8758301" y="1152271"/>
                </a:lnTo>
                <a:lnTo>
                  <a:pt x="8764535" y="1142867"/>
                </a:lnTo>
                <a:lnTo>
                  <a:pt x="8771890" y="1138189"/>
                </a:lnTo>
                <a:lnTo>
                  <a:pt x="8780196" y="1137251"/>
                </a:lnTo>
                <a:lnTo>
                  <a:pt x="8789289" y="1139063"/>
                </a:lnTo>
                <a:lnTo>
                  <a:pt x="8809019" y="1128275"/>
                </a:lnTo>
                <a:lnTo>
                  <a:pt x="8830167" y="1121346"/>
                </a:lnTo>
                <a:lnTo>
                  <a:pt x="8852529" y="1115560"/>
                </a:lnTo>
                <a:lnTo>
                  <a:pt x="8875903" y="1108202"/>
                </a:lnTo>
                <a:lnTo>
                  <a:pt x="8896572" y="1093297"/>
                </a:lnTo>
                <a:lnTo>
                  <a:pt x="8917717" y="1088501"/>
                </a:lnTo>
                <a:lnTo>
                  <a:pt x="8940053" y="1086824"/>
                </a:lnTo>
                <a:lnTo>
                  <a:pt x="8964295" y="1081277"/>
                </a:lnTo>
                <a:lnTo>
                  <a:pt x="9013571" y="1075689"/>
                </a:lnTo>
                <a:lnTo>
                  <a:pt x="9019041" y="1073921"/>
                </a:lnTo>
                <a:lnTo>
                  <a:pt x="9028477" y="1072594"/>
                </a:lnTo>
                <a:lnTo>
                  <a:pt x="9042527" y="1071117"/>
                </a:lnTo>
                <a:lnTo>
                  <a:pt x="9042908" y="1071372"/>
                </a:lnTo>
                <a:lnTo>
                  <a:pt x="9048496" y="1066419"/>
                </a:lnTo>
                <a:lnTo>
                  <a:pt x="9061799" y="1052845"/>
                </a:lnTo>
                <a:lnTo>
                  <a:pt x="9074150" y="1038987"/>
                </a:lnTo>
                <a:lnTo>
                  <a:pt x="9085308" y="1034061"/>
                </a:lnTo>
                <a:lnTo>
                  <a:pt x="9095025" y="1028922"/>
                </a:lnTo>
                <a:lnTo>
                  <a:pt x="9104243" y="1024592"/>
                </a:lnTo>
                <a:lnTo>
                  <a:pt x="9113901" y="1022096"/>
                </a:lnTo>
                <a:lnTo>
                  <a:pt x="9121062" y="1018063"/>
                </a:lnTo>
                <a:lnTo>
                  <a:pt x="9133093" y="1012507"/>
                </a:lnTo>
                <a:lnTo>
                  <a:pt x="9144958" y="1007808"/>
                </a:lnTo>
                <a:lnTo>
                  <a:pt x="9151620" y="1006348"/>
                </a:lnTo>
                <a:lnTo>
                  <a:pt x="9157335" y="1029715"/>
                </a:lnTo>
                <a:lnTo>
                  <a:pt x="9172829" y="988567"/>
                </a:lnTo>
                <a:lnTo>
                  <a:pt x="9200769" y="981837"/>
                </a:lnTo>
                <a:lnTo>
                  <a:pt x="9209151" y="973074"/>
                </a:lnTo>
                <a:lnTo>
                  <a:pt x="9209786" y="967359"/>
                </a:lnTo>
                <a:lnTo>
                  <a:pt x="9295765" y="939800"/>
                </a:lnTo>
                <a:lnTo>
                  <a:pt x="9348343" y="920623"/>
                </a:lnTo>
                <a:lnTo>
                  <a:pt x="9361904" y="908573"/>
                </a:lnTo>
                <a:lnTo>
                  <a:pt x="9381013" y="899858"/>
                </a:lnTo>
                <a:lnTo>
                  <a:pt x="9405885" y="892476"/>
                </a:lnTo>
                <a:lnTo>
                  <a:pt x="9436735" y="884427"/>
                </a:lnTo>
                <a:lnTo>
                  <a:pt x="9481155" y="868737"/>
                </a:lnTo>
                <a:lnTo>
                  <a:pt x="9526349" y="859012"/>
                </a:lnTo>
                <a:lnTo>
                  <a:pt x="9572519" y="852977"/>
                </a:lnTo>
                <a:lnTo>
                  <a:pt x="9619869" y="848360"/>
                </a:lnTo>
                <a:lnTo>
                  <a:pt x="9659945" y="827113"/>
                </a:lnTo>
                <a:lnTo>
                  <a:pt x="9698040" y="810457"/>
                </a:lnTo>
                <a:lnTo>
                  <a:pt x="9737140" y="791520"/>
                </a:lnTo>
                <a:lnTo>
                  <a:pt x="9780234" y="763434"/>
                </a:lnTo>
                <a:lnTo>
                  <a:pt x="9830308" y="719327"/>
                </a:lnTo>
                <a:lnTo>
                  <a:pt x="9920097" y="671322"/>
                </a:lnTo>
                <a:lnTo>
                  <a:pt x="9933820" y="660050"/>
                </a:lnTo>
                <a:lnTo>
                  <a:pt x="9955879" y="643159"/>
                </a:lnTo>
                <a:lnTo>
                  <a:pt x="9979318" y="628602"/>
                </a:lnTo>
                <a:lnTo>
                  <a:pt x="9997186" y="624332"/>
                </a:lnTo>
                <a:lnTo>
                  <a:pt x="10017252" y="609473"/>
                </a:lnTo>
                <a:lnTo>
                  <a:pt x="10032111" y="594105"/>
                </a:lnTo>
                <a:lnTo>
                  <a:pt x="10037826" y="589407"/>
                </a:lnTo>
                <a:lnTo>
                  <a:pt x="10069830" y="584200"/>
                </a:lnTo>
                <a:lnTo>
                  <a:pt x="10073005" y="583184"/>
                </a:lnTo>
                <a:lnTo>
                  <a:pt x="10074910" y="581660"/>
                </a:lnTo>
                <a:lnTo>
                  <a:pt x="10074910" y="581405"/>
                </a:lnTo>
                <a:lnTo>
                  <a:pt x="10084816" y="578865"/>
                </a:lnTo>
                <a:lnTo>
                  <a:pt x="10099444" y="569086"/>
                </a:lnTo>
                <a:lnTo>
                  <a:pt x="10148951" y="534797"/>
                </a:lnTo>
                <a:lnTo>
                  <a:pt x="10169122" y="531756"/>
                </a:lnTo>
                <a:lnTo>
                  <a:pt x="10191067" y="525430"/>
                </a:lnTo>
                <a:lnTo>
                  <a:pt x="10205511" y="514294"/>
                </a:lnTo>
                <a:lnTo>
                  <a:pt x="10203180" y="496824"/>
                </a:lnTo>
                <a:lnTo>
                  <a:pt x="10209911" y="495173"/>
                </a:lnTo>
                <a:lnTo>
                  <a:pt x="10212959" y="491236"/>
                </a:lnTo>
                <a:lnTo>
                  <a:pt x="10214356" y="486283"/>
                </a:lnTo>
                <a:lnTo>
                  <a:pt x="10214483" y="484124"/>
                </a:lnTo>
                <a:lnTo>
                  <a:pt x="10262743" y="479298"/>
                </a:lnTo>
                <a:lnTo>
                  <a:pt x="10267823" y="475107"/>
                </a:lnTo>
                <a:lnTo>
                  <a:pt x="10323830" y="479171"/>
                </a:lnTo>
                <a:lnTo>
                  <a:pt x="10329799" y="481329"/>
                </a:lnTo>
                <a:lnTo>
                  <a:pt x="10336911" y="480695"/>
                </a:lnTo>
                <a:lnTo>
                  <a:pt x="10346817" y="474217"/>
                </a:lnTo>
                <a:lnTo>
                  <a:pt x="10348722" y="471677"/>
                </a:lnTo>
                <a:lnTo>
                  <a:pt x="10370312" y="474472"/>
                </a:lnTo>
                <a:lnTo>
                  <a:pt x="10409243" y="463859"/>
                </a:lnTo>
                <a:lnTo>
                  <a:pt x="10521777" y="431109"/>
                </a:lnTo>
                <a:lnTo>
                  <a:pt x="10577068" y="415925"/>
                </a:lnTo>
                <a:lnTo>
                  <a:pt x="10633896" y="403931"/>
                </a:lnTo>
                <a:lnTo>
                  <a:pt x="10685748" y="392080"/>
                </a:lnTo>
                <a:lnTo>
                  <a:pt x="10773664" y="370713"/>
                </a:lnTo>
                <a:lnTo>
                  <a:pt x="10804614" y="351847"/>
                </a:lnTo>
                <a:lnTo>
                  <a:pt x="10846387" y="346948"/>
                </a:lnTo>
                <a:lnTo>
                  <a:pt x="10879516" y="346406"/>
                </a:lnTo>
                <a:lnTo>
                  <a:pt x="10884535" y="340614"/>
                </a:lnTo>
                <a:lnTo>
                  <a:pt x="10928108" y="343264"/>
                </a:lnTo>
                <a:lnTo>
                  <a:pt x="10971798" y="334682"/>
                </a:lnTo>
                <a:lnTo>
                  <a:pt x="11015551" y="319404"/>
                </a:lnTo>
                <a:lnTo>
                  <a:pt x="11059315" y="301968"/>
                </a:lnTo>
                <a:lnTo>
                  <a:pt x="11103036" y="286909"/>
                </a:lnTo>
                <a:lnTo>
                  <a:pt x="11146663" y="278765"/>
                </a:lnTo>
                <a:lnTo>
                  <a:pt x="11161055" y="251479"/>
                </a:lnTo>
                <a:lnTo>
                  <a:pt x="11170840" y="248411"/>
                </a:lnTo>
                <a:lnTo>
                  <a:pt x="11183649" y="252297"/>
                </a:lnTo>
                <a:lnTo>
                  <a:pt x="11207115" y="245872"/>
                </a:lnTo>
                <a:lnTo>
                  <a:pt x="11228631" y="240829"/>
                </a:lnTo>
                <a:lnTo>
                  <a:pt x="11253422" y="237061"/>
                </a:lnTo>
                <a:lnTo>
                  <a:pt x="11276427" y="234174"/>
                </a:lnTo>
                <a:lnTo>
                  <a:pt x="11292586" y="231775"/>
                </a:lnTo>
                <a:lnTo>
                  <a:pt x="11295634" y="227965"/>
                </a:lnTo>
                <a:lnTo>
                  <a:pt x="11311382" y="220852"/>
                </a:lnTo>
                <a:lnTo>
                  <a:pt x="11311763" y="208406"/>
                </a:lnTo>
                <a:lnTo>
                  <a:pt x="11346164" y="183816"/>
                </a:lnTo>
                <a:lnTo>
                  <a:pt x="11396626" y="177645"/>
                </a:lnTo>
                <a:lnTo>
                  <a:pt x="11431460" y="159861"/>
                </a:lnTo>
                <a:lnTo>
                  <a:pt x="11468484" y="143172"/>
                </a:lnTo>
                <a:lnTo>
                  <a:pt x="11509248" y="143891"/>
                </a:lnTo>
                <a:lnTo>
                  <a:pt x="11530012" y="143303"/>
                </a:lnTo>
                <a:lnTo>
                  <a:pt x="11556587" y="137477"/>
                </a:lnTo>
                <a:lnTo>
                  <a:pt x="11580828" y="127746"/>
                </a:lnTo>
                <a:lnTo>
                  <a:pt x="11594592" y="115443"/>
                </a:lnTo>
                <a:lnTo>
                  <a:pt x="11603519" y="112039"/>
                </a:lnTo>
                <a:lnTo>
                  <a:pt x="11612292" y="109077"/>
                </a:lnTo>
                <a:lnTo>
                  <a:pt x="11619327" y="103995"/>
                </a:lnTo>
                <a:lnTo>
                  <a:pt x="11623040" y="94233"/>
                </a:lnTo>
                <a:lnTo>
                  <a:pt x="11633313" y="84645"/>
                </a:lnTo>
                <a:lnTo>
                  <a:pt x="11650265" y="82867"/>
                </a:lnTo>
                <a:lnTo>
                  <a:pt x="11664241" y="81089"/>
                </a:lnTo>
                <a:lnTo>
                  <a:pt x="11665585" y="71500"/>
                </a:lnTo>
                <a:lnTo>
                  <a:pt x="11682960" y="73501"/>
                </a:lnTo>
                <a:lnTo>
                  <a:pt x="11697335" y="66452"/>
                </a:lnTo>
                <a:lnTo>
                  <a:pt x="11709804" y="53927"/>
                </a:lnTo>
                <a:lnTo>
                  <a:pt x="11721465" y="39497"/>
                </a:lnTo>
                <a:lnTo>
                  <a:pt x="11728196" y="32766"/>
                </a:lnTo>
                <a:lnTo>
                  <a:pt x="11766804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996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Calibri"/>
                <a:cs typeface="Calibri"/>
              </a:rPr>
              <a:t>What</a:t>
            </a:r>
            <a:r>
              <a:rPr sz="4000" b="0" spc="-13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is</a:t>
            </a:r>
            <a:r>
              <a:rPr sz="4000" b="0" spc="-14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WBS</a:t>
            </a:r>
            <a:r>
              <a:rPr sz="4000" b="0" spc="-12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(Work</a:t>
            </a:r>
            <a:r>
              <a:rPr sz="4000" b="0" spc="-114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Breakdown</a:t>
            </a:r>
            <a:r>
              <a:rPr sz="4000" b="0" spc="-13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Structure)?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400" y="1728051"/>
            <a:ext cx="10691495" cy="2734723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304B74"/>
                </a:solidFill>
                <a:latin typeface="Times New Roman"/>
                <a:cs typeface="Times New Roman"/>
              </a:rPr>
              <a:t>As</a:t>
            </a:r>
            <a:r>
              <a:rPr sz="2800" spc="-5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4B74"/>
                </a:solidFill>
                <a:latin typeface="Times New Roman"/>
                <a:cs typeface="Times New Roman"/>
              </a:rPr>
              <a:t>per</a:t>
            </a:r>
            <a:r>
              <a:rPr sz="2800" spc="-6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4B74"/>
                </a:solidFill>
                <a:latin typeface="Times New Roman"/>
                <a:cs typeface="Times New Roman"/>
              </a:rPr>
              <a:t>PMBOK</a:t>
            </a:r>
            <a:r>
              <a:rPr sz="2800" spc="-3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4B74"/>
                </a:solidFill>
                <a:latin typeface="Times New Roman"/>
                <a:cs typeface="Times New Roman"/>
              </a:rPr>
              <a:t>the</a:t>
            </a:r>
            <a:r>
              <a:rPr sz="2800" spc="-7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4B74"/>
                </a:solidFill>
                <a:latin typeface="Times New Roman"/>
                <a:cs typeface="Times New Roman"/>
              </a:rPr>
              <a:t>work</a:t>
            </a:r>
            <a:r>
              <a:rPr sz="2800" spc="-4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4B74"/>
                </a:solidFill>
                <a:latin typeface="Times New Roman"/>
                <a:cs typeface="Times New Roman"/>
              </a:rPr>
              <a:t>breakdown</a:t>
            </a:r>
            <a:r>
              <a:rPr sz="2800" spc="-5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4B74"/>
                </a:solidFill>
                <a:latin typeface="Times New Roman"/>
                <a:cs typeface="Times New Roman"/>
              </a:rPr>
              <a:t>structure</a:t>
            </a:r>
            <a:r>
              <a:rPr sz="2800" spc="-70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04B74"/>
                </a:solidFill>
                <a:latin typeface="Times New Roman"/>
                <a:cs typeface="Times New Roman"/>
              </a:rPr>
              <a:t>is:</a:t>
            </a:r>
            <a:endParaRPr sz="2800" dirty="0">
              <a:latin typeface="Times New Roman"/>
              <a:cs typeface="Times New Roman"/>
            </a:endParaRPr>
          </a:p>
          <a:p>
            <a:pPr marL="927100" marR="5080" algn="just">
              <a:lnSpc>
                <a:spcPts val="3020"/>
              </a:lnSpc>
              <a:spcBef>
                <a:spcPts val="1045"/>
              </a:spcBef>
            </a:pP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“A</a:t>
            </a:r>
            <a:r>
              <a:rPr sz="2800" i="1" spc="254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deliverable-oriented</a:t>
            </a:r>
            <a:r>
              <a:rPr sz="2800" i="1" spc="30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hierarchical</a:t>
            </a:r>
            <a:r>
              <a:rPr sz="2800" i="1" spc="320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decomposition</a:t>
            </a:r>
            <a:r>
              <a:rPr sz="2800" i="1" spc="32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of</a:t>
            </a:r>
            <a:r>
              <a:rPr sz="2800" i="1" spc="30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the</a:t>
            </a:r>
            <a:r>
              <a:rPr sz="2800" i="1" spc="30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work</a:t>
            </a:r>
            <a:r>
              <a:rPr sz="2800" i="1" spc="30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304B74"/>
                </a:solidFill>
                <a:latin typeface="Times New Roman"/>
                <a:cs typeface="Times New Roman"/>
              </a:rPr>
              <a:t>to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be</a:t>
            </a:r>
            <a:r>
              <a:rPr sz="2800" i="1" spc="325" dirty="0">
                <a:solidFill>
                  <a:srgbClr val="304B74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executed</a:t>
            </a:r>
            <a:r>
              <a:rPr sz="2800" i="1" spc="330" dirty="0">
                <a:solidFill>
                  <a:srgbClr val="304B74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by</a:t>
            </a:r>
            <a:r>
              <a:rPr sz="2800" i="1" spc="325" dirty="0">
                <a:solidFill>
                  <a:srgbClr val="304B74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the</a:t>
            </a:r>
            <a:r>
              <a:rPr sz="2800" i="1" spc="325" dirty="0">
                <a:solidFill>
                  <a:srgbClr val="304B74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project</a:t>
            </a:r>
            <a:r>
              <a:rPr sz="2800" i="1" spc="325" dirty="0">
                <a:solidFill>
                  <a:srgbClr val="304B74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team</a:t>
            </a:r>
            <a:r>
              <a:rPr sz="2800" i="1" spc="330" dirty="0">
                <a:solidFill>
                  <a:srgbClr val="304B74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to</a:t>
            </a:r>
            <a:r>
              <a:rPr sz="2800" i="1" spc="330" dirty="0">
                <a:solidFill>
                  <a:srgbClr val="304B74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accomplish</a:t>
            </a:r>
            <a:r>
              <a:rPr sz="2800" i="1" spc="335" dirty="0">
                <a:solidFill>
                  <a:srgbClr val="304B74"/>
                </a:solidFill>
                <a:latin typeface="Times New Roman"/>
                <a:cs typeface="Times New Roman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the</a:t>
            </a:r>
            <a:r>
              <a:rPr sz="2800" i="1" spc="330" dirty="0">
                <a:solidFill>
                  <a:srgbClr val="304B74"/>
                </a:solidFill>
                <a:latin typeface="Times New Roman"/>
                <a:cs typeface="Times New Roman"/>
              </a:rPr>
              <a:t>  </a:t>
            </a:r>
            <a:r>
              <a:rPr sz="2800" i="1" spc="-10" dirty="0">
                <a:solidFill>
                  <a:srgbClr val="304B74"/>
                </a:solidFill>
                <a:latin typeface="Times New Roman"/>
                <a:cs typeface="Times New Roman"/>
              </a:rPr>
              <a:t>project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objectives</a:t>
            </a:r>
            <a:r>
              <a:rPr sz="2800" i="1" spc="-80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and</a:t>
            </a:r>
            <a:r>
              <a:rPr sz="2800" i="1" spc="-80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create</a:t>
            </a:r>
            <a:r>
              <a:rPr sz="2800" i="1" spc="-80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04B74"/>
                </a:solidFill>
                <a:latin typeface="Times New Roman"/>
                <a:cs typeface="Times New Roman"/>
              </a:rPr>
              <a:t>the</a:t>
            </a:r>
            <a:r>
              <a:rPr sz="2800" i="1" spc="-7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304B74"/>
                </a:solidFill>
                <a:latin typeface="Times New Roman"/>
                <a:cs typeface="Times New Roman"/>
              </a:rPr>
              <a:t>required</a:t>
            </a:r>
            <a:r>
              <a:rPr sz="2800" i="1" spc="-8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i="1" spc="-10" dirty="0">
                <a:solidFill>
                  <a:srgbClr val="304B74"/>
                </a:solidFill>
                <a:latin typeface="Times New Roman"/>
                <a:cs typeface="Times New Roman"/>
              </a:rPr>
              <a:t>deliverables”.</a:t>
            </a:r>
            <a:endParaRPr sz="2800" dirty="0">
              <a:latin typeface="Times New Roman"/>
              <a:cs typeface="Times New Roman"/>
            </a:endParaRPr>
          </a:p>
          <a:p>
            <a:pPr marL="927100" marR="5080" algn="just">
              <a:lnSpc>
                <a:spcPts val="3050"/>
              </a:lnSpc>
              <a:spcBef>
                <a:spcPts val="1010"/>
              </a:spcBef>
            </a:pPr>
            <a:r>
              <a:rPr sz="2800" i="1" dirty="0" smtClean="0">
                <a:solidFill>
                  <a:srgbClr val="304B74"/>
                </a:solidFill>
                <a:latin typeface="Calibri"/>
                <a:cs typeface="Calibri"/>
              </a:rPr>
              <a:t>“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800" i="1" spc="254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Work</a:t>
            </a:r>
            <a:r>
              <a:rPr sz="2800" i="1" spc="2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Breakdown</a:t>
            </a:r>
            <a:r>
              <a:rPr sz="2800" i="1" spc="2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Structure</a:t>
            </a:r>
            <a:r>
              <a:rPr sz="2800" i="1" spc="26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(WBS)</a:t>
            </a:r>
            <a:r>
              <a:rPr sz="2800" i="1" spc="2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is</a:t>
            </a:r>
            <a:r>
              <a:rPr sz="2800" i="1" spc="2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800" i="1" spc="254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hierarchical</a:t>
            </a:r>
            <a:r>
              <a:rPr sz="2800" i="1" spc="2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structure</a:t>
            </a:r>
            <a:r>
              <a:rPr sz="2800" i="1" spc="254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spc="-25" dirty="0">
                <a:solidFill>
                  <a:srgbClr val="304B74"/>
                </a:solidFill>
                <a:latin typeface="Calibri"/>
                <a:cs typeface="Calibri"/>
              </a:rPr>
              <a:t>of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things</a:t>
            </a:r>
            <a:r>
              <a:rPr sz="2800" i="1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that</a:t>
            </a:r>
            <a:r>
              <a:rPr sz="2800" i="1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800" i="1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project</a:t>
            </a:r>
            <a:r>
              <a:rPr sz="2800" i="1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will</a:t>
            </a:r>
            <a:r>
              <a:rPr sz="2800" i="1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make</a:t>
            </a:r>
            <a:r>
              <a:rPr sz="2800" i="1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or</a:t>
            </a:r>
            <a:r>
              <a:rPr sz="2800" i="1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304B74"/>
                </a:solidFill>
                <a:latin typeface="Calibri"/>
                <a:cs typeface="Calibri"/>
              </a:rPr>
              <a:t>outcomes</a:t>
            </a:r>
            <a:r>
              <a:rPr sz="2800" i="1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that</a:t>
            </a:r>
            <a:r>
              <a:rPr sz="2800" i="1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it</a:t>
            </a:r>
            <a:r>
              <a:rPr sz="2800" i="1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will</a:t>
            </a:r>
            <a:r>
              <a:rPr sz="2800" i="1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304B74"/>
                </a:solidFill>
                <a:latin typeface="Calibri"/>
                <a:cs typeface="Calibri"/>
              </a:rPr>
              <a:t>deliver”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81244" y="6208776"/>
            <a:ext cx="6811009" cy="649605"/>
          </a:xfrm>
          <a:custGeom>
            <a:avLst/>
            <a:gdLst/>
            <a:ahLst/>
            <a:cxnLst/>
            <a:rect l="l" t="t" r="r" b="b"/>
            <a:pathLst>
              <a:path w="6811009" h="649604">
                <a:moveTo>
                  <a:pt x="6419214" y="0"/>
                </a:moveTo>
                <a:lnTo>
                  <a:pt x="6400784" y="4867"/>
                </a:lnTo>
                <a:lnTo>
                  <a:pt x="6394735" y="6153"/>
                </a:lnTo>
                <a:lnTo>
                  <a:pt x="6389782" y="6200"/>
                </a:lnTo>
                <a:lnTo>
                  <a:pt x="6374637" y="7353"/>
                </a:lnTo>
                <a:lnTo>
                  <a:pt x="6354659" y="8332"/>
                </a:lnTo>
                <a:lnTo>
                  <a:pt x="6335775" y="7666"/>
                </a:lnTo>
                <a:lnTo>
                  <a:pt x="6316416" y="8144"/>
                </a:lnTo>
                <a:lnTo>
                  <a:pt x="6295008" y="12560"/>
                </a:lnTo>
                <a:lnTo>
                  <a:pt x="6280894" y="12296"/>
                </a:lnTo>
                <a:lnTo>
                  <a:pt x="6272768" y="13315"/>
                </a:lnTo>
                <a:lnTo>
                  <a:pt x="6242978" y="22810"/>
                </a:lnTo>
                <a:lnTo>
                  <a:pt x="6227000" y="28522"/>
                </a:lnTo>
                <a:lnTo>
                  <a:pt x="6197473" y="39497"/>
                </a:lnTo>
                <a:lnTo>
                  <a:pt x="6179409" y="39626"/>
                </a:lnTo>
                <a:lnTo>
                  <a:pt x="6164405" y="38741"/>
                </a:lnTo>
                <a:lnTo>
                  <a:pt x="6152663" y="38361"/>
                </a:lnTo>
                <a:lnTo>
                  <a:pt x="6144386" y="40005"/>
                </a:lnTo>
                <a:lnTo>
                  <a:pt x="6122666" y="38879"/>
                </a:lnTo>
                <a:lnTo>
                  <a:pt x="6067555" y="34557"/>
                </a:lnTo>
                <a:lnTo>
                  <a:pt x="6046978" y="33604"/>
                </a:lnTo>
                <a:lnTo>
                  <a:pt x="6041560" y="33540"/>
                </a:lnTo>
                <a:lnTo>
                  <a:pt x="6035738" y="35406"/>
                </a:lnTo>
                <a:lnTo>
                  <a:pt x="6029725" y="38002"/>
                </a:lnTo>
                <a:lnTo>
                  <a:pt x="6023736" y="40132"/>
                </a:lnTo>
                <a:lnTo>
                  <a:pt x="6006724" y="43294"/>
                </a:lnTo>
                <a:lnTo>
                  <a:pt x="5987748" y="43711"/>
                </a:lnTo>
                <a:lnTo>
                  <a:pt x="5969462" y="43812"/>
                </a:lnTo>
                <a:lnTo>
                  <a:pt x="5949314" y="46736"/>
                </a:lnTo>
                <a:lnTo>
                  <a:pt x="5944488" y="46951"/>
                </a:lnTo>
                <a:lnTo>
                  <a:pt x="5939916" y="46850"/>
                </a:lnTo>
                <a:lnTo>
                  <a:pt x="5927471" y="45847"/>
                </a:lnTo>
                <a:lnTo>
                  <a:pt x="5924804" y="44107"/>
                </a:lnTo>
                <a:lnTo>
                  <a:pt x="5916803" y="44284"/>
                </a:lnTo>
                <a:lnTo>
                  <a:pt x="5906642" y="42837"/>
                </a:lnTo>
                <a:lnTo>
                  <a:pt x="5902579" y="42557"/>
                </a:lnTo>
                <a:lnTo>
                  <a:pt x="5897624" y="45999"/>
                </a:lnTo>
                <a:lnTo>
                  <a:pt x="5886561" y="46004"/>
                </a:lnTo>
                <a:lnTo>
                  <a:pt x="5876807" y="45749"/>
                </a:lnTo>
                <a:lnTo>
                  <a:pt x="5875782" y="48412"/>
                </a:lnTo>
                <a:lnTo>
                  <a:pt x="5841460" y="49730"/>
                </a:lnTo>
                <a:lnTo>
                  <a:pt x="5823954" y="49305"/>
                </a:lnTo>
                <a:lnTo>
                  <a:pt x="5806566" y="46189"/>
                </a:lnTo>
                <a:lnTo>
                  <a:pt x="5702554" y="53746"/>
                </a:lnTo>
                <a:lnTo>
                  <a:pt x="5671734" y="57833"/>
                </a:lnTo>
                <a:lnTo>
                  <a:pt x="5605809" y="67969"/>
                </a:lnTo>
                <a:lnTo>
                  <a:pt x="5576061" y="71742"/>
                </a:lnTo>
                <a:lnTo>
                  <a:pt x="5552156" y="73387"/>
                </a:lnTo>
                <a:lnTo>
                  <a:pt x="5529500" y="75730"/>
                </a:lnTo>
                <a:lnTo>
                  <a:pt x="5507106" y="77110"/>
                </a:lnTo>
                <a:lnTo>
                  <a:pt x="5483986" y="75869"/>
                </a:lnTo>
                <a:lnTo>
                  <a:pt x="5482208" y="77127"/>
                </a:lnTo>
                <a:lnTo>
                  <a:pt x="5479796" y="78155"/>
                </a:lnTo>
                <a:lnTo>
                  <a:pt x="5477129" y="79006"/>
                </a:lnTo>
                <a:lnTo>
                  <a:pt x="5468620" y="81038"/>
                </a:lnTo>
                <a:lnTo>
                  <a:pt x="5467350" y="80835"/>
                </a:lnTo>
                <a:lnTo>
                  <a:pt x="5454777" y="82969"/>
                </a:lnTo>
                <a:lnTo>
                  <a:pt x="5409564" y="89382"/>
                </a:lnTo>
                <a:lnTo>
                  <a:pt x="5407533" y="88480"/>
                </a:lnTo>
                <a:lnTo>
                  <a:pt x="5405501" y="88163"/>
                </a:lnTo>
                <a:lnTo>
                  <a:pt x="5402199" y="88430"/>
                </a:lnTo>
                <a:lnTo>
                  <a:pt x="5404231" y="83058"/>
                </a:lnTo>
                <a:lnTo>
                  <a:pt x="5399151" y="86690"/>
                </a:lnTo>
                <a:lnTo>
                  <a:pt x="5389626" y="87960"/>
                </a:lnTo>
                <a:lnTo>
                  <a:pt x="5386111" y="84262"/>
                </a:lnTo>
                <a:lnTo>
                  <a:pt x="5376846" y="83718"/>
                </a:lnTo>
                <a:lnTo>
                  <a:pt x="5366033" y="83973"/>
                </a:lnTo>
                <a:lnTo>
                  <a:pt x="5357876" y="82677"/>
                </a:lnTo>
                <a:lnTo>
                  <a:pt x="5343398" y="84823"/>
                </a:lnTo>
                <a:lnTo>
                  <a:pt x="5330952" y="86080"/>
                </a:lnTo>
                <a:lnTo>
                  <a:pt x="5329808" y="86004"/>
                </a:lnTo>
                <a:lnTo>
                  <a:pt x="5322697" y="86918"/>
                </a:lnTo>
                <a:lnTo>
                  <a:pt x="5310378" y="87528"/>
                </a:lnTo>
                <a:lnTo>
                  <a:pt x="5303789" y="84574"/>
                </a:lnTo>
                <a:lnTo>
                  <a:pt x="5299392" y="80773"/>
                </a:lnTo>
                <a:lnTo>
                  <a:pt x="5293375" y="78489"/>
                </a:lnTo>
                <a:lnTo>
                  <a:pt x="5281930" y="80086"/>
                </a:lnTo>
                <a:lnTo>
                  <a:pt x="5266126" y="78724"/>
                </a:lnTo>
                <a:lnTo>
                  <a:pt x="5252466" y="76757"/>
                </a:lnTo>
                <a:lnTo>
                  <a:pt x="5238710" y="75558"/>
                </a:lnTo>
                <a:lnTo>
                  <a:pt x="5222621" y="76504"/>
                </a:lnTo>
                <a:lnTo>
                  <a:pt x="5206908" y="75616"/>
                </a:lnTo>
                <a:lnTo>
                  <a:pt x="5192172" y="74502"/>
                </a:lnTo>
                <a:lnTo>
                  <a:pt x="5177865" y="73749"/>
                </a:lnTo>
                <a:lnTo>
                  <a:pt x="5163438" y="73939"/>
                </a:lnTo>
                <a:lnTo>
                  <a:pt x="5156961" y="71869"/>
                </a:lnTo>
                <a:lnTo>
                  <a:pt x="5150231" y="70916"/>
                </a:lnTo>
                <a:lnTo>
                  <a:pt x="5141722" y="73494"/>
                </a:lnTo>
                <a:lnTo>
                  <a:pt x="5129472" y="72015"/>
                </a:lnTo>
                <a:lnTo>
                  <a:pt x="5120973" y="70450"/>
                </a:lnTo>
                <a:lnTo>
                  <a:pt x="5113450" y="69680"/>
                </a:lnTo>
                <a:lnTo>
                  <a:pt x="5104130" y="70586"/>
                </a:lnTo>
                <a:lnTo>
                  <a:pt x="5070221" y="66840"/>
                </a:lnTo>
                <a:lnTo>
                  <a:pt x="5067808" y="66916"/>
                </a:lnTo>
                <a:lnTo>
                  <a:pt x="5060569" y="66611"/>
                </a:lnTo>
                <a:lnTo>
                  <a:pt x="5011547" y="59588"/>
                </a:lnTo>
                <a:lnTo>
                  <a:pt x="4999561" y="60845"/>
                </a:lnTo>
                <a:lnTo>
                  <a:pt x="4997634" y="60445"/>
                </a:lnTo>
                <a:lnTo>
                  <a:pt x="4999862" y="57988"/>
                </a:lnTo>
                <a:lnTo>
                  <a:pt x="4996687" y="57962"/>
                </a:lnTo>
                <a:lnTo>
                  <a:pt x="4994909" y="57467"/>
                </a:lnTo>
                <a:lnTo>
                  <a:pt x="4993766" y="56400"/>
                </a:lnTo>
                <a:lnTo>
                  <a:pt x="4971287" y="57391"/>
                </a:lnTo>
                <a:lnTo>
                  <a:pt x="4968621" y="56908"/>
                </a:lnTo>
                <a:lnTo>
                  <a:pt x="4945887" y="58648"/>
                </a:lnTo>
                <a:lnTo>
                  <a:pt x="4943348" y="59601"/>
                </a:lnTo>
                <a:lnTo>
                  <a:pt x="4931283" y="59321"/>
                </a:lnTo>
                <a:lnTo>
                  <a:pt x="4921631" y="60553"/>
                </a:lnTo>
                <a:lnTo>
                  <a:pt x="4915408" y="61950"/>
                </a:lnTo>
                <a:lnTo>
                  <a:pt x="4912740" y="63017"/>
                </a:lnTo>
                <a:lnTo>
                  <a:pt x="4891881" y="59735"/>
                </a:lnTo>
                <a:lnTo>
                  <a:pt x="4869592" y="59089"/>
                </a:lnTo>
                <a:lnTo>
                  <a:pt x="4846304" y="59363"/>
                </a:lnTo>
                <a:lnTo>
                  <a:pt x="4822444" y="58839"/>
                </a:lnTo>
                <a:lnTo>
                  <a:pt x="4794136" y="61388"/>
                </a:lnTo>
                <a:lnTo>
                  <a:pt x="4738808" y="71546"/>
                </a:lnTo>
                <a:lnTo>
                  <a:pt x="4713858" y="73431"/>
                </a:lnTo>
                <a:lnTo>
                  <a:pt x="4702575" y="71494"/>
                </a:lnTo>
                <a:lnTo>
                  <a:pt x="4686744" y="66700"/>
                </a:lnTo>
                <a:lnTo>
                  <a:pt x="4666817" y="61944"/>
                </a:lnTo>
                <a:lnTo>
                  <a:pt x="4643247" y="60121"/>
                </a:lnTo>
                <a:lnTo>
                  <a:pt x="4618339" y="62114"/>
                </a:lnTo>
                <a:lnTo>
                  <a:pt x="4597908" y="60556"/>
                </a:lnTo>
                <a:lnTo>
                  <a:pt x="4577095" y="58232"/>
                </a:lnTo>
                <a:lnTo>
                  <a:pt x="4551045" y="57924"/>
                </a:lnTo>
                <a:lnTo>
                  <a:pt x="4542303" y="54145"/>
                </a:lnTo>
                <a:lnTo>
                  <a:pt x="4537598" y="54017"/>
                </a:lnTo>
                <a:lnTo>
                  <a:pt x="4532060" y="55097"/>
                </a:lnTo>
                <a:lnTo>
                  <a:pt x="4510581" y="54925"/>
                </a:lnTo>
                <a:lnTo>
                  <a:pt x="4480559" y="55829"/>
                </a:lnTo>
                <a:lnTo>
                  <a:pt x="4478782" y="55333"/>
                </a:lnTo>
                <a:lnTo>
                  <a:pt x="4471161" y="54787"/>
                </a:lnTo>
                <a:lnTo>
                  <a:pt x="4470019" y="52844"/>
                </a:lnTo>
                <a:lnTo>
                  <a:pt x="4459097" y="50749"/>
                </a:lnTo>
                <a:lnTo>
                  <a:pt x="4454779" y="50241"/>
                </a:lnTo>
                <a:lnTo>
                  <a:pt x="4450080" y="50012"/>
                </a:lnTo>
                <a:lnTo>
                  <a:pt x="4428736" y="51081"/>
                </a:lnTo>
                <a:lnTo>
                  <a:pt x="4411376" y="49544"/>
                </a:lnTo>
                <a:lnTo>
                  <a:pt x="4393112" y="48257"/>
                </a:lnTo>
                <a:lnTo>
                  <a:pt x="4374514" y="49847"/>
                </a:lnTo>
                <a:lnTo>
                  <a:pt x="4367022" y="49593"/>
                </a:lnTo>
                <a:lnTo>
                  <a:pt x="4307585" y="46266"/>
                </a:lnTo>
                <a:lnTo>
                  <a:pt x="4258464" y="40269"/>
                </a:lnTo>
                <a:lnTo>
                  <a:pt x="4203699" y="37596"/>
                </a:lnTo>
                <a:lnTo>
                  <a:pt x="4147315" y="36873"/>
                </a:lnTo>
                <a:lnTo>
                  <a:pt x="4043638" y="36834"/>
                </a:lnTo>
                <a:lnTo>
                  <a:pt x="3995880" y="37917"/>
                </a:lnTo>
                <a:lnTo>
                  <a:pt x="3947479" y="40155"/>
                </a:lnTo>
                <a:lnTo>
                  <a:pt x="3895852" y="43726"/>
                </a:lnTo>
                <a:lnTo>
                  <a:pt x="3775455" y="58420"/>
                </a:lnTo>
                <a:lnTo>
                  <a:pt x="3751083" y="59654"/>
                </a:lnTo>
                <a:lnTo>
                  <a:pt x="3704054" y="57441"/>
                </a:lnTo>
                <a:lnTo>
                  <a:pt x="3682110" y="58432"/>
                </a:lnTo>
                <a:lnTo>
                  <a:pt x="3674024" y="68099"/>
                </a:lnTo>
                <a:lnTo>
                  <a:pt x="3659235" y="79309"/>
                </a:lnTo>
                <a:lnTo>
                  <a:pt x="3641945" y="87213"/>
                </a:lnTo>
                <a:lnTo>
                  <a:pt x="3626357" y="86956"/>
                </a:lnTo>
                <a:lnTo>
                  <a:pt x="3602674" y="89310"/>
                </a:lnTo>
                <a:lnTo>
                  <a:pt x="3580336" y="92321"/>
                </a:lnTo>
                <a:lnTo>
                  <a:pt x="3558117" y="94366"/>
                </a:lnTo>
                <a:lnTo>
                  <a:pt x="3534790" y="93827"/>
                </a:lnTo>
                <a:lnTo>
                  <a:pt x="3533139" y="95123"/>
                </a:lnTo>
                <a:lnTo>
                  <a:pt x="3510533" y="100190"/>
                </a:lnTo>
                <a:lnTo>
                  <a:pt x="3508248" y="100584"/>
                </a:lnTo>
                <a:lnTo>
                  <a:pt x="3506597" y="101765"/>
                </a:lnTo>
                <a:lnTo>
                  <a:pt x="3483355" y="105918"/>
                </a:lnTo>
                <a:lnTo>
                  <a:pt x="3476232" y="106791"/>
                </a:lnTo>
                <a:lnTo>
                  <a:pt x="3454907" y="108762"/>
                </a:lnTo>
                <a:lnTo>
                  <a:pt x="3456178" y="103339"/>
                </a:lnTo>
                <a:lnTo>
                  <a:pt x="3451605" y="107124"/>
                </a:lnTo>
                <a:lnTo>
                  <a:pt x="3442207" y="108673"/>
                </a:lnTo>
                <a:lnTo>
                  <a:pt x="3438110" y="105100"/>
                </a:lnTo>
                <a:lnTo>
                  <a:pt x="3428761" y="104835"/>
                </a:lnTo>
                <a:lnTo>
                  <a:pt x="3418008" y="105412"/>
                </a:lnTo>
                <a:lnTo>
                  <a:pt x="3409696" y="104368"/>
                </a:lnTo>
                <a:lnTo>
                  <a:pt x="3384041" y="121907"/>
                </a:lnTo>
                <a:lnTo>
                  <a:pt x="3354451" y="118872"/>
                </a:lnTo>
                <a:lnTo>
                  <a:pt x="3339369" y="119792"/>
                </a:lnTo>
                <a:lnTo>
                  <a:pt x="3329555" y="119011"/>
                </a:lnTo>
                <a:lnTo>
                  <a:pt x="3320669" y="115684"/>
                </a:lnTo>
                <a:lnTo>
                  <a:pt x="3308857" y="119926"/>
                </a:lnTo>
                <a:lnTo>
                  <a:pt x="3309238" y="111734"/>
                </a:lnTo>
                <a:lnTo>
                  <a:pt x="3296030" y="111010"/>
                </a:lnTo>
                <a:lnTo>
                  <a:pt x="3289300" y="114655"/>
                </a:lnTo>
                <a:lnTo>
                  <a:pt x="3281045" y="113538"/>
                </a:lnTo>
                <a:lnTo>
                  <a:pt x="3267231" y="115421"/>
                </a:lnTo>
                <a:lnTo>
                  <a:pt x="3252644" y="116427"/>
                </a:lnTo>
                <a:lnTo>
                  <a:pt x="3237271" y="117156"/>
                </a:lnTo>
                <a:lnTo>
                  <a:pt x="3221101" y="118211"/>
                </a:lnTo>
                <a:lnTo>
                  <a:pt x="3206434" y="120979"/>
                </a:lnTo>
                <a:lnTo>
                  <a:pt x="3191970" y="121513"/>
                </a:lnTo>
                <a:lnTo>
                  <a:pt x="3176863" y="121333"/>
                </a:lnTo>
                <a:lnTo>
                  <a:pt x="3160267" y="121958"/>
                </a:lnTo>
                <a:lnTo>
                  <a:pt x="3150615" y="124774"/>
                </a:lnTo>
                <a:lnTo>
                  <a:pt x="3142583" y="123399"/>
                </a:lnTo>
                <a:lnTo>
                  <a:pt x="3134693" y="120443"/>
                </a:lnTo>
                <a:lnTo>
                  <a:pt x="3125470" y="118516"/>
                </a:lnTo>
                <a:lnTo>
                  <a:pt x="3122040" y="118719"/>
                </a:lnTo>
                <a:lnTo>
                  <a:pt x="3114166" y="120535"/>
                </a:lnTo>
                <a:lnTo>
                  <a:pt x="3109467" y="121958"/>
                </a:lnTo>
                <a:lnTo>
                  <a:pt x="3106928" y="122288"/>
                </a:lnTo>
                <a:lnTo>
                  <a:pt x="3096005" y="124904"/>
                </a:lnTo>
                <a:lnTo>
                  <a:pt x="3083940" y="128587"/>
                </a:lnTo>
                <a:lnTo>
                  <a:pt x="3074864" y="128358"/>
                </a:lnTo>
                <a:lnTo>
                  <a:pt x="3064668" y="129867"/>
                </a:lnTo>
                <a:lnTo>
                  <a:pt x="3055187" y="130466"/>
                </a:lnTo>
                <a:lnTo>
                  <a:pt x="3048254" y="127508"/>
                </a:lnTo>
                <a:lnTo>
                  <a:pt x="3040126" y="129794"/>
                </a:lnTo>
                <a:lnTo>
                  <a:pt x="3038729" y="133731"/>
                </a:lnTo>
                <a:lnTo>
                  <a:pt x="3035554" y="128574"/>
                </a:lnTo>
                <a:lnTo>
                  <a:pt x="3032632" y="129197"/>
                </a:lnTo>
                <a:lnTo>
                  <a:pt x="3030347" y="129159"/>
                </a:lnTo>
                <a:lnTo>
                  <a:pt x="3027426" y="128574"/>
                </a:lnTo>
                <a:lnTo>
                  <a:pt x="3009646" y="133794"/>
                </a:lnTo>
                <a:lnTo>
                  <a:pt x="3006471" y="133959"/>
                </a:lnTo>
                <a:lnTo>
                  <a:pt x="2995803" y="138036"/>
                </a:lnTo>
                <a:lnTo>
                  <a:pt x="2989706" y="139788"/>
                </a:lnTo>
                <a:lnTo>
                  <a:pt x="2989072" y="141033"/>
                </a:lnTo>
                <a:lnTo>
                  <a:pt x="2987675" y="141960"/>
                </a:lnTo>
                <a:lnTo>
                  <a:pt x="2985134" y="142748"/>
                </a:lnTo>
                <a:lnTo>
                  <a:pt x="2979674" y="143230"/>
                </a:lnTo>
                <a:lnTo>
                  <a:pt x="2978150" y="143192"/>
                </a:lnTo>
                <a:lnTo>
                  <a:pt x="2971800" y="146062"/>
                </a:lnTo>
                <a:lnTo>
                  <a:pt x="2970022" y="147167"/>
                </a:lnTo>
                <a:lnTo>
                  <a:pt x="2968752" y="148374"/>
                </a:lnTo>
                <a:lnTo>
                  <a:pt x="2968116" y="149733"/>
                </a:lnTo>
                <a:lnTo>
                  <a:pt x="2944530" y="151343"/>
                </a:lnTo>
                <a:lnTo>
                  <a:pt x="2924111" y="155260"/>
                </a:lnTo>
                <a:lnTo>
                  <a:pt x="2904359" y="160087"/>
                </a:lnTo>
                <a:lnTo>
                  <a:pt x="2882773" y="164426"/>
                </a:lnTo>
                <a:lnTo>
                  <a:pt x="2862921" y="164363"/>
                </a:lnTo>
                <a:lnTo>
                  <a:pt x="2843022" y="170581"/>
                </a:lnTo>
                <a:lnTo>
                  <a:pt x="2828266" y="179659"/>
                </a:lnTo>
                <a:lnTo>
                  <a:pt x="2823845" y="188175"/>
                </a:lnTo>
                <a:lnTo>
                  <a:pt x="2810327" y="187681"/>
                </a:lnTo>
                <a:lnTo>
                  <a:pt x="2780196" y="200080"/>
                </a:lnTo>
                <a:lnTo>
                  <a:pt x="2777108" y="195872"/>
                </a:lnTo>
                <a:lnTo>
                  <a:pt x="2769356" y="197171"/>
                </a:lnTo>
                <a:lnTo>
                  <a:pt x="2761472" y="196997"/>
                </a:lnTo>
                <a:lnTo>
                  <a:pt x="2755659" y="195530"/>
                </a:lnTo>
                <a:lnTo>
                  <a:pt x="2754122" y="192951"/>
                </a:lnTo>
                <a:lnTo>
                  <a:pt x="2731954" y="200661"/>
                </a:lnTo>
                <a:lnTo>
                  <a:pt x="2702988" y="206265"/>
                </a:lnTo>
                <a:lnTo>
                  <a:pt x="2672379" y="211362"/>
                </a:lnTo>
                <a:lnTo>
                  <a:pt x="2645282" y="217551"/>
                </a:lnTo>
                <a:lnTo>
                  <a:pt x="2630931" y="215900"/>
                </a:lnTo>
                <a:lnTo>
                  <a:pt x="2628646" y="216192"/>
                </a:lnTo>
                <a:lnTo>
                  <a:pt x="2627122" y="217208"/>
                </a:lnTo>
                <a:lnTo>
                  <a:pt x="2615056" y="220941"/>
                </a:lnTo>
                <a:lnTo>
                  <a:pt x="2541015" y="219862"/>
                </a:lnTo>
                <a:lnTo>
                  <a:pt x="2483183" y="220216"/>
                </a:lnTo>
                <a:lnTo>
                  <a:pt x="2450736" y="222435"/>
                </a:lnTo>
                <a:lnTo>
                  <a:pt x="2411349" y="228790"/>
                </a:lnTo>
                <a:lnTo>
                  <a:pt x="2370285" y="237582"/>
                </a:lnTo>
                <a:lnTo>
                  <a:pt x="2321498" y="248975"/>
                </a:lnTo>
                <a:lnTo>
                  <a:pt x="2270979" y="262375"/>
                </a:lnTo>
                <a:lnTo>
                  <a:pt x="2224721" y="277185"/>
                </a:lnTo>
                <a:lnTo>
                  <a:pt x="2188717" y="292811"/>
                </a:lnTo>
                <a:lnTo>
                  <a:pt x="2170485" y="299771"/>
                </a:lnTo>
                <a:lnTo>
                  <a:pt x="2104207" y="315174"/>
                </a:lnTo>
                <a:lnTo>
                  <a:pt x="2085721" y="322224"/>
                </a:lnTo>
                <a:lnTo>
                  <a:pt x="2080220" y="321130"/>
                </a:lnTo>
                <a:lnTo>
                  <a:pt x="2061646" y="323129"/>
                </a:lnTo>
                <a:lnTo>
                  <a:pt x="2058288" y="321500"/>
                </a:lnTo>
                <a:lnTo>
                  <a:pt x="2050538" y="321727"/>
                </a:lnTo>
                <a:lnTo>
                  <a:pt x="2041608" y="325077"/>
                </a:lnTo>
                <a:lnTo>
                  <a:pt x="2034285" y="325526"/>
                </a:lnTo>
                <a:lnTo>
                  <a:pt x="2031110" y="326576"/>
                </a:lnTo>
                <a:lnTo>
                  <a:pt x="2037572" y="328901"/>
                </a:lnTo>
                <a:lnTo>
                  <a:pt x="2034539" y="330581"/>
                </a:lnTo>
                <a:lnTo>
                  <a:pt x="2027340" y="332940"/>
                </a:lnTo>
                <a:lnTo>
                  <a:pt x="2023808" y="335214"/>
                </a:lnTo>
                <a:lnTo>
                  <a:pt x="2018752" y="335915"/>
                </a:lnTo>
                <a:lnTo>
                  <a:pt x="2006980" y="333552"/>
                </a:lnTo>
                <a:lnTo>
                  <a:pt x="1998602" y="335944"/>
                </a:lnTo>
                <a:lnTo>
                  <a:pt x="1989867" y="336591"/>
                </a:lnTo>
                <a:lnTo>
                  <a:pt x="1979084" y="336728"/>
                </a:lnTo>
                <a:lnTo>
                  <a:pt x="1964562" y="337591"/>
                </a:lnTo>
                <a:lnTo>
                  <a:pt x="1959102" y="339420"/>
                </a:lnTo>
                <a:lnTo>
                  <a:pt x="1949957" y="336562"/>
                </a:lnTo>
                <a:lnTo>
                  <a:pt x="1945131" y="335521"/>
                </a:lnTo>
                <a:lnTo>
                  <a:pt x="1939798" y="335127"/>
                </a:lnTo>
                <a:lnTo>
                  <a:pt x="1933194" y="336257"/>
                </a:lnTo>
                <a:lnTo>
                  <a:pt x="1915824" y="341142"/>
                </a:lnTo>
                <a:lnTo>
                  <a:pt x="1908635" y="339732"/>
                </a:lnTo>
                <a:lnTo>
                  <a:pt x="1896135" y="338134"/>
                </a:lnTo>
                <a:lnTo>
                  <a:pt x="1862835" y="342455"/>
                </a:lnTo>
                <a:lnTo>
                  <a:pt x="1860169" y="344182"/>
                </a:lnTo>
                <a:lnTo>
                  <a:pt x="1850771" y="344195"/>
                </a:lnTo>
                <a:lnTo>
                  <a:pt x="1850008" y="342468"/>
                </a:lnTo>
                <a:lnTo>
                  <a:pt x="1846199" y="343598"/>
                </a:lnTo>
                <a:lnTo>
                  <a:pt x="1839086" y="348157"/>
                </a:lnTo>
                <a:lnTo>
                  <a:pt x="1835530" y="345744"/>
                </a:lnTo>
                <a:lnTo>
                  <a:pt x="1819481" y="348194"/>
                </a:lnTo>
                <a:lnTo>
                  <a:pt x="1804288" y="351282"/>
                </a:lnTo>
                <a:lnTo>
                  <a:pt x="1784984" y="356958"/>
                </a:lnTo>
                <a:lnTo>
                  <a:pt x="1778761" y="355473"/>
                </a:lnTo>
                <a:lnTo>
                  <a:pt x="1774825" y="354838"/>
                </a:lnTo>
                <a:lnTo>
                  <a:pt x="1770506" y="354698"/>
                </a:lnTo>
                <a:lnTo>
                  <a:pt x="1765680" y="355714"/>
                </a:lnTo>
                <a:lnTo>
                  <a:pt x="1753310" y="359796"/>
                </a:lnTo>
                <a:lnTo>
                  <a:pt x="1747393" y="358951"/>
                </a:lnTo>
                <a:lnTo>
                  <a:pt x="1737284" y="358112"/>
                </a:lnTo>
                <a:lnTo>
                  <a:pt x="1712340" y="362216"/>
                </a:lnTo>
                <a:lnTo>
                  <a:pt x="1704774" y="361738"/>
                </a:lnTo>
                <a:lnTo>
                  <a:pt x="1699244" y="359144"/>
                </a:lnTo>
                <a:lnTo>
                  <a:pt x="1694070" y="356324"/>
                </a:lnTo>
                <a:lnTo>
                  <a:pt x="1687576" y="355168"/>
                </a:lnTo>
                <a:lnTo>
                  <a:pt x="1676421" y="357101"/>
                </a:lnTo>
                <a:lnTo>
                  <a:pt x="1667017" y="359094"/>
                </a:lnTo>
                <a:lnTo>
                  <a:pt x="1658590" y="361488"/>
                </a:lnTo>
                <a:lnTo>
                  <a:pt x="1650364" y="364629"/>
                </a:lnTo>
                <a:lnTo>
                  <a:pt x="1639837" y="367608"/>
                </a:lnTo>
                <a:lnTo>
                  <a:pt x="1633870" y="373102"/>
                </a:lnTo>
                <a:lnTo>
                  <a:pt x="1631166" y="378751"/>
                </a:lnTo>
                <a:lnTo>
                  <a:pt x="1630045" y="383527"/>
                </a:lnTo>
                <a:lnTo>
                  <a:pt x="1624583" y="382676"/>
                </a:lnTo>
                <a:lnTo>
                  <a:pt x="1618996" y="382524"/>
                </a:lnTo>
                <a:lnTo>
                  <a:pt x="1614424" y="383819"/>
                </a:lnTo>
                <a:lnTo>
                  <a:pt x="1610232" y="385813"/>
                </a:lnTo>
                <a:lnTo>
                  <a:pt x="1595374" y="389966"/>
                </a:lnTo>
                <a:lnTo>
                  <a:pt x="1582165" y="392506"/>
                </a:lnTo>
                <a:lnTo>
                  <a:pt x="1570227" y="393192"/>
                </a:lnTo>
                <a:lnTo>
                  <a:pt x="1567370" y="396746"/>
                </a:lnTo>
                <a:lnTo>
                  <a:pt x="1559655" y="397754"/>
                </a:lnTo>
                <a:lnTo>
                  <a:pt x="1550654" y="397996"/>
                </a:lnTo>
                <a:lnTo>
                  <a:pt x="1543938" y="399249"/>
                </a:lnTo>
                <a:lnTo>
                  <a:pt x="1521110" y="405830"/>
                </a:lnTo>
                <a:lnTo>
                  <a:pt x="1508827" y="409088"/>
                </a:lnTo>
                <a:lnTo>
                  <a:pt x="1498473" y="410857"/>
                </a:lnTo>
                <a:lnTo>
                  <a:pt x="1494440" y="407867"/>
                </a:lnTo>
                <a:lnTo>
                  <a:pt x="1490122" y="405115"/>
                </a:lnTo>
                <a:lnTo>
                  <a:pt x="1483756" y="403647"/>
                </a:lnTo>
                <a:lnTo>
                  <a:pt x="1473580" y="404507"/>
                </a:lnTo>
                <a:lnTo>
                  <a:pt x="1467119" y="406397"/>
                </a:lnTo>
                <a:lnTo>
                  <a:pt x="1460563" y="409854"/>
                </a:lnTo>
                <a:lnTo>
                  <a:pt x="1454292" y="413558"/>
                </a:lnTo>
                <a:lnTo>
                  <a:pt x="1448688" y="416191"/>
                </a:lnTo>
                <a:lnTo>
                  <a:pt x="1424558" y="418680"/>
                </a:lnTo>
                <a:lnTo>
                  <a:pt x="1426209" y="421157"/>
                </a:lnTo>
                <a:lnTo>
                  <a:pt x="1419363" y="424073"/>
                </a:lnTo>
                <a:lnTo>
                  <a:pt x="1409255" y="428023"/>
                </a:lnTo>
                <a:lnTo>
                  <a:pt x="1388109" y="435622"/>
                </a:lnTo>
                <a:lnTo>
                  <a:pt x="1382061" y="439108"/>
                </a:lnTo>
                <a:lnTo>
                  <a:pt x="1358677" y="440626"/>
                </a:lnTo>
                <a:lnTo>
                  <a:pt x="1356486" y="443941"/>
                </a:lnTo>
                <a:lnTo>
                  <a:pt x="1344263" y="443884"/>
                </a:lnTo>
                <a:lnTo>
                  <a:pt x="1331944" y="446919"/>
                </a:lnTo>
                <a:lnTo>
                  <a:pt x="1318910" y="450992"/>
                </a:lnTo>
                <a:lnTo>
                  <a:pt x="1304544" y="454050"/>
                </a:lnTo>
                <a:lnTo>
                  <a:pt x="1303527" y="457860"/>
                </a:lnTo>
                <a:lnTo>
                  <a:pt x="1298702" y="458317"/>
                </a:lnTo>
                <a:lnTo>
                  <a:pt x="1289177" y="457631"/>
                </a:lnTo>
                <a:lnTo>
                  <a:pt x="1241262" y="469038"/>
                </a:lnTo>
                <a:lnTo>
                  <a:pt x="1198848" y="486203"/>
                </a:lnTo>
                <a:lnTo>
                  <a:pt x="1164768" y="499372"/>
                </a:lnTo>
                <a:lnTo>
                  <a:pt x="1123160" y="498516"/>
                </a:lnTo>
                <a:lnTo>
                  <a:pt x="1094485" y="496825"/>
                </a:lnTo>
                <a:lnTo>
                  <a:pt x="1062097" y="496222"/>
                </a:lnTo>
                <a:lnTo>
                  <a:pt x="1032255" y="499211"/>
                </a:lnTo>
                <a:lnTo>
                  <a:pt x="1013378" y="505023"/>
                </a:lnTo>
                <a:lnTo>
                  <a:pt x="980297" y="508422"/>
                </a:lnTo>
                <a:lnTo>
                  <a:pt x="945763" y="510502"/>
                </a:lnTo>
                <a:lnTo>
                  <a:pt x="922527" y="512356"/>
                </a:lnTo>
                <a:lnTo>
                  <a:pt x="917338" y="515549"/>
                </a:lnTo>
                <a:lnTo>
                  <a:pt x="906732" y="517680"/>
                </a:lnTo>
                <a:lnTo>
                  <a:pt x="897578" y="520148"/>
                </a:lnTo>
                <a:lnTo>
                  <a:pt x="896746" y="524353"/>
                </a:lnTo>
                <a:lnTo>
                  <a:pt x="895095" y="528017"/>
                </a:lnTo>
                <a:lnTo>
                  <a:pt x="886078" y="529003"/>
                </a:lnTo>
                <a:lnTo>
                  <a:pt x="880109" y="526569"/>
                </a:lnTo>
                <a:lnTo>
                  <a:pt x="867187" y="530061"/>
                </a:lnTo>
                <a:lnTo>
                  <a:pt x="860536" y="530778"/>
                </a:lnTo>
                <a:lnTo>
                  <a:pt x="851788" y="529451"/>
                </a:lnTo>
                <a:lnTo>
                  <a:pt x="842077" y="532789"/>
                </a:lnTo>
                <a:lnTo>
                  <a:pt x="833342" y="537319"/>
                </a:lnTo>
                <a:lnTo>
                  <a:pt x="824178" y="540252"/>
                </a:lnTo>
                <a:lnTo>
                  <a:pt x="813180" y="538800"/>
                </a:lnTo>
                <a:lnTo>
                  <a:pt x="801741" y="543074"/>
                </a:lnTo>
                <a:lnTo>
                  <a:pt x="779764" y="540254"/>
                </a:lnTo>
                <a:lnTo>
                  <a:pt x="753477" y="536004"/>
                </a:lnTo>
                <a:lnTo>
                  <a:pt x="729106" y="535988"/>
                </a:lnTo>
                <a:lnTo>
                  <a:pt x="691749" y="547466"/>
                </a:lnTo>
                <a:lnTo>
                  <a:pt x="653129" y="557589"/>
                </a:lnTo>
                <a:lnTo>
                  <a:pt x="620271" y="569035"/>
                </a:lnTo>
                <a:lnTo>
                  <a:pt x="600201" y="584484"/>
                </a:lnTo>
                <a:lnTo>
                  <a:pt x="561798" y="586085"/>
                </a:lnTo>
                <a:lnTo>
                  <a:pt x="528145" y="590565"/>
                </a:lnTo>
                <a:lnTo>
                  <a:pt x="497278" y="596152"/>
                </a:lnTo>
                <a:lnTo>
                  <a:pt x="467232" y="601078"/>
                </a:lnTo>
                <a:lnTo>
                  <a:pt x="454705" y="602810"/>
                </a:lnTo>
                <a:lnTo>
                  <a:pt x="442928" y="602786"/>
                </a:lnTo>
                <a:lnTo>
                  <a:pt x="432032" y="603498"/>
                </a:lnTo>
                <a:lnTo>
                  <a:pt x="422147" y="607438"/>
                </a:lnTo>
                <a:lnTo>
                  <a:pt x="385956" y="605294"/>
                </a:lnTo>
                <a:lnTo>
                  <a:pt x="339598" y="599250"/>
                </a:lnTo>
                <a:lnTo>
                  <a:pt x="292096" y="593567"/>
                </a:lnTo>
                <a:lnTo>
                  <a:pt x="252475" y="592507"/>
                </a:lnTo>
                <a:lnTo>
                  <a:pt x="236241" y="599792"/>
                </a:lnTo>
                <a:lnTo>
                  <a:pt x="216233" y="605538"/>
                </a:lnTo>
                <a:lnTo>
                  <a:pt x="196629" y="611808"/>
                </a:lnTo>
                <a:lnTo>
                  <a:pt x="181609" y="620669"/>
                </a:lnTo>
                <a:lnTo>
                  <a:pt x="172731" y="618535"/>
                </a:lnTo>
                <a:lnTo>
                  <a:pt x="160686" y="616558"/>
                </a:lnTo>
                <a:lnTo>
                  <a:pt x="148498" y="615386"/>
                </a:lnTo>
                <a:lnTo>
                  <a:pt x="139191" y="615666"/>
                </a:lnTo>
                <a:lnTo>
                  <a:pt x="128188" y="613827"/>
                </a:lnTo>
                <a:lnTo>
                  <a:pt x="113458" y="614685"/>
                </a:lnTo>
                <a:lnTo>
                  <a:pt x="98704" y="616054"/>
                </a:lnTo>
                <a:lnTo>
                  <a:pt x="87629" y="615748"/>
                </a:lnTo>
                <a:lnTo>
                  <a:pt x="32123" y="636275"/>
                </a:lnTo>
                <a:lnTo>
                  <a:pt x="6095" y="646288"/>
                </a:lnTo>
                <a:lnTo>
                  <a:pt x="0" y="649223"/>
                </a:lnTo>
                <a:lnTo>
                  <a:pt x="6810756" y="649223"/>
                </a:lnTo>
                <a:lnTo>
                  <a:pt x="6810756" y="18897"/>
                </a:lnTo>
                <a:lnTo>
                  <a:pt x="6753240" y="13385"/>
                </a:lnTo>
                <a:lnTo>
                  <a:pt x="6738111" y="12319"/>
                </a:lnTo>
                <a:lnTo>
                  <a:pt x="6720099" y="11723"/>
                </a:lnTo>
                <a:lnTo>
                  <a:pt x="6704218" y="10431"/>
                </a:lnTo>
                <a:lnTo>
                  <a:pt x="6688552" y="9899"/>
                </a:lnTo>
                <a:lnTo>
                  <a:pt x="6671183" y="11582"/>
                </a:lnTo>
                <a:lnTo>
                  <a:pt x="6653373" y="11454"/>
                </a:lnTo>
                <a:lnTo>
                  <a:pt x="6636623" y="11053"/>
                </a:lnTo>
                <a:lnTo>
                  <a:pt x="6620515" y="10984"/>
                </a:lnTo>
                <a:lnTo>
                  <a:pt x="6604634" y="11849"/>
                </a:lnTo>
                <a:lnTo>
                  <a:pt x="6596633" y="10121"/>
                </a:lnTo>
                <a:lnTo>
                  <a:pt x="6588759" y="9499"/>
                </a:lnTo>
                <a:lnTo>
                  <a:pt x="6580378" y="12433"/>
                </a:lnTo>
                <a:lnTo>
                  <a:pt x="6566281" y="11557"/>
                </a:lnTo>
                <a:lnTo>
                  <a:pt x="6556279" y="10415"/>
                </a:lnTo>
                <a:lnTo>
                  <a:pt x="6547659" y="10009"/>
                </a:lnTo>
                <a:lnTo>
                  <a:pt x="6537706" y="11341"/>
                </a:lnTo>
                <a:lnTo>
                  <a:pt x="6529196" y="7647"/>
                </a:lnTo>
                <a:lnTo>
                  <a:pt x="6523926" y="7726"/>
                </a:lnTo>
                <a:lnTo>
                  <a:pt x="6518560" y="9517"/>
                </a:lnTo>
                <a:lnTo>
                  <a:pt x="6509765" y="10960"/>
                </a:lnTo>
                <a:lnTo>
                  <a:pt x="6505336" y="12230"/>
                </a:lnTo>
                <a:lnTo>
                  <a:pt x="6507098" y="13844"/>
                </a:lnTo>
                <a:lnTo>
                  <a:pt x="6509051" y="15251"/>
                </a:lnTo>
                <a:lnTo>
                  <a:pt x="6505194" y="15900"/>
                </a:lnTo>
                <a:lnTo>
                  <a:pt x="6492787" y="13987"/>
                </a:lnTo>
                <a:lnTo>
                  <a:pt x="6463260" y="4793"/>
                </a:lnTo>
                <a:lnTo>
                  <a:pt x="6449567" y="2387"/>
                </a:lnTo>
                <a:lnTo>
                  <a:pt x="6442110" y="3230"/>
                </a:lnTo>
                <a:lnTo>
                  <a:pt x="6433343" y="2922"/>
                </a:lnTo>
                <a:lnTo>
                  <a:pt x="6425100" y="1750"/>
                </a:lnTo>
                <a:lnTo>
                  <a:pt x="6419214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430529"/>
            <a:ext cx="7487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WBS</a:t>
            </a:r>
            <a:r>
              <a:rPr sz="4000" spc="-105" dirty="0"/>
              <a:t> </a:t>
            </a:r>
            <a:r>
              <a:rPr sz="4000" dirty="0"/>
              <a:t>in</a:t>
            </a:r>
            <a:r>
              <a:rPr sz="4000" spc="-105" dirty="0"/>
              <a:t> </a:t>
            </a:r>
            <a:r>
              <a:rPr sz="4000" dirty="0"/>
              <a:t>Project</a:t>
            </a:r>
            <a:r>
              <a:rPr sz="4000" spc="-80" dirty="0"/>
              <a:t> </a:t>
            </a:r>
            <a:r>
              <a:rPr sz="4000" spc="-10" dirty="0"/>
              <a:t>Management</a:t>
            </a:r>
            <a:r>
              <a:rPr sz="4000" spc="-95" dirty="0"/>
              <a:t> </a:t>
            </a:r>
            <a:r>
              <a:rPr sz="4000" spc="-10" dirty="0"/>
              <a:t>(Cont)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0952" y="1200404"/>
            <a:ext cx="11599545" cy="18173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39395" marR="5080" indent="-227329" algn="just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Understanding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deliverables</a:t>
            </a:r>
            <a:r>
              <a:rPr sz="2800" spc="2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included</a:t>
            </a:r>
            <a:r>
              <a:rPr sz="2800" spc="2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WBS</a:t>
            </a:r>
            <a:r>
              <a:rPr sz="2800" spc="2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mapping</a:t>
            </a:r>
            <a:r>
              <a:rPr sz="2800" spc="27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their 	relationships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crucial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schedule.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one 	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WBS dictionary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(i.e.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deliverables),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turns these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deliverables 	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map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relationships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(i.e.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diagram)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uses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schedule.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952" y="4909184"/>
            <a:ext cx="11598910" cy="11347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39395" marR="5080" indent="-227329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996950" algn="l"/>
                <a:tab pos="1663064" algn="l"/>
                <a:tab pos="2400935" algn="l"/>
                <a:tab pos="3062605" algn="l"/>
                <a:tab pos="3705860" algn="l"/>
                <a:tab pos="4504055" algn="l"/>
                <a:tab pos="4959985" algn="l"/>
                <a:tab pos="6848475" algn="l"/>
                <a:tab pos="7661909" algn="l"/>
                <a:tab pos="8302625" algn="l"/>
                <a:tab pos="10314305" algn="l"/>
              </a:tabLst>
            </a:pPr>
            <a:r>
              <a:rPr sz="2800" spc="-2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also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map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deliverables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(and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relationships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between 	</a:t>
            </a:r>
            <a:r>
              <a:rPr sz="2800" dirty="0">
                <a:latin typeface="Calibri"/>
                <a:cs typeface="Calibri"/>
              </a:rPr>
              <a:t>them)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WBS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figure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resources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creation.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2329180">
              <a:lnSpc>
                <a:spcPts val="2710"/>
              </a:lnSpc>
            </a:pP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Resource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Breakdown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Structure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(RBS).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172" y="3223260"/>
            <a:ext cx="8019288" cy="15041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WBS</a:t>
            </a:r>
            <a:r>
              <a:rPr sz="5400" spc="-80" dirty="0"/>
              <a:t> </a:t>
            </a:r>
            <a:r>
              <a:rPr sz="5400" dirty="0"/>
              <a:t>in</a:t>
            </a:r>
            <a:r>
              <a:rPr sz="5400" spc="-75" dirty="0"/>
              <a:t> </a:t>
            </a:r>
            <a:r>
              <a:rPr sz="5400" dirty="0"/>
              <a:t>Project</a:t>
            </a:r>
            <a:r>
              <a:rPr sz="5400" spc="-75" dirty="0"/>
              <a:t> </a:t>
            </a:r>
            <a:r>
              <a:rPr sz="5400" dirty="0"/>
              <a:t>Management</a:t>
            </a:r>
            <a:r>
              <a:rPr sz="5400" spc="-80" dirty="0"/>
              <a:t> </a:t>
            </a:r>
            <a:r>
              <a:rPr sz="5400" spc="-10" dirty="0"/>
              <a:t>(Cont)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77695"/>
            <a:ext cx="10359390" cy="20453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029" marR="5080" indent="-227329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resource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breakdown</a:t>
            </a:r>
            <a:r>
              <a:rPr sz="2400" spc="1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consists</a:t>
            </a:r>
            <a:r>
              <a:rPr sz="2400" spc="1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material</a:t>
            </a:r>
            <a:r>
              <a:rPr sz="2400" spc="11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human 	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deliverable.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you’re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chair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house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remodeling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you’ll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need: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7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carpenter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Raw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materials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wood,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polish,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nails,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glue,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spc="-40" dirty="0">
                <a:latin typeface="Calibri"/>
                <a:cs typeface="Calibri"/>
              </a:rPr>
              <a:t>Tools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hammers,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saws,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drills,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148793"/>
            <a:ext cx="7483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WBS</a:t>
            </a:r>
            <a:r>
              <a:rPr sz="4000" spc="-95" dirty="0"/>
              <a:t> </a:t>
            </a:r>
            <a:r>
              <a:rPr sz="4000" dirty="0"/>
              <a:t>in</a:t>
            </a:r>
            <a:r>
              <a:rPr sz="4000" spc="-95" dirty="0"/>
              <a:t> </a:t>
            </a:r>
            <a:r>
              <a:rPr sz="4000" dirty="0"/>
              <a:t>Project</a:t>
            </a:r>
            <a:r>
              <a:rPr sz="4000" spc="-75" dirty="0"/>
              <a:t> </a:t>
            </a:r>
            <a:r>
              <a:rPr sz="4000" spc="-10" dirty="0"/>
              <a:t>Management</a:t>
            </a:r>
            <a:r>
              <a:rPr sz="4000" spc="-85" dirty="0"/>
              <a:t> </a:t>
            </a:r>
            <a:r>
              <a:rPr sz="4000" spc="-10" dirty="0"/>
              <a:t>(Cont)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0952" y="774014"/>
            <a:ext cx="6696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represent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952" y="5458459"/>
            <a:ext cx="11294110" cy="104965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39395" marR="5080" indent="-227329" algn="just">
              <a:lnSpc>
                <a:spcPct val="70000"/>
              </a:lnSpc>
              <a:spcBef>
                <a:spcPts val="110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Once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deliverable, 	</a:t>
            </a:r>
            <a:r>
              <a:rPr sz="2800" dirty="0">
                <a:latin typeface="Calibri"/>
                <a:cs typeface="Calibri"/>
              </a:rPr>
              <a:t>he/she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his/her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scheduling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breakdown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9007" y="1293875"/>
            <a:ext cx="8314944" cy="4206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142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Creating</a:t>
            </a:r>
            <a:r>
              <a:rPr sz="5400" spc="-270" dirty="0"/>
              <a:t> </a:t>
            </a:r>
            <a:r>
              <a:rPr sz="5400" spc="-25" dirty="0"/>
              <a:t>WBS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50263"/>
            <a:ext cx="10360660" cy="352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ts val="245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  <a:tab pos="873760" algn="l"/>
                <a:tab pos="1891664" algn="l"/>
                <a:tab pos="2317115" algn="l"/>
                <a:tab pos="2903855" algn="l"/>
                <a:tab pos="3655060" algn="l"/>
                <a:tab pos="5470525" algn="l"/>
                <a:tab pos="6583045" algn="l"/>
                <a:tab pos="7471409" algn="l"/>
                <a:tab pos="8311515" algn="l"/>
                <a:tab pos="9380220" algn="l"/>
                <a:tab pos="9698355" algn="l"/>
              </a:tabLst>
            </a:pP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output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WBS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might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seem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simple: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short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014"/>
              </a:lnSpc>
            </a:pPr>
            <a:r>
              <a:rPr sz="2400" dirty="0">
                <a:latin typeface="Calibri"/>
                <a:cs typeface="Calibri"/>
              </a:rPr>
              <a:t>document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deliverables.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however,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thorough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014"/>
              </a:lnSpc>
              <a:tabLst>
                <a:tab pos="2169160" algn="l"/>
                <a:tab pos="2562225" algn="l"/>
                <a:tab pos="3117215" algn="l"/>
                <a:tab pos="4324350" algn="l"/>
                <a:tab pos="5258435" algn="l"/>
                <a:tab pos="6285865" algn="l"/>
                <a:tab pos="7242809" algn="l"/>
                <a:tab pos="8851265" algn="l"/>
                <a:tab pos="9457690" algn="l"/>
              </a:tabLst>
            </a:pP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project’s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scope,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his/her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team’s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capabilities,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his/her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sz="2400" spc="-20" dirty="0">
                <a:latin typeface="Calibri"/>
                <a:cs typeface="Calibri"/>
              </a:rPr>
              <a:t>stakeholders’ </a:t>
            </a:r>
            <a:r>
              <a:rPr sz="2400" spc="-10" dirty="0"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95"/>
              </a:lnSpc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scratch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steps: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ts val="2515"/>
              </a:lnSpc>
              <a:buAutoNum type="arabicPeriod"/>
              <a:tabLst>
                <a:tab pos="927100" algn="l"/>
              </a:tabLst>
            </a:pPr>
            <a:r>
              <a:rPr sz="2400" b="1" dirty="0">
                <a:latin typeface="Calibri"/>
                <a:cs typeface="Calibri"/>
              </a:rPr>
              <a:t>Understand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Project’s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Scope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ts val="2520"/>
              </a:lnSpc>
              <a:buAutoNum type="arabicPeriod"/>
              <a:tabLst>
                <a:tab pos="927100" algn="l"/>
              </a:tabLst>
            </a:pPr>
            <a:r>
              <a:rPr sz="2400" b="1" dirty="0">
                <a:latin typeface="Calibri"/>
                <a:cs typeface="Calibri"/>
              </a:rPr>
              <a:t>Determine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Major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Deliverables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ts val="2515"/>
              </a:lnSpc>
              <a:buAutoNum type="arabicPeriod"/>
              <a:tabLst>
                <a:tab pos="927100" algn="l"/>
              </a:tabLst>
            </a:pPr>
            <a:r>
              <a:rPr sz="2400" b="1" dirty="0">
                <a:latin typeface="Calibri"/>
                <a:cs typeface="Calibri"/>
              </a:rPr>
              <a:t>Determine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Work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Packages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ts val="2515"/>
              </a:lnSpc>
              <a:buAutoNum type="arabicPeriod"/>
              <a:tabLst>
                <a:tab pos="927100" algn="l"/>
              </a:tabLst>
            </a:pPr>
            <a:r>
              <a:rPr sz="2400" b="1" spc="-10" dirty="0">
                <a:latin typeface="Calibri"/>
                <a:cs typeface="Calibri"/>
              </a:rPr>
              <a:t>Create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WBS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Dictionary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ts val="2700"/>
              </a:lnSpc>
              <a:buAutoNum type="arabicPeriod"/>
              <a:tabLst>
                <a:tab pos="927100" algn="l"/>
              </a:tabLst>
            </a:pPr>
            <a:r>
              <a:rPr sz="2400" b="1" dirty="0">
                <a:latin typeface="Calibri"/>
                <a:cs typeface="Calibri"/>
              </a:rPr>
              <a:t>Use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Right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WBS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Format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spc="-10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Creating</a:t>
            </a:r>
            <a:r>
              <a:rPr spc="-114" dirty="0"/>
              <a:t> </a:t>
            </a:r>
            <a:r>
              <a:rPr spc="-25" dirty="0"/>
              <a:t>WBS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425016"/>
            <a:ext cx="10636250" cy="472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1.</a:t>
            </a:r>
            <a:r>
              <a:rPr sz="2800" b="1" i="1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Understand</a:t>
            </a:r>
            <a:r>
              <a:rPr sz="2800" b="1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i="1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Project’s</a:t>
            </a:r>
            <a:r>
              <a:rPr sz="2800" b="1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Scope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0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WBS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‘Planning’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phase.</a:t>
            </a:r>
            <a:endParaRPr sz="1800">
              <a:latin typeface="Calibri"/>
              <a:cs typeface="Calibri"/>
            </a:endParaRPr>
          </a:p>
          <a:p>
            <a:pPr marL="292735" indent="-2800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2735" algn="l"/>
              </a:tabLst>
            </a:pPr>
            <a:r>
              <a:rPr sz="1800" spc="-10" dirty="0">
                <a:latin typeface="Calibri"/>
                <a:cs typeface="Calibri"/>
              </a:rPr>
              <a:t>Before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however,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thorough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project’s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scope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objectives.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Mainly,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things: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scope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statement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project’s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scope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detail.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ts val="205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scope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management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plan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project’s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scope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will</a:t>
            </a:r>
            <a:endParaRPr sz="1800">
              <a:latin typeface="Calibri"/>
              <a:cs typeface="Calibri"/>
            </a:endParaRPr>
          </a:p>
          <a:p>
            <a:pPr marL="698500">
              <a:lnSpc>
                <a:spcPts val="2050"/>
              </a:lnSpc>
            </a:pPr>
            <a:r>
              <a:rPr sz="1800" spc="-10" dirty="0">
                <a:latin typeface="Calibri"/>
                <a:cs typeface="Calibri"/>
              </a:rPr>
              <a:t>affect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deliverables).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One’ll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his/her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scope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scope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entire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WBS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Work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breakdown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WBS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dictionary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Scope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222580"/>
            <a:ext cx="465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Steps</a:t>
            </a:r>
            <a:r>
              <a:rPr sz="4000" spc="-130" dirty="0"/>
              <a:t> </a:t>
            </a:r>
            <a:r>
              <a:rPr sz="4000" dirty="0"/>
              <a:t>in</a:t>
            </a:r>
            <a:r>
              <a:rPr sz="4000" spc="-125" dirty="0"/>
              <a:t> </a:t>
            </a:r>
            <a:r>
              <a:rPr sz="4000" dirty="0"/>
              <a:t>Creating</a:t>
            </a:r>
            <a:r>
              <a:rPr sz="4000" spc="-105" dirty="0"/>
              <a:t> </a:t>
            </a:r>
            <a:r>
              <a:rPr sz="4000" spc="-25" dirty="0"/>
              <a:t>WBS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0952" y="736047"/>
            <a:ext cx="11400790" cy="21380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65"/>
              </a:spcBef>
            </a:pPr>
            <a:r>
              <a:rPr sz="2800" b="1" i="1" u="sng" dirty="0">
                <a:solidFill>
                  <a:srgbClr val="304B74"/>
                </a:solidFill>
                <a:uFill>
                  <a:solidFill>
                    <a:srgbClr val="304B74"/>
                  </a:solidFill>
                </a:uFill>
                <a:latin typeface="Calibri"/>
                <a:cs typeface="Calibri"/>
              </a:rPr>
              <a:t>2.</a:t>
            </a:r>
            <a:r>
              <a:rPr sz="2800" b="1" i="1" u="sng" spc="-65" dirty="0">
                <a:solidFill>
                  <a:srgbClr val="304B74"/>
                </a:solidFill>
                <a:uFill>
                  <a:solidFill>
                    <a:srgbClr val="304B74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solidFill>
                  <a:srgbClr val="304B74"/>
                </a:solidFill>
                <a:uFill>
                  <a:solidFill>
                    <a:srgbClr val="304B74"/>
                  </a:solidFill>
                </a:uFill>
                <a:latin typeface="Calibri"/>
                <a:cs typeface="Calibri"/>
              </a:rPr>
              <a:t>Determine</a:t>
            </a:r>
            <a:r>
              <a:rPr sz="2800" b="1" i="1" u="sng" spc="-35" dirty="0">
                <a:solidFill>
                  <a:srgbClr val="304B74"/>
                </a:solidFill>
                <a:uFill>
                  <a:solidFill>
                    <a:srgbClr val="304B74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solidFill>
                  <a:srgbClr val="304B74"/>
                </a:solidFill>
                <a:uFill>
                  <a:solidFill>
                    <a:srgbClr val="304B74"/>
                  </a:solidFill>
                </a:uFill>
                <a:latin typeface="Calibri"/>
                <a:cs typeface="Calibri"/>
              </a:rPr>
              <a:t>Major</a:t>
            </a:r>
            <a:r>
              <a:rPr sz="2800" b="1" i="1" u="sng" spc="-65" dirty="0">
                <a:solidFill>
                  <a:srgbClr val="304B74"/>
                </a:solidFill>
                <a:uFill>
                  <a:solidFill>
                    <a:srgbClr val="304B74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solidFill>
                  <a:srgbClr val="304B74"/>
                </a:solidFill>
                <a:uFill>
                  <a:solidFill>
                    <a:srgbClr val="304B74"/>
                  </a:solidFill>
                </a:uFill>
                <a:latin typeface="Calibri"/>
                <a:cs typeface="Calibri"/>
              </a:rPr>
              <a:t>Deliverables</a:t>
            </a:r>
            <a:endParaRPr sz="2800">
              <a:latin typeface="Calibri"/>
              <a:cs typeface="Calibri"/>
            </a:endParaRPr>
          </a:p>
          <a:p>
            <a:pPr marL="239395" marR="321945" indent="-227329">
              <a:lnSpc>
                <a:spcPts val="2590"/>
              </a:lnSpc>
              <a:spcBef>
                <a:spcPts val="108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After</a:t>
            </a:r>
            <a:r>
              <a:rPr sz="24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having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4B74"/>
                </a:solidFill>
                <a:latin typeface="Calibri"/>
                <a:cs typeface="Calibri"/>
              </a:rPr>
              <a:t>understanding</a:t>
            </a:r>
            <a:r>
              <a:rPr sz="24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project</a:t>
            </a:r>
            <a:r>
              <a:rPr sz="24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scope,</a:t>
            </a:r>
            <a:r>
              <a:rPr sz="24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start</a:t>
            </a:r>
            <a:r>
              <a:rPr sz="2400" spc="-7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WBS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4B74"/>
                </a:solidFill>
                <a:latin typeface="Calibri"/>
                <a:cs typeface="Calibri"/>
              </a:rPr>
              <a:t>development</a:t>
            </a:r>
            <a:r>
              <a:rPr sz="24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process</a:t>
            </a:r>
            <a:r>
              <a:rPr sz="2400" spc="-6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04B74"/>
                </a:solidFill>
                <a:latin typeface="Calibri"/>
                <a:cs typeface="Calibri"/>
              </a:rPr>
              <a:t>by 	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figuring</a:t>
            </a:r>
            <a:r>
              <a:rPr sz="24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out</a:t>
            </a:r>
            <a:r>
              <a:rPr sz="24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key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4B74"/>
                </a:solidFill>
                <a:latin typeface="Calibri"/>
                <a:cs typeface="Calibri"/>
              </a:rPr>
              <a:t>deliverables.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735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4B74"/>
                </a:solidFill>
                <a:latin typeface="Calibri"/>
                <a:cs typeface="Calibri"/>
              </a:rPr>
              <a:t>example,</a:t>
            </a:r>
            <a:r>
              <a:rPr sz="2400" spc="-6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if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one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goal</a:t>
            </a:r>
            <a:r>
              <a:rPr sz="2400" spc="-7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“build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04B74"/>
                </a:solidFill>
                <a:latin typeface="Calibri"/>
                <a:cs typeface="Calibri"/>
              </a:rPr>
              <a:t>house”,</a:t>
            </a:r>
            <a:r>
              <a:rPr sz="24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he/she</a:t>
            </a:r>
            <a:r>
              <a:rPr sz="24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might</a:t>
            </a:r>
            <a:r>
              <a:rPr sz="2400" spc="-8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have</a:t>
            </a:r>
            <a:r>
              <a:rPr sz="24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following</a:t>
            </a:r>
            <a:r>
              <a:rPr sz="24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three</a:t>
            </a:r>
            <a:r>
              <a:rPr sz="24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4B74"/>
                </a:solidFill>
                <a:latin typeface="Calibri"/>
                <a:cs typeface="Calibri"/>
              </a:rPr>
              <a:t>broad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ts val="2735"/>
              </a:lnSpc>
            </a:pPr>
            <a:r>
              <a:rPr sz="2400" spc="-10" dirty="0">
                <a:solidFill>
                  <a:srgbClr val="304B74"/>
                </a:solidFill>
                <a:latin typeface="Calibri"/>
                <a:cs typeface="Calibri"/>
              </a:rPr>
              <a:t>deliverables</a:t>
            </a:r>
            <a:r>
              <a:rPr sz="2400" spc="-6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at</a:t>
            </a:r>
            <a:r>
              <a:rPr sz="2400" spc="-7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Level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04B74"/>
                </a:solidFill>
                <a:latin typeface="Calibri"/>
                <a:cs typeface="Calibri"/>
              </a:rPr>
              <a:t>2: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952" y="4722426"/>
            <a:ext cx="11516360" cy="1661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There</a:t>
            </a:r>
            <a:r>
              <a:rPr sz="24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two</a:t>
            </a:r>
            <a:r>
              <a:rPr sz="2400" spc="-7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heuristics</a:t>
            </a:r>
            <a:r>
              <a:rPr sz="2400" spc="-7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you</a:t>
            </a:r>
            <a:r>
              <a:rPr sz="24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can</a:t>
            </a:r>
            <a:r>
              <a:rPr sz="2400" spc="-7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follow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determining</a:t>
            </a:r>
            <a:r>
              <a:rPr sz="2400" spc="-7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major</a:t>
            </a:r>
            <a:r>
              <a:rPr sz="2400" spc="-7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4B74"/>
                </a:solidFill>
                <a:latin typeface="Calibri"/>
                <a:cs typeface="Calibri"/>
              </a:rPr>
              <a:t>deliverables</a:t>
            </a:r>
            <a:r>
              <a:rPr sz="24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at</a:t>
            </a:r>
            <a:r>
              <a:rPr sz="2400" spc="-6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04B74"/>
                </a:solidFill>
                <a:latin typeface="Calibri"/>
                <a:cs typeface="Calibri"/>
              </a:rPr>
              <a:t>2nd</a:t>
            </a:r>
            <a:r>
              <a:rPr sz="24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04B74"/>
                </a:solidFill>
                <a:latin typeface="Calibri"/>
                <a:cs typeface="Calibri"/>
              </a:rPr>
              <a:t>level: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280"/>
              </a:lnSpc>
              <a:spcBef>
                <a:spcPts val="28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Each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deliverable</a:t>
            </a:r>
            <a:r>
              <a:rPr sz="20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must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essential</a:t>
            </a:r>
            <a:r>
              <a:rPr sz="2000" spc="-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success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project.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example,</a:t>
            </a:r>
            <a:r>
              <a:rPr sz="2000" spc="-2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you</a:t>
            </a:r>
            <a:r>
              <a:rPr sz="20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can’t</a:t>
            </a:r>
            <a:r>
              <a:rPr sz="20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build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house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without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foundation,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04B74"/>
                </a:solidFill>
                <a:latin typeface="Calibri"/>
                <a:cs typeface="Calibri"/>
              </a:rPr>
              <a:t>exterior,</a:t>
            </a:r>
            <a:r>
              <a:rPr sz="2000" spc="-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interior.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28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Each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deliverable</a:t>
            </a:r>
            <a:r>
              <a:rPr sz="2000" spc="-2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should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responsibility</a:t>
            </a:r>
            <a:r>
              <a:rPr sz="20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independent</a:t>
            </a:r>
            <a:r>
              <a:rPr sz="20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team.</a:t>
            </a:r>
            <a:r>
              <a:rPr sz="2000" spc="-2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above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example,</a:t>
            </a:r>
            <a:r>
              <a:rPr sz="2000" spc="-2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304B74"/>
                </a:solidFill>
                <a:latin typeface="Calibri"/>
                <a:cs typeface="Calibri"/>
              </a:rPr>
              <a:t>team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responsible</a:t>
            </a:r>
            <a:r>
              <a:rPr sz="20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laying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foundation</a:t>
            </a:r>
            <a:r>
              <a:rPr sz="2000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won’t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same</a:t>
            </a:r>
            <a:r>
              <a:rPr sz="2000" spc="-2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team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building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interiors.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756916"/>
            <a:ext cx="7620000" cy="21000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546049"/>
            <a:ext cx="419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spc="-10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Creating</a:t>
            </a:r>
            <a:r>
              <a:rPr spc="-114" dirty="0"/>
              <a:t> </a:t>
            </a:r>
            <a:r>
              <a:rPr spc="-25" dirty="0"/>
              <a:t>WBS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243288"/>
            <a:ext cx="10727055" cy="456501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530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</a:t>
            </a:r>
            <a:r>
              <a:rPr sz="2800" b="1" i="1" u="sng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Determine</a:t>
            </a:r>
            <a:r>
              <a:rPr sz="2800" b="1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</a:t>
            </a:r>
            <a:r>
              <a:rPr sz="2800" b="1" i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Packages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work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package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deliverable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lowest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level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WBS.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In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typical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3-</a:t>
            </a:r>
            <a:r>
              <a:rPr sz="1700" dirty="0">
                <a:latin typeface="Calibri"/>
                <a:cs typeface="Calibri"/>
              </a:rPr>
              <a:t>level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WBS,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determining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work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packages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would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next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step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after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identifying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major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deliverables.</a:t>
            </a:r>
            <a:endParaRPr sz="1700">
              <a:latin typeface="Calibri"/>
              <a:cs typeface="Calibri"/>
            </a:endParaRPr>
          </a:p>
          <a:p>
            <a:pPr marL="241300" marR="55880" indent="-229235">
              <a:lnSpc>
                <a:spcPts val="1839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This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most </a:t>
            </a:r>
            <a:r>
              <a:rPr sz="1700" spc="-10" dirty="0">
                <a:latin typeface="Calibri"/>
                <a:cs typeface="Calibri"/>
              </a:rPr>
              <a:t>important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parts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WBS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development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process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will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require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extensive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input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from </a:t>
            </a:r>
            <a:r>
              <a:rPr sz="1700" dirty="0">
                <a:latin typeface="Calibri"/>
                <a:cs typeface="Calibri"/>
              </a:rPr>
              <a:t>project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team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stakeholders.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latin typeface="Calibri"/>
                <a:cs typeface="Calibri"/>
              </a:rPr>
              <a:t>Goal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pick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major</a:t>
            </a:r>
            <a:r>
              <a:rPr sz="1700" spc="-10" dirty="0">
                <a:latin typeface="Calibri"/>
                <a:cs typeface="Calibri"/>
              </a:rPr>
              <a:t> deliverable,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identify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work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necessary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complete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work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package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must</a:t>
            </a:r>
            <a:r>
              <a:rPr sz="1700" spc="-25" dirty="0">
                <a:latin typeface="Calibri"/>
                <a:cs typeface="Calibri"/>
              </a:rPr>
              <a:t> be: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</a:tabLst>
            </a:pPr>
            <a:r>
              <a:rPr sz="1700" b="1" dirty="0">
                <a:latin typeface="Calibri"/>
                <a:cs typeface="Calibri"/>
              </a:rPr>
              <a:t>Independent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work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package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must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mutually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exclusive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have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dependence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other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ongoing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elements.</a:t>
            </a:r>
            <a:endParaRPr sz="1700">
              <a:latin typeface="Calibri"/>
              <a:cs typeface="Calibri"/>
            </a:endParaRPr>
          </a:p>
          <a:p>
            <a:pPr marL="698500" marR="254635" lvl="1" indent="-229235">
              <a:lnSpc>
                <a:spcPts val="1839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1700" b="1" dirty="0">
                <a:latin typeface="Calibri"/>
                <a:cs typeface="Calibri"/>
              </a:rPr>
              <a:t>Definable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work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package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should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have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definite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beginning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end,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should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understood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by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all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project participants.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</a:tabLst>
            </a:pPr>
            <a:r>
              <a:rPr sz="1700" b="1" dirty="0">
                <a:latin typeface="Calibri"/>
                <a:cs typeface="Calibri"/>
              </a:rPr>
              <a:t>Estimable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You </a:t>
            </a:r>
            <a:r>
              <a:rPr sz="1700" dirty="0">
                <a:latin typeface="Calibri"/>
                <a:cs typeface="Calibri"/>
              </a:rPr>
              <a:t>should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able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estimate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work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package's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duration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resource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requirements.</a:t>
            </a:r>
            <a:endParaRPr sz="1700">
              <a:latin typeface="Calibri"/>
              <a:cs typeface="Calibri"/>
            </a:endParaRPr>
          </a:p>
          <a:p>
            <a:pPr marL="698500" marR="816610" lvl="1" indent="-229235">
              <a:lnSpc>
                <a:spcPts val="1839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1700" b="1" spc="-10" dirty="0">
                <a:latin typeface="Calibri"/>
                <a:cs typeface="Calibri"/>
              </a:rPr>
              <a:t>Manageable</a:t>
            </a:r>
            <a:r>
              <a:rPr sz="1700" spc="-10" dirty="0">
                <a:latin typeface="Calibri"/>
                <a:cs typeface="Calibri"/>
              </a:rPr>
              <a:t>: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package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must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represent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"meaningful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unit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work",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i.e.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must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accomplish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something concrete,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assigned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individual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team.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should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also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measurable.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8500" algn="l"/>
              </a:tabLst>
            </a:pPr>
            <a:r>
              <a:rPr sz="1700" b="1" spc="-10" dirty="0">
                <a:latin typeface="Calibri"/>
                <a:cs typeface="Calibri"/>
              </a:rPr>
              <a:t>Integratable</a:t>
            </a:r>
            <a:r>
              <a:rPr sz="1700" spc="-10" dirty="0">
                <a:latin typeface="Calibri"/>
                <a:cs typeface="Calibri"/>
              </a:rPr>
              <a:t>: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package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must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integrate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other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create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parent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level.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</a:tabLst>
            </a:pPr>
            <a:r>
              <a:rPr sz="1700" b="1" dirty="0">
                <a:latin typeface="Calibri"/>
                <a:cs typeface="Calibri"/>
              </a:rPr>
              <a:t>Adaptable</a:t>
            </a:r>
            <a:r>
              <a:rPr sz="1700" dirty="0">
                <a:latin typeface="Calibri"/>
                <a:cs typeface="Calibri"/>
              </a:rPr>
              <a:t>: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Ideally,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package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must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able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accommodate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changes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scope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per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project's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requirements.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546049"/>
            <a:ext cx="419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spc="-10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Creating</a:t>
            </a:r>
            <a:r>
              <a:rPr spc="-114" dirty="0"/>
              <a:t> </a:t>
            </a:r>
            <a:r>
              <a:rPr spc="-25" dirty="0"/>
              <a:t>WBS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281133"/>
            <a:ext cx="10749915" cy="421322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30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</a:t>
            </a:r>
            <a:r>
              <a:rPr sz="2800" b="1" i="1" u="sng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Determine</a:t>
            </a:r>
            <a:r>
              <a:rPr sz="2800" b="1" i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</a:t>
            </a:r>
            <a:r>
              <a:rPr sz="2800" b="1" i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Packages</a:t>
            </a:r>
            <a:r>
              <a:rPr sz="2800" b="1" i="1" u="sng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(Cont)</a:t>
            </a:r>
            <a:endParaRPr sz="2800">
              <a:latin typeface="Calibri"/>
              <a:cs typeface="Calibri"/>
            </a:endParaRPr>
          </a:p>
          <a:p>
            <a:pPr marL="238760" marR="7620" indent="-226695" algn="just">
              <a:lnSpc>
                <a:spcPts val="2160"/>
              </a:lnSpc>
              <a:spcBef>
                <a:spcPts val="108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can’t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decompose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WBS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 	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heuristics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determining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packages:</a:t>
            </a:r>
            <a:endParaRPr sz="2000">
              <a:latin typeface="Calibri"/>
              <a:cs typeface="Calibri"/>
            </a:endParaRPr>
          </a:p>
          <a:p>
            <a:pPr marL="695960" marR="5080" lvl="1" indent="-226695" algn="just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latin typeface="Calibri"/>
                <a:cs typeface="Calibri"/>
              </a:rPr>
              <a:t>8/80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rule: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thumb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package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longer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80 	</a:t>
            </a:r>
            <a:r>
              <a:rPr sz="2000" dirty="0">
                <a:latin typeface="Calibri"/>
                <a:cs typeface="Calibri"/>
              </a:rPr>
              <a:t>hours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8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hours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total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length.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longer,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decompose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further.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shorter, 	</a:t>
            </a:r>
            <a:r>
              <a:rPr sz="2000" dirty="0">
                <a:latin typeface="Calibri"/>
                <a:cs typeface="Calibri"/>
              </a:rPr>
              <a:t>think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695960" marR="5080" lvl="1" indent="-226695" algn="just">
              <a:lnSpc>
                <a:spcPts val="216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latin typeface="Calibri"/>
                <a:cs typeface="Calibri"/>
              </a:rPr>
              <a:t>Reporting</a:t>
            </a:r>
            <a:r>
              <a:rPr sz="2000" b="1" spc="3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period:</a:t>
            </a:r>
            <a:r>
              <a:rPr sz="2000" b="1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rule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limit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package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single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reporting 	</a:t>
            </a:r>
            <a:r>
              <a:rPr sz="2000" dirty="0">
                <a:latin typeface="Calibri"/>
                <a:cs typeface="Calibri"/>
              </a:rPr>
              <a:t>period.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takes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longer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reporting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period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(monthly,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weekly,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etc.),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accomplish, 	</a:t>
            </a:r>
            <a:r>
              <a:rPr sz="2000" dirty="0">
                <a:latin typeface="Calibri"/>
                <a:cs typeface="Calibri"/>
              </a:rPr>
              <a:t>decompose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further.</a:t>
            </a:r>
            <a:endParaRPr sz="2000">
              <a:latin typeface="Calibri"/>
              <a:cs typeface="Calibri"/>
            </a:endParaRPr>
          </a:p>
          <a:p>
            <a:pPr marL="695960" marR="7620" lvl="1" indent="-226695" algn="just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nouns:</a:t>
            </a:r>
            <a:r>
              <a:rPr sz="2000" b="1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package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noun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adjective.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	</a:t>
            </a:r>
            <a:r>
              <a:rPr sz="2000" dirty="0">
                <a:latin typeface="Calibri"/>
                <a:cs typeface="Calibri"/>
              </a:rPr>
              <a:t>break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further,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you’ll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verbs.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example,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“bike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seat”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noun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describing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	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22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package.</a:t>
            </a:r>
            <a:r>
              <a:rPr sz="2000" spc="22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2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22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break</a:t>
            </a:r>
            <a:r>
              <a:rPr sz="2000" spc="22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225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22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further,</a:t>
            </a:r>
            <a:r>
              <a:rPr sz="2000" spc="22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you’ll</a:t>
            </a:r>
            <a:r>
              <a:rPr sz="2000" spc="225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225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2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22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verbs</a:t>
            </a:r>
            <a:r>
              <a:rPr sz="2000" spc="225" dirty="0">
                <a:latin typeface="Calibri"/>
                <a:cs typeface="Calibri"/>
              </a:rPr>
              <a:t>   </a:t>
            </a:r>
            <a:r>
              <a:rPr sz="2000" spc="-20" dirty="0">
                <a:latin typeface="Calibri"/>
                <a:cs typeface="Calibri"/>
              </a:rPr>
              <a:t>like 	</a:t>
            </a:r>
            <a:r>
              <a:rPr sz="2000" dirty="0">
                <a:latin typeface="Calibri"/>
                <a:cs typeface="Calibri"/>
              </a:rPr>
              <a:t>“</a:t>
            </a:r>
            <a:r>
              <a:rPr sz="2000" i="1" dirty="0">
                <a:latin typeface="Calibri"/>
                <a:cs typeface="Calibri"/>
              </a:rPr>
              <a:t>cut</a:t>
            </a:r>
            <a:r>
              <a:rPr sz="2000" i="1" spc="-9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foam”,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“stitch</a:t>
            </a:r>
            <a:r>
              <a:rPr sz="2000" i="1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leather”,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546049"/>
            <a:ext cx="419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spc="-10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Creating</a:t>
            </a:r>
            <a:r>
              <a:rPr spc="-114" dirty="0"/>
              <a:t> </a:t>
            </a:r>
            <a:r>
              <a:rPr spc="-25" dirty="0"/>
              <a:t>WBS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078801"/>
            <a:ext cx="10749280" cy="524954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85"/>
              </a:spcBef>
            </a:pPr>
            <a:r>
              <a:rPr sz="2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4.</a:t>
            </a:r>
            <a:r>
              <a:rPr sz="26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Create</a:t>
            </a:r>
            <a:r>
              <a:rPr sz="26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6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WBS</a:t>
            </a:r>
            <a:r>
              <a:rPr sz="2600" b="1" i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Dictionary</a:t>
            </a:r>
            <a:endParaRPr sz="2600">
              <a:latin typeface="Calibri"/>
              <a:cs typeface="Calibri"/>
            </a:endParaRPr>
          </a:p>
          <a:p>
            <a:pPr marL="239395" marR="5080" indent="-227329" algn="just">
              <a:lnSpc>
                <a:spcPts val="18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WBS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dictionary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document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outlines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definition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scope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each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element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contained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the 	</a:t>
            </a:r>
            <a:r>
              <a:rPr sz="1900" dirty="0">
                <a:latin typeface="Calibri"/>
                <a:cs typeface="Calibri"/>
              </a:rPr>
              <a:t>WBS.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It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supporting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document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meant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help</a:t>
            </a:r>
            <a:r>
              <a:rPr sz="1900" spc="1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incoming</a:t>
            </a:r>
            <a:r>
              <a:rPr sz="1900" spc="1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project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teams</a:t>
            </a:r>
            <a:r>
              <a:rPr sz="1900" spc="11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understand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each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work</a:t>
            </a:r>
            <a:r>
              <a:rPr sz="1900" spc="1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package 	better.</a:t>
            </a:r>
            <a:endParaRPr sz="1900">
              <a:latin typeface="Calibri"/>
              <a:cs typeface="Calibri"/>
            </a:endParaRPr>
          </a:p>
          <a:p>
            <a:pPr marL="241300" marR="6350" indent="-229235">
              <a:lnSpc>
                <a:spcPct val="8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dirty="0">
                <a:latin typeface="Calibri"/>
                <a:cs typeface="Calibri"/>
              </a:rPr>
              <a:t>You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don't</a:t>
            </a:r>
            <a:r>
              <a:rPr sz="1900" spc="2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necessarily</a:t>
            </a:r>
            <a:r>
              <a:rPr sz="1900" spc="2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need</a:t>
            </a:r>
            <a:r>
              <a:rPr sz="1900" spc="2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2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WBS</a:t>
            </a:r>
            <a:r>
              <a:rPr sz="1900" spc="229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dictionary,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especially</a:t>
            </a:r>
            <a:r>
              <a:rPr sz="1900" spc="2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if</a:t>
            </a:r>
            <a:r>
              <a:rPr sz="1900" spc="2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2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project</a:t>
            </a:r>
            <a:r>
              <a:rPr sz="1900" spc="2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2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simple</a:t>
            </a:r>
            <a:r>
              <a:rPr sz="1900" spc="2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limited</a:t>
            </a:r>
            <a:r>
              <a:rPr sz="1900" spc="2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2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scope.</a:t>
            </a:r>
            <a:r>
              <a:rPr sz="1900" spc="21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For </a:t>
            </a:r>
            <a:r>
              <a:rPr sz="1900" dirty="0">
                <a:latin typeface="Calibri"/>
                <a:cs typeface="Calibri"/>
              </a:rPr>
              <a:t>complex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projects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churn,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however,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dictionary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greatly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improve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clarity.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ts val="2050"/>
              </a:lnSpc>
              <a:spcBef>
                <a:spcPts val="540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dirty="0">
                <a:latin typeface="Calibri"/>
                <a:cs typeface="Calibri"/>
              </a:rPr>
              <a:t>Further,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2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WBS</a:t>
            </a:r>
            <a:r>
              <a:rPr sz="1900" spc="25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dictionary</a:t>
            </a:r>
            <a:r>
              <a:rPr sz="1900" spc="254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takes</a:t>
            </a:r>
            <a:r>
              <a:rPr sz="1900" spc="2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you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one</a:t>
            </a:r>
            <a:r>
              <a:rPr sz="1900" spc="2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step</a:t>
            </a:r>
            <a:r>
              <a:rPr sz="1900" spc="2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closer</a:t>
            </a:r>
            <a:r>
              <a:rPr sz="1900" spc="2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creating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2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project</a:t>
            </a:r>
            <a:r>
              <a:rPr sz="1900" spc="2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schedule.</a:t>
            </a:r>
            <a:r>
              <a:rPr sz="1900" spc="2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You</a:t>
            </a:r>
            <a:r>
              <a:rPr sz="1900" spc="2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2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often</a:t>
            </a:r>
            <a:endParaRPr sz="1900">
              <a:latin typeface="Calibri"/>
              <a:cs typeface="Calibri"/>
            </a:endParaRPr>
          </a:p>
          <a:p>
            <a:pPr marL="241300">
              <a:lnSpc>
                <a:spcPts val="2050"/>
              </a:lnSpc>
            </a:pPr>
            <a:r>
              <a:rPr sz="1900" spc="-10" dirty="0">
                <a:latin typeface="Calibri"/>
                <a:cs typeface="Calibri"/>
              </a:rPr>
              <a:t>transplant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details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this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dictionary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straight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your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project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scheduling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tool.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dirty="0">
                <a:latin typeface="Calibri"/>
                <a:cs typeface="Calibri"/>
              </a:rPr>
              <a:t>Here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few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details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you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include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each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item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WBS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dictionary: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10" dirty="0">
                <a:latin typeface="Calibri"/>
                <a:cs typeface="Calibri"/>
              </a:rPr>
              <a:t>Work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package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(see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convention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below)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10" dirty="0">
                <a:latin typeface="Calibri"/>
                <a:cs typeface="Calibri"/>
              </a:rPr>
              <a:t>Work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package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name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dirty="0">
                <a:latin typeface="Calibri"/>
                <a:cs typeface="Calibri"/>
              </a:rPr>
              <a:t>Work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package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description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dirty="0">
                <a:latin typeface="Calibri"/>
                <a:cs typeface="Calibri"/>
              </a:rPr>
              <a:t>Assigned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(individual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team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name)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10" dirty="0">
                <a:latin typeface="Calibri"/>
                <a:cs typeface="Calibri"/>
              </a:rPr>
              <a:t>Department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dirty="0">
                <a:latin typeface="Calibri"/>
                <a:cs typeface="Calibri"/>
              </a:rPr>
              <a:t>Date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assignment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dirty="0">
                <a:latin typeface="Calibri"/>
                <a:cs typeface="Calibri"/>
              </a:rPr>
              <a:t>Due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date</a:t>
            </a:r>
            <a:endParaRPr sz="19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10" dirty="0">
                <a:latin typeface="Calibri"/>
                <a:cs typeface="Calibri"/>
              </a:rPr>
              <a:t>Estimated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cost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430529"/>
            <a:ext cx="4652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Steps</a:t>
            </a:r>
            <a:r>
              <a:rPr sz="4000" spc="-150" dirty="0"/>
              <a:t> </a:t>
            </a:r>
            <a:r>
              <a:rPr sz="4000" dirty="0"/>
              <a:t>in</a:t>
            </a:r>
            <a:r>
              <a:rPr sz="4000" spc="-135" dirty="0"/>
              <a:t> </a:t>
            </a:r>
            <a:r>
              <a:rPr sz="4000" dirty="0"/>
              <a:t>Creating</a:t>
            </a:r>
            <a:r>
              <a:rPr sz="4000" spc="-125" dirty="0"/>
              <a:t> </a:t>
            </a:r>
            <a:r>
              <a:rPr sz="4000" spc="-25" dirty="0"/>
              <a:t>WBS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0952" y="883927"/>
            <a:ext cx="10105390" cy="140652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30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4.</a:t>
            </a:r>
            <a:r>
              <a:rPr sz="28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Create</a:t>
            </a:r>
            <a:r>
              <a:rPr sz="2800" b="1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b="1" i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WBS</a:t>
            </a:r>
            <a:r>
              <a:rPr sz="28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Dictionary</a:t>
            </a:r>
            <a:r>
              <a:rPr sz="28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(Cont)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level</a:t>
            </a:r>
            <a:r>
              <a:rPr sz="20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detail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want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include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entirely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up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him/her.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Here's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example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simplified</a:t>
            </a:r>
            <a:r>
              <a:rPr sz="2000" spc="-2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WBS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dictionary</a:t>
            </a:r>
            <a:r>
              <a:rPr sz="2000" spc="-5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element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ID,</a:t>
            </a:r>
            <a:r>
              <a:rPr sz="2000" spc="-6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name,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description: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952" y="5972657"/>
            <a:ext cx="7670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i="1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000" i="1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304B74"/>
                </a:solidFill>
                <a:latin typeface="Calibri"/>
                <a:cs typeface="Calibri"/>
              </a:rPr>
              <a:t>WBS</a:t>
            </a:r>
            <a:r>
              <a:rPr sz="2000" i="1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304B74"/>
                </a:solidFill>
                <a:latin typeface="Calibri"/>
                <a:cs typeface="Calibri"/>
              </a:rPr>
              <a:t>dictionary</a:t>
            </a:r>
            <a:r>
              <a:rPr sz="2000" i="1" spc="-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304B74"/>
                </a:solidFill>
                <a:latin typeface="Calibri"/>
                <a:cs typeface="Calibri"/>
              </a:rPr>
              <a:t>helps</a:t>
            </a:r>
            <a:r>
              <a:rPr sz="2000" i="1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304B74"/>
                </a:solidFill>
                <a:latin typeface="Calibri"/>
                <a:cs typeface="Calibri"/>
              </a:rPr>
              <a:t>project</a:t>
            </a:r>
            <a:r>
              <a:rPr sz="2000" i="1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304B74"/>
                </a:solidFill>
                <a:latin typeface="Calibri"/>
                <a:cs typeface="Calibri"/>
              </a:rPr>
              <a:t>team</a:t>
            </a:r>
            <a:r>
              <a:rPr sz="2000" i="1" spc="-2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304B74"/>
                </a:solidFill>
                <a:latin typeface="Calibri"/>
                <a:cs typeface="Calibri"/>
              </a:rPr>
              <a:t>members</a:t>
            </a:r>
            <a:r>
              <a:rPr sz="2000" i="1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304B74"/>
                </a:solidFill>
                <a:latin typeface="Calibri"/>
                <a:cs typeface="Calibri"/>
              </a:rPr>
              <a:t>understand</a:t>
            </a:r>
            <a:r>
              <a:rPr sz="2000" i="1" spc="-6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304B74"/>
                </a:solidFill>
                <a:latin typeface="Calibri"/>
                <a:cs typeface="Calibri"/>
              </a:rPr>
              <a:t>each</a:t>
            </a:r>
            <a:r>
              <a:rPr sz="2000" i="1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304B74"/>
                </a:solidFill>
                <a:latin typeface="Calibri"/>
                <a:cs typeface="Calibri"/>
              </a:rPr>
              <a:t>element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175" y="2587751"/>
            <a:ext cx="11283696" cy="3322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3996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Calibri"/>
                <a:cs typeface="Calibri"/>
              </a:rPr>
              <a:t>What</a:t>
            </a:r>
            <a:r>
              <a:rPr sz="4000" b="0" spc="-13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is</a:t>
            </a:r>
            <a:r>
              <a:rPr sz="4000" b="0" spc="-140" dirty="0">
                <a:latin typeface="Calibri"/>
                <a:cs typeface="Calibri"/>
              </a:rPr>
              <a:t> </a:t>
            </a:r>
            <a:r>
              <a:rPr sz="4000" b="0" dirty="0">
                <a:latin typeface="Calibri"/>
                <a:cs typeface="Calibri"/>
              </a:rPr>
              <a:t>WBS</a:t>
            </a:r>
            <a:r>
              <a:rPr sz="4000" b="0" spc="-12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(Work</a:t>
            </a:r>
            <a:r>
              <a:rPr sz="4000" b="0" spc="-114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Breakdown</a:t>
            </a:r>
            <a:r>
              <a:rPr sz="4000" b="0" spc="-13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Structure)?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400" y="1735678"/>
            <a:ext cx="10689590" cy="39744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304B74"/>
                </a:solidFill>
                <a:latin typeface="Times New Roman"/>
                <a:cs typeface="Times New Roman"/>
              </a:rPr>
              <a:t>In</a:t>
            </a:r>
            <a:r>
              <a:rPr sz="2800" spc="-20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04B74"/>
                </a:solidFill>
                <a:latin typeface="Times New Roman"/>
                <a:cs typeface="Times New Roman"/>
              </a:rPr>
              <a:t>simple</a:t>
            </a:r>
            <a:r>
              <a:rPr sz="2800" spc="-25" dirty="0">
                <a:solidFill>
                  <a:srgbClr val="304B7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304B74"/>
                </a:solidFill>
                <a:latin typeface="Times New Roman"/>
                <a:cs typeface="Times New Roman"/>
              </a:rPr>
              <a:t>words:</a:t>
            </a:r>
            <a:endParaRPr sz="2800">
              <a:latin typeface="Times New Roman"/>
              <a:cs typeface="Times New Roman"/>
            </a:endParaRPr>
          </a:p>
          <a:p>
            <a:pPr marL="927100" marR="5080" algn="just">
              <a:lnSpc>
                <a:spcPct val="89600"/>
              </a:lnSpc>
              <a:spcBef>
                <a:spcPts val="950"/>
              </a:spcBef>
            </a:pP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“A</a:t>
            </a:r>
            <a:r>
              <a:rPr sz="2800" i="1" spc="8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work</a:t>
            </a:r>
            <a:r>
              <a:rPr sz="2800" i="1" spc="9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breakdown</a:t>
            </a:r>
            <a:r>
              <a:rPr sz="2800" i="1" spc="9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structure</a:t>
            </a:r>
            <a:r>
              <a:rPr sz="2800" i="1" spc="8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defines</a:t>
            </a:r>
            <a:r>
              <a:rPr sz="2800" i="1" spc="9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all</a:t>
            </a:r>
            <a:r>
              <a:rPr sz="2800" i="1" spc="7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800" i="1" spc="8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things</a:t>
            </a:r>
            <a:r>
              <a:rPr sz="2800" i="1" spc="10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800" i="1" spc="8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project</a:t>
            </a:r>
            <a:r>
              <a:rPr sz="2800" i="1" spc="10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i="1" spc="-10" dirty="0">
                <a:solidFill>
                  <a:srgbClr val="304B74"/>
                </a:solidFill>
                <a:latin typeface="Calibri"/>
                <a:cs typeface="Calibri"/>
              </a:rPr>
              <a:t>needs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to</a:t>
            </a:r>
            <a:r>
              <a:rPr sz="2800" i="1" spc="350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accomplish,</a:t>
            </a:r>
            <a:r>
              <a:rPr sz="2800" i="1" spc="350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organized</a:t>
            </a:r>
            <a:r>
              <a:rPr sz="2800" i="1" spc="355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into</a:t>
            </a:r>
            <a:r>
              <a:rPr sz="2800" i="1" spc="355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multiple</a:t>
            </a:r>
            <a:r>
              <a:rPr sz="2800" i="1" spc="350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levels,</a:t>
            </a:r>
            <a:r>
              <a:rPr sz="2800" i="1" spc="360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i="1" dirty="0">
                <a:solidFill>
                  <a:srgbClr val="304B74"/>
                </a:solidFill>
                <a:latin typeface="Calibri"/>
                <a:cs typeface="Calibri"/>
              </a:rPr>
              <a:t>and</a:t>
            </a:r>
            <a:r>
              <a:rPr sz="2800" i="1" spc="350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i="1" spc="-10" dirty="0">
                <a:solidFill>
                  <a:srgbClr val="304B74"/>
                </a:solidFill>
                <a:latin typeface="Calibri"/>
                <a:cs typeface="Calibri"/>
              </a:rPr>
              <a:t>displayed graphically.”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2800">
              <a:latin typeface="Calibri"/>
              <a:cs typeface="Calibri"/>
            </a:endParaRPr>
          </a:p>
          <a:p>
            <a:pPr marL="240029" marR="5715" indent="-227965" algn="just">
              <a:lnSpc>
                <a:spcPct val="901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Essentially,</a:t>
            </a:r>
            <a:r>
              <a:rPr sz="2800" spc="2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800" spc="2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WBS</a:t>
            </a:r>
            <a:r>
              <a:rPr sz="2800" spc="2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defines</a:t>
            </a:r>
            <a:r>
              <a:rPr sz="2800" spc="22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800" spc="22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“what”</a:t>
            </a:r>
            <a:r>
              <a:rPr sz="2800" spc="229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of</a:t>
            </a:r>
            <a:r>
              <a:rPr sz="2800" spc="22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800" spc="2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project.</a:t>
            </a:r>
            <a:r>
              <a:rPr sz="2800" spc="22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Everything</a:t>
            </a:r>
            <a:r>
              <a:rPr sz="2800" spc="22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04B74"/>
                </a:solidFill>
                <a:latin typeface="Calibri"/>
                <a:cs typeface="Calibri"/>
              </a:rPr>
              <a:t>you 	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need</a:t>
            </a:r>
            <a:r>
              <a:rPr sz="2800" spc="68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to</a:t>
            </a:r>
            <a:r>
              <a:rPr sz="2800" spc="69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accomplish</a:t>
            </a:r>
            <a:r>
              <a:rPr sz="2800" spc="69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in</a:t>
            </a:r>
            <a:r>
              <a:rPr sz="2800" spc="69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800" spc="30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project</a:t>
            </a:r>
            <a:r>
              <a:rPr sz="2800" spc="30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is</a:t>
            </a:r>
            <a:r>
              <a:rPr sz="2800" spc="35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displayed</a:t>
            </a:r>
            <a:r>
              <a:rPr sz="2800" spc="35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in</a:t>
            </a:r>
            <a:r>
              <a:rPr sz="2800" spc="30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800" spc="30" dirty="0">
                <a:solidFill>
                  <a:srgbClr val="304B74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single,</a:t>
            </a:r>
            <a:r>
              <a:rPr sz="2800" spc="69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04B74"/>
                </a:solidFill>
                <a:latin typeface="Calibri"/>
                <a:cs typeface="Calibri"/>
              </a:rPr>
              <a:t>easy-to- 	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understand</a:t>
            </a:r>
            <a:r>
              <a:rPr sz="2800" spc="204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chart.</a:t>
            </a:r>
            <a:r>
              <a:rPr sz="2800" spc="2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The</a:t>
            </a:r>
            <a:r>
              <a:rPr sz="2800" spc="2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purpose</a:t>
            </a:r>
            <a:r>
              <a:rPr sz="2800" spc="2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of</a:t>
            </a:r>
            <a:r>
              <a:rPr sz="2800" spc="21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this</a:t>
            </a:r>
            <a:r>
              <a:rPr sz="2800" spc="21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chart</a:t>
            </a:r>
            <a:r>
              <a:rPr sz="2800" spc="21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is</a:t>
            </a:r>
            <a:r>
              <a:rPr sz="2800" spc="21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to</a:t>
            </a:r>
            <a:r>
              <a:rPr sz="2800" spc="22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break</a:t>
            </a:r>
            <a:r>
              <a:rPr sz="2800" spc="229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down</a:t>
            </a:r>
            <a:r>
              <a:rPr sz="2800" spc="21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04B74"/>
                </a:solidFill>
                <a:latin typeface="Calibri"/>
                <a:cs typeface="Calibri"/>
              </a:rPr>
              <a:t>complex 	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activities</a:t>
            </a:r>
            <a:r>
              <a:rPr sz="2800" spc="-10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into</a:t>
            </a:r>
            <a:r>
              <a:rPr sz="2800" spc="-9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04B74"/>
                </a:solidFill>
                <a:latin typeface="Calibri"/>
                <a:cs typeface="Calibri"/>
              </a:rPr>
              <a:t>smaller,</a:t>
            </a:r>
            <a:r>
              <a:rPr sz="2800" spc="-9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04B74"/>
                </a:solidFill>
                <a:latin typeface="Calibri"/>
                <a:cs typeface="Calibri"/>
              </a:rPr>
              <a:t>more</a:t>
            </a:r>
            <a:r>
              <a:rPr sz="2800" spc="-10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04B74"/>
                </a:solidFill>
                <a:latin typeface="Calibri"/>
                <a:cs typeface="Calibri"/>
              </a:rPr>
              <a:t>management</a:t>
            </a:r>
            <a:r>
              <a:rPr sz="2800" spc="-10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04B74"/>
                </a:solidFill>
                <a:latin typeface="Calibri"/>
                <a:cs typeface="Calibri"/>
              </a:rPr>
              <a:t>constituents.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546049"/>
            <a:ext cx="419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spc="-10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Creating</a:t>
            </a:r>
            <a:r>
              <a:rPr spc="-114" dirty="0"/>
              <a:t> </a:t>
            </a:r>
            <a:r>
              <a:rPr spc="-25" dirty="0"/>
              <a:t>WBS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313759"/>
            <a:ext cx="10749280" cy="292354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975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</a:t>
            </a:r>
            <a:r>
              <a:rPr sz="28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sz="2800" b="1" i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i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Right</a:t>
            </a:r>
            <a:r>
              <a:rPr sz="28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WBS</a:t>
            </a:r>
            <a:r>
              <a:rPr sz="28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endParaRPr sz="2800">
              <a:latin typeface="Calibri"/>
              <a:cs typeface="Calibri"/>
            </a:endParaRPr>
          </a:p>
          <a:p>
            <a:pPr marL="240665" indent="-227965" algn="just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Once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packages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dictionary,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it’s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WBS.</a:t>
            </a:r>
            <a:endParaRPr sz="24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several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formats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follow.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simplest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text-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hierarchical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groupings.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convention,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numbers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decimal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element.</a:t>
            </a:r>
            <a:endParaRPr sz="24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1.1.1.3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you’re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referencing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3rd</a:t>
            </a:r>
            <a:r>
              <a:rPr sz="2400" i="1" spc="1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element</a:t>
            </a:r>
            <a:r>
              <a:rPr sz="2400" i="1" spc="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4th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level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WBS.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430529"/>
            <a:ext cx="4652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Steps</a:t>
            </a:r>
            <a:r>
              <a:rPr sz="4000" spc="-150" dirty="0"/>
              <a:t> </a:t>
            </a:r>
            <a:r>
              <a:rPr sz="4000" dirty="0"/>
              <a:t>in</a:t>
            </a:r>
            <a:r>
              <a:rPr sz="4000" spc="-135" dirty="0"/>
              <a:t> </a:t>
            </a:r>
            <a:r>
              <a:rPr sz="4000" dirty="0"/>
              <a:t>Creating</a:t>
            </a:r>
            <a:r>
              <a:rPr sz="4000" spc="-125" dirty="0"/>
              <a:t> </a:t>
            </a:r>
            <a:r>
              <a:rPr sz="4000" spc="-25" dirty="0"/>
              <a:t>WBS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8456" y="1094359"/>
            <a:ext cx="5259070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Right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WBS</a:t>
            </a:r>
            <a:r>
              <a:rPr sz="28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sz="2800" b="1" i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(Cont)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Thus,</a:t>
            </a:r>
            <a:r>
              <a:rPr sz="2000" spc="-4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might</a:t>
            </a:r>
            <a:r>
              <a:rPr sz="2000" spc="-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have</a:t>
            </a:r>
            <a:r>
              <a:rPr sz="2000" spc="-30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304B74"/>
                </a:solidFill>
                <a:latin typeface="Calibri"/>
                <a:cs typeface="Calibri"/>
              </a:rPr>
              <a:t>text-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based WBS</a:t>
            </a:r>
            <a:r>
              <a:rPr sz="2000" spc="-3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304B74"/>
                </a:solidFill>
                <a:latin typeface="Calibri"/>
                <a:cs typeface="Calibri"/>
              </a:rPr>
              <a:t>as</a:t>
            </a:r>
            <a:r>
              <a:rPr sz="2000" spc="-15" dirty="0">
                <a:solidFill>
                  <a:srgbClr val="304B7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04B74"/>
                </a:solidFill>
                <a:latin typeface="Calibri"/>
                <a:cs typeface="Calibri"/>
              </a:rPr>
              <a:t>under: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62" y="2670455"/>
            <a:ext cx="7574280" cy="343234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430529"/>
            <a:ext cx="4652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Steps</a:t>
            </a:r>
            <a:r>
              <a:rPr sz="4000" spc="-150" dirty="0"/>
              <a:t> </a:t>
            </a:r>
            <a:r>
              <a:rPr sz="4000" dirty="0"/>
              <a:t>in</a:t>
            </a:r>
            <a:r>
              <a:rPr sz="4000" spc="-135" dirty="0"/>
              <a:t> </a:t>
            </a:r>
            <a:r>
              <a:rPr sz="4000" dirty="0"/>
              <a:t>Creating</a:t>
            </a:r>
            <a:r>
              <a:rPr sz="4000" spc="-125" dirty="0"/>
              <a:t> </a:t>
            </a:r>
            <a:r>
              <a:rPr sz="4000" spc="-25" dirty="0"/>
              <a:t>WBS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8456" y="1038225"/>
            <a:ext cx="7162800" cy="8534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Right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WBS</a:t>
            </a:r>
            <a:r>
              <a:rPr sz="28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sz="2800" b="1" i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(Cont)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spc="-20" dirty="0">
                <a:latin typeface="Calibri"/>
                <a:cs typeface="Calibri"/>
              </a:rPr>
              <a:t>Alternatively,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might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visual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tabular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263" y="2138172"/>
            <a:ext cx="8031480" cy="42763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430529"/>
            <a:ext cx="4652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Steps</a:t>
            </a:r>
            <a:r>
              <a:rPr sz="4000" spc="-150" dirty="0"/>
              <a:t> </a:t>
            </a:r>
            <a:r>
              <a:rPr sz="4000" dirty="0"/>
              <a:t>in</a:t>
            </a:r>
            <a:r>
              <a:rPr sz="4000" spc="-135" dirty="0"/>
              <a:t> </a:t>
            </a:r>
            <a:r>
              <a:rPr sz="4000" dirty="0"/>
              <a:t>Creating</a:t>
            </a:r>
            <a:r>
              <a:rPr sz="4000" spc="-125" dirty="0"/>
              <a:t> </a:t>
            </a:r>
            <a:r>
              <a:rPr sz="4000" spc="-25" dirty="0"/>
              <a:t>WBS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8456" y="1038225"/>
            <a:ext cx="5259070" cy="8534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Right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WBS</a:t>
            </a:r>
            <a:r>
              <a:rPr sz="28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sz="2800" b="1" i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(Cont)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flowchart: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349" y="2072678"/>
            <a:ext cx="11479434" cy="355288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60" dirty="0"/>
              <a:t> </a:t>
            </a:r>
            <a:r>
              <a:rPr dirty="0"/>
              <a:t>WBS</a:t>
            </a:r>
            <a:r>
              <a:rPr spc="-75" dirty="0"/>
              <a:t> </a:t>
            </a:r>
            <a:r>
              <a:rPr dirty="0"/>
              <a:t>Best</a:t>
            </a:r>
            <a:r>
              <a:rPr spc="-70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434465"/>
            <a:ext cx="10749915" cy="4585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965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breakdown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foundation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schedule,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turn, 	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project.</a:t>
            </a:r>
            <a:endParaRPr sz="24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practices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creation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phase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greatly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schedule.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clear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breakdown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deliverables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estimate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better.</a:t>
            </a:r>
            <a:endParaRPr sz="24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Here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practices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follow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60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work 	</a:t>
            </a:r>
            <a:r>
              <a:rPr sz="2400" spc="-10" dirty="0">
                <a:latin typeface="Calibri"/>
                <a:cs typeface="Calibri"/>
              </a:rPr>
              <a:t>breakdown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structure: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927100" algn="l"/>
              </a:tabLst>
            </a:pPr>
            <a:r>
              <a:rPr sz="2400" b="1" dirty="0">
                <a:latin typeface="Calibri"/>
                <a:cs typeface="Calibri"/>
              </a:rPr>
              <a:t>Use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Nouns,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Verbs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927100" algn="l"/>
              </a:tabLst>
            </a:pPr>
            <a:r>
              <a:rPr sz="2400" b="1" dirty="0">
                <a:latin typeface="Calibri"/>
                <a:cs typeface="Calibri"/>
              </a:rPr>
              <a:t>Follow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100%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Rule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Closely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27100" algn="l"/>
              </a:tabLst>
            </a:pPr>
            <a:r>
              <a:rPr sz="2400" b="1" dirty="0">
                <a:latin typeface="Calibri"/>
                <a:cs typeface="Calibri"/>
              </a:rPr>
              <a:t>Keep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All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Mutually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Exclusive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927100" algn="l"/>
              </a:tabLst>
            </a:pPr>
            <a:r>
              <a:rPr sz="2400" b="1" dirty="0">
                <a:latin typeface="Calibri"/>
                <a:cs typeface="Calibri"/>
              </a:rPr>
              <a:t>Mind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Level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Detail</a:t>
            </a:r>
            <a:endParaRPr sz="24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927100" algn="l"/>
              </a:tabLst>
            </a:pPr>
            <a:r>
              <a:rPr sz="2400" b="1" dirty="0">
                <a:latin typeface="Calibri"/>
                <a:cs typeface="Calibri"/>
              </a:rPr>
              <a:t>Use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Project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Management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546049"/>
            <a:ext cx="4417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60" dirty="0"/>
              <a:t> </a:t>
            </a:r>
            <a:r>
              <a:rPr dirty="0"/>
              <a:t>WBS</a:t>
            </a:r>
            <a:r>
              <a:rPr spc="-75" dirty="0"/>
              <a:t> </a:t>
            </a:r>
            <a:r>
              <a:rPr dirty="0"/>
              <a:t>Best</a:t>
            </a:r>
            <a:r>
              <a:rPr spc="-70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313759"/>
            <a:ext cx="10749915" cy="259461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75"/>
              </a:spcBef>
              <a:tabLst>
                <a:tab pos="927100" algn="l"/>
              </a:tabLst>
            </a:pPr>
            <a:r>
              <a:rPr sz="2800" b="1" i="1" spc="-25" dirty="0">
                <a:latin typeface="Calibri"/>
                <a:cs typeface="Calibri"/>
              </a:rPr>
              <a:t>1.</a:t>
            </a:r>
            <a:r>
              <a:rPr sz="2800" b="1" i="1" dirty="0">
                <a:latin typeface="Calibri"/>
                <a:cs typeface="Calibri"/>
              </a:rPr>
              <a:t>	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sz="2800" b="1" i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Nouns,</a:t>
            </a:r>
            <a:r>
              <a:rPr sz="28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r>
              <a:rPr sz="2800" b="1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Verbs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2590"/>
              </a:lnSpc>
              <a:spcBef>
                <a:spcPts val="10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purpose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deliverables,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activities.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"what"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work 	</a:t>
            </a:r>
            <a:r>
              <a:rPr sz="2400" spc="-10" dirty="0">
                <a:latin typeface="Calibri"/>
                <a:cs typeface="Calibri"/>
              </a:rPr>
              <a:t>matters,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"how"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there.</a:t>
            </a:r>
            <a:endParaRPr sz="2400">
              <a:latin typeface="Calibri"/>
              <a:cs typeface="Calibri"/>
            </a:endParaRPr>
          </a:p>
          <a:p>
            <a:pPr marL="240029" marR="5080" indent="-227965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achieve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nouns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noun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adjective.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Think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"House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foundation"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instead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"Removing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earth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foundation",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1077" y="3846067"/>
            <a:ext cx="10521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855" algn="l"/>
                <a:tab pos="2783205" algn="l"/>
                <a:tab pos="3529965" algn="l"/>
                <a:tab pos="5126990" algn="l"/>
                <a:tab pos="6241415" algn="l"/>
                <a:tab pos="6706234" algn="l"/>
                <a:tab pos="8270240" algn="l"/>
                <a:tab pos="10153650" algn="l"/>
              </a:tabLst>
            </a:pPr>
            <a:r>
              <a:rPr sz="2400" spc="-2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"Communication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plan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document"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instead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"Gathering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4083222"/>
            <a:ext cx="10749280" cy="15995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825"/>
              </a:spcBef>
            </a:pPr>
            <a:r>
              <a:rPr sz="2400" spc="-10" dirty="0">
                <a:latin typeface="Calibri"/>
                <a:cs typeface="Calibri"/>
              </a:rPr>
              <a:t>communication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plan".</a:t>
            </a:r>
            <a:endParaRPr sz="24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"nouns,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verbs"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exercise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force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his/her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 	</a:t>
            </a:r>
            <a:r>
              <a:rPr sz="2400" dirty="0">
                <a:latin typeface="Calibri"/>
                <a:cs typeface="Calibri"/>
              </a:rPr>
              <a:t>broad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scope.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package.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WBS 	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focus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60" dirty="0"/>
              <a:t> </a:t>
            </a:r>
            <a:r>
              <a:rPr dirty="0"/>
              <a:t>WBS</a:t>
            </a:r>
            <a:r>
              <a:rPr spc="-75" dirty="0"/>
              <a:t> </a:t>
            </a:r>
            <a:r>
              <a:rPr dirty="0"/>
              <a:t>Best</a:t>
            </a:r>
            <a:r>
              <a:rPr spc="-70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639260"/>
            <a:ext cx="10749280" cy="292354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75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</a:t>
            </a:r>
            <a:r>
              <a:rPr sz="2800" b="1" i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Follow</a:t>
            </a:r>
            <a:r>
              <a:rPr sz="2800" b="1" i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i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100%</a:t>
            </a:r>
            <a:r>
              <a:rPr sz="28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</a:t>
            </a:r>
            <a:r>
              <a:rPr sz="2800" b="1" i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Closely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2590"/>
              </a:lnSpc>
              <a:spcBef>
                <a:spcPts val="1075"/>
              </a:spcBef>
              <a:buFont typeface="Arial MT"/>
              <a:buChar char="•"/>
              <a:tabLst>
                <a:tab pos="241300" algn="l"/>
                <a:tab pos="588645" algn="l"/>
                <a:tab pos="1377950" algn="l"/>
                <a:tab pos="2937510" algn="l"/>
                <a:tab pos="4237355" algn="l"/>
                <a:tab pos="4595495" algn="l"/>
                <a:tab pos="5568315" algn="l"/>
                <a:tab pos="5995035" algn="l"/>
                <a:tab pos="6478270" algn="l"/>
                <a:tab pos="8044815" algn="l"/>
                <a:tab pos="8931910" algn="l"/>
                <a:tab pos="9932035" algn="l"/>
                <a:tab pos="10414635" algn="l"/>
              </a:tabLst>
            </a:pP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work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breakdown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meant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exhaustive.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should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no 	</a:t>
            </a:r>
            <a:r>
              <a:rPr sz="2400" spc="-10" dirty="0">
                <a:latin typeface="Calibri"/>
                <a:cs typeface="Calibri"/>
              </a:rPr>
              <a:t>deliverable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outside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WBS.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735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why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crucial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100%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rule.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everything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deliver.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Anything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beyond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scrapped.</a:t>
            </a:r>
            <a:endParaRPr sz="2400">
              <a:latin typeface="Calibri"/>
              <a:cs typeface="Calibri"/>
            </a:endParaRPr>
          </a:p>
          <a:p>
            <a:pPr marL="240029" marR="5080" indent="-227965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  <a:tab pos="908685" algn="l"/>
                <a:tab pos="1742439" algn="l"/>
                <a:tab pos="2172335" algn="l"/>
                <a:tab pos="2884170" algn="l"/>
                <a:tab pos="3615690" algn="l"/>
                <a:tab pos="4252595" algn="l"/>
                <a:tab pos="6173470" algn="l"/>
                <a:tab pos="6522084" algn="l"/>
                <a:tab pos="7188200" algn="l"/>
                <a:tab pos="8324215" algn="l"/>
                <a:tab pos="9002395" algn="l"/>
                <a:tab pos="9857105" algn="l"/>
              </a:tabLst>
            </a:pPr>
            <a:r>
              <a:rPr sz="2400" spc="-20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helps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spot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gaps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redundancies.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also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ensures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project 	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nothing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behind.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9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60" dirty="0"/>
              <a:t> </a:t>
            </a:r>
            <a:r>
              <a:rPr dirty="0"/>
              <a:t>WBS</a:t>
            </a:r>
            <a:r>
              <a:rPr spc="-75" dirty="0"/>
              <a:t> </a:t>
            </a:r>
            <a:r>
              <a:rPr dirty="0"/>
              <a:t>Best</a:t>
            </a:r>
            <a:r>
              <a:rPr spc="-70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639260"/>
            <a:ext cx="10749280" cy="201231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975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3.</a:t>
            </a:r>
            <a:r>
              <a:rPr sz="2800" b="1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Keep</a:t>
            </a:r>
            <a:r>
              <a:rPr sz="2800" b="1" i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</a:t>
            </a:r>
            <a:r>
              <a:rPr sz="2800" b="1" i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Elements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Mutually</a:t>
            </a:r>
            <a:r>
              <a:rPr sz="2800" b="1" i="1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Exclusive</a:t>
            </a: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ct val="9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cardinal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breakdown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structures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besides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100%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"mutual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exclusivity".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independent.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shouldn't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any 	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do,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it's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push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package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172" y="3715892"/>
            <a:ext cx="10746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849630" algn="l"/>
                <a:tab pos="2175510" algn="l"/>
                <a:tab pos="2543810" algn="l"/>
                <a:tab pos="3222625" algn="l"/>
                <a:tab pos="3615690" algn="l"/>
                <a:tab pos="4720590" algn="l"/>
                <a:tab pos="5072380" algn="l"/>
                <a:tab pos="6196330" algn="l"/>
                <a:tab pos="7256780" algn="l"/>
                <a:tab pos="7895590" algn="l"/>
                <a:tab pos="8878570" algn="l"/>
                <a:tab pos="9227820" algn="l"/>
              </a:tabLst>
            </a:pP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making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bicycle,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he/she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create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"handlebar"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172" y="3954779"/>
            <a:ext cx="10750550" cy="15963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810"/>
              </a:spcBef>
            </a:pPr>
            <a:r>
              <a:rPr sz="2400" spc="-10" dirty="0">
                <a:latin typeface="Calibri"/>
                <a:cs typeface="Calibri"/>
              </a:rPr>
              <a:t>independently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"bicycle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frame".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Thus,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package.</a:t>
            </a:r>
            <a:endParaRPr sz="2400" dirty="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contrast,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"wheel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spokes",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exact 	</a:t>
            </a:r>
            <a:r>
              <a:rPr sz="2400" dirty="0">
                <a:latin typeface="Calibri"/>
                <a:cs typeface="Calibri"/>
              </a:rPr>
              <a:t>dimensions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wheel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rim.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case,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combine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"wheel 	</a:t>
            </a:r>
            <a:r>
              <a:rPr sz="2400" dirty="0">
                <a:latin typeface="Calibri"/>
                <a:cs typeface="Calibri"/>
              </a:rPr>
              <a:t>spokes"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"wheel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rim"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546049"/>
            <a:ext cx="4417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60" dirty="0"/>
              <a:t> </a:t>
            </a:r>
            <a:r>
              <a:rPr dirty="0"/>
              <a:t>WBS</a:t>
            </a:r>
            <a:r>
              <a:rPr spc="-75" dirty="0"/>
              <a:t> </a:t>
            </a:r>
            <a:r>
              <a:rPr dirty="0"/>
              <a:t>Best</a:t>
            </a:r>
            <a:r>
              <a:rPr spc="-70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313759"/>
            <a:ext cx="10750550" cy="436880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975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4.</a:t>
            </a:r>
            <a:r>
              <a:rPr sz="2800" b="1" i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Mind</a:t>
            </a:r>
            <a:r>
              <a:rPr sz="2800" b="1" i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i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Level</a:t>
            </a:r>
            <a:r>
              <a:rPr sz="2800" b="1" i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i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Detail</a:t>
            </a:r>
            <a:endParaRPr sz="2800">
              <a:latin typeface="Calibri"/>
              <a:cs typeface="Calibri"/>
            </a:endParaRPr>
          </a:p>
          <a:p>
            <a:pPr marL="240029" marR="7620" indent="-227965" algn="just">
              <a:lnSpc>
                <a:spcPts val="2590"/>
              </a:lnSpc>
              <a:spcBef>
                <a:spcPts val="10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mistake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 work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breakdown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detail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broad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(i.e.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narrow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(i.e.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levels).</a:t>
            </a:r>
            <a:endParaRPr sz="2400">
              <a:latin typeface="Calibri"/>
              <a:cs typeface="Calibri"/>
            </a:endParaRPr>
          </a:p>
          <a:p>
            <a:pPr marL="240029" marR="5080" indent="-227965" algn="just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Ideally,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decomposition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stop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verbs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element.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instance,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bicycle,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"wheel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rim"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final 	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describes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deliverable.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decomposes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further,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he/she'll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	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related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deliverable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"buy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steel",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"shape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steel",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"make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holes 	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spokes",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 algn="just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happens,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he/she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levels.</a:t>
            </a:r>
            <a:endParaRPr sz="24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Aim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3-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levels.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further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2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looking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 	</a:t>
            </a:r>
            <a:r>
              <a:rPr sz="2400" dirty="0">
                <a:latin typeface="Calibri"/>
                <a:cs typeface="Calibri"/>
              </a:rPr>
              <a:t>that's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546049"/>
            <a:ext cx="4417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60" dirty="0"/>
              <a:t> </a:t>
            </a:r>
            <a:r>
              <a:rPr dirty="0"/>
              <a:t>WBS</a:t>
            </a:r>
            <a:r>
              <a:rPr spc="-75" dirty="0"/>
              <a:t> </a:t>
            </a:r>
            <a:r>
              <a:rPr dirty="0"/>
              <a:t>Best</a:t>
            </a:r>
            <a:r>
              <a:rPr spc="-70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172" y="1326721"/>
            <a:ext cx="10750550" cy="46672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algn="just">
              <a:lnSpc>
                <a:spcPct val="100000"/>
              </a:lnSpc>
              <a:spcBef>
                <a:spcPts val="605"/>
              </a:spcBef>
            </a:pP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5.</a:t>
            </a:r>
            <a:r>
              <a:rPr sz="28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</a:t>
            </a:r>
            <a:r>
              <a:rPr sz="2800" b="1" i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b="1" i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800" b="1" i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Management</a:t>
            </a:r>
            <a:r>
              <a:rPr sz="2800" b="1" i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marL="240665" indent="-227965" algn="just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template”.</a:t>
            </a:r>
            <a:endParaRPr sz="2400">
              <a:latin typeface="Calibri"/>
              <a:cs typeface="Calibri"/>
            </a:endParaRPr>
          </a:p>
          <a:p>
            <a:pPr marL="240029" marR="5715" indent="-227965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template,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something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offered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	</a:t>
            </a:r>
            <a:r>
              <a:rPr sz="2400" dirty="0">
                <a:latin typeface="Calibri"/>
                <a:cs typeface="Calibri"/>
              </a:rPr>
              <a:t>his/her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integrate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his/her 	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documents,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templates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his/her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 	software.</a:t>
            </a:r>
            <a:endParaRPr sz="2400">
              <a:latin typeface="Calibri"/>
              <a:cs typeface="Calibri"/>
            </a:endParaRPr>
          </a:p>
          <a:p>
            <a:pPr marL="240029" marR="6350" indent="-227965" algn="just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Most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PM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built-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capabilities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breakdown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	</a:t>
            </a:r>
            <a:r>
              <a:rPr sz="2400" dirty="0">
                <a:latin typeface="Calibri"/>
                <a:cs typeface="Calibri"/>
              </a:rPr>
              <a:t>scratch.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his/her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detail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 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quickly.</a:t>
            </a:r>
            <a:endParaRPr sz="24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23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PM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one’s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him/her 	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he/she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schedule.</a:t>
            </a:r>
            <a:endParaRPr sz="2400">
              <a:latin typeface="Calibri"/>
              <a:cs typeface="Calibri"/>
            </a:endParaRPr>
          </a:p>
          <a:p>
            <a:pPr marL="240029" indent="-227329" algn="just">
              <a:lnSpc>
                <a:spcPts val="2595"/>
              </a:lnSpc>
              <a:spcBef>
                <a:spcPts val="45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follows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guidelines,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he/she’ll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highly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effective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breakdown</a:t>
            </a:r>
            <a:endParaRPr sz="2400">
              <a:latin typeface="Calibri"/>
              <a:cs typeface="Calibri"/>
            </a:endParaRPr>
          </a:p>
          <a:p>
            <a:pPr marL="241300" algn="just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him/her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phase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planning.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358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4200" b="0" dirty="0">
                <a:latin typeface="Calibri"/>
                <a:cs typeface="Calibri"/>
              </a:rPr>
              <a:t>WBS</a:t>
            </a:r>
            <a:r>
              <a:rPr sz="4200" b="0" spc="-110" dirty="0">
                <a:latin typeface="Calibri"/>
                <a:cs typeface="Calibri"/>
              </a:rPr>
              <a:t> </a:t>
            </a:r>
            <a:r>
              <a:rPr sz="4200" b="0" dirty="0">
                <a:latin typeface="Calibri"/>
                <a:cs typeface="Calibri"/>
              </a:rPr>
              <a:t>example</a:t>
            </a:r>
            <a:r>
              <a:rPr sz="4200" b="0" spc="-120" dirty="0">
                <a:latin typeface="Calibri"/>
                <a:cs typeface="Calibri"/>
              </a:rPr>
              <a:t> </a:t>
            </a:r>
            <a:r>
              <a:rPr sz="4200" b="0" dirty="0">
                <a:latin typeface="Calibri"/>
                <a:cs typeface="Calibri"/>
              </a:rPr>
              <a:t>for</a:t>
            </a:r>
            <a:r>
              <a:rPr sz="4200" b="0" spc="-105" dirty="0">
                <a:latin typeface="Calibri"/>
                <a:cs typeface="Calibri"/>
              </a:rPr>
              <a:t> </a:t>
            </a:r>
            <a:r>
              <a:rPr sz="4200" b="0" dirty="0">
                <a:latin typeface="Calibri"/>
                <a:cs typeface="Calibri"/>
              </a:rPr>
              <a:t>an</a:t>
            </a:r>
            <a:r>
              <a:rPr sz="4200" b="0" spc="-105" dirty="0">
                <a:latin typeface="Calibri"/>
                <a:cs typeface="Calibri"/>
              </a:rPr>
              <a:t> </a:t>
            </a:r>
            <a:r>
              <a:rPr sz="4200" b="0" dirty="0">
                <a:latin typeface="Calibri"/>
                <a:cs typeface="Calibri"/>
              </a:rPr>
              <a:t>Aircraft</a:t>
            </a:r>
            <a:r>
              <a:rPr sz="4200" b="0" spc="-125" dirty="0">
                <a:latin typeface="Calibri"/>
                <a:cs typeface="Calibri"/>
              </a:rPr>
              <a:t> </a:t>
            </a:r>
            <a:r>
              <a:rPr sz="4200" b="0" spc="-10" dirty="0">
                <a:latin typeface="Calibri"/>
                <a:cs typeface="Calibri"/>
              </a:rPr>
              <a:t>System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/>
                <a:cs typeface="Times New Roman"/>
              </a:rPr>
              <a:t>Developing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aircraft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obviously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very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complex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endeavor.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35" dirty="0">
                <a:latin typeface="Times New Roman"/>
                <a:cs typeface="Times New Roman"/>
              </a:rPr>
              <a:t>You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need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an 	</a:t>
            </a:r>
            <a:r>
              <a:rPr dirty="0">
                <a:latin typeface="Times New Roman"/>
                <a:cs typeface="Times New Roman"/>
              </a:rPr>
              <a:t>aircraft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(which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itself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extremely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complex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undertaking),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train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staff 	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pilots,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way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manage infrastructure,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etc.</a:t>
            </a:r>
          </a:p>
          <a:p>
            <a:pPr marL="240029" marR="7620" indent="-227329" algn="just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/>
                <a:cs typeface="Times New Roman"/>
              </a:rPr>
              <a:t>Its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WBS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breaks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down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all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these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complex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activities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into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smaller,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more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management 	</a:t>
            </a:r>
            <a:r>
              <a:rPr dirty="0">
                <a:latin typeface="Times New Roman"/>
                <a:cs typeface="Times New Roman"/>
              </a:rPr>
              <a:t>constituent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parts.</a:t>
            </a:r>
          </a:p>
          <a:p>
            <a:pPr marL="240029" marR="5080" indent="-227329" algn="just">
              <a:lnSpc>
                <a:spcPct val="90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/>
                <a:cs typeface="Times New Roman"/>
              </a:rPr>
              <a:t>Thus,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there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might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one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group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responsible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building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aircraft.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Within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this 	</a:t>
            </a:r>
            <a:r>
              <a:rPr dirty="0">
                <a:latin typeface="Times New Roman"/>
                <a:cs typeface="Times New Roman"/>
              </a:rPr>
              <a:t>group,</a:t>
            </a:r>
            <a:r>
              <a:rPr spc="3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there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might</a:t>
            </a:r>
            <a:r>
              <a:rPr spc="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3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one</a:t>
            </a:r>
            <a:r>
              <a:rPr spc="3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team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focused</a:t>
            </a:r>
            <a:r>
              <a:rPr spc="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3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building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airframe,</a:t>
            </a:r>
            <a:r>
              <a:rPr spc="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another</a:t>
            </a:r>
            <a:r>
              <a:rPr spc="32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on 	</a:t>
            </a:r>
            <a:r>
              <a:rPr dirty="0">
                <a:latin typeface="Times New Roman"/>
                <a:cs typeface="Times New Roman"/>
              </a:rPr>
              <a:t>creating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propulsion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system, and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on.</a:t>
            </a:r>
          </a:p>
          <a:p>
            <a:pPr marL="240029" marR="5080" indent="-227329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/>
                <a:cs typeface="Times New Roman"/>
              </a:rPr>
              <a:t>It’s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common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three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levels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decomposition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WBS.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might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0" dirty="0">
                <a:latin typeface="Times New Roman"/>
                <a:cs typeface="Times New Roman"/>
              </a:rPr>
              <a:t>a 	</a:t>
            </a:r>
            <a:r>
              <a:rPr dirty="0">
                <a:latin typeface="Times New Roman"/>
                <a:cs typeface="Times New Roman"/>
              </a:rPr>
              <a:t>fourth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4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even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4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fifth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level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4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case</a:t>
            </a:r>
            <a:r>
              <a:rPr spc="4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4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extremely</a:t>
            </a:r>
            <a:r>
              <a:rPr spc="4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complex</a:t>
            </a:r>
            <a:r>
              <a:rPr spc="45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projects.</a:t>
            </a:r>
            <a:r>
              <a:rPr spc="4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45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most 	</a:t>
            </a:r>
            <a:r>
              <a:rPr dirty="0">
                <a:latin typeface="Times New Roman"/>
                <a:cs typeface="Times New Roman"/>
              </a:rPr>
              <a:t>projects,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however,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three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levels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will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sufficient.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4604"/>
              <a:ext cx="5322570" cy="6843395"/>
            </a:xfrm>
            <a:custGeom>
              <a:avLst/>
              <a:gdLst/>
              <a:ahLst/>
              <a:cxnLst/>
              <a:rect l="l" t="t" r="r" b="b"/>
              <a:pathLst>
                <a:path w="5322570" h="6843395">
                  <a:moveTo>
                    <a:pt x="983819" y="0"/>
                  </a:moveTo>
                  <a:lnTo>
                    <a:pt x="0" y="983869"/>
                  </a:lnTo>
                  <a:lnTo>
                    <a:pt x="0" y="6843393"/>
                  </a:lnTo>
                  <a:lnTo>
                    <a:pt x="2817082" y="6843393"/>
                  </a:lnTo>
                  <a:lnTo>
                    <a:pt x="5322189" y="4338320"/>
                  </a:lnTo>
                  <a:lnTo>
                    <a:pt x="983819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9274" y="1523"/>
              <a:ext cx="8676640" cy="5868670"/>
            </a:xfrm>
            <a:custGeom>
              <a:avLst/>
              <a:gdLst/>
              <a:ahLst/>
              <a:cxnLst/>
              <a:rect l="l" t="t" r="r" b="b"/>
              <a:pathLst>
                <a:path w="8676640" h="5868670">
                  <a:moveTo>
                    <a:pt x="7146734" y="0"/>
                  </a:moveTo>
                  <a:lnTo>
                    <a:pt x="1529905" y="0"/>
                  </a:lnTo>
                  <a:lnTo>
                    <a:pt x="0" y="1529841"/>
                  </a:lnTo>
                  <a:lnTo>
                    <a:pt x="4338256" y="5868149"/>
                  </a:lnTo>
                  <a:lnTo>
                    <a:pt x="8676576" y="1529841"/>
                  </a:lnTo>
                  <a:lnTo>
                    <a:pt x="7146734" y="0"/>
                  </a:lnTo>
                  <a:close/>
                </a:path>
              </a:pathLst>
            </a:custGeom>
            <a:solidFill>
              <a:srgbClr val="FFC000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5802" y="1523"/>
              <a:ext cx="6658609" cy="6855459"/>
            </a:xfrm>
            <a:custGeom>
              <a:avLst/>
              <a:gdLst/>
              <a:ahLst/>
              <a:cxnLst/>
              <a:rect l="l" t="t" r="r" b="b"/>
              <a:pathLst>
                <a:path w="6658609" h="6855459">
                  <a:moveTo>
                    <a:pt x="6658102" y="0"/>
                  </a:moveTo>
                  <a:lnTo>
                    <a:pt x="6361938" y="0"/>
                  </a:lnTo>
                  <a:lnTo>
                    <a:pt x="0" y="6361950"/>
                  </a:lnTo>
                  <a:lnTo>
                    <a:pt x="493141" y="6855135"/>
                  </a:lnTo>
                  <a:lnTo>
                    <a:pt x="6658102" y="6855135"/>
                  </a:lnTo>
                  <a:lnTo>
                    <a:pt x="6658102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626" y="441325"/>
              <a:ext cx="5975350" cy="5975350"/>
            </a:xfrm>
            <a:custGeom>
              <a:avLst/>
              <a:gdLst/>
              <a:ahLst/>
              <a:cxnLst/>
              <a:rect l="l" t="t" r="r" b="b"/>
              <a:pathLst>
                <a:path w="5975350" h="5975350">
                  <a:moveTo>
                    <a:pt x="2987573" y="0"/>
                  </a:moveTo>
                  <a:lnTo>
                    <a:pt x="0" y="2987675"/>
                  </a:lnTo>
                  <a:lnTo>
                    <a:pt x="2987573" y="5975299"/>
                  </a:lnTo>
                  <a:lnTo>
                    <a:pt x="5975248" y="2987675"/>
                  </a:lnTo>
                  <a:lnTo>
                    <a:pt x="2987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026909" cy="6858000"/>
            </a:xfrm>
            <a:custGeom>
              <a:avLst/>
              <a:gdLst/>
              <a:ahLst/>
              <a:cxnLst/>
              <a:rect l="l" t="t" r="r" b="b"/>
              <a:pathLst>
                <a:path w="7026909" h="6858000">
                  <a:moveTo>
                    <a:pt x="0" y="3861943"/>
                  </a:moveTo>
                  <a:lnTo>
                    <a:pt x="0" y="3975227"/>
                  </a:lnTo>
                  <a:lnTo>
                    <a:pt x="2882774" y="6858000"/>
                  </a:lnTo>
                  <a:lnTo>
                    <a:pt x="2996057" y="6858000"/>
                  </a:lnTo>
                  <a:lnTo>
                    <a:pt x="0" y="3861943"/>
                  </a:lnTo>
                  <a:close/>
                </a:path>
                <a:path w="7026909" h="6858000">
                  <a:moveTo>
                    <a:pt x="3596259" y="0"/>
                  </a:moveTo>
                  <a:lnTo>
                    <a:pt x="3482975" y="0"/>
                  </a:lnTo>
                  <a:lnTo>
                    <a:pt x="6913245" y="3430270"/>
                  </a:lnTo>
                  <a:lnTo>
                    <a:pt x="3485642" y="6858000"/>
                  </a:lnTo>
                  <a:lnTo>
                    <a:pt x="3598926" y="6858000"/>
                  </a:lnTo>
                  <a:lnTo>
                    <a:pt x="7026529" y="3430270"/>
                  </a:lnTo>
                  <a:lnTo>
                    <a:pt x="3596259" y="0"/>
                  </a:lnTo>
                  <a:close/>
                </a:path>
                <a:path w="7026909" h="6858000">
                  <a:moveTo>
                    <a:pt x="2998724" y="0"/>
                  </a:moveTo>
                  <a:lnTo>
                    <a:pt x="2885440" y="0"/>
                  </a:lnTo>
                  <a:lnTo>
                    <a:pt x="0" y="2885440"/>
                  </a:lnTo>
                  <a:lnTo>
                    <a:pt x="0" y="2998724"/>
                  </a:lnTo>
                  <a:lnTo>
                    <a:pt x="2998724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6354" y="3086480"/>
            <a:ext cx="1310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080808"/>
                </a:solidFill>
                <a:latin typeface="Calibri Light"/>
                <a:cs typeface="Calibri Light"/>
              </a:rPr>
              <a:t>Thanks</a:t>
            </a:r>
          </a:p>
        </p:txBody>
      </p:sp>
      <p:sp>
        <p:nvSpPr>
          <p:cNvPr id="10" name="object 10"/>
          <p:cNvSpPr/>
          <p:nvPr/>
        </p:nvSpPr>
        <p:spPr>
          <a:xfrm>
            <a:off x="3585972" y="0"/>
            <a:ext cx="6657340" cy="6858000"/>
          </a:xfrm>
          <a:custGeom>
            <a:avLst/>
            <a:gdLst/>
            <a:ahLst/>
            <a:cxnLst/>
            <a:rect l="l" t="t" r="r" b="b"/>
            <a:pathLst>
              <a:path w="6657340" h="6858000">
                <a:moveTo>
                  <a:pt x="4239768" y="6858000"/>
                </a:moveTo>
                <a:lnTo>
                  <a:pt x="2119884" y="4738116"/>
                </a:lnTo>
                <a:lnTo>
                  <a:pt x="0" y="6858000"/>
                </a:lnTo>
                <a:lnTo>
                  <a:pt x="4239768" y="6858000"/>
                </a:lnTo>
                <a:close/>
              </a:path>
              <a:path w="6657340" h="6858000">
                <a:moveTo>
                  <a:pt x="6656832" y="0"/>
                </a:moveTo>
                <a:lnTo>
                  <a:pt x="3441192" y="0"/>
                </a:lnTo>
                <a:lnTo>
                  <a:pt x="5049012" y="1607820"/>
                </a:lnTo>
                <a:lnTo>
                  <a:pt x="6656832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358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4200" b="0" dirty="0">
                <a:latin typeface="Calibri"/>
                <a:cs typeface="Calibri"/>
              </a:rPr>
              <a:t>WBS</a:t>
            </a:r>
            <a:r>
              <a:rPr sz="4200" b="0" spc="-60" dirty="0">
                <a:latin typeface="Calibri"/>
                <a:cs typeface="Calibri"/>
              </a:rPr>
              <a:t> </a:t>
            </a:r>
            <a:r>
              <a:rPr sz="4200" b="0" dirty="0">
                <a:latin typeface="Calibri"/>
                <a:cs typeface="Calibri"/>
              </a:rPr>
              <a:t>example</a:t>
            </a:r>
            <a:r>
              <a:rPr sz="4200" b="0" spc="-70" dirty="0">
                <a:latin typeface="Calibri"/>
                <a:cs typeface="Calibri"/>
              </a:rPr>
              <a:t> </a:t>
            </a:r>
            <a:r>
              <a:rPr sz="4200" b="0" dirty="0">
                <a:latin typeface="Calibri"/>
                <a:cs typeface="Calibri"/>
              </a:rPr>
              <a:t>for</a:t>
            </a:r>
            <a:r>
              <a:rPr sz="4200" b="0" spc="-55" dirty="0">
                <a:latin typeface="Calibri"/>
                <a:cs typeface="Calibri"/>
              </a:rPr>
              <a:t> </a:t>
            </a:r>
            <a:r>
              <a:rPr sz="4200" b="0" dirty="0">
                <a:latin typeface="Calibri"/>
                <a:cs typeface="Calibri"/>
              </a:rPr>
              <a:t>making</a:t>
            </a:r>
            <a:r>
              <a:rPr sz="4200" b="0" spc="-50" dirty="0">
                <a:latin typeface="Calibri"/>
                <a:cs typeface="Calibri"/>
              </a:rPr>
              <a:t> </a:t>
            </a:r>
            <a:r>
              <a:rPr sz="4200" b="0" dirty="0">
                <a:latin typeface="Calibri"/>
                <a:cs typeface="Calibri"/>
              </a:rPr>
              <a:t>a</a:t>
            </a:r>
            <a:r>
              <a:rPr sz="4200" b="0" spc="-55" dirty="0">
                <a:latin typeface="Calibri"/>
                <a:cs typeface="Calibri"/>
              </a:rPr>
              <a:t> </a:t>
            </a:r>
            <a:r>
              <a:rPr sz="4200" b="0" spc="-10" dirty="0">
                <a:latin typeface="Calibri"/>
                <a:cs typeface="Calibri"/>
              </a:rPr>
              <a:t>Bicycle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" y="1013460"/>
            <a:ext cx="11661648" cy="5612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013" y="1111072"/>
            <a:ext cx="11034395" cy="485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 algn="just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indicate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hours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endParaRPr sz="2400" dirty="0">
              <a:latin typeface="Times New Roman"/>
              <a:cs typeface="Times New Roman"/>
            </a:endParaRPr>
          </a:p>
          <a:p>
            <a:pPr marL="241300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complete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 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  <a:p>
            <a:pPr marL="240029" marR="6985" indent="-227965" algn="just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“100%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rule”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“child”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	</a:t>
            </a:r>
            <a:r>
              <a:rPr sz="2400" dirty="0">
                <a:latin typeface="Times New Roman"/>
                <a:cs typeface="Times New Roman"/>
              </a:rPr>
              <a:t>100%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 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“parent”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  <a:p>
            <a:pPr marL="240029" marR="8255" indent="-227965" algn="just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WBS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doesn’t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actions.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Instead,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noun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end 	</a:t>
            </a:r>
            <a:r>
              <a:rPr sz="2400" dirty="0">
                <a:latin typeface="Times New Roman"/>
                <a:cs typeface="Times New Roman"/>
              </a:rPr>
              <a:t>product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bicycle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seat,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fork,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handlebar,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etc.</a:t>
            </a:r>
            <a:endParaRPr sz="2400" dirty="0">
              <a:latin typeface="Times New Roman"/>
              <a:cs typeface="Times New Roman"/>
            </a:endParaRPr>
          </a:p>
          <a:p>
            <a:pPr marL="239395" marR="5080" indent="-227329" algn="just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fundamental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WBS: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deliverables,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	</a:t>
            </a:r>
            <a:r>
              <a:rPr sz="2400" dirty="0">
                <a:latin typeface="Times New Roman"/>
                <a:cs typeface="Times New Roman"/>
              </a:rPr>
              <a:t>activities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necessary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there.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WBS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end 	</a:t>
            </a:r>
            <a:r>
              <a:rPr sz="2400" dirty="0">
                <a:latin typeface="Times New Roman"/>
                <a:cs typeface="Times New Roman"/>
              </a:rPr>
              <a:t>product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(real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virtual).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verbs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WBS,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doing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something 	wrong.</a:t>
            </a:r>
            <a:endParaRPr sz="2400" dirty="0">
              <a:latin typeface="Times New Roman"/>
              <a:cs typeface="Times New Roman"/>
            </a:endParaRPr>
          </a:p>
          <a:p>
            <a:pPr marL="240029" marR="6350" indent="-227965" algn="just">
              <a:lnSpc>
                <a:spcPts val="259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creating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breakdown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manufacturing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car, 	</a:t>
            </a:r>
            <a:r>
              <a:rPr sz="2400" dirty="0">
                <a:latin typeface="Times New Roman"/>
                <a:cs typeface="Times New Roman"/>
              </a:rPr>
              <a:t>he/she’ll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items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“car</a:t>
            </a:r>
            <a:r>
              <a:rPr sz="2400" i="1" spc="459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body”</a:t>
            </a:r>
            <a:r>
              <a:rPr sz="2400" i="1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deliverable),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i="1" dirty="0">
                <a:latin typeface="Times New Roman"/>
                <a:cs typeface="Times New Roman"/>
              </a:rPr>
              <a:t>welding</a:t>
            </a:r>
            <a:r>
              <a:rPr sz="2400" i="1" spc="459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steel”</a:t>
            </a:r>
            <a:r>
              <a:rPr sz="2400" i="1" spc="45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(an 	</a:t>
            </a:r>
            <a:r>
              <a:rPr sz="2400" spc="-10" dirty="0">
                <a:latin typeface="Times New Roman"/>
                <a:cs typeface="Times New Roman"/>
              </a:rPr>
              <a:t>activity).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221741"/>
            <a:ext cx="4886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imes New Roman"/>
                <a:cs typeface="Times New Roman"/>
              </a:rPr>
              <a:t>Relevant</a:t>
            </a:r>
            <a:r>
              <a:rPr sz="4400" spc="-2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Definitions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880" y="1116279"/>
            <a:ext cx="11181080" cy="53828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Work:</a:t>
            </a:r>
            <a:r>
              <a:rPr sz="2400" b="1" spc="95" dirty="0">
                <a:latin typeface="Calibri"/>
                <a:cs typeface="Calibri"/>
              </a:rPr>
              <a:t> </a:t>
            </a:r>
            <a:r>
              <a:rPr sz="2400" spc="100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</a:t>
            </a:r>
            <a:r>
              <a:rPr sz="2400" i="1" dirty="0">
                <a:latin typeface="Calibri"/>
                <a:cs typeface="Calibri"/>
              </a:rPr>
              <a:t>work</a:t>
            </a:r>
            <a:r>
              <a:rPr sz="2400" i="1" spc="9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products</a:t>
            </a:r>
            <a:r>
              <a:rPr sz="2400" i="1" spc="10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or</a:t>
            </a:r>
            <a:r>
              <a:rPr sz="2400" i="1" spc="10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deliverables</a:t>
            </a:r>
            <a:r>
              <a:rPr sz="2400" i="1" spc="1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that</a:t>
            </a:r>
            <a:r>
              <a:rPr sz="2400" i="1" spc="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are</a:t>
            </a:r>
            <a:r>
              <a:rPr sz="2400" i="1" spc="10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the 	</a:t>
            </a:r>
            <a:r>
              <a:rPr sz="2400" i="1" dirty="0">
                <a:latin typeface="Calibri"/>
                <a:cs typeface="Calibri"/>
              </a:rPr>
              <a:t>result</a:t>
            </a:r>
            <a:r>
              <a:rPr sz="2400" i="1" spc="2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2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effort</a:t>
            </a:r>
            <a:r>
              <a:rPr sz="2400" i="1" spc="2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2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not</a:t>
            </a:r>
            <a:r>
              <a:rPr sz="2400" i="1" spc="2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2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effort</a:t>
            </a:r>
            <a:r>
              <a:rPr sz="2400" i="1" spc="20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itself</a:t>
            </a:r>
            <a:r>
              <a:rPr sz="2400" dirty="0">
                <a:latin typeface="Calibri"/>
                <a:cs typeface="Calibri"/>
              </a:rPr>
              <a:t>”.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“work”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any 	</a:t>
            </a:r>
            <a:r>
              <a:rPr sz="2400" dirty="0">
                <a:latin typeface="Calibri"/>
                <a:cs typeface="Calibri"/>
              </a:rPr>
              <a:t>activity.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constant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though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effort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get 	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inflate/deflate</a:t>
            </a:r>
            <a:r>
              <a:rPr sz="2400" spc="-10" dirty="0" smtClean="0">
                <a:latin typeface="Calibri"/>
                <a:cs typeface="Calibri"/>
              </a:rPr>
              <a:t>.</a:t>
            </a:r>
          </a:p>
          <a:p>
            <a:pPr marL="240029" marR="6985" indent="-227329" algn="just">
              <a:lnSpc>
                <a:spcPct val="9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 smtClean="0">
                <a:latin typeface="Calibri"/>
                <a:cs typeface="Calibri"/>
              </a:rPr>
              <a:t>Deliverable:</a:t>
            </a:r>
            <a:r>
              <a:rPr sz="2400" b="1" spc="-2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deliverable</a:t>
            </a:r>
            <a:r>
              <a:rPr sz="2400" spc="-2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is</a:t>
            </a:r>
            <a:r>
              <a:rPr sz="2400" spc="-3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“</a:t>
            </a:r>
            <a:r>
              <a:rPr sz="2400" i="1" dirty="0" smtClean="0">
                <a:latin typeface="Calibri"/>
                <a:cs typeface="Calibri"/>
              </a:rPr>
              <a:t>any</a:t>
            </a:r>
            <a:r>
              <a:rPr sz="2400" i="1" spc="-2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unique</a:t>
            </a:r>
            <a:r>
              <a:rPr sz="2400" i="1" spc="-1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and</a:t>
            </a:r>
            <a:r>
              <a:rPr sz="2400" i="1" spc="-2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verifiable</a:t>
            </a:r>
            <a:r>
              <a:rPr sz="2400" i="1" spc="-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product,</a:t>
            </a:r>
            <a:r>
              <a:rPr sz="2400" i="1" spc="-20" dirty="0" smtClean="0">
                <a:latin typeface="Calibri"/>
                <a:cs typeface="Calibri"/>
              </a:rPr>
              <a:t> </a:t>
            </a:r>
            <a:r>
              <a:rPr sz="2400" i="1" spc="-10" dirty="0" smtClean="0">
                <a:latin typeface="Calibri"/>
                <a:cs typeface="Calibri"/>
              </a:rPr>
              <a:t>result, 	</a:t>
            </a:r>
            <a:r>
              <a:rPr sz="2400" i="1" dirty="0" smtClean="0">
                <a:latin typeface="Calibri"/>
                <a:cs typeface="Calibri"/>
              </a:rPr>
              <a:t>or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capability</a:t>
            </a:r>
            <a:r>
              <a:rPr sz="2400" i="1" spc="2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to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perform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a</a:t>
            </a:r>
            <a:r>
              <a:rPr sz="2400" i="1" spc="2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service</a:t>
            </a:r>
            <a:r>
              <a:rPr sz="2400" i="1" spc="2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that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is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required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to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be</a:t>
            </a:r>
            <a:r>
              <a:rPr sz="2400" i="1" spc="2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produced</a:t>
            </a:r>
            <a:r>
              <a:rPr sz="2400" i="1" spc="2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to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complete</a:t>
            </a:r>
            <a:r>
              <a:rPr sz="2400" i="1" spc="2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a</a:t>
            </a:r>
            <a:r>
              <a:rPr sz="2400" i="1" spc="20" dirty="0" smtClean="0">
                <a:latin typeface="Calibri"/>
                <a:cs typeface="Calibri"/>
              </a:rPr>
              <a:t> </a:t>
            </a:r>
            <a:r>
              <a:rPr sz="2400" i="1" spc="-10" dirty="0" smtClean="0">
                <a:latin typeface="Calibri"/>
                <a:cs typeface="Calibri"/>
              </a:rPr>
              <a:t>process </a:t>
            </a:r>
            <a:r>
              <a:rPr sz="2400" i="1" dirty="0" smtClean="0">
                <a:latin typeface="Calibri"/>
                <a:cs typeface="Calibri"/>
              </a:rPr>
              <a:t>phase</a:t>
            </a:r>
            <a:r>
              <a:rPr sz="2400" i="1" dirty="0" smtClean="0">
                <a:latin typeface="Calibri"/>
                <a:cs typeface="Calibri"/>
              </a:rPr>
              <a:t>,</a:t>
            </a:r>
            <a:r>
              <a:rPr sz="2400" i="1" spc="-4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or</a:t>
            </a:r>
            <a:r>
              <a:rPr sz="2400" i="1" spc="-45" dirty="0" smtClean="0">
                <a:latin typeface="Calibri"/>
                <a:cs typeface="Calibri"/>
              </a:rPr>
              <a:t> </a:t>
            </a:r>
            <a:r>
              <a:rPr sz="2400" i="1" spc="-25" dirty="0" smtClean="0">
                <a:latin typeface="Calibri"/>
                <a:cs typeface="Calibri"/>
              </a:rPr>
              <a:t>project</a:t>
            </a:r>
            <a:r>
              <a:rPr sz="2400" spc="-25" dirty="0" smtClean="0">
                <a:latin typeface="Calibri"/>
                <a:cs typeface="Calibri"/>
              </a:rPr>
              <a:t>”.</a:t>
            </a:r>
            <a:r>
              <a:rPr sz="2400" spc="-70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Deliverables</a:t>
            </a:r>
            <a:r>
              <a:rPr sz="2400" spc="-6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will</a:t>
            </a:r>
            <a:r>
              <a:rPr sz="2400" spc="-6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vary</a:t>
            </a:r>
            <a:r>
              <a:rPr sz="2400" spc="-4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from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project</a:t>
            </a:r>
            <a:r>
              <a:rPr sz="2400" spc="-7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to</a:t>
            </a:r>
            <a:r>
              <a:rPr sz="2400" spc="-5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project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and</a:t>
            </a:r>
            <a:r>
              <a:rPr sz="2400" spc="-5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client</a:t>
            </a:r>
            <a:r>
              <a:rPr sz="2400" spc="-6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to</a:t>
            </a:r>
            <a:r>
              <a:rPr sz="2400" spc="-6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client.</a:t>
            </a:r>
            <a:endParaRPr sz="2400" dirty="0" smtClean="0">
              <a:latin typeface="Calibri"/>
              <a:cs typeface="Calibri"/>
            </a:endParaRPr>
          </a:p>
          <a:p>
            <a:pPr marL="240029" marR="5080" indent="-227329" algn="just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 smtClean="0">
                <a:latin typeface="Calibri"/>
                <a:cs typeface="Calibri"/>
              </a:rPr>
              <a:t>Work</a:t>
            </a:r>
            <a:r>
              <a:rPr sz="2400" b="1" spc="15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package:</a:t>
            </a:r>
            <a:r>
              <a:rPr sz="2400" b="1" spc="15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According</a:t>
            </a:r>
            <a:r>
              <a:rPr sz="2400" spc="15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to</a:t>
            </a:r>
            <a:r>
              <a:rPr sz="2400" spc="15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PERT</a:t>
            </a:r>
            <a:r>
              <a:rPr sz="2400" spc="15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(which</a:t>
            </a:r>
            <a:r>
              <a:rPr sz="2400" spc="16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developed</a:t>
            </a:r>
            <a:r>
              <a:rPr sz="2400" spc="15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the</a:t>
            </a:r>
            <a:r>
              <a:rPr sz="2400" spc="16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WBS),</a:t>
            </a:r>
            <a:r>
              <a:rPr sz="2400" spc="16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14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work</a:t>
            </a:r>
            <a:r>
              <a:rPr sz="2400" spc="14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package</a:t>
            </a:r>
            <a:r>
              <a:rPr sz="2400" spc="16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is</a:t>
            </a:r>
            <a:r>
              <a:rPr sz="2400" spc="140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“</a:t>
            </a:r>
            <a:r>
              <a:rPr sz="2400" i="1" spc="-20" dirty="0" smtClean="0">
                <a:latin typeface="Calibri"/>
                <a:cs typeface="Calibri"/>
              </a:rPr>
              <a:t>the 	</a:t>
            </a:r>
            <a:r>
              <a:rPr sz="2400" i="1" dirty="0" smtClean="0">
                <a:latin typeface="Calibri"/>
                <a:cs typeface="Calibri"/>
              </a:rPr>
              <a:t>work</a:t>
            </a:r>
            <a:r>
              <a:rPr sz="2400" i="1" spc="50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required</a:t>
            </a:r>
            <a:r>
              <a:rPr sz="2400" i="1" spc="5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to</a:t>
            </a:r>
            <a:r>
              <a:rPr sz="2400" i="1" spc="50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complete</a:t>
            </a:r>
            <a:r>
              <a:rPr sz="2400" i="1" spc="509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a</a:t>
            </a:r>
            <a:r>
              <a:rPr sz="2400" i="1" spc="50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specific</a:t>
            </a:r>
            <a:r>
              <a:rPr sz="2400" i="1" spc="50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job</a:t>
            </a:r>
            <a:r>
              <a:rPr sz="2400" i="1" spc="50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or</a:t>
            </a:r>
            <a:r>
              <a:rPr sz="2400" i="1" spc="52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process,</a:t>
            </a:r>
            <a:r>
              <a:rPr sz="2400" i="1" spc="52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such</a:t>
            </a:r>
            <a:r>
              <a:rPr sz="2400" i="1" spc="52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as</a:t>
            </a:r>
            <a:r>
              <a:rPr sz="2400" i="1" spc="5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a</a:t>
            </a:r>
            <a:r>
              <a:rPr sz="2400" i="1" spc="50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report,</a:t>
            </a:r>
            <a:r>
              <a:rPr sz="2400" i="1" spc="509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a</a:t>
            </a:r>
            <a:r>
              <a:rPr sz="2400" i="1" spc="50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design,</a:t>
            </a:r>
            <a:r>
              <a:rPr sz="2400" i="1" spc="520" dirty="0" smtClean="0">
                <a:latin typeface="Calibri"/>
                <a:cs typeface="Calibri"/>
              </a:rPr>
              <a:t> </a:t>
            </a:r>
            <a:r>
              <a:rPr sz="2400" i="1" spc="-50" dirty="0" smtClean="0">
                <a:latin typeface="Calibri"/>
                <a:cs typeface="Calibri"/>
              </a:rPr>
              <a:t>a 	</a:t>
            </a:r>
            <a:r>
              <a:rPr sz="2400" i="1" dirty="0" smtClean="0">
                <a:latin typeface="Calibri"/>
                <a:cs typeface="Calibri"/>
              </a:rPr>
              <a:t>documentation</a:t>
            </a:r>
            <a:r>
              <a:rPr sz="2400" i="1" spc="450" dirty="0" smtClean="0">
                <a:latin typeface="Calibri"/>
                <a:cs typeface="Calibri"/>
              </a:rPr>
              <a:t>  </a:t>
            </a:r>
            <a:r>
              <a:rPr sz="2400" i="1" dirty="0" smtClean="0">
                <a:latin typeface="Calibri"/>
                <a:cs typeface="Calibri"/>
              </a:rPr>
              <a:t>requirement</a:t>
            </a:r>
            <a:r>
              <a:rPr sz="2400" i="1" spc="450" dirty="0" smtClean="0">
                <a:latin typeface="Calibri"/>
                <a:cs typeface="Calibri"/>
              </a:rPr>
              <a:t>  </a:t>
            </a:r>
            <a:r>
              <a:rPr sz="2400" i="1" dirty="0" smtClean="0">
                <a:latin typeface="Calibri"/>
                <a:cs typeface="Calibri"/>
              </a:rPr>
              <a:t>or</a:t>
            </a:r>
            <a:r>
              <a:rPr sz="2400" i="1" spc="445" dirty="0" smtClean="0">
                <a:latin typeface="Calibri"/>
                <a:cs typeface="Calibri"/>
              </a:rPr>
              <a:t>  </a:t>
            </a:r>
            <a:r>
              <a:rPr sz="2400" i="1" dirty="0" smtClean="0">
                <a:latin typeface="Calibri"/>
                <a:cs typeface="Calibri"/>
              </a:rPr>
              <a:t>portion</a:t>
            </a:r>
            <a:r>
              <a:rPr sz="2400" i="1" spc="450" dirty="0" smtClean="0">
                <a:latin typeface="Calibri"/>
                <a:cs typeface="Calibri"/>
              </a:rPr>
              <a:t>  </a:t>
            </a:r>
            <a:r>
              <a:rPr sz="2400" i="1" dirty="0" smtClean="0">
                <a:latin typeface="Calibri"/>
                <a:cs typeface="Calibri"/>
              </a:rPr>
              <a:t>thereof,</a:t>
            </a:r>
            <a:r>
              <a:rPr sz="2400" i="1" spc="445" dirty="0" smtClean="0">
                <a:latin typeface="Calibri"/>
                <a:cs typeface="Calibri"/>
              </a:rPr>
              <a:t>  </a:t>
            </a:r>
            <a:r>
              <a:rPr sz="2400" i="1" dirty="0" smtClean="0">
                <a:latin typeface="Calibri"/>
                <a:cs typeface="Calibri"/>
              </a:rPr>
              <a:t>a</a:t>
            </a:r>
            <a:r>
              <a:rPr sz="2400" i="1" spc="450" dirty="0" smtClean="0">
                <a:latin typeface="Calibri"/>
                <a:cs typeface="Calibri"/>
              </a:rPr>
              <a:t>  </a:t>
            </a:r>
            <a:r>
              <a:rPr sz="2400" i="1" dirty="0" smtClean="0">
                <a:latin typeface="Calibri"/>
                <a:cs typeface="Calibri"/>
              </a:rPr>
              <a:t>piece</a:t>
            </a:r>
            <a:r>
              <a:rPr sz="2400" i="1" spc="450" dirty="0" smtClean="0">
                <a:latin typeface="Calibri"/>
                <a:cs typeface="Calibri"/>
              </a:rPr>
              <a:t>  </a:t>
            </a:r>
            <a:r>
              <a:rPr sz="2400" i="1" dirty="0" smtClean="0">
                <a:latin typeface="Calibri"/>
                <a:cs typeface="Calibri"/>
              </a:rPr>
              <a:t>of</a:t>
            </a:r>
            <a:r>
              <a:rPr sz="2400" i="1" spc="445" dirty="0" smtClean="0">
                <a:latin typeface="Calibri"/>
                <a:cs typeface="Calibri"/>
              </a:rPr>
              <a:t>  </a:t>
            </a:r>
            <a:r>
              <a:rPr sz="2400" i="1" dirty="0" smtClean="0">
                <a:latin typeface="Calibri"/>
                <a:cs typeface="Calibri"/>
              </a:rPr>
              <a:t>hardware,</a:t>
            </a:r>
            <a:r>
              <a:rPr sz="2400" i="1" spc="450" dirty="0" smtClean="0">
                <a:latin typeface="Calibri"/>
                <a:cs typeface="Calibri"/>
              </a:rPr>
              <a:t>  </a:t>
            </a:r>
            <a:r>
              <a:rPr sz="2400" i="1" dirty="0" smtClean="0">
                <a:latin typeface="Calibri"/>
                <a:cs typeface="Calibri"/>
              </a:rPr>
              <a:t>or</a:t>
            </a:r>
            <a:r>
              <a:rPr sz="2400" i="1" spc="450" dirty="0" smtClean="0">
                <a:latin typeface="Calibri"/>
                <a:cs typeface="Calibri"/>
              </a:rPr>
              <a:t>  </a:t>
            </a:r>
            <a:r>
              <a:rPr sz="2400" i="1" spc="-50" dirty="0" smtClean="0">
                <a:latin typeface="Calibri"/>
                <a:cs typeface="Calibri"/>
              </a:rPr>
              <a:t>a 	</a:t>
            </a:r>
            <a:r>
              <a:rPr sz="2400" i="1" spc="-10" dirty="0" smtClean="0">
                <a:latin typeface="Calibri"/>
                <a:cs typeface="Calibri"/>
              </a:rPr>
              <a:t>service</a:t>
            </a:r>
            <a:r>
              <a:rPr sz="2400" dirty="0" smtClean="0">
                <a:latin typeface="Calibri"/>
                <a:cs typeface="Calibri"/>
              </a:rPr>
              <a:t>s.,</a:t>
            </a:r>
            <a:r>
              <a:rPr sz="2400" spc="1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a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simpler</a:t>
            </a:r>
            <a:r>
              <a:rPr sz="2400" spc="15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definition:</a:t>
            </a:r>
            <a:r>
              <a:rPr sz="2400" spc="20" dirty="0" smtClean="0"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“</a:t>
            </a:r>
            <a:r>
              <a:rPr sz="2400" i="1" dirty="0" smtClean="0">
                <a:latin typeface="Calibri"/>
                <a:cs typeface="Calibri"/>
              </a:rPr>
              <a:t>a</a:t>
            </a:r>
            <a:r>
              <a:rPr sz="2400" i="1" spc="2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work</a:t>
            </a:r>
            <a:r>
              <a:rPr sz="2400" i="1" spc="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package</a:t>
            </a:r>
            <a:r>
              <a:rPr sz="2400" i="1" spc="2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is</a:t>
            </a:r>
            <a:r>
              <a:rPr sz="2400" i="1" spc="2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a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deliverable</a:t>
            </a:r>
            <a:r>
              <a:rPr sz="2400" i="1" spc="2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at</a:t>
            </a:r>
            <a:r>
              <a:rPr sz="2400" i="1" spc="1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the</a:t>
            </a:r>
            <a:r>
              <a:rPr sz="2400" i="1" spc="25" dirty="0" smtClean="0">
                <a:latin typeface="Calibri"/>
                <a:cs typeface="Calibri"/>
              </a:rPr>
              <a:t> </a:t>
            </a:r>
            <a:r>
              <a:rPr sz="2400" i="1" spc="-10" dirty="0" smtClean="0">
                <a:latin typeface="Calibri"/>
                <a:cs typeface="Calibri"/>
              </a:rPr>
              <a:t>lowest 	</a:t>
            </a:r>
            <a:r>
              <a:rPr sz="2400" i="1" dirty="0" smtClean="0">
                <a:latin typeface="Calibri"/>
                <a:cs typeface="Calibri"/>
              </a:rPr>
              <a:t>level</a:t>
            </a:r>
            <a:r>
              <a:rPr sz="2400" i="1" spc="-50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of</a:t>
            </a:r>
            <a:r>
              <a:rPr sz="2400" i="1" spc="-35" dirty="0" smtClean="0">
                <a:latin typeface="Calibri"/>
                <a:cs typeface="Calibri"/>
              </a:rPr>
              <a:t> </a:t>
            </a:r>
            <a:r>
              <a:rPr sz="2400" i="1" dirty="0" smtClean="0">
                <a:latin typeface="Calibri"/>
                <a:cs typeface="Calibri"/>
              </a:rPr>
              <a:t>the</a:t>
            </a:r>
            <a:r>
              <a:rPr sz="2400" i="1" spc="-50" dirty="0" smtClean="0">
                <a:latin typeface="Calibri"/>
                <a:cs typeface="Calibri"/>
              </a:rPr>
              <a:t> </a:t>
            </a:r>
            <a:r>
              <a:rPr sz="2400" i="1" spc="-10" dirty="0" smtClean="0">
                <a:latin typeface="Calibri"/>
                <a:cs typeface="Calibri"/>
              </a:rPr>
              <a:t>WBS</a:t>
            </a:r>
            <a:r>
              <a:rPr sz="2400" spc="-10" dirty="0" smtClean="0">
                <a:latin typeface="Calibri"/>
                <a:cs typeface="Calibri"/>
              </a:rPr>
              <a:t>.”</a:t>
            </a:r>
            <a:endParaRPr sz="2400" dirty="0" smtClean="0">
              <a:latin typeface="Calibri"/>
              <a:cs typeface="Calibri"/>
            </a:endParaRPr>
          </a:p>
          <a:p>
            <a:pPr marL="12700" marR="6350" algn="just">
              <a:lnSpc>
                <a:spcPts val="2590"/>
              </a:lnSpc>
              <a:spcBef>
                <a:spcPts val="1040"/>
              </a:spcBef>
            </a:pPr>
            <a:r>
              <a:rPr sz="2400" b="1" dirty="0" smtClean="0">
                <a:latin typeface="Calibri"/>
                <a:cs typeface="Calibri"/>
              </a:rPr>
              <a:t>For</a:t>
            </a:r>
            <a:r>
              <a:rPr sz="2400" b="1" spc="14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example,</a:t>
            </a:r>
            <a:r>
              <a:rPr sz="2400" b="1" spc="15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if</a:t>
            </a:r>
            <a:r>
              <a:rPr sz="2400" b="1" spc="14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one</a:t>
            </a:r>
            <a:r>
              <a:rPr sz="2400" b="1" spc="14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is</a:t>
            </a:r>
            <a:r>
              <a:rPr sz="2400" b="1" spc="13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making</a:t>
            </a:r>
            <a:r>
              <a:rPr sz="2400" b="1" spc="14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a</a:t>
            </a:r>
            <a:r>
              <a:rPr sz="2400" b="1" spc="14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bicycle,</a:t>
            </a:r>
            <a:r>
              <a:rPr sz="2400" b="1" spc="14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a</a:t>
            </a:r>
            <a:r>
              <a:rPr sz="2400" b="1" spc="13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“bike</a:t>
            </a:r>
            <a:r>
              <a:rPr sz="2400" b="1" spc="14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seat”</a:t>
            </a:r>
            <a:r>
              <a:rPr sz="2400" b="1" spc="14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might</a:t>
            </a:r>
            <a:r>
              <a:rPr sz="2400" b="1" spc="14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be</a:t>
            </a:r>
            <a:r>
              <a:rPr sz="2400" b="1" spc="15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one</a:t>
            </a:r>
            <a:r>
              <a:rPr sz="2400" b="1" spc="14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of</a:t>
            </a:r>
            <a:r>
              <a:rPr sz="2400" b="1" spc="14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his</a:t>
            </a:r>
            <a:r>
              <a:rPr sz="2400" b="1" spc="145" dirty="0" smtClean="0">
                <a:latin typeface="Calibri"/>
                <a:cs typeface="Calibri"/>
              </a:rPr>
              <a:t> </a:t>
            </a:r>
            <a:r>
              <a:rPr sz="2400" b="1" i="1" spc="-10" dirty="0" smtClean="0">
                <a:latin typeface="Calibri"/>
                <a:cs typeface="Calibri"/>
              </a:rPr>
              <a:t>deliverables</a:t>
            </a:r>
            <a:r>
              <a:rPr sz="2400" b="1" spc="-10" dirty="0" smtClean="0">
                <a:latin typeface="Calibri"/>
                <a:cs typeface="Calibri"/>
              </a:rPr>
              <a:t>. </a:t>
            </a:r>
            <a:r>
              <a:rPr sz="2400" b="1" dirty="0" smtClean="0">
                <a:latin typeface="Calibri"/>
                <a:cs typeface="Calibri"/>
              </a:rPr>
              <a:t>All</a:t>
            </a:r>
            <a:r>
              <a:rPr sz="2400" b="1" spc="7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the</a:t>
            </a:r>
            <a:r>
              <a:rPr sz="2400" b="1" spc="8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work</a:t>
            </a:r>
            <a:r>
              <a:rPr sz="2400" b="1" spc="8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required</a:t>
            </a:r>
            <a:r>
              <a:rPr sz="2400" b="1" spc="8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to</a:t>
            </a:r>
            <a:r>
              <a:rPr sz="2400" b="1" spc="7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create</a:t>
            </a:r>
            <a:r>
              <a:rPr sz="2400" b="1" spc="8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the</a:t>
            </a:r>
            <a:r>
              <a:rPr sz="2400" b="1" spc="9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seat</a:t>
            </a:r>
            <a:r>
              <a:rPr sz="2400" b="1" spc="7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-</a:t>
            </a:r>
            <a:r>
              <a:rPr sz="2400" b="1" spc="8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cutting</a:t>
            </a:r>
            <a:r>
              <a:rPr sz="2400" b="1" spc="8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leather,</a:t>
            </a:r>
            <a:r>
              <a:rPr sz="2400" b="1" spc="9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shaping</a:t>
            </a:r>
            <a:r>
              <a:rPr sz="2400" b="1" spc="7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foam,</a:t>
            </a:r>
            <a:r>
              <a:rPr sz="2400" b="1" spc="9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creating</a:t>
            </a:r>
            <a:r>
              <a:rPr sz="2400" b="1" spc="80" dirty="0" smtClean="0">
                <a:latin typeface="Calibri"/>
                <a:cs typeface="Calibri"/>
              </a:rPr>
              <a:t> </a:t>
            </a:r>
            <a:r>
              <a:rPr sz="2400" b="1" spc="-10" dirty="0" smtClean="0">
                <a:latin typeface="Calibri"/>
                <a:cs typeface="Calibri"/>
              </a:rPr>
              <a:t>metal </a:t>
            </a:r>
            <a:r>
              <a:rPr sz="2400" b="1" dirty="0" smtClean="0">
                <a:latin typeface="Calibri"/>
                <a:cs typeface="Calibri"/>
              </a:rPr>
              <a:t>frame,</a:t>
            </a:r>
            <a:r>
              <a:rPr sz="2400" b="1" spc="-5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etc.</a:t>
            </a:r>
            <a:r>
              <a:rPr sz="2400" b="1" spc="-5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-</a:t>
            </a:r>
            <a:r>
              <a:rPr sz="2400" b="1" spc="-4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would</a:t>
            </a:r>
            <a:r>
              <a:rPr sz="2400" b="1" spc="-5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be</a:t>
            </a:r>
            <a:r>
              <a:rPr sz="2400" b="1" spc="-4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part</a:t>
            </a:r>
            <a:r>
              <a:rPr sz="2400" b="1" spc="-55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of</a:t>
            </a:r>
            <a:r>
              <a:rPr sz="2400" b="1" spc="-50" dirty="0" smtClean="0">
                <a:latin typeface="Calibri"/>
                <a:cs typeface="Calibri"/>
              </a:rPr>
              <a:t> </a:t>
            </a:r>
            <a:r>
              <a:rPr sz="2400" b="1" dirty="0" smtClean="0">
                <a:latin typeface="Calibri"/>
                <a:cs typeface="Calibri"/>
              </a:rPr>
              <a:t>the</a:t>
            </a:r>
            <a:r>
              <a:rPr sz="2400" b="1" spc="-30" dirty="0" smtClean="0">
                <a:latin typeface="Calibri"/>
                <a:cs typeface="Calibri"/>
              </a:rPr>
              <a:t> </a:t>
            </a:r>
            <a:r>
              <a:rPr sz="2400" b="1" i="1" dirty="0" smtClean="0">
                <a:latin typeface="Calibri"/>
                <a:cs typeface="Calibri"/>
              </a:rPr>
              <a:t>work</a:t>
            </a:r>
            <a:r>
              <a:rPr sz="2400" b="1" i="1" spc="-45" dirty="0" smtClean="0">
                <a:latin typeface="Calibri"/>
                <a:cs typeface="Calibri"/>
              </a:rPr>
              <a:t> </a:t>
            </a:r>
            <a:r>
              <a:rPr sz="2400" b="1" i="1" spc="-10" dirty="0" smtClean="0">
                <a:latin typeface="Calibri"/>
                <a:cs typeface="Calibri"/>
              </a:rPr>
              <a:t>package</a:t>
            </a:r>
            <a:r>
              <a:rPr sz="2400" b="1" spc="-10" dirty="0" smtClean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2172" y="262585"/>
            <a:ext cx="10300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Characteristics</a:t>
            </a:r>
            <a:r>
              <a:rPr sz="4000" spc="-80" dirty="0"/>
              <a:t> </a:t>
            </a:r>
            <a:r>
              <a:rPr sz="4000" dirty="0"/>
              <a:t>of</a:t>
            </a:r>
            <a:r>
              <a:rPr sz="4000" spc="-135" dirty="0"/>
              <a:t> </a:t>
            </a:r>
            <a:r>
              <a:rPr sz="4000" dirty="0"/>
              <a:t>the</a:t>
            </a:r>
            <a:r>
              <a:rPr sz="4000" spc="-114" dirty="0"/>
              <a:t> </a:t>
            </a:r>
            <a:r>
              <a:rPr sz="4000" spc="-10" dirty="0"/>
              <a:t>Work</a:t>
            </a:r>
            <a:r>
              <a:rPr sz="4000" spc="-135" dirty="0"/>
              <a:t> </a:t>
            </a:r>
            <a:r>
              <a:rPr sz="4000" spc="-10" dirty="0"/>
              <a:t>Breakdown</a:t>
            </a:r>
            <a:r>
              <a:rPr sz="4000" spc="-120" dirty="0"/>
              <a:t> </a:t>
            </a:r>
            <a:r>
              <a:rPr sz="4000" spc="-10" dirty="0"/>
              <a:t>Structure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22172" y="1262634"/>
            <a:ext cx="10749915" cy="4851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6985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libri"/>
                <a:cs typeface="Calibri"/>
              </a:rPr>
              <a:t>Not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breakdown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deliverables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classified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WBS.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breakdown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characteristics:</a:t>
            </a:r>
            <a:endParaRPr sz="2400">
              <a:latin typeface="Calibri"/>
              <a:cs typeface="Calibri"/>
            </a:endParaRPr>
          </a:p>
          <a:p>
            <a:pPr marL="239395" marR="5080" indent="-227329" algn="just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Hierarchy:</a:t>
            </a:r>
            <a:r>
              <a:rPr sz="2400" b="1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hierarchical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nature.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“child”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exists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strict 	</a:t>
            </a:r>
            <a:r>
              <a:rPr sz="2400" dirty="0">
                <a:latin typeface="Calibri"/>
                <a:cs typeface="Calibri"/>
              </a:rPr>
              <a:t>hierarchical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level.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sum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 	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element.</a:t>
            </a:r>
            <a:endParaRPr sz="2400">
              <a:latin typeface="Calibri"/>
              <a:cs typeface="Calibri"/>
            </a:endParaRPr>
          </a:p>
          <a:p>
            <a:pPr marL="240029" marR="5715" indent="-227965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100%</a:t>
            </a:r>
            <a:r>
              <a:rPr sz="2400" b="1" spc="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rule: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decomposition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100%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level.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	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elements.</a:t>
            </a:r>
            <a:endParaRPr sz="2400">
              <a:latin typeface="Calibri"/>
              <a:cs typeface="Calibri"/>
            </a:endParaRPr>
          </a:p>
          <a:p>
            <a:pPr marL="240029" marR="5080" indent="-227965" algn="just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Mutually</a:t>
            </a:r>
            <a:r>
              <a:rPr sz="2400" b="1" spc="3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exclusive:</a:t>
            </a:r>
            <a:r>
              <a:rPr sz="2400" b="1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mutually 	</a:t>
            </a:r>
            <a:r>
              <a:rPr sz="2400" dirty="0">
                <a:latin typeface="Calibri"/>
                <a:cs typeface="Calibri"/>
              </a:rPr>
              <a:t>exclusive.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overlap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deliverables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meant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miscommunication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work.</a:t>
            </a:r>
            <a:endParaRPr sz="2400">
              <a:latin typeface="Calibri"/>
              <a:cs typeface="Calibri"/>
            </a:endParaRPr>
          </a:p>
          <a:p>
            <a:pPr marL="240029" marR="7620" indent="-227965" algn="just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20" dirty="0">
                <a:latin typeface="Calibri"/>
                <a:cs typeface="Calibri"/>
              </a:rPr>
              <a:t>Outcome-</a:t>
            </a:r>
            <a:r>
              <a:rPr sz="2400" b="1" dirty="0">
                <a:latin typeface="Calibri"/>
                <a:cs typeface="Calibri"/>
              </a:rPr>
              <a:t>focused:</a:t>
            </a:r>
            <a:r>
              <a:rPr sz="2400" b="1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WBS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focus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work,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deliverables, 	</a:t>
            </a:r>
            <a:r>
              <a:rPr sz="2400" dirty="0">
                <a:latin typeface="Calibri"/>
                <a:cs typeface="Calibri"/>
              </a:rPr>
              <a:t>rather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necessary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there.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described 	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nouns,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verbs.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confusion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beginners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WBS.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8952" y="713231"/>
            <a:ext cx="1273175" cy="2533015"/>
          </a:xfrm>
          <a:custGeom>
            <a:avLst/>
            <a:gdLst/>
            <a:ahLst/>
            <a:cxnLst/>
            <a:rect l="l" t="t" r="r" b="b"/>
            <a:pathLst>
              <a:path w="1273175" h="2533015">
                <a:moveTo>
                  <a:pt x="1273048" y="0"/>
                </a:moveTo>
                <a:lnTo>
                  <a:pt x="508" y="1266444"/>
                </a:lnTo>
                <a:lnTo>
                  <a:pt x="232321" y="1497164"/>
                </a:lnTo>
                <a:lnTo>
                  <a:pt x="0" y="1729486"/>
                </a:lnTo>
                <a:lnTo>
                  <a:pt x="456311" y="2185797"/>
                </a:lnTo>
                <a:lnTo>
                  <a:pt x="689762" y="1952409"/>
                </a:lnTo>
                <a:lnTo>
                  <a:pt x="1273048" y="2532888"/>
                </a:lnTo>
                <a:lnTo>
                  <a:pt x="1273048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600955"/>
            <a:ext cx="1014094" cy="2018030"/>
          </a:xfrm>
          <a:custGeom>
            <a:avLst/>
            <a:gdLst/>
            <a:ahLst/>
            <a:cxnLst/>
            <a:rect l="l" t="t" r="r" b="b"/>
            <a:pathLst>
              <a:path w="1014094" h="2018029">
                <a:moveTo>
                  <a:pt x="1014056" y="1370545"/>
                </a:moveTo>
                <a:lnTo>
                  <a:pt x="832510" y="1189012"/>
                </a:lnTo>
                <a:lnTo>
                  <a:pt x="1013460" y="1008888"/>
                </a:lnTo>
                <a:lnTo>
                  <a:pt x="0" y="0"/>
                </a:lnTo>
                <a:lnTo>
                  <a:pt x="0" y="2017776"/>
                </a:lnTo>
                <a:lnTo>
                  <a:pt x="488391" y="1531594"/>
                </a:lnTo>
                <a:lnTo>
                  <a:pt x="670699" y="1713890"/>
                </a:lnTo>
                <a:lnTo>
                  <a:pt x="1014056" y="1370545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3394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Work</a:t>
            </a:r>
            <a:r>
              <a:rPr sz="4200" spc="-160" dirty="0"/>
              <a:t> </a:t>
            </a:r>
            <a:r>
              <a:rPr sz="4200" dirty="0"/>
              <a:t>Breakdown</a:t>
            </a:r>
            <a:r>
              <a:rPr sz="4200" spc="-160" dirty="0"/>
              <a:t> </a:t>
            </a:r>
            <a:r>
              <a:rPr sz="4200" dirty="0"/>
              <a:t>Structure</a:t>
            </a:r>
            <a:r>
              <a:rPr sz="4200" spc="-160" dirty="0"/>
              <a:t> </a:t>
            </a:r>
            <a:r>
              <a:rPr sz="4200" dirty="0"/>
              <a:t>(WBS)</a:t>
            </a:r>
            <a:r>
              <a:rPr sz="4200" spc="-145" dirty="0"/>
              <a:t> </a:t>
            </a:r>
            <a:r>
              <a:rPr sz="4200" spc="-10" dirty="0"/>
              <a:t>Examples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44" y="1636614"/>
            <a:ext cx="10896053" cy="996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912747"/>
            <a:ext cx="10347325" cy="37598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best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breakdown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structures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looking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at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WBS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Seeing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complex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projects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actually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broken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help </a:t>
            </a:r>
            <a:r>
              <a:rPr sz="2200" dirty="0">
                <a:latin typeface="Calibri"/>
                <a:cs typeface="Calibri"/>
              </a:rPr>
              <a:t>you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your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projects.</a:t>
            </a:r>
            <a:endParaRPr sz="2200">
              <a:latin typeface="Calibri"/>
              <a:cs typeface="Calibri"/>
            </a:endParaRPr>
          </a:p>
          <a:p>
            <a:pPr marL="241300" marR="128905" indent="-228600">
              <a:lnSpc>
                <a:spcPts val="238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While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breakdown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structures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technically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supposed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focus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deliverables,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not </a:t>
            </a:r>
            <a:r>
              <a:rPr sz="2200" dirty="0">
                <a:latin typeface="Calibri"/>
                <a:cs typeface="Calibri"/>
              </a:rPr>
              <a:t>activities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(i.e.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nouns,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verbs),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plenty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project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managers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skip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rule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actual </a:t>
            </a:r>
            <a:r>
              <a:rPr sz="2200" dirty="0">
                <a:latin typeface="Calibri"/>
                <a:cs typeface="Calibri"/>
              </a:rPr>
              <a:t>projects.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one’ll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WBS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top-</a:t>
            </a:r>
            <a:r>
              <a:rPr sz="2200" dirty="0">
                <a:latin typeface="Calibri"/>
                <a:cs typeface="Calibri"/>
              </a:rPr>
              <a:t>level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“deliverables”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actually </a:t>
            </a:r>
            <a:r>
              <a:rPr sz="2200" dirty="0">
                <a:latin typeface="Calibri"/>
                <a:cs typeface="Calibri"/>
              </a:rPr>
              <a:t>describe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activities.</a:t>
            </a:r>
            <a:endParaRPr sz="2200">
              <a:latin typeface="Calibri"/>
              <a:cs typeface="Calibri"/>
            </a:endParaRPr>
          </a:p>
          <a:p>
            <a:pPr marL="241300" marR="78105" indent="-228600">
              <a:lnSpc>
                <a:spcPts val="238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isn’t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ideal,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keep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people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breakdown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structure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sorts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things,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outside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project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management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writing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book,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planning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vacation,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etc.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casually,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he/she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don’t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really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follow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hard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rules.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note,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let’s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look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breakdown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structure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1862</Words>
  <Application>Microsoft Office PowerPoint</Application>
  <PresentationFormat>Widescreen</PresentationFormat>
  <Paragraphs>219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 MT</vt:lpstr>
      <vt:lpstr>Calibri</vt:lpstr>
      <vt:lpstr>Calibri Light</vt:lpstr>
      <vt:lpstr>Times New Roman</vt:lpstr>
      <vt:lpstr>Office Theme</vt:lpstr>
      <vt:lpstr>Project Management</vt:lpstr>
      <vt:lpstr>What is WBS (Work Breakdown Structure)?</vt:lpstr>
      <vt:lpstr>What is WBS (Work Breakdown Structure)?</vt:lpstr>
      <vt:lpstr>WBS example for an Aircraft System</vt:lpstr>
      <vt:lpstr>WBS example for making a Bicycle</vt:lpstr>
      <vt:lpstr>PowerPoint Presentation</vt:lpstr>
      <vt:lpstr>Relevant Definitions</vt:lpstr>
      <vt:lpstr>Characteristics of the Work Breakdown Structure</vt:lpstr>
      <vt:lpstr>Work Breakdown Structure (WBS) Examples</vt:lpstr>
      <vt:lpstr>A Casual WBS Example</vt:lpstr>
      <vt:lpstr>A Casual WBS Example (Cont)</vt:lpstr>
      <vt:lpstr>A Casual WBS Example (Cont)</vt:lpstr>
      <vt:lpstr>Computer Program WBS Example</vt:lpstr>
      <vt:lpstr>PowerPoint Presentation</vt:lpstr>
      <vt:lpstr>WBS vs Project Schedule vs Project Plan</vt:lpstr>
      <vt:lpstr>WBS vs Project Schedule vs Project Plan</vt:lpstr>
      <vt:lpstr>Benefits of a WBS</vt:lpstr>
      <vt:lpstr>Benefits of a WBS (Cont)</vt:lpstr>
      <vt:lpstr>WBS in Project Management</vt:lpstr>
      <vt:lpstr>WBS in Project Management (Cont)</vt:lpstr>
      <vt:lpstr>WBS in Project Management (Cont)</vt:lpstr>
      <vt:lpstr>WBS in Project Management (Cont)</vt:lpstr>
      <vt:lpstr>Creating WBS</vt:lpstr>
      <vt:lpstr>Steps in Creating WBS</vt:lpstr>
      <vt:lpstr>Steps in Creating WBS</vt:lpstr>
      <vt:lpstr>Steps in Creating WBS</vt:lpstr>
      <vt:lpstr>Steps in Creating WBS</vt:lpstr>
      <vt:lpstr>Steps in Creating WBS</vt:lpstr>
      <vt:lpstr>Steps in Creating WBS</vt:lpstr>
      <vt:lpstr>Steps in Creating WBS</vt:lpstr>
      <vt:lpstr>Steps in Creating WBS</vt:lpstr>
      <vt:lpstr>Steps in Creating WBS</vt:lpstr>
      <vt:lpstr>Steps in Creating WBS</vt:lpstr>
      <vt:lpstr>Key WBS Best Practices</vt:lpstr>
      <vt:lpstr>Key WBS Best Practices</vt:lpstr>
      <vt:lpstr>Key WBS Best Practices</vt:lpstr>
      <vt:lpstr>Key WBS Best Practices</vt:lpstr>
      <vt:lpstr>Key WBS Best Practices</vt:lpstr>
      <vt:lpstr>Key WBS Best Practices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Sajid Khattak</dc:creator>
  <cp:lastModifiedBy>Windows User</cp:lastModifiedBy>
  <cp:revision>7</cp:revision>
  <dcterms:created xsi:type="dcterms:W3CDTF">2025-09-26T01:20:07Z</dcterms:created>
  <dcterms:modified xsi:type="dcterms:W3CDTF">2025-10-03T08:34:17Z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2025-09-26T00:00:00Z</vt:filetime>
  </property>
  <property fmtid="{D5CDD505-2E9C-101B-9397-08002B2CF9AE}" pid="5" name="Producer">
    <vt:lpwstr>Microsoft® PowerPoint® for Microsoft 365</vt:lpwstr>
  </property>
</Properties>
</file>