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53" d="100"/>
          <a:sy n="53" d="100"/>
        </p:scale>
        <p:origin x="1812" y="3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3259" y="1300786"/>
            <a:ext cx="6517482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3259" y="3886201"/>
            <a:ext cx="6517482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245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4289374"/>
            <a:ext cx="7773324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88558" y="698261"/>
            <a:ext cx="7366899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5108728"/>
            <a:ext cx="7773339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549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204821"/>
            <a:ext cx="7773339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3827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872588"/>
            <a:ext cx="6977064" cy="272991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2"/>
            <a:ext cx="6564224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372797"/>
            <a:ext cx="7773339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37626" y="887859"/>
            <a:ext cx="546888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850130" y="3120015"/>
            <a:ext cx="553641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060042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2138722"/>
            <a:ext cx="7773339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662335"/>
            <a:ext cx="777333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8298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3"/>
            <a:ext cx="2474232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31" y="2943356"/>
            <a:ext cx="2474232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9292" y="2367093"/>
            <a:ext cx="246864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12" y="2943356"/>
            <a:ext cx="2477513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2367093"/>
            <a:ext cx="24786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9974" y="2943356"/>
            <a:ext cx="247869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2648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31" y="610772"/>
            <a:ext cx="7773339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31" y="4204820"/>
            <a:ext cx="2472307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331" y="2367093"/>
            <a:ext cx="2472307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31" y="4781082"/>
            <a:ext cx="2472307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69" y="4204820"/>
            <a:ext cx="247637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31011" y="2367093"/>
            <a:ext cx="2477514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4781081"/>
            <a:ext cx="2477514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4204820"/>
            <a:ext cx="247551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79974" y="2367093"/>
            <a:ext cx="2478696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880" y="4781079"/>
            <a:ext cx="2478790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5532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2367094"/>
            <a:ext cx="7773339" cy="342410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6405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609602"/>
            <a:ext cx="1914995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609602"/>
            <a:ext cx="5744043" cy="518159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2594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808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7772870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626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828564"/>
            <a:ext cx="7763814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3657458"/>
            <a:ext cx="7763814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902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3829520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4629150" y="2367093"/>
            <a:ext cx="3829050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973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746" y="2371018"/>
            <a:ext cx="3655106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331" y="3051013"/>
            <a:ext cx="3829520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97317" y="2371018"/>
            <a:ext cx="3661353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4629150" y="3051013"/>
            <a:ext cx="3829051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584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587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886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2951766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3808547" y="609601"/>
            <a:ext cx="4650122" cy="518159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2632852"/>
            <a:ext cx="2951767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037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2" y="609600"/>
            <a:ext cx="4129618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04270" y="609601"/>
            <a:ext cx="3005851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2632853"/>
            <a:ext cx="4129604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221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4"/>
            <a:ext cx="7773339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3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31" y="5883276"/>
            <a:ext cx="50046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731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086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  <p:sldLayoutId id="2147483750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Project Structure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742950"/>
          </a:xfrm>
        </p:spPr>
        <p:txBody>
          <a:bodyPr/>
          <a:lstStyle/>
          <a:p>
            <a:r>
              <a:rPr dirty="0"/>
              <a:t>Lecture 2 – Project </a:t>
            </a:r>
            <a:r>
              <a:rPr dirty="0" smtClean="0"/>
              <a:t>Management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Decision-Making in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 smtClean="0"/>
              <a:t>Decision making varies based on structure</a:t>
            </a:r>
            <a:endParaRPr dirty="0"/>
          </a:p>
          <a:p>
            <a:r>
              <a:rPr dirty="0"/>
              <a:t>Functional: Slow </a:t>
            </a:r>
            <a:r>
              <a:rPr dirty="0" smtClean="0"/>
              <a:t>(follow hierarchy).</a:t>
            </a:r>
            <a:endParaRPr dirty="0"/>
          </a:p>
          <a:p>
            <a:r>
              <a:rPr dirty="0" err="1"/>
              <a:t>Projectized</a:t>
            </a:r>
            <a:r>
              <a:rPr dirty="0"/>
              <a:t>: Fast (</a:t>
            </a:r>
            <a:r>
              <a:rPr dirty="0" smtClean="0"/>
              <a:t>Project manager </a:t>
            </a:r>
            <a:r>
              <a:rPr dirty="0"/>
              <a:t>authority).</a:t>
            </a:r>
          </a:p>
          <a:p>
            <a:r>
              <a:rPr dirty="0"/>
              <a:t>Matrix: Balanced but confusing.</a:t>
            </a:r>
          </a:p>
          <a:p>
            <a:r>
              <a:rPr dirty="0"/>
              <a:t>Agile/Team-based: Collaborative, adaptive.</a:t>
            </a:r>
          </a:p>
          <a:p>
            <a:r>
              <a:rPr dirty="0"/>
              <a:t>Cooke &amp; Slack: Best structure reduces uncertainty.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Case Example: E-Government Tax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Project: Online tax filing system.</a:t>
            </a:r>
          </a:p>
          <a:p>
            <a:r>
              <a:t>Structure: Matrix (FBR staff + private software house).</a:t>
            </a:r>
          </a:p>
          <a:p>
            <a:r>
              <a:t>Why Matrix? Combines legal &amp; technical expertise.</a:t>
            </a:r>
          </a:p>
          <a:p>
            <a:r>
              <a:t>Result: Success but initial delays due to dual reporting.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/>
          </a:p>
          <a:p>
            <a:r>
              <a:t>Project structure = backbone of project success.</a:t>
            </a:r>
          </a:p>
          <a:p>
            <a:r>
              <a:t>Ensures clarity, coordination, decision-making.</a:t>
            </a:r>
          </a:p>
          <a:p>
            <a:r>
              <a:t>Four common types: Functional, Projectized, Matrix, Agile.</a:t>
            </a:r>
          </a:p>
          <a:p>
            <a:r>
              <a:t>Best structure depends on project size, complexity, culture.</a:t>
            </a:r>
          </a:p>
          <a:p>
            <a:r>
              <a:t>Takeaway: Strong structure = higher success chance.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dirty="0" smtClean="0"/>
              <a:t>After understanding the significance of project, now we see how do we structure a project smoothly?</a:t>
            </a:r>
            <a:endParaRPr dirty="0"/>
          </a:p>
          <a:p>
            <a:r>
              <a:rPr dirty="0"/>
              <a:t>Project structure </a:t>
            </a:r>
            <a:r>
              <a:rPr dirty="0" smtClean="0"/>
              <a:t>is the formal </a:t>
            </a:r>
            <a:r>
              <a:rPr dirty="0"/>
              <a:t>arrangement of roles, responsibilities &amp; communication.</a:t>
            </a:r>
          </a:p>
          <a:p>
            <a:r>
              <a:rPr lang="en-US" dirty="0" smtClean="0"/>
              <a:t>P</a:t>
            </a:r>
            <a:r>
              <a:rPr dirty="0" smtClean="0"/>
              <a:t>roject structure determines how resources are organized and managed </a:t>
            </a:r>
            <a:r>
              <a:rPr dirty="0"/>
              <a:t>to achieve objectives.</a:t>
            </a:r>
          </a:p>
          <a:p>
            <a:r>
              <a:rPr lang="en-US" dirty="0" smtClean="0"/>
              <a:t>P</a:t>
            </a:r>
            <a:r>
              <a:rPr dirty="0" smtClean="0"/>
              <a:t>roject structure support decision-making effic</a:t>
            </a:r>
            <a:r>
              <a:rPr lang="en-US" dirty="0" smtClean="0"/>
              <a:t>i</a:t>
            </a:r>
            <a:r>
              <a:rPr dirty="0" smtClean="0"/>
              <a:t>ency by who decides what and how information flow</a:t>
            </a:r>
            <a:endParaRPr dirty="0"/>
          </a:p>
          <a:p>
            <a:r>
              <a:rPr dirty="0"/>
              <a:t>Example: Like a cricket team – clear roles avoid chaos.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Why Project Structure is Important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70000" lnSpcReduction="20000"/>
          </a:bodyPr>
          <a:lstStyle/>
          <a:p>
            <a:endParaRPr dirty="0"/>
          </a:p>
          <a:p>
            <a:r>
              <a:rPr sz="3300" dirty="0"/>
              <a:t>Clarity of roles &amp; responsibilities – </a:t>
            </a:r>
            <a:r>
              <a:rPr sz="3300" dirty="0" smtClean="0"/>
              <a:t>to  avoids duplication everyone knows their task.</a:t>
            </a:r>
            <a:endParaRPr sz="3300" dirty="0"/>
          </a:p>
          <a:p>
            <a:r>
              <a:rPr sz="3300" dirty="0"/>
              <a:t>Improved communication – clear reporting lines.</a:t>
            </a:r>
          </a:p>
          <a:p>
            <a:r>
              <a:rPr sz="3300" dirty="0"/>
              <a:t>Decision-making efficiency – faster responses.</a:t>
            </a:r>
          </a:p>
          <a:p>
            <a:r>
              <a:rPr sz="3300" dirty="0"/>
              <a:t>Coordination of resources – </a:t>
            </a:r>
            <a:r>
              <a:rPr sz="3300" dirty="0" smtClean="0"/>
              <a:t>time, money</a:t>
            </a:r>
            <a:r>
              <a:rPr sz="3300" dirty="0"/>
              <a:t>, people, </a:t>
            </a:r>
            <a:r>
              <a:rPr sz="3300" dirty="0" smtClean="0"/>
              <a:t>technology are allocated properly.</a:t>
            </a:r>
            <a:endParaRPr sz="3300" dirty="0"/>
          </a:p>
          <a:p>
            <a:r>
              <a:rPr sz="3300" dirty="0"/>
              <a:t>Conflict resolution – hierarchy decides final word</a:t>
            </a:r>
            <a:r>
              <a:rPr sz="3300" dirty="0" smtClean="0"/>
              <a:t>.</a:t>
            </a:r>
          </a:p>
          <a:p>
            <a:pPr marL="0" indent="0">
              <a:buNone/>
            </a:pPr>
            <a:r>
              <a:rPr lang="en-US" sz="3300" dirty="0" smtClean="0"/>
              <a:t>L</a:t>
            </a:r>
            <a:r>
              <a:rPr lang="x-none" sz="3300" dirty="0" smtClean="0"/>
              <a:t>et in a group project, if two members both assume leadership, conflict arises. </a:t>
            </a:r>
            <a:r>
              <a:rPr lang="en-US" sz="3300" dirty="0" smtClean="0"/>
              <a:t>A</a:t>
            </a:r>
            <a:r>
              <a:rPr lang="x-none" sz="3300" dirty="0" smtClean="0"/>
              <a:t> defined structure prevents this.</a:t>
            </a:r>
            <a:endParaRPr sz="33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Elements of Project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endParaRPr dirty="0"/>
          </a:p>
          <a:p>
            <a:r>
              <a:rPr dirty="0"/>
              <a:t>Project Manager – leader &amp; coordinator</a:t>
            </a:r>
            <a:r>
              <a:rPr dirty="0" smtClean="0"/>
              <a:t>. </a:t>
            </a:r>
            <a:r>
              <a:rPr lang="en-US" dirty="0" smtClean="0"/>
              <a:t>R</a:t>
            </a:r>
            <a:r>
              <a:rPr dirty="0" smtClean="0"/>
              <a:t>esponsible for planning, execution, and delivery.</a:t>
            </a:r>
            <a:endParaRPr dirty="0"/>
          </a:p>
          <a:p>
            <a:r>
              <a:rPr dirty="0"/>
              <a:t>Project Team Members – specialists doing </a:t>
            </a:r>
            <a:r>
              <a:rPr dirty="0" smtClean="0"/>
              <a:t>tasks from different areas ( programmers, designers, QA testers)</a:t>
            </a:r>
            <a:endParaRPr dirty="0"/>
          </a:p>
          <a:p>
            <a:r>
              <a:rPr dirty="0"/>
              <a:t>Decision-making authority – who decides financial, technical, </a:t>
            </a:r>
            <a:r>
              <a:rPr dirty="0" smtClean="0"/>
              <a:t>scheduling, and prevent confusion in crisis</a:t>
            </a:r>
            <a:endParaRPr dirty="0"/>
          </a:p>
          <a:p>
            <a:r>
              <a:rPr dirty="0"/>
              <a:t>Communication channels – </a:t>
            </a:r>
            <a:r>
              <a:rPr dirty="0" smtClean="0"/>
              <a:t>define how information flows (meetings</a:t>
            </a:r>
            <a:r>
              <a:rPr dirty="0"/>
              <a:t>, </a:t>
            </a:r>
            <a:r>
              <a:rPr dirty="0" smtClean="0"/>
              <a:t>reports). </a:t>
            </a:r>
            <a:r>
              <a:rPr lang="en-US" dirty="0" smtClean="0"/>
              <a:t>H</a:t>
            </a:r>
            <a:r>
              <a:rPr dirty="0" smtClean="0"/>
              <a:t>elps in coordination</a:t>
            </a:r>
            <a:endParaRPr dirty="0"/>
          </a:p>
          <a:p>
            <a:r>
              <a:rPr dirty="0"/>
              <a:t>Work Breakdown Structure (WBS) – breaking project into </a:t>
            </a:r>
            <a:r>
              <a:rPr dirty="0" smtClean="0"/>
              <a:t>modules/tasks. </a:t>
            </a:r>
            <a:r>
              <a:rPr lang="en-US" dirty="0" smtClean="0"/>
              <a:t>E</a:t>
            </a:r>
            <a:r>
              <a:rPr dirty="0" smtClean="0"/>
              <a:t>ach task has clear responsibility and deliverability.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Work Breakdown Structure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E-commerce project divided into:</a:t>
            </a:r>
          </a:p>
          <a:p>
            <a:r>
              <a:t>1. User login system</a:t>
            </a:r>
          </a:p>
          <a:p>
            <a:r>
              <a:t>2. Product catalog</a:t>
            </a:r>
          </a:p>
          <a:p>
            <a:r>
              <a:t>3. Shopping cart</a:t>
            </a:r>
          </a:p>
          <a:p>
            <a:r>
              <a:t>4. Payment gateway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dirty="0"/>
              <a:t>Types of Project Structures: </a:t>
            </a:r>
            <a:r>
              <a:rPr dirty="0" smtClean="0"/>
              <a:t>Functional Structure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dirty="0"/>
          </a:p>
          <a:p>
            <a:r>
              <a:rPr dirty="0"/>
              <a:t>Handled within departments (e.g., IT builds student portal</a:t>
            </a:r>
            <a:r>
              <a:rPr dirty="0" smtClean="0"/>
              <a:t>).</a:t>
            </a:r>
          </a:p>
          <a:p>
            <a:r>
              <a:rPr lang="en-US" dirty="0" smtClean="0"/>
              <a:t>E</a:t>
            </a:r>
            <a:r>
              <a:rPr lang="x-none" dirty="0" smtClean="0"/>
              <a:t>ach department contributes its expertise.</a:t>
            </a:r>
            <a:endParaRPr dirty="0"/>
          </a:p>
          <a:p>
            <a:r>
              <a:rPr dirty="0"/>
              <a:t>Pros: Specialized expertise, efficiency.</a:t>
            </a:r>
          </a:p>
          <a:p>
            <a:r>
              <a:rPr dirty="0"/>
              <a:t>Cons: Slow decisions, weak coordination</a:t>
            </a:r>
            <a:r>
              <a:rPr dirty="0" smtClean="0"/>
              <a:t>.</a:t>
            </a:r>
          </a:p>
          <a:p>
            <a:pPr marL="0" indent="0">
              <a:buNone/>
            </a:pPr>
            <a:r>
              <a:rPr lang="x-none" dirty="0" smtClean="0"/>
              <a:t>Let IT department  developing software while reportinf to head of IT.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dirty="0"/>
              <a:t>Types of Project Structures: </a:t>
            </a:r>
            <a:r>
              <a:rPr dirty="0" err="1" smtClean="0"/>
              <a:t>Projectized</a:t>
            </a:r>
            <a:r>
              <a:rPr dirty="0" smtClean="0"/>
              <a:t> Structure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74920"/>
          </a:xfrm>
        </p:spPr>
        <p:txBody>
          <a:bodyPr/>
          <a:lstStyle/>
          <a:p>
            <a:endParaRPr dirty="0"/>
          </a:p>
          <a:p>
            <a:r>
              <a:rPr dirty="0"/>
              <a:t>Dedicated team formed for the project</a:t>
            </a:r>
            <a:r>
              <a:rPr dirty="0" smtClean="0"/>
              <a:t>.</a:t>
            </a:r>
          </a:p>
          <a:p>
            <a:r>
              <a:rPr lang="en-US" dirty="0" smtClean="0"/>
              <a:t>P</a:t>
            </a:r>
            <a:r>
              <a:rPr lang="x-none" dirty="0" smtClean="0"/>
              <a:t>roject manager has full authority</a:t>
            </a:r>
            <a:endParaRPr dirty="0"/>
          </a:p>
          <a:p>
            <a:r>
              <a:rPr dirty="0"/>
              <a:t>Pros: Fast decisions, strong </a:t>
            </a:r>
            <a:r>
              <a:rPr dirty="0" smtClean="0"/>
              <a:t>focus, clear accountability.</a:t>
            </a:r>
            <a:endParaRPr dirty="0"/>
          </a:p>
          <a:p>
            <a:r>
              <a:rPr dirty="0"/>
              <a:t>Cons: Expensive, duplication of resources</a:t>
            </a:r>
            <a:r>
              <a:rPr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E</a:t>
            </a:r>
            <a:r>
              <a:rPr lang="x-none" dirty="0" smtClean="0"/>
              <a:t>xample: A university created a special team to develop its own learning manadgement system.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Types of Project Structures: Matrix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Blend of functional + projectized.</a:t>
            </a:r>
          </a:p>
          <a:p>
            <a:r>
              <a:t>Dual reporting (functional boss + project manager).</a:t>
            </a:r>
          </a:p>
          <a:p>
            <a:r>
              <a:t>Pros: Efficient resource use, shared knowledge.</a:t>
            </a:r>
          </a:p>
          <a:p>
            <a:r>
              <a:t>Cons: Confusion from two bosses.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Types of Project Structures: Team-Based (Agile)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Modern flexible approach.</a:t>
            </a:r>
          </a:p>
          <a:p>
            <a:r>
              <a:rPr dirty="0"/>
              <a:t>Cross-functional small teams</a:t>
            </a:r>
            <a:r>
              <a:rPr dirty="0" smtClean="0"/>
              <a:t>.</a:t>
            </a:r>
            <a:endParaRPr dirty="0"/>
          </a:p>
          <a:p>
            <a:r>
              <a:rPr dirty="0"/>
              <a:t>Pros: Flexibility, innovation, fast response.</a:t>
            </a:r>
          </a:p>
          <a:p>
            <a:r>
              <a:rPr dirty="0"/>
              <a:t>Cons: Needs maturity &amp; strong communication.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70</TotalTime>
  <Words>593</Words>
  <Application>Microsoft Office PowerPoint</Application>
  <PresentationFormat>On-screen Show (4:3)</PresentationFormat>
  <Paragraphs>76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Tw Cen MT</vt:lpstr>
      <vt:lpstr>Droplet</vt:lpstr>
      <vt:lpstr>Project Structure</vt:lpstr>
      <vt:lpstr>Introduction</vt:lpstr>
      <vt:lpstr>Why Project Structure is Important</vt:lpstr>
      <vt:lpstr>Elements of Project Structure</vt:lpstr>
      <vt:lpstr>Work Breakdown Structure Example</vt:lpstr>
      <vt:lpstr>Types of Project Structures: Functional Structure</vt:lpstr>
      <vt:lpstr>Types of Project Structures: Projectized Structure</vt:lpstr>
      <vt:lpstr>Types of Project Structures: Matrix</vt:lpstr>
      <vt:lpstr>Types of Project Structures: Team-Based (Agile)</vt:lpstr>
      <vt:lpstr>Decision-Making in Structures</vt:lpstr>
      <vt:lpstr>Case Example: E-Government Tax Project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Structure</dc:title>
  <dc:subject/>
  <dc:creator/>
  <cp:keywords/>
  <dc:description>generated using python-pptx</dc:description>
  <cp:lastModifiedBy>Windows User</cp:lastModifiedBy>
  <cp:revision>7</cp:revision>
  <dcterms:created xsi:type="dcterms:W3CDTF">2013-01-27T09:14:16Z</dcterms:created>
  <dcterms:modified xsi:type="dcterms:W3CDTF">2025-09-05T07:39:31Z</dcterms:modified>
  <cp:category/>
</cp:coreProperties>
</file>