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7" d="100"/>
          <a:sy n="67" d="100"/>
        </p:scale>
        <p:origin x="756" y="14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2866262" y="2488768"/>
            <a:ext cx="6459474" cy="940435"/>
          </a:xfrm>
          <a:prstGeom prst="rect">
            <a:avLst/>
          </a:prstGeom>
        </p:spPr>
        <p:txBody>
          <a:bodyPr wrap="square" lIns="0" tIns="0" rIns="0" bIns="0">
            <a:spAutoFit/>
          </a:bodyPr>
          <a:lstStyle>
            <a:lvl1pPr>
              <a:defRPr sz="5400" b="0" i="0">
                <a:solidFill>
                  <a:schemeClr val="bg1"/>
                </a:solidFill>
                <a:latin typeface="Roboto"/>
                <a:cs typeface="Roboto"/>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1600" b="0" i="0">
                <a:solidFill>
                  <a:schemeClr val="tx1"/>
                </a:solidFill>
                <a:latin typeface="Roboto"/>
                <a:cs typeface="Roboto"/>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400" b="0" i="0">
                <a:solidFill>
                  <a:schemeClr val="bg1"/>
                </a:solidFill>
                <a:latin typeface="Roboto"/>
                <a:cs typeface="Roboto"/>
              </a:defRPr>
            </a:lvl1pPr>
          </a:lstStyle>
          <a:p>
            <a:endParaRPr/>
          </a:p>
        </p:txBody>
      </p:sp>
      <p:sp>
        <p:nvSpPr>
          <p:cNvPr id="3" name="Holder 3"/>
          <p:cNvSpPr>
            <a:spLocks noGrp="1"/>
          </p:cNvSpPr>
          <p:nvPr>
            <p:ph type="body" idx="1"/>
          </p:nvPr>
        </p:nvSpPr>
        <p:spPr/>
        <p:txBody>
          <a:bodyPr lIns="0" tIns="0" rIns="0" bIns="0"/>
          <a:lstStyle>
            <a:lvl1pPr>
              <a:defRPr sz="1600" b="0" i="0">
                <a:solidFill>
                  <a:schemeClr val="tx1"/>
                </a:solidFill>
                <a:latin typeface="Roboto"/>
                <a:cs typeface="Roboto"/>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400" b="0" i="0">
                <a:solidFill>
                  <a:schemeClr val="bg1"/>
                </a:solidFill>
                <a:latin typeface="Roboto"/>
                <a:cs typeface="Roboto"/>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489204" y="1118616"/>
            <a:ext cx="4619625" cy="4620895"/>
          </a:xfrm>
          <a:custGeom>
            <a:avLst/>
            <a:gdLst/>
            <a:ahLst/>
            <a:cxnLst/>
            <a:rect l="l" t="t" r="r" b="b"/>
            <a:pathLst>
              <a:path w="4619625" h="4620895">
                <a:moveTo>
                  <a:pt x="2309622" y="0"/>
                </a:moveTo>
                <a:lnTo>
                  <a:pt x="2261299" y="495"/>
                </a:lnTo>
                <a:lnTo>
                  <a:pt x="2213219" y="1976"/>
                </a:lnTo>
                <a:lnTo>
                  <a:pt x="2165390" y="4431"/>
                </a:lnTo>
                <a:lnTo>
                  <a:pt x="2117822" y="7852"/>
                </a:lnTo>
                <a:lnTo>
                  <a:pt x="2070525" y="12229"/>
                </a:lnTo>
                <a:lnTo>
                  <a:pt x="2023508" y="17553"/>
                </a:lnTo>
                <a:lnTo>
                  <a:pt x="1976782" y="23812"/>
                </a:lnTo>
                <a:lnTo>
                  <a:pt x="1930355" y="30999"/>
                </a:lnTo>
                <a:lnTo>
                  <a:pt x="1884238" y="39103"/>
                </a:lnTo>
                <a:lnTo>
                  <a:pt x="1838440" y="48115"/>
                </a:lnTo>
                <a:lnTo>
                  <a:pt x="1792970" y="58025"/>
                </a:lnTo>
                <a:lnTo>
                  <a:pt x="1747839" y="68823"/>
                </a:lnTo>
                <a:lnTo>
                  <a:pt x="1703055" y="80499"/>
                </a:lnTo>
                <a:lnTo>
                  <a:pt x="1658629" y="93045"/>
                </a:lnTo>
                <a:lnTo>
                  <a:pt x="1614571" y="106450"/>
                </a:lnTo>
                <a:lnTo>
                  <a:pt x="1570889" y="120705"/>
                </a:lnTo>
                <a:lnTo>
                  <a:pt x="1527594" y="135800"/>
                </a:lnTo>
                <a:lnTo>
                  <a:pt x="1484695" y="151725"/>
                </a:lnTo>
                <a:lnTo>
                  <a:pt x="1442202" y="168471"/>
                </a:lnTo>
                <a:lnTo>
                  <a:pt x="1400124" y="186029"/>
                </a:lnTo>
                <a:lnTo>
                  <a:pt x="1358472" y="204388"/>
                </a:lnTo>
                <a:lnTo>
                  <a:pt x="1317254" y="223538"/>
                </a:lnTo>
                <a:lnTo>
                  <a:pt x="1276481" y="243471"/>
                </a:lnTo>
                <a:lnTo>
                  <a:pt x="1236161" y="264176"/>
                </a:lnTo>
                <a:lnTo>
                  <a:pt x="1196306" y="285645"/>
                </a:lnTo>
                <a:lnTo>
                  <a:pt x="1156923" y="307866"/>
                </a:lnTo>
                <a:lnTo>
                  <a:pt x="1118024" y="330832"/>
                </a:lnTo>
                <a:lnTo>
                  <a:pt x="1079617" y="354531"/>
                </a:lnTo>
                <a:lnTo>
                  <a:pt x="1041713" y="378954"/>
                </a:lnTo>
                <a:lnTo>
                  <a:pt x="1004320" y="404092"/>
                </a:lnTo>
                <a:lnTo>
                  <a:pt x="967449" y="429935"/>
                </a:lnTo>
                <a:lnTo>
                  <a:pt x="931109" y="456474"/>
                </a:lnTo>
                <a:lnTo>
                  <a:pt x="895310" y="483698"/>
                </a:lnTo>
                <a:lnTo>
                  <a:pt x="860061" y="511598"/>
                </a:lnTo>
                <a:lnTo>
                  <a:pt x="825373" y="540165"/>
                </a:lnTo>
                <a:lnTo>
                  <a:pt x="791254" y="569388"/>
                </a:lnTo>
                <a:lnTo>
                  <a:pt x="757715" y="599259"/>
                </a:lnTo>
                <a:lnTo>
                  <a:pt x="724765" y="629767"/>
                </a:lnTo>
                <a:lnTo>
                  <a:pt x="692413" y="660903"/>
                </a:lnTo>
                <a:lnTo>
                  <a:pt x="660670" y="692657"/>
                </a:lnTo>
                <a:lnTo>
                  <a:pt x="629545" y="725019"/>
                </a:lnTo>
                <a:lnTo>
                  <a:pt x="599047" y="757981"/>
                </a:lnTo>
                <a:lnTo>
                  <a:pt x="569187" y="791531"/>
                </a:lnTo>
                <a:lnTo>
                  <a:pt x="539974" y="825662"/>
                </a:lnTo>
                <a:lnTo>
                  <a:pt x="511417" y="860362"/>
                </a:lnTo>
                <a:lnTo>
                  <a:pt x="483526" y="895622"/>
                </a:lnTo>
                <a:lnTo>
                  <a:pt x="456312" y="931433"/>
                </a:lnTo>
                <a:lnTo>
                  <a:pt x="429782" y="967785"/>
                </a:lnTo>
                <a:lnTo>
                  <a:pt x="403948" y="1004669"/>
                </a:lnTo>
                <a:lnTo>
                  <a:pt x="378819" y="1042074"/>
                </a:lnTo>
                <a:lnTo>
                  <a:pt x="354404" y="1079991"/>
                </a:lnTo>
                <a:lnTo>
                  <a:pt x="330713" y="1118410"/>
                </a:lnTo>
                <a:lnTo>
                  <a:pt x="307756" y="1157323"/>
                </a:lnTo>
                <a:lnTo>
                  <a:pt x="285542" y="1196718"/>
                </a:lnTo>
                <a:lnTo>
                  <a:pt x="264082" y="1236587"/>
                </a:lnTo>
                <a:lnTo>
                  <a:pt x="243384" y="1276919"/>
                </a:lnTo>
                <a:lnTo>
                  <a:pt x="223458" y="1317706"/>
                </a:lnTo>
                <a:lnTo>
                  <a:pt x="204314" y="1358937"/>
                </a:lnTo>
                <a:lnTo>
                  <a:pt x="185962" y="1400603"/>
                </a:lnTo>
                <a:lnTo>
                  <a:pt x="168411" y="1442695"/>
                </a:lnTo>
                <a:lnTo>
                  <a:pt x="151670" y="1485201"/>
                </a:lnTo>
                <a:lnTo>
                  <a:pt x="135751" y="1528114"/>
                </a:lnTo>
                <a:lnTo>
                  <a:pt x="120661" y="1571423"/>
                </a:lnTo>
                <a:lnTo>
                  <a:pt x="106411" y="1615119"/>
                </a:lnTo>
                <a:lnTo>
                  <a:pt x="93011" y="1659191"/>
                </a:lnTo>
                <a:lnTo>
                  <a:pt x="80470" y="1703631"/>
                </a:lnTo>
                <a:lnTo>
                  <a:pt x="68798" y="1748428"/>
                </a:lnTo>
                <a:lnTo>
                  <a:pt x="58003" y="1793574"/>
                </a:lnTo>
                <a:lnTo>
                  <a:pt x="48097" y="1839058"/>
                </a:lnTo>
                <a:lnTo>
                  <a:pt x="39089" y="1884870"/>
                </a:lnTo>
                <a:lnTo>
                  <a:pt x="30988" y="1931002"/>
                </a:lnTo>
                <a:lnTo>
                  <a:pt x="23804" y="1977443"/>
                </a:lnTo>
                <a:lnTo>
                  <a:pt x="17546" y="2024184"/>
                </a:lnTo>
                <a:lnTo>
                  <a:pt x="12225" y="2071215"/>
                </a:lnTo>
                <a:lnTo>
                  <a:pt x="7849" y="2118526"/>
                </a:lnTo>
                <a:lnTo>
                  <a:pt x="4430" y="2166108"/>
                </a:lnTo>
                <a:lnTo>
                  <a:pt x="1975" y="2213952"/>
                </a:lnTo>
                <a:lnTo>
                  <a:pt x="495" y="2262047"/>
                </a:lnTo>
                <a:lnTo>
                  <a:pt x="0" y="2310384"/>
                </a:lnTo>
                <a:lnTo>
                  <a:pt x="495" y="2358720"/>
                </a:lnTo>
                <a:lnTo>
                  <a:pt x="1975" y="2406815"/>
                </a:lnTo>
                <a:lnTo>
                  <a:pt x="4430" y="2454659"/>
                </a:lnTo>
                <a:lnTo>
                  <a:pt x="7849" y="2502241"/>
                </a:lnTo>
                <a:lnTo>
                  <a:pt x="12225" y="2549552"/>
                </a:lnTo>
                <a:lnTo>
                  <a:pt x="17546" y="2596583"/>
                </a:lnTo>
                <a:lnTo>
                  <a:pt x="23804" y="2643324"/>
                </a:lnTo>
                <a:lnTo>
                  <a:pt x="30988" y="2689765"/>
                </a:lnTo>
                <a:lnTo>
                  <a:pt x="39089" y="2735897"/>
                </a:lnTo>
                <a:lnTo>
                  <a:pt x="48097" y="2781709"/>
                </a:lnTo>
                <a:lnTo>
                  <a:pt x="58003" y="2827193"/>
                </a:lnTo>
                <a:lnTo>
                  <a:pt x="68798" y="2872339"/>
                </a:lnTo>
                <a:lnTo>
                  <a:pt x="80470" y="2917136"/>
                </a:lnTo>
                <a:lnTo>
                  <a:pt x="93011" y="2961576"/>
                </a:lnTo>
                <a:lnTo>
                  <a:pt x="106411" y="3005648"/>
                </a:lnTo>
                <a:lnTo>
                  <a:pt x="120661" y="3049344"/>
                </a:lnTo>
                <a:lnTo>
                  <a:pt x="135751" y="3092653"/>
                </a:lnTo>
                <a:lnTo>
                  <a:pt x="151670" y="3135566"/>
                </a:lnTo>
                <a:lnTo>
                  <a:pt x="168411" y="3178072"/>
                </a:lnTo>
                <a:lnTo>
                  <a:pt x="185962" y="3220164"/>
                </a:lnTo>
                <a:lnTo>
                  <a:pt x="204314" y="3261830"/>
                </a:lnTo>
                <a:lnTo>
                  <a:pt x="223458" y="3303061"/>
                </a:lnTo>
                <a:lnTo>
                  <a:pt x="243384" y="3343848"/>
                </a:lnTo>
                <a:lnTo>
                  <a:pt x="264082" y="3384180"/>
                </a:lnTo>
                <a:lnTo>
                  <a:pt x="285542" y="3424049"/>
                </a:lnTo>
                <a:lnTo>
                  <a:pt x="307756" y="3463444"/>
                </a:lnTo>
                <a:lnTo>
                  <a:pt x="330713" y="3502357"/>
                </a:lnTo>
                <a:lnTo>
                  <a:pt x="354404" y="3540776"/>
                </a:lnTo>
                <a:lnTo>
                  <a:pt x="378819" y="3578693"/>
                </a:lnTo>
                <a:lnTo>
                  <a:pt x="403948" y="3616098"/>
                </a:lnTo>
                <a:lnTo>
                  <a:pt x="429782" y="3652982"/>
                </a:lnTo>
                <a:lnTo>
                  <a:pt x="456312" y="3689334"/>
                </a:lnTo>
                <a:lnTo>
                  <a:pt x="483526" y="3725145"/>
                </a:lnTo>
                <a:lnTo>
                  <a:pt x="511417" y="3760405"/>
                </a:lnTo>
                <a:lnTo>
                  <a:pt x="539974" y="3795105"/>
                </a:lnTo>
                <a:lnTo>
                  <a:pt x="569187" y="3829236"/>
                </a:lnTo>
                <a:lnTo>
                  <a:pt x="599047" y="3862786"/>
                </a:lnTo>
                <a:lnTo>
                  <a:pt x="629545" y="3895748"/>
                </a:lnTo>
                <a:lnTo>
                  <a:pt x="660670" y="3928110"/>
                </a:lnTo>
                <a:lnTo>
                  <a:pt x="692413" y="3959864"/>
                </a:lnTo>
                <a:lnTo>
                  <a:pt x="724765" y="3991000"/>
                </a:lnTo>
                <a:lnTo>
                  <a:pt x="757715" y="4021508"/>
                </a:lnTo>
                <a:lnTo>
                  <a:pt x="791254" y="4051379"/>
                </a:lnTo>
                <a:lnTo>
                  <a:pt x="825373" y="4080602"/>
                </a:lnTo>
                <a:lnTo>
                  <a:pt x="860061" y="4109169"/>
                </a:lnTo>
                <a:lnTo>
                  <a:pt x="895310" y="4137069"/>
                </a:lnTo>
                <a:lnTo>
                  <a:pt x="931109" y="4164293"/>
                </a:lnTo>
                <a:lnTo>
                  <a:pt x="967449" y="4190832"/>
                </a:lnTo>
                <a:lnTo>
                  <a:pt x="1004320" y="4216675"/>
                </a:lnTo>
                <a:lnTo>
                  <a:pt x="1041713" y="4241813"/>
                </a:lnTo>
                <a:lnTo>
                  <a:pt x="1079617" y="4266236"/>
                </a:lnTo>
                <a:lnTo>
                  <a:pt x="1118024" y="4289935"/>
                </a:lnTo>
                <a:lnTo>
                  <a:pt x="1156923" y="4312901"/>
                </a:lnTo>
                <a:lnTo>
                  <a:pt x="1196306" y="4335122"/>
                </a:lnTo>
                <a:lnTo>
                  <a:pt x="1236161" y="4356591"/>
                </a:lnTo>
                <a:lnTo>
                  <a:pt x="1276481" y="4377296"/>
                </a:lnTo>
                <a:lnTo>
                  <a:pt x="1317254" y="4397229"/>
                </a:lnTo>
                <a:lnTo>
                  <a:pt x="1358472" y="4416379"/>
                </a:lnTo>
                <a:lnTo>
                  <a:pt x="1400124" y="4434738"/>
                </a:lnTo>
                <a:lnTo>
                  <a:pt x="1442202" y="4452296"/>
                </a:lnTo>
                <a:lnTo>
                  <a:pt x="1484695" y="4469042"/>
                </a:lnTo>
                <a:lnTo>
                  <a:pt x="1527594" y="4484967"/>
                </a:lnTo>
                <a:lnTo>
                  <a:pt x="1570889" y="4500062"/>
                </a:lnTo>
                <a:lnTo>
                  <a:pt x="1614571" y="4514317"/>
                </a:lnTo>
                <a:lnTo>
                  <a:pt x="1658629" y="4527722"/>
                </a:lnTo>
                <a:lnTo>
                  <a:pt x="1703055" y="4540268"/>
                </a:lnTo>
                <a:lnTo>
                  <a:pt x="1747839" y="4551944"/>
                </a:lnTo>
                <a:lnTo>
                  <a:pt x="1792970" y="4562742"/>
                </a:lnTo>
                <a:lnTo>
                  <a:pt x="1838440" y="4572652"/>
                </a:lnTo>
                <a:lnTo>
                  <a:pt x="1884238" y="4581664"/>
                </a:lnTo>
                <a:lnTo>
                  <a:pt x="1930355" y="4589768"/>
                </a:lnTo>
                <a:lnTo>
                  <a:pt x="1976782" y="4596955"/>
                </a:lnTo>
                <a:lnTo>
                  <a:pt x="2023508" y="4603214"/>
                </a:lnTo>
                <a:lnTo>
                  <a:pt x="2070525" y="4608538"/>
                </a:lnTo>
                <a:lnTo>
                  <a:pt x="2117822" y="4612915"/>
                </a:lnTo>
                <a:lnTo>
                  <a:pt x="2165390" y="4616336"/>
                </a:lnTo>
                <a:lnTo>
                  <a:pt x="2213219" y="4618791"/>
                </a:lnTo>
                <a:lnTo>
                  <a:pt x="2261299" y="4620272"/>
                </a:lnTo>
                <a:lnTo>
                  <a:pt x="2309622" y="4620768"/>
                </a:lnTo>
                <a:lnTo>
                  <a:pt x="2357944" y="4620272"/>
                </a:lnTo>
                <a:lnTo>
                  <a:pt x="2406024" y="4618791"/>
                </a:lnTo>
                <a:lnTo>
                  <a:pt x="2453853" y="4616336"/>
                </a:lnTo>
                <a:lnTo>
                  <a:pt x="2501421" y="4612915"/>
                </a:lnTo>
                <a:lnTo>
                  <a:pt x="2548718" y="4608538"/>
                </a:lnTo>
                <a:lnTo>
                  <a:pt x="2595735" y="4603214"/>
                </a:lnTo>
                <a:lnTo>
                  <a:pt x="2642461" y="4596955"/>
                </a:lnTo>
                <a:lnTo>
                  <a:pt x="2688888" y="4589768"/>
                </a:lnTo>
                <a:lnTo>
                  <a:pt x="2735005" y="4581664"/>
                </a:lnTo>
                <a:lnTo>
                  <a:pt x="2780803" y="4572652"/>
                </a:lnTo>
                <a:lnTo>
                  <a:pt x="2826273" y="4562742"/>
                </a:lnTo>
                <a:lnTo>
                  <a:pt x="2871404" y="4551944"/>
                </a:lnTo>
                <a:lnTo>
                  <a:pt x="2916188" y="4540268"/>
                </a:lnTo>
                <a:lnTo>
                  <a:pt x="2960614" y="4527722"/>
                </a:lnTo>
                <a:lnTo>
                  <a:pt x="3004672" y="4514317"/>
                </a:lnTo>
                <a:lnTo>
                  <a:pt x="3048354" y="4500062"/>
                </a:lnTo>
                <a:lnTo>
                  <a:pt x="3091649" y="4484967"/>
                </a:lnTo>
                <a:lnTo>
                  <a:pt x="3134548" y="4469042"/>
                </a:lnTo>
                <a:lnTo>
                  <a:pt x="3177041" y="4452296"/>
                </a:lnTo>
                <a:lnTo>
                  <a:pt x="3219119" y="4434738"/>
                </a:lnTo>
                <a:lnTo>
                  <a:pt x="3260771" y="4416379"/>
                </a:lnTo>
                <a:lnTo>
                  <a:pt x="3301989" y="4397229"/>
                </a:lnTo>
                <a:lnTo>
                  <a:pt x="3342762" y="4377296"/>
                </a:lnTo>
                <a:lnTo>
                  <a:pt x="3383082" y="4356591"/>
                </a:lnTo>
                <a:lnTo>
                  <a:pt x="3422937" y="4335122"/>
                </a:lnTo>
                <a:lnTo>
                  <a:pt x="3462320" y="4312901"/>
                </a:lnTo>
                <a:lnTo>
                  <a:pt x="3501219" y="4289935"/>
                </a:lnTo>
                <a:lnTo>
                  <a:pt x="3539626" y="4266236"/>
                </a:lnTo>
                <a:lnTo>
                  <a:pt x="3577530" y="4241813"/>
                </a:lnTo>
                <a:lnTo>
                  <a:pt x="3614923" y="4216675"/>
                </a:lnTo>
                <a:lnTo>
                  <a:pt x="3651794" y="4190832"/>
                </a:lnTo>
                <a:lnTo>
                  <a:pt x="3688134" y="4164293"/>
                </a:lnTo>
                <a:lnTo>
                  <a:pt x="3723933" y="4137069"/>
                </a:lnTo>
                <a:lnTo>
                  <a:pt x="3759182" y="4109169"/>
                </a:lnTo>
                <a:lnTo>
                  <a:pt x="3793870" y="4080602"/>
                </a:lnTo>
                <a:lnTo>
                  <a:pt x="3827989" y="4051379"/>
                </a:lnTo>
                <a:lnTo>
                  <a:pt x="3861528" y="4021508"/>
                </a:lnTo>
                <a:lnTo>
                  <a:pt x="3894478" y="3991000"/>
                </a:lnTo>
                <a:lnTo>
                  <a:pt x="3926830" y="3959864"/>
                </a:lnTo>
                <a:lnTo>
                  <a:pt x="3958573" y="3928110"/>
                </a:lnTo>
                <a:lnTo>
                  <a:pt x="3989698" y="3895748"/>
                </a:lnTo>
                <a:lnTo>
                  <a:pt x="4020196" y="3862786"/>
                </a:lnTo>
                <a:lnTo>
                  <a:pt x="4050056" y="3829236"/>
                </a:lnTo>
                <a:lnTo>
                  <a:pt x="4079269" y="3795105"/>
                </a:lnTo>
                <a:lnTo>
                  <a:pt x="4107826" y="3760405"/>
                </a:lnTo>
                <a:lnTo>
                  <a:pt x="4135717" y="3725145"/>
                </a:lnTo>
                <a:lnTo>
                  <a:pt x="4162931" y="3689334"/>
                </a:lnTo>
                <a:lnTo>
                  <a:pt x="4189461" y="3652982"/>
                </a:lnTo>
                <a:lnTo>
                  <a:pt x="4215295" y="3616098"/>
                </a:lnTo>
                <a:lnTo>
                  <a:pt x="4240424" y="3578693"/>
                </a:lnTo>
                <a:lnTo>
                  <a:pt x="4264839" y="3540776"/>
                </a:lnTo>
                <a:lnTo>
                  <a:pt x="4288530" y="3502357"/>
                </a:lnTo>
                <a:lnTo>
                  <a:pt x="4311487" y="3463444"/>
                </a:lnTo>
                <a:lnTo>
                  <a:pt x="4333701" y="3424049"/>
                </a:lnTo>
                <a:lnTo>
                  <a:pt x="4355161" y="3384180"/>
                </a:lnTo>
                <a:lnTo>
                  <a:pt x="4375859" y="3343848"/>
                </a:lnTo>
                <a:lnTo>
                  <a:pt x="4395785" y="3303061"/>
                </a:lnTo>
                <a:lnTo>
                  <a:pt x="4414929" y="3261830"/>
                </a:lnTo>
                <a:lnTo>
                  <a:pt x="4433281" y="3220164"/>
                </a:lnTo>
                <a:lnTo>
                  <a:pt x="4450832" y="3178072"/>
                </a:lnTo>
                <a:lnTo>
                  <a:pt x="4467573" y="3135566"/>
                </a:lnTo>
                <a:lnTo>
                  <a:pt x="4483492" y="3092653"/>
                </a:lnTo>
                <a:lnTo>
                  <a:pt x="4498582" y="3049344"/>
                </a:lnTo>
                <a:lnTo>
                  <a:pt x="4512832" y="3005648"/>
                </a:lnTo>
                <a:lnTo>
                  <a:pt x="4526232" y="2961576"/>
                </a:lnTo>
                <a:lnTo>
                  <a:pt x="4538773" y="2917136"/>
                </a:lnTo>
                <a:lnTo>
                  <a:pt x="4550445" y="2872339"/>
                </a:lnTo>
                <a:lnTo>
                  <a:pt x="4561240" y="2827193"/>
                </a:lnTo>
                <a:lnTo>
                  <a:pt x="4571146" y="2781709"/>
                </a:lnTo>
                <a:lnTo>
                  <a:pt x="4580154" y="2735897"/>
                </a:lnTo>
                <a:lnTo>
                  <a:pt x="4588255" y="2689765"/>
                </a:lnTo>
                <a:lnTo>
                  <a:pt x="4595439" y="2643324"/>
                </a:lnTo>
                <a:lnTo>
                  <a:pt x="4601697" y="2596583"/>
                </a:lnTo>
                <a:lnTo>
                  <a:pt x="4607018" y="2549552"/>
                </a:lnTo>
                <a:lnTo>
                  <a:pt x="4611394" y="2502241"/>
                </a:lnTo>
                <a:lnTo>
                  <a:pt x="4614813" y="2454659"/>
                </a:lnTo>
                <a:lnTo>
                  <a:pt x="4617268" y="2406815"/>
                </a:lnTo>
                <a:lnTo>
                  <a:pt x="4618748" y="2358720"/>
                </a:lnTo>
                <a:lnTo>
                  <a:pt x="4619244" y="2310384"/>
                </a:lnTo>
                <a:lnTo>
                  <a:pt x="4618748" y="2262047"/>
                </a:lnTo>
                <a:lnTo>
                  <a:pt x="4617268" y="2213952"/>
                </a:lnTo>
                <a:lnTo>
                  <a:pt x="4614813" y="2166108"/>
                </a:lnTo>
                <a:lnTo>
                  <a:pt x="4611394" y="2118526"/>
                </a:lnTo>
                <a:lnTo>
                  <a:pt x="4607018" y="2071215"/>
                </a:lnTo>
                <a:lnTo>
                  <a:pt x="4601697" y="2024184"/>
                </a:lnTo>
                <a:lnTo>
                  <a:pt x="4595439" y="1977443"/>
                </a:lnTo>
                <a:lnTo>
                  <a:pt x="4588255" y="1931002"/>
                </a:lnTo>
                <a:lnTo>
                  <a:pt x="4580154" y="1884870"/>
                </a:lnTo>
                <a:lnTo>
                  <a:pt x="4571146" y="1839058"/>
                </a:lnTo>
                <a:lnTo>
                  <a:pt x="4561240" y="1793574"/>
                </a:lnTo>
                <a:lnTo>
                  <a:pt x="4550445" y="1748428"/>
                </a:lnTo>
                <a:lnTo>
                  <a:pt x="4538773" y="1703631"/>
                </a:lnTo>
                <a:lnTo>
                  <a:pt x="4526232" y="1659191"/>
                </a:lnTo>
                <a:lnTo>
                  <a:pt x="4512832" y="1615119"/>
                </a:lnTo>
                <a:lnTo>
                  <a:pt x="4498582" y="1571423"/>
                </a:lnTo>
                <a:lnTo>
                  <a:pt x="4483492" y="1528114"/>
                </a:lnTo>
                <a:lnTo>
                  <a:pt x="4467573" y="1485201"/>
                </a:lnTo>
                <a:lnTo>
                  <a:pt x="4450832" y="1442695"/>
                </a:lnTo>
                <a:lnTo>
                  <a:pt x="4433281" y="1400603"/>
                </a:lnTo>
                <a:lnTo>
                  <a:pt x="4414929" y="1358937"/>
                </a:lnTo>
                <a:lnTo>
                  <a:pt x="4395785" y="1317706"/>
                </a:lnTo>
                <a:lnTo>
                  <a:pt x="4375859" y="1276919"/>
                </a:lnTo>
                <a:lnTo>
                  <a:pt x="4355161" y="1236587"/>
                </a:lnTo>
                <a:lnTo>
                  <a:pt x="4333701" y="1196718"/>
                </a:lnTo>
                <a:lnTo>
                  <a:pt x="4311487" y="1157323"/>
                </a:lnTo>
                <a:lnTo>
                  <a:pt x="4288530" y="1118410"/>
                </a:lnTo>
                <a:lnTo>
                  <a:pt x="4264839" y="1079991"/>
                </a:lnTo>
                <a:lnTo>
                  <a:pt x="4240424" y="1042074"/>
                </a:lnTo>
                <a:lnTo>
                  <a:pt x="4215295" y="1004669"/>
                </a:lnTo>
                <a:lnTo>
                  <a:pt x="4189461" y="967785"/>
                </a:lnTo>
                <a:lnTo>
                  <a:pt x="4162931" y="931433"/>
                </a:lnTo>
                <a:lnTo>
                  <a:pt x="4135717" y="895622"/>
                </a:lnTo>
                <a:lnTo>
                  <a:pt x="4107826" y="860362"/>
                </a:lnTo>
                <a:lnTo>
                  <a:pt x="4079269" y="825662"/>
                </a:lnTo>
                <a:lnTo>
                  <a:pt x="4050056" y="791531"/>
                </a:lnTo>
                <a:lnTo>
                  <a:pt x="4020196" y="757981"/>
                </a:lnTo>
                <a:lnTo>
                  <a:pt x="3989698" y="725019"/>
                </a:lnTo>
                <a:lnTo>
                  <a:pt x="3958573" y="692657"/>
                </a:lnTo>
                <a:lnTo>
                  <a:pt x="3926830" y="660903"/>
                </a:lnTo>
                <a:lnTo>
                  <a:pt x="3894478" y="629767"/>
                </a:lnTo>
                <a:lnTo>
                  <a:pt x="3861528" y="599259"/>
                </a:lnTo>
                <a:lnTo>
                  <a:pt x="3827989" y="569388"/>
                </a:lnTo>
                <a:lnTo>
                  <a:pt x="3793870" y="540165"/>
                </a:lnTo>
                <a:lnTo>
                  <a:pt x="3759182" y="511598"/>
                </a:lnTo>
                <a:lnTo>
                  <a:pt x="3723933" y="483698"/>
                </a:lnTo>
                <a:lnTo>
                  <a:pt x="3688134" y="456474"/>
                </a:lnTo>
                <a:lnTo>
                  <a:pt x="3651794" y="429935"/>
                </a:lnTo>
                <a:lnTo>
                  <a:pt x="3614923" y="404092"/>
                </a:lnTo>
                <a:lnTo>
                  <a:pt x="3577530" y="378954"/>
                </a:lnTo>
                <a:lnTo>
                  <a:pt x="3539626" y="354531"/>
                </a:lnTo>
                <a:lnTo>
                  <a:pt x="3501219" y="330832"/>
                </a:lnTo>
                <a:lnTo>
                  <a:pt x="3462320" y="307866"/>
                </a:lnTo>
                <a:lnTo>
                  <a:pt x="3422937" y="285645"/>
                </a:lnTo>
                <a:lnTo>
                  <a:pt x="3383082" y="264176"/>
                </a:lnTo>
                <a:lnTo>
                  <a:pt x="3342762" y="243471"/>
                </a:lnTo>
                <a:lnTo>
                  <a:pt x="3301989" y="223538"/>
                </a:lnTo>
                <a:lnTo>
                  <a:pt x="3260771" y="204388"/>
                </a:lnTo>
                <a:lnTo>
                  <a:pt x="3219119" y="186029"/>
                </a:lnTo>
                <a:lnTo>
                  <a:pt x="3177041" y="168471"/>
                </a:lnTo>
                <a:lnTo>
                  <a:pt x="3134548" y="151725"/>
                </a:lnTo>
                <a:lnTo>
                  <a:pt x="3091649" y="135800"/>
                </a:lnTo>
                <a:lnTo>
                  <a:pt x="3048354" y="120705"/>
                </a:lnTo>
                <a:lnTo>
                  <a:pt x="3004672" y="106450"/>
                </a:lnTo>
                <a:lnTo>
                  <a:pt x="2960614" y="93045"/>
                </a:lnTo>
                <a:lnTo>
                  <a:pt x="2916188" y="80499"/>
                </a:lnTo>
                <a:lnTo>
                  <a:pt x="2871404" y="68823"/>
                </a:lnTo>
                <a:lnTo>
                  <a:pt x="2826273" y="58025"/>
                </a:lnTo>
                <a:lnTo>
                  <a:pt x="2780803" y="48115"/>
                </a:lnTo>
                <a:lnTo>
                  <a:pt x="2735005" y="39103"/>
                </a:lnTo>
                <a:lnTo>
                  <a:pt x="2688888" y="30999"/>
                </a:lnTo>
                <a:lnTo>
                  <a:pt x="2642461" y="23812"/>
                </a:lnTo>
                <a:lnTo>
                  <a:pt x="2595735" y="17553"/>
                </a:lnTo>
                <a:lnTo>
                  <a:pt x="2548718" y="12229"/>
                </a:lnTo>
                <a:lnTo>
                  <a:pt x="2501421" y="7852"/>
                </a:lnTo>
                <a:lnTo>
                  <a:pt x="2453853" y="4431"/>
                </a:lnTo>
                <a:lnTo>
                  <a:pt x="2406024" y="1976"/>
                </a:lnTo>
                <a:lnTo>
                  <a:pt x="2357944" y="495"/>
                </a:lnTo>
                <a:lnTo>
                  <a:pt x="2309622" y="0"/>
                </a:lnTo>
                <a:close/>
              </a:path>
            </a:pathLst>
          </a:custGeom>
          <a:solidFill>
            <a:srgbClr val="EC7C30"/>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5400" b="0" i="0">
                <a:solidFill>
                  <a:schemeClr val="bg1"/>
                </a:solidFill>
                <a:latin typeface="Roboto"/>
                <a:cs typeface="Roboto"/>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4166870" cy="6858000"/>
          </a:xfrm>
          <a:custGeom>
            <a:avLst/>
            <a:gdLst/>
            <a:ahLst/>
            <a:cxnLst/>
            <a:rect l="l" t="t" r="r" b="b"/>
            <a:pathLst>
              <a:path w="4166870" h="6858000">
                <a:moveTo>
                  <a:pt x="2259203" y="0"/>
                </a:moveTo>
                <a:lnTo>
                  <a:pt x="0" y="0"/>
                </a:lnTo>
                <a:lnTo>
                  <a:pt x="0" y="6857999"/>
                </a:lnTo>
                <a:lnTo>
                  <a:pt x="2259203" y="6857999"/>
                </a:lnTo>
                <a:lnTo>
                  <a:pt x="2387473" y="6775778"/>
                </a:lnTo>
                <a:lnTo>
                  <a:pt x="2427059" y="6748686"/>
                </a:lnTo>
                <a:lnTo>
                  <a:pt x="2466306" y="6721137"/>
                </a:lnTo>
                <a:lnTo>
                  <a:pt x="2505209" y="6693136"/>
                </a:lnTo>
                <a:lnTo>
                  <a:pt x="2543765" y="6664686"/>
                </a:lnTo>
                <a:lnTo>
                  <a:pt x="2581969" y="6635792"/>
                </a:lnTo>
                <a:lnTo>
                  <a:pt x="2619817" y="6606457"/>
                </a:lnTo>
                <a:lnTo>
                  <a:pt x="2657307" y="6576685"/>
                </a:lnTo>
                <a:lnTo>
                  <a:pt x="2694433" y="6546479"/>
                </a:lnTo>
                <a:lnTo>
                  <a:pt x="2731193" y="6515844"/>
                </a:lnTo>
                <a:lnTo>
                  <a:pt x="2767582" y="6484784"/>
                </a:lnTo>
                <a:lnTo>
                  <a:pt x="2803597" y="6453301"/>
                </a:lnTo>
                <a:lnTo>
                  <a:pt x="2839233" y="6421401"/>
                </a:lnTo>
                <a:lnTo>
                  <a:pt x="2874488" y="6389086"/>
                </a:lnTo>
                <a:lnTo>
                  <a:pt x="2909356" y="6356362"/>
                </a:lnTo>
                <a:lnTo>
                  <a:pt x="2943835" y="6323230"/>
                </a:lnTo>
                <a:lnTo>
                  <a:pt x="2977921" y="6289696"/>
                </a:lnTo>
                <a:lnTo>
                  <a:pt x="3011609" y="6255763"/>
                </a:lnTo>
                <a:lnTo>
                  <a:pt x="3044896" y="6221435"/>
                </a:lnTo>
                <a:lnTo>
                  <a:pt x="3077778" y="6186716"/>
                </a:lnTo>
                <a:lnTo>
                  <a:pt x="3110252" y="6151609"/>
                </a:lnTo>
                <a:lnTo>
                  <a:pt x="3142313" y="6116118"/>
                </a:lnTo>
                <a:lnTo>
                  <a:pt x="3173957" y="6080248"/>
                </a:lnTo>
                <a:lnTo>
                  <a:pt x="3205181" y="6044002"/>
                </a:lnTo>
                <a:lnTo>
                  <a:pt x="3235982" y="6007384"/>
                </a:lnTo>
                <a:lnTo>
                  <a:pt x="3266354" y="5970397"/>
                </a:lnTo>
                <a:lnTo>
                  <a:pt x="3296295" y="5933046"/>
                </a:lnTo>
                <a:lnTo>
                  <a:pt x="3325800" y="5895333"/>
                </a:lnTo>
                <a:lnTo>
                  <a:pt x="3354866" y="5857265"/>
                </a:lnTo>
                <a:lnTo>
                  <a:pt x="3383489" y="5818842"/>
                </a:lnTo>
                <a:lnTo>
                  <a:pt x="3411665" y="5780071"/>
                </a:lnTo>
                <a:lnTo>
                  <a:pt x="3439390" y="5740954"/>
                </a:lnTo>
                <a:lnTo>
                  <a:pt x="3466661" y="5701496"/>
                </a:lnTo>
                <a:lnTo>
                  <a:pt x="3493474" y="5661700"/>
                </a:lnTo>
                <a:lnTo>
                  <a:pt x="3519824" y="5621569"/>
                </a:lnTo>
                <a:lnTo>
                  <a:pt x="3545708" y="5581109"/>
                </a:lnTo>
                <a:lnTo>
                  <a:pt x="3571122" y="5540322"/>
                </a:lnTo>
                <a:lnTo>
                  <a:pt x="3596063" y="5499213"/>
                </a:lnTo>
                <a:lnTo>
                  <a:pt x="3620526" y="5457784"/>
                </a:lnTo>
                <a:lnTo>
                  <a:pt x="3644508" y="5416041"/>
                </a:lnTo>
                <a:lnTo>
                  <a:pt x="3668005" y="5373987"/>
                </a:lnTo>
                <a:lnTo>
                  <a:pt x="3691013" y="5331626"/>
                </a:lnTo>
                <a:lnTo>
                  <a:pt x="3713528" y="5288961"/>
                </a:lnTo>
                <a:lnTo>
                  <a:pt x="3735547" y="5245996"/>
                </a:lnTo>
                <a:lnTo>
                  <a:pt x="3757066" y="5202736"/>
                </a:lnTo>
                <a:lnTo>
                  <a:pt x="3778080" y="5159183"/>
                </a:lnTo>
                <a:lnTo>
                  <a:pt x="3798586" y="5115342"/>
                </a:lnTo>
                <a:lnTo>
                  <a:pt x="3818580" y="5071217"/>
                </a:lnTo>
                <a:lnTo>
                  <a:pt x="3838059" y="5026811"/>
                </a:lnTo>
                <a:lnTo>
                  <a:pt x="3857019" y="4982129"/>
                </a:lnTo>
                <a:lnTo>
                  <a:pt x="3875455" y="4937174"/>
                </a:lnTo>
                <a:lnTo>
                  <a:pt x="3893364" y="4891949"/>
                </a:lnTo>
                <a:lnTo>
                  <a:pt x="3910742" y="4846459"/>
                </a:lnTo>
                <a:lnTo>
                  <a:pt x="3927585" y="4800708"/>
                </a:lnTo>
                <a:lnTo>
                  <a:pt x="3943890" y="4754699"/>
                </a:lnTo>
                <a:lnTo>
                  <a:pt x="3959653" y="4708436"/>
                </a:lnTo>
                <a:lnTo>
                  <a:pt x="3974869" y="4661923"/>
                </a:lnTo>
                <a:lnTo>
                  <a:pt x="3989536" y="4615164"/>
                </a:lnTo>
                <a:lnTo>
                  <a:pt x="4003649" y="4568162"/>
                </a:lnTo>
                <a:lnTo>
                  <a:pt x="4017204" y="4520922"/>
                </a:lnTo>
                <a:lnTo>
                  <a:pt x="4030197" y="4473447"/>
                </a:lnTo>
                <a:lnTo>
                  <a:pt x="4042626" y="4425741"/>
                </a:lnTo>
                <a:lnTo>
                  <a:pt x="4054485" y="4377808"/>
                </a:lnTo>
                <a:lnTo>
                  <a:pt x="4065772" y="4329652"/>
                </a:lnTo>
                <a:lnTo>
                  <a:pt x="4076481" y="4281276"/>
                </a:lnTo>
                <a:lnTo>
                  <a:pt x="4086611" y="4232684"/>
                </a:lnTo>
                <a:lnTo>
                  <a:pt x="4096156" y="4183881"/>
                </a:lnTo>
                <a:lnTo>
                  <a:pt x="4105112" y="4134870"/>
                </a:lnTo>
                <a:lnTo>
                  <a:pt x="4113477" y="4085654"/>
                </a:lnTo>
                <a:lnTo>
                  <a:pt x="4121246" y="4036238"/>
                </a:lnTo>
                <a:lnTo>
                  <a:pt x="4128416" y="3986625"/>
                </a:lnTo>
                <a:lnTo>
                  <a:pt x="4134982" y="3936819"/>
                </a:lnTo>
                <a:lnTo>
                  <a:pt x="4140941" y="3886825"/>
                </a:lnTo>
                <a:lnTo>
                  <a:pt x="4146289" y="3836645"/>
                </a:lnTo>
                <a:lnTo>
                  <a:pt x="4151022" y="3786284"/>
                </a:lnTo>
                <a:lnTo>
                  <a:pt x="4155136" y="3735745"/>
                </a:lnTo>
                <a:lnTo>
                  <a:pt x="4158628" y="3685033"/>
                </a:lnTo>
                <a:lnTo>
                  <a:pt x="4161493" y="3634151"/>
                </a:lnTo>
                <a:lnTo>
                  <a:pt x="4163728" y="3583103"/>
                </a:lnTo>
                <a:lnTo>
                  <a:pt x="4165330" y="3531892"/>
                </a:lnTo>
                <a:lnTo>
                  <a:pt x="4166293" y="3480523"/>
                </a:lnTo>
                <a:lnTo>
                  <a:pt x="4166616" y="3429000"/>
                </a:lnTo>
                <a:lnTo>
                  <a:pt x="4166293" y="3377476"/>
                </a:lnTo>
                <a:lnTo>
                  <a:pt x="4165330" y="3326107"/>
                </a:lnTo>
                <a:lnTo>
                  <a:pt x="4163728" y="3274897"/>
                </a:lnTo>
                <a:lnTo>
                  <a:pt x="4161493" y="3223849"/>
                </a:lnTo>
                <a:lnTo>
                  <a:pt x="4158628" y="3172967"/>
                </a:lnTo>
                <a:lnTo>
                  <a:pt x="4155136" y="3122255"/>
                </a:lnTo>
                <a:lnTo>
                  <a:pt x="4151022" y="3071716"/>
                </a:lnTo>
                <a:lnTo>
                  <a:pt x="4146289" y="3021356"/>
                </a:lnTo>
                <a:lnTo>
                  <a:pt x="4140941" y="2971176"/>
                </a:lnTo>
                <a:lnTo>
                  <a:pt x="4134982" y="2921182"/>
                </a:lnTo>
                <a:lnTo>
                  <a:pt x="4128416" y="2871377"/>
                </a:lnTo>
                <a:lnTo>
                  <a:pt x="4121246" y="2821765"/>
                </a:lnTo>
                <a:lnTo>
                  <a:pt x="4113477" y="2772349"/>
                </a:lnTo>
                <a:lnTo>
                  <a:pt x="4105112" y="2723134"/>
                </a:lnTo>
                <a:lnTo>
                  <a:pt x="4096156" y="2674123"/>
                </a:lnTo>
                <a:lnTo>
                  <a:pt x="4086611" y="2625320"/>
                </a:lnTo>
                <a:lnTo>
                  <a:pt x="4076481" y="2576729"/>
                </a:lnTo>
                <a:lnTo>
                  <a:pt x="4065772" y="2528354"/>
                </a:lnTo>
                <a:lnTo>
                  <a:pt x="4054485" y="2480198"/>
                </a:lnTo>
                <a:lnTo>
                  <a:pt x="4042626" y="2432266"/>
                </a:lnTo>
                <a:lnTo>
                  <a:pt x="4030197" y="2384560"/>
                </a:lnTo>
                <a:lnTo>
                  <a:pt x="4017204" y="2337086"/>
                </a:lnTo>
                <a:lnTo>
                  <a:pt x="4003649" y="2289846"/>
                </a:lnTo>
                <a:lnTo>
                  <a:pt x="3989536" y="2242846"/>
                </a:lnTo>
                <a:lnTo>
                  <a:pt x="3974869" y="2196087"/>
                </a:lnTo>
                <a:lnTo>
                  <a:pt x="3959653" y="2149575"/>
                </a:lnTo>
                <a:lnTo>
                  <a:pt x="3943890" y="2103312"/>
                </a:lnTo>
                <a:lnTo>
                  <a:pt x="3927585" y="2057304"/>
                </a:lnTo>
                <a:lnTo>
                  <a:pt x="3910742" y="2011553"/>
                </a:lnTo>
                <a:lnTo>
                  <a:pt x="3893364" y="1966064"/>
                </a:lnTo>
                <a:lnTo>
                  <a:pt x="3875455" y="1920840"/>
                </a:lnTo>
                <a:lnTo>
                  <a:pt x="3857019" y="1875885"/>
                </a:lnTo>
                <a:lnTo>
                  <a:pt x="3838059" y="1831203"/>
                </a:lnTo>
                <a:lnTo>
                  <a:pt x="3818580" y="1786797"/>
                </a:lnTo>
                <a:lnTo>
                  <a:pt x="3798586" y="1742673"/>
                </a:lnTo>
                <a:lnTo>
                  <a:pt x="3778080" y="1698832"/>
                </a:lnTo>
                <a:lnTo>
                  <a:pt x="3757066" y="1655280"/>
                </a:lnTo>
                <a:lnTo>
                  <a:pt x="3735547" y="1612020"/>
                </a:lnTo>
                <a:lnTo>
                  <a:pt x="3713528" y="1569055"/>
                </a:lnTo>
                <a:lnTo>
                  <a:pt x="3691013" y="1526391"/>
                </a:lnTo>
                <a:lnTo>
                  <a:pt x="3668005" y="1484029"/>
                </a:lnTo>
                <a:lnTo>
                  <a:pt x="3644508" y="1441975"/>
                </a:lnTo>
                <a:lnTo>
                  <a:pt x="3620526" y="1400232"/>
                </a:lnTo>
                <a:lnTo>
                  <a:pt x="3596063" y="1358804"/>
                </a:lnTo>
                <a:lnTo>
                  <a:pt x="3571122" y="1317694"/>
                </a:lnTo>
                <a:lnTo>
                  <a:pt x="3545708" y="1276907"/>
                </a:lnTo>
                <a:lnTo>
                  <a:pt x="3519824" y="1236446"/>
                </a:lnTo>
                <a:lnTo>
                  <a:pt x="3493474" y="1196316"/>
                </a:lnTo>
                <a:lnTo>
                  <a:pt x="3466661" y="1156519"/>
                </a:lnTo>
                <a:lnTo>
                  <a:pt x="3439390" y="1117060"/>
                </a:lnTo>
                <a:lnTo>
                  <a:pt x="3411665" y="1077943"/>
                </a:lnTo>
                <a:lnTo>
                  <a:pt x="3383489" y="1039171"/>
                </a:lnTo>
                <a:lnTo>
                  <a:pt x="3354866" y="1000748"/>
                </a:lnTo>
                <a:lnTo>
                  <a:pt x="3325800" y="962678"/>
                </a:lnTo>
                <a:lnTo>
                  <a:pt x="3296295" y="924965"/>
                </a:lnTo>
                <a:lnTo>
                  <a:pt x="3266354" y="887613"/>
                </a:lnTo>
                <a:lnTo>
                  <a:pt x="3235982" y="850625"/>
                </a:lnTo>
                <a:lnTo>
                  <a:pt x="3205181" y="814006"/>
                </a:lnTo>
                <a:lnTo>
                  <a:pt x="3173957" y="777758"/>
                </a:lnTo>
                <a:lnTo>
                  <a:pt x="3142313" y="741886"/>
                </a:lnTo>
                <a:lnTo>
                  <a:pt x="3110252" y="706395"/>
                </a:lnTo>
                <a:lnTo>
                  <a:pt x="3077778" y="671286"/>
                </a:lnTo>
                <a:lnTo>
                  <a:pt x="3044896" y="636565"/>
                </a:lnTo>
                <a:lnTo>
                  <a:pt x="3011609" y="602235"/>
                </a:lnTo>
                <a:lnTo>
                  <a:pt x="2977921" y="568300"/>
                </a:lnTo>
                <a:lnTo>
                  <a:pt x="2943835" y="534764"/>
                </a:lnTo>
                <a:lnTo>
                  <a:pt x="2909356" y="501631"/>
                </a:lnTo>
                <a:lnTo>
                  <a:pt x="2874488" y="468903"/>
                </a:lnTo>
                <a:lnTo>
                  <a:pt x="2839233" y="436586"/>
                </a:lnTo>
                <a:lnTo>
                  <a:pt x="2803597" y="404684"/>
                </a:lnTo>
                <a:lnTo>
                  <a:pt x="2767582" y="373198"/>
                </a:lnTo>
                <a:lnTo>
                  <a:pt x="2731193" y="342135"/>
                </a:lnTo>
                <a:lnTo>
                  <a:pt x="2694433" y="311497"/>
                </a:lnTo>
                <a:lnTo>
                  <a:pt x="2657307" y="281288"/>
                </a:lnTo>
                <a:lnTo>
                  <a:pt x="2619817" y="251513"/>
                </a:lnTo>
                <a:lnTo>
                  <a:pt x="2581969" y="222174"/>
                </a:lnTo>
                <a:lnTo>
                  <a:pt x="2543765" y="193276"/>
                </a:lnTo>
                <a:lnTo>
                  <a:pt x="2505209" y="164823"/>
                </a:lnTo>
                <a:lnTo>
                  <a:pt x="2466306" y="136818"/>
                </a:lnTo>
                <a:lnTo>
                  <a:pt x="2427059" y="109265"/>
                </a:lnTo>
                <a:lnTo>
                  <a:pt x="2387473" y="82169"/>
                </a:lnTo>
                <a:lnTo>
                  <a:pt x="2259203" y="0"/>
                </a:lnTo>
                <a:close/>
              </a:path>
            </a:pathLst>
          </a:custGeom>
          <a:solidFill>
            <a:srgbClr val="EC7C30"/>
          </a:solid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916939" y="315544"/>
            <a:ext cx="10358120" cy="1294765"/>
          </a:xfrm>
          <a:prstGeom prst="rect">
            <a:avLst/>
          </a:prstGeom>
        </p:spPr>
        <p:txBody>
          <a:bodyPr wrap="square" lIns="0" tIns="0" rIns="0" bIns="0">
            <a:spAutoFit/>
          </a:bodyPr>
          <a:lstStyle>
            <a:lvl1pPr>
              <a:defRPr sz="5400" b="0" i="0">
                <a:solidFill>
                  <a:schemeClr val="bg1"/>
                </a:solidFill>
                <a:latin typeface="Roboto"/>
                <a:cs typeface="Roboto"/>
              </a:defRPr>
            </a:lvl1pPr>
          </a:lstStyle>
          <a:p>
            <a:endParaRPr/>
          </a:p>
        </p:txBody>
      </p:sp>
      <p:sp>
        <p:nvSpPr>
          <p:cNvPr id="3" name="Holder 3"/>
          <p:cNvSpPr>
            <a:spLocks noGrp="1"/>
          </p:cNvSpPr>
          <p:nvPr>
            <p:ph type="body" idx="1"/>
          </p:nvPr>
        </p:nvSpPr>
        <p:spPr>
          <a:xfrm>
            <a:off x="5449570" y="2641854"/>
            <a:ext cx="5368290" cy="1586229"/>
          </a:xfrm>
          <a:prstGeom prst="rect">
            <a:avLst/>
          </a:prstGeom>
        </p:spPr>
        <p:txBody>
          <a:bodyPr wrap="square" lIns="0" tIns="0" rIns="0" bIns="0">
            <a:spAutoFit/>
          </a:bodyPr>
          <a:lstStyle>
            <a:lvl1pPr>
              <a:defRPr sz="1600" b="0" i="0">
                <a:solidFill>
                  <a:schemeClr val="tx1"/>
                </a:solidFill>
                <a:latin typeface="Roboto"/>
                <a:cs typeface="Roboto"/>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10/2/2025</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2866262" y="2488768"/>
            <a:ext cx="6459474" cy="1859483"/>
          </a:xfrm>
          <a:prstGeom prst="rect">
            <a:avLst/>
          </a:prstGeom>
        </p:spPr>
        <p:txBody>
          <a:bodyPr vert="horz" wrap="square" lIns="0" tIns="12700" rIns="0" bIns="0" rtlCol="0">
            <a:spAutoFit/>
          </a:bodyPr>
          <a:lstStyle/>
          <a:p>
            <a:pPr marL="17780" algn="ctr">
              <a:lnSpc>
                <a:spcPct val="100000"/>
              </a:lnSpc>
              <a:spcBef>
                <a:spcPts val="100"/>
              </a:spcBef>
            </a:pPr>
            <a:r>
              <a:rPr sz="6000" dirty="0">
                <a:solidFill>
                  <a:srgbClr val="000000"/>
                </a:solidFill>
                <a:latin typeface="Calibri Light"/>
                <a:cs typeface="Calibri Light"/>
              </a:rPr>
              <a:t>Project</a:t>
            </a:r>
            <a:r>
              <a:rPr sz="6000" spc="-220" dirty="0">
                <a:solidFill>
                  <a:srgbClr val="000000"/>
                </a:solidFill>
                <a:latin typeface="Calibri Light"/>
                <a:cs typeface="Calibri Light"/>
              </a:rPr>
              <a:t> </a:t>
            </a:r>
            <a:r>
              <a:rPr sz="6000" spc="-220" dirty="0" smtClean="0">
                <a:solidFill>
                  <a:srgbClr val="000000"/>
                </a:solidFill>
                <a:latin typeface="Calibri Light"/>
                <a:cs typeface="Calibri Light"/>
              </a:rPr>
              <a:t>Planning and Monitoring</a:t>
            </a:r>
            <a:endParaRPr sz="6000" dirty="0">
              <a:latin typeface="Calibri Light"/>
              <a:cs typeface="Calibri Light"/>
            </a:endParaRPr>
          </a:p>
        </p:txBody>
      </p:sp>
      <p:sp>
        <p:nvSpPr>
          <p:cNvPr id="3" name="object 3"/>
          <p:cNvSpPr txBox="1"/>
          <p:nvPr/>
        </p:nvSpPr>
        <p:spPr>
          <a:xfrm>
            <a:off x="3352800" y="4648200"/>
            <a:ext cx="4853621" cy="874598"/>
          </a:xfrm>
          <a:prstGeom prst="rect">
            <a:avLst/>
          </a:prstGeom>
        </p:spPr>
        <p:txBody>
          <a:bodyPr vert="horz" wrap="square" lIns="0" tIns="12700" rIns="0" bIns="0" rtlCol="0">
            <a:spAutoFit/>
          </a:bodyPr>
          <a:lstStyle/>
          <a:p>
            <a:pPr marL="12700" algn="ctr">
              <a:lnSpc>
                <a:spcPct val="100000"/>
              </a:lnSpc>
              <a:spcBef>
                <a:spcPts val="100"/>
              </a:spcBef>
            </a:pPr>
            <a:r>
              <a:rPr sz="2800" dirty="0">
                <a:latin typeface="Calibri"/>
                <a:cs typeface="Calibri"/>
              </a:rPr>
              <a:t>Project</a:t>
            </a:r>
            <a:r>
              <a:rPr sz="2800" spc="-55" dirty="0">
                <a:latin typeface="Calibri"/>
                <a:cs typeface="Calibri"/>
              </a:rPr>
              <a:t> </a:t>
            </a:r>
            <a:r>
              <a:rPr sz="2800" dirty="0">
                <a:latin typeface="Calibri"/>
                <a:cs typeface="Calibri"/>
              </a:rPr>
              <a:t>Conception</a:t>
            </a:r>
            <a:r>
              <a:rPr sz="2800" spc="-65" dirty="0">
                <a:latin typeface="Calibri"/>
                <a:cs typeface="Calibri"/>
              </a:rPr>
              <a:t> </a:t>
            </a:r>
            <a:r>
              <a:rPr sz="2800" dirty="0">
                <a:latin typeface="Calibri"/>
                <a:cs typeface="Calibri"/>
              </a:rPr>
              <a:t>and</a:t>
            </a:r>
            <a:r>
              <a:rPr sz="2800" spc="-45" dirty="0">
                <a:latin typeface="Calibri"/>
                <a:cs typeface="Calibri"/>
              </a:rPr>
              <a:t> </a:t>
            </a:r>
            <a:r>
              <a:rPr sz="2800" spc="-10" dirty="0">
                <a:latin typeface="Calibri"/>
                <a:cs typeface="Calibri"/>
              </a:rPr>
              <a:t>Feasibility</a:t>
            </a:r>
            <a:endParaRPr sz="2800" dirty="0">
              <a:latin typeface="Calibri"/>
              <a:cs typeface="Calibri"/>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65759" y="2370531"/>
            <a:ext cx="2529205" cy="1898650"/>
          </a:xfrm>
          <a:prstGeom prst="rect">
            <a:avLst/>
          </a:prstGeom>
        </p:spPr>
        <p:txBody>
          <a:bodyPr vert="horz" wrap="square" lIns="0" tIns="83185" rIns="0" bIns="0" rtlCol="0">
            <a:spAutoFit/>
          </a:bodyPr>
          <a:lstStyle/>
          <a:p>
            <a:pPr marL="12700" marR="5080">
              <a:lnSpc>
                <a:spcPct val="89600"/>
              </a:lnSpc>
              <a:spcBef>
                <a:spcPts val="655"/>
              </a:spcBef>
            </a:pPr>
            <a:r>
              <a:rPr sz="4400" dirty="0">
                <a:solidFill>
                  <a:srgbClr val="FFFFFF"/>
                </a:solidFill>
                <a:latin typeface="Roboto"/>
                <a:cs typeface="Roboto"/>
              </a:rPr>
              <a:t>Types</a:t>
            </a:r>
            <a:r>
              <a:rPr sz="4400" spc="-265" dirty="0">
                <a:solidFill>
                  <a:srgbClr val="FFFFFF"/>
                </a:solidFill>
                <a:latin typeface="Roboto"/>
                <a:cs typeface="Roboto"/>
              </a:rPr>
              <a:t> </a:t>
            </a:r>
            <a:r>
              <a:rPr sz="4400" spc="-25" dirty="0">
                <a:solidFill>
                  <a:srgbClr val="FFFFFF"/>
                </a:solidFill>
                <a:latin typeface="Roboto"/>
                <a:cs typeface="Roboto"/>
              </a:rPr>
              <a:t>of </a:t>
            </a:r>
            <a:r>
              <a:rPr sz="4400" spc="-45" dirty="0">
                <a:solidFill>
                  <a:srgbClr val="FFFFFF"/>
                </a:solidFill>
                <a:latin typeface="Roboto"/>
                <a:cs typeface="Roboto"/>
              </a:rPr>
              <a:t>Feasibility </a:t>
            </a:r>
            <a:r>
              <a:rPr sz="4400" spc="-10" dirty="0">
                <a:solidFill>
                  <a:srgbClr val="FFFFFF"/>
                </a:solidFill>
                <a:latin typeface="Roboto"/>
                <a:cs typeface="Roboto"/>
              </a:rPr>
              <a:t>Study</a:t>
            </a:r>
            <a:endParaRPr sz="4400">
              <a:latin typeface="Roboto"/>
              <a:cs typeface="Roboto"/>
            </a:endParaRPr>
          </a:p>
        </p:txBody>
      </p:sp>
      <p:sp>
        <p:nvSpPr>
          <p:cNvPr id="3" name="object 3"/>
          <p:cNvSpPr/>
          <p:nvPr/>
        </p:nvSpPr>
        <p:spPr>
          <a:xfrm>
            <a:off x="9592818" y="4498085"/>
            <a:ext cx="2042160" cy="2042160"/>
          </a:xfrm>
          <a:custGeom>
            <a:avLst/>
            <a:gdLst/>
            <a:ahLst/>
            <a:cxnLst/>
            <a:rect l="l" t="t" r="r" b="b"/>
            <a:pathLst>
              <a:path w="2042159" h="2042159">
                <a:moveTo>
                  <a:pt x="0" y="2042159"/>
                </a:moveTo>
                <a:lnTo>
                  <a:pt x="48205" y="2041602"/>
                </a:lnTo>
                <a:lnTo>
                  <a:pt x="96136" y="2039937"/>
                </a:lnTo>
                <a:lnTo>
                  <a:pt x="143781" y="2037177"/>
                </a:lnTo>
                <a:lnTo>
                  <a:pt x="191128" y="2033334"/>
                </a:lnTo>
                <a:lnTo>
                  <a:pt x="238165" y="2028420"/>
                </a:lnTo>
                <a:lnTo>
                  <a:pt x="284878" y="2022449"/>
                </a:lnTo>
                <a:lnTo>
                  <a:pt x="331257" y="2015431"/>
                </a:lnTo>
                <a:lnTo>
                  <a:pt x="377288" y="2007379"/>
                </a:lnTo>
                <a:lnTo>
                  <a:pt x="422959" y="1998307"/>
                </a:lnTo>
                <a:lnTo>
                  <a:pt x="468258" y="1988224"/>
                </a:lnTo>
                <a:lnTo>
                  <a:pt x="513174" y="1977145"/>
                </a:lnTo>
                <a:lnTo>
                  <a:pt x="557693" y="1965081"/>
                </a:lnTo>
                <a:lnTo>
                  <a:pt x="601803" y="1952045"/>
                </a:lnTo>
                <a:lnTo>
                  <a:pt x="645493" y="1938048"/>
                </a:lnTo>
                <a:lnTo>
                  <a:pt x="688749" y="1923104"/>
                </a:lnTo>
                <a:lnTo>
                  <a:pt x="731560" y="1907224"/>
                </a:lnTo>
                <a:lnTo>
                  <a:pt x="773913" y="1890420"/>
                </a:lnTo>
                <a:lnTo>
                  <a:pt x="815796" y="1872705"/>
                </a:lnTo>
                <a:lnTo>
                  <a:pt x="857198" y="1854092"/>
                </a:lnTo>
                <a:lnTo>
                  <a:pt x="898104" y="1834591"/>
                </a:lnTo>
                <a:lnTo>
                  <a:pt x="938504" y="1814216"/>
                </a:lnTo>
                <a:lnTo>
                  <a:pt x="978385" y="1792979"/>
                </a:lnTo>
                <a:lnTo>
                  <a:pt x="1017735" y="1770893"/>
                </a:lnTo>
                <a:lnTo>
                  <a:pt x="1056541" y="1747968"/>
                </a:lnTo>
                <a:lnTo>
                  <a:pt x="1094792" y="1724219"/>
                </a:lnTo>
                <a:lnTo>
                  <a:pt x="1132475" y="1699656"/>
                </a:lnTo>
                <a:lnTo>
                  <a:pt x="1169577" y="1674292"/>
                </a:lnTo>
                <a:lnTo>
                  <a:pt x="1206087" y="1648140"/>
                </a:lnTo>
                <a:lnTo>
                  <a:pt x="1241992" y="1621211"/>
                </a:lnTo>
                <a:lnTo>
                  <a:pt x="1277280" y="1593518"/>
                </a:lnTo>
                <a:lnTo>
                  <a:pt x="1311939" y="1565074"/>
                </a:lnTo>
                <a:lnTo>
                  <a:pt x="1345957" y="1535890"/>
                </a:lnTo>
                <a:lnTo>
                  <a:pt x="1379320" y="1505978"/>
                </a:lnTo>
                <a:lnTo>
                  <a:pt x="1412018" y="1475352"/>
                </a:lnTo>
                <a:lnTo>
                  <a:pt x="1444037" y="1444023"/>
                </a:lnTo>
                <a:lnTo>
                  <a:pt x="1475366" y="1412003"/>
                </a:lnTo>
                <a:lnTo>
                  <a:pt x="1505992" y="1379305"/>
                </a:lnTo>
                <a:lnTo>
                  <a:pt x="1535903" y="1345941"/>
                </a:lnTo>
                <a:lnTo>
                  <a:pt x="1565086" y="1311924"/>
                </a:lnTo>
                <a:lnTo>
                  <a:pt x="1593530" y="1277264"/>
                </a:lnTo>
                <a:lnTo>
                  <a:pt x="1621223" y="1241976"/>
                </a:lnTo>
                <a:lnTo>
                  <a:pt x="1648151" y="1206071"/>
                </a:lnTo>
                <a:lnTo>
                  <a:pt x="1674302" y="1169560"/>
                </a:lnTo>
                <a:lnTo>
                  <a:pt x="1699666" y="1132458"/>
                </a:lnTo>
                <a:lnTo>
                  <a:pt x="1724228" y="1094775"/>
                </a:lnTo>
                <a:lnTo>
                  <a:pt x="1747977" y="1056524"/>
                </a:lnTo>
                <a:lnTo>
                  <a:pt x="1770901" y="1017718"/>
                </a:lnTo>
                <a:lnTo>
                  <a:pt x="1792987" y="978368"/>
                </a:lnTo>
                <a:lnTo>
                  <a:pt x="1814224" y="938487"/>
                </a:lnTo>
                <a:lnTo>
                  <a:pt x="1834598" y="898088"/>
                </a:lnTo>
                <a:lnTo>
                  <a:pt x="1854098" y="857181"/>
                </a:lnTo>
                <a:lnTo>
                  <a:pt x="1872711" y="815780"/>
                </a:lnTo>
                <a:lnTo>
                  <a:pt x="1890425" y="773897"/>
                </a:lnTo>
                <a:lnTo>
                  <a:pt x="1907228" y="731544"/>
                </a:lnTo>
                <a:lnTo>
                  <a:pt x="1923108" y="688734"/>
                </a:lnTo>
                <a:lnTo>
                  <a:pt x="1938052" y="645478"/>
                </a:lnTo>
                <a:lnTo>
                  <a:pt x="1952048" y="601789"/>
                </a:lnTo>
                <a:lnTo>
                  <a:pt x="1965084" y="557679"/>
                </a:lnTo>
                <a:lnTo>
                  <a:pt x="1977148" y="513161"/>
                </a:lnTo>
                <a:lnTo>
                  <a:pt x="1988226" y="468247"/>
                </a:lnTo>
                <a:lnTo>
                  <a:pt x="1998308" y="422948"/>
                </a:lnTo>
                <a:lnTo>
                  <a:pt x="2007381" y="377277"/>
                </a:lnTo>
                <a:lnTo>
                  <a:pt x="2015432" y="331247"/>
                </a:lnTo>
                <a:lnTo>
                  <a:pt x="2022449" y="284870"/>
                </a:lnTo>
                <a:lnTo>
                  <a:pt x="2028421" y="238158"/>
                </a:lnTo>
                <a:lnTo>
                  <a:pt x="2033334" y="191122"/>
                </a:lnTo>
                <a:lnTo>
                  <a:pt x="2037177" y="143777"/>
                </a:lnTo>
                <a:lnTo>
                  <a:pt x="2039937" y="96133"/>
                </a:lnTo>
                <a:lnTo>
                  <a:pt x="2041602" y="48203"/>
                </a:lnTo>
                <a:lnTo>
                  <a:pt x="2042159" y="0"/>
                </a:lnTo>
              </a:path>
            </a:pathLst>
          </a:custGeom>
          <a:ln w="127000">
            <a:solidFill>
              <a:srgbClr val="FFC000"/>
            </a:solidFill>
            <a:prstDash val="dash"/>
          </a:ln>
        </p:spPr>
        <p:txBody>
          <a:bodyPr wrap="square" lIns="0" tIns="0" rIns="0" bIns="0" rtlCol="0"/>
          <a:lstStyle/>
          <a:p>
            <a:endParaRPr/>
          </a:p>
        </p:txBody>
      </p:sp>
      <p:sp>
        <p:nvSpPr>
          <p:cNvPr id="4" name="object 4"/>
          <p:cNvSpPr txBox="1"/>
          <p:nvPr/>
        </p:nvSpPr>
        <p:spPr>
          <a:xfrm>
            <a:off x="4526660" y="307060"/>
            <a:ext cx="6750684" cy="1379220"/>
          </a:xfrm>
          <a:prstGeom prst="rect">
            <a:avLst/>
          </a:prstGeom>
        </p:spPr>
        <p:txBody>
          <a:bodyPr vert="horz" wrap="square" lIns="0" tIns="109855" rIns="0" bIns="0" rtlCol="0">
            <a:spAutoFit/>
          </a:bodyPr>
          <a:lstStyle/>
          <a:p>
            <a:pPr marL="12700" algn="just">
              <a:lnSpc>
                <a:spcPct val="100000"/>
              </a:lnSpc>
              <a:spcBef>
                <a:spcPts val="865"/>
              </a:spcBef>
            </a:pPr>
            <a:r>
              <a:rPr sz="2000" dirty="0">
                <a:latin typeface="Roboto"/>
                <a:cs typeface="Roboto"/>
              </a:rPr>
              <a:t>1.</a:t>
            </a:r>
            <a:r>
              <a:rPr sz="2000" spc="-30" dirty="0">
                <a:latin typeface="Roboto"/>
                <a:cs typeface="Roboto"/>
              </a:rPr>
              <a:t> </a:t>
            </a:r>
            <a:r>
              <a:rPr sz="2000" spc="-20" dirty="0">
                <a:latin typeface="Roboto"/>
                <a:cs typeface="Roboto"/>
              </a:rPr>
              <a:t>Technical</a:t>
            </a:r>
            <a:r>
              <a:rPr sz="2000" spc="-40" dirty="0">
                <a:latin typeface="Roboto"/>
                <a:cs typeface="Roboto"/>
              </a:rPr>
              <a:t> </a:t>
            </a:r>
            <a:r>
              <a:rPr sz="2000" spc="-10" dirty="0">
                <a:latin typeface="Roboto"/>
                <a:cs typeface="Roboto"/>
              </a:rPr>
              <a:t>Feasibility</a:t>
            </a:r>
            <a:endParaRPr sz="2000">
              <a:latin typeface="Roboto"/>
              <a:cs typeface="Roboto"/>
            </a:endParaRPr>
          </a:p>
          <a:p>
            <a:pPr marL="12700" marR="5080" algn="just">
              <a:lnSpc>
                <a:spcPts val="2160"/>
              </a:lnSpc>
              <a:spcBef>
                <a:spcPts val="1040"/>
              </a:spcBef>
            </a:pPr>
            <a:r>
              <a:rPr sz="2000" dirty="0">
                <a:latin typeface="Roboto"/>
                <a:cs typeface="Roboto"/>
              </a:rPr>
              <a:t>This</a:t>
            </a:r>
            <a:r>
              <a:rPr sz="2000" spc="210" dirty="0">
                <a:latin typeface="Roboto"/>
                <a:cs typeface="Roboto"/>
              </a:rPr>
              <a:t>  </a:t>
            </a:r>
            <a:r>
              <a:rPr sz="2000" dirty="0">
                <a:latin typeface="Roboto"/>
                <a:cs typeface="Roboto"/>
              </a:rPr>
              <a:t>assessment</a:t>
            </a:r>
            <a:r>
              <a:rPr sz="2000" spc="210" dirty="0">
                <a:latin typeface="Roboto"/>
                <a:cs typeface="Roboto"/>
              </a:rPr>
              <a:t>  </a:t>
            </a:r>
            <a:r>
              <a:rPr sz="2000" dirty="0">
                <a:latin typeface="Roboto"/>
                <a:cs typeface="Roboto"/>
              </a:rPr>
              <a:t>focuses</a:t>
            </a:r>
            <a:r>
              <a:rPr sz="2000" spc="210" dirty="0">
                <a:latin typeface="Roboto"/>
                <a:cs typeface="Roboto"/>
              </a:rPr>
              <a:t>  </a:t>
            </a:r>
            <a:r>
              <a:rPr sz="2000" dirty="0">
                <a:latin typeface="Roboto"/>
                <a:cs typeface="Roboto"/>
              </a:rPr>
              <a:t>on</a:t>
            </a:r>
            <a:r>
              <a:rPr sz="2000" spc="210" dirty="0">
                <a:latin typeface="Roboto"/>
                <a:cs typeface="Roboto"/>
              </a:rPr>
              <a:t>  </a:t>
            </a:r>
            <a:r>
              <a:rPr sz="2000" dirty="0">
                <a:latin typeface="Roboto"/>
                <a:cs typeface="Roboto"/>
              </a:rPr>
              <a:t>the</a:t>
            </a:r>
            <a:r>
              <a:rPr sz="2000" spc="210" dirty="0">
                <a:latin typeface="Roboto"/>
                <a:cs typeface="Roboto"/>
              </a:rPr>
              <a:t>  </a:t>
            </a:r>
            <a:r>
              <a:rPr sz="2000" dirty="0">
                <a:latin typeface="Roboto"/>
                <a:cs typeface="Roboto"/>
              </a:rPr>
              <a:t>technical</a:t>
            </a:r>
            <a:r>
              <a:rPr sz="2000" spc="210" dirty="0">
                <a:latin typeface="Roboto"/>
                <a:cs typeface="Roboto"/>
              </a:rPr>
              <a:t>  </a:t>
            </a:r>
            <a:r>
              <a:rPr sz="2000" spc="-10" dirty="0">
                <a:latin typeface="Roboto"/>
                <a:cs typeface="Roboto"/>
              </a:rPr>
              <a:t>resources </a:t>
            </a:r>
            <a:r>
              <a:rPr sz="2000" dirty="0">
                <a:latin typeface="Roboto"/>
                <a:cs typeface="Roboto"/>
              </a:rPr>
              <a:t>available</a:t>
            </a:r>
            <a:r>
              <a:rPr sz="2000" spc="340" dirty="0">
                <a:latin typeface="Roboto"/>
                <a:cs typeface="Roboto"/>
              </a:rPr>
              <a:t>  </a:t>
            </a:r>
            <a:r>
              <a:rPr sz="2000" dirty="0">
                <a:latin typeface="Roboto"/>
                <a:cs typeface="Roboto"/>
              </a:rPr>
              <a:t>to</a:t>
            </a:r>
            <a:r>
              <a:rPr sz="2000" spc="335" dirty="0">
                <a:latin typeface="Roboto"/>
                <a:cs typeface="Roboto"/>
              </a:rPr>
              <a:t>  </a:t>
            </a:r>
            <a:r>
              <a:rPr sz="2000" dirty="0">
                <a:latin typeface="Roboto"/>
                <a:cs typeface="Roboto"/>
              </a:rPr>
              <a:t>the</a:t>
            </a:r>
            <a:r>
              <a:rPr sz="2000" spc="345" dirty="0">
                <a:latin typeface="Roboto"/>
                <a:cs typeface="Roboto"/>
              </a:rPr>
              <a:t>  </a:t>
            </a:r>
            <a:r>
              <a:rPr sz="2000" dirty="0">
                <a:latin typeface="Roboto"/>
                <a:cs typeface="Roboto"/>
              </a:rPr>
              <a:t>organization.</a:t>
            </a:r>
            <a:r>
              <a:rPr sz="2000" spc="340" dirty="0">
                <a:latin typeface="Roboto"/>
                <a:cs typeface="Roboto"/>
              </a:rPr>
              <a:t>  </a:t>
            </a:r>
            <a:r>
              <a:rPr sz="2000" dirty="0">
                <a:latin typeface="Roboto"/>
                <a:cs typeface="Roboto"/>
              </a:rPr>
              <a:t>It</a:t>
            </a:r>
            <a:r>
              <a:rPr sz="2000" spc="340" dirty="0">
                <a:latin typeface="Roboto"/>
                <a:cs typeface="Roboto"/>
              </a:rPr>
              <a:t>  </a:t>
            </a:r>
            <a:r>
              <a:rPr sz="2000" dirty="0">
                <a:latin typeface="Roboto"/>
                <a:cs typeface="Roboto"/>
              </a:rPr>
              <a:t>helps</a:t>
            </a:r>
            <a:r>
              <a:rPr sz="2000" spc="340" dirty="0">
                <a:latin typeface="Roboto"/>
                <a:cs typeface="Roboto"/>
              </a:rPr>
              <a:t>  </a:t>
            </a:r>
            <a:r>
              <a:rPr sz="2000" spc="-10" dirty="0">
                <a:latin typeface="Roboto"/>
                <a:cs typeface="Roboto"/>
              </a:rPr>
              <a:t>organizations </a:t>
            </a:r>
            <a:r>
              <a:rPr sz="2000" dirty="0">
                <a:latin typeface="Roboto"/>
                <a:cs typeface="Roboto"/>
              </a:rPr>
              <a:t>determine</a:t>
            </a:r>
            <a:r>
              <a:rPr sz="2000" spc="215" dirty="0">
                <a:latin typeface="Roboto"/>
                <a:cs typeface="Roboto"/>
              </a:rPr>
              <a:t> </a:t>
            </a:r>
            <a:r>
              <a:rPr sz="2000" dirty="0">
                <a:latin typeface="Roboto"/>
                <a:cs typeface="Roboto"/>
              </a:rPr>
              <a:t>whether</a:t>
            </a:r>
            <a:r>
              <a:rPr sz="2000" spc="220" dirty="0">
                <a:latin typeface="Roboto"/>
                <a:cs typeface="Roboto"/>
              </a:rPr>
              <a:t> </a:t>
            </a:r>
            <a:r>
              <a:rPr sz="2000" dirty="0">
                <a:latin typeface="Roboto"/>
                <a:cs typeface="Roboto"/>
              </a:rPr>
              <a:t>the</a:t>
            </a:r>
            <a:r>
              <a:rPr sz="2000" spc="225" dirty="0">
                <a:latin typeface="Roboto"/>
                <a:cs typeface="Roboto"/>
              </a:rPr>
              <a:t> </a:t>
            </a:r>
            <a:r>
              <a:rPr sz="2000" dirty="0">
                <a:latin typeface="Roboto"/>
                <a:cs typeface="Roboto"/>
              </a:rPr>
              <a:t>technical</a:t>
            </a:r>
            <a:r>
              <a:rPr sz="2000" spc="229" dirty="0">
                <a:latin typeface="Roboto"/>
                <a:cs typeface="Roboto"/>
              </a:rPr>
              <a:t> </a:t>
            </a:r>
            <a:r>
              <a:rPr sz="2000" dirty="0">
                <a:latin typeface="Roboto"/>
                <a:cs typeface="Roboto"/>
              </a:rPr>
              <a:t>resources</a:t>
            </a:r>
            <a:r>
              <a:rPr sz="2000" spc="225" dirty="0">
                <a:latin typeface="Roboto"/>
                <a:cs typeface="Roboto"/>
              </a:rPr>
              <a:t> </a:t>
            </a:r>
            <a:r>
              <a:rPr sz="2000" dirty="0">
                <a:latin typeface="Roboto"/>
                <a:cs typeface="Roboto"/>
              </a:rPr>
              <a:t>meet</a:t>
            </a:r>
            <a:r>
              <a:rPr sz="2000" spc="220" dirty="0">
                <a:latin typeface="Roboto"/>
                <a:cs typeface="Roboto"/>
              </a:rPr>
              <a:t> </a:t>
            </a:r>
            <a:r>
              <a:rPr sz="2000" spc="-10" dirty="0">
                <a:latin typeface="Roboto"/>
                <a:cs typeface="Roboto"/>
              </a:rPr>
              <a:t>capacity</a:t>
            </a:r>
            <a:endParaRPr sz="2000">
              <a:latin typeface="Roboto"/>
              <a:cs typeface="Roboto"/>
            </a:endParaRPr>
          </a:p>
        </p:txBody>
      </p:sp>
      <p:sp>
        <p:nvSpPr>
          <p:cNvPr id="5" name="object 5"/>
          <p:cNvSpPr txBox="1"/>
          <p:nvPr/>
        </p:nvSpPr>
        <p:spPr>
          <a:xfrm>
            <a:off x="4526660" y="1629537"/>
            <a:ext cx="6750050" cy="1154430"/>
          </a:xfrm>
          <a:prstGeom prst="rect">
            <a:avLst/>
          </a:prstGeom>
        </p:spPr>
        <p:txBody>
          <a:bodyPr vert="horz" wrap="square" lIns="0" tIns="47625" rIns="0" bIns="0" rtlCol="0">
            <a:spAutoFit/>
          </a:bodyPr>
          <a:lstStyle/>
          <a:p>
            <a:pPr marL="12700" marR="5080" algn="just">
              <a:lnSpc>
                <a:spcPts val="2160"/>
              </a:lnSpc>
              <a:spcBef>
                <a:spcPts val="375"/>
              </a:spcBef>
            </a:pPr>
            <a:r>
              <a:rPr sz="2000" dirty="0">
                <a:latin typeface="Roboto"/>
                <a:cs typeface="Roboto"/>
              </a:rPr>
              <a:t>and</a:t>
            </a:r>
            <a:r>
              <a:rPr sz="2000" spc="325" dirty="0">
                <a:latin typeface="Roboto"/>
                <a:cs typeface="Roboto"/>
              </a:rPr>
              <a:t> </a:t>
            </a:r>
            <a:r>
              <a:rPr sz="2000" dirty="0">
                <a:latin typeface="Roboto"/>
                <a:cs typeface="Roboto"/>
              </a:rPr>
              <a:t>whether</a:t>
            </a:r>
            <a:r>
              <a:rPr sz="2000" spc="335" dirty="0">
                <a:latin typeface="Roboto"/>
                <a:cs typeface="Roboto"/>
              </a:rPr>
              <a:t> </a:t>
            </a:r>
            <a:r>
              <a:rPr sz="2000" dirty="0">
                <a:latin typeface="Roboto"/>
                <a:cs typeface="Roboto"/>
              </a:rPr>
              <a:t>the</a:t>
            </a:r>
            <a:r>
              <a:rPr sz="2000" spc="340" dirty="0">
                <a:latin typeface="Roboto"/>
                <a:cs typeface="Roboto"/>
              </a:rPr>
              <a:t> </a:t>
            </a:r>
            <a:r>
              <a:rPr sz="2000" dirty="0">
                <a:latin typeface="Roboto"/>
                <a:cs typeface="Roboto"/>
              </a:rPr>
              <a:t>technical</a:t>
            </a:r>
            <a:r>
              <a:rPr sz="2000" spc="325" dirty="0">
                <a:latin typeface="Roboto"/>
                <a:cs typeface="Roboto"/>
              </a:rPr>
              <a:t> </a:t>
            </a:r>
            <a:r>
              <a:rPr sz="2000" dirty="0">
                <a:latin typeface="Roboto"/>
                <a:cs typeface="Roboto"/>
              </a:rPr>
              <a:t>team</a:t>
            </a:r>
            <a:r>
              <a:rPr sz="2000" spc="330" dirty="0">
                <a:latin typeface="Roboto"/>
                <a:cs typeface="Roboto"/>
              </a:rPr>
              <a:t> </a:t>
            </a:r>
            <a:r>
              <a:rPr sz="2000" dirty="0">
                <a:latin typeface="Roboto"/>
                <a:cs typeface="Roboto"/>
              </a:rPr>
              <a:t>is</a:t>
            </a:r>
            <a:r>
              <a:rPr sz="2000" spc="330" dirty="0">
                <a:latin typeface="Roboto"/>
                <a:cs typeface="Roboto"/>
              </a:rPr>
              <a:t> </a:t>
            </a:r>
            <a:r>
              <a:rPr sz="2000" dirty="0">
                <a:latin typeface="Roboto"/>
                <a:cs typeface="Roboto"/>
              </a:rPr>
              <a:t>capable</a:t>
            </a:r>
            <a:r>
              <a:rPr sz="2000" spc="340" dirty="0">
                <a:latin typeface="Roboto"/>
                <a:cs typeface="Roboto"/>
              </a:rPr>
              <a:t> </a:t>
            </a:r>
            <a:r>
              <a:rPr sz="2000" dirty="0">
                <a:latin typeface="Roboto"/>
                <a:cs typeface="Roboto"/>
              </a:rPr>
              <a:t>of</a:t>
            </a:r>
            <a:r>
              <a:rPr sz="2000" spc="340" dirty="0">
                <a:latin typeface="Roboto"/>
                <a:cs typeface="Roboto"/>
              </a:rPr>
              <a:t> </a:t>
            </a:r>
            <a:r>
              <a:rPr sz="2000" spc="-10" dirty="0">
                <a:latin typeface="Roboto"/>
                <a:cs typeface="Roboto"/>
              </a:rPr>
              <a:t>converting </a:t>
            </a:r>
            <a:r>
              <a:rPr sz="2000" dirty="0">
                <a:latin typeface="Roboto"/>
                <a:cs typeface="Roboto"/>
              </a:rPr>
              <a:t>the</a:t>
            </a:r>
            <a:r>
              <a:rPr sz="2000" spc="215" dirty="0">
                <a:latin typeface="Roboto"/>
                <a:cs typeface="Roboto"/>
              </a:rPr>
              <a:t> </a:t>
            </a:r>
            <a:r>
              <a:rPr sz="2000" dirty="0">
                <a:latin typeface="Roboto"/>
                <a:cs typeface="Roboto"/>
              </a:rPr>
              <a:t>ideas</a:t>
            </a:r>
            <a:r>
              <a:rPr sz="2000" spc="215" dirty="0">
                <a:latin typeface="Roboto"/>
                <a:cs typeface="Roboto"/>
              </a:rPr>
              <a:t> </a:t>
            </a:r>
            <a:r>
              <a:rPr sz="2000" dirty="0">
                <a:latin typeface="Roboto"/>
                <a:cs typeface="Roboto"/>
              </a:rPr>
              <a:t>into</a:t>
            </a:r>
            <a:r>
              <a:rPr sz="2000" spc="215" dirty="0">
                <a:latin typeface="Roboto"/>
                <a:cs typeface="Roboto"/>
              </a:rPr>
              <a:t> </a:t>
            </a:r>
            <a:r>
              <a:rPr sz="2000" dirty="0">
                <a:latin typeface="Roboto"/>
                <a:cs typeface="Roboto"/>
              </a:rPr>
              <a:t>working</a:t>
            </a:r>
            <a:r>
              <a:rPr sz="2000" spc="215" dirty="0">
                <a:latin typeface="Roboto"/>
                <a:cs typeface="Roboto"/>
              </a:rPr>
              <a:t> </a:t>
            </a:r>
            <a:r>
              <a:rPr sz="2000" dirty="0">
                <a:latin typeface="Roboto"/>
                <a:cs typeface="Roboto"/>
              </a:rPr>
              <a:t>systems.</a:t>
            </a:r>
            <a:r>
              <a:rPr sz="2000" spc="215" dirty="0">
                <a:latin typeface="Roboto"/>
                <a:cs typeface="Roboto"/>
              </a:rPr>
              <a:t> </a:t>
            </a:r>
            <a:r>
              <a:rPr sz="2000" dirty="0">
                <a:latin typeface="Roboto"/>
                <a:cs typeface="Roboto"/>
              </a:rPr>
              <a:t>Technical</a:t>
            </a:r>
            <a:r>
              <a:rPr sz="2000" spc="220" dirty="0">
                <a:latin typeface="Roboto"/>
                <a:cs typeface="Roboto"/>
              </a:rPr>
              <a:t> </a:t>
            </a:r>
            <a:r>
              <a:rPr sz="2000" dirty="0">
                <a:latin typeface="Roboto"/>
                <a:cs typeface="Roboto"/>
              </a:rPr>
              <a:t>feasibility</a:t>
            </a:r>
            <a:r>
              <a:rPr sz="2000" spc="215" dirty="0">
                <a:latin typeface="Roboto"/>
                <a:cs typeface="Roboto"/>
              </a:rPr>
              <a:t> </a:t>
            </a:r>
            <a:r>
              <a:rPr sz="2000" spc="-20" dirty="0">
                <a:latin typeface="Roboto"/>
                <a:cs typeface="Roboto"/>
              </a:rPr>
              <a:t>also </a:t>
            </a:r>
            <a:r>
              <a:rPr sz="2000" spc="-10" dirty="0">
                <a:latin typeface="Roboto"/>
                <a:cs typeface="Roboto"/>
              </a:rPr>
              <a:t>involves</a:t>
            </a:r>
            <a:r>
              <a:rPr sz="2000" spc="-55" dirty="0">
                <a:latin typeface="Roboto"/>
                <a:cs typeface="Roboto"/>
              </a:rPr>
              <a:t> </a:t>
            </a:r>
            <a:r>
              <a:rPr sz="2000" dirty="0">
                <a:latin typeface="Roboto"/>
                <a:cs typeface="Roboto"/>
              </a:rPr>
              <a:t>the</a:t>
            </a:r>
            <a:r>
              <a:rPr sz="2000" spc="-45" dirty="0">
                <a:latin typeface="Roboto"/>
                <a:cs typeface="Roboto"/>
              </a:rPr>
              <a:t> </a:t>
            </a:r>
            <a:r>
              <a:rPr sz="2000" spc="-10" dirty="0">
                <a:latin typeface="Roboto"/>
                <a:cs typeface="Roboto"/>
              </a:rPr>
              <a:t>evaluation</a:t>
            </a:r>
            <a:r>
              <a:rPr sz="2000" spc="-50" dirty="0">
                <a:latin typeface="Roboto"/>
                <a:cs typeface="Roboto"/>
              </a:rPr>
              <a:t> </a:t>
            </a:r>
            <a:r>
              <a:rPr sz="2000" dirty="0">
                <a:latin typeface="Roboto"/>
                <a:cs typeface="Roboto"/>
              </a:rPr>
              <a:t>of</a:t>
            </a:r>
            <a:r>
              <a:rPr sz="2000" spc="-50" dirty="0">
                <a:latin typeface="Roboto"/>
                <a:cs typeface="Roboto"/>
              </a:rPr>
              <a:t> </a:t>
            </a:r>
            <a:r>
              <a:rPr sz="2000" dirty="0">
                <a:latin typeface="Roboto"/>
                <a:cs typeface="Roboto"/>
              </a:rPr>
              <a:t>the</a:t>
            </a:r>
            <a:r>
              <a:rPr sz="2000" spc="-45" dirty="0">
                <a:latin typeface="Roboto"/>
                <a:cs typeface="Roboto"/>
              </a:rPr>
              <a:t> </a:t>
            </a:r>
            <a:r>
              <a:rPr sz="2000" spc="-10" dirty="0">
                <a:latin typeface="Roboto"/>
                <a:cs typeface="Roboto"/>
              </a:rPr>
              <a:t>hardware,</a:t>
            </a:r>
            <a:r>
              <a:rPr sz="2000" spc="-55" dirty="0">
                <a:latin typeface="Roboto"/>
                <a:cs typeface="Roboto"/>
              </a:rPr>
              <a:t> </a:t>
            </a:r>
            <a:r>
              <a:rPr sz="2000" dirty="0">
                <a:latin typeface="Roboto"/>
                <a:cs typeface="Roboto"/>
              </a:rPr>
              <a:t>software,</a:t>
            </a:r>
            <a:r>
              <a:rPr sz="2000" spc="-45" dirty="0">
                <a:latin typeface="Roboto"/>
                <a:cs typeface="Roboto"/>
              </a:rPr>
              <a:t> </a:t>
            </a:r>
            <a:r>
              <a:rPr sz="2000" dirty="0">
                <a:latin typeface="Roboto"/>
                <a:cs typeface="Roboto"/>
              </a:rPr>
              <a:t>and</a:t>
            </a:r>
            <a:r>
              <a:rPr sz="2000" spc="-65" dirty="0">
                <a:latin typeface="Roboto"/>
                <a:cs typeface="Roboto"/>
              </a:rPr>
              <a:t> </a:t>
            </a:r>
            <a:r>
              <a:rPr sz="2000" spc="-10" dirty="0">
                <a:latin typeface="Roboto"/>
                <a:cs typeface="Roboto"/>
              </a:rPr>
              <a:t>other technical</a:t>
            </a:r>
            <a:r>
              <a:rPr sz="2000" spc="-75" dirty="0">
                <a:latin typeface="Roboto"/>
                <a:cs typeface="Roboto"/>
              </a:rPr>
              <a:t> </a:t>
            </a:r>
            <a:r>
              <a:rPr sz="2000" spc="-10" dirty="0">
                <a:latin typeface="Roboto"/>
                <a:cs typeface="Roboto"/>
              </a:rPr>
              <a:t>requirements</a:t>
            </a:r>
            <a:r>
              <a:rPr sz="2000" spc="-75" dirty="0">
                <a:latin typeface="Roboto"/>
                <a:cs typeface="Roboto"/>
              </a:rPr>
              <a:t> </a:t>
            </a:r>
            <a:r>
              <a:rPr sz="2000" dirty="0">
                <a:latin typeface="Roboto"/>
                <a:cs typeface="Roboto"/>
              </a:rPr>
              <a:t>of</a:t>
            </a:r>
            <a:r>
              <a:rPr sz="2000" spc="-65" dirty="0">
                <a:latin typeface="Roboto"/>
                <a:cs typeface="Roboto"/>
              </a:rPr>
              <a:t> </a:t>
            </a:r>
            <a:r>
              <a:rPr sz="2000" dirty="0">
                <a:latin typeface="Roboto"/>
                <a:cs typeface="Roboto"/>
              </a:rPr>
              <a:t>the</a:t>
            </a:r>
            <a:r>
              <a:rPr sz="2000" spc="-65" dirty="0">
                <a:latin typeface="Roboto"/>
                <a:cs typeface="Roboto"/>
              </a:rPr>
              <a:t> </a:t>
            </a:r>
            <a:r>
              <a:rPr sz="2000" dirty="0">
                <a:latin typeface="Roboto"/>
                <a:cs typeface="Roboto"/>
              </a:rPr>
              <a:t>proposed</a:t>
            </a:r>
            <a:r>
              <a:rPr sz="2000" spc="-80" dirty="0">
                <a:latin typeface="Roboto"/>
                <a:cs typeface="Roboto"/>
              </a:rPr>
              <a:t> </a:t>
            </a:r>
            <a:r>
              <a:rPr sz="2000" spc="-10" dirty="0">
                <a:latin typeface="Roboto"/>
                <a:cs typeface="Roboto"/>
              </a:rPr>
              <a:t>system.</a:t>
            </a:r>
            <a:endParaRPr sz="2000">
              <a:latin typeface="Roboto"/>
              <a:cs typeface="Roboto"/>
            </a:endParaRPr>
          </a:p>
        </p:txBody>
      </p:sp>
      <p:sp>
        <p:nvSpPr>
          <p:cNvPr id="6" name="object 6"/>
          <p:cNvSpPr txBox="1"/>
          <p:nvPr/>
        </p:nvSpPr>
        <p:spPr>
          <a:xfrm>
            <a:off x="4526660" y="3254501"/>
            <a:ext cx="2517140" cy="330835"/>
          </a:xfrm>
          <a:prstGeom prst="rect">
            <a:avLst/>
          </a:prstGeom>
        </p:spPr>
        <p:txBody>
          <a:bodyPr vert="horz" wrap="square" lIns="0" tIns="13335" rIns="0" bIns="0" rtlCol="0">
            <a:spAutoFit/>
          </a:bodyPr>
          <a:lstStyle/>
          <a:p>
            <a:pPr marL="12700">
              <a:lnSpc>
                <a:spcPct val="100000"/>
              </a:lnSpc>
              <a:spcBef>
                <a:spcPts val="105"/>
              </a:spcBef>
            </a:pPr>
            <a:r>
              <a:rPr sz="2000" dirty="0">
                <a:latin typeface="Roboto"/>
                <a:cs typeface="Roboto"/>
              </a:rPr>
              <a:t>2.</a:t>
            </a:r>
            <a:r>
              <a:rPr sz="2000" spc="-30" dirty="0">
                <a:latin typeface="Roboto"/>
                <a:cs typeface="Roboto"/>
              </a:rPr>
              <a:t> </a:t>
            </a:r>
            <a:r>
              <a:rPr sz="2000" spc="-20" dirty="0">
                <a:latin typeface="Roboto"/>
                <a:cs typeface="Roboto"/>
              </a:rPr>
              <a:t>Financial</a:t>
            </a:r>
            <a:r>
              <a:rPr sz="2000" spc="-40" dirty="0">
                <a:latin typeface="Roboto"/>
                <a:cs typeface="Roboto"/>
              </a:rPr>
              <a:t> </a:t>
            </a:r>
            <a:r>
              <a:rPr sz="2000" spc="-10" dirty="0">
                <a:latin typeface="Roboto"/>
                <a:cs typeface="Roboto"/>
              </a:rPr>
              <a:t>Feasibility</a:t>
            </a:r>
            <a:endParaRPr sz="2000">
              <a:latin typeface="Roboto"/>
              <a:cs typeface="Roboto"/>
            </a:endParaRPr>
          </a:p>
        </p:txBody>
      </p:sp>
      <p:sp>
        <p:nvSpPr>
          <p:cNvPr id="7" name="object 7"/>
          <p:cNvSpPr txBox="1"/>
          <p:nvPr/>
        </p:nvSpPr>
        <p:spPr>
          <a:xfrm>
            <a:off x="4526660" y="3656533"/>
            <a:ext cx="6748145" cy="331470"/>
          </a:xfrm>
          <a:prstGeom prst="rect">
            <a:avLst/>
          </a:prstGeom>
        </p:spPr>
        <p:txBody>
          <a:bodyPr vert="horz" wrap="square" lIns="0" tIns="13335" rIns="0" bIns="0" rtlCol="0">
            <a:spAutoFit/>
          </a:bodyPr>
          <a:lstStyle/>
          <a:p>
            <a:pPr marL="12700">
              <a:lnSpc>
                <a:spcPct val="100000"/>
              </a:lnSpc>
              <a:spcBef>
                <a:spcPts val="105"/>
              </a:spcBef>
              <a:tabLst>
                <a:tab pos="722630" algn="l"/>
                <a:tab pos="2329180" algn="l"/>
                <a:tab pos="3478529" algn="l"/>
                <a:tab pos="4629150" algn="l"/>
                <a:tab pos="4993640" algn="l"/>
                <a:tab pos="5816600" algn="l"/>
              </a:tabLst>
            </a:pPr>
            <a:r>
              <a:rPr sz="2000" spc="-20" dirty="0">
                <a:latin typeface="Roboto"/>
                <a:cs typeface="Roboto"/>
              </a:rPr>
              <a:t>This</a:t>
            </a:r>
            <a:r>
              <a:rPr sz="2000" dirty="0">
                <a:latin typeface="Roboto"/>
                <a:cs typeface="Roboto"/>
              </a:rPr>
              <a:t>	</a:t>
            </a:r>
            <a:r>
              <a:rPr sz="2000" spc="-10" dirty="0">
                <a:latin typeface="Roboto"/>
                <a:cs typeface="Roboto"/>
              </a:rPr>
              <a:t>assessment</a:t>
            </a:r>
            <a:r>
              <a:rPr sz="2000" dirty="0">
                <a:latin typeface="Roboto"/>
                <a:cs typeface="Roboto"/>
              </a:rPr>
              <a:t>	</a:t>
            </a:r>
            <a:r>
              <a:rPr sz="2000" spc="-10" dirty="0">
                <a:latin typeface="Roboto"/>
                <a:cs typeface="Roboto"/>
              </a:rPr>
              <a:t>typically</a:t>
            </a:r>
            <a:r>
              <a:rPr sz="2000" dirty="0">
                <a:latin typeface="Roboto"/>
                <a:cs typeface="Roboto"/>
              </a:rPr>
              <a:t>	</a:t>
            </a:r>
            <a:r>
              <a:rPr sz="2000" spc="-10" dirty="0">
                <a:latin typeface="Roboto"/>
                <a:cs typeface="Roboto"/>
              </a:rPr>
              <a:t>involves</a:t>
            </a:r>
            <a:r>
              <a:rPr sz="2000" dirty="0">
                <a:latin typeface="Roboto"/>
                <a:cs typeface="Roboto"/>
              </a:rPr>
              <a:t>	</a:t>
            </a:r>
            <a:r>
              <a:rPr sz="2000" spc="-50" dirty="0">
                <a:latin typeface="Roboto"/>
                <a:cs typeface="Roboto"/>
              </a:rPr>
              <a:t>a</a:t>
            </a:r>
            <a:r>
              <a:rPr sz="2000" dirty="0">
                <a:latin typeface="Roboto"/>
                <a:cs typeface="Roboto"/>
              </a:rPr>
              <a:t>	</a:t>
            </a:r>
            <a:r>
              <a:rPr sz="2000" spc="-10" dirty="0">
                <a:latin typeface="Roboto"/>
                <a:cs typeface="Roboto"/>
              </a:rPr>
              <a:t>cost/</a:t>
            </a:r>
            <a:r>
              <a:rPr sz="2000" dirty="0">
                <a:latin typeface="Roboto"/>
                <a:cs typeface="Roboto"/>
              </a:rPr>
              <a:t>	</a:t>
            </a:r>
            <a:r>
              <a:rPr sz="2000" spc="-10" dirty="0">
                <a:latin typeface="Roboto"/>
                <a:cs typeface="Roboto"/>
              </a:rPr>
              <a:t>benefits</a:t>
            </a:r>
            <a:endParaRPr sz="2000">
              <a:latin typeface="Roboto"/>
              <a:cs typeface="Roboto"/>
            </a:endParaRPr>
          </a:p>
        </p:txBody>
      </p:sp>
      <p:sp>
        <p:nvSpPr>
          <p:cNvPr id="8" name="object 8"/>
          <p:cNvSpPr txBox="1"/>
          <p:nvPr/>
        </p:nvSpPr>
        <p:spPr>
          <a:xfrm>
            <a:off x="4526660" y="3931411"/>
            <a:ext cx="6749415" cy="1153795"/>
          </a:xfrm>
          <a:prstGeom prst="rect">
            <a:avLst/>
          </a:prstGeom>
        </p:spPr>
        <p:txBody>
          <a:bodyPr vert="horz" wrap="square" lIns="0" tIns="47625" rIns="0" bIns="0" rtlCol="0">
            <a:spAutoFit/>
          </a:bodyPr>
          <a:lstStyle/>
          <a:p>
            <a:pPr marL="12700" marR="5080" algn="just">
              <a:lnSpc>
                <a:spcPts val="2160"/>
              </a:lnSpc>
              <a:spcBef>
                <a:spcPts val="375"/>
              </a:spcBef>
            </a:pPr>
            <a:r>
              <a:rPr sz="2000" spc="-10" dirty="0">
                <a:latin typeface="Roboto"/>
                <a:cs typeface="Roboto"/>
              </a:rPr>
              <a:t>analysis</a:t>
            </a:r>
            <a:r>
              <a:rPr sz="2000" spc="-30" dirty="0">
                <a:latin typeface="Roboto"/>
                <a:cs typeface="Roboto"/>
              </a:rPr>
              <a:t> </a:t>
            </a:r>
            <a:r>
              <a:rPr sz="2000" dirty="0">
                <a:latin typeface="Roboto"/>
                <a:cs typeface="Roboto"/>
              </a:rPr>
              <a:t>of</a:t>
            </a:r>
            <a:r>
              <a:rPr sz="2000" spc="-35" dirty="0">
                <a:latin typeface="Roboto"/>
                <a:cs typeface="Roboto"/>
              </a:rPr>
              <a:t> </a:t>
            </a:r>
            <a:r>
              <a:rPr sz="2000" dirty="0">
                <a:latin typeface="Roboto"/>
                <a:cs typeface="Roboto"/>
              </a:rPr>
              <a:t>the</a:t>
            </a:r>
            <a:r>
              <a:rPr sz="2000" spc="-25" dirty="0">
                <a:latin typeface="Roboto"/>
                <a:cs typeface="Roboto"/>
              </a:rPr>
              <a:t> </a:t>
            </a:r>
            <a:r>
              <a:rPr sz="2000" dirty="0">
                <a:latin typeface="Roboto"/>
                <a:cs typeface="Roboto"/>
              </a:rPr>
              <a:t>project,</a:t>
            </a:r>
            <a:r>
              <a:rPr sz="2000" spc="-25" dirty="0">
                <a:latin typeface="Roboto"/>
                <a:cs typeface="Roboto"/>
              </a:rPr>
              <a:t> </a:t>
            </a:r>
            <a:r>
              <a:rPr sz="2000" dirty="0">
                <a:latin typeface="Roboto"/>
                <a:cs typeface="Roboto"/>
              </a:rPr>
              <a:t>helping</a:t>
            </a:r>
            <a:r>
              <a:rPr sz="2000" spc="-30" dirty="0">
                <a:latin typeface="Roboto"/>
                <a:cs typeface="Roboto"/>
              </a:rPr>
              <a:t> </a:t>
            </a:r>
            <a:r>
              <a:rPr sz="2000" spc="-10" dirty="0">
                <a:latin typeface="Roboto"/>
                <a:cs typeface="Roboto"/>
              </a:rPr>
              <a:t>organizations</a:t>
            </a:r>
            <a:r>
              <a:rPr sz="2000" spc="-30" dirty="0">
                <a:latin typeface="Roboto"/>
                <a:cs typeface="Roboto"/>
              </a:rPr>
              <a:t> </a:t>
            </a:r>
            <a:r>
              <a:rPr sz="2000" dirty="0">
                <a:latin typeface="Roboto"/>
                <a:cs typeface="Roboto"/>
              </a:rPr>
              <a:t>determine</a:t>
            </a:r>
            <a:r>
              <a:rPr sz="2000" spc="-30" dirty="0">
                <a:latin typeface="Roboto"/>
                <a:cs typeface="Roboto"/>
              </a:rPr>
              <a:t> </a:t>
            </a:r>
            <a:r>
              <a:rPr sz="2000" spc="-25" dirty="0">
                <a:latin typeface="Roboto"/>
                <a:cs typeface="Roboto"/>
              </a:rPr>
              <a:t>the </a:t>
            </a:r>
            <a:r>
              <a:rPr sz="2000" spc="-10" dirty="0">
                <a:latin typeface="Roboto"/>
                <a:cs typeface="Roboto"/>
              </a:rPr>
              <a:t>viability,</a:t>
            </a:r>
            <a:r>
              <a:rPr sz="2000" spc="-40" dirty="0">
                <a:latin typeface="Roboto"/>
                <a:cs typeface="Roboto"/>
              </a:rPr>
              <a:t> </a:t>
            </a:r>
            <a:r>
              <a:rPr sz="2000" dirty="0">
                <a:latin typeface="Roboto"/>
                <a:cs typeface="Roboto"/>
              </a:rPr>
              <a:t>cost,</a:t>
            </a:r>
            <a:r>
              <a:rPr sz="2000" spc="-40" dirty="0">
                <a:latin typeface="Roboto"/>
                <a:cs typeface="Roboto"/>
              </a:rPr>
              <a:t> </a:t>
            </a:r>
            <a:r>
              <a:rPr sz="2000" dirty="0">
                <a:latin typeface="Roboto"/>
                <a:cs typeface="Roboto"/>
              </a:rPr>
              <a:t>and</a:t>
            </a:r>
            <a:r>
              <a:rPr sz="2000" spc="-40" dirty="0">
                <a:latin typeface="Roboto"/>
                <a:cs typeface="Roboto"/>
              </a:rPr>
              <a:t> </a:t>
            </a:r>
            <a:r>
              <a:rPr sz="2000" dirty="0">
                <a:latin typeface="Roboto"/>
                <a:cs typeface="Roboto"/>
              </a:rPr>
              <a:t>benefits</a:t>
            </a:r>
            <a:r>
              <a:rPr sz="2000" spc="-40" dirty="0">
                <a:latin typeface="Roboto"/>
                <a:cs typeface="Roboto"/>
              </a:rPr>
              <a:t> </a:t>
            </a:r>
            <a:r>
              <a:rPr sz="2000" dirty="0">
                <a:latin typeface="Roboto"/>
                <a:cs typeface="Roboto"/>
              </a:rPr>
              <a:t>associated</a:t>
            </a:r>
            <a:r>
              <a:rPr sz="2000" spc="-45" dirty="0">
                <a:latin typeface="Roboto"/>
                <a:cs typeface="Roboto"/>
              </a:rPr>
              <a:t> </a:t>
            </a:r>
            <a:r>
              <a:rPr sz="2000" dirty="0">
                <a:latin typeface="Roboto"/>
                <a:cs typeface="Roboto"/>
              </a:rPr>
              <a:t>with</a:t>
            </a:r>
            <a:r>
              <a:rPr sz="2000" spc="-30" dirty="0">
                <a:latin typeface="Roboto"/>
                <a:cs typeface="Roboto"/>
              </a:rPr>
              <a:t> </a:t>
            </a:r>
            <a:r>
              <a:rPr sz="2000" dirty="0">
                <a:latin typeface="Roboto"/>
                <a:cs typeface="Roboto"/>
              </a:rPr>
              <a:t>a</a:t>
            </a:r>
            <a:r>
              <a:rPr sz="2000" spc="-35" dirty="0">
                <a:latin typeface="Roboto"/>
                <a:cs typeface="Roboto"/>
              </a:rPr>
              <a:t> </a:t>
            </a:r>
            <a:r>
              <a:rPr sz="2000" dirty="0">
                <a:latin typeface="Roboto"/>
                <a:cs typeface="Roboto"/>
              </a:rPr>
              <a:t>project</a:t>
            </a:r>
            <a:r>
              <a:rPr sz="2000" spc="-30" dirty="0">
                <a:latin typeface="Roboto"/>
                <a:cs typeface="Roboto"/>
              </a:rPr>
              <a:t> </a:t>
            </a:r>
            <a:r>
              <a:rPr sz="2000" spc="-10" dirty="0">
                <a:latin typeface="Roboto"/>
                <a:cs typeface="Roboto"/>
              </a:rPr>
              <a:t>before </a:t>
            </a:r>
            <a:r>
              <a:rPr sz="2000" dirty="0">
                <a:latin typeface="Roboto"/>
                <a:cs typeface="Roboto"/>
              </a:rPr>
              <a:t>financial</a:t>
            </a:r>
            <a:r>
              <a:rPr sz="2000" spc="70" dirty="0">
                <a:latin typeface="Roboto"/>
                <a:cs typeface="Roboto"/>
              </a:rPr>
              <a:t>  </a:t>
            </a:r>
            <a:r>
              <a:rPr sz="2000" dirty="0">
                <a:latin typeface="Roboto"/>
                <a:cs typeface="Roboto"/>
              </a:rPr>
              <a:t>resources</a:t>
            </a:r>
            <a:r>
              <a:rPr sz="2000" spc="75" dirty="0">
                <a:latin typeface="Roboto"/>
                <a:cs typeface="Roboto"/>
              </a:rPr>
              <a:t>  </a:t>
            </a:r>
            <a:r>
              <a:rPr sz="2000" dirty="0">
                <a:latin typeface="Roboto"/>
                <a:cs typeface="Roboto"/>
              </a:rPr>
              <a:t>are</a:t>
            </a:r>
            <a:r>
              <a:rPr sz="2000" spc="70" dirty="0">
                <a:latin typeface="Roboto"/>
                <a:cs typeface="Roboto"/>
              </a:rPr>
              <a:t>  </a:t>
            </a:r>
            <a:r>
              <a:rPr sz="2000" dirty="0">
                <a:latin typeface="Roboto"/>
                <a:cs typeface="Roboto"/>
              </a:rPr>
              <a:t>allocated.</a:t>
            </a:r>
            <a:r>
              <a:rPr sz="2000" spc="70" dirty="0">
                <a:latin typeface="Roboto"/>
                <a:cs typeface="Roboto"/>
              </a:rPr>
              <a:t>  </a:t>
            </a:r>
            <a:r>
              <a:rPr sz="2000" dirty="0">
                <a:latin typeface="Roboto"/>
                <a:cs typeface="Roboto"/>
              </a:rPr>
              <a:t>It</a:t>
            </a:r>
            <a:r>
              <a:rPr sz="2000" spc="70" dirty="0">
                <a:latin typeface="Roboto"/>
                <a:cs typeface="Roboto"/>
              </a:rPr>
              <a:t>  </a:t>
            </a:r>
            <a:r>
              <a:rPr sz="2000" dirty="0">
                <a:latin typeface="Roboto"/>
                <a:cs typeface="Roboto"/>
              </a:rPr>
              <a:t>also</a:t>
            </a:r>
            <a:r>
              <a:rPr sz="2000" spc="80" dirty="0">
                <a:latin typeface="Roboto"/>
                <a:cs typeface="Roboto"/>
              </a:rPr>
              <a:t>  </a:t>
            </a:r>
            <a:r>
              <a:rPr sz="2000" dirty="0">
                <a:latin typeface="Roboto"/>
                <a:cs typeface="Roboto"/>
              </a:rPr>
              <a:t>serves</a:t>
            </a:r>
            <a:r>
              <a:rPr sz="2000" spc="70" dirty="0">
                <a:latin typeface="Roboto"/>
                <a:cs typeface="Roboto"/>
              </a:rPr>
              <a:t>  </a:t>
            </a:r>
            <a:r>
              <a:rPr sz="2000" dirty="0">
                <a:latin typeface="Roboto"/>
                <a:cs typeface="Roboto"/>
              </a:rPr>
              <a:t>as</a:t>
            </a:r>
            <a:r>
              <a:rPr sz="2000" spc="75" dirty="0">
                <a:latin typeface="Roboto"/>
                <a:cs typeface="Roboto"/>
              </a:rPr>
              <a:t>  </a:t>
            </a:r>
            <a:r>
              <a:rPr sz="2000" spc="-25" dirty="0">
                <a:latin typeface="Roboto"/>
                <a:cs typeface="Roboto"/>
              </a:rPr>
              <a:t>an </a:t>
            </a:r>
            <a:r>
              <a:rPr sz="2000" dirty="0">
                <a:latin typeface="Roboto"/>
                <a:cs typeface="Roboto"/>
              </a:rPr>
              <a:t>independent</a:t>
            </a:r>
            <a:r>
              <a:rPr sz="2000" spc="105" dirty="0">
                <a:latin typeface="Roboto"/>
                <a:cs typeface="Roboto"/>
              </a:rPr>
              <a:t>  </a:t>
            </a:r>
            <a:r>
              <a:rPr sz="2000" dirty="0">
                <a:latin typeface="Roboto"/>
                <a:cs typeface="Roboto"/>
              </a:rPr>
              <a:t>project</a:t>
            </a:r>
            <a:r>
              <a:rPr sz="2000" spc="120" dirty="0">
                <a:latin typeface="Roboto"/>
                <a:cs typeface="Roboto"/>
              </a:rPr>
              <a:t>  </a:t>
            </a:r>
            <a:r>
              <a:rPr sz="2000" dirty="0">
                <a:latin typeface="Roboto"/>
                <a:cs typeface="Roboto"/>
              </a:rPr>
              <a:t>assessment</a:t>
            </a:r>
            <a:r>
              <a:rPr sz="2000" spc="114" dirty="0">
                <a:latin typeface="Roboto"/>
                <a:cs typeface="Roboto"/>
              </a:rPr>
              <a:t>  </a:t>
            </a:r>
            <a:r>
              <a:rPr sz="2000" dirty="0">
                <a:latin typeface="Roboto"/>
                <a:cs typeface="Roboto"/>
              </a:rPr>
              <a:t>and</a:t>
            </a:r>
            <a:r>
              <a:rPr sz="2000" spc="110" dirty="0">
                <a:latin typeface="Roboto"/>
                <a:cs typeface="Roboto"/>
              </a:rPr>
              <a:t>  </a:t>
            </a:r>
            <a:r>
              <a:rPr sz="2000" dirty="0">
                <a:latin typeface="Roboto"/>
                <a:cs typeface="Roboto"/>
              </a:rPr>
              <a:t>enhances</a:t>
            </a:r>
            <a:r>
              <a:rPr sz="2000" spc="110" dirty="0">
                <a:latin typeface="Roboto"/>
                <a:cs typeface="Roboto"/>
              </a:rPr>
              <a:t>  </a:t>
            </a:r>
            <a:r>
              <a:rPr sz="2000" spc="-10" dirty="0">
                <a:latin typeface="Roboto"/>
                <a:cs typeface="Roboto"/>
              </a:rPr>
              <a:t>project</a:t>
            </a:r>
            <a:endParaRPr sz="2000">
              <a:latin typeface="Roboto"/>
              <a:cs typeface="Roboto"/>
            </a:endParaRPr>
          </a:p>
        </p:txBody>
      </p:sp>
      <p:sp>
        <p:nvSpPr>
          <p:cNvPr id="9" name="object 9"/>
          <p:cNvSpPr txBox="1"/>
          <p:nvPr/>
        </p:nvSpPr>
        <p:spPr>
          <a:xfrm>
            <a:off x="4526660" y="5028946"/>
            <a:ext cx="6750050" cy="880110"/>
          </a:xfrm>
          <a:prstGeom prst="rect">
            <a:avLst/>
          </a:prstGeom>
        </p:spPr>
        <p:txBody>
          <a:bodyPr vert="horz" wrap="square" lIns="0" tIns="47625" rIns="0" bIns="0" rtlCol="0">
            <a:spAutoFit/>
          </a:bodyPr>
          <a:lstStyle/>
          <a:p>
            <a:pPr marL="12700" marR="5080" algn="just">
              <a:lnSpc>
                <a:spcPts val="2160"/>
              </a:lnSpc>
              <a:spcBef>
                <a:spcPts val="375"/>
              </a:spcBef>
            </a:pPr>
            <a:r>
              <a:rPr sz="2000" spc="-35" dirty="0">
                <a:latin typeface="Roboto"/>
                <a:cs typeface="Roboto"/>
              </a:rPr>
              <a:t>credibility—</a:t>
            </a:r>
            <a:r>
              <a:rPr sz="2000" dirty="0">
                <a:latin typeface="Roboto"/>
                <a:cs typeface="Roboto"/>
              </a:rPr>
              <a:t>helping</a:t>
            </a:r>
            <a:r>
              <a:rPr sz="2000" spc="120" dirty="0">
                <a:latin typeface="Roboto"/>
                <a:cs typeface="Roboto"/>
              </a:rPr>
              <a:t> </a:t>
            </a:r>
            <a:r>
              <a:rPr sz="2000" spc="-60" dirty="0">
                <a:latin typeface="Roboto"/>
                <a:cs typeface="Roboto"/>
              </a:rPr>
              <a:t>decision-</a:t>
            </a:r>
            <a:r>
              <a:rPr sz="2000" dirty="0">
                <a:latin typeface="Roboto"/>
                <a:cs typeface="Roboto"/>
              </a:rPr>
              <a:t>makers</a:t>
            </a:r>
            <a:r>
              <a:rPr sz="2000" spc="114" dirty="0">
                <a:latin typeface="Roboto"/>
                <a:cs typeface="Roboto"/>
              </a:rPr>
              <a:t> </a:t>
            </a:r>
            <a:r>
              <a:rPr sz="2000" dirty="0">
                <a:latin typeface="Roboto"/>
                <a:cs typeface="Roboto"/>
              </a:rPr>
              <a:t>determine</a:t>
            </a:r>
            <a:r>
              <a:rPr sz="2000" spc="125" dirty="0">
                <a:latin typeface="Roboto"/>
                <a:cs typeface="Roboto"/>
              </a:rPr>
              <a:t> </a:t>
            </a:r>
            <a:r>
              <a:rPr sz="2000" dirty="0">
                <a:latin typeface="Roboto"/>
                <a:cs typeface="Roboto"/>
              </a:rPr>
              <a:t>the</a:t>
            </a:r>
            <a:r>
              <a:rPr sz="2000" spc="125" dirty="0">
                <a:latin typeface="Roboto"/>
                <a:cs typeface="Roboto"/>
              </a:rPr>
              <a:t> </a:t>
            </a:r>
            <a:r>
              <a:rPr sz="2000" spc="-10" dirty="0">
                <a:latin typeface="Roboto"/>
                <a:cs typeface="Roboto"/>
              </a:rPr>
              <a:t>positive </a:t>
            </a:r>
            <a:r>
              <a:rPr sz="2000" dirty="0">
                <a:latin typeface="Roboto"/>
                <a:cs typeface="Roboto"/>
              </a:rPr>
              <a:t>financial</a:t>
            </a:r>
            <a:r>
              <a:rPr sz="2000" spc="490" dirty="0">
                <a:latin typeface="Roboto"/>
                <a:cs typeface="Roboto"/>
              </a:rPr>
              <a:t> </a:t>
            </a:r>
            <a:r>
              <a:rPr sz="2000" dirty="0">
                <a:latin typeface="Roboto"/>
                <a:cs typeface="Roboto"/>
              </a:rPr>
              <a:t>benefits</a:t>
            </a:r>
            <a:r>
              <a:rPr sz="2000" spc="495" dirty="0">
                <a:latin typeface="Roboto"/>
                <a:cs typeface="Roboto"/>
              </a:rPr>
              <a:t> </a:t>
            </a:r>
            <a:r>
              <a:rPr sz="2000" dirty="0">
                <a:latin typeface="Roboto"/>
                <a:cs typeface="Roboto"/>
              </a:rPr>
              <a:t>to</a:t>
            </a:r>
            <a:r>
              <a:rPr sz="2000" spc="490" dirty="0">
                <a:latin typeface="Roboto"/>
                <a:cs typeface="Roboto"/>
              </a:rPr>
              <a:t> </a:t>
            </a:r>
            <a:r>
              <a:rPr sz="2000" dirty="0">
                <a:latin typeface="Roboto"/>
                <a:cs typeface="Roboto"/>
              </a:rPr>
              <a:t>the  organization</a:t>
            </a:r>
            <a:r>
              <a:rPr sz="2000" spc="490" dirty="0">
                <a:latin typeface="Roboto"/>
                <a:cs typeface="Roboto"/>
              </a:rPr>
              <a:t> </a:t>
            </a:r>
            <a:r>
              <a:rPr sz="2000" dirty="0">
                <a:latin typeface="Roboto"/>
                <a:cs typeface="Roboto"/>
              </a:rPr>
              <a:t>that  the</a:t>
            </a:r>
            <a:r>
              <a:rPr sz="2000" spc="495" dirty="0">
                <a:latin typeface="Roboto"/>
                <a:cs typeface="Roboto"/>
              </a:rPr>
              <a:t> </a:t>
            </a:r>
            <a:r>
              <a:rPr sz="2000" spc="-10" dirty="0">
                <a:latin typeface="Roboto"/>
                <a:cs typeface="Roboto"/>
              </a:rPr>
              <a:t>proposed project</a:t>
            </a:r>
            <a:r>
              <a:rPr sz="2000" spc="-70" dirty="0">
                <a:latin typeface="Roboto"/>
                <a:cs typeface="Roboto"/>
              </a:rPr>
              <a:t> </a:t>
            </a:r>
            <a:r>
              <a:rPr sz="2000" dirty="0">
                <a:latin typeface="Roboto"/>
                <a:cs typeface="Roboto"/>
              </a:rPr>
              <a:t>will</a:t>
            </a:r>
            <a:r>
              <a:rPr sz="2000" spc="-60" dirty="0">
                <a:latin typeface="Roboto"/>
                <a:cs typeface="Roboto"/>
              </a:rPr>
              <a:t> </a:t>
            </a:r>
            <a:r>
              <a:rPr sz="2000" spc="-10" dirty="0">
                <a:latin typeface="Roboto"/>
                <a:cs typeface="Roboto"/>
              </a:rPr>
              <a:t>provide.</a:t>
            </a:r>
            <a:endParaRPr sz="2000">
              <a:latin typeface="Roboto"/>
              <a:cs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4166870" cy="6858000"/>
          </a:xfrm>
          <a:custGeom>
            <a:avLst/>
            <a:gdLst/>
            <a:ahLst/>
            <a:cxnLst/>
            <a:rect l="l" t="t" r="r" b="b"/>
            <a:pathLst>
              <a:path w="4166870" h="6858000">
                <a:moveTo>
                  <a:pt x="2259203" y="0"/>
                </a:moveTo>
                <a:lnTo>
                  <a:pt x="0" y="0"/>
                </a:lnTo>
                <a:lnTo>
                  <a:pt x="0" y="6857999"/>
                </a:lnTo>
                <a:lnTo>
                  <a:pt x="2259203" y="6857999"/>
                </a:lnTo>
                <a:lnTo>
                  <a:pt x="2387473" y="6775778"/>
                </a:lnTo>
                <a:lnTo>
                  <a:pt x="2427059" y="6748686"/>
                </a:lnTo>
                <a:lnTo>
                  <a:pt x="2466306" y="6721137"/>
                </a:lnTo>
                <a:lnTo>
                  <a:pt x="2505209" y="6693136"/>
                </a:lnTo>
                <a:lnTo>
                  <a:pt x="2543765" y="6664686"/>
                </a:lnTo>
                <a:lnTo>
                  <a:pt x="2581969" y="6635792"/>
                </a:lnTo>
                <a:lnTo>
                  <a:pt x="2619817" y="6606457"/>
                </a:lnTo>
                <a:lnTo>
                  <a:pt x="2657307" y="6576685"/>
                </a:lnTo>
                <a:lnTo>
                  <a:pt x="2694433" y="6546479"/>
                </a:lnTo>
                <a:lnTo>
                  <a:pt x="2731193" y="6515844"/>
                </a:lnTo>
                <a:lnTo>
                  <a:pt x="2767582" y="6484784"/>
                </a:lnTo>
                <a:lnTo>
                  <a:pt x="2803597" y="6453301"/>
                </a:lnTo>
                <a:lnTo>
                  <a:pt x="2839233" y="6421401"/>
                </a:lnTo>
                <a:lnTo>
                  <a:pt x="2874488" y="6389086"/>
                </a:lnTo>
                <a:lnTo>
                  <a:pt x="2909356" y="6356362"/>
                </a:lnTo>
                <a:lnTo>
                  <a:pt x="2943835" y="6323230"/>
                </a:lnTo>
                <a:lnTo>
                  <a:pt x="2977921" y="6289696"/>
                </a:lnTo>
                <a:lnTo>
                  <a:pt x="3011609" y="6255763"/>
                </a:lnTo>
                <a:lnTo>
                  <a:pt x="3044896" y="6221435"/>
                </a:lnTo>
                <a:lnTo>
                  <a:pt x="3077778" y="6186716"/>
                </a:lnTo>
                <a:lnTo>
                  <a:pt x="3110252" y="6151609"/>
                </a:lnTo>
                <a:lnTo>
                  <a:pt x="3142313" y="6116118"/>
                </a:lnTo>
                <a:lnTo>
                  <a:pt x="3173957" y="6080248"/>
                </a:lnTo>
                <a:lnTo>
                  <a:pt x="3205181" y="6044002"/>
                </a:lnTo>
                <a:lnTo>
                  <a:pt x="3235982" y="6007384"/>
                </a:lnTo>
                <a:lnTo>
                  <a:pt x="3266354" y="5970397"/>
                </a:lnTo>
                <a:lnTo>
                  <a:pt x="3296295" y="5933046"/>
                </a:lnTo>
                <a:lnTo>
                  <a:pt x="3325800" y="5895333"/>
                </a:lnTo>
                <a:lnTo>
                  <a:pt x="3354866" y="5857265"/>
                </a:lnTo>
                <a:lnTo>
                  <a:pt x="3383489" y="5818842"/>
                </a:lnTo>
                <a:lnTo>
                  <a:pt x="3411665" y="5780071"/>
                </a:lnTo>
                <a:lnTo>
                  <a:pt x="3439390" y="5740954"/>
                </a:lnTo>
                <a:lnTo>
                  <a:pt x="3466661" y="5701496"/>
                </a:lnTo>
                <a:lnTo>
                  <a:pt x="3493474" y="5661700"/>
                </a:lnTo>
                <a:lnTo>
                  <a:pt x="3519824" y="5621569"/>
                </a:lnTo>
                <a:lnTo>
                  <a:pt x="3545708" y="5581109"/>
                </a:lnTo>
                <a:lnTo>
                  <a:pt x="3571122" y="5540322"/>
                </a:lnTo>
                <a:lnTo>
                  <a:pt x="3596063" y="5499213"/>
                </a:lnTo>
                <a:lnTo>
                  <a:pt x="3620526" y="5457784"/>
                </a:lnTo>
                <a:lnTo>
                  <a:pt x="3644508" y="5416041"/>
                </a:lnTo>
                <a:lnTo>
                  <a:pt x="3668005" y="5373987"/>
                </a:lnTo>
                <a:lnTo>
                  <a:pt x="3691013" y="5331626"/>
                </a:lnTo>
                <a:lnTo>
                  <a:pt x="3713528" y="5288961"/>
                </a:lnTo>
                <a:lnTo>
                  <a:pt x="3735547" y="5245996"/>
                </a:lnTo>
                <a:lnTo>
                  <a:pt x="3757066" y="5202736"/>
                </a:lnTo>
                <a:lnTo>
                  <a:pt x="3778080" y="5159183"/>
                </a:lnTo>
                <a:lnTo>
                  <a:pt x="3798586" y="5115342"/>
                </a:lnTo>
                <a:lnTo>
                  <a:pt x="3818580" y="5071217"/>
                </a:lnTo>
                <a:lnTo>
                  <a:pt x="3838059" y="5026811"/>
                </a:lnTo>
                <a:lnTo>
                  <a:pt x="3857019" y="4982129"/>
                </a:lnTo>
                <a:lnTo>
                  <a:pt x="3875455" y="4937174"/>
                </a:lnTo>
                <a:lnTo>
                  <a:pt x="3893364" y="4891949"/>
                </a:lnTo>
                <a:lnTo>
                  <a:pt x="3910742" y="4846459"/>
                </a:lnTo>
                <a:lnTo>
                  <a:pt x="3927585" y="4800708"/>
                </a:lnTo>
                <a:lnTo>
                  <a:pt x="3943890" y="4754699"/>
                </a:lnTo>
                <a:lnTo>
                  <a:pt x="3959653" y="4708436"/>
                </a:lnTo>
                <a:lnTo>
                  <a:pt x="3974869" y="4661923"/>
                </a:lnTo>
                <a:lnTo>
                  <a:pt x="3989536" y="4615164"/>
                </a:lnTo>
                <a:lnTo>
                  <a:pt x="4003649" y="4568162"/>
                </a:lnTo>
                <a:lnTo>
                  <a:pt x="4017204" y="4520922"/>
                </a:lnTo>
                <a:lnTo>
                  <a:pt x="4030197" y="4473447"/>
                </a:lnTo>
                <a:lnTo>
                  <a:pt x="4042626" y="4425741"/>
                </a:lnTo>
                <a:lnTo>
                  <a:pt x="4054485" y="4377808"/>
                </a:lnTo>
                <a:lnTo>
                  <a:pt x="4065772" y="4329652"/>
                </a:lnTo>
                <a:lnTo>
                  <a:pt x="4076481" y="4281276"/>
                </a:lnTo>
                <a:lnTo>
                  <a:pt x="4086611" y="4232684"/>
                </a:lnTo>
                <a:lnTo>
                  <a:pt x="4096156" y="4183881"/>
                </a:lnTo>
                <a:lnTo>
                  <a:pt x="4105112" y="4134870"/>
                </a:lnTo>
                <a:lnTo>
                  <a:pt x="4113477" y="4085654"/>
                </a:lnTo>
                <a:lnTo>
                  <a:pt x="4121246" y="4036238"/>
                </a:lnTo>
                <a:lnTo>
                  <a:pt x="4128416" y="3986625"/>
                </a:lnTo>
                <a:lnTo>
                  <a:pt x="4134982" y="3936819"/>
                </a:lnTo>
                <a:lnTo>
                  <a:pt x="4140941" y="3886825"/>
                </a:lnTo>
                <a:lnTo>
                  <a:pt x="4146289" y="3836645"/>
                </a:lnTo>
                <a:lnTo>
                  <a:pt x="4151022" y="3786284"/>
                </a:lnTo>
                <a:lnTo>
                  <a:pt x="4155136" y="3735745"/>
                </a:lnTo>
                <a:lnTo>
                  <a:pt x="4158628" y="3685033"/>
                </a:lnTo>
                <a:lnTo>
                  <a:pt x="4161493" y="3634151"/>
                </a:lnTo>
                <a:lnTo>
                  <a:pt x="4163728" y="3583103"/>
                </a:lnTo>
                <a:lnTo>
                  <a:pt x="4165330" y="3531892"/>
                </a:lnTo>
                <a:lnTo>
                  <a:pt x="4166293" y="3480523"/>
                </a:lnTo>
                <a:lnTo>
                  <a:pt x="4166616" y="3429000"/>
                </a:lnTo>
                <a:lnTo>
                  <a:pt x="4166293" y="3377476"/>
                </a:lnTo>
                <a:lnTo>
                  <a:pt x="4165330" y="3326107"/>
                </a:lnTo>
                <a:lnTo>
                  <a:pt x="4163728" y="3274897"/>
                </a:lnTo>
                <a:lnTo>
                  <a:pt x="4161493" y="3223849"/>
                </a:lnTo>
                <a:lnTo>
                  <a:pt x="4158628" y="3172967"/>
                </a:lnTo>
                <a:lnTo>
                  <a:pt x="4155136" y="3122255"/>
                </a:lnTo>
                <a:lnTo>
                  <a:pt x="4151022" y="3071716"/>
                </a:lnTo>
                <a:lnTo>
                  <a:pt x="4146289" y="3021356"/>
                </a:lnTo>
                <a:lnTo>
                  <a:pt x="4140941" y="2971176"/>
                </a:lnTo>
                <a:lnTo>
                  <a:pt x="4134982" y="2921182"/>
                </a:lnTo>
                <a:lnTo>
                  <a:pt x="4128416" y="2871377"/>
                </a:lnTo>
                <a:lnTo>
                  <a:pt x="4121246" y="2821765"/>
                </a:lnTo>
                <a:lnTo>
                  <a:pt x="4113477" y="2772349"/>
                </a:lnTo>
                <a:lnTo>
                  <a:pt x="4105112" y="2723134"/>
                </a:lnTo>
                <a:lnTo>
                  <a:pt x="4096156" y="2674123"/>
                </a:lnTo>
                <a:lnTo>
                  <a:pt x="4086611" y="2625320"/>
                </a:lnTo>
                <a:lnTo>
                  <a:pt x="4076481" y="2576729"/>
                </a:lnTo>
                <a:lnTo>
                  <a:pt x="4065772" y="2528354"/>
                </a:lnTo>
                <a:lnTo>
                  <a:pt x="4054485" y="2480198"/>
                </a:lnTo>
                <a:lnTo>
                  <a:pt x="4042626" y="2432266"/>
                </a:lnTo>
                <a:lnTo>
                  <a:pt x="4030197" y="2384560"/>
                </a:lnTo>
                <a:lnTo>
                  <a:pt x="4017204" y="2337086"/>
                </a:lnTo>
                <a:lnTo>
                  <a:pt x="4003649" y="2289846"/>
                </a:lnTo>
                <a:lnTo>
                  <a:pt x="3989536" y="2242846"/>
                </a:lnTo>
                <a:lnTo>
                  <a:pt x="3974869" y="2196087"/>
                </a:lnTo>
                <a:lnTo>
                  <a:pt x="3959653" y="2149575"/>
                </a:lnTo>
                <a:lnTo>
                  <a:pt x="3943890" y="2103312"/>
                </a:lnTo>
                <a:lnTo>
                  <a:pt x="3927585" y="2057304"/>
                </a:lnTo>
                <a:lnTo>
                  <a:pt x="3910742" y="2011553"/>
                </a:lnTo>
                <a:lnTo>
                  <a:pt x="3893364" y="1966064"/>
                </a:lnTo>
                <a:lnTo>
                  <a:pt x="3875455" y="1920840"/>
                </a:lnTo>
                <a:lnTo>
                  <a:pt x="3857019" y="1875885"/>
                </a:lnTo>
                <a:lnTo>
                  <a:pt x="3838059" y="1831203"/>
                </a:lnTo>
                <a:lnTo>
                  <a:pt x="3818580" y="1786797"/>
                </a:lnTo>
                <a:lnTo>
                  <a:pt x="3798586" y="1742673"/>
                </a:lnTo>
                <a:lnTo>
                  <a:pt x="3778080" y="1698832"/>
                </a:lnTo>
                <a:lnTo>
                  <a:pt x="3757066" y="1655280"/>
                </a:lnTo>
                <a:lnTo>
                  <a:pt x="3735547" y="1612020"/>
                </a:lnTo>
                <a:lnTo>
                  <a:pt x="3713528" y="1569055"/>
                </a:lnTo>
                <a:lnTo>
                  <a:pt x="3691013" y="1526391"/>
                </a:lnTo>
                <a:lnTo>
                  <a:pt x="3668005" y="1484029"/>
                </a:lnTo>
                <a:lnTo>
                  <a:pt x="3644508" y="1441975"/>
                </a:lnTo>
                <a:lnTo>
                  <a:pt x="3620526" y="1400232"/>
                </a:lnTo>
                <a:lnTo>
                  <a:pt x="3596063" y="1358804"/>
                </a:lnTo>
                <a:lnTo>
                  <a:pt x="3571122" y="1317694"/>
                </a:lnTo>
                <a:lnTo>
                  <a:pt x="3545708" y="1276907"/>
                </a:lnTo>
                <a:lnTo>
                  <a:pt x="3519824" y="1236446"/>
                </a:lnTo>
                <a:lnTo>
                  <a:pt x="3493474" y="1196316"/>
                </a:lnTo>
                <a:lnTo>
                  <a:pt x="3466661" y="1156519"/>
                </a:lnTo>
                <a:lnTo>
                  <a:pt x="3439390" y="1117060"/>
                </a:lnTo>
                <a:lnTo>
                  <a:pt x="3411665" y="1077943"/>
                </a:lnTo>
                <a:lnTo>
                  <a:pt x="3383489" y="1039171"/>
                </a:lnTo>
                <a:lnTo>
                  <a:pt x="3354866" y="1000748"/>
                </a:lnTo>
                <a:lnTo>
                  <a:pt x="3325800" y="962678"/>
                </a:lnTo>
                <a:lnTo>
                  <a:pt x="3296295" y="924965"/>
                </a:lnTo>
                <a:lnTo>
                  <a:pt x="3266354" y="887613"/>
                </a:lnTo>
                <a:lnTo>
                  <a:pt x="3235982" y="850625"/>
                </a:lnTo>
                <a:lnTo>
                  <a:pt x="3205181" y="814006"/>
                </a:lnTo>
                <a:lnTo>
                  <a:pt x="3173957" y="777758"/>
                </a:lnTo>
                <a:lnTo>
                  <a:pt x="3142313" y="741886"/>
                </a:lnTo>
                <a:lnTo>
                  <a:pt x="3110252" y="706395"/>
                </a:lnTo>
                <a:lnTo>
                  <a:pt x="3077778" y="671286"/>
                </a:lnTo>
                <a:lnTo>
                  <a:pt x="3044896" y="636565"/>
                </a:lnTo>
                <a:lnTo>
                  <a:pt x="3011609" y="602235"/>
                </a:lnTo>
                <a:lnTo>
                  <a:pt x="2977921" y="568300"/>
                </a:lnTo>
                <a:lnTo>
                  <a:pt x="2943835" y="534764"/>
                </a:lnTo>
                <a:lnTo>
                  <a:pt x="2909356" y="501631"/>
                </a:lnTo>
                <a:lnTo>
                  <a:pt x="2874488" y="468903"/>
                </a:lnTo>
                <a:lnTo>
                  <a:pt x="2839233" y="436586"/>
                </a:lnTo>
                <a:lnTo>
                  <a:pt x="2803597" y="404684"/>
                </a:lnTo>
                <a:lnTo>
                  <a:pt x="2767582" y="373198"/>
                </a:lnTo>
                <a:lnTo>
                  <a:pt x="2731193" y="342135"/>
                </a:lnTo>
                <a:lnTo>
                  <a:pt x="2694433" y="311497"/>
                </a:lnTo>
                <a:lnTo>
                  <a:pt x="2657307" y="281288"/>
                </a:lnTo>
                <a:lnTo>
                  <a:pt x="2619817" y="251513"/>
                </a:lnTo>
                <a:lnTo>
                  <a:pt x="2581969" y="222174"/>
                </a:lnTo>
                <a:lnTo>
                  <a:pt x="2543765" y="193276"/>
                </a:lnTo>
                <a:lnTo>
                  <a:pt x="2505209" y="164823"/>
                </a:lnTo>
                <a:lnTo>
                  <a:pt x="2466306" y="136818"/>
                </a:lnTo>
                <a:lnTo>
                  <a:pt x="2427059" y="109265"/>
                </a:lnTo>
                <a:lnTo>
                  <a:pt x="2387473" y="82169"/>
                </a:lnTo>
                <a:lnTo>
                  <a:pt x="2259203" y="0"/>
                </a:lnTo>
                <a:close/>
              </a:path>
            </a:pathLst>
          </a:custGeom>
          <a:solidFill>
            <a:srgbClr val="EC7C30"/>
          </a:solidFill>
        </p:spPr>
        <p:txBody>
          <a:bodyPr wrap="square" lIns="0" tIns="0" rIns="0" bIns="0" rtlCol="0"/>
          <a:lstStyle/>
          <a:p>
            <a:endParaRPr/>
          </a:p>
        </p:txBody>
      </p:sp>
      <p:sp>
        <p:nvSpPr>
          <p:cNvPr id="3" name="object 3"/>
          <p:cNvSpPr txBox="1"/>
          <p:nvPr/>
        </p:nvSpPr>
        <p:spPr>
          <a:xfrm>
            <a:off x="765759" y="2370531"/>
            <a:ext cx="2529205" cy="1898650"/>
          </a:xfrm>
          <a:prstGeom prst="rect">
            <a:avLst/>
          </a:prstGeom>
        </p:spPr>
        <p:txBody>
          <a:bodyPr vert="horz" wrap="square" lIns="0" tIns="83185" rIns="0" bIns="0" rtlCol="0">
            <a:spAutoFit/>
          </a:bodyPr>
          <a:lstStyle/>
          <a:p>
            <a:pPr marL="12700" marR="5080">
              <a:lnSpc>
                <a:spcPct val="89600"/>
              </a:lnSpc>
              <a:spcBef>
                <a:spcPts val="655"/>
              </a:spcBef>
            </a:pPr>
            <a:r>
              <a:rPr sz="4400" dirty="0">
                <a:solidFill>
                  <a:srgbClr val="FFFFFF"/>
                </a:solidFill>
                <a:latin typeface="Roboto"/>
                <a:cs typeface="Roboto"/>
              </a:rPr>
              <a:t>Types</a:t>
            </a:r>
            <a:r>
              <a:rPr sz="4400" spc="-265" dirty="0">
                <a:solidFill>
                  <a:srgbClr val="FFFFFF"/>
                </a:solidFill>
                <a:latin typeface="Roboto"/>
                <a:cs typeface="Roboto"/>
              </a:rPr>
              <a:t> </a:t>
            </a:r>
            <a:r>
              <a:rPr sz="4400" spc="-25" dirty="0">
                <a:solidFill>
                  <a:srgbClr val="FFFFFF"/>
                </a:solidFill>
                <a:latin typeface="Roboto"/>
                <a:cs typeface="Roboto"/>
              </a:rPr>
              <a:t>of </a:t>
            </a:r>
            <a:r>
              <a:rPr sz="4400" spc="-45" dirty="0">
                <a:solidFill>
                  <a:srgbClr val="FFFFFF"/>
                </a:solidFill>
                <a:latin typeface="Roboto"/>
                <a:cs typeface="Roboto"/>
              </a:rPr>
              <a:t>Feasibility </a:t>
            </a:r>
            <a:r>
              <a:rPr sz="4400" spc="-10" dirty="0">
                <a:solidFill>
                  <a:srgbClr val="FFFFFF"/>
                </a:solidFill>
                <a:latin typeface="Roboto"/>
                <a:cs typeface="Roboto"/>
              </a:rPr>
              <a:t>Study</a:t>
            </a:r>
            <a:endParaRPr sz="4400">
              <a:latin typeface="Roboto"/>
              <a:cs typeface="Roboto"/>
            </a:endParaRPr>
          </a:p>
        </p:txBody>
      </p:sp>
      <p:sp>
        <p:nvSpPr>
          <p:cNvPr id="4" name="object 4"/>
          <p:cNvSpPr/>
          <p:nvPr/>
        </p:nvSpPr>
        <p:spPr>
          <a:xfrm>
            <a:off x="9592818" y="4498085"/>
            <a:ext cx="2042160" cy="2042160"/>
          </a:xfrm>
          <a:custGeom>
            <a:avLst/>
            <a:gdLst/>
            <a:ahLst/>
            <a:cxnLst/>
            <a:rect l="l" t="t" r="r" b="b"/>
            <a:pathLst>
              <a:path w="2042159" h="2042159">
                <a:moveTo>
                  <a:pt x="0" y="2042159"/>
                </a:moveTo>
                <a:lnTo>
                  <a:pt x="48205" y="2041602"/>
                </a:lnTo>
                <a:lnTo>
                  <a:pt x="96136" y="2039937"/>
                </a:lnTo>
                <a:lnTo>
                  <a:pt x="143781" y="2037177"/>
                </a:lnTo>
                <a:lnTo>
                  <a:pt x="191128" y="2033334"/>
                </a:lnTo>
                <a:lnTo>
                  <a:pt x="238165" y="2028420"/>
                </a:lnTo>
                <a:lnTo>
                  <a:pt x="284878" y="2022449"/>
                </a:lnTo>
                <a:lnTo>
                  <a:pt x="331257" y="2015431"/>
                </a:lnTo>
                <a:lnTo>
                  <a:pt x="377288" y="2007379"/>
                </a:lnTo>
                <a:lnTo>
                  <a:pt x="422959" y="1998307"/>
                </a:lnTo>
                <a:lnTo>
                  <a:pt x="468258" y="1988224"/>
                </a:lnTo>
                <a:lnTo>
                  <a:pt x="513174" y="1977145"/>
                </a:lnTo>
                <a:lnTo>
                  <a:pt x="557693" y="1965081"/>
                </a:lnTo>
                <a:lnTo>
                  <a:pt x="601803" y="1952045"/>
                </a:lnTo>
                <a:lnTo>
                  <a:pt x="645493" y="1938048"/>
                </a:lnTo>
                <a:lnTo>
                  <a:pt x="688749" y="1923104"/>
                </a:lnTo>
                <a:lnTo>
                  <a:pt x="731560" y="1907224"/>
                </a:lnTo>
                <a:lnTo>
                  <a:pt x="773913" y="1890420"/>
                </a:lnTo>
                <a:lnTo>
                  <a:pt x="815796" y="1872705"/>
                </a:lnTo>
                <a:lnTo>
                  <a:pt x="857198" y="1854092"/>
                </a:lnTo>
                <a:lnTo>
                  <a:pt x="898104" y="1834591"/>
                </a:lnTo>
                <a:lnTo>
                  <a:pt x="938504" y="1814216"/>
                </a:lnTo>
                <a:lnTo>
                  <a:pt x="978385" y="1792979"/>
                </a:lnTo>
                <a:lnTo>
                  <a:pt x="1017735" y="1770893"/>
                </a:lnTo>
                <a:lnTo>
                  <a:pt x="1056541" y="1747968"/>
                </a:lnTo>
                <a:lnTo>
                  <a:pt x="1094792" y="1724219"/>
                </a:lnTo>
                <a:lnTo>
                  <a:pt x="1132475" y="1699656"/>
                </a:lnTo>
                <a:lnTo>
                  <a:pt x="1169577" y="1674292"/>
                </a:lnTo>
                <a:lnTo>
                  <a:pt x="1206087" y="1648140"/>
                </a:lnTo>
                <a:lnTo>
                  <a:pt x="1241992" y="1621211"/>
                </a:lnTo>
                <a:lnTo>
                  <a:pt x="1277280" y="1593518"/>
                </a:lnTo>
                <a:lnTo>
                  <a:pt x="1311939" y="1565074"/>
                </a:lnTo>
                <a:lnTo>
                  <a:pt x="1345957" y="1535890"/>
                </a:lnTo>
                <a:lnTo>
                  <a:pt x="1379320" y="1505978"/>
                </a:lnTo>
                <a:lnTo>
                  <a:pt x="1412018" y="1475352"/>
                </a:lnTo>
                <a:lnTo>
                  <a:pt x="1444037" y="1444023"/>
                </a:lnTo>
                <a:lnTo>
                  <a:pt x="1475366" y="1412003"/>
                </a:lnTo>
                <a:lnTo>
                  <a:pt x="1505992" y="1379305"/>
                </a:lnTo>
                <a:lnTo>
                  <a:pt x="1535903" y="1345941"/>
                </a:lnTo>
                <a:lnTo>
                  <a:pt x="1565086" y="1311924"/>
                </a:lnTo>
                <a:lnTo>
                  <a:pt x="1593530" y="1277264"/>
                </a:lnTo>
                <a:lnTo>
                  <a:pt x="1621223" y="1241976"/>
                </a:lnTo>
                <a:lnTo>
                  <a:pt x="1648151" y="1206071"/>
                </a:lnTo>
                <a:lnTo>
                  <a:pt x="1674302" y="1169560"/>
                </a:lnTo>
                <a:lnTo>
                  <a:pt x="1699666" y="1132458"/>
                </a:lnTo>
                <a:lnTo>
                  <a:pt x="1724228" y="1094775"/>
                </a:lnTo>
                <a:lnTo>
                  <a:pt x="1747977" y="1056524"/>
                </a:lnTo>
                <a:lnTo>
                  <a:pt x="1770901" y="1017718"/>
                </a:lnTo>
                <a:lnTo>
                  <a:pt x="1792987" y="978368"/>
                </a:lnTo>
                <a:lnTo>
                  <a:pt x="1814224" y="938487"/>
                </a:lnTo>
                <a:lnTo>
                  <a:pt x="1834598" y="898088"/>
                </a:lnTo>
                <a:lnTo>
                  <a:pt x="1854098" y="857181"/>
                </a:lnTo>
                <a:lnTo>
                  <a:pt x="1872711" y="815780"/>
                </a:lnTo>
                <a:lnTo>
                  <a:pt x="1890425" y="773897"/>
                </a:lnTo>
                <a:lnTo>
                  <a:pt x="1907228" y="731544"/>
                </a:lnTo>
                <a:lnTo>
                  <a:pt x="1923108" y="688734"/>
                </a:lnTo>
                <a:lnTo>
                  <a:pt x="1938052" y="645478"/>
                </a:lnTo>
                <a:lnTo>
                  <a:pt x="1952048" y="601789"/>
                </a:lnTo>
                <a:lnTo>
                  <a:pt x="1965084" y="557679"/>
                </a:lnTo>
                <a:lnTo>
                  <a:pt x="1977148" y="513161"/>
                </a:lnTo>
                <a:lnTo>
                  <a:pt x="1988226" y="468247"/>
                </a:lnTo>
                <a:lnTo>
                  <a:pt x="1998308" y="422948"/>
                </a:lnTo>
                <a:lnTo>
                  <a:pt x="2007381" y="377277"/>
                </a:lnTo>
                <a:lnTo>
                  <a:pt x="2015432" y="331247"/>
                </a:lnTo>
                <a:lnTo>
                  <a:pt x="2022449" y="284870"/>
                </a:lnTo>
                <a:lnTo>
                  <a:pt x="2028421" y="238158"/>
                </a:lnTo>
                <a:lnTo>
                  <a:pt x="2033334" y="191122"/>
                </a:lnTo>
                <a:lnTo>
                  <a:pt x="2037177" y="143777"/>
                </a:lnTo>
                <a:lnTo>
                  <a:pt x="2039937" y="96133"/>
                </a:lnTo>
                <a:lnTo>
                  <a:pt x="2041602" y="48203"/>
                </a:lnTo>
                <a:lnTo>
                  <a:pt x="2042159" y="0"/>
                </a:lnTo>
              </a:path>
            </a:pathLst>
          </a:custGeom>
          <a:ln w="127000">
            <a:solidFill>
              <a:srgbClr val="FFC000"/>
            </a:solidFill>
            <a:prstDash val="dash"/>
          </a:ln>
        </p:spPr>
        <p:txBody>
          <a:bodyPr wrap="square" lIns="0" tIns="0" rIns="0" bIns="0" rtlCol="0"/>
          <a:lstStyle/>
          <a:p>
            <a:endParaRPr/>
          </a:p>
        </p:txBody>
      </p:sp>
      <p:sp>
        <p:nvSpPr>
          <p:cNvPr id="5" name="object 5"/>
          <p:cNvSpPr txBox="1">
            <a:spLocks noGrp="1"/>
          </p:cNvSpPr>
          <p:nvPr>
            <p:ph type="title"/>
          </p:nvPr>
        </p:nvSpPr>
        <p:spPr>
          <a:xfrm>
            <a:off x="4526660" y="778247"/>
            <a:ext cx="6751320" cy="2205990"/>
          </a:xfrm>
          <a:prstGeom prst="rect">
            <a:avLst/>
          </a:prstGeom>
        </p:spPr>
        <p:txBody>
          <a:bodyPr vert="horz" wrap="square" lIns="0" tIns="113664" rIns="0" bIns="0" rtlCol="0">
            <a:spAutoFit/>
          </a:bodyPr>
          <a:lstStyle/>
          <a:p>
            <a:pPr marL="12700">
              <a:lnSpc>
                <a:spcPct val="100000"/>
              </a:lnSpc>
              <a:spcBef>
                <a:spcPts val="894"/>
              </a:spcBef>
            </a:pPr>
            <a:r>
              <a:rPr sz="2000" dirty="0">
                <a:solidFill>
                  <a:srgbClr val="000000"/>
                </a:solidFill>
              </a:rPr>
              <a:t>3.</a:t>
            </a:r>
            <a:r>
              <a:rPr sz="2000" spc="-35" dirty="0">
                <a:solidFill>
                  <a:srgbClr val="000000"/>
                </a:solidFill>
              </a:rPr>
              <a:t> </a:t>
            </a:r>
            <a:r>
              <a:rPr sz="2000" spc="-10" dirty="0">
                <a:solidFill>
                  <a:srgbClr val="000000"/>
                </a:solidFill>
              </a:rPr>
              <a:t>Managerial</a:t>
            </a:r>
            <a:r>
              <a:rPr sz="2000" spc="-30" dirty="0">
                <a:solidFill>
                  <a:srgbClr val="000000"/>
                </a:solidFill>
              </a:rPr>
              <a:t> </a:t>
            </a:r>
            <a:r>
              <a:rPr sz="2000" spc="-10" dirty="0">
                <a:solidFill>
                  <a:srgbClr val="000000"/>
                </a:solidFill>
              </a:rPr>
              <a:t>Feasibility</a:t>
            </a:r>
            <a:endParaRPr sz="2000"/>
          </a:p>
          <a:p>
            <a:pPr marL="12700" marR="5080" algn="just">
              <a:lnSpc>
                <a:spcPct val="89800"/>
              </a:lnSpc>
              <a:spcBef>
                <a:spcPts val="1040"/>
              </a:spcBef>
            </a:pPr>
            <a:r>
              <a:rPr sz="2000" dirty="0">
                <a:solidFill>
                  <a:srgbClr val="000000"/>
                </a:solidFill>
                <a:latin typeface="Times New Roman"/>
                <a:cs typeface="Times New Roman"/>
              </a:rPr>
              <a:t>Demonstrated</a:t>
            </a:r>
            <a:r>
              <a:rPr sz="2000" spc="175" dirty="0">
                <a:solidFill>
                  <a:srgbClr val="000000"/>
                </a:solidFill>
                <a:latin typeface="Times New Roman"/>
                <a:cs typeface="Times New Roman"/>
              </a:rPr>
              <a:t> </a:t>
            </a:r>
            <a:r>
              <a:rPr sz="2000" dirty="0">
                <a:solidFill>
                  <a:srgbClr val="000000"/>
                </a:solidFill>
                <a:latin typeface="Times New Roman"/>
                <a:cs typeface="Times New Roman"/>
              </a:rPr>
              <a:t>management</a:t>
            </a:r>
            <a:r>
              <a:rPr sz="2000" spc="185" dirty="0">
                <a:solidFill>
                  <a:srgbClr val="000000"/>
                </a:solidFill>
                <a:latin typeface="Times New Roman"/>
                <a:cs typeface="Times New Roman"/>
              </a:rPr>
              <a:t> </a:t>
            </a:r>
            <a:r>
              <a:rPr sz="2000" dirty="0">
                <a:solidFill>
                  <a:srgbClr val="000000"/>
                </a:solidFill>
                <a:latin typeface="Times New Roman"/>
                <a:cs typeface="Times New Roman"/>
              </a:rPr>
              <a:t>capability</a:t>
            </a:r>
            <a:r>
              <a:rPr sz="2000" spc="165" dirty="0">
                <a:solidFill>
                  <a:srgbClr val="000000"/>
                </a:solidFill>
                <a:latin typeface="Times New Roman"/>
                <a:cs typeface="Times New Roman"/>
              </a:rPr>
              <a:t> </a:t>
            </a:r>
            <a:r>
              <a:rPr sz="2000" dirty="0">
                <a:solidFill>
                  <a:srgbClr val="000000"/>
                </a:solidFill>
                <a:latin typeface="Times New Roman"/>
                <a:cs typeface="Times New Roman"/>
              </a:rPr>
              <a:t>and</a:t>
            </a:r>
            <a:r>
              <a:rPr sz="2000" spc="180" dirty="0">
                <a:solidFill>
                  <a:srgbClr val="000000"/>
                </a:solidFill>
                <a:latin typeface="Times New Roman"/>
                <a:cs typeface="Times New Roman"/>
              </a:rPr>
              <a:t> </a:t>
            </a:r>
            <a:r>
              <a:rPr sz="2000" dirty="0">
                <a:solidFill>
                  <a:srgbClr val="000000"/>
                </a:solidFill>
                <a:latin typeface="Times New Roman"/>
                <a:cs typeface="Times New Roman"/>
              </a:rPr>
              <a:t>availability,</a:t>
            </a:r>
            <a:r>
              <a:rPr sz="2000" spc="175" dirty="0">
                <a:solidFill>
                  <a:srgbClr val="000000"/>
                </a:solidFill>
                <a:latin typeface="Times New Roman"/>
                <a:cs typeface="Times New Roman"/>
              </a:rPr>
              <a:t> </a:t>
            </a:r>
            <a:r>
              <a:rPr sz="2000" spc="-10" dirty="0">
                <a:solidFill>
                  <a:srgbClr val="000000"/>
                </a:solidFill>
                <a:latin typeface="Times New Roman"/>
                <a:cs typeface="Times New Roman"/>
              </a:rPr>
              <a:t>employee </a:t>
            </a:r>
            <a:r>
              <a:rPr sz="2000" dirty="0">
                <a:solidFill>
                  <a:srgbClr val="000000"/>
                </a:solidFill>
                <a:latin typeface="Times New Roman"/>
                <a:cs typeface="Times New Roman"/>
              </a:rPr>
              <a:t>involvement,</a:t>
            </a:r>
            <a:r>
              <a:rPr sz="2000" spc="114" dirty="0">
                <a:solidFill>
                  <a:srgbClr val="000000"/>
                </a:solidFill>
                <a:latin typeface="Times New Roman"/>
                <a:cs typeface="Times New Roman"/>
              </a:rPr>
              <a:t>  </a:t>
            </a:r>
            <a:r>
              <a:rPr sz="2000" dirty="0">
                <a:solidFill>
                  <a:srgbClr val="000000"/>
                </a:solidFill>
                <a:latin typeface="Times New Roman"/>
                <a:cs typeface="Times New Roman"/>
              </a:rPr>
              <a:t>and</a:t>
            </a:r>
            <a:r>
              <a:rPr sz="2000" spc="125" dirty="0">
                <a:solidFill>
                  <a:srgbClr val="000000"/>
                </a:solidFill>
                <a:latin typeface="Times New Roman"/>
                <a:cs typeface="Times New Roman"/>
              </a:rPr>
              <a:t>  </a:t>
            </a:r>
            <a:r>
              <a:rPr sz="2000" dirty="0">
                <a:solidFill>
                  <a:srgbClr val="000000"/>
                </a:solidFill>
                <a:latin typeface="Times New Roman"/>
                <a:cs typeface="Times New Roman"/>
              </a:rPr>
              <a:t>commitment</a:t>
            </a:r>
            <a:r>
              <a:rPr sz="2000" spc="125" dirty="0">
                <a:solidFill>
                  <a:srgbClr val="000000"/>
                </a:solidFill>
                <a:latin typeface="Times New Roman"/>
                <a:cs typeface="Times New Roman"/>
              </a:rPr>
              <a:t>  </a:t>
            </a:r>
            <a:r>
              <a:rPr sz="2000" dirty="0">
                <a:solidFill>
                  <a:srgbClr val="000000"/>
                </a:solidFill>
                <a:latin typeface="Times New Roman"/>
                <a:cs typeface="Times New Roman"/>
              </a:rPr>
              <a:t>are</a:t>
            </a:r>
            <a:r>
              <a:rPr sz="2000" spc="114" dirty="0">
                <a:solidFill>
                  <a:srgbClr val="000000"/>
                </a:solidFill>
                <a:latin typeface="Times New Roman"/>
                <a:cs typeface="Times New Roman"/>
              </a:rPr>
              <a:t>  </a:t>
            </a:r>
            <a:r>
              <a:rPr sz="2000" dirty="0">
                <a:solidFill>
                  <a:srgbClr val="000000"/>
                </a:solidFill>
                <a:latin typeface="Times New Roman"/>
                <a:cs typeface="Times New Roman"/>
              </a:rPr>
              <a:t>key</a:t>
            </a:r>
            <a:r>
              <a:rPr sz="2000" spc="114" dirty="0">
                <a:solidFill>
                  <a:srgbClr val="000000"/>
                </a:solidFill>
                <a:latin typeface="Times New Roman"/>
                <a:cs typeface="Times New Roman"/>
              </a:rPr>
              <a:t>  </a:t>
            </a:r>
            <a:r>
              <a:rPr sz="2000" dirty="0">
                <a:solidFill>
                  <a:srgbClr val="000000"/>
                </a:solidFill>
                <a:latin typeface="Times New Roman"/>
                <a:cs typeface="Times New Roman"/>
              </a:rPr>
              <a:t>elements</a:t>
            </a:r>
            <a:r>
              <a:rPr sz="2000" spc="120" dirty="0">
                <a:solidFill>
                  <a:srgbClr val="000000"/>
                </a:solidFill>
                <a:latin typeface="Times New Roman"/>
                <a:cs typeface="Times New Roman"/>
              </a:rPr>
              <a:t>  </a:t>
            </a:r>
            <a:r>
              <a:rPr sz="2000" dirty="0">
                <a:solidFill>
                  <a:srgbClr val="000000"/>
                </a:solidFill>
                <a:latin typeface="Times New Roman"/>
                <a:cs typeface="Times New Roman"/>
              </a:rPr>
              <a:t>required</a:t>
            </a:r>
            <a:r>
              <a:rPr sz="2000" spc="125" dirty="0">
                <a:solidFill>
                  <a:srgbClr val="000000"/>
                </a:solidFill>
                <a:latin typeface="Times New Roman"/>
                <a:cs typeface="Times New Roman"/>
              </a:rPr>
              <a:t>  </a:t>
            </a:r>
            <a:r>
              <a:rPr sz="2000" spc="-25" dirty="0">
                <a:solidFill>
                  <a:srgbClr val="000000"/>
                </a:solidFill>
                <a:latin typeface="Times New Roman"/>
                <a:cs typeface="Times New Roman"/>
              </a:rPr>
              <a:t>to </a:t>
            </a:r>
            <a:r>
              <a:rPr sz="2000" dirty="0">
                <a:solidFill>
                  <a:srgbClr val="000000"/>
                </a:solidFill>
                <a:latin typeface="Times New Roman"/>
                <a:cs typeface="Times New Roman"/>
              </a:rPr>
              <a:t>ascertain</a:t>
            </a:r>
            <a:r>
              <a:rPr sz="2000" spc="240" dirty="0">
                <a:solidFill>
                  <a:srgbClr val="000000"/>
                </a:solidFill>
                <a:latin typeface="Times New Roman"/>
                <a:cs typeface="Times New Roman"/>
              </a:rPr>
              <a:t> </a:t>
            </a:r>
            <a:r>
              <a:rPr sz="2000" dirty="0">
                <a:solidFill>
                  <a:srgbClr val="000000"/>
                </a:solidFill>
                <a:latin typeface="Times New Roman"/>
                <a:cs typeface="Times New Roman"/>
              </a:rPr>
              <a:t>managerial</a:t>
            </a:r>
            <a:r>
              <a:rPr sz="2000" spc="240" dirty="0">
                <a:solidFill>
                  <a:srgbClr val="000000"/>
                </a:solidFill>
                <a:latin typeface="Times New Roman"/>
                <a:cs typeface="Times New Roman"/>
              </a:rPr>
              <a:t> </a:t>
            </a:r>
            <a:r>
              <a:rPr sz="2000" dirty="0">
                <a:solidFill>
                  <a:srgbClr val="000000"/>
                </a:solidFill>
                <a:latin typeface="Times New Roman"/>
                <a:cs typeface="Times New Roman"/>
              </a:rPr>
              <a:t>feasibility.</a:t>
            </a:r>
            <a:r>
              <a:rPr sz="2000" spc="260" dirty="0">
                <a:solidFill>
                  <a:srgbClr val="000000"/>
                </a:solidFill>
                <a:latin typeface="Times New Roman"/>
                <a:cs typeface="Times New Roman"/>
              </a:rPr>
              <a:t> </a:t>
            </a:r>
            <a:r>
              <a:rPr sz="2000" dirty="0">
                <a:solidFill>
                  <a:srgbClr val="000000"/>
                </a:solidFill>
                <a:latin typeface="Times New Roman"/>
                <a:cs typeface="Times New Roman"/>
              </a:rPr>
              <a:t>This</a:t>
            </a:r>
            <a:r>
              <a:rPr sz="2000" spc="254" dirty="0">
                <a:solidFill>
                  <a:srgbClr val="000000"/>
                </a:solidFill>
                <a:latin typeface="Times New Roman"/>
                <a:cs typeface="Times New Roman"/>
              </a:rPr>
              <a:t> </a:t>
            </a:r>
            <a:r>
              <a:rPr sz="2000" dirty="0">
                <a:solidFill>
                  <a:srgbClr val="000000"/>
                </a:solidFill>
                <a:latin typeface="Times New Roman"/>
                <a:cs typeface="Times New Roman"/>
              </a:rPr>
              <a:t>addresses</a:t>
            </a:r>
            <a:r>
              <a:rPr sz="2000" spc="240" dirty="0">
                <a:solidFill>
                  <a:srgbClr val="000000"/>
                </a:solidFill>
                <a:latin typeface="Times New Roman"/>
                <a:cs typeface="Times New Roman"/>
              </a:rPr>
              <a:t> </a:t>
            </a:r>
            <a:r>
              <a:rPr sz="2000" dirty="0">
                <a:solidFill>
                  <a:srgbClr val="000000"/>
                </a:solidFill>
                <a:latin typeface="Times New Roman"/>
                <a:cs typeface="Times New Roman"/>
              </a:rPr>
              <a:t>the</a:t>
            </a:r>
            <a:r>
              <a:rPr sz="2000" spc="254" dirty="0">
                <a:solidFill>
                  <a:srgbClr val="000000"/>
                </a:solidFill>
                <a:latin typeface="Times New Roman"/>
                <a:cs typeface="Times New Roman"/>
              </a:rPr>
              <a:t> </a:t>
            </a:r>
            <a:r>
              <a:rPr sz="2000" spc="-10" dirty="0">
                <a:solidFill>
                  <a:srgbClr val="000000"/>
                </a:solidFill>
                <a:latin typeface="Times New Roman"/>
                <a:cs typeface="Times New Roman"/>
              </a:rPr>
              <a:t>management </a:t>
            </a:r>
            <a:r>
              <a:rPr sz="2000" dirty="0">
                <a:solidFill>
                  <a:srgbClr val="000000"/>
                </a:solidFill>
                <a:latin typeface="Times New Roman"/>
                <a:cs typeface="Times New Roman"/>
              </a:rPr>
              <a:t>and</a:t>
            </a:r>
            <a:r>
              <a:rPr sz="2000" spc="55" dirty="0">
                <a:solidFill>
                  <a:srgbClr val="000000"/>
                </a:solidFill>
                <a:latin typeface="Times New Roman"/>
                <a:cs typeface="Times New Roman"/>
              </a:rPr>
              <a:t>  </a:t>
            </a:r>
            <a:r>
              <a:rPr sz="2000" dirty="0">
                <a:solidFill>
                  <a:srgbClr val="000000"/>
                </a:solidFill>
                <a:latin typeface="Times New Roman"/>
                <a:cs typeface="Times New Roman"/>
              </a:rPr>
              <a:t>organizational</a:t>
            </a:r>
            <a:r>
              <a:rPr sz="2000" spc="70" dirty="0">
                <a:solidFill>
                  <a:srgbClr val="000000"/>
                </a:solidFill>
                <a:latin typeface="Times New Roman"/>
                <a:cs typeface="Times New Roman"/>
              </a:rPr>
              <a:t>  </a:t>
            </a:r>
            <a:r>
              <a:rPr sz="2000" dirty="0">
                <a:solidFill>
                  <a:srgbClr val="000000"/>
                </a:solidFill>
                <a:latin typeface="Times New Roman"/>
                <a:cs typeface="Times New Roman"/>
              </a:rPr>
              <a:t>structure</a:t>
            </a:r>
            <a:r>
              <a:rPr sz="2000" spc="55" dirty="0">
                <a:solidFill>
                  <a:srgbClr val="000000"/>
                </a:solidFill>
                <a:latin typeface="Times New Roman"/>
                <a:cs typeface="Times New Roman"/>
              </a:rPr>
              <a:t>  </a:t>
            </a:r>
            <a:r>
              <a:rPr sz="2000" dirty="0">
                <a:solidFill>
                  <a:srgbClr val="000000"/>
                </a:solidFill>
                <a:latin typeface="Times New Roman"/>
                <a:cs typeface="Times New Roman"/>
              </a:rPr>
              <a:t>of</a:t>
            </a:r>
            <a:r>
              <a:rPr sz="2000" spc="65" dirty="0">
                <a:solidFill>
                  <a:srgbClr val="000000"/>
                </a:solidFill>
                <a:latin typeface="Times New Roman"/>
                <a:cs typeface="Times New Roman"/>
              </a:rPr>
              <a:t>  </a:t>
            </a:r>
            <a:r>
              <a:rPr sz="2000" dirty="0">
                <a:solidFill>
                  <a:srgbClr val="000000"/>
                </a:solidFill>
                <a:latin typeface="Times New Roman"/>
                <a:cs typeface="Times New Roman"/>
              </a:rPr>
              <a:t>the</a:t>
            </a:r>
            <a:r>
              <a:rPr sz="2000" spc="55" dirty="0">
                <a:solidFill>
                  <a:srgbClr val="000000"/>
                </a:solidFill>
                <a:latin typeface="Times New Roman"/>
                <a:cs typeface="Times New Roman"/>
              </a:rPr>
              <a:t>  </a:t>
            </a:r>
            <a:r>
              <a:rPr sz="2000" dirty="0">
                <a:solidFill>
                  <a:srgbClr val="000000"/>
                </a:solidFill>
                <a:latin typeface="Times New Roman"/>
                <a:cs typeface="Times New Roman"/>
              </a:rPr>
              <a:t>project,</a:t>
            </a:r>
            <a:r>
              <a:rPr sz="2000" spc="75" dirty="0">
                <a:solidFill>
                  <a:srgbClr val="000000"/>
                </a:solidFill>
                <a:latin typeface="Times New Roman"/>
                <a:cs typeface="Times New Roman"/>
              </a:rPr>
              <a:t>  </a:t>
            </a:r>
            <a:r>
              <a:rPr sz="2000" dirty="0">
                <a:solidFill>
                  <a:srgbClr val="000000"/>
                </a:solidFill>
                <a:latin typeface="Times New Roman"/>
                <a:cs typeface="Times New Roman"/>
              </a:rPr>
              <a:t>ensuring</a:t>
            </a:r>
            <a:r>
              <a:rPr sz="2000" spc="65" dirty="0">
                <a:solidFill>
                  <a:srgbClr val="000000"/>
                </a:solidFill>
                <a:latin typeface="Times New Roman"/>
                <a:cs typeface="Times New Roman"/>
              </a:rPr>
              <a:t>  </a:t>
            </a:r>
            <a:r>
              <a:rPr sz="2000" dirty="0">
                <a:solidFill>
                  <a:srgbClr val="000000"/>
                </a:solidFill>
                <a:latin typeface="Times New Roman"/>
                <a:cs typeface="Times New Roman"/>
              </a:rPr>
              <a:t>that</a:t>
            </a:r>
            <a:r>
              <a:rPr sz="2000" spc="60" dirty="0">
                <a:solidFill>
                  <a:srgbClr val="000000"/>
                </a:solidFill>
                <a:latin typeface="Times New Roman"/>
                <a:cs typeface="Times New Roman"/>
              </a:rPr>
              <a:t>  </a:t>
            </a:r>
            <a:r>
              <a:rPr sz="2000" spc="-25" dirty="0">
                <a:solidFill>
                  <a:srgbClr val="000000"/>
                </a:solidFill>
                <a:latin typeface="Times New Roman"/>
                <a:cs typeface="Times New Roman"/>
              </a:rPr>
              <a:t>the </a:t>
            </a:r>
            <a:r>
              <a:rPr sz="2000" dirty="0">
                <a:solidFill>
                  <a:srgbClr val="000000"/>
                </a:solidFill>
                <a:latin typeface="Times New Roman"/>
                <a:cs typeface="Times New Roman"/>
              </a:rPr>
              <a:t>proponent’s</a:t>
            </a:r>
            <a:r>
              <a:rPr sz="2000" spc="135" dirty="0">
                <a:solidFill>
                  <a:srgbClr val="000000"/>
                </a:solidFill>
                <a:latin typeface="Times New Roman"/>
                <a:cs typeface="Times New Roman"/>
              </a:rPr>
              <a:t> </a:t>
            </a:r>
            <a:r>
              <a:rPr sz="2000" dirty="0">
                <a:solidFill>
                  <a:srgbClr val="000000"/>
                </a:solidFill>
                <a:latin typeface="Times New Roman"/>
                <a:cs typeface="Times New Roman"/>
              </a:rPr>
              <a:t>structure</a:t>
            </a:r>
            <a:r>
              <a:rPr sz="2000" spc="145" dirty="0">
                <a:solidFill>
                  <a:srgbClr val="000000"/>
                </a:solidFill>
                <a:latin typeface="Times New Roman"/>
                <a:cs typeface="Times New Roman"/>
              </a:rPr>
              <a:t> </a:t>
            </a:r>
            <a:r>
              <a:rPr sz="2000" dirty="0">
                <a:solidFill>
                  <a:srgbClr val="000000"/>
                </a:solidFill>
                <a:latin typeface="Times New Roman"/>
                <a:cs typeface="Times New Roman"/>
              </a:rPr>
              <a:t>is</a:t>
            </a:r>
            <a:r>
              <a:rPr sz="2000" spc="150" dirty="0">
                <a:solidFill>
                  <a:srgbClr val="000000"/>
                </a:solidFill>
                <a:latin typeface="Times New Roman"/>
                <a:cs typeface="Times New Roman"/>
              </a:rPr>
              <a:t> </a:t>
            </a:r>
            <a:r>
              <a:rPr sz="2000" dirty="0">
                <a:solidFill>
                  <a:srgbClr val="000000"/>
                </a:solidFill>
                <a:latin typeface="Times New Roman"/>
                <a:cs typeface="Times New Roman"/>
              </a:rPr>
              <a:t>as</a:t>
            </a:r>
            <a:r>
              <a:rPr sz="2000" spc="140" dirty="0">
                <a:solidFill>
                  <a:srgbClr val="000000"/>
                </a:solidFill>
                <a:latin typeface="Times New Roman"/>
                <a:cs typeface="Times New Roman"/>
              </a:rPr>
              <a:t> </a:t>
            </a:r>
            <a:r>
              <a:rPr sz="2000" dirty="0">
                <a:solidFill>
                  <a:srgbClr val="000000"/>
                </a:solidFill>
                <a:latin typeface="Times New Roman"/>
                <a:cs typeface="Times New Roman"/>
              </a:rPr>
              <a:t>described</a:t>
            </a:r>
            <a:r>
              <a:rPr sz="2000" spc="160" dirty="0">
                <a:solidFill>
                  <a:srgbClr val="000000"/>
                </a:solidFill>
                <a:latin typeface="Times New Roman"/>
                <a:cs typeface="Times New Roman"/>
              </a:rPr>
              <a:t> </a:t>
            </a:r>
            <a:r>
              <a:rPr sz="2000" dirty="0">
                <a:solidFill>
                  <a:srgbClr val="000000"/>
                </a:solidFill>
                <a:latin typeface="Times New Roman"/>
                <a:cs typeface="Times New Roman"/>
              </a:rPr>
              <a:t>in</a:t>
            </a:r>
            <a:r>
              <a:rPr sz="2000" spc="160" dirty="0">
                <a:solidFill>
                  <a:srgbClr val="000000"/>
                </a:solidFill>
                <a:latin typeface="Times New Roman"/>
                <a:cs typeface="Times New Roman"/>
              </a:rPr>
              <a:t> </a:t>
            </a:r>
            <a:r>
              <a:rPr sz="2000" dirty="0">
                <a:solidFill>
                  <a:srgbClr val="000000"/>
                </a:solidFill>
                <a:latin typeface="Times New Roman"/>
                <a:cs typeface="Times New Roman"/>
              </a:rPr>
              <a:t>the</a:t>
            </a:r>
            <a:r>
              <a:rPr sz="2000" spc="135" dirty="0">
                <a:solidFill>
                  <a:srgbClr val="000000"/>
                </a:solidFill>
                <a:latin typeface="Times New Roman"/>
                <a:cs typeface="Times New Roman"/>
              </a:rPr>
              <a:t> </a:t>
            </a:r>
            <a:r>
              <a:rPr sz="2000" dirty="0">
                <a:solidFill>
                  <a:srgbClr val="000000"/>
                </a:solidFill>
                <a:latin typeface="Times New Roman"/>
                <a:cs typeface="Times New Roman"/>
              </a:rPr>
              <a:t>submittal</a:t>
            </a:r>
            <a:r>
              <a:rPr sz="2000" spc="150" dirty="0">
                <a:solidFill>
                  <a:srgbClr val="000000"/>
                </a:solidFill>
                <a:latin typeface="Times New Roman"/>
                <a:cs typeface="Times New Roman"/>
              </a:rPr>
              <a:t> </a:t>
            </a:r>
            <a:r>
              <a:rPr sz="2000" dirty="0">
                <a:solidFill>
                  <a:srgbClr val="000000"/>
                </a:solidFill>
                <a:latin typeface="Times New Roman"/>
                <a:cs typeface="Times New Roman"/>
              </a:rPr>
              <a:t>and</a:t>
            </a:r>
            <a:r>
              <a:rPr sz="2000" spc="160" dirty="0">
                <a:solidFill>
                  <a:srgbClr val="000000"/>
                </a:solidFill>
                <a:latin typeface="Times New Roman"/>
                <a:cs typeface="Times New Roman"/>
              </a:rPr>
              <a:t> </a:t>
            </a:r>
            <a:r>
              <a:rPr sz="2000" dirty="0">
                <a:solidFill>
                  <a:srgbClr val="000000"/>
                </a:solidFill>
                <a:latin typeface="Times New Roman"/>
                <a:cs typeface="Times New Roman"/>
              </a:rPr>
              <a:t>is</a:t>
            </a:r>
            <a:r>
              <a:rPr sz="2000" spc="150" dirty="0">
                <a:solidFill>
                  <a:srgbClr val="000000"/>
                </a:solidFill>
                <a:latin typeface="Times New Roman"/>
                <a:cs typeface="Times New Roman"/>
              </a:rPr>
              <a:t> </a:t>
            </a:r>
            <a:r>
              <a:rPr sz="2000" spc="-20" dirty="0">
                <a:solidFill>
                  <a:srgbClr val="000000"/>
                </a:solidFill>
                <a:latin typeface="Times New Roman"/>
                <a:cs typeface="Times New Roman"/>
              </a:rPr>
              <a:t>well </a:t>
            </a:r>
            <a:r>
              <a:rPr sz="2000" dirty="0">
                <a:solidFill>
                  <a:srgbClr val="000000"/>
                </a:solidFill>
                <a:latin typeface="Times New Roman"/>
                <a:cs typeface="Times New Roman"/>
              </a:rPr>
              <a:t>suited</a:t>
            </a:r>
            <a:r>
              <a:rPr sz="2000" spc="-20" dirty="0">
                <a:solidFill>
                  <a:srgbClr val="000000"/>
                </a:solidFill>
                <a:latin typeface="Times New Roman"/>
                <a:cs typeface="Times New Roman"/>
              </a:rPr>
              <a:t> </a:t>
            </a:r>
            <a:r>
              <a:rPr sz="2000" dirty="0">
                <a:solidFill>
                  <a:srgbClr val="000000"/>
                </a:solidFill>
                <a:latin typeface="Times New Roman"/>
                <a:cs typeface="Times New Roman"/>
              </a:rPr>
              <a:t>to</a:t>
            </a:r>
            <a:r>
              <a:rPr sz="2000" spc="-15" dirty="0">
                <a:solidFill>
                  <a:srgbClr val="000000"/>
                </a:solidFill>
                <a:latin typeface="Times New Roman"/>
                <a:cs typeface="Times New Roman"/>
              </a:rPr>
              <a:t> </a:t>
            </a:r>
            <a:r>
              <a:rPr sz="2000" dirty="0">
                <a:solidFill>
                  <a:srgbClr val="000000"/>
                </a:solidFill>
                <a:latin typeface="Times New Roman"/>
                <a:cs typeface="Times New Roman"/>
              </a:rPr>
              <a:t>the</a:t>
            </a:r>
            <a:r>
              <a:rPr sz="2000" spc="-15" dirty="0">
                <a:solidFill>
                  <a:srgbClr val="000000"/>
                </a:solidFill>
                <a:latin typeface="Times New Roman"/>
                <a:cs typeface="Times New Roman"/>
              </a:rPr>
              <a:t> </a:t>
            </a:r>
            <a:r>
              <a:rPr sz="2000" dirty="0">
                <a:solidFill>
                  <a:srgbClr val="000000"/>
                </a:solidFill>
                <a:latin typeface="Times New Roman"/>
                <a:cs typeface="Times New Roman"/>
              </a:rPr>
              <a:t>type</a:t>
            </a:r>
            <a:r>
              <a:rPr sz="2000" spc="-5" dirty="0">
                <a:solidFill>
                  <a:srgbClr val="000000"/>
                </a:solidFill>
                <a:latin typeface="Times New Roman"/>
                <a:cs typeface="Times New Roman"/>
              </a:rPr>
              <a:t> </a:t>
            </a:r>
            <a:r>
              <a:rPr sz="2000" dirty="0">
                <a:solidFill>
                  <a:srgbClr val="000000"/>
                </a:solidFill>
                <a:latin typeface="Times New Roman"/>
                <a:cs typeface="Times New Roman"/>
              </a:rPr>
              <a:t>of</a:t>
            </a:r>
            <a:r>
              <a:rPr sz="2000" spc="-10" dirty="0">
                <a:solidFill>
                  <a:srgbClr val="000000"/>
                </a:solidFill>
                <a:latin typeface="Times New Roman"/>
                <a:cs typeface="Times New Roman"/>
              </a:rPr>
              <a:t> </a:t>
            </a:r>
            <a:r>
              <a:rPr sz="2000" dirty="0">
                <a:solidFill>
                  <a:srgbClr val="000000"/>
                </a:solidFill>
                <a:latin typeface="Times New Roman"/>
                <a:cs typeface="Times New Roman"/>
              </a:rPr>
              <a:t>operation</a:t>
            </a:r>
            <a:r>
              <a:rPr sz="2000" spc="-45" dirty="0">
                <a:solidFill>
                  <a:srgbClr val="000000"/>
                </a:solidFill>
                <a:latin typeface="Times New Roman"/>
                <a:cs typeface="Times New Roman"/>
              </a:rPr>
              <a:t> </a:t>
            </a:r>
            <a:r>
              <a:rPr sz="2000" spc="-10" dirty="0">
                <a:solidFill>
                  <a:srgbClr val="000000"/>
                </a:solidFill>
                <a:latin typeface="Times New Roman"/>
                <a:cs typeface="Times New Roman"/>
              </a:rPr>
              <a:t>undertaken.</a:t>
            </a:r>
            <a:endParaRPr sz="2000">
              <a:latin typeface="Times New Roman"/>
              <a:cs typeface="Times New Roman"/>
            </a:endParaRPr>
          </a:p>
        </p:txBody>
      </p:sp>
      <p:sp>
        <p:nvSpPr>
          <p:cNvPr id="6" name="object 6"/>
          <p:cNvSpPr txBox="1"/>
          <p:nvPr/>
        </p:nvSpPr>
        <p:spPr>
          <a:xfrm>
            <a:off x="4526660" y="3355314"/>
            <a:ext cx="6763384" cy="2476500"/>
          </a:xfrm>
          <a:prstGeom prst="rect">
            <a:avLst/>
          </a:prstGeom>
        </p:spPr>
        <p:txBody>
          <a:bodyPr vert="horz" wrap="square" lIns="0" tIns="113030" rIns="0" bIns="0" rtlCol="0">
            <a:spAutoFit/>
          </a:bodyPr>
          <a:lstStyle/>
          <a:p>
            <a:pPr marL="12700">
              <a:lnSpc>
                <a:spcPct val="100000"/>
              </a:lnSpc>
              <a:spcBef>
                <a:spcPts val="890"/>
              </a:spcBef>
            </a:pPr>
            <a:r>
              <a:rPr sz="2000" dirty="0">
                <a:latin typeface="Roboto"/>
                <a:cs typeface="Roboto"/>
              </a:rPr>
              <a:t>4.</a:t>
            </a:r>
            <a:r>
              <a:rPr sz="2000" spc="-45" dirty="0">
                <a:latin typeface="Roboto"/>
                <a:cs typeface="Roboto"/>
              </a:rPr>
              <a:t> </a:t>
            </a:r>
            <a:r>
              <a:rPr sz="2000" dirty="0">
                <a:latin typeface="Roboto"/>
                <a:cs typeface="Roboto"/>
              </a:rPr>
              <a:t>Economic</a:t>
            </a:r>
            <a:r>
              <a:rPr sz="2000" spc="-45" dirty="0">
                <a:latin typeface="Roboto"/>
                <a:cs typeface="Roboto"/>
              </a:rPr>
              <a:t> </a:t>
            </a:r>
            <a:r>
              <a:rPr sz="2000" spc="-10" dirty="0">
                <a:latin typeface="Roboto"/>
                <a:cs typeface="Roboto"/>
              </a:rPr>
              <a:t>Feasibility</a:t>
            </a:r>
            <a:endParaRPr sz="2000">
              <a:latin typeface="Roboto"/>
              <a:cs typeface="Roboto"/>
            </a:endParaRPr>
          </a:p>
          <a:p>
            <a:pPr marL="12700" marR="5080" algn="just">
              <a:lnSpc>
                <a:spcPct val="89700"/>
              </a:lnSpc>
              <a:spcBef>
                <a:spcPts val="1040"/>
              </a:spcBef>
            </a:pPr>
            <a:r>
              <a:rPr sz="2000" dirty="0">
                <a:latin typeface="Times New Roman"/>
                <a:cs typeface="Times New Roman"/>
              </a:rPr>
              <a:t>This</a:t>
            </a:r>
            <a:r>
              <a:rPr sz="2000" spc="250" dirty="0">
                <a:latin typeface="Times New Roman"/>
                <a:cs typeface="Times New Roman"/>
              </a:rPr>
              <a:t> </a:t>
            </a:r>
            <a:r>
              <a:rPr sz="2000" dirty="0">
                <a:latin typeface="Times New Roman"/>
                <a:cs typeface="Times New Roman"/>
              </a:rPr>
              <a:t>involves</a:t>
            </a:r>
            <a:r>
              <a:rPr sz="2000" spc="245" dirty="0">
                <a:latin typeface="Times New Roman"/>
                <a:cs typeface="Times New Roman"/>
              </a:rPr>
              <a:t> </a:t>
            </a:r>
            <a:r>
              <a:rPr sz="2000" dirty="0">
                <a:latin typeface="Times New Roman"/>
                <a:cs typeface="Times New Roman"/>
              </a:rPr>
              <a:t>the</a:t>
            </a:r>
            <a:r>
              <a:rPr sz="2000" spc="250" dirty="0">
                <a:latin typeface="Times New Roman"/>
                <a:cs typeface="Times New Roman"/>
              </a:rPr>
              <a:t> </a:t>
            </a:r>
            <a:r>
              <a:rPr sz="2000" dirty="0">
                <a:latin typeface="Times New Roman"/>
                <a:cs typeface="Times New Roman"/>
              </a:rPr>
              <a:t>feasibility</a:t>
            </a:r>
            <a:r>
              <a:rPr sz="2000" spc="235" dirty="0">
                <a:latin typeface="Times New Roman"/>
                <a:cs typeface="Times New Roman"/>
              </a:rPr>
              <a:t> </a:t>
            </a:r>
            <a:r>
              <a:rPr sz="2000" dirty="0">
                <a:latin typeface="Times New Roman"/>
                <a:cs typeface="Times New Roman"/>
              </a:rPr>
              <a:t>of</a:t>
            </a:r>
            <a:r>
              <a:rPr sz="2000" spc="254" dirty="0">
                <a:latin typeface="Times New Roman"/>
                <a:cs typeface="Times New Roman"/>
              </a:rPr>
              <a:t> </a:t>
            </a:r>
            <a:r>
              <a:rPr sz="2000" dirty="0">
                <a:latin typeface="Times New Roman"/>
                <a:cs typeface="Times New Roman"/>
              </a:rPr>
              <a:t>the</a:t>
            </a:r>
            <a:r>
              <a:rPr sz="2000" spc="254" dirty="0">
                <a:latin typeface="Times New Roman"/>
                <a:cs typeface="Times New Roman"/>
              </a:rPr>
              <a:t> </a:t>
            </a:r>
            <a:r>
              <a:rPr sz="2000" dirty="0">
                <a:latin typeface="Times New Roman"/>
                <a:cs typeface="Times New Roman"/>
              </a:rPr>
              <a:t>proposed</a:t>
            </a:r>
            <a:r>
              <a:rPr sz="2000" spc="260" dirty="0">
                <a:latin typeface="Times New Roman"/>
                <a:cs typeface="Times New Roman"/>
              </a:rPr>
              <a:t> </a:t>
            </a:r>
            <a:r>
              <a:rPr sz="2000" dirty="0">
                <a:latin typeface="Times New Roman"/>
                <a:cs typeface="Times New Roman"/>
              </a:rPr>
              <a:t>project</a:t>
            </a:r>
            <a:r>
              <a:rPr sz="2000" spc="235" dirty="0">
                <a:latin typeface="Times New Roman"/>
                <a:cs typeface="Times New Roman"/>
              </a:rPr>
              <a:t> </a:t>
            </a:r>
            <a:r>
              <a:rPr sz="2000" dirty="0">
                <a:latin typeface="Times New Roman"/>
                <a:cs typeface="Times New Roman"/>
              </a:rPr>
              <a:t>to</a:t>
            </a:r>
            <a:r>
              <a:rPr sz="2000" spc="250" dirty="0">
                <a:latin typeface="Times New Roman"/>
                <a:cs typeface="Times New Roman"/>
              </a:rPr>
              <a:t> </a:t>
            </a:r>
            <a:r>
              <a:rPr sz="2000" spc="-10" dirty="0">
                <a:latin typeface="Times New Roman"/>
                <a:cs typeface="Times New Roman"/>
              </a:rPr>
              <a:t>generate </a:t>
            </a:r>
            <a:r>
              <a:rPr sz="2000" dirty="0">
                <a:latin typeface="Times New Roman"/>
                <a:cs typeface="Times New Roman"/>
              </a:rPr>
              <a:t>economic</a:t>
            </a:r>
            <a:r>
              <a:rPr sz="2000" spc="305" dirty="0">
                <a:latin typeface="Times New Roman"/>
                <a:cs typeface="Times New Roman"/>
              </a:rPr>
              <a:t>  </a:t>
            </a:r>
            <a:r>
              <a:rPr sz="2000" dirty="0">
                <a:latin typeface="Times New Roman"/>
                <a:cs typeface="Times New Roman"/>
              </a:rPr>
              <a:t>benefits.</a:t>
            </a:r>
            <a:r>
              <a:rPr sz="2000" spc="305" dirty="0">
                <a:latin typeface="Times New Roman"/>
                <a:cs typeface="Times New Roman"/>
              </a:rPr>
              <a:t>  </a:t>
            </a:r>
            <a:r>
              <a:rPr sz="2000" dirty="0">
                <a:latin typeface="Times New Roman"/>
                <a:cs typeface="Times New Roman"/>
              </a:rPr>
              <a:t>A</a:t>
            </a:r>
            <a:r>
              <a:rPr sz="2000" spc="250" dirty="0">
                <a:latin typeface="Times New Roman"/>
                <a:cs typeface="Times New Roman"/>
              </a:rPr>
              <a:t>  </a:t>
            </a:r>
            <a:r>
              <a:rPr sz="2000" spc="-10" dirty="0">
                <a:latin typeface="Times New Roman"/>
                <a:cs typeface="Times New Roman"/>
              </a:rPr>
              <a:t>benefit-</a:t>
            </a:r>
            <a:r>
              <a:rPr sz="2000" dirty="0">
                <a:latin typeface="Times New Roman"/>
                <a:cs typeface="Times New Roman"/>
              </a:rPr>
              <a:t>cost</a:t>
            </a:r>
            <a:r>
              <a:rPr sz="2000" spc="300" dirty="0">
                <a:latin typeface="Times New Roman"/>
                <a:cs typeface="Times New Roman"/>
              </a:rPr>
              <a:t>  </a:t>
            </a:r>
            <a:r>
              <a:rPr sz="2000" dirty="0">
                <a:latin typeface="Times New Roman"/>
                <a:cs typeface="Times New Roman"/>
              </a:rPr>
              <a:t>analysis</a:t>
            </a:r>
            <a:r>
              <a:rPr sz="2000" spc="305" dirty="0">
                <a:latin typeface="Times New Roman"/>
                <a:cs typeface="Times New Roman"/>
              </a:rPr>
              <a:t>  </a:t>
            </a:r>
            <a:r>
              <a:rPr sz="2000" dirty="0">
                <a:latin typeface="Times New Roman"/>
                <a:cs typeface="Times New Roman"/>
              </a:rPr>
              <a:t>is</a:t>
            </a:r>
            <a:r>
              <a:rPr sz="2000" spc="305" dirty="0">
                <a:latin typeface="Times New Roman"/>
                <a:cs typeface="Times New Roman"/>
              </a:rPr>
              <a:t>  </a:t>
            </a:r>
            <a:r>
              <a:rPr sz="2000" dirty="0">
                <a:latin typeface="Times New Roman"/>
                <a:cs typeface="Times New Roman"/>
              </a:rPr>
              <a:t>required.</a:t>
            </a:r>
            <a:r>
              <a:rPr sz="2000" spc="300" dirty="0">
                <a:latin typeface="Times New Roman"/>
                <a:cs typeface="Times New Roman"/>
              </a:rPr>
              <a:t>  </a:t>
            </a:r>
            <a:r>
              <a:rPr sz="2000" spc="-50" dirty="0">
                <a:latin typeface="Times New Roman"/>
                <a:cs typeface="Times New Roman"/>
              </a:rPr>
              <a:t>A </a:t>
            </a:r>
            <a:r>
              <a:rPr sz="2000" dirty="0">
                <a:latin typeface="Times New Roman"/>
                <a:cs typeface="Times New Roman"/>
              </a:rPr>
              <a:t>breakeven</a:t>
            </a:r>
            <a:r>
              <a:rPr sz="2000" spc="155" dirty="0">
                <a:latin typeface="Times New Roman"/>
                <a:cs typeface="Times New Roman"/>
              </a:rPr>
              <a:t> </a:t>
            </a:r>
            <a:r>
              <a:rPr sz="2000" dirty="0">
                <a:latin typeface="Times New Roman"/>
                <a:cs typeface="Times New Roman"/>
              </a:rPr>
              <a:t>analysis</a:t>
            </a:r>
            <a:r>
              <a:rPr sz="2000" spc="155" dirty="0">
                <a:latin typeface="Times New Roman"/>
                <a:cs typeface="Times New Roman"/>
              </a:rPr>
              <a:t> </a:t>
            </a:r>
            <a:r>
              <a:rPr sz="2000" dirty="0">
                <a:latin typeface="Times New Roman"/>
                <a:cs typeface="Times New Roman"/>
              </a:rPr>
              <a:t>when</a:t>
            </a:r>
            <a:r>
              <a:rPr sz="2000" spc="160" dirty="0">
                <a:latin typeface="Times New Roman"/>
                <a:cs typeface="Times New Roman"/>
              </a:rPr>
              <a:t> </a:t>
            </a:r>
            <a:r>
              <a:rPr sz="2000" dirty="0">
                <a:latin typeface="Times New Roman"/>
                <a:cs typeface="Times New Roman"/>
              </a:rPr>
              <a:t>appropriate</a:t>
            </a:r>
            <a:r>
              <a:rPr sz="2000" spc="145" dirty="0">
                <a:latin typeface="Times New Roman"/>
                <a:cs typeface="Times New Roman"/>
              </a:rPr>
              <a:t> </a:t>
            </a:r>
            <a:r>
              <a:rPr sz="2000" dirty="0">
                <a:latin typeface="Times New Roman"/>
                <a:cs typeface="Times New Roman"/>
              </a:rPr>
              <a:t>is</a:t>
            </a:r>
            <a:r>
              <a:rPr sz="2000" spc="155" dirty="0">
                <a:latin typeface="Times New Roman"/>
                <a:cs typeface="Times New Roman"/>
              </a:rPr>
              <a:t> </a:t>
            </a:r>
            <a:r>
              <a:rPr sz="2000" dirty="0">
                <a:latin typeface="Times New Roman"/>
                <a:cs typeface="Times New Roman"/>
              </a:rPr>
              <a:t>also</a:t>
            </a:r>
            <a:r>
              <a:rPr sz="2000" spc="150" dirty="0">
                <a:latin typeface="Times New Roman"/>
                <a:cs typeface="Times New Roman"/>
              </a:rPr>
              <a:t> </a:t>
            </a:r>
            <a:r>
              <a:rPr sz="2000" dirty="0">
                <a:latin typeface="Times New Roman"/>
                <a:cs typeface="Times New Roman"/>
              </a:rPr>
              <a:t>a</a:t>
            </a:r>
            <a:r>
              <a:rPr sz="2000" spc="155" dirty="0">
                <a:latin typeface="Times New Roman"/>
                <a:cs typeface="Times New Roman"/>
              </a:rPr>
              <a:t> </a:t>
            </a:r>
            <a:r>
              <a:rPr sz="2000" dirty="0">
                <a:latin typeface="Times New Roman"/>
                <a:cs typeface="Times New Roman"/>
              </a:rPr>
              <a:t>required</a:t>
            </a:r>
            <a:r>
              <a:rPr sz="2000" spc="160" dirty="0">
                <a:latin typeface="Times New Roman"/>
                <a:cs typeface="Times New Roman"/>
              </a:rPr>
              <a:t> </a:t>
            </a:r>
            <a:r>
              <a:rPr sz="2000" dirty="0">
                <a:latin typeface="Times New Roman"/>
                <a:cs typeface="Times New Roman"/>
              </a:rPr>
              <a:t>aspect</a:t>
            </a:r>
            <a:r>
              <a:rPr sz="2000" spc="150" dirty="0">
                <a:latin typeface="Times New Roman"/>
                <a:cs typeface="Times New Roman"/>
              </a:rPr>
              <a:t> </a:t>
            </a:r>
            <a:r>
              <a:rPr sz="2000" spc="-35" dirty="0">
                <a:latin typeface="Times New Roman"/>
                <a:cs typeface="Times New Roman"/>
              </a:rPr>
              <a:t>of </a:t>
            </a:r>
            <a:r>
              <a:rPr sz="2000" dirty="0">
                <a:latin typeface="Times New Roman"/>
                <a:cs typeface="Times New Roman"/>
              </a:rPr>
              <a:t>evaluating</a:t>
            </a:r>
            <a:r>
              <a:rPr sz="2000" spc="80" dirty="0">
                <a:latin typeface="Times New Roman"/>
                <a:cs typeface="Times New Roman"/>
              </a:rPr>
              <a:t> </a:t>
            </a:r>
            <a:r>
              <a:rPr sz="2000" dirty="0">
                <a:latin typeface="Times New Roman"/>
                <a:cs typeface="Times New Roman"/>
              </a:rPr>
              <a:t>the</a:t>
            </a:r>
            <a:r>
              <a:rPr sz="2000" spc="80" dirty="0">
                <a:latin typeface="Times New Roman"/>
                <a:cs typeface="Times New Roman"/>
              </a:rPr>
              <a:t> </a:t>
            </a:r>
            <a:r>
              <a:rPr sz="2000" dirty="0">
                <a:latin typeface="Times New Roman"/>
                <a:cs typeface="Times New Roman"/>
              </a:rPr>
              <a:t>economic</a:t>
            </a:r>
            <a:r>
              <a:rPr sz="2000" spc="80" dirty="0">
                <a:latin typeface="Times New Roman"/>
                <a:cs typeface="Times New Roman"/>
              </a:rPr>
              <a:t> </a:t>
            </a:r>
            <a:r>
              <a:rPr sz="2000" dirty="0">
                <a:latin typeface="Times New Roman"/>
                <a:cs typeface="Times New Roman"/>
              </a:rPr>
              <a:t>feasibility</a:t>
            </a:r>
            <a:r>
              <a:rPr sz="2000" spc="65" dirty="0">
                <a:latin typeface="Times New Roman"/>
                <a:cs typeface="Times New Roman"/>
              </a:rPr>
              <a:t> </a:t>
            </a:r>
            <a:r>
              <a:rPr sz="2000" dirty="0">
                <a:latin typeface="Times New Roman"/>
                <a:cs typeface="Times New Roman"/>
              </a:rPr>
              <a:t>of</a:t>
            </a:r>
            <a:r>
              <a:rPr sz="2000" spc="75" dirty="0">
                <a:latin typeface="Times New Roman"/>
                <a:cs typeface="Times New Roman"/>
              </a:rPr>
              <a:t> </a:t>
            </a:r>
            <a:r>
              <a:rPr sz="2000" dirty="0">
                <a:latin typeface="Times New Roman"/>
                <a:cs typeface="Times New Roman"/>
              </a:rPr>
              <a:t>a</a:t>
            </a:r>
            <a:r>
              <a:rPr sz="2000" spc="75" dirty="0">
                <a:latin typeface="Times New Roman"/>
                <a:cs typeface="Times New Roman"/>
              </a:rPr>
              <a:t> </a:t>
            </a:r>
            <a:r>
              <a:rPr sz="2000" dirty="0">
                <a:latin typeface="Times New Roman"/>
                <a:cs typeface="Times New Roman"/>
              </a:rPr>
              <a:t>project.</a:t>
            </a:r>
            <a:r>
              <a:rPr sz="2000" spc="85" dirty="0">
                <a:latin typeface="Times New Roman"/>
                <a:cs typeface="Times New Roman"/>
              </a:rPr>
              <a:t> </a:t>
            </a:r>
            <a:r>
              <a:rPr sz="2000" dirty="0">
                <a:latin typeface="Times New Roman"/>
                <a:cs typeface="Times New Roman"/>
              </a:rPr>
              <a:t>The</a:t>
            </a:r>
            <a:r>
              <a:rPr sz="2000" spc="90" dirty="0">
                <a:latin typeface="Times New Roman"/>
                <a:cs typeface="Times New Roman"/>
              </a:rPr>
              <a:t> </a:t>
            </a:r>
            <a:r>
              <a:rPr sz="2000" dirty="0">
                <a:latin typeface="Times New Roman"/>
                <a:cs typeface="Times New Roman"/>
              </a:rPr>
              <a:t>tangible</a:t>
            </a:r>
            <a:r>
              <a:rPr sz="2000" spc="85" dirty="0">
                <a:latin typeface="Times New Roman"/>
                <a:cs typeface="Times New Roman"/>
              </a:rPr>
              <a:t> </a:t>
            </a:r>
            <a:r>
              <a:rPr sz="2000" spc="-25" dirty="0">
                <a:latin typeface="Times New Roman"/>
                <a:cs typeface="Times New Roman"/>
              </a:rPr>
              <a:t>and </a:t>
            </a:r>
            <a:r>
              <a:rPr sz="2000" dirty="0">
                <a:latin typeface="Times New Roman"/>
                <a:cs typeface="Times New Roman"/>
              </a:rPr>
              <a:t>intangible</a:t>
            </a:r>
            <a:r>
              <a:rPr sz="2000" spc="50" dirty="0">
                <a:latin typeface="Times New Roman"/>
                <a:cs typeface="Times New Roman"/>
              </a:rPr>
              <a:t> </a:t>
            </a:r>
            <a:r>
              <a:rPr sz="2000" dirty="0">
                <a:latin typeface="Times New Roman"/>
                <a:cs typeface="Times New Roman"/>
              </a:rPr>
              <a:t>aspects</a:t>
            </a:r>
            <a:r>
              <a:rPr sz="2000" spc="65" dirty="0">
                <a:latin typeface="Times New Roman"/>
                <a:cs typeface="Times New Roman"/>
              </a:rPr>
              <a:t> </a:t>
            </a:r>
            <a:r>
              <a:rPr sz="2000" dirty="0">
                <a:latin typeface="Times New Roman"/>
                <a:cs typeface="Times New Roman"/>
              </a:rPr>
              <a:t>of</a:t>
            </a:r>
            <a:r>
              <a:rPr sz="2000" spc="70" dirty="0">
                <a:latin typeface="Times New Roman"/>
                <a:cs typeface="Times New Roman"/>
              </a:rPr>
              <a:t> </a:t>
            </a:r>
            <a:r>
              <a:rPr sz="2000" dirty="0">
                <a:latin typeface="Times New Roman"/>
                <a:cs typeface="Times New Roman"/>
              </a:rPr>
              <a:t>a</a:t>
            </a:r>
            <a:r>
              <a:rPr sz="2000" spc="55" dirty="0">
                <a:latin typeface="Times New Roman"/>
                <a:cs typeface="Times New Roman"/>
              </a:rPr>
              <a:t> </a:t>
            </a:r>
            <a:r>
              <a:rPr sz="2000" dirty="0">
                <a:latin typeface="Times New Roman"/>
                <a:cs typeface="Times New Roman"/>
              </a:rPr>
              <a:t>project</a:t>
            </a:r>
            <a:r>
              <a:rPr sz="2000" spc="50" dirty="0">
                <a:latin typeface="Times New Roman"/>
                <a:cs typeface="Times New Roman"/>
              </a:rPr>
              <a:t> </a:t>
            </a:r>
            <a:r>
              <a:rPr sz="2000" dirty="0">
                <a:latin typeface="Times New Roman"/>
                <a:cs typeface="Times New Roman"/>
              </a:rPr>
              <a:t>should</a:t>
            </a:r>
            <a:r>
              <a:rPr sz="2000" spc="60" dirty="0">
                <a:latin typeface="Times New Roman"/>
                <a:cs typeface="Times New Roman"/>
              </a:rPr>
              <a:t> </a:t>
            </a:r>
            <a:r>
              <a:rPr sz="2000" dirty="0">
                <a:latin typeface="Times New Roman"/>
                <a:cs typeface="Times New Roman"/>
              </a:rPr>
              <a:t>be</a:t>
            </a:r>
            <a:r>
              <a:rPr sz="2000" spc="65" dirty="0">
                <a:latin typeface="Times New Roman"/>
                <a:cs typeface="Times New Roman"/>
              </a:rPr>
              <a:t> </a:t>
            </a:r>
            <a:r>
              <a:rPr sz="2000" dirty="0">
                <a:latin typeface="Times New Roman"/>
                <a:cs typeface="Times New Roman"/>
              </a:rPr>
              <a:t>translated</a:t>
            </a:r>
            <a:r>
              <a:rPr sz="2000" spc="75" dirty="0">
                <a:latin typeface="Times New Roman"/>
                <a:cs typeface="Times New Roman"/>
              </a:rPr>
              <a:t> </a:t>
            </a:r>
            <a:r>
              <a:rPr sz="2000" dirty="0">
                <a:latin typeface="Times New Roman"/>
                <a:cs typeface="Times New Roman"/>
              </a:rPr>
              <a:t>into</a:t>
            </a:r>
            <a:r>
              <a:rPr sz="2000" spc="70" dirty="0">
                <a:latin typeface="Times New Roman"/>
                <a:cs typeface="Times New Roman"/>
              </a:rPr>
              <a:t> </a:t>
            </a:r>
            <a:r>
              <a:rPr sz="2000" spc="-10" dirty="0">
                <a:latin typeface="Times New Roman"/>
                <a:cs typeface="Times New Roman"/>
              </a:rPr>
              <a:t>economic </a:t>
            </a:r>
            <a:r>
              <a:rPr sz="2000" dirty="0">
                <a:latin typeface="Times New Roman"/>
                <a:cs typeface="Times New Roman"/>
              </a:rPr>
              <a:t>terms</a:t>
            </a:r>
            <a:r>
              <a:rPr sz="2000" spc="145" dirty="0">
                <a:latin typeface="Times New Roman"/>
                <a:cs typeface="Times New Roman"/>
              </a:rPr>
              <a:t> </a:t>
            </a:r>
            <a:r>
              <a:rPr sz="2000" dirty="0">
                <a:latin typeface="Times New Roman"/>
                <a:cs typeface="Times New Roman"/>
              </a:rPr>
              <a:t>to</a:t>
            </a:r>
            <a:r>
              <a:rPr sz="2000" spc="125" dirty="0">
                <a:latin typeface="Times New Roman"/>
                <a:cs typeface="Times New Roman"/>
              </a:rPr>
              <a:t> </a:t>
            </a:r>
            <a:r>
              <a:rPr sz="2000" dirty="0">
                <a:latin typeface="Times New Roman"/>
                <a:cs typeface="Times New Roman"/>
              </a:rPr>
              <a:t>facilitate</a:t>
            </a:r>
            <a:r>
              <a:rPr sz="2000" spc="150" dirty="0">
                <a:latin typeface="Times New Roman"/>
                <a:cs typeface="Times New Roman"/>
              </a:rPr>
              <a:t> </a:t>
            </a:r>
            <a:r>
              <a:rPr sz="2000" dirty="0">
                <a:latin typeface="Times New Roman"/>
                <a:cs typeface="Times New Roman"/>
              </a:rPr>
              <a:t>a</a:t>
            </a:r>
            <a:r>
              <a:rPr sz="2000" spc="145" dirty="0">
                <a:latin typeface="Times New Roman"/>
                <a:cs typeface="Times New Roman"/>
              </a:rPr>
              <a:t> </a:t>
            </a:r>
            <a:r>
              <a:rPr sz="2000" dirty="0">
                <a:latin typeface="Times New Roman"/>
                <a:cs typeface="Times New Roman"/>
              </a:rPr>
              <a:t>consistent</a:t>
            </a:r>
            <a:r>
              <a:rPr sz="2000" spc="135" dirty="0">
                <a:latin typeface="Times New Roman"/>
                <a:cs typeface="Times New Roman"/>
              </a:rPr>
              <a:t> </a:t>
            </a:r>
            <a:r>
              <a:rPr sz="2000" dirty="0">
                <a:latin typeface="Times New Roman"/>
                <a:cs typeface="Times New Roman"/>
              </a:rPr>
              <a:t>basis</a:t>
            </a:r>
            <a:r>
              <a:rPr sz="2000" spc="130" dirty="0">
                <a:latin typeface="Times New Roman"/>
                <a:cs typeface="Times New Roman"/>
              </a:rPr>
              <a:t> </a:t>
            </a:r>
            <a:r>
              <a:rPr sz="2000" dirty="0">
                <a:latin typeface="Times New Roman"/>
                <a:cs typeface="Times New Roman"/>
              </a:rPr>
              <a:t>for</a:t>
            </a:r>
            <a:r>
              <a:rPr sz="2000" spc="145" dirty="0">
                <a:latin typeface="Times New Roman"/>
                <a:cs typeface="Times New Roman"/>
              </a:rPr>
              <a:t> </a:t>
            </a:r>
            <a:r>
              <a:rPr sz="2000" dirty="0">
                <a:latin typeface="Times New Roman"/>
                <a:cs typeface="Times New Roman"/>
              </a:rPr>
              <a:t>evaluation.</a:t>
            </a:r>
            <a:r>
              <a:rPr sz="2000" spc="155" dirty="0">
                <a:latin typeface="Times New Roman"/>
                <a:cs typeface="Times New Roman"/>
              </a:rPr>
              <a:t> </a:t>
            </a:r>
            <a:r>
              <a:rPr sz="2000" dirty="0">
                <a:latin typeface="Times New Roman"/>
                <a:cs typeface="Times New Roman"/>
              </a:rPr>
              <a:t>Even</a:t>
            </a:r>
            <a:r>
              <a:rPr sz="2000" spc="130" dirty="0">
                <a:latin typeface="Times New Roman"/>
                <a:cs typeface="Times New Roman"/>
              </a:rPr>
              <a:t> </a:t>
            </a:r>
            <a:r>
              <a:rPr sz="2000" dirty="0">
                <a:latin typeface="Times New Roman"/>
                <a:cs typeface="Times New Roman"/>
              </a:rPr>
              <a:t>when</a:t>
            </a:r>
            <a:r>
              <a:rPr sz="2000" spc="140" dirty="0">
                <a:latin typeface="Times New Roman"/>
                <a:cs typeface="Times New Roman"/>
              </a:rPr>
              <a:t> </a:t>
            </a:r>
            <a:r>
              <a:rPr sz="2000" spc="-50" dirty="0">
                <a:latin typeface="Times New Roman"/>
                <a:cs typeface="Times New Roman"/>
              </a:rPr>
              <a:t>a </a:t>
            </a:r>
            <a:r>
              <a:rPr sz="2000" dirty="0">
                <a:latin typeface="Times New Roman"/>
                <a:cs typeface="Times New Roman"/>
              </a:rPr>
              <a:t>project</a:t>
            </a:r>
            <a:r>
              <a:rPr sz="2000" spc="-55" dirty="0">
                <a:latin typeface="Times New Roman"/>
                <a:cs typeface="Times New Roman"/>
              </a:rPr>
              <a:t> </a:t>
            </a:r>
            <a:r>
              <a:rPr sz="2000" dirty="0">
                <a:latin typeface="Times New Roman"/>
                <a:cs typeface="Times New Roman"/>
              </a:rPr>
              <a:t>is</a:t>
            </a:r>
            <a:r>
              <a:rPr sz="2000" spc="-15" dirty="0">
                <a:latin typeface="Times New Roman"/>
                <a:cs typeface="Times New Roman"/>
              </a:rPr>
              <a:t> </a:t>
            </a:r>
            <a:r>
              <a:rPr sz="2000" dirty="0">
                <a:latin typeface="Times New Roman"/>
                <a:cs typeface="Times New Roman"/>
              </a:rPr>
              <a:t>non-profit</a:t>
            </a:r>
            <a:r>
              <a:rPr sz="2000" spc="-45" dirty="0">
                <a:latin typeface="Times New Roman"/>
                <a:cs typeface="Times New Roman"/>
              </a:rPr>
              <a:t> </a:t>
            </a:r>
            <a:r>
              <a:rPr sz="2000" dirty="0">
                <a:latin typeface="Times New Roman"/>
                <a:cs typeface="Times New Roman"/>
              </a:rPr>
              <a:t>in</a:t>
            </a:r>
            <a:r>
              <a:rPr sz="2000" spc="-5" dirty="0">
                <a:latin typeface="Times New Roman"/>
                <a:cs typeface="Times New Roman"/>
              </a:rPr>
              <a:t> </a:t>
            </a:r>
            <a:r>
              <a:rPr sz="2000" dirty="0">
                <a:latin typeface="Times New Roman"/>
                <a:cs typeface="Times New Roman"/>
              </a:rPr>
              <a:t>nature,</a:t>
            </a:r>
            <a:r>
              <a:rPr sz="2000" spc="-35" dirty="0">
                <a:latin typeface="Times New Roman"/>
                <a:cs typeface="Times New Roman"/>
              </a:rPr>
              <a:t> </a:t>
            </a:r>
            <a:r>
              <a:rPr sz="2000" dirty="0">
                <a:latin typeface="Times New Roman"/>
                <a:cs typeface="Times New Roman"/>
              </a:rPr>
              <a:t>economic</a:t>
            </a:r>
            <a:r>
              <a:rPr sz="2000" spc="-30" dirty="0">
                <a:latin typeface="Times New Roman"/>
                <a:cs typeface="Times New Roman"/>
              </a:rPr>
              <a:t> </a:t>
            </a:r>
            <a:r>
              <a:rPr sz="2000" dirty="0">
                <a:latin typeface="Times New Roman"/>
                <a:cs typeface="Times New Roman"/>
              </a:rPr>
              <a:t>feasibility</a:t>
            </a:r>
            <a:r>
              <a:rPr sz="2000" spc="-40" dirty="0">
                <a:latin typeface="Times New Roman"/>
                <a:cs typeface="Times New Roman"/>
              </a:rPr>
              <a:t> </a:t>
            </a:r>
            <a:r>
              <a:rPr sz="2000" dirty="0">
                <a:latin typeface="Times New Roman"/>
                <a:cs typeface="Times New Roman"/>
              </a:rPr>
              <a:t>is</a:t>
            </a:r>
            <a:r>
              <a:rPr sz="2000" spc="-15" dirty="0">
                <a:latin typeface="Times New Roman"/>
                <a:cs typeface="Times New Roman"/>
              </a:rPr>
              <a:t> </a:t>
            </a:r>
            <a:r>
              <a:rPr sz="2000" spc="-10" dirty="0">
                <a:latin typeface="Times New Roman"/>
                <a:cs typeface="Times New Roman"/>
              </a:rPr>
              <a:t>critical.</a:t>
            </a:r>
            <a:endParaRPr sz="2000">
              <a:latin typeface="Times New Roman"/>
              <a:cs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65759" y="2370531"/>
            <a:ext cx="2529205" cy="1898650"/>
          </a:xfrm>
          <a:prstGeom prst="rect">
            <a:avLst/>
          </a:prstGeom>
        </p:spPr>
        <p:txBody>
          <a:bodyPr vert="horz" wrap="square" lIns="0" tIns="83185" rIns="0" bIns="0" rtlCol="0">
            <a:spAutoFit/>
          </a:bodyPr>
          <a:lstStyle/>
          <a:p>
            <a:pPr marL="12700" marR="5080">
              <a:lnSpc>
                <a:spcPct val="89600"/>
              </a:lnSpc>
              <a:spcBef>
                <a:spcPts val="655"/>
              </a:spcBef>
            </a:pPr>
            <a:r>
              <a:rPr sz="4400" dirty="0">
                <a:solidFill>
                  <a:srgbClr val="FFFFFF"/>
                </a:solidFill>
                <a:latin typeface="Roboto"/>
                <a:cs typeface="Roboto"/>
              </a:rPr>
              <a:t>Types</a:t>
            </a:r>
            <a:r>
              <a:rPr sz="4400" spc="-265" dirty="0">
                <a:solidFill>
                  <a:srgbClr val="FFFFFF"/>
                </a:solidFill>
                <a:latin typeface="Roboto"/>
                <a:cs typeface="Roboto"/>
              </a:rPr>
              <a:t> </a:t>
            </a:r>
            <a:r>
              <a:rPr sz="4400" spc="-25" dirty="0">
                <a:solidFill>
                  <a:srgbClr val="FFFFFF"/>
                </a:solidFill>
                <a:latin typeface="Roboto"/>
                <a:cs typeface="Roboto"/>
              </a:rPr>
              <a:t>of </a:t>
            </a:r>
            <a:r>
              <a:rPr sz="4400" spc="-45" dirty="0">
                <a:solidFill>
                  <a:srgbClr val="FFFFFF"/>
                </a:solidFill>
                <a:latin typeface="Roboto"/>
                <a:cs typeface="Roboto"/>
              </a:rPr>
              <a:t>Feasibility </a:t>
            </a:r>
            <a:r>
              <a:rPr sz="4400" spc="-10" dirty="0">
                <a:solidFill>
                  <a:srgbClr val="FFFFFF"/>
                </a:solidFill>
                <a:latin typeface="Roboto"/>
                <a:cs typeface="Roboto"/>
              </a:rPr>
              <a:t>Study</a:t>
            </a:r>
            <a:endParaRPr sz="4400">
              <a:latin typeface="Roboto"/>
              <a:cs typeface="Roboto"/>
            </a:endParaRPr>
          </a:p>
        </p:txBody>
      </p:sp>
      <p:sp>
        <p:nvSpPr>
          <p:cNvPr id="3" name="object 3"/>
          <p:cNvSpPr/>
          <p:nvPr/>
        </p:nvSpPr>
        <p:spPr>
          <a:xfrm>
            <a:off x="9592818" y="4498085"/>
            <a:ext cx="2042160" cy="2042160"/>
          </a:xfrm>
          <a:custGeom>
            <a:avLst/>
            <a:gdLst/>
            <a:ahLst/>
            <a:cxnLst/>
            <a:rect l="l" t="t" r="r" b="b"/>
            <a:pathLst>
              <a:path w="2042159" h="2042159">
                <a:moveTo>
                  <a:pt x="0" y="2042159"/>
                </a:moveTo>
                <a:lnTo>
                  <a:pt x="48205" y="2041602"/>
                </a:lnTo>
                <a:lnTo>
                  <a:pt x="96136" y="2039937"/>
                </a:lnTo>
                <a:lnTo>
                  <a:pt x="143781" y="2037177"/>
                </a:lnTo>
                <a:lnTo>
                  <a:pt x="191128" y="2033334"/>
                </a:lnTo>
                <a:lnTo>
                  <a:pt x="238165" y="2028420"/>
                </a:lnTo>
                <a:lnTo>
                  <a:pt x="284878" y="2022449"/>
                </a:lnTo>
                <a:lnTo>
                  <a:pt x="331257" y="2015431"/>
                </a:lnTo>
                <a:lnTo>
                  <a:pt x="377288" y="2007379"/>
                </a:lnTo>
                <a:lnTo>
                  <a:pt x="422959" y="1998307"/>
                </a:lnTo>
                <a:lnTo>
                  <a:pt x="468258" y="1988224"/>
                </a:lnTo>
                <a:lnTo>
                  <a:pt x="513174" y="1977145"/>
                </a:lnTo>
                <a:lnTo>
                  <a:pt x="557693" y="1965081"/>
                </a:lnTo>
                <a:lnTo>
                  <a:pt x="601803" y="1952045"/>
                </a:lnTo>
                <a:lnTo>
                  <a:pt x="645493" y="1938048"/>
                </a:lnTo>
                <a:lnTo>
                  <a:pt x="688749" y="1923104"/>
                </a:lnTo>
                <a:lnTo>
                  <a:pt x="731560" y="1907224"/>
                </a:lnTo>
                <a:lnTo>
                  <a:pt x="773913" y="1890420"/>
                </a:lnTo>
                <a:lnTo>
                  <a:pt x="815796" y="1872705"/>
                </a:lnTo>
                <a:lnTo>
                  <a:pt x="857198" y="1854092"/>
                </a:lnTo>
                <a:lnTo>
                  <a:pt x="898104" y="1834591"/>
                </a:lnTo>
                <a:lnTo>
                  <a:pt x="938504" y="1814216"/>
                </a:lnTo>
                <a:lnTo>
                  <a:pt x="978385" y="1792979"/>
                </a:lnTo>
                <a:lnTo>
                  <a:pt x="1017735" y="1770893"/>
                </a:lnTo>
                <a:lnTo>
                  <a:pt x="1056541" y="1747968"/>
                </a:lnTo>
                <a:lnTo>
                  <a:pt x="1094792" y="1724219"/>
                </a:lnTo>
                <a:lnTo>
                  <a:pt x="1132475" y="1699656"/>
                </a:lnTo>
                <a:lnTo>
                  <a:pt x="1169577" y="1674292"/>
                </a:lnTo>
                <a:lnTo>
                  <a:pt x="1206087" y="1648140"/>
                </a:lnTo>
                <a:lnTo>
                  <a:pt x="1241992" y="1621211"/>
                </a:lnTo>
                <a:lnTo>
                  <a:pt x="1277280" y="1593518"/>
                </a:lnTo>
                <a:lnTo>
                  <a:pt x="1311939" y="1565074"/>
                </a:lnTo>
                <a:lnTo>
                  <a:pt x="1345957" y="1535890"/>
                </a:lnTo>
                <a:lnTo>
                  <a:pt x="1379320" y="1505978"/>
                </a:lnTo>
                <a:lnTo>
                  <a:pt x="1412018" y="1475352"/>
                </a:lnTo>
                <a:lnTo>
                  <a:pt x="1444037" y="1444023"/>
                </a:lnTo>
                <a:lnTo>
                  <a:pt x="1475366" y="1412003"/>
                </a:lnTo>
                <a:lnTo>
                  <a:pt x="1505992" y="1379305"/>
                </a:lnTo>
                <a:lnTo>
                  <a:pt x="1535903" y="1345941"/>
                </a:lnTo>
                <a:lnTo>
                  <a:pt x="1565086" y="1311924"/>
                </a:lnTo>
                <a:lnTo>
                  <a:pt x="1593530" y="1277264"/>
                </a:lnTo>
                <a:lnTo>
                  <a:pt x="1621223" y="1241976"/>
                </a:lnTo>
                <a:lnTo>
                  <a:pt x="1648151" y="1206071"/>
                </a:lnTo>
                <a:lnTo>
                  <a:pt x="1674302" y="1169560"/>
                </a:lnTo>
                <a:lnTo>
                  <a:pt x="1699666" y="1132458"/>
                </a:lnTo>
                <a:lnTo>
                  <a:pt x="1724228" y="1094775"/>
                </a:lnTo>
                <a:lnTo>
                  <a:pt x="1747977" y="1056524"/>
                </a:lnTo>
                <a:lnTo>
                  <a:pt x="1770901" y="1017718"/>
                </a:lnTo>
                <a:lnTo>
                  <a:pt x="1792987" y="978368"/>
                </a:lnTo>
                <a:lnTo>
                  <a:pt x="1814224" y="938487"/>
                </a:lnTo>
                <a:lnTo>
                  <a:pt x="1834598" y="898088"/>
                </a:lnTo>
                <a:lnTo>
                  <a:pt x="1854098" y="857181"/>
                </a:lnTo>
                <a:lnTo>
                  <a:pt x="1872711" y="815780"/>
                </a:lnTo>
                <a:lnTo>
                  <a:pt x="1890425" y="773897"/>
                </a:lnTo>
                <a:lnTo>
                  <a:pt x="1907228" y="731544"/>
                </a:lnTo>
                <a:lnTo>
                  <a:pt x="1923108" y="688734"/>
                </a:lnTo>
                <a:lnTo>
                  <a:pt x="1938052" y="645478"/>
                </a:lnTo>
                <a:lnTo>
                  <a:pt x="1952048" y="601789"/>
                </a:lnTo>
                <a:lnTo>
                  <a:pt x="1965084" y="557679"/>
                </a:lnTo>
                <a:lnTo>
                  <a:pt x="1977148" y="513161"/>
                </a:lnTo>
                <a:lnTo>
                  <a:pt x="1988226" y="468247"/>
                </a:lnTo>
                <a:lnTo>
                  <a:pt x="1998308" y="422948"/>
                </a:lnTo>
                <a:lnTo>
                  <a:pt x="2007381" y="377277"/>
                </a:lnTo>
                <a:lnTo>
                  <a:pt x="2015432" y="331247"/>
                </a:lnTo>
                <a:lnTo>
                  <a:pt x="2022449" y="284870"/>
                </a:lnTo>
                <a:lnTo>
                  <a:pt x="2028421" y="238158"/>
                </a:lnTo>
                <a:lnTo>
                  <a:pt x="2033334" y="191122"/>
                </a:lnTo>
                <a:lnTo>
                  <a:pt x="2037177" y="143777"/>
                </a:lnTo>
                <a:lnTo>
                  <a:pt x="2039937" y="96133"/>
                </a:lnTo>
                <a:lnTo>
                  <a:pt x="2041602" y="48203"/>
                </a:lnTo>
                <a:lnTo>
                  <a:pt x="2042159" y="0"/>
                </a:lnTo>
              </a:path>
            </a:pathLst>
          </a:custGeom>
          <a:ln w="127000">
            <a:solidFill>
              <a:srgbClr val="FFC000"/>
            </a:solidFill>
            <a:prstDash val="dash"/>
          </a:ln>
        </p:spPr>
        <p:txBody>
          <a:bodyPr wrap="square" lIns="0" tIns="0" rIns="0" bIns="0" rtlCol="0"/>
          <a:lstStyle/>
          <a:p>
            <a:endParaRPr/>
          </a:p>
        </p:txBody>
      </p:sp>
      <p:sp>
        <p:nvSpPr>
          <p:cNvPr id="4" name="object 4"/>
          <p:cNvSpPr txBox="1"/>
          <p:nvPr/>
        </p:nvSpPr>
        <p:spPr>
          <a:xfrm>
            <a:off x="4526660" y="507340"/>
            <a:ext cx="6750050" cy="3025775"/>
          </a:xfrm>
          <a:prstGeom prst="rect">
            <a:avLst/>
          </a:prstGeom>
        </p:spPr>
        <p:txBody>
          <a:bodyPr vert="horz" wrap="square" lIns="0" tIns="110490" rIns="0" bIns="0" rtlCol="0">
            <a:spAutoFit/>
          </a:bodyPr>
          <a:lstStyle/>
          <a:p>
            <a:pPr marL="12700" algn="just">
              <a:lnSpc>
                <a:spcPct val="100000"/>
              </a:lnSpc>
              <a:spcBef>
                <a:spcPts val="870"/>
              </a:spcBef>
            </a:pPr>
            <a:r>
              <a:rPr sz="2000" dirty="0">
                <a:latin typeface="Roboto"/>
                <a:cs typeface="Roboto"/>
              </a:rPr>
              <a:t>5.</a:t>
            </a:r>
            <a:r>
              <a:rPr sz="2000" spc="-45" dirty="0">
                <a:latin typeface="Roboto"/>
                <a:cs typeface="Roboto"/>
              </a:rPr>
              <a:t> </a:t>
            </a:r>
            <a:r>
              <a:rPr sz="2000" dirty="0">
                <a:latin typeface="Roboto"/>
                <a:cs typeface="Roboto"/>
              </a:rPr>
              <a:t>Legal</a:t>
            </a:r>
            <a:r>
              <a:rPr sz="2000" spc="-45" dirty="0">
                <a:latin typeface="Roboto"/>
                <a:cs typeface="Roboto"/>
              </a:rPr>
              <a:t> </a:t>
            </a:r>
            <a:r>
              <a:rPr sz="2000" spc="-10" dirty="0">
                <a:latin typeface="Roboto"/>
                <a:cs typeface="Roboto"/>
              </a:rPr>
              <a:t>Feasibility</a:t>
            </a:r>
            <a:endParaRPr sz="2000" dirty="0">
              <a:latin typeface="Roboto"/>
              <a:cs typeface="Roboto"/>
            </a:endParaRPr>
          </a:p>
          <a:p>
            <a:pPr marL="12700" marR="5080" algn="just">
              <a:lnSpc>
                <a:spcPct val="90000"/>
              </a:lnSpc>
              <a:spcBef>
                <a:spcPts val="1010"/>
              </a:spcBef>
            </a:pPr>
            <a:r>
              <a:rPr sz="2000" dirty="0">
                <a:latin typeface="Roboto"/>
                <a:cs typeface="Roboto"/>
              </a:rPr>
              <a:t>This</a:t>
            </a:r>
            <a:r>
              <a:rPr sz="2000" spc="315" dirty="0">
                <a:latin typeface="Roboto"/>
                <a:cs typeface="Roboto"/>
              </a:rPr>
              <a:t> </a:t>
            </a:r>
            <a:r>
              <a:rPr sz="2000" dirty="0">
                <a:latin typeface="Roboto"/>
                <a:cs typeface="Roboto"/>
              </a:rPr>
              <a:t>assessment</a:t>
            </a:r>
            <a:r>
              <a:rPr sz="2000" spc="325" dirty="0">
                <a:latin typeface="Roboto"/>
                <a:cs typeface="Roboto"/>
              </a:rPr>
              <a:t> </a:t>
            </a:r>
            <a:r>
              <a:rPr sz="2000" dirty="0">
                <a:latin typeface="Roboto"/>
                <a:cs typeface="Roboto"/>
              </a:rPr>
              <a:t>investigates</a:t>
            </a:r>
            <a:r>
              <a:rPr sz="2000" spc="310" dirty="0">
                <a:latin typeface="Roboto"/>
                <a:cs typeface="Roboto"/>
              </a:rPr>
              <a:t> </a:t>
            </a:r>
            <a:r>
              <a:rPr sz="2000" dirty="0">
                <a:latin typeface="Roboto"/>
                <a:cs typeface="Roboto"/>
              </a:rPr>
              <a:t>whether</a:t>
            </a:r>
            <a:r>
              <a:rPr sz="2000" spc="330" dirty="0">
                <a:latin typeface="Roboto"/>
                <a:cs typeface="Roboto"/>
              </a:rPr>
              <a:t> </a:t>
            </a:r>
            <a:r>
              <a:rPr sz="2000" dirty="0">
                <a:latin typeface="Roboto"/>
                <a:cs typeface="Roboto"/>
              </a:rPr>
              <a:t>any</a:t>
            </a:r>
            <a:r>
              <a:rPr sz="2000" spc="320" dirty="0">
                <a:latin typeface="Roboto"/>
                <a:cs typeface="Roboto"/>
              </a:rPr>
              <a:t> </a:t>
            </a:r>
            <a:r>
              <a:rPr sz="2000" dirty="0">
                <a:latin typeface="Roboto"/>
                <a:cs typeface="Roboto"/>
              </a:rPr>
              <a:t>aspect</a:t>
            </a:r>
            <a:r>
              <a:rPr sz="2000" spc="320" dirty="0">
                <a:latin typeface="Roboto"/>
                <a:cs typeface="Roboto"/>
              </a:rPr>
              <a:t> </a:t>
            </a:r>
            <a:r>
              <a:rPr sz="2000" dirty="0">
                <a:latin typeface="Roboto"/>
                <a:cs typeface="Roboto"/>
              </a:rPr>
              <a:t>of</a:t>
            </a:r>
            <a:r>
              <a:rPr sz="2000" spc="315" dirty="0">
                <a:latin typeface="Roboto"/>
                <a:cs typeface="Roboto"/>
              </a:rPr>
              <a:t> </a:t>
            </a:r>
            <a:r>
              <a:rPr sz="2000" spc="-25" dirty="0">
                <a:latin typeface="Roboto"/>
                <a:cs typeface="Roboto"/>
              </a:rPr>
              <a:t>the </a:t>
            </a:r>
            <a:r>
              <a:rPr sz="2000" dirty="0">
                <a:latin typeface="Roboto"/>
                <a:cs typeface="Roboto"/>
              </a:rPr>
              <a:t>proposed</a:t>
            </a:r>
            <a:r>
              <a:rPr sz="2000" spc="85" dirty="0">
                <a:latin typeface="Roboto"/>
                <a:cs typeface="Roboto"/>
              </a:rPr>
              <a:t>  </a:t>
            </a:r>
            <a:r>
              <a:rPr sz="2000" dirty="0">
                <a:latin typeface="Roboto"/>
                <a:cs typeface="Roboto"/>
              </a:rPr>
              <a:t>project</a:t>
            </a:r>
            <a:r>
              <a:rPr sz="2000" spc="90" dirty="0">
                <a:latin typeface="Roboto"/>
                <a:cs typeface="Roboto"/>
              </a:rPr>
              <a:t>  </a:t>
            </a:r>
            <a:r>
              <a:rPr sz="2000" dirty="0">
                <a:latin typeface="Roboto"/>
                <a:cs typeface="Roboto"/>
              </a:rPr>
              <a:t>conflicts</a:t>
            </a:r>
            <a:r>
              <a:rPr sz="2000" spc="80" dirty="0">
                <a:latin typeface="Roboto"/>
                <a:cs typeface="Roboto"/>
              </a:rPr>
              <a:t>  </a:t>
            </a:r>
            <a:r>
              <a:rPr sz="2000" dirty="0">
                <a:latin typeface="Roboto"/>
                <a:cs typeface="Roboto"/>
              </a:rPr>
              <a:t>with</a:t>
            </a:r>
            <a:r>
              <a:rPr sz="2000" spc="90" dirty="0">
                <a:latin typeface="Roboto"/>
                <a:cs typeface="Roboto"/>
              </a:rPr>
              <a:t>  </a:t>
            </a:r>
            <a:r>
              <a:rPr sz="2000" dirty="0">
                <a:latin typeface="Roboto"/>
                <a:cs typeface="Roboto"/>
              </a:rPr>
              <a:t>legal</a:t>
            </a:r>
            <a:r>
              <a:rPr sz="2000" spc="85" dirty="0">
                <a:latin typeface="Roboto"/>
                <a:cs typeface="Roboto"/>
              </a:rPr>
              <a:t>  </a:t>
            </a:r>
            <a:r>
              <a:rPr sz="2000" dirty="0">
                <a:latin typeface="Roboto"/>
                <a:cs typeface="Roboto"/>
              </a:rPr>
              <a:t>requirements</a:t>
            </a:r>
            <a:r>
              <a:rPr sz="2000" spc="80" dirty="0">
                <a:latin typeface="Roboto"/>
                <a:cs typeface="Roboto"/>
              </a:rPr>
              <a:t>  </a:t>
            </a:r>
            <a:r>
              <a:rPr sz="2000" spc="-20" dirty="0">
                <a:latin typeface="Roboto"/>
                <a:cs typeface="Roboto"/>
              </a:rPr>
              <a:t>like </a:t>
            </a:r>
            <a:r>
              <a:rPr sz="2000" dirty="0">
                <a:latin typeface="Roboto"/>
                <a:cs typeface="Roboto"/>
              </a:rPr>
              <a:t>zoning</a:t>
            </a:r>
            <a:r>
              <a:rPr sz="2000" spc="450" dirty="0">
                <a:latin typeface="Roboto"/>
                <a:cs typeface="Roboto"/>
              </a:rPr>
              <a:t> </a:t>
            </a:r>
            <a:r>
              <a:rPr sz="2000" dirty="0">
                <a:latin typeface="Roboto"/>
                <a:cs typeface="Roboto"/>
              </a:rPr>
              <a:t>laws,</a:t>
            </a:r>
            <a:r>
              <a:rPr sz="2000" spc="434" dirty="0">
                <a:latin typeface="Roboto"/>
                <a:cs typeface="Roboto"/>
              </a:rPr>
              <a:t> </a:t>
            </a:r>
            <a:r>
              <a:rPr sz="2000" dirty="0">
                <a:latin typeface="Roboto"/>
                <a:cs typeface="Roboto"/>
              </a:rPr>
              <a:t>data</a:t>
            </a:r>
            <a:r>
              <a:rPr sz="2000" spc="455" dirty="0">
                <a:latin typeface="Roboto"/>
                <a:cs typeface="Roboto"/>
              </a:rPr>
              <a:t> </a:t>
            </a:r>
            <a:r>
              <a:rPr sz="2000" dirty="0">
                <a:latin typeface="Roboto"/>
                <a:cs typeface="Roboto"/>
              </a:rPr>
              <a:t>protection</a:t>
            </a:r>
            <a:r>
              <a:rPr sz="2000" spc="450" dirty="0">
                <a:latin typeface="Roboto"/>
                <a:cs typeface="Roboto"/>
              </a:rPr>
              <a:t> </a:t>
            </a:r>
            <a:r>
              <a:rPr sz="2000" dirty="0">
                <a:latin typeface="Roboto"/>
                <a:cs typeface="Roboto"/>
              </a:rPr>
              <a:t>acts</a:t>
            </a:r>
            <a:r>
              <a:rPr sz="2000" spc="445" dirty="0">
                <a:latin typeface="Roboto"/>
                <a:cs typeface="Roboto"/>
              </a:rPr>
              <a:t> </a:t>
            </a:r>
            <a:r>
              <a:rPr sz="2000" dirty="0">
                <a:latin typeface="Roboto"/>
                <a:cs typeface="Roboto"/>
              </a:rPr>
              <a:t>or</a:t>
            </a:r>
            <a:r>
              <a:rPr sz="2000" spc="450" dirty="0">
                <a:latin typeface="Roboto"/>
                <a:cs typeface="Roboto"/>
              </a:rPr>
              <a:t> </a:t>
            </a:r>
            <a:r>
              <a:rPr sz="2000" dirty="0">
                <a:latin typeface="Roboto"/>
                <a:cs typeface="Roboto"/>
              </a:rPr>
              <a:t>social</a:t>
            </a:r>
            <a:r>
              <a:rPr sz="2000" spc="455" dirty="0">
                <a:latin typeface="Roboto"/>
                <a:cs typeface="Roboto"/>
              </a:rPr>
              <a:t> </a:t>
            </a:r>
            <a:r>
              <a:rPr sz="2000" dirty="0">
                <a:latin typeface="Roboto"/>
                <a:cs typeface="Roboto"/>
              </a:rPr>
              <a:t>media</a:t>
            </a:r>
            <a:r>
              <a:rPr sz="2000" spc="434" dirty="0">
                <a:latin typeface="Roboto"/>
                <a:cs typeface="Roboto"/>
              </a:rPr>
              <a:t> </a:t>
            </a:r>
            <a:r>
              <a:rPr sz="2000" spc="-10" dirty="0">
                <a:latin typeface="Roboto"/>
                <a:cs typeface="Roboto"/>
              </a:rPr>
              <a:t>laws. </a:t>
            </a:r>
            <a:r>
              <a:rPr sz="2000" dirty="0">
                <a:latin typeface="Roboto"/>
                <a:cs typeface="Roboto"/>
              </a:rPr>
              <a:t>Let’s</a:t>
            </a:r>
            <a:r>
              <a:rPr sz="2000" spc="140" dirty="0">
                <a:latin typeface="Roboto"/>
                <a:cs typeface="Roboto"/>
              </a:rPr>
              <a:t> </a:t>
            </a:r>
            <a:r>
              <a:rPr sz="2000" dirty="0">
                <a:latin typeface="Roboto"/>
                <a:cs typeface="Roboto"/>
              </a:rPr>
              <a:t>say</a:t>
            </a:r>
            <a:r>
              <a:rPr sz="2000" spc="150" dirty="0">
                <a:latin typeface="Roboto"/>
                <a:cs typeface="Roboto"/>
              </a:rPr>
              <a:t> </a:t>
            </a:r>
            <a:r>
              <a:rPr sz="2000" dirty="0">
                <a:latin typeface="Roboto"/>
                <a:cs typeface="Roboto"/>
              </a:rPr>
              <a:t>an</a:t>
            </a:r>
            <a:r>
              <a:rPr sz="2000" spc="155" dirty="0">
                <a:latin typeface="Roboto"/>
                <a:cs typeface="Roboto"/>
              </a:rPr>
              <a:t> </a:t>
            </a:r>
            <a:r>
              <a:rPr sz="2000" dirty="0">
                <a:latin typeface="Roboto"/>
                <a:cs typeface="Roboto"/>
              </a:rPr>
              <a:t>organization</a:t>
            </a:r>
            <a:r>
              <a:rPr sz="2000" spc="140" dirty="0">
                <a:latin typeface="Roboto"/>
                <a:cs typeface="Roboto"/>
              </a:rPr>
              <a:t> </a:t>
            </a:r>
            <a:r>
              <a:rPr sz="2000" dirty="0">
                <a:latin typeface="Roboto"/>
                <a:cs typeface="Roboto"/>
              </a:rPr>
              <a:t>wants</a:t>
            </a:r>
            <a:r>
              <a:rPr sz="2000" spc="150" dirty="0">
                <a:latin typeface="Roboto"/>
                <a:cs typeface="Roboto"/>
              </a:rPr>
              <a:t> </a:t>
            </a:r>
            <a:r>
              <a:rPr sz="2000" dirty="0">
                <a:latin typeface="Roboto"/>
                <a:cs typeface="Roboto"/>
              </a:rPr>
              <a:t>to</a:t>
            </a:r>
            <a:r>
              <a:rPr sz="2000" spc="135" dirty="0">
                <a:latin typeface="Roboto"/>
                <a:cs typeface="Roboto"/>
              </a:rPr>
              <a:t> </a:t>
            </a:r>
            <a:r>
              <a:rPr sz="2000" dirty="0">
                <a:latin typeface="Roboto"/>
                <a:cs typeface="Roboto"/>
              </a:rPr>
              <a:t>construct</a:t>
            </a:r>
            <a:r>
              <a:rPr sz="2000" spc="155" dirty="0">
                <a:latin typeface="Roboto"/>
                <a:cs typeface="Roboto"/>
              </a:rPr>
              <a:t> </a:t>
            </a:r>
            <a:r>
              <a:rPr sz="2000" dirty="0">
                <a:latin typeface="Roboto"/>
                <a:cs typeface="Roboto"/>
              </a:rPr>
              <a:t>a</a:t>
            </a:r>
            <a:r>
              <a:rPr sz="2000" spc="140" dirty="0">
                <a:latin typeface="Roboto"/>
                <a:cs typeface="Roboto"/>
              </a:rPr>
              <a:t> </a:t>
            </a:r>
            <a:r>
              <a:rPr sz="2000" dirty="0">
                <a:latin typeface="Roboto"/>
                <a:cs typeface="Roboto"/>
              </a:rPr>
              <a:t>new</a:t>
            </a:r>
            <a:r>
              <a:rPr sz="2000" spc="145" dirty="0">
                <a:latin typeface="Roboto"/>
                <a:cs typeface="Roboto"/>
              </a:rPr>
              <a:t> </a:t>
            </a:r>
            <a:r>
              <a:rPr sz="2000" spc="-10" dirty="0">
                <a:latin typeface="Roboto"/>
                <a:cs typeface="Roboto"/>
              </a:rPr>
              <a:t>office </a:t>
            </a:r>
            <a:r>
              <a:rPr sz="2000" dirty="0">
                <a:latin typeface="Roboto"/>
                <a:cs typeface="Roboto"/>
              </a:rPr>
              <a:t>building</a:t>
            </a:r>
            <a:r>
              <a:rPr sz="2000" spc="490" dirty="0">
                <a:latin typeface="Roboto"/>
                <a:cs typeface="Roboto"/>
              </a:rPr>
              <a:t> </a:t>
            </a:r>
            <a:r>
              <a:rPr sz="2000" dirty="0">
                <a:latin typeface="Roboto"/>
                <a:cs typeface="Roboto"/>
              </a:rPr>
              <a:t>in</a:t>
            </a:r>
            <a:r>
              <a:rPr sz="2000" spc="484" dirty="0">
                <a:latin typeface="Roboto"/>
                <a:cs typeface="Roboto"/>
              </a:rPr>
              <a:t> </a:t>
            </a:r>
            <a:r>
              <a:rPr sz="2000" dirty="0">
                <a:latin typeface="Roboto"/>
                <a:cs typeface="Roboto"/>
              </a:rPr>
              <a:t>a</a:t>
            </a:r>
            <a:r>
              <a:rPr sz="2000" spc="490" dirty="0">
                <a:latin typeface="Roboto"/>
                <a:cs typeface="Roboto"/>
              </a:rPr>
              <a:t> </a:t>
            </a:r>
            <a:r>
              <a:rPr sz="2000" dirty="0">
                <a:latin typeface="Roboto"/>
                <a:cs typeface="Roboto"/>
              </a:rPr>
              <a:t>specific  location.</a:t>
            </a:r>
            <a:r>
              <a:rPr sz="2000" spc="490" dirty="0">
                <a:latin typeface="Roboto"/>
                <a:cs typeface="Roboto"/>
              </a:rPr>
              <a:t> </a:t>
            </a:r>
            <a:r>
              <a:rPr sz="2000" dirty="0">
                <a:latin typeface="Roboto"/>
                <a:cs typeface="Roboto"/>
              </a:rPr>
              <a:t>A</a:t>
            </a:r>
            <a:r>
              <a:rPr sz="2000" spc="490" dirty="0">
                <a:latin typeface="Roboto"/>
                <a:cs typeface="Roboto"/>
              </a:rPr>
              <a:t> </a:t>
            </a:r>
            <a:r>
              <a:rPr sz="2000" dirty="0">
                <a:latin typeface="Roboto"/>
                <a:cs typeface="Roboto"/>
              </a:rPr>
              <a:t>feasibility  study</a:t>
            </a:r>
            <a:r>
              <a:rPr sz="2000" spc="475" dirty="0">
                <a:latin typeface="Roboto"/>
                <a:cs typeface="Roboto"/>
              </a:rPr>
              <a:t> </a:t>
            </a:r>
            <a:r>
              <a:rPr sz="2000" spc="-10" dirty="0">
                <a:latin typeface="Roboto"/>
                <a:cs typeface="Roboto"/>
              </a:rPr>
              <a:t>might </a:t>
            </a:r>
            <a:r>
              <a:rPr sz="2000" dirty="0">
                <a:latin typeface="Roboto"/>
                <a:cs typeface="Roboto"/>
              </a:rPr>
              <a:t>reveal</a:t>
            </a:r>
            <a:r>
              <a:rPr sz="2000" spc="95" dirty="0">
                <a:latin typeface="Roboto"/>
                <a:cs typeface="Roboto"/>
              </a:rPr>
              <a:t> </a:t>
            </a:r>
            <a:r>
              <a:rPr sz="2000" dirty="0">
                <a:latin typeface="Roboto"/>
                <a:cs typeface="Roboto"/>
              </a:rPr>
              <a:t>the</a:t>
            </a:r>
            <a:r>
              <a:rPr sz="2000" spc="114" dirty="0">
                <a:latin typeface="Roboto"/>
                <a:cs typeface="Roboto"/>
              </a:rPr>
              <a:t> </a:t>
            </a:r>
            <a:r>
              <a:rPr sz="2000" spc="-10" dirty="0">
                <a:latin typeface="Roboto"/>
                <a:cs typeface="Roboto"/>
              </a:rPr>
              <a:t>organization’s</a:t>
            </a:r>
            <a:r>
              <a:rPr sz="2000" spc="95" dirty="0">
                <a:latin typeface="Roboto"/>
                <a:cs typeface="Roboto"/>
              </a:rPr>
              <a:t> </a:t>
            </a:r>
            <a:r>
              <a:rPr sz="2000" dirty="0">
                <a:latin typeface="Roboto"/>
                <a:cs typeface="Roboto"/>
              </a:rPr>
              <a:t>ideal</a:t>
            </a:r>
            <a:r>
              <a:rPr sz="2000" spc="114" dirty="0">
                <a:latin typeface="Roboto"/>
                <a:cs typeface="Roboto"/>
              </a:rPr>
              <a:t> </a:t>
            </a:r>
            <a:r>
              <a:rPr sz="2000" dirty="0">
                <a:latin typeface="Roboto"/>
                <a:cs typeface="Roboto"/>
              </a:rPr>
              <a:t>location</a:t>
            </a:r>
            <a:r>
              <a:rPr sz="2000" spc="90" dirty="0">
                <a:latin typeface="Roboto"/>
                <a:cs typeface="Roboto"/>
              </a:rPr>
              <a:t> </a:t>
            </a:r>
            <a:r>
              <a:rPr sz="2000" dirty="0">
                <a:latin typeface="Roboto"/>
                <a:cs typeface="Roboto"/>
              </a:rPr>
              <a:t>isn’t</a:t>
            </a:r>
            <a:r>
              <a:rPr sz="2000" spc="105" dirty="0">
                <a:latin typeface="Roboto"/>
                <a:cs typeface="Roboto"/>
              </a:rPr>
              <a:t> </a:t>
            </a:r>
            <a:r>
              <a:rPr sz="2000" dirty="0">
                <a:latin typeface="Roboto"/>
                <a:cs typeface="Roboto"/>
              </a:rPr>
              <a:t>zoned</a:t>
            </a:r>
            <a:r>
              <a:rPr sz="2000" spc="110" dirty="0">
                <a:latin typeface="Roboto"/>
                <a:cs typeface="Roboto"/>
              </a:rPr>
              <a:t> </a:t>
            </a:r>
            <a:r>
              <a:rPr sz="2000" dirty="0">
                <a:latin typeface="Roboto"/>
                <a:cs typeface="Roboto"/>
              </a:rPr>
              <a:t>for</a:t>
            </a:r>
            <a:r>
              <a:rPr sz="2000" spc="105" dirty="0">
                <a:latin typeface="Roboto"/>
                <a:cs typeface="Roboto"/>
              </a:rPr>
              <a:t> </a:t>
            </a:r>
            <a:r>
              <a:rPr sz="2000" spc="-20" dirty="0">
                <a:latin typeface="Roboto"/>
                <a:cs typeface="Roboto"/>
              </a:rPr>
              <a:t>that </a:t>
            </a:r>
            <a:r>
              <a:rPr sz="2000" dirty="0">
                <a:latin typeface="Roboto"/>
                <a:cs typeface="Roboto"/>
              </a:rPr>
              <a:t>type</a:t>
            </a:r>
            <a:r>
              <a:rPr sz="2000" spc="290" dirty="0">
                <a:latin typeface="Roboto"/>
                <a:cs typeface="Roboto"/>
              </a:rPr>
              <a:t>  </a:t>
            </a:r>
            <a:r>
              <a:rPr sz="2000" dirty="0">
                <a:latin typeface="Roboto"/>
                <a:cs typeface="Roboto"/>
              </a:rPr>
              <a:t>of</a:t>
            </a:r>
            <a:r>
              <a:rPr sz="2000" spc="295" dirty="0">
                <a:latin typeface="Roboto"/>
                <a:cs typeface="Roboto"/>
              </a:rPr>
              <a:t>  </a:t>
            </a:r>
            <a:r>
              <a:rPr sz="2000" dirty="0">
                <a:latin typeface="Roboto"/>
                <a:cs typeface="Roboto"/>
              </a:rPr>
              <a:t>business.</a:t>
            </a:r>
            <a:r>
              <a:rPr sz="2000" spc="290" dirty="0">
                <a:latin typeface="Roboto"/>
                <a:cs typeface="Roboto"/>
              </a:rPr>
              <a:t>  </a:t>
            </a:r>
            <a:r>
              <a:rPr sz="2000" dirty="0">
                <a:latin typeface="Roboto"/>
                <a:cs typeface="Roboto"/>
              </a:rPr>
              <a:t>That</a:t>
            </a:r>
            <a:r>
              <a:rPr sz="2000" spc="290" dirty="0">
                <a:latin typeface="Roboto"/>
                <a:cs typeface="Roboto"/>
              </a:rPr>
              <a:t>  </a:t>
            </a:r>
            <a:r>
              <a:rPr sz="2000" dirty="0">
                <a:latin typeface="Roboto"/>
                <a:cs typeface="Roboto"/>
              </a:rPr>
              <a:t>organization</a:t>
            </a:r>
            <a:r>
              <a:rPr sz="2000" spc="290" dirty="0">
                <a:latin typeface="Roboto"/>
                <a:cs typeface="Roboto"/>
              </a:rPr>
              <a:t>  </a:t>
            </a:r>
            <a:r>
              <a:rPr sz="2000" dirty="0">
                <a:latin typeface="Roboto"/>
                <a:cs typeface="Roboto"/>
              </a:rPr>
              <a:t>has</a:t>
            </a:r>
            <a:r>
              <a:rPr sz="2000" spc="295" dirty="0">
                <a:latin typeface="Roboto"/>
                <a:cs typeface="Roboto"/>
              </a:rPr>
              <a:t>  </a:t>
            </a:r>
            <a:r>
              <a:rPr sz="2000" dirty="0">
                <a:latin typeface="Roboto"/>
                <a:cs typeface="Roboto"/>
              </a:rPr>
              <a:t>just</a:t>
            </a:r>
            <a:r>
              <a:rPr sz="2000" spc="295" dirty="0">
                <a:latin typeface="Roboto"/>
                <a:cs typeface="Roboto"/>
              </a:rPr>
              <a:t>  </a:t>
            </a:r>
            <a:r>
              <a:rPr sz="2000" spc="-10" dirty="0">
                <a:latin typeface="Roboto"/>
                <a:cs typeface="Roboto"/>
              </a:rPr>
              <a:t>saved </a:t>
            </a:r>
            <a:r>
              <a:rPr sz="2000" dirty="0">
                <a:latin typeface="Roboto"/>
                <a:cs typeface="Roboto"/>
              </a:rPr>
              <a:t>considerable</a:t>
            </a:r>
            <a:r>
              <a:rPr sz="2000" spc="215" dirty="0">
                <a:latin typeface="Roboto"/>
                <a:cs typeface="Roboto"/>
              </a:rPr>
              <a:t> </a:t>
            </a:r>
            <a:r>
              <a:rPr sz="2000" dirty="0">
                <a:latin typeface="Roboto"/>
                <a:cs typeface="Roboto"/>
              </a:rPr>
              <a:t>time</a:t>
            </a:r>
            <a:r>
              <a:rPr sz="2000" spc="220" dirty="0">
                <a:latin typeface="Roboto"/>
                <a:cs typeface="Roboto"/>
              </a:rPr>
              <a:t> </a:t>
            </a:r>
            <a:r>
              <a:rPr sz="2000" dirty="0">
                <a:latin typeface="Roboto"/>
                <a:cs typeface="Roboto"/>
              </a:rPr>
              <a:t>and</a:t>
            </a:r>
            <a:r>
              <a:rPr sz="2000" spc="210" dirty="0">
                <a:latin typeface="Roboto"/>
                <a:cs typeface="Roboto"/>
              </a:rPr>
              <a:t> </a:t>
            </a:r>
            <a:r>
              <a:rPr sz="2000" dirty="0">
                <a:latin typeface="Roboto"/>
                <a:cs typeface="Roboto"/>
              </a:rPr>
              <a:t>effort</a:t>
            </a:r>
            <a:r>
              <a:rPr sz="2000" spc="215" dirty="0">
                <a:latin typeface="Roboto"/>
                <a:cs typeface="Roboto"/>
              </a:rPr>
              <a:t> </a:t>
            </a:r>
            <a:r>
              <a:rPr sz="2000" dirty="0">
                <a:latin typeface="Roboto"/>
                <a:cs typeface="Roboto"/>
              </a:rPr>
              <a:t>by</a:t>
            </a:r>
            <a:r>
              <a:rPr sz="2000" spc="215" dirty="0">
                <a:latin typeface="Roboto"/>
                <a:cs typeface="Roboto"/>
              </a:rPr>
              <a:t> </a:t>
            </a:r>
            <a:r>
              <a:rPr sz="2000" dirty="0">
                <a:latin typeface="Roboto"/>
                <a:cs typeface="Roboto"/>
              </a:rPr>
              <a:t>learning</a:t>
            </a:r>
            <a:r>
              <a:rPr sz="2000" spc="215" dirty="0">
                <a:latin typeface="Roboto"/>
                <a:cs typeface="Roboto"/>
              </a:rPr>
              <a:t> </a:t>
            </a:r>
            <a:r>
              <a:rPr sz="2000" dirty="0">
                <a:latin typeface="Roboto"/>
                <a:cs typeface="Roboto"/>
              </a:rPr>
              <a:t>that</a:t>
            </a:r>
            <a:r>
              <a:rPr sz="2000" spc="200" dirty="0">
                <a:latin typeface="Roboto"/>
                <a:cs typeface="Roboto"/>
              </a:rPr>
              <a:t> </a:t>
            </a:r>
            <a:r>
              <a:rPr sz="2000" dirty="0">
                <a:latin typeface="Roboto"/>
                <a:cs typeface="Roboto"/>
              </a:rPr>
              <a:t>their</a:t>
            </a:r>
            <a:r>
              <a:rPr sz="2000" spc="215" dirty="0">
                <a:latin typeface="Roboto"/>
                <a:cs typeface="Roboto"/>
              </a:rPr>
              <a:t> </a:t>
            </a:r>
            <a:r>
              <a:rPr sz="2000" spc="-10" dirty="0">
                <a:latin typeface="Roboto"/>
                <a:cs typeface="Roboto"/>
              </a:rPr>
              <a:t>project </a:t>
            </a:r>
            <a:r>
              <a:rPr sz="2000" dirty="0">
                <a:latin typeface="Roboto"/>
                <a:cs typeface="Roboto"/>
              </a:rPr>
              <a:t>was</a:t>
            </a:r>
            <a:r>
              <a:rPr sz="2000" spc="-65" dirty="0">
                <a:latin typeface="Roboto"/>
                <a:cs typeface="Roboto"/>
              </a:rPr>
              <a:t> </a:t>
            </a:r>
            <a:r>
              <a:rPr sz="2000" dirty="0">
                <a:latin typeface="Roboto"/>
                <a:cs typeface="Roboto"/>
              </a:rPr>
              <a:t>not</a:t>
            </a:r>
            <a:r>
              <a:rPr sz="2000" spc="-70" dirty="0">
                <a:latin typeface="Roboto"/>
                <a:cs typeface="Roboto"/>
              </a:rPr>
              <a:t> </a:t>
            </a:r>
            <a:r>
              <a:rPr sz="2000" dirty="0">
                <a:latin typeface="Roboto"/>
                <a:cs typeface="Roboto"/>
              </a:rPr>
              <a:t>feasible</a:t>
            </a:r>
            <a:r>
              <a:rPr sz="2000" spc="-70" dirty="0">
                <a:latin typeface="Roboto"/>
                <a:cs typeface="Roboto"/>
              </a:rPr>
              <a:t> </a:t>
            </a:r>
            <a:r>
              <a:rPr sz="2000" spc="-10" dirty="0">
                <a:latin typeface="Roboto"/>
                <a:cs typeface="Roboto"/>
              </a:rPr>
              <a:t>right</a:t>
            </a:r>
            <a:r>
              <a:rPr sz="2000" spc="-75" dirty="0">
                <a:latin typeface="Roboto"/>
                <a:cs typeface="Roboto"/>
              </a:rPr>
              <a:t> </a:t>
            </a:r>
            <a:r>
              <a:rPr sz="2000" dirty="0">
                <a:latin typeface="Roboto"/>
                <a:cs typeface="Roboto"/>
              </a:rPr>
              <a:t>from</a:t>
            </a:r>
            <a:r>
              <a:rPr sz="2000" spc="-70" dirty="0">
                <a:latin typeface="Roboto"/>
                <a:cs typeface="Roboto"/>
              </a:rPr>
              <a:t> </a:t>
            </a:r>
            <a:r>
              <a:rPr sz="2000" dirty="0">
                <a:latin typeface="Roboto"/>
                <a:cs typeface="Roboto"/>
              </a:rPr>
              <a:t>the</a:t>
            </a:r>
            <a:r>
              <a:rPr sz="2000" spc="-70" dirty="0">
                <a:latin typeface="Roboto"/>
                <a:cs typeface="Roboto"/>
              </a:rPr>
              <a:t> </a:t>
            </a:r>
            <a:r>
              <a:rPr sz="2000" spc="-10" dirty="0">
                <a:latin typeface="Roboto"/>
                <a:cs typeface="Roboto"/>
              </a:rPr>
              <a:t>beginning.</a:t>
            </a:r>
            <a:endParaRPr sz="2000" dirty="0">
              <a:latin typeface="Roboto"/>
              <a:cs typeface="Roboto"/>
            </a:endParaRPr>
          </a:p>
        </p:txBody>
      </p:sp>
      <p:sp>
        <p:nvSpPr>
          <p:cNvPr id="5" name="object 5"/>
          <p:cNvSpPr txBox="1"/>
          <p:nvPr/>
        </p:nvSpPr>
        <p:spPr>
          <a:xfrm>
            <a:off x="4526660" y="3907422"/>
            <a:ext cx="6750684" cy="2199005"/>
          </a:xfrm>
          <a:prstGeom prst="rect">
            <a:avLst/>
          </a:prstGeom>
        </p:spPr>
        <p:txBody>
          <a:bodyPr vert="horz" wrap="square" lIns="0" tIns="109220" rIns="0" bIns="0" rtlCol="0">
            <a:spAutoFit/>
          </a:bodyPr>
          <a:lstStyle/>
          <a:p>
            <a:pPr marL="12700" algn="just">
              <a:lnSpc>
                <a:spcPct val="100000"/>
              </a:lnSpc>
              <a:spcBef>
                <a:spcPts val="860"/>
              </a:spcBef>
            </a:pPr>
            <a:r>
              <a:rPr sz="2000" dirty="0">
                <a:latin typeface="Roboto"/>
                <a:cs typeface="Roboto"/>
              </a:rPr>
              <a:t>6.</a:t>
            </a:r>
            <a:r>
              <a:rPr sz="2000" spc="-40" dirty="0">
                <a:latin typeface="Roboto"/>
                <a:cs typeface="Roboto"/>
              </a:rPr>
              <a:t> </a:t>
            </a:r>
            <a:r>
              <a:rPr sz="2000" spc="-10" dirty="0">
                <a:latin typeface="Roboto"/>
                <a:cs typeface="Roboto"/>
              </a:rPr>
              <a:t>Operational</a:t>
            </a:r>
            <a:r>
              <a:rPr sz="2000" spc="-35" dirty="0">
                <a:latin typeface="Roboto"/>
                <a:cs typeface="Roboto"/>
              </a:rPr>
              <a:t> </a:t>
            </a:r>
            <a:r>
              <a:rPr sz="2000" spc="-10" dirty="0">
                <a:latin typeface="Roboto"/>
                <a:cs typeface="Roboto"/>
              </a:rPr>
              <a:t>Feasibility</a:t>
            </a:r>
            <a:endParaRPr sz="2000">
              <a:latin typeface="Roboto"/>
              <a:cs typeface="Roboto"/>
            </a:endParaRPr>
          </a:p>
          <a:p>
            <a:pPr marL="12700" marR="5080" algn="just">
              <a:lnSpc>
                <a:spcPct val="89800"/>
              </a:lnSpc>
              <a:spcBef>
                <a:spcPts val="1015"/>
              </a:spcBef>
            </a:pPr>
            <a:r>
              <a:rPr sz="2000" dirty="0">
                <a:latin typeface="Roboto"/>
                <a:cs typeface="Roboto"/>
              </a:rPr>
              <a:t>This</a:t>
            </a:r>
            <a:r>
              <a:rPr sz="2000" spc="215" dirty="0">
                <a:latin typeface="Roboto"/>
                <a:cs typeface="Roboto"/>
              </a:rPr>
              <a:t> </a:t>
            </a:r>
            <a:r>
              <a:rPr sz="2000" dirty="0">
                <a:latin typeface="Roboto"/>
                <a:cs typeface="Roboto"/>
              </a:rPr>
              <a:t>assessment</a:t>
            </a:r>
            <a:r>
              <a:rPr sz="2000" spc="220" dirty="0">
                <a:latin typeface="Roboto"/>
                <a:cs typeface="Roboto"/>
              </a:rPr>
              <a:t> </a:t>
            </a:r>
            <a:r>
              <a:rPr sz="2000" dirty="0">
                <a:latin typeface="Roboto"/>
                <a:cs typeface="Roboto"/>
              </a:rPr>
              <a:t>involves</a:t>
            </a:r>
            <a:r>
              <a:rPr sz="2000" spc="215" dirty="0">
                <a:latin typeface="Roboto"/>
                <a:cs typeface="Roboto"/>
              </a:rPr>
              <a:t> </a:t>
            </a:r>
            <a:r>
              <a:rPr sz="2000" dirty="0">
                <a:latin typeface="Roboto"/>
                <a:cs typeface="Roboto"/>
              </a:rPr>
              <a:t>undertaking</a:t>
            </a:r>
            <a:r>
              <a:rPr sz="2000" spc="220" dirty="0">
                <a:latin typeface="Roboto"/>
                <a:cs typeface="Roboto"/>
              </a:rPr>
              <a:t> </a:t>
            </a:r>
            <a:r>
              <a:rPr sz="2000" dirty="0">
                <a:latin typeface="Roboto"/>
                <a:cs typeface="Roboto"/>
              </a:rPr>
              <a:t>a</a:t>
            </a:r>
            <a:r>
              <a:rPr sz="2000" spc="225" dirty="0">
                <a:latin typeface="Roboto"/>
                <a:cs typeface="Roboto"/>
              </a:rPr>
              <a:t> </a:t>
            </a:r>
            <a:r>
              <a:rPr sz="2000" dirty="0">
                <a:latin typeface="Roboto"/>
                <a:cs typeface="Roboto"/>
              </a:rPr>
              <a:t>study</a:t>
            </a:r>
            <a:r>
              <a:rPr sz="2000" spc="204" dirty="0">
                <a:latin typeface="Roboto"/>
                <a:cs typeface="Roboto"/>
              </a:rPr>
              <a:t> </a:t>
            </a:r>
            <a:r>
              <a:rPr sz="2000" dirty="0">
                <a:latin typeface="Roboto"/>
                <a:cs typeface="Roboto"/>
              </a:rPr>
              <a:t>to</a:t>
            </a:r>
            <a:r>
              <a:rPr sz="2000" spc="220" dirty="0">
                <a:latin typeface="Roboto"/>
                <a:cs typeface="Roboto"/>
              </a:rPr>
              <a:t> </a:t>
            </a:r>
            <a:r>
              <a:rPr sz="2000" spc="-10" dirty="0">
                <a:latin typeface="Roboto"/>
                <a:cs typeface="Roboto"/>
              </a:rPr>
              <a:t>analyze </a:t>
            </a:r>
            <a:r>
              <a:rPr sz="2000" dirty="0">
                <a:latin typeface="Roboto"/>
                <a:cs typeface="Roboto"/>
              </a:rPr>
              <a:t>and</a:t>
            </a:r>
            <a:r>
              <a:rPr sz="2000" spc="315" dirty="0">
                <a:latin typeface="Roboto"/>
                <a:cs typeface="Roboto"/>
              </a:rPr>
              <a:t> </a:t>
            </a:r>
            <a:r>
              <a:rPr sz="2000" dirty="0">
                <a:latin typeface="Roboto"/>
                <a:cs typeface="Roboto"/>
              </a:rPr>
              <a:t>determine</a:t>
            </a:r>
            <a:r>
              <a:rPr sz="2000" spc="325" dirty="0">
                <a:latin typeface="Roboto"/>
                <a:cs typeface="Roboto"/>
              </a:rPr>
              <a:t> </a:t>
            </a:r>
            <a:r>
              <a:rPr sz="2000" spc="-25" dirty="0">
                <a:latin typeface="Roboto"/>
                <a:cs typeface="Roboto"/>
              </a:rPr>
              <a:t>whether—</a:t>
            </a:r>
            <a:r>
              <a:rPr sz="2000" dirty="0">
                <a:latin typeface="Roboto"/>
                <a:cs typeface="Roboto"/>
              </a:rPr>
              <a:t>and</a:t>
            </a:r>
            <a:r>
              <a:rPr sz="2000" spc="315" dirty="0">
                <a:latin typeface="Roboto"/>
                <a:cs typeface="Roboto"/>
              </a:rPr>
              <a:t> </a:t>
            </a:r>
            <a:r>
              <a:rPr sz="2000" dirty="0">
                <a:latin typeface="Roboto"/>
                <a:cs typeface="Roboto"/>
              </a:rPr>
              <a:t>how</a:t>
            </a:r>
            <a:r>
              <a:rPr sz="2000" spc="330" dirty="0">
                <a:latin typeface="Roboto"/>
                <a:cs typeface="Roboto"/>
              </a:rPr>
              <a:t> </a:t>
            </a:r>
            <a:r>
              <a:rPr sz="2000" spc="-30" dirty="0">
                <a:latin typeface="Roboto"/>
                <a:cs typeface="Roboto"/>
              </a:rPr>
              <a:t>well—</a:t>
            </a:r>
            <a:r>
              <a:rPr sz="2000" dirty="0">
                <a:latin typeface="Roboto"/>
                <a:cs typeface="Roboto"/>
              </a:rPr>
              <a:t>the</a:t>
            </a:r>
            <a:r>
              <a:rPr sz="2000" spc="325" dirty="0">
                <a:latin typeface="Roboto"/>
                <a:cs typeface="Roboto"/>
              </a:rPr>
              <a:t> </a:t>
            </a:r>
            <a:r>
              <a:rPr sz="2000" spc="-20" dirty="0">
                <a:latin typeface="Roboto"/>
                <a:cs typeface="Roboto"/>
              </a:rPr>
              <a:t>organization’s </a:t>
            </a:r>
            <a:r>
              <a:rPr sz="2000" dirty="0">
                <a:latin typeface="Roboto"/>
                <a:cs typeface="Roboto"/>
              </a:rPr>
              <a:t>needs</a:t>
            </a:r>
            <a:r>
              <a:rPr sz="2000" spc="275" dirty="0">
                <a:latin typeface="Roboto"/>
                <a:cs typeface="Roboto"/>
              </a:rPr>
              <a:t> </a:t>
            </a:r>
            <a:r>
              <a:rPr sz="2000" dirty="0">
                <a:latin typeface="Roboto"/>
                <a:cs typeface="Roboto"/>
              </a:rPr>
              <a:t>can</a:t>
            </a:r>
            <a:r>
              <a:rPr sz="2000" spc="270" dirty="0">
                <a:latin typeface="Roboto"/>
                <a:cs typeface="Roboto"/>
              </a:rPr>
              <a:t> </a:t>
            </a:r>
            <a:r>
              <a:rPr sz="2000" dirty="0">
                <a:latin typeface="Roboto"/>
                <a:cs typeface="Roboto"/>
              </a:rPr>
              <a:t>be</a:t>
            </a:r>
            <a:r>
              <a:rPr sz="2000" spc="280" dirty="0">
                <a:latin typeface="Roboto"/>
                <a:cs typeface="Roboto"/>
              </a:rPr>
              <a:t> </a:t>
            </a:r>
            <a:r>
              <a:rPr sz="2000" dirty="0">
                <a:latin typeface="Roboto"/>
                <a:cs typeface="Roboto"/>
              </a:rPr>
              <a:t>met</a:t>
            </a:r>
            <a:r>
              <a:rPr sz="2000" spc="280" dirty="0">
                <a:latin typeface="Roboto"/>
                <a:cs typeface="Roboto"/>
              </a:rPr>
              <a:t> </a:t>
            </a:r>
            <a:r>
              <a:rPr sz="2000" dirty="0">
                <a:latin typeface="Roboto"/>
                <a:cs typeface="Roboto"/>
              </a:rPr>
              <a:t>by</a:t>
            </a:r>
            <a:r>
              <a:rPr sz="2000" spc="285" dirty="0">
                <a:latin typeface="Roboto"/>
                <a:cs typeface="Roboto"/>
              </a:rPr>
              <a:t> </a:t>
            </a:r>
            <a:r>
              <a:rPr sz="2000" dirty="0">
                <a:latin typeface="Roboto"/>
                <a:cs typeface="Roboto"/>
              </a:rPr>
              <a:t>completing</a:t>
            </a:r>
            <a:r>
              <a:rPr sz="2000" spc="270" dirty="0">
                <a:latin typeface="Roboto"/>
                <a:cs typeface="Roboto"/>
              </a:rPr>
              <a:t> </a:t>
            </a:r>
            <a:r>
              <a:rPr sz="2000" dirty="0">
                <a:latin typeface="Roboto"/>
                <a:cs typeface="Roboto"/>
              </a:rPr>
              <a:t>the</a:t>
            </a:r>
            <a:r>
              <a:rPr sz="2000" spc="265" dirty="0">
                <a:latin typeface="Roboto"/>
                <a:cs typeface="Roboto"/>
              </a:rPr>
              <a:t> </a:t>
            </a:r>
            <a:r>
              <a:rPr sz="2000" dirty="0">
                <a:latin typeface="Roboto"/>
                <a:cs typeface="Roboto"/>
              </a:rPr>
              <a:t>project.</a:t>
            </a:r>
            <a:r>
              <a:rPr sz="2000" spc="275" dirty="0">
                <a:latin typeface="Roboto"/>
                <a:cs typeface="Roboto"/>
              </a:rPr>
              <a:t> </a:t>
            </a:r>
            <a:r>
              <a:rPr sz="2000" spc="-10" dirty="0">
                <a:latin typeface="Roboto"/>
                <a:cs typeface="Roboto"/>
              </a:rPr>
              <a:t>Operational feasibility</a:t>
            </a:r>
            <a:r>
              <a:rPr sz="2000" spc="-55" dirty="0">
                <a:latin typeface="Roboto"/>
                <a:cs typeface="Roboto"/>
              </a:rPr>
              <a:t> </a:t>
            </a:r>
            <a:r>
              <a:rPr sz="2000" spc="-10" dirty="0">
                <a:latin typeface="Roboto"/>
                <a:cs typeface="Roboto"/>
              </a:rPr>
              <a:t>studies</a:t>
            </a:r>
            <a:r>
              <a:rPr sz="2000" spc="-60" dirty="0">
                <a:latin typeface="Roboto"/>
                <a:cs typeface="Roboto"/>
              </a:rPr>
              <a:t> </a:t>
            </a:r>
            <a:r>
              <a:rPr sz="2000" dirty="0">
                <a:latin typeface="Roboto"/>
                <a:cs typeface="Roboto"/>
              </a:rPr>
              <a:t>also</a:t>
            </a:r>
            <a:r>
              <a:rPr sz="2000" spc="-60" dirty="0">
                <a:latin typeface="Roboto"/>
                <a:cs typeface="Roboto"/>
              </a:rPr>
              <a:t> </a:t>
            </a:r>
            <a:r>
              <a:rPr sz="2000" dirty="0">
                <a:latin typeface="Roboto"/>
                <a:cs typeface="Roboto"/>
              </a:rPr>
              <a:t>examine</a:t>
            </a:r>
            <a:r>
              <a:rPr sz="2000" spc="-55" dirty="0">
                <a:latin typeface="Roboto"/>
                <a:cs typeface="Roboto"/>
              </a:rPr>
              <a:t> </a:t>
            </a:r>
            <a:r>
              <a:rPr sz="2000" dirty="0">
                <a:latin typeface="Roboto"/>
                <a:cs typeface="Roboto"/>
              </a:rPr>
              <a:t>how</a:t>
            </a:r>
            <a:r>
              <a:rPr sz="2000" spc="-50" dirty="0">
                <a:latin typeface="Roboto"/>
                <a:cs typeface="Roboto"/>
              </a:rPr>
              <a:t> </a:t>
            </a:r>
            <a:r>
              <a:rPr sz="2000" dirty="0">
                <a:latin typeface="Roboto"/>
                <a:cs typeface="Roboto"/>
              </a:rPr>
              <a:t>a</a:t>
            </a:r>
            <a:r>
              <a:rPr sz="2000" spc="-55" dirty="0">
                <a:latin typeface="Roboto"/>
                <a:cs typeface="Roboto"/>
              </a:rPr>
              <a:t> </a:t>
            </a:r>
            <a:r>
              <a:rPr sz="2000" dirty="0">
                <a:latin typeface="Roboto"/>
                <a:cs typeface="Roboto"/>
              </a:rPr>
              <a:t>project</a:t>
            </a:r>
            <a:r>
              <a:rPr sz="2000" spc="-50" dirty="0">
                <a:latin typeface="Roboto"/>
                <a:cs typeface="Roboto"/>
              </a:rPr>
              <a:t> </a:t>
            </a:r>
            <a:r>
              <a:rPr sz="2000" dirty="0">
                <a:latin typeface="Roboto"/>
                <a:cs typeface="Roboto"/>
              </a:rPr>
              <a:t>plan</a:t>
            </a:r>
            <a:r>
              <a:rPr sz="2000" spc="-55" dirty="0">
                <a:latin typeface="Roboto"/>
                <a:cs typeface="Roboto"/>
              </a:rPr>
              <a:t> </a:t>
            </a:r>
            <a:r>
              <a:rPr sz="2000" spc="-10" dirty="0">
                <a:latin typeface="Roboto"/>
                <a:cs typeface="Roboto"/>
              </a:rPr>
              <a:t>satisfies </a:t>
            </a:r>
            <a:r>
              <a:rPr sz="2000" dirty="0">
                <a:latin typeface="Roboto"/>
                <a:cs typeface="Roboto"/>
              </a:rPr>
              <a:t>the</a:t>
            </a:r>
            <a:r>
              <a:rPr sz="2000" spc="470" dirty="0">
                <a:latin typeface="Roboto"/>
                <a:cs typeface="Roboto"/>
              </a:rPr>
              <a:t> </a:t>
            </a:r>
            <a:r>
              <a:rPr sz="2000" dirty="0">
                <a:latin typeface="Roboto"/>
                <a:cs typeface="Roboto"/>
              </a:rPr>
              <a:t>requirements</a:t>
            </a:r>
            <a:r>
              <a:rPr sz="2000" spc="465" dirty="0">
                <a:latin typeface="Roboto"/>
                <a:cs typeface="Roboto"/>
              </a:rPr>
              <a:t> </a:t>
            </a:r>
            <a:r>
              <a:rPr sz="2000" dirty="0">
                <a:latin typeface="Roboto"/>
                <a:cs typeface="Roboto"/>
              </a:rPr>
              <a:t>identified</a:t>
            </a:r>
            <a:r>
              <a:rPr sz="2000" spc="455" dirty="0">
                <a:latin typeface="Roboto"/>
                <a:cs typeface="Roboto"/>
              </a:rPr>
              <a:t> </a:t>
            </a:r>
            <a:r>
              <a:rPr sz="2000" dirty="0">
                <a:latin typeface="Roboto"/>
                <a:cs typeface="Roboto"/>
              </a:rPr>
              <a:t>in</a:t>
            </a:r>
            <a:r>
              <a:rPr sz="2000" spc="459" dirty="0">
                <a:latin typeface="Roboto"/>
                <a:cs typeface="Roboto"/>
              </a:rPr>
              <a:t> </a:t>
            </a:r>
            <a:r>
              <a:rPr sz="2000" dirty="0">
                <a:latin typeface="Roboto"/>
                <a:cs typeface="Roboto"/>
              </a:rPr>
              <a:t>the</a:t>
            </a:r>
            <a:r>
              <a:rPr sz="2000" spc="475" dirty="0">
                <a:latin typeface="Roboto"/>
                <a:cs typeface="Roboto"/>
              </a:rPr>
              <a:t> </a:t>
            </a:r>
            <a:r>
              <a:rPr sz="2000" dirty="0">
                <a:latin typeface="Roboto"/>
                <a:cs typeface="Roboto"/>
              </a:rPr>
              <a:t>requirements</a:t>
            </a:r>
            <a:r>
              <a:rPr sz="2000" spc="470" dirty="0">
                <a:latin typeface="Roboto"/>
                <a:cs typeface="Roboto"/>
              </a:rPr>
              <a:t> </a:t>
            </a:r>
            <a:r>
              <a:rPr sz="2000" spc="-10" dirty="0">
                <a:latin typeface="Roboto"/>
                <a:cs typeface="Roboto"/>
              </a:rPr>
              <a:t>analysis </a:t>
            </a:r>
            <a:r>
              <a:rPr sz="2000" dirty="0">
                <a:latin typeface="Roboto"/>
                <a:cs typeface="Roboto"/>
              </a:rPr>
              <a:t>phase</a:t>
            </a:r>
            <a:r>
              <a:rPr sz="2000" spc="-45" dirty="0">
                <a:latin typeface="Roboto"/>
                <a:cs typeface="Roboto"/>
              </a:rPr>
              <a:t> </a:t>
            </a:r>
            <a:r>
              <a:rPr sz="2000" dirty="0">
                <a:latin typeface="Roboto"/>
                <a:cs typeface="Roboto"/>
              </a:rPr>
              <a:t>of</a:t>
            </a:r>
            <a:r>
              <a:rPr sz="2000" spc="-50" dirty="0">
                <a:latin typeface="Roboto"/>
                <a:cs typeface="Roboto"/>
              </a:rPr>
              <a:t> </a:t>
            </a:r>
            <a:r>
              <a:rPr sz="2000" spc="-10" dirty="0">
                <a:latin typeface="Roboto"/>
                <a:cs typeface="Roboto"/>
              </a:rPr>
              <a:t>system</a:t>
            </a:r>
            <a:r>
              <a:rPr sz="2000" spc="-35" dirty="0">
                <a:latin typeface="Roboto"/>
                <a:cs typeface="Roboto"/>
              </a:rPr>
              <a:t> </a:t>
            </a:r>
            <a:r>
              <a:rPr sz="2000" spc="-10" dirty="0">
                <a:latin typeface="Roboto"/>
                <a:cs typeface="Roboto"/>
              </a:rPr>
              <a:t>development.</a:t>
            </a:r>
            <a:endParaRPr sz="2000">
              <a:latin typeface="Roboto"/>
              <a:cs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4166870" cy="6858000"/>
          </a:xfrm>
          <a:custGeom>
            <a:avLst/>
            <a:gdLst/>
            <a:ahLst/>
            <a:cxnLst/>
            <a:rect l="l" t="t" r="r" b="b"/>
            <a:pathLst>
              <a:path w="4166870" h="6858000">
                <a:moveTo>
                  <a:pt x="2259203" y="0"/>
                </a:moveTo>
                <a:lnTo>
                  <a:pt x="0" y="0"/>
                </a:lnTo>
                <a:lnTo>
                  <a:pt x="0" y="6857999"/>
                </a:lnTo>
                <a:lnTo>
                  <a:pt x="2259203" y="6857999"/>
                </a:lnTo>
                <a:lnTo>
                  <a:pt x="2387473" y="6775778"/>
                </a:lnTo>
                <a:lnTo>
                  <a:pt x="2427059" y="6748686"/>
                </a:lnTo>
                <a:lnTo>
                  <a:pt x="2466306" y="6721137"/>
                </a:lnTo>
                <a:lnTo>
                  <a:pt x="2505209" y="6693136"/>
                </a:lnTo>
                <a:lnTo>
                  <a:pt x="2543765" y="6664686"/>
                </a:lnTo>
                <a:lnTo>
                  <a:pt x="2581969" y="6635792"/>
                </a:lnTo>
                <a:lnTo>
                  <a:pt x="2619817" y="6606457"/>
                </a:lnTo>
                <a:lnTo>
                  <a:pt x="2657307" y="6576685"/>
                </a:lnTo>
                <a:lnTo>
                  <a:pt x="2694433" y="6546479"/>
                </a:lnTo>
                <a:lnTo>
                  <a:pt x="2731193" y="6515844"/>
                </a:lnTo>
                <a:lnTo>
                  <a:pt x="2767582" y="6484784"/>
                </a:lnTo>
                <a:lnTo>
                  <a:pt x="2803597" y="6453301"/>
                </a:lnTo>
                <a:lnTo>
                  <a:pt x="2839233" y="6421401"/>
                </a:lnTo>
                <a:lnTo>
                  <a:pt x="2874488" y="6389086"/>
                </a:lnTo>
                <a:lnTo>
                  <a:pt x="2909356" y="6356362"/>
                </a:lnTo>
                <a:lnTo>
                  <a:pt x="2943835" y="6323230"/>
                </a:lnTo>
                <a:lnTo>
                  <a:pt x="2977921" y="6289696"/>
                </a:lnTo>
                <a:lnTo>
                  <a:pt x="3011609" y="6255763"/>
                </a:lnTo>
                <a:lnTo>
                  <a:pt x="3044896" y="6221435"/>
                </a:lnTo>
                <a:lnTo>
                  <a:pt x="3077778" y="6186716"/>
                </a:lnTo>
                <a:lnTo>
                  <a:pt x="3110252" y="6151609"/>
                </a:lnTo>
                <a:lnTo>
                  <a:pt x="3142313" y="6116118"/>
                </a:lnTo>
                <a:lnTo>
                  <a:pt x="3173957" y="6080248"/>
                </a:lnTo>
                <a:lnTo>
                  <a:pt x="3205181" y="6044002"/>
                </a:lnTo>
                <a:lnTo>
                  <a:pt x="3235982" y="6007384"/>
                </a:lnTo>
                <a:lnTo>
                  <a:pt x="3266354" y="5970397"/>
                </a:lnTo>
                <a:lnTo>
                  <a:pt x="3296295" y="5933046"/>
                </a:lnTo>
                <a:lnTo>
                  <a:pt x="3325800" y="5895333"/>
                </a:lnTo>
                <a:lnTo>
                  <a:pt x="3354866" y="5857265"/>
                </a:lnTo>
                <a:lnTo>
                  <a:pt x="3383489" y="5818842"/>
                </a:lnTo>
                <a:lnTo>
                  <a:pt x="3411665" y="5780071"/>
                </a:lnTo>
                <a:lnTo>
                  <a:pt x="3439390" y="5740954"/>
                </a:lnTo>
                <a:lnTo>
                  <a:pt x="3466661" y="5701496"/>
                </a:lnTo>
                <a:lnTo>
                  <a:pt x="3493474" y="5661700"/>
                </a:lnTo>
                <a:lnTo>
                  <a:pt x="3519824" y="5621569"/>
                </a:lnTo>
                <a:lnTo>
                  <a:pt x="3545708" y="5581109"/>
                </a:lnTo>
                <a:lnTo>
                  <a:pt x="3571122" y="5540322"/>
                </a:lnTo>
                <a:lnTo>
                  <a:pt x="3596063" y="5499213"/>
                </a:lnTo>
                <a:lnTo>
                  <a:pt x="3620526" y="5457784"/>
                </a:lnTo>
                <a:lnTo>
                  <a:pt x="3644508" y="5416041"/>
                </a:lnTo>
                <a:lnTo>
                  <a:pt x="3668005" y="5373987"/>
                </a:lnTo>
                <a:lnTo>
                  <a:pt x="3691013" y="5331626"/>
                </a:lnTo>
                <a:lnTo>
                  <a:pt x="3713528" y="5288961"/>
                </a:lnTo>
                <a:lnTo>
                  <a:pt x="3735547" y="5245996"/>
                </a:lnTo>
                <a:lnTo>
                  <a:pt x="3757066" y="5202736"/>
                </a:lnTo>
                <a:lnTo>
                  <a:pt x="3778080" y="5159183"/>
                </a:lnTo>
                <a:lnTo>
                  <a:pt x="3798586" y="5115342"/>
                </a:lnTo>
                <a:lnTo>
                  <a:pt x="3818580" y="5071217"/>
                </a:lnTo>
                <a:lnTo>
                  <a:pt x="3838059" y="5026811"/>
                </a:lnTo>
                <a:lnTo>
                  <a:pt x="3857019" y="4982129"/>
                </a:lnTo>
                <a:lnTo>
                  <a:pt x="3875455" y="4937174"/>
                </a:lnTo>
                <a:lnTo>
                  <a:pt x="3893364" y="4891949"/>
                </a:lnTo>
                <a:lnTo>
                  <a:pt x="3910742" y="4846459"/>
                </a:lnTo>
                <a:lnTo>
                  <a:pt x="3927585" y="4800708"/>
                </a:lnTo>
                <a:lnTo>
                  <a:pt x="3943890" y="4754699"/>
                </a:lnTo>
                <a:lnTo>
                  <a:pt x="3959653" y="4708436"/>
                </a:lnTo>
                <a:lnTo>
                  <a:pt x="3974869" y="4661923"/>
                </a:lnTo>
                <a:lnTo>
                  <a:pt x="3989536" y="4615164"/>
                </a:lnTo>
                <a:lnTo>
                  <a:pt x="4003649" y="4568162"/>
                </a:lnTo>
                <a:lnTo>
                  <a:pt x="4017204" y="4520922"/>
                </a:lnTo>
                <a:lnTo>
                  <a:pt x="4030197" y="4473447"/>
                </a:lnTo>
                <a:lnTo>
                  <a:pt x="4042626" y="4425741"/>
                </a:lnTo>
                <a:lnTo>
                  <a:pt x="4054485" y="4377808"/>
                </a:lnTo>
                <a:lnTo>
                  <a:pt x="4065772" y="4329652"/>
                </a:lnTo>
                <a:lnTo>
                  <a:pt x="4076481" y="4281276"/>
                </a:lnTo>
                <a:lnTo>
                  <a:pt x="4086611" y="4232684"/>
                </a:lnTo>
                <a:lnTo>
                  <a:pt x="4096156" y="4183881"/>
                </a:lnTo>
                <a:lnTo>
                  <a:pt x="4105112" y="4134870"/>
                </a:lnTo>
                <a:lnTo>
                  <a:pt x="4113477" y="4085654"/>
                </a:lnTo>
                <a:lnTo>
                  <a:pt x="4121246" y="4036238"/>
                </a:lnTo>
                <a:lnTo>
                  <a:pt x="4128416" y="3986625"/>
                </a:lnTo>
                <a:lnTo>
                  <a:pt x="4134982" y="3936819"/>
                </a:lnTo>
                <a:lnTo>
                  <a:pt x="4140941" y="3886825"/>
                </a:lnTo>
                <a:lnTo>
                  <a:pt x="4146289" y="3836645"/>
                </a:lnTo>
                <a:lnTo>
                  <a:pt x="4151022" y="3786284"/>
                </a:lnTo>
                <a:lnTo>
                  <a:pt x="4155136" y="3735745"/>
                </a:lnTo>
                <a:lnTo>
                  <a:pt x="4158628" y="3685033"/>
                </a:lnTo>
                <a:lnTo>
                  <a:pt x="4161493" y="3634151"/>
                </a:lnTo>
                <a:lnTo>
                  <a:pt x="4163728" y="3583103"/>
                </a:lnTo>
                <a:lnTo>
                  <a:pt x="4165330" y="3531892"/>
                </a:lnTo>
                <a:lnTo>
                  <a:pt x="4166293" y="3480523"/>
                </a:lnTo>
                <a:lnTo>
                  <a:pt x="4166616" y="3429000"/>
                </a:lnTo>
                <a:lnTo>
                  <a:pt x="4166293" y="3377476"/>
                </a:lnTo>
                <a:lnTo>
                  <a:pt x="4165330" y="3326107"/>
                </a:lnTo>
                <a:lnTo>
                  <a:pt x="4163728" y="3274897"/>
                </a:lnTo>
                <a:lnTo>
                  <a:pt x="4161493" y="3223849"/>
                </a:lnTo>
                <a:lnTo>
                  <a:pt x="4158628" y="3172967"/>
                </a:lnTo>
                <a:lnTo>
                  <a:pt x="4155136" y="3122255"/>
                </a:lnTo>
                <a:lnTo>
                  <a:pt x="4151022" y="3071716"/>
                </a:lnTo>
                <a:lnTo>
                  <a:pt x="4146289" y="3021356"/>
                </a:lnTo>
                <a:lnTo>
                  <a:pt x="4140941" y="2971176"/>
                </a:lnTo>
                <a:lnTo>
                  <a:pt x="4134982" y="2921182"/>
                </a:lnTo>
                <a:lnTo>
                  <a:pt x="4128416" y="2871377"/>
                </a:lnTo>
                <a:lnTo>
                  <a:pt x="4121246" y="2821765"/>
                </a:lnTo>
                <a:lnTo>
                  <a:pt x="4113477" y="2772349"/>
                </a:lnTo>
                <a:lnTo>
                  <a:pt x="4105112" y="2723134"/>
                </a:lnTo>
                <a:lnTo>
                  <a:pt x="4096156" y="2674123"/>
                </a:lnTo>
                <a:lnTo>
                  <a:pt x="4086611" y="2625320"/>
                </a:lnTo>
                <a:lnTo>
                  <a:pt x="4076481" y="2576729"/>
                </a:lnTo>
                <a:lnTo>
                  <a:pt x="4065772" y="2528354"/>
                </a:lnTo>
                <a:lnTo>
                  <a:pt x="4054485" y="2480198"/>
                </a:lnTo>
                <a:lnTo>
                  <a:pt x="4042626" y="2432266"/>
                </a:lnTo>
                <a:lnTo>
                  <a:pt x="4030197" y="2384560"/>
                </a:lnTo>
                <a:lnTo>
                  <a:pt x="4017204" y="2337086"/>
                </a:lnTo>
                <a:lnTo>
                  <a:pt x="4003649" y="2289846"/>
                </a:lnTo>
                <a:lnTo>
                  <a:pt x="3989536" y="2242846"/>
                </a:lnTo>
                <a:lnTo>
                  <a:pt x="3974869" y="2196087"/>
                </a:lnTo>
                <a:lnTo>
                  <a:pt x="3959653" y="2149575"/>
                </a:lnTo>
                <a:lnTo>
                  <a:pt x="3943890" y="2103312"/>
                </a:lnTo>
                <a:lnTo>
                  <a:pt x="3927585" y="2057304"/>
                </a:lnTo>
                <a:lnTo>
                  <a:pt x="3910742" y="2011553"/>
                </a:lnTo>
                <a:lnTo>
                  <a:pt x="3893364" y="1966064"/>
                </a:lnTo>
                <a:lnTo>
                  <a:pt x="3875455" y="1920840"/>
                </a:lnTo>
                <a:lnTo>
                  <a:pt x="3857019" y="1875885"/>
                </a:lnTo>
                <a:lnTo>
                  <a:pt x="3838059" y="1831203"/>
                </a:lnTo>
                <a:lnTo>
                  <a:pt x="3818580" y="1786797"/>
                </a:lnTo>
                <a:lnTo>
                  <a:pt x="3798586" y="1742673"/>
                </a:lnTo>
                <a:lnTo>
                  <a:pt x="3778080" y="1698832"/>
                </a:lnTo>
                <a:lnTo>
                  <a:pt x="3757066" y="1655280"/>
                </a:lnTo>
                <a:lnTo>
                  <a:pt x="3735547" y="1612020"/>
                </a:lnTo>
                <a:lnTo>
                  <a:pt x="3713528" y="1569055"/>
                </a:lnTo>
                <a:lnTo>
                  <a:pt x="3691013" y="1526391"/>
                </a:lnTo>
                <a:lnTo>
                  <a:pt x="3668005" y="1484029"/>
                </a:lnTo>
                <a:lnTo>
                  <a:pt x="3644508" y="1441975"/>
                </a:lnTo>
                <a:lnTo>
                  <a:pt x="3620526" y="1400232"/>
                </a:lnTo>
                <a:lnTo>
                  <a:pt x="3596063" y="1358804"/>
                </a:lnTo>
                <a:lnTo>
                  <a:pt x="3571122" y="1317694"/>
                </a:lnTo>
                <a:lnTo>
                  <a:pt x="3545708" y="1276907"/>
                </a:lnTo>
                <a:lnTo>
                  <a:pt x="3519824" y="1236446"/>
                </a:lnTo>
                <a:lnTo>
                  <a:pt x="3493474" y="1196316"/>
                </a:lnTo>
                <a:lnTo>
                  <a:pt x="3466661" y="1156519"/>
                </a:lnTo>
                <a:lnTo>
                  <a:pt x="3439390" y="1117060"/>
                </a:lnTo>
                <a:lnTo>
                  <a:pt x="3411665" y="1077943"/>
                </a:lnTo>
                <a:lnTo>
                  <a:pt x="3383489" y="1039171"/>
                </a:lnTo>
                <a:lnTo>
                  <a:pt x="3354866" y="1000748"/>
                </a:lnTo>
                <a:lnTo>
                  <a:pt x="3325800" y="962678"/>
                </a:lnTo>
                <a:lnTo>
                  <a:pt x="3296295" y="924965"/>
                </a:lnTo>
                <a:lnTo>
                  <a:pt x="3266354" y="887613"/>
                </a:lnTo>
                <a:lnTo>
                  <a:pt x="3235982" y="850625"/>
                </a:lnTo>
                <a:lnTo>
                  <a:pt x="3205181" y="814006"/>
                </a:lnTo>
                <a:lnTo>
                  <a:pt x="3173957" y="777758"/>
                </a:lnTo>
                <a:lnTo>
                  <a:pt x="3142313" y="741886"/>
                </a:lnTo>
                <a:lnTo>
                  <a:pt x="3110252" y="706395"/>
                </a:lnTo>
                <a:lnTo>
                  <a:pt x="3077778" y="671286"/>
                </a:lnTo>
                <a:lnTo>
                  <a:pt x="3044896" y="636565"/>
                </a:lnTo>
                <a:lnTo>
                  <a:pt x="3011609" y="602235"/>
                </a:lnTo>
                <a:lnTo>
                  <a:pt x="2977921" y="568300"/>
                </a:lnTo>
                <a:lnTo>
                  <a:pt x="2943835" y="534764"/>
                </a:lnTo>
                <a:lnTo>
                  <a:pt x="2909356" y="501631"/>
                </a:lnTo>
                <a:lnTo>
                  <a:pt x="2874488" y="468903"/>
                </a:lnTo>
                <a:lnTo>
                  <a:pt x="2839233" y="436586"/>
                </a:lnTo>
                <a:lnTo>
                  <a:pt x="2803597" y="404684"/>
                </a:lnTo>
                <a:lnTo>
                  <a:pt x="2767582" y="373198"/>
                </a:lnTo>
                <a:lnTo>
                  <a:pt x="2731193" y="342135"/>
                </a:lnTo>
                <a:lnTo>
                  <a:pt x="2694433" y="311497"/>
                </a:lnTo>
                <a:lnTo>
                  <a:pt x="2657307" y="281288"/>
                </a:lnTo>
                <a:lnTo>
                  <a:pt x="2619817" y="251513"/>
                </a:lnTo>
                <a:lnTo>
                  <a:pt x="2581969" y="222174"/>
                </a:lnTo>
                <a:lnTo>
                  <a:pt x="2543765" y="193276"/>
                </a:lnTo>
                <a:lnTo>
                  <a:pt x="2505209" y="164823"/>
                </a:lnTo>
                <a:lnTo>
                  <a:pt x="2466306" y="136818"/>
                </a:lnTo>
                <a:lnTo>
                  <a:pt x="2427059" y="109265"/>
                </a:lnTo>
                <a:lnTo>
                  <a:pt x="2387473" y="82169"/>
                </a:lnTo>
                <a:lnTo>
                  <a:pt x="2259203" y="0"/>
                </a:lnTo>
                <a:close/>
              </a:path>
            </a:pathLst>
          </a:custGeom>
          <a:solidFill>
            <a:srgbClr val="EC7C30"/>
          </a:solidFill>
        </p:spPr>
        <p:txBody>
          <a:bodyPr wrap="square" lIns="0" tIns="0" rIns="0" bIns="0" rtlCol="0"/>
          <a:lstStyle/>
          <a:p>
            <a:endParaRPr/>
          </a:p>
        </p:txBody>
      </p:sp>
      <p:sp>
        <p:nvSpPr>
          <p:cNvPr id="3" name="object 3"/>
          <p:cNvSpPr txBox="1"/>
          <p:nvPr/>
        </p:nvSpPr>
        <p:spPr>
          <a:xfrm>
            <a:off x="765759" y="2370531"/>
            <a:ext cx="2529205" cy="1898650"/>
          </a:xfrm>
          <a:prstGeom prst="rect">
            <a:avLst/>
          </a:prstGeom>
        </p:spPr>
        <p:txBody>
          <a:bodyPr vert="horz" wrap="square" lIns="0" tIns="83185" rIns="0" bIns="0" rtlCol="0">
            <a:spAutoFit/>
          </a:bodyPr>
          <a:lstStyle/>
          <a:p>
            <a:pPr marL="12700" marR="5080">
              <a:lnSpc>
                <a:spcPct val="89600"/>
              </a:lnSpc>
              <a:spcBef>
                <a:spcPts val="655"/>
              </a:spcBef>
            </a:pPr>
            <a:r>
              <a:rPr sz="4400" dirty="0">
                <a:solidFill>
                  <a:srgbClr val="FFFFFF"/>
                </a:solidFill>
                <a:latin typeface="Roboto"/>
                <a:cs typeface="Roboto"/>
              </a:rPr>
              <a:t>Types</a:t>
            </a:r>
            <a:r>
              <a:rPr sz="4400" spc="-265" dirty="0">
                <a:solidFill>
                  <a:srgbClr val="FFFFFF"/>
                </a:solidFill>
                <a:latin typeface="Roboto"/>
                <a:cs typeface="Roboto"/>
              </a:rPr>
              <a:t> </a:t>
            </a:r>
            <a:r>
              <a:rPr sz="4400" spc="-25" dirty="0">
                <a:solidFill>
                  <a:srgbClr val="FFFFFF"/>
                </a:solidFill>
                <a:latin typeface="Roboto"/>
                <a:cs typeface="Roboto"/>
              </a:rPr>
              <a:t>of </a:t>
            </a:r>
            <a:r>
              <a:rPr sz="4400" spc="-45" dirty="0">
                <a:solidFill>
                  <a:srgbClr val="FFFFFF"/>
                </a:solidFill>
                <a:latin typeface="Roboto"/>
                <a:cs typeface="Roboto"/>
              </a:rPr>
              <a:t>Feasibility </a:t>
            </a:r>
            <a:r>
              <a:rPr sz="4400" spc="-10" dirty="0">
                <a:solidFill>
                  <a:srgbClr val="FFFFFF"/>
                </a:solidFill>
                <a:latin typeface="Roboto"/>
                <a:cs typeface="Roboto"/>
              </a:rPr>
              <a:t>Study</a:t>
            </a:r>
            <a:endParaRPr sz="4400">
              <a:latin typeface="Roboto"/>
              <a:cs typeface="Roboto"/>
            </a:endParaRPr>
          </a:p>
        </p:txBody>
      </p:sp>
      <p:sp>
        <p:nvSpPr>
          <p:cNvPr id="4" name="object 4"/>
          <p:cNvSpPr/>
          <p:nvPr/>
        </p:nvSpPr>
        <p:spPr>
          <a:xfrm>
            <a:off x="9592818" y="4498085"/>
            <a:ext cx="2042160" cy="2042160"/>
          </a:xfrm>
          <a:custGeom>
            <a:avLst/>
            <a:gdLst/>
            <a:ahLst/>
            <a:cxnLst/>
            <a:rect l="l" t="t" r="r" b="b"/>
            <a:pathLst>
              <a:path w="2042159" h="2042159">
                <a:moveTo>
                  <a:pt x="0" y="2042159"/>
                </a:moveTo>
                <a:lnTo>
                  <a:pt x="48205" y="2041602"/>
                </a:lnTo>
                <a:lnTo>
                  <a:pt x="96136" y="2039937"/>
                </a:lnTo>
                <a:lnTo>
                  <a:pt x="143781" y="2037177"/>
                </a:lnTo>
                <a:lnTo>
                  <a:pt x="191128" y="2033334"/>
                </a:lnTo>
                <a:lnTo>
                  <a:pt x="238165" y="2028420"/>
                </a:lnTo>
                <a:lnTo>
                  <a:pt x="284878" y="2022449"/>
                </a:lnTo>
                <a:lnTo>
                  <a:pt x="331257" y="2015431"/>
                </a:lnTo>
                <a:lnTo>
                  <a:pt x="377288" y="2007379"/>
                </a:lnTo>
                <a:lnTo>
                  <a:pt x="422959" y="1998307"/>
                </a:lnTo>
                <a:lnTo>
                  <a:pt x="468258" y="1988224"/>
                </a:lnTo>
                <a:lnTo>
                  <a:pt x="513174" y="1977145"/>
                </a:lnTo>
                <a:lnTo>
                  <a:pt x="557693" y="1965081"/>
                </a:lnTo>
                <a:lnTo>
                  <a:pt x="601803" y="1952045"/>
                </a:lnTo>
                <a:lnTo>
                  <a:pt x="645493" y="1938048"/>
                </a:lnTo>
                <a:lnTo>
                  <a:pt x="688749" y="1923104"/>
                </a:lnTo>
                <a:lnTo>
                  <a:pt x="731560" y="1907224"/>
                </a:lnTo>
                <a:lnTo>
                  <a:pt x="773913" y="1890420"/>
                </a:lnTo>
                <a:lnTo>
                  <a:pt x="815796" y="1872705"/>
                </a:lnTo>
                <a:lnTo>
                  <a:pt x="857198" y="1854092"/>
                </a:lnTo>
                <a:lnTo>
                  <a:pt x="898104" y="1834591"/>
                </a:lnTo>
                <a:lnTo>
                  <a:pt x="938504" y="1814216"/>
                </a:lnTo>
                <a:lnTo>
                  <a:pt x="978385" y="1792979"/>
                </a:lnTo>
                <a:lnTo>
                  <a:pt x="1017735" y="1770893"/>
                </a:lnTo>
                <a:lnTo>
                  <a:pt x="1056541" y="1747968"/>
                </a:lnTo>
                <a:lnTo>
                  <a:pt x="1094792" y="1724219"/>
                </a:lnTo>
                <a:lnTo>
                  <a:pt x="1132475" y="1699656"/>
                </a:lnTo>
                <a:lnTo>
                  <a:pt x="1169577" y="1674292"/>
                </a:lnTo>
                <a:lnTo>
                  <a:pt x="1206087" y="1648140"/>
                </a:lnTo>
                <a:lnTo>
                  <a:pt x="1241992" y="1621211"/>
                </a:lnTo>
                <a:lnTo>
                  <a:pt x="1277280" y="1593518"/>
                </a:lnTo>
                <a:lnTo>
                  <a:pt x="1311939" y="1565074"/>
                </a:lnTo>
                <a:lnTo>
                  <a:pt x="1345957" y="1535890"/>
                </a:lnTo>
                <a:lnTo>
                  <a:pt x="1379320" y="1505978"/>
                </a:lnTo>
                <a:lnTo>
                  <a:pt x="1412018" y="1475352"/>
                </a:lnTo>
                <a:lnTo>
                  <a:pt x="1444037" y="1444023"/>
                </a:lnTo>
                <a:lnTo>
                  <a:pt x="1475366" y="1412003"/>
                </a:lnTo>
                <a:lnTo>
                  <a:pt x="1505992" y="1379305"/>
                </a:lnTo>
                <a:lnTo>
                  <a:pt x="1535903" y="1345941"/>
                </a:lnTo>
                <a:lnTo>
                  <a:pt x="1565086" y="1311924"/>
                </a:lnTo>
                <a:lnTo>
                  <a:pt x="1593530" y="1277264"/>
                </a:lnTo>
                <a:lnTo>
                  <a:pt x="1621223" y="1241976"/>
                </a:lnTo>
                <a:lnTo>
                  <a:pt x="1648151" y="1206071"/>
                </a:lnTo>
                <a:lnTo>
                  <a:pt x="1674302" y="1169560"/>
                </a:lnTo>
                <a:lnTo>
                  <a:pt x="1699666" y="1132458"/>
                </a:lnTo>
                <a:lnTo>
                  <a:pt x="1724228" y="1094775"/>
                </a:lnTo>
                <a:lnTo>
                  <a:pt x="1747977" y="1056524"/>
                </a:lnTo>
                <a:lnTo>
                  <a:pt x="1770901" y="1017718"/>
                </a:lnTo>
                <a:lnTo>
                  <a:pt x="1792987" y="978368"/>
                </a:lnTo>
                <a:lnTo>
                  <a:pt x="1814224" y="938487"/>
                </a:lnTo>
                <a:lnTo>
                  <a:pt x="1834598" y="898088"/>
                </a:lnTo>
                <a:lnTo>
                  <a:pt x="1854098" y="857181"/>
                </a:lnTo>
                <a:lnTo>
                  <a:pt x="1872711" y="815780"/>
                </a:lnTo>
                <a:lnTo>
                  <a:pt x="1890425" y="773897"/>
                </a:lnTo>
                <a:lnTo>
                  <a:pt x="1907228" y="731544"/>
                </a:lnTo>
                <a:lnTo>
                  <a:pt x="1923108" y="688734"/>
                </a:lnTo>
                <a:lnTo>
                  <a:pt x="1938052" y="645478"/>
                </a:lnTo>
                <a:lnTo>
                  <a:pt x="1952048" y="601789"/>
                </a:lnTo>
                <a:lnTo>
                  <a:pt x="1965084" y="557679"/>
                </a:lnTo>
                <a:lnTo>
                  <a:pt x="1977148" y="513161"/>
                </a:lnTo>
                <a:lnTo>
                  <a:pt x="1988226" y="468247"/>
                </a:lnTo>
                <a:lnTo>
                  <a:pt x="1998308" y="422948"/>
                </a:lnTo>
                <a:lnTo>
                  <a:pt x="2007381" y="377277"/>
                </a:lnTo>
                <a:lnTo>
                  <a:pt x="2015432" y="331247"/>
                </a:lnTo>
                <a:lnTo>
                  <a:pt x="2022449" y="284870"/>
                </a:lnTo>
                <a:lnTo>
                  <a:pt x="2028421" y="238158"/>
                </a:lnTo>
                <a:lnTo>
                  <a:pt x="2033334" y="191122"/>
                </a:lnTo>
                <a:lnTo>
                  <a:pt x="2037177" y="143777"/>
                </a:lnTo>
                <a:lnTo>
                  <a:pt x="2039937" y="96133"/>
                </a:lnTo>
                <a:lnTo>
                  <a:pt x="2041602" y="48203"/>
                </a:lnTo>
                <a:lnTo>
                  <a:pt x="2042159" y="0"/>
                </a:lnTo>
              </a:path>
            </a:pathLst>
          </a:custGeom>
          <a:ln w="127000">
            <a:solidFill>
              <a:srgbClr val="FFC000"/>
            </a:solidFill>
            <a:prstDash val="dash"/>
          </a:ln>
        </p:spPr>
        <p:txBody>
          <a:bodyPr wrap="square" lIns="0" tIns="0" rIns="0" bIns="0" rtlCol="0"/>
          <a:lstStyle/>
          <a:p>
            <a:endParaRPr/>
          </a:p>
        </p:txBody>
      </p:sp>
      <p:sp>
        <p:nvSpPr>
          <p:cNvPr id="5" name="object 5"/>
          <p:cNvSpPr txBox="1">
            <a:spLocks noGrp="1"/>
          </p:cNvSpPr>
          <p:nvPr>
            <p:ph type="title"/>
          </p:nvPr>
        </p:nvSpPr>
        <p:spPr>
          <a:xfrm>
            <a:off x="4526660" y="761187"/>
            <a:ext cx="3296920" cy="391795"/>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000000"/>
                </a:solidFill>
              </a:rPr>
              <a:t>7.</a:t>
            </a:r>
            <a:r>
              <a:rPr sz="2400" spc="-25" dirty="0">
                <a:solidFill>
                  <a:srgbClr val="000000"/>
                </a:solidFill>
              </a:rPr>
              <a:t> </a:t>
            </a:r>
            <a:r>
              <a:rPr sz="2400" spc="-20" dirty="0">
                <a:solidFill>
                  <a:srgbClr val="000000"/>
                </a:solidFill>
              </a:rPr>
              <a:t>Scheduling</a:t>
            </a:r>
            <a:r>
              <a:rPr sz="2400" spc="-40" dirty="0">
                <a:solidFill>
                  <a:srgbClr val="000000"/>
                </a:solidFill>
              </a:rPr>
              <a:t> </a:t>
            </a:r>
            <a:r>
              <a:rPr sz="2400" spc="-10" dirty="0">
                <a:solidFill>
                  <a:srgbClr val="000000"/>
                </a:solidFill>
              </a:rPr>
              <a:t>Feasibility</a:t>
            </a:r>
            <a:endParaRPr sz="2400"/>
          </a:p>
        </p:txBody>
      </p:sp>
      <p:sp>
        <p:nvSpPr>
          <p:cNvPr id="6" name="object 6"/>
          <p:cNvSpPr txBox="1"/>
          <p:nvPr/>
        </p:nvSpPr>
        <p:spPr>
          <a:xfrm>
            <a:off x="4526660" y="1217421"/>
            <a:ext cx="6748780" cy="1708785"/>
          </a:xfrm>
          <a:prstGeom prst="rect">
            <a:avLst/>
          </a:prstGeom>
        </p:spPr>
        <p:txBody>
          <a:bodyPr vert="horz" wrap="square" lIns="0" tIns="48895" rIns="0" bIns="0" rtlCol="0">
            <a:spAutoFit/>
          </a:bodyPr>
          <a:lstStyle/>
          <a:p>
            <a:pPr marL="12700" marR="5080" algn="just">
              <a:lnSpc>
                <a:spcPct val="90000"/>
              </a:lnSpc>
              <a:spcBef>
                <a:spcPts val="385"/>
              </a:spcBef>
            </a:pPr>
            <a:r>
              <a:rPr sz="2400" dirty="0">
                <a:latin typeface="Roboto"/>
                <a:cs typeface="Roboto"/>
              </a:rPr>
              <a:t>This</a:t>
            </a:r>
            <a:r>
              <a:rPr sz="2400" spc="315" dirty="0">
                <a:latin typeface="Roboto"/>
                <a:cs typeface="Roboto"/>
              </a:rPr>
              <a:t>   </a:t>
            </a:r>
            <a:r>
              <a:rPr sz="2400" dirty="0">
                <a:latin typeface="Roboto"/>
                <a:cs typeface="Roboto"/>
              </a:rPr>
              <a:t>assessment</a:t>
            </a:r>
            <a:r>
              <a:rPr sz="2400" spc="320" dirty="0">
                <a:latin typeface="Roboto"/>
                <a:cs typeface="Roboto"/>
              </a:rPr>
              <a:t>   </a:t>
            </a:r>
            <a:r>
              <a:rPr sz="2400" dirty="0">
                <a:latin typeface="Roboto"/>
                <a:cs typeface="Roboto"/>
              </a:rPr>
              <a:t>is</a:t>
            </a:r>
            <a:r>
              <a:rPr sz="2400" spc="315" dirty="0">
                <a:latin typeface="Roboto"/>
                <a:cs typeface="Roboto"/>
              </a:rPr>
              <a:t>   </a:t>
            </a:r>
            <a:r>
              <a:rPr sz="2400" dirty="0">
                <a:latin typeface="Roboto"/>
                <a:cs typeface="Roboto"/>
              </a:rPr>
              <a:t>the</a:t>
            </a:r>
            <a:r>
              <a:rPr sz="2400" spc="320" dirty="0">
                <a:latin typeface="Roboto"/>
                <a:cs typeface="Roboto"/>
              </a:rPr>
              <a:t>   </a:t>
            </a:r>
            <a:r>
              <a:rPr sz="2400" dirty="0">
                <a:latin typeface="Roboto"/>
                <a:cs typeface="Roboto"/>
              </a:rPr>
              <a:t>most</a:t>
            </a:r>
            <a:r>
              <a:rPr sz="2400" spc="315" dirty="0">
                <a:latin typeface="Roboto"/>
                <a:cs typeface="Roboto"/>
              </a:rPr>
              <a:t>   </a:t>
            </a:r>
            <a:r>
              <a:rPr sz="2400" spc="-10" dirty="0">
                <a:latin typeface="Roboto"/>
                <a:cs typeface="Roboto"/>
              </a:rPr>
              <a:t>important </a:t>
            </a:r>
            <a:r>
              <a:rPr sz="2400" dirty="0">
                <a:latin typeface="Roboto"/>
                <a:cs typeface="Roboto"/>
              </a:rPr>
              <a:t>for</a:t>
            </a:r>
            <a:r>
              <a:rPr sz="2400" spc="215" dirty="0">
                <a:latin typeface="Roboto"/>
                <a:cs typeface="Roboto"/>
              </a:rPr>
              <a:t> </a:t>
            </a:r>
            <a:r>
              <a:rPr sz="2400" dirty="0">
                <a:latin typeface="Roboto"/>
                <a:cs typeface="Roboto"/>
              </a:rPr>
              <a:t>project</a:t>
            </a:r>
            <a:r>
              <a:rPr sz="2400" spc="229" dirty="0">
                <a:latin typeface="Roboto"/>
                <a:cs typeface="Roboto"/>
              </a:rPr>
              <a:t> </a:t>
            </a:r>
            <a:r>
              <a:rPr sz="2400" dirty="0">
                <a:latin typeface="Roboto"/>
                <a:cs typeface="Roboto"/>
              </a:rPr>
              <a:t>success;</a:t>
            </a:r>
            <a:r>
              <a:rPr sz="2400" spc="210" dirty="0">
                <a:latin typeface="Roboto"/>
                <a:cs typeface="Roboto"/>
              </a:rPr>
              <a:t> </a:t>
            </a:r>
            <a:r>
              <a:rPr sz="2400" dirty="0">
                <a:latin typeface="Roboto"/>
                <a:cs typeface="Roboto"/>
              </a:rPr>
              <a:t>after</a:t>
            </a:r>
            <a:r>
              <a:rPr sz="2400" spc="220" dirty="0">
                <a:latin typeface="Roboto"/>
                <a:cs typeface="Roboto"/>
              </a:rPr>
              <a:t> </a:t>
            </a:r>
            <a:r>
              <a:rPr sz="2400" dirty="0">
                <a:latin typeface="Roboto"/>
                <a:cs typeface="Roboto"/>
              </a:rPr>
              <a:t>all,</a:t>
            </a:r>
            <a:r>
              <a:rPr sz="2400" spc="215" dirty="0">
                <a:latin typeface="Roboto"/>
                <a:cs typeface="Roboto"/>
              </a:rPr>
              <a:t> </a:t>
            </a:r>
            <a:r>
              <a:rPr sz="2400" dirty="0">
                <a:latin typeface="Roboto"/>
                <a:cs typeface="Roboto"/>
              </a:rPr>
              <a:t>a</a:t>
            </a:r>
            <a:r>
              <a:rPr sz="2400" spc="215" dirty="0">
                <a:latin typeface="Roboto"/>
                <a:cs typeface="Roboto"/>
              </a:rPr>
              <a:t> </a:t>
            </a:r>
            <a:r>
              <a:rPr sz="2400" dirty="0">
                <a:latin typeface="Roboto"/>
                <a:cs typeface="Roboto"/>
              </a:rPr>
              <a:t>project</a:t>
            </a:r>
            <a:r>
              <a:rPr sz="2400" spc="229" dirty="0">
                <a:latin typeface="Roboto"/>
                <a:cs typeface="Roboto"/>
              </a:rPr>
              <a:t> </a:t>
            </a:r>
            <a:r>
              <a:rPr sz="2400" dirty="0">
                <a:latin typeface="Roboto"/>
                <a:cs typeface="Roboto"/>
              </a:rPr>
              <a:t>will</a:t>
            </a:r>
            <a:r>
              <a:rPr sz="2400" spc="229" dirty="0">
                <a:latin typeface="Roboto"/>
                <a:cs typeface="Roboto"/>
              </a:rPr>
              <a:t> </a:t>
            </a:r>
            <a:r>
              <a:rPr sz="2400" dirty="0">
                <a:latin typeface="Roboto"/>
                <a:cs typeface="Roboto"/>
              </a:rPr>
              <a:t>fail</a:t>
            </a:r>
            <a:r>
              <a:rPr sz="2400" spc="225" dirty="0">
                <a:latin typeface="Roboto"/>
                <a:cs typeface="Roboto"/>
              </a:rPr>
              <a:t> </a:t>
            </a:r>
            <a:r>
              <a:rPr sz="2400" spc="-35" dirty="0">
                <a:latin typeface="Roboto"/>
                <a:cs typeface="Roboto"/>
              </a:rPr>
              <a:t>if </a:t>
            </a:r>
            <a:r>
              <a:rPr sz="2400" dirty="0">
                <a:latin typeface="Roboto"/>
                <a:cs typeface="Roboto"/>
              </a:rPr>
              <a:t>not</a:t>
            </a:r>
            <a:r>
              <a:rPr sz="2400" spc="240" dirty="0">
                <a:latin typeface="Roboto"/>
                <a:cs typeface="Roboto"/>
              </a:rPr>
              <a:t> </a:t>
            </a:r>
            <a:r>
              <a:rPr sz="2400" dirty="0">
                <a:latin typeface="Roboto"/>
                <a:cs typeface="Roboto"/>
              </a:rPr>
              <a:t>completed</a:t>
            </a:r>
            <a:r>
              <a:rPr sz="2400" spc="254" dirty="0">
                <a:latin typeface="Roboto"/>
                <a:cs typeface="Roboto"/>
              </a:rPr>
              <a:t> </a:t>
            </a:r>
            <a:r>
              <a:rPr sz="2400" dirty="0">
                <a:latin typeface="Roboto"/>
                <a:cs typeface="Roboto"/>
              </a:rPr>
              <a:t>on</a:t>
            </a:r>
            <a:r>
              <a:rPr sz="2400" spc="245" dirty="0">
                <a:latin typeface="Roboto"/>
                <a:cs typeface="Roboto"/>
              </a:rPr>
              <a:t> </a:t>
            </a:r>
            <a:r>
              <a:rPr sz="2400" dirty="0">
                <a:latin typeface="Roboto"/>
                <a:cs typeface="Roboto"/>
              </a:rPr>
              <a:t>time.</a:t>
            </a:r>
            <a:r>
              <a:rPr sz="2400" spc="245" dirty="0">
                <a:latin typeface="Roboto"/>
                <a:cs typeface="Roboto"/>
              </a:rPr>
              <a:t> </a:t>
            </a:r>
            <a:r>
              <a:rPr sz="2400" dirty="0">
                <a:latin typeface="Roboto"/>
                <a:cs typeface="Roboto"/>
              </a:rPr>
              <a:t>In</a:t>
            </a:r>
            <a:r>
              <a:rPr sz="2400" spc="245" dirty="0">
                <a:latin typeface="Roboto"/>
                <a:cs typeface="Roboto"/>
              </a:rPr>
              <a:t> </a:t>
            </a:r>
            <a:r>
              <a:rPr sz="2400" dirty="0">
                <a:latin typeface="Roboto"/>
                <a:cs typeface="Roboto"/>
              </a:rPr>
              <a:t>scheduling</a:t>
            </a:r>
            <a:r>
              <a:rPr sz="2400" spc="235" dirty="0">
                <a:latin typeface="Roboto"/>
                <a:cs typeface="Roboto"/>
              </a:rPr>
              <a:t> </a:t>
            </a:r>
            <a:r>
              <a:rPr sz="2400" spc="-10" dirty="0">
                <a:latin typeface="Roboto"/>
                <a:cs typeface="Roboto"/>
              </a:rPr>
              <a:t>feasibility, </a:t>
            </a:r>
            <a:r>
              <a:rPr sz="2400" dirty="0">
                <a:latin typeface="Roboto"/>
                <a:cs typeface="Roboto"/>
              </a:rPr>
              <a:t>an</a:t>
            </a:r>
            <a:r>
              <a:rPr sz="2400" spc="555" dirty="0">
                <a:latin typeface="Roboto"/>
                <a:cs typeface="Roboto"/>
              </a:rPr>
              <a:t> </a:t>
            </a:r>
            <a:r>
              <a:rPr sz="2400" dirty="0">
                <a:latin typeface="Roboto"/>
                <a:cs typeface="Roboto"/>
              </a:rPr>
              <a:t>organization</a:t>
            </a:r>
            <a:r>
              <a:rPr sz="2400" spc="565" dirty="0">
                <a:latin typeface="Roboto"/>
                <a:cs typeface="Roboto"/>
              </a:rPr>
              <a:t> </a:t>
            </a:r>
            <a:r>
              <a:rPr sz="2400" dirty="0">
                <a:latin typeface="Roboto"/>
                <a:cs typeface="Roboto"/>
              </a:rPr>
              <a:t>estimates</a:t>
            </a:r>
            <a:r>
              <a:rPr sz="2400" spc="555" dirty="0">
                <a:latin typeface="Roboto"/>
                <a:cs typeface="Roboto"/>
              </a:rPr>
              <a:t> </a:t>
            </a:r>
            <a:r>
              <a:rPr sz="2400" dirty="0">
                <a:latin typeface="Roboto"/>
                <a:cs typeface="Roboto"/>
              </a:rPr>
              <a:t>how</a:t>
            </a:r>
            <a:r>
              <a:rPr sz="2400" spc="565" dirty="0">
                <a:latin typeface="Roboto"/>
                <a:cs typeface="Roboto"/>
              </a:rPr>
              <a:t> </a:t>
            </a:r>
            <a:r>
              <a:rPr sz="2400" dirty="0">
                <a:latin typeface="Roboto"/>
                <a:cs typeface="Roboto"/>
              </a:rPr>
              <a:t>much</a:t>
            </a:r>
            <a:r>
              <a:rPr sz="2400" spc="555" dirty="0">
                <a:latin typeface="Roboto"/>
                <a:cs typeface="Roboto"/>
              </a:rPr>
              <a:t> </a:t>
            </a:r>
            <a:r>
              <a:rPr sz="2400" dirty="0">
                <a:latin typeface="Roboto"/>
                <a:cs typeface="Roboto"/>
              </a:rPr>
              <a:t>time</a:t>
            </a:r>
            <a:r>
              <a:rPr sz="2400" spc="560" dirty="0">
                <a:latin typeface="Roboto"/>
                <a:cs typeface="Roboto"/>
              </a:rPr>
              <a:t> </a:t>
            </a:r>
            <a:r>
              <a:rPr sz="2400" spc="-25" dirty="0">
                <a:latin typeface="Roboto"/>
                <a:cs typeface="Roboto"/>
              </a:rPr>
              <a:t>the </a:t>
            </a:r>
            <a:r>
              <a:rPr sz="2400" spc="-10" dirty="0">
                <a:latin typeface="Roboto"/>
                <a:cs typeface="Roboto"/>
              </a:rPr>
              <a:t>project</a:t>
            </a:r>
            <a:r>
              <a:rPr sz="2400" spc="-55" dirty="0">
                <a:latin typeface="Roboto"/>
                <a:cs typeface="Roboto"/>
              </a:rPr>
              <a:t> </a:t>
            </a:r>
            <a:r>
              <a:rPr sz="2400" dirty="0">
                <a:latin typeface="Roboto"/>
                <a:cs typeface="Roboto"/>
              </a:rPr>
              <a:t>will</a:t>
            </a:r>
            <a:r>
              <a:rPr sz="2400" spc="-70" dirty="0">
                <a:latin typeface="Roboto"/>
                <a:cs typeface="Roboto"/>
              </a:rPr>
              <a:t> </a:t>
            </a:r>
            <a:r>
              <a:rPr sz="2400" dirty="0">
                <a:latin typeface="Roboto"/>
                <a:cs typeface="Roboto"/>
              </a:rPr>
              <a:t>take</a:t>
            </a:r>
            <a:r>
              <a:rPr sz="2400" spc="-80" dirty="0">
                <a:latin typeface="Roboto"/>
                <a:cs typeface="Roboto"/>
              </a:rPr>
              <a:t> </a:t>
            </a:r>
            <a:r>
              <a:rPr sz="2400" dirty="0">
                <a:latin typeface="Roboto"/>
                <a:cs typeface="Roboto"/>
              </a:rPr>
              <a:t>to</a:t>
            </a:r>
            <a:r>
              <a:rPr sz="2400" spc="-60" dirty="0">
                <a:latin typeface="Roboto"/>
                <a:cs typeface="Roboto"/>
              </a:rPr>
              <a:t> </a:t>
            </a:r>
            <a:r>
              <a:rPr sz="2400" spc="-10" dirty="0">
                <a:latin typeface="Roboto"/>
                <a:cs typeface="Roboto"/>
              </a:rPr>
              <a:t>complete.</a:t>
            </a:r>
            <a:endParaRPr sz="2400">
              <a:latin typeface="Roboto"/>
              <a:cs typeface="Roboto"/>
            </a:endParaRPr>
          </a:p>
        </p:txBody>
      </p:sp>
      <p:sp>
        <p:nvSpPr>
          <p:cNvPr id="7" name="object 7"/>
          <p:cNvSpPr txBox="1"/>
          <p:nvPr/>
        </p:nvSpPr>
        <p:spPr>
          <a:xfrm>
            <a:off x="4526660" y="3353180"/>
            <a:ext cx="6750050" cy="2589530"/>
          </a:xfrm>
          <a:prstGeom prst="rect">
            <a:avLst/>
          </a:prstGeom>
        </p:spPr>
        <p:txBody>
          <a:bodyPr vert="horz" wrap="square" lIns="0" tIns="107315" rIns="0" bIns="0" rtlCol="0">
            <a:spAutoFit/>
          </a:bodyPr>
          <a:lstStyle/>
          <a:p>
            <a:pPr marL="12700">
              <a:lnSpc>
                <a:spcPct val="100000"/>
              </a:lnSpc>
              <a:spcBef>
                <a:spcPts val="845"/>
              </a:spcBef>
            </a:pPr>
            <a:r>
              <a:rPr sz="2400" dirty="0">
                <a:latin typeface="Roboto"/>
                <a:cs typeface="Roboto"/>
              </a:rPr>
              <a:t>8.</a:t>
            </a:r>
            <a:r>
              <a:rPr sz="2400" spc="-65" dirty="0">
                <a:latin typeface="Roboto"/>
                <a:cs typeface="Roboto"/>
              </a:rPr>
              <a:t> </a:t>
            </a:r>
            <a:r>
              <a:rPr sz="2400" spc="-10" dirty="0">
                <a:latin typeface="Roboto"/>
                <a:cs typeface="Roboto"/>
              </a:rPr>
              <a:t>Cultural</a:t>
            </a:r>
            <a:r>
              <a:rPr sz="2400" spc="-75" dirty="0">
                <a:latin typeface="Roboto"/>
                <a:cs typeface="Roboto"/>
              </a:rPr>
              <a:t> </a:t>
            </a:r>
            <a:r>
              <a:rPr sz="2400" spc="-10" dirty="0">
                <a:latin typeface="Roboto"/>
                <a:cs typeface="Roboto"/>
              </a:rPr>
              <a:t>Feasibility</a:t>
            </a:r>
            <a:endParaRPr sz="2400">
              <a:latin typeface="Roboto"/>
              <a:cs typeface="Roboto"/>
            </a:endParaRPr>
          </a:p>
          <a:p>
            <a:pPr marL="12700" marR="5080" algn="just">
              <a:lnSpc>
                <a:spcPct val="89900"/>
              </a:lnSpc>
              <a:spcBef>
                <a:spcPts val="1030"/>
              </a:spcBef>
            </a:pPr>
            <a:r>
              <a:rPr sz="2400" dirty="0">
                <a:latin typeface="Times New Roman"/>
                <a:cs typeface="Times New Roman"/>
              </a:rPr>
              <a:t>Cultural</a:t>
            </a:r>
            <a:r>
              <a:rPr sz="2400" spc="195" dirty="0">
                <a:latin typeface="Times New Roman"/>
                <a:cs typeface="Times New Roman"/>
              </a:rPr>
              <a:t> </a:t>
            </a:r>
            <a:r>
              <a:rPr sz="2400" dirty="0">
                <a:latin typeface="Times New Roman"/>
                <a:cs typeface="Times New Roman"/>
              </a:rPr>
              <a:t>feasibility</a:t>
            </a:r>
            <a:r>
              <a:rPr sz="2400" spc="195" dirty="0">
                <a:latin typeface="Times New Roman"/>
                <a:cs typeface="Times New Roman"/>
              </a:rPr>
              <a:t> </a:t>
            </a:r>
            <a:r>
              <a:rPr sz="2400" dirty="0">
                <a:latin typeface="Times New Roman"/>
                <a:cs typeface="Times New Roman"/>
              </a:rPr>
              <a:t>deals</a:t>
            </a:r>
            <a:r>
              <a:rPr sz="2400" spc="190" dirty="0">
                <a:latin typeface="Times New Roman"/>
                <a:cs typeface="Times New Roman"/>
              </a:rPr>
              <a:t> </a:t>
            </a:r>
            <a:r>
              <a:rPr sz="2400" dirty="0">
                <a:latin typeface="Times New Roman"/>
                <a:cs typeface="Times New Roman"/>
              </a:rPr>
              <a:t>with</a:t>
            </a:r>
            <a:r>
              <a:rPr sz="2400" spc="200" dirty="0">
                <a:latin typeface="Times New Roman"/>
                <a:cs typeface="Times New Roman"/>
              </a:rPr>
              <a:t> </a:t>
            </a:r>
            <a:r>
              <a:rPr sz="2400" dirty="0">
                <a:latin typeface="Times New Roman"/>
                <a:cs typeface="Times New Roman"/>
              </a:rPr>
              <a:t>the</a:t>
            </a:r>
            <a:r>
              <a:rPr sz="2400" spc="195" dirty="0">
                <a:latin typeface="Times New Roman"/>
                <a:cs typeface="Times New Roman"/>
              </a:rPr>
              <a:t> </a:t>
            </a:r>
            <a:r>
              <a:rPr sz="2400" dirty="0">
                <a:latin typeface="Times New Roman"/>
                <a:cs typeface="Times New Roman"/>
              </a:rPr>
              <a:t>compatibility</a:t>
            </a:r>
            <a:r>
              <a:rPr sz="2400" spc="195" dirty="0">
                <a:latin typeface="Times New Roman"/>
                <a:cs typeface="Times New Roman"/>
              </a:rPr>
              <a:t> </a:t>
            </a:r>
            <a:r>
              <a:rPr sz="2400" dirty="0">
                <a:latin typeface="Times New Roman"/>
                <a:cs typeface="Times New Roman"/>
              </a:rPr>
              <a:t>of</a:t>
            </a:r>
            <a:r>
              <a:rPr sz="2400" spc="190" dirty="0">
                <a:latin typeface="Times New Roman"/>
                <a:cs typeface="Times New Roman"/>
              </a:rPr>
              <a:t> </a:t>
            </a:r>
            <a:r>
              <a:rPr sz="2400" spc="-25" dirty="0">
                <a:latin typeface="Times New Roman"/>
                <a:cs typeface="Times New Roman"/>
              </a:rPr>
              <a:t>the </a:t>
            </a:r>
            <a:r>
              <a:rPr sz="2400" dirty="0">
                <a:latin typeface="Times New Roman"/>
                <a:cs typeface="Times New Roman"/>
              </a:rPr>
              <a:t>proposed</a:t>
            </a:r>
            <a:r>
              <a:rPr sz="2400" spc="229" dirty="0">
                <a:latin typeface="Times New Roman"/>
                <a:cs typeface="Times New Roman"/>
              </a:rPr>
              <a:t> </a:t>
            </a:r>
            <a:r>
              <a:rPr sz="2400" dirty="0">
                <a:latin typeface="Times New Roman"/>
                <a:cs typeface="Times New Roman"/>
              </a:rPr>
              <a:t>project</a:t>
            </a:r>
            <a:r>
              <a:rPr sz="2400" spc="235" dirty="0">
                <a:latin typeface="Times New Roman"/>
                <a:cs typeface="Times New Roman"/>
              </a:rPr>
              <a:t> </a:t>
            </a:r>
            <a:r>
              <a:rPr sz="2400" dirty="0">
                <a:latin typeface="Times New Roman"/>
                <a:cs typeface="Times New Roman"/>
              </a:rPr>
              <a:t>with</a:t>
            </a:r>
            <a:r>
              <a:rPr sz="2400" spc="215" dirty="0">
                <a:latin typeface="Times New Roman"/>
                <a:cs typeface="Times New Roman"/>
              </a:rPr>
              <a:t> </a:t>
            </a:r>
            <a:r>
              <a:rPr sz="2400" dirty="0">
                <a:latin typeface="Times New Roman"/>
                <a:cs typeface="Times New Roman"/>
              </a:rPr>
              <a:t>the</a:t>
            </a:r>
            <a:r>
              <a:rPr sz="2400" spc="235" dirty="0">
                <a:latin typeface="Times New Roman"/>
                <a:cs typeface="Times New Roman"/>
              </a:rPr>
              <a:t> </a:t>
            </a:r>
            <a:r>
              <a:rPr sz="2400" dirty="0">
                <a:latin typeface="Times New Roman"/>
                <a:cs typeface="Times New Roman"/>
              </a:rPr>
              <a:t>cultural</a:t>
            </a:r>
            <a:r>
              <a:rPr sz="2400" spc="215" dirty="0">
                <a:latin typeface="Times New Roman"/>
                <a:cs typeface="Times New Roman"/>
              </a:rPr>
              <a:t> </a:t>
            </a:r>
            <a:r>
              <a:rPr sz="2400" dirty="0">
                <a:latin typeface="Times New Roman"/>
                <a:cs typeface="Times New Roman"/>
              </a:rPr>
              <a:t>environment</a:t>
            </a:r>
            <a:r>
              <a:rPr sz="2400" spc="229" dirty="0">
                <a:latin typeface="Times New Roman"/>
                <a:cs typeface="Times New Roman"/>
              </a:rPr>
              <a:t> </a:t>
            </a:r>
            <a:r>
              <a:rPr sz="2400" dirty="0">
                <a:latin typeface="Times New Roman"/>
                <a:cs typeface="Times New Roman"/>
              </a:rPr>
              <a:t>of</a:t>
            </a:r>
            <a:r>
              <a:rPr sz="2400" spc="215" dirty="0">
                <a:latin typeface="Times New Roman"/>
                <a:cs typeface="Times New Roman"/>
              </a:rPr>
              <a:t> </a:t>
            </a:r>
            <a:r>
              <a:rPr sz="2400" spc="-25" dirty="0">
                <a:latin typeface="Times New Roman"/>
                <a:cs typeface="Times New Roman"/>
              </a:rPr>
              <a:t>the </a:t>
            </a:r>
            <a:r>
              <a:rPr sz="2400" dirty="0">
                <a:latin typeface="Times New Roman"/>
                <a:cs typeface="Times New Roman"/>
              </a:rPr>
              <a:t>project.</a:t>
            </a:r>
            <a:r>
              <a:rPr sz="2400" spc="315" dirty="0">
                <a:latin typeface="Times New Roman"/>
                <a:cs typeface="Times New Roman"/>
              </a:rPr>
              <a:t> </a:t>
            </a:r>
            <a:r>
              <a:rPr sz="2400" dirty="0">
                <a:latin typeface="Times New Roman"/>
                <a:cs typeface="Times New Roman"/>
              </a:rPr>
              <a:t>In</a:t>
            </a:r>
            <a:r>
              <a:rPr sz="2400" spc="315" dirty="0">
                <a:latin typeface="Times New Roman"/>
                <a:cs typeface="Times New Roman"/>
              </a:rPr>
              <a:t> </a:t>
            </a:r>
            <a:r>
              <a:rPr sz="2400" spc="-20" dirty="0">
                <a:latin typeface="Times New Roman"/>
                <a:cs typeface="Times New Roman"/>
              </a:rPr>
              <a:t>labor-</a:t>
            </a:r>
            <a:r>
              <a:rPr sz="2400" dirty="0">
                <a:latin typeface="Times New Roman"/>
                <a:cs typeface="Times New Roman"/>
              </a:rPr>
              <a:t>intensive</a:t>
            </a:r>
            <a:r>
              <a:rPr sz="2400" spc="325" dirty="0">
                <a:latin typeface="Times New Roman"/>
                <a:cs typeface="Times New Roman"/>
              </a:rPr>
              <a:t> </a:t>
            </a:r>
            <a:r>
              <a:rPr sz="2400" dirty="0">
                <a:latin typeface="Times New Roman"/>
                <a:cs typeface="Times New Roman"/>
              </a:rPr>
              <a:t>projects,</a:t>
            </a:r>
            <a:r>
              <a:rPr sz="2400" spc="325" dirty="0">
                <a:latin typeface="Times New Roman"/>
                <a:cs typeface="Times New Roman"/>
              </a:rPr>
              <a:t> </a:t>
            </a:r>
            <a:r>
              <a:rPr sz="2400" dirty="0">
                <a:latin typeface="Times New Roman"/>
                <a:cs typeface="Times New Roman"/>
              </a:rPr>
              <a:t>planned</a:t>
            </a:r>
            <a:r>
              <a:rPr sz="2400" spc="340" dirty="0">
                <a:latin typeface="Times New Roman"/>
                <a:cs typeface="Times New Roman"/>
              </a:rPr>
              <a:t> </a:t>
            </a:r>
            <a:r>
              <a:rPr sz="2400" spc="-10" dirty="0">
                <a:latin typeface="Times New Roman"/>
                <a:cs typeface="Times New Roman"/>
              </a:rPr>
              <a:t>functions </a:t>
            </a:r>
            <a:r>
              <a:rPr sz="2400" dirty="0">
                <a:latin typeface="Times New Roman"/>
                <a:cs typeface="Times New Roman"/>
              </a:rPr>
              <a:t>must</a:t>
            </a:r>
            <a:r>
              <a:rPr sz="2400" spc="50" dirty="0">
                <a:latin typeface="Times New Roman"/>
                <a:cs typeface="Times New Roman"/>
              </a:rPr>
              <a:t> </a:t>
            </a:r>
            <a:r>
              <a:rPr sz="2400" dirty="0">
                <a:latin typeface="Times New Roman"/>
                <a:cs typeface="Times New Roman"/>
              </a:rPr>
              <a:t>be</a:t>
            </a:r>
            <a:r>
              <a:rPr sz="2400" spc="45" dirty="0">
                <a:latin typeface="Times New Roman"/>
                <a:cs typeface="Times New Roman"/>
              </a:rPr>
              <a:t> </a:t>
            </a:r>
            <a:r>
              <a:rPr sz="2400" dirty="0">
                <a:latin typeface="Times New Roman"/>
                <a:cs typeface="Times New Roman"/>
              </a:rPr>
              <a:t>integrated</a:t>
            </a:r>
            <a:r>
              <a:rPr sz="2400" spc="55" dirty="0">
                <a:latin typeface="Times New Roman"/>
                <a:cs typeface="Times New Roman"/>
              </a:rPr>
              <a:t> </a:t>
            </a:r>
            <a:r>
              <a:rPr sz="2400" dirty="0">
                <a:latin typeface="Times New Roman"/>
                <a:cs typeface="Times New Roman"/>
              </a:rPr>
              <a:t>with</a:t>
            </a:r>
            <a:r>
              <a:rPr sz="2400" spc="55" dirty="0">
                <a:latin typeface="Times New Roman"/>
                <a:cs typeface="Times New Roman"/>
              </a:rPr>
              <a:t> </a:t>
            </a:r>
            <a:r>
              <a:rPr sz="2400" dirty="0">
                <a:latin typeface="Times New Roman"/>
                <a:cs typeface="Times New Roman"/>
              </a:rPr>
              <a:t>the</a:t>
            </a:r>
            <a:r>
              <a:rPr sz="2400" spc="45" dirty="0">
                <a:latin typeface="Times New Roman"/>
                <a:cs typeface="Times New Roman"/>
              </a:rPr>
              <a:t> </a:t>
            </a:r>
            <a:r>
              <a:rPr sz="2400" dirty="0">
                <a:latin typeface="Times New Roman"/>
                <a:cs typeface="Times New Roman"/>
              </a:rPr>
              <a:t>local</a:t>
            </a:r>
            <a:r>
              <a:rPr sz="2400" spc="50" dirty="0">
                <a:latin typeface="Times New Roman"/>
                <a:cs typeface="Times New Roman"/>
              </a:rPr>
              <a:t> </a:t>
            </a:r>
            <a:r>
              <a:rPr sz="2400" dirty="0">
                <a:latin typeface="Times New Roman"/>
                <a:cs typeface="Times New Roman"/>
              </a:rPr>
              <a:t>cultural</a:t>
            </a:r>
            <a:r>
              <a:rPr sz="2400" spc="45" dirty="0">
                <a:latin typeface="Times New Roman"/>
                <a:cs typeface="Times New Roman"/>
              </a:rPr>
              <a:t> </a:t>
            </a:r>
            <a:r>
              <a:rPr sz="2400" dirty="0">
                <a:latin typeface="Times New Roman"/>
                <a:cs typeface="Times New Roman"/>
              </a:rPr>
              <a:t>practices</a:t>
            </a:r>
            <a:r>
              <a:rPr sz="2400" spc="50" dirty="0">
                <a:latin typeface="Times New Roman"/>
                <a:cs typeface="Times New Roman"/>
              </a:rPr>
              <a:t> </a:t>
            </a:r>
            <a:r>
              <a:rPr sz="2400" spc="-25" dirty="0">
                <a:latin typeface="Times New Roman"/>
                <a:cs typeface="Times New Roman"/>
              </a:rPr>
              <a:t>and </a:t>
            </a:r>
            <a:r>
              <a:rPr sz="2400" dirty="0">
                <a:latin typeface="Times New Roman"/>
                <a:cs typeface="Times New Roman"/>
              </a:rPr>
              <a:t>beliefs.</a:t>
            </a:r>
            <a:r>
              <a:rPr sz="2400" spc="385" dirty="0">
                <a:latin typeface="Times New Roman"/>
                <a:cs typeface="Times New Roman"/>
              </a:rPr>
              <a:t> </a:t>
            </a:r>
            <a:r>
              <a:rPr sz="2400" dirty="0">
                <a:latin typeface="Times New Roman"/>
                <a:cs typeface="Times New Roman"/>
              </a:rPr>
              <a:t>For</a:t>
            </a:r>
            <a:r>
              <a:rPr sz="2400" spc="385" dirty="0">
                <a:latin typeface="Times New Roman"/>
                <a:cs typeface="Times New Roman"/>
              </a:rPr>
              <a:t> </a:t>
            </a:r>
            <a:r>
              <a:rPr sz="2400" dirty="0">
                <a:latin typeface="Times New Roman"/>
                <a:cs typeface="Times New Roman"/>
              </a:rPr>
              <a:t>example,</a:t>
            </a:r>
            <a:r>
              <a:rPr sz="2400" spc="390" dirty="0">
                <a:latin typeface="Times New Roman"/>
                <a:cs typeface="Times New Roman"/>
              </a:rPr>
              <a:t> </a:t>
            </a:r>
            <a:r>
              <a:rPr sz="2400" dirty="0">
                <a:latin typeface="Times New Roman"/>
                <a:cs typeface="Times New Roman"/>
              </a:rPr>
              <a:t>religious</a:t>
            </a:r>
            <a:r>
              <a:rPr sz="2400" spc="390" dirty="0">
                <a:latin typeface="Times New Roman"/>
                <a:cs typeface="Times New Roman"/>
              </a:rPr>
              <a:t> </a:t>
            </a:r>
            <a:r>
              <a:rPr sz="2400" dirty="0">
                <a:latin typeface="Times New Roman"/>
                <a:cs typeface="Times New Roman"/>
              </a:rPr>
              <a:t>beliefs</a:t>
            </a:r>
            <a:r>
              <a:rPr sz="2400" spc="385" dirty="0">
                <a:latin typeface="Times New Roman"/>
                <a:cs typeface="Times New Roman"/>
              </a:rPr>
              <a:t> </a:t>
            </a:r>
            <a:r>
              <a:rPr sz="2400" dirty="0">
                <a:latin typeface="Times New Roman"/>
                <a:cs typeface="Times New Roman"/>
              </a:rPr>
              <a:t>may</a:t>
            </a:r>
            <a:r>
              <a:rPr sz="2400" spc="390" dirty="0">
                <a:latin typeface="Times New Roman"/>
                <a:cs typeface="Times New Roman"/>
              </a:rPr>
              <a:t> </a:t>
            </a:r>
            <a:r>
              <a:rPr sz="2400" spc="-10" dirty="0">
                <a:latin typeface="Times New Roman"/>
                <a:cs typeface="Times New Roman"/>
              </a:rPr>
              <a:t>influence </a:t>
            </a:r>
            <a:r>
              <a:rPr sz="2400" dirty="0">
                <a:latin typeface="Times New Roman"/>
                <a:cs typeface="Times New Roman"/>
              </a:rPr>
              <a:t>what</a:t>
            </a:r>
            <a:r>
              <a:rPr sz="2400" spc="-5" dirty="0">
                <a:latin typeface="Times New Roman"/>
                <a:cs typeface="Times New Roman"/>
              </a:rPr>
              <a:t> </a:t>
            </a:r>
            <a:r>
              <a:rPr sz="2400" dirty="0">
                <a:latin typeface="Times New Roman"/>
                <a:cs typeface="Times New Roman"/>
              </a:rPr>
              <a:t>an</a:t>
            </a:r>
            <a:r>
              <a:rPr sz="2400" spc="-20" dirty="0">
                <a:latin typeface="Times New Roman"/>
                <a:cs typeface="Times New Roman"/>
              </a:rPr>
              <a:t> </a:t>
            </a:r>
            <a:r>
              <a:rPr sz="2400" dirty="0">
                <a:latin typeface="Times New Roman"/>
                <a:cs typeface="Times New Roman"/>
              </a:rPr>
              <a:t>individual</a:t>
            </a:r>
            <a:r>
              <a:rPr sz="2400" spc="-45" dirty="0">
                <a:latin typeface="Times New Roman"/>
                <a:cs typeface="Times New Roman"/>
              </a:rPr>
              <a:t> </a:t>
            </a:r>
            <a:r>
              <a:rPr sz="2400" dirty="0">
                <a:latin typeface="Times New Roman"/>
                <a:cs typeface="Times New Roman"/>
              </a:rPr>
              <a:t>is</a:t>
            </a:r>
            <a:r>
              <a:rPr sz="2400" spc="-5" dirty="0">
                <a:latin typeface="Times New Roman"/>
                <a:cs typeface="Times New Roman"/>
              </a:rPr>
              <a:t> </a:t>
            </a:r>
            <a:r>
              <a:rPr sz="2400" dirty="0">
                <a:latin typeface="Times New Roman"/>
                <a:cs typeface="Times New Roman"/>
              </a:rPr>
              <a:t>willing</a:t>
            </a:r>
            <a:r>
              <a:rPr sz="2400" spc="-40" dirty="0">
                <a:latin typeface="Times New Roman"/>
                <a:cs typeface="Times New Roman"/>
              </a:rPr>
              <a:t> </a:t>
            </a:r>
            <a:r>
              <a:rPr sz="2400" dirty="0">
                <a:latin typeface="Times New Roman"/>
                <a:cs typeface="Times New Roman"/>
              </a:rPr>
              <a:t>to</a:t>
            </a:r>
            <a:r>
              <a:rPr sz="2400" spc="-10" dirty="0">
                <a:latin typeface="Times New Roman"/>
                <a:cs typeface="Times New Roman"/>
              </a:rPr>
              <a:t> </a:t>
            </a:r>
            <a:r>
              <a:rPr sz="2400" dirty="0">
                <a:latin typeface="Times New Roman"/>
                <a:cs typeface="Times New Roman"/>
              </a:rPr>
              <a:t>do</a:t>
            </a:r>
            <a:r>
              <a:rPr sz="2400" spc="-10" dirty="0">
                <a:latin typeface="Times New Roman"/>
                <a:cs typeface="Times New Roman"/>
              </a:rPr>
              <a:t> </a:t>
            </a:r>
            <a:r>
              <a:rPr sz="2400" dirty="0">
                <a:latin typeface="Times New Roman"/>
                <a:cs typeface="Times New Roman"/>
              </a:rPr>
              <a:t>or</a:t>
            </a:r>
            <a:r>
              <a:rPr sz="2400" spc="-15" dirty="0">
                <a:latin typeface="Times New Roman"/>
                <a:cs typeface="Times New Roman"/>
              </a:rPr>
              <a:t> </a:t>
            </a:r>
            <a:r>
              <a:rPr sz="2400" dirty="0">
                <a:latin typeface="Times New Roman"/>
                <a:cs typeface="Times New Roman"/>
              </a:rPr>
              <a:t>not </a:t>
            </a:r>
            <a:r>
              <a:rPr sz="2400" spc="-25" dirty="0">
                <a:latin typeface="Times New Roman"/>
                <a:cs typeface="Times New Roman"/>
              </a:rPr>
              <a:t>do.</a:t>
            </a:r>
            <a:endParaRPr sz="2400">
              <a:latin typeface="Times New Roman"/>
              <a:cs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4166870" cy="6858000"/>
          </a:xfrm>
          <a:custGeom>
            <a:avLst/>
            <a:gdLst/>
            <a:ahLst/>
            <a:cxnLst/>
            <a:rect l="l" t="t" r="r" b="b"/>
            <a:pathLst>
              <a:path w="4166870" h="6858000">
                <a:moveTo>
                  <a:pt x="2259203" y="0"/>
                </a:moveTo>
                <a:lnTo>
                  <a:pt x="0" y="0"/>
                </a:lnTo>
                <a:lnTo>
                  <a:pt x="0" y="6857999"/>
                </a:lnTo>
                <a:lnTo>
                  <a:pt x="2259203" y="6857999"/>
                </a:lnTo>
                <a:lnTo>
                  <a:pt x="2387473" y="6775778"/>
                </a:lnTo>
                <a:lnTo>
                  <a:pt x="2427059" y="6748686"/>
                </a:lnTo>
                <a:lnTo>
                  <a:pt x="2466306" y="6721137"/>
                </a:lnTo>
                <a:lnTo>
                  <a:pt x="2505209" y="6693136"/>
                </a:lnTo>
                <a:lnTo>
                  <a:pt x="2543765" y="6664686"/>
                </a:lnTo>
                <a:lnTo>
                  <a:pt x="2581969" y="6635792"/>
                </a:lnTo>
                <a:lnTo>
                  <a:pt x="2619817" y="6606457"/>
                </a:lnTo>
                <a:lnTo>
                  <a:pt x="2657307" y="6576685"/>
                </a:lnTo>
                <a:lnTo>
                  <a:pt x="2694433" y="6546479"/>
                </a:lnTo>
                <a:lnTo>
                  <a:pt x="2731193" y="6515844"/>
                </a:lnTo>
                <a:lnTo>
                  <a:pt x="2767582" y="6484784"/>
                </a:lnTo>
                <a:lnTo>
                  <a:pt x="2803597" y="6453301"/>
                </a:lnTo>
                <a:lnTo>
                  <a:pt x="2839233" y="6421401"/>
                </a:lnTo>
                <a:lnTo>
                  <a:pt x="2874488" y="6389086"/>
                </a:lnTo>
                <a:lnTo>
                  <a:pt x="2909356" y="6356362"/>
                </a:lnTo>
                <a:lnTo>
                  <a:pt x="2943835" y="6323230"/>
                </a:lnTo>
                <a:lnTo>
                  <a:pt x="2977921" y="6289696"/>
                </a:lnTo>
                <a:lnTo>
                  <a:pt x="3011609" y="6255763"/>
                </a:lnTo>
                <a:lnTo>
                  <a:pt x="3044896" y="6221435"/>
                </a:lnTo>
                <a:lnTo>
                  <a:pt x="3077778" y="6186716"/>
                </a:lnTo>
                <a:lnTo>
                  <a:pt x="3110252" y="6151609"/>
                </a:lnTo>
                <a:lnTo>
                  <a:pt x="3142313" y="6116118"/>
                </a:lnTo>
                <a:lnTo>
                  <a:pt x="3173957" y="6080248"/>
                </a:lnTo>
                <a:lnTo>
                  <a:pt x="3205181" y="6044002"/>
                </a:lnTo>
                <a:lnTo>
                  <a:pt x="3235982" y="6007384"/>
                </a:lnTo>
                <a:lnTo>
                  <a:pt x="3266354" y="5970397"/>
                </a:lnTo>
                <a:lnTo>
                  <a:pt x="3296295" y="5933046"/>
                </a:lnTo>
                <a:lnTo>
                  <a:pt x="3325800" y="5895333"/>
                </a:lnTo>
                <a:lnTo>
                  <a:pt x="3354866" y="5857265"/>
                </a:lnTo>
                <a:lnTo>
                  <a:pt x="3383489" y="5818842"/>
                </a:lnTo>
                <a:lnTo>
                  <a:pt x="3411665" y="5780071"/>
                </a:lnTo>
                <a:lnTo>
                  <a:pt x="3439390" y="5740954"/>
                </a:lnTo>
                <a:lnTo>
                  <a:pt x="3466661" y="5701496"/>
                </a:lnTo>
                <a:lnTo>
                  <a:pt x="3493474" y="5661700"/>
                </a:lnTo>
                <a:lnTo>
                  <a:pt x="3519824" y="5621569"/>
                </a:lnTo>
                <a:lnTo>
                  <a:pt x="3545708" y="5581109"/>
                </a:lnTo>
                <a:lnTo>
                  <a:pt x="3571122" y="5540322"/>
                </a:lnTo>
                <a:lnTo>
                  <a:pt x="3596063" y="5499213"/>
                </a:lnTo>
                <a:lnTo>
                  <a:pt x="3620526" y="5457784"/>
                </a:lnTo>
                <a:lnTo>
                  <a:pt x="3644508" y="5416041"/>
                </a:lnTo>
                <a:lnTo>
                  <a:pt x="3668005" y="5373987"/>
                </a:lnTo>
                <a:lnTo>
                  <a:pt x="3691013" y="5331626"/>
                </a:lnTo>
                <a:lnTo>
                  <a:pt x="3713528" y="5288961"/>
                </a:lnTo>
                <a:lnTo>
                  <a:pt x="3735547" y="5245996"/>
                </a:lnTo>
                <a:lnTo>
                  <a:pt x="3757066" y="5202736"/>
                </a:lnTo>
                <a:lnTo>
                  <a:pt x="3778080" y="5159183"/>
                </a:lnTo>
                <a:lnTo>
                  <a:pt x="3798586" y="5115342"/>
                </a:lnTo>
                <a:lnTo>
                  <a:pt x="3818580" y="5071217"/>
                </a:lnTo>
                <a:lnTo>
                  <a:pt x="3838059" y="5026811"/>
                </a:lnTo>
                <a:lnTo>
                  <a:pt x="3857019" y="4982129"/>
                </a:lnTo>
                <a:lnTo>
                  <a:pt x="3875455" y="4937174"/>
                </a:lnTo>
                <a:lnTo>
                  <a:pt x="3893364" y="4891949"/>
                </a:lnTo>
                <a:lnTo>
                  <a:pt x="3910742" y="4846459"/>
                </a:lnTo>
                <a:lnTo>
                  <a:pt x="3927585" y="4800708"/>
                </a:lnTo>
                <a:lnTo>
                  <a:pt x="3943890" y="4754699"/>
                </a:lnTo>
                <a:lnTo>
                  <a:pt x="3959653" y="4708436"/>
                </a:lnTo>
                <a:lnTo>
                  <a:pt x="3974869" y="4661923"/>
                </a:lnTo>
                <a:lnTo>
                  <a:pt x="3989536" y="4615164"/>
                </a:lnTo>
                <a:lnTo>
                  <a:pt x="4003649" y="4568162"/>
                </a:lnTo>
                <a:lnTo>
                  <a:pt x="4017204" y="4520922"/>
                </a:lnTo>
                <a:lnTo>
                  <a:pt x="4030197" y="4473447"/>
                </a:lnTo>
                <a:lnTo>
                  <a:pt x="4042626" y="4425741"/>
                </a:lnTo>
                <a:lnTo>
                  <a:pt x="4054485" y="4377808"/>
                </a:lnTo>
                <a:lnTo>
                  <a:pt x="4065772" y="4329652"/>
                </a:lnTo>
                <a:lnTo>
                  <a:pt x="4076481" y="4281276"/>
                </a:lnTo>
                <a:lnTo>
                  <a:pt x="4086611" y="4232684"/>
                </a:lnTo>
                <a:lnTo>
                  <a:pt x="4096156" y="4183881"/>
                </a:lnTo>
                <a:lnTo>
                  <a:pt x="4105112" y="4134870"/>
                </a:lnTo>
                <a:lnTo>
                  <a:pt x="4113477" y="4085654"/>
                </a:lnTo>
                <a:lnTo>
                  <a:pt x="4121246" y="4036238"/>
                </a:lnTo>
                <a:lnTo>
                  <a:pt x="4128416" y="3986625"/>
                </a:lnTo>
                <a:lnTo>
                  <a:pt x="4134982" y="3936819"/>
                </a:lnTo>
                <a:lnTo>
                  <a:pt x="4140941" y="3886825"/>
                </a:lnTo>
                <a:lnTo>
                  <a:pt x="4146289" y="3836645"/>
                </a:lnTo>
                <a:lnTo>
                  <a:pt x="4151022" y="3786284"/>
                </a:lnTo>
                <a:lnTo>
                  <a:pt x="4155136" y="3735745"/>
                </a:lnTo>
                <a:lnTo>
                  <a:pt x="4158628" y="3685033"/>
                </a:lnTo>
                <a:lnTo>
                  <a:pt x="4161493" y="3634151"/>
                </a:lnTo>
                <a:lnTo>
                  <a:pt x="4163728" y="3583103"/>
                </a:lnTo>
                <a:lnTo>
                  <a:pt x="4165330" y="3531892"/>
                </a:lnTo>
                <a:lnTo>
                  <a:pt x="4166293" y="3480523"/>
                </a:lnTo>
                <a:lnTo>
                  <a:pt x="4166616" y="3429000"/>
                </a:lnTo>
                <a:lnTo>
                  <a:pt x="4166293" y="3377476"/>
                </a:lnTo>
                <a:lnTo>
                  <a:pt x="4165330" y="3326107"/>
                </a:lnTo>
                <a:lnTo>
                  <a:pt x="4163728" y="3274897"/>
                </a:lnTo>
                <a:lnTo>
                  <a:pt x="4161493" y="3223849"/>
                </a:lnTo>
                <a:lnTo>
                  <a:pt x="4158628" y="3172967"/>
                </a:lnTo>
                <a:lnTo>
                  <a:pt x="4155136" y="3122255"/>
                </a:lnTo>
                <a:lnTo>
                  <a:pt x="4151022" y="3071716"/>
                </a:lnTo>
                <a:lnTo>
                  <a:pt x="4146289" y="3021356"/>
                </a:lnTo>
                <a:lnTo>
                  <a:pt x="4140941" y="2971176"/>
                </a:lnTo>
                <a:lnTo>
                  <a:pt x="4134982" y="2921182"/>
                </a:lnTo>
                <a:lnTo>
                  <a:pt x="4128416" y="2871377"/>
                </a:lnTo>
                <a:lnTo>
                  <a:pt x="4121246" y="2821765"/>
                </a:lnTo>
                <a:lnTo>
                  <a:pt x="4113477" y="2772349"/>
                </a:lnTo>
                <a:lnTo>
                  <a:pt x="4105112" y="2723134"/>
                </a:lnTo>
                <a:lnTo>
                  <a:pt x="4096156" y="2674123"/>
                </a:lnTo>
                <a:lnTo>
                  <a:pt x="4086611" y="2625320"/>
                </a:lnTo>
                <a:lnTo>
                  <a:pt x="4076481" y="2576729"/>
                </a:lnTo>
                <a:lnTo>
                  <a:pt x="4065772" y="2528354"/>
                </a:lnTo>
                <a:lnTo>
                  <a:pt x="4054485" y="2480198"/>
                </a:lnTo>
                <a:lnTo>
                  <a:pt x="4042626" y="2432266"/>
                </a:lnTo>
                <a:lnTo>
                  <a:pt x="4030197" y="2384560"/>
                </a:lnTo>
                <a:lnTo>
                  <a:pt x="4017204" y="2337086"/>
                </a:lnTo>
                <a:lnTo>
                  <a:pt x="4003649" y="2289846"/>
                </a:lnTo>
                <a:lnTo>
                  <a:pt x="3989536" y="2242846"/>
                </a:lnTo>
                <a:lnTo>
                  <a:pt x="3974869" y="2196087"/>
                </a:lnTo>
                <a:lnTo>
                  <a:pt x="3959653" y="2149575"/>
                </a:lnTo>
                <a:lnTo>
                  <a:pt x="3943890" y="2103312"/>
                </a:lnTo>
                <a:lnTo>
                  <a:pt x="3927585" y="2057304"/>
                </a:lnTo>
                <a:lnTo>
                  <a:pt x="3910742" y="2011553"/>
                </a:lnTo>
                <a:lnTo>
                  <a:pt x="3893364" y="1966064"/>
                </a:lnTo>
                <a:lnTo>
                  <a:pt x="3875455" y="1920840"/>
                </a:lnTo>
                <a:lnTo>
                  <a:pt x="3857019" y="1875885"/>
                </a:lnTo>
                <a:lnTo>
                  <a:pt x="3838059" y="1831203"/>
                </a:lnTo>
                <a:lnTo>
                  <a:pt x="3818580" y="1786797"/>
                </a:lnTo>
                <a:lnTo>
                  <a:pt x="3798586" y="1742673"/>
                </a:lnTo>
                <a:lnTo>
                  <a:pt x="3778080" y="1698832"/>
                </a:lnTo>
                <a:lnTo>
                  <a:pt x="3757066" y="1655280"/>
                </a:lnTo>
                <a:lnTo>
                  <a:pt x="3735547" y="1612020"/>
                </a:lnTo>
                <a:lnTo>
                  <a:pt x="3713528" y="1569055"/>
                </a:lnTo>
                <a:lnTo>
                  <a:pt x="3691013" y="1526391"/>
                </a:lnTo>
                <a:lnTo>
                  <a:pt x="3668005" y="1484029"/>
                </a:lnTo>
                <a:lnTo>
                  <a:pt x="3644508" y="1441975"/>
                </a:lnTo>
                <a:lnTo>
                  <a:pt x="3620526" y="1400232"/>
                </a:lnTo>
                <a:lnTo>
                  <a:pt x="3596063" y="1358804"/>
                </a:lnTo>
                <a:lnTo>
                  <a:pt x="3571122" y="1317694"/>
                </a:lnTo>
                <a:lnTo>
                  <a:pt x="3545708" y="1276907"/>
                </a:lnTo>
                <a:lnTo>
                  <a:pt x="3519824" y="1236446"/>
                </a:lnTo>
                <a:lnTo>
                  <a:pt x="3493474" y="1196316"/>
                </a:lnTo>
                <a:lnTo>
                  <a:pt x="3466661" y="1156519"/>
                </a:lnTo>
                <a:lnTo>
                  <a:pt x="3439390" y="1117060"/>
                </a:lnTo>
                <a:lnTo>
                  <a:pt x="3411665" y="1077943"/>
                </a:lnTo>
                <a:lnTo>
                  <a:pt x="3383489" y="1039171"/>
                </a:lnTo>
                <a:lnTo>
                  <a:pt x="3354866" y="1000748"/>
                </a:lnTo>
                <a:lnTo>
                  <a:pt x="3325800" y="962678"/>
                </a:lnTo>
                <a:lnTo>
                  <a:pt x="3296295" y="924965"/>
                </a:lnTo>
                <a:lnTo>
                  <a:pt x="3266354" y="887613"/>
                </a:lnTo>
                <a:lnTo>
                  <a:pt x="3235982" y="850625"/>
                </a:lnTo>
                <a:lnTo>
                  <a:pt x="3205181" y="814006"/>
                </a:lnTo>
                <a:lnTo>
                  <a:pt x="3173957" y="777758"/>
                </a:lnTo>
                <a:lnTo>
                  <a:pt x="3142313" y="741886"/>
                </a:lnTo>
                <a:lnTo>
                  <a:pt x="3110252" y="706395"/>
                </a:lnTo>
                <a:lnTo>
                  <a:pt x="3077778" y="671286"/>
                </a:lnTo>
                <a:lnTo>
                  <a:pt x="3044896" y="636565"/>
                </a:lnTo>
                <a:lnTo>
                  <a:pt x="3011609" y="602235"/>
                </a:lnTo>
                <a:lnTo>
                  <a:pt x="2977921" y="568300"/>
                </a:lnTo>
                <a:lnTo>
                  <a:pt x="2943835" y="534764"/>
                </a:lnTo>
                <a:lnTo>
                  <a:pt x="2909356" y="501631"/>
                </a:lnTo>
                <a:lnTo>
                  <a:pt x="2874488" y="468903"/>
                </a:lnTo>
                <a:lnTo>
                  <a:pt x="2839233" y="436586"/>
                </a:lnTo>
                <a:lnTo>
                  <a:pt x="2803597" y="404684"/>
                </a:lnTo>
                <a:lnTo>
                  <a:pt x="2767582" y="373198"/>
                </a:lnTo>
                <a:lnTo>
                  <a:pt x="2731193" y="342135"/>
                </a:lnTo>
                <a:lnTo>
                  <a:pt x="2694433" y="311497"/>
                </a:lnTo>
                <a:lnTo>
                  <a:pt x="2657307" y="281288"/>
                </a:lnTo>
                <a:lnTo>
                  <a:pt x="2619817" y="251513"/>
                </a:lnTo>
                <a:lnTo>
                  <a:pt x="2581969" y="222174"/>
                </a:lnTo>
                <a:lnTo>
                  <a:pt x="2543765" y="193276"/>
                </a:lnTo>
                <a:lnTo>
                  <a:pt x="2505209" y="164823"/>
                </a:lnTo>
                <a:lnTo>
                  <a:pt x="2466306" y="136818"/>
                </a:lnTo>
                <a:lnTo>
                  <a:pt x="2427059" y="109265"/>
                </a:lnTo>
                <a:lnTo>
                  <a:pt x="2387473" y="82169"/>
                </a:lnTo>
                <a:lnTo>
                  <a:pt x="2259203" y="0"/>
                </a:lnTo>
                <a:close/>
              </a:path>
            </a:pathLst>
          </a:custGeom>
          <a:solidFill>
            <a:srgbClr val="EC7C30"/>
          </a:solidFill>
        </p:spPr>
        <p:txBody>
          <a:bodyPr wrap="square" lIns="0" tIns="0" rIns="0" bIns="0" rtlCol="0"/>
          <a:lstStyle/>
          <a:p>
            <a:endParaRPr/>
          </a:p>
        </p:txBody>
      </p:sp>
      <p:sp>
        <p:nvSpPr>
          <p:cNvPr id="3" name="object 3"/>
          <p:cNvSpPr txBox="1"/>
          <p:nvPr/>
        </p:nvSpPr>
        <p:spPr>
          <a:xfrm>
            <a:off x="765759" y="2370531"/>
            <a:ext cx="2529205" cy="1898650"/>
          </a:xfrm>
          <a:prstGeom prst="rect">
            <a:avLst/>
          </a:prstGeom>
        </p:spPr>
        <p:txBody>
          <a:bodyPr vert="horz" wrap="square" lIns="0" tIns="83185" rIns="0" bIns="0" rtlCol="0">
            <a:spAutoFit/>
          </a:bodyPr>
          <a:lstStyle/>
          <a:p>
            <a:pPr marL="12700" marR="5080">
              <a:lnSpc>
                <a:spcPct val="89600"/>
              </a:lnSpc>
              <a:spcBef>
                <a:spcPts val="655"/>
              </a:spcBef>
            </a:pPr>
            <a:r>
              <a:rPr sz="4400" dirty="0">
                <a:solidFill>
                  <a:srgbClr val="FFFFFF"/>
                </a:solidFill>
                <a:latin typeface="Roboto"/>
                <a:cs typeface="Roboto"/>
              </a:rPr>
              <a:t>Types</a:t>
            </a:r>
            <a:r>
              <a:rPr sz="4400" spc="-265" dirty="0">
                <a:solidFill>
                  <a:srgbClr val="FFFFFF"/>
                </a:solidFill>
                <a:latin typeface="Roboto"/>
                <a:cs typeface="Roboto"/>
              </a:rPr>
              <a:t> </a:t>
            </a:r>
            <a:r>
              <a:rPr sz="4400" spc="-25" dirty="0">
                <a:solidFill>
                  <a:srgbClr val="FFFFFF"/>
                </a:solidFill>
                <a:latin typeface="Roboto"/>
                <a:cs typeface="Roboto"/>
              </a:rPr>
              <a:t>of </a:t>
            </a:r>
            <a:r>
              <a:rPr sz="4400" spc="-45" dirty="0">
                <a:solidFill>
                  <a:srgbClr val="FFFFFF"/>
                </a:solidFill>
                <a:latin typeface="Roboto"/>
                <a:cs typeface="Roboto"/>
              </a:rPr>
              <a:t>Feasibility </a:t>
            </a:r>
            <a:r>
              <a:rPr sz="4400" spc="-10" dirty="0">
                <a:solidFill>
                  <a:srgbClr val="FFFFFF"/>
                </a:solidFill>
                <a:latin typeface="Roboto"/>
                <a:cs typeface="Roboto"/>
              </a:rPr>
              <a:t>Study</a:t>
            </a:r>
            <a:endParaRPr sz="4400">
              <a:latin typeface="Roboto"/>
              <a:cs typeface="Roboto"/>
            </a:endParaRPr>
          </a:p>
        </p:txBody>
      </p:sp>
      <p:sp>
        <p:nvSpPr>
          <p:cNvPr id="4" name="object 4"/>
          <p:cNvSpPr/>
          <p:nvPr/>
        </p:nvSpPr>
        <p:spPr>
          <a:xfrm>
            <a:off x="9592818" y="4498085"/>
            <a:ext cx="2042160" cy="2042160"/>
          </a:xfrm>
          <a:custGeom>
            <a:avLst/>
            <a:gdLst/>
            <a:ahLst/>
            <a:cxnLst/>
            <a:rect l="l" t="t" r="r" b="b"/>
            <a:pathLst>
              <a:path w="2042159" h="2042159">
                <a:moveTo>
                  <a:pt x="0" y="2042159"/>
                </a:moveTo>
                <a:lnTo>
                  <a:pt x="48205" y="2041602"/>
                </a:lnTo>
                <a:lnTo>
                  <a:pt x="96136" y="2039937"/>
                </a:lnTo>
                <a:lnTo>
                  <a:pt x="143781" y="2037177"/>
                </a:lnTo>
                <a:lnTo>
                  <a:pt x="191128" y="2033334"/>
                </a:lnTo>
                <a:lnTo>
                  <a:pt x="238165" y="2028420"/>
                </a:lnTo>
                <a:lnTo>
                  <a:pt x="284878" y="2022449"/>
                </a:lnTo>
                <a:lnTo>
                  <a:pt x="331257" y="2015431"/>
                </a:lnTo>
                <a:lnTo>
                  <a:pt x="377288" y="2007379"/>
                </a:lnTo>
                <a:lnTo>
                  <a:pt x="422959" y="1998307"/>
                </a:lnTo>
                <a:lnTo>
                  <a:pt x="468258" y="1988224"/>
                </a:lnTo>
                <a:lnTo>
                  <a:pt x="513174" y="1977145"/>
                </a:lnTo>
                <a:lnTo>
                  <a:pt x="557693" y="1965081"/>
                </a:lnTo>
                <a:lnTo>
                  <a:pt x="601803" y="1952045"/>
                </a:lnTo>
                <a:lnTo>
                  <a:pt x="645493" y="1938048"/>
                </a:lnTo>
                <a:lnTo>
                  <a:pt x="688749" y="1923104"/>
                </a:lnTo>
                <a:lnTo>
                  <a:pt x="731560" y="1907224"/>
                </a:lnTo>
                <a:lnTo>
                  <a:pt x="773913" y="1890420"/>
                </a:lnTo>
                <a:lnTo>
                  <a:pt x="815796" y="1872705"/>
                </a:lnTo>
                <a:lnTo>
                  <a:pt x="857198" y="1854092"/>
                </a:lnTo>
                <a:lnTo>
                  <a:pt x="898104" y="1834591"/>
                </a:lnTo>
                <a:lnTo>
                  <a:pt x="938504" y="1814216"/>
                </a:lnTo>
                <a:lnTo>
                  <a:pt x="978385" y="1792979"/>
                </a:lnTo>
                <a:lnTo>
                  <a:pt x="1017735" y="1770893"/>
                </a:lnTo>
                <a:lnTo>
                  <a:pt x="1056541" y="1747968"/>
                </a:lnTo>
                <a:lnTo>
                  <a:pt x="1094792" y="1724219"/>
                </a:lnTo>
                <a:lnTo>
                  <a:pt x="1132475" y="1699656"/>
                </a:lnTo>
                <a:lnTo>
                  <a:pt x="1169577" y="1674292"/>
                </a:lnTo>
                <a:lnTo>
                  <a:pt x="1206087" y="1648140"/>
                </a:lnTo>
                <a:lnTo>
                  <a:pt x="1241992" y="1621211"/>
                </a:lnTo>
                <a:lnTo>
                  <a:pt x="1277280" y="1593518"/>
                </a:lnTo>
                <a:lnTo>
                  <a:pt x="1311939" y="1565074"/>
                </a:lnTo>
                <a:lnTo>
                  <a:pt x="1345957" y="1535890"/>
                </a:lnTo>
                <a:lnTo>
                  <a:pt x="1379320" y="1505978"/>
                </a:lnTo>
                <a:lnTo>
                  <a:pt x="1412018" y="1475352"/>
                </a:lnTo>
                <a:lnTo>
                  <a:pt x="1444037" y="1444023"/>
                </a:lnTo>
                <a:lnTo>
                  <a:pt x="1475366" y="1412003"/>
                </a:lnTo>
                <a:lnTo>
                  <a:pt x="1505992" y="1379305"/>
                </a:lnTo>
                <a:lnTo>
                  <a:pt x="1535903" y="1345941"/>
                </a:lnTo>
                <a:lnTo>
                  <a:pt x="1565086" y="1311924"/>
                </a:lnTo>
                <a:lnTo>
                  <a:pt x="1593530" y="1277264"/>
                </a:lnTo>
                <a:lnTo>
                  <a:pt x="1621223" y="1241976"/>
                </a:lnTo>
                <a:lnTo>
                  <a:pt x="1648151" y="1206071"/>
                </a:lnTo>
                <a:lnTo>
                  <a:pt x="1674302" y="1169560"/>
                </a:lnTo>
                <a:lnTo>
                  <a:pt x="1699666" y="1132458"/>
                </a:lnTo>
                <a:lnTo>
                  <a:pt x="1724228" y="1094775"/>
                </a:lnTo>
                <a:lnTo>
                  <a:pt x="1747977" y="1056524"/>
                </a:lnTo>
                <a:lnTo>
                  <a:pt x="1770901" y="1017718"/>
                </a:lnTo>
                <a:lnTo>
                  <a:pt x="1792987" y="978368"/>
                </a:lnTo>
                <a:lnTo>
                  <a:pt x="1814224" y="938487"/>
                </a:lnTo>
                <a:lnTo>
                  <a:pt x="1834598" y="898088"/>
                </a:lnTo>
                <a:lnTo>
                  <a:pt x="1854098" y="857181"/>
                </a:lnTo>
                <a:lnTo>
                  <a:pt x="1872711" y="815780"/>
                </a:lnTo>
                <a:lnTo>
                  <a:pt x="1890425" y="773897"/>
                </a:lnTo>
                <a:lnTo>
                  <a:pt x="1907228" y="731544"/>
                </a:lnTo>
                <a:lnTo>
                  <a:pt x="1923108" y="688734"/>
                </a:lnTo>
                <a:lnTo>
                  <a:pt x="1938052" y="645478"/>
                </a:lnTo>
                <a:lnTo>
                  <a:pt x="1952048" y="601789"/>
                </a:lnTo>
                <a:lnTo>
                  <a:pt x="1965084" y="557679"/>
                </a:lnTo>
                <a:lnTo>
                  <a:pt x="1977148" y="513161"/>
                </a:lnTo>
                <a:lnTo>
                  <a:pt x="1988226" y="468247"/>
                </a:lnTo>
                <a:lnTo>
                  <a:pt x="1998308" y="422948"/>
                </a:lnTo>
                <a:lnTo>
                  <a:pt x="2007381" y="377277"/>
                </a:lnTo>
                <a:lnTo>
                  <a:pt x="2015432" y="331247"/>
                </a:lnTo>
                <a:lnTo>
                  <a:pt x="2022449" y="284870"/>
                </a:lnTo>
                <a:lnTo>
                  <a:pt x="2028421" y="238158"/>
                </a:lnTo>
                <a:lnTo>
                  <a:pt x="2033334" y="191122"/>
                </a:lnTo>
                <a:lnTo>
                  <a:pt x="2037177" y="143777"/>
                </a:lnTo>
                <a:lnTo>
                  <a:pt x="2039937" y="96133"/>
                </a:lnTo>
                <a:lnTo>
                  <a:pt x="2041602" y="48203"/>
                </a:lnTo>
                <a:lnTo>
                  <a:pt x="2042159" y="0"/>
                </a:lnTo>
              </a:path>
            </a:pathLst>
          </a:custGeom>
          <a:ln w="127000">
            <a:solidFill>
              <a:srgbClr val="FFC000"/>
            </a:solidFill>
            <a:prstDash val="dash"/>
          </a:ln>
        </p:spPr>
        <p:txBody>
          <a:bodyPr wrap="square" lIns="0" tIns="0" rIns="0" bIns="0" rtlCol="0"/>
          <a:lstStyle/>
          <a:p>
            <a:endParaRPr/>
          </a:p>
        </p:txBody>
      </p:sp>
      <p:sp>
        <p:nvSpPr>
          <p:cNvPr id="5" name="object 5"/>
          <p:cNvSpPr txBox="1">
            <a:spLocks noGrp="1"/>
          </p:cNvSpPr>
          <p:nvPr>
            <p:ph type="title"/>
          </p:nvPr>
        </p:nvSpPr>
        <p:spPr>
          <a:xfrm>
            <a:off x="4526660" y="641087"/>
            <a:ext cx="6750684" cy="2757805"/>
          </a:xfrm>
          <a:prstGeom prst="rect">
            <a:avLst/>
          </a:prstGeom>
        </p:spPr>
        <p:txBody>
          <a:bodyPr vert="horz" wrap="square" lIns="0" tIns="113664" rIns="0" bIns="0" rtlCol="0">
            <a:spAutoFit/>
          </a:bodyPr>
          <a:lstStyle/>
          <a:p>
            <a:pPr marL="12700">
              <a:lnSpc>
                <a:spcPct val="100000"/>
              </a:lnSpc>
              <a:spcBef>
                <a:spcPts val="894"/>
              </a:spcBef>
            </a:pPr>
            <a:r>
              <a:rPr sz="2000" dirty="0">
                <a:solidFill>
                  <a:srgbClr val="000000"/>
                </a:solidFill>
              </a:rPr>
              <a:t>9.</a:t>
            </a:r>
            <a:r>
              <a:rPr sz="2000" spc="-55" dirty="0">
                <a:solidFill>
                  <a:srgbClr val="000000"/>
                </a:solidFill>
              </a:rPr>
              <a:t> </a:t>
            </a:r>
            <a:r>
              <a:rPr sz="2000" spc="-10" dirty="0">
                <a:solidFill>
                  <a:srgbClr val="000000"/>
                </a:solidFill>
              </a:rPr>
              <a:t>Social</a:t>
            </a:r>
            <a:r>
              <a:rPr sz="2000" spc="-50" dirty="0">
                <a:solidFill>
                  <a:srgbClr val="000000"/>
                </a:solidFill>
              </a:rPr>
              <a:t> </a:t>
            </a:r>
            <a:r>
              <a:rPr sz="2000" spc="-10" dirty="0">
                <a:solidFill>
                  <a:srgbClr val="000000"/>
                </a:solidFill>
              </a:rPr>
              <a:t>Feasibility</a:t>
            </a:r>
            <a:endParaRPr sz="2000"/>
          </a:p>
          <a:p>
            <a:pPr marL="12700" marR="5080" algn="just">
              <a:lnSpc>
                <a:spcPct val="90000"/>
              </a:lnSpc>
              <a:spcBef>
                <a:spcPts val="1035"/>
              </a:spcBef>
            </a:pPr>
            <a:r>
              <a:rPr sz="2000" dirty="0">
                <a:solidFill>
                  <a:srgbClr val="000000"/>
                </a:solidFill>
                <a:latin typeface="Times New Roman"/>
                <a:cs typeface="Times New Roman"/>
              </a:rPr>
              <a:t>Social</a:t>
            </a:r>
            <a:r>
              <a:rPr sz="2000" spc="70" dirty="0">
                <a:solidFill>
                  <a:srgbClr val="000000"/>
                </a:solidFill>
                <a:latin typeface="Times New Roman"/>
                <a:cs typeface="Times New Roman"/>
              </a:rPr>
              <a:t> </a:t>
            </a:r>
            <a:r>
              <a:rPr sz="2000" dirty="0">
                <a:solidFill>
                  <a:srgbClr val="000000"/>
                </a:solidFill>
                <a:latin typeface="Times New Roman"/>
                <a:cs typeface="Times New Roman"/>
              </a:rPr>
              <a:t>feasibility</a:t>
            </a:r>
            <a:r>
              <a:rPr sz="2000" spc="95" dirty="0">
                <a:solidFill>
                  <a:srgbClr val="000000"/>
                </a:solidFill>
                <a:latin typeface="Times New Roman"/>
                <a:cs typeface="Times New Roman"/>
              </a:rPr>
              <a:t> </a:t>
            </a:r>
            <a:r>
              <a:rPr sz="2000" dirty="0">
                <a:solidFill>
                  <a:srgbClr val="000000"/>
                </a:solidFill>
                <a:latin typeface="Times New Roman"/>
                <a:cs typeface="Times New Roman"/>
              </a:rPr>
              <a:t>addresses</a:t>
            </a:r>
            <a:r>
              <a:rPr sz="2000" spc="105" dirty="0">
                <a:solidFill>
                  <a:srgbClr val="000000"/>
                </a:solidFill>
                <a:latin typeface="Times New Roman"/>
                <a:cs typeface="Times New Roman"/>
              </a:rPr>
              <a:t> </a:t>
            </a:r>
            <a:r>
              <a:rPr sz="2000" dirty="0">
                <a:solidFill>
                  <a:srgbClr val="000000"/>
                </a:solidFill>
                <a:latin typeface="Times New Roman"/>
                <a:cs typeface="Times New Roman"/>
              </a:rPr>
              <a:t>the</a:t>
            </a:r>
            <a:r>
              <a:rPr sz="2000" spc="95" dirty="0">
                <a:solidFill>
                  <a:srgbClr val="000000"/>
                </a:solidFill>
                <a:latin typeface="Times New Roman"/>
                <a:cs typeface="Times New Roman"/>
              </a:rPr>
              <a:t> </a:t>
            </a:r>
            <a:r>
              <a:rPr sz="2000" dirty="0">
                <a:solidFill>
                  <a:srgbClr val="000000"/>
                </a:solidFill>
                <a:latin typeface="Times New Roman"/>
                <a:cs typeface="Times New Roman"/>
              </a:rPr>
              <a:t>influences</a:t>
            </a:r>
            <a:r>
              <a:rPr sz="2000" spc="100" dirty="0">
                <a:solidFill>
                  <a:srgbClr val="000000"/>
                </a:solidFill>
                <a:latin typeface="Times New Roman"/>
                <a:cs typeface="Times New Roman"/>
              </a:rPr>
              <a:t> </a:t>
            </a:r>
            <a:r>
              <a:rPr sz="2000" dirty="0">
                <a:solidFill>
                  <a:srgbClr val="000000"/>
                </a:solidFill>
                <a:latin typeface="Times New Roman"/>
                <a:cs typeface="Times New Roman"/>
              </a:rPr>
              <a:t>that</a:t>
            </a:r>
            <a:r>
              <a:rPr sz="2000" spc="100" dirty="0">
                <a:solidFill>
                  <a:srgbClr val="000000"/>
                </a:solidFill>
                <a:latin typeface="Times New Roman"/>
                <a:cs typeface="Times New Roman"/>
              </a:rPr>
              <a:t> </a:t>
            </a:r>
            <a:r>
              <a:rPr sz="2000" dirty="0">
                <a:solidFill>
                  <a:srgbClr val="000000"/>
                </a:solidFill>
                <a:latin typeface="Times New Roman"/>
                <a:cs typeface="Times New Roman"/>
              </a:rPr>
              <a:t>a</a:t>
            </a:r>
            <a:r>
              <a:rPr sz="2000" spc="90" dirty="0">
                <a:solidFill>
                  <a:srgbClr val="000000"/>
                </a:solidFill>
                <a:latin typeface="Times New Roman"/>
                <a:cs typeface="Times New Roman"/>
              </a:rPr>
              <a:t> </a:t>
            </a:r>
            <a:r>
              <a:rPr sz="2000" dirty="0">
                <a:solidFill>
                  <a:srgbClr val="000000"/>
                </a:solidFill>
                <a:latin typeface="Times New Roman"/>
                <a:cs typeface="Times New Roman"/>
              </a:rPr>
              <a:t>proposed</a:t>
            </a:r>
            <a:r>
              <a:rPr sz="2000" spc="85" dirty="0">
                <a:solidFill>
                  <a:srgbClr val="000000"/>
                </a:solidFill>
                <a:latin typeface="Times New Roman"/>
                <a:cs typeface="Times New Roman"/>
              </a:rPr>
              <a:t> </a:t>
            </a:r>
            <a:r>
              <a:rPr sz="2000" spc="-10" dirty="0">
                <a:solidFill>
                  <a:srgbClr val="000000"/>
                </a:solidFill>
                <a:latin typeface="Times New Roman"/>
                <a:cs typeface="Times New Roman"/>
              </a:rPr>
              <a:t>project </a:t>
            </a:r>
            <a:r>
              <a:rPr sz="2000" dirty="0">
                <a:solidFill>
                  <a:srgbClr val="000000"/>
                </a:solidFill>
                <a:latin typeface="Times New Roman"/>
                <a:cs typeface="Times New Roman"/>
              </a:rPr>
              <a:t>may</a:t>
            </a:r>
            <a:r>
              <a:rPr sz="2000" spc="265" dirty="0">
                <a:solidFill>
                  <a:srgbClr val="000000"/>
                </a:solidFill>
                <a:latin typeface="Times New Roman"/>
                <a:cs typeface="Times New Roman"/>
              </a:rPr>
              <a:t> </a:t>
            </a:r>
            <a:r>
              <a:rPr sz="2000" dirty="0">
                <a:solidFill>
                  <a:srgbClr val="000000"/>
                </a:solidFill>
                <a:latin typeface="Times New Roman"/>
                <a:cs typeface="Times New Roman"/>
              </a:rPr>
              <a:t>have</a:t>
            </a:r>
            <a:r>
              <a:rPr sz="2000" spc="270" dirty="0">
                <a:solidFill>
                  <a:srgbClr val="000000"/>
                </a:solidFill>
                <a:latin typeface="Times New Roman"/>
                <a:cs typeface="Times New Roman"/>
              </a:rPr>
              <a:t> </a:t>
            </a:r>
            <a:r>
              <a:rPr sz="2000" dirty="0">
                <a:solidFill>
                  <a:srgbClr val="000000"/>
                </a:solidFill>
                <a:latin typeface="Times New Roman"/>
                <a:cs typeface="Times New Roman"/>
              </a:rPr>
              <a:t>on</a:t>
            </a:r>
            <a:r>
              <a:rPr sz="2000" spc="265" dirty="0">
                <a:solidFill>
                  <a:srgbClr val="000000"/>
                </a:solidFill>
                <a:latin typeface="Times New Roman"/>
                <a:cs typeface="Times New Roman"/>
              </a:rPr>
              <a:t> </a:t>
            </a:r>
            <a:r>
              <a:rPr sz="2000" dirty="0">
                <a:solidFill>
                  <a:srgbClr val="000000"/>
                </a:solidFill>
                <a:latin typeface="Times New Roman"/>
                <a:cs typeface="Times New Roman"/>
              </a:rPr>
              <a:t>the</a:t>
            </a:r>
            <a:r>
              <a:rPr sz="2000" spc="265" dirty="0">
                <a:solidFill>
                  <a:srgbClr val="000000"/>
                </a:solidFill>
                <a:latin typeface="Times New Roman"/>
                <a:cs typeface="Times New Roman"/>
              </a:rPr>
              <a:t> </a:t>
            </a:r>
            <a:r>
              <a:rPr sz="2000" dirty="0">
                <a:solidFill>
                  <a:srgbClr val="000000"/>
                </a:solidFill>
                <a:latin typeface="Times New Roman"/>
                <a:cs typeface="Times New Roman"/>
              </a:rPr>
              <a:t>social</a:t>
            </a:r>
            <a:r>
              <a:rPr sz="2000" spc="270" dirty="0">
                <a:solidFill>
                  <a:srgbClr val="000000"/>
                </a:solidFill>
                <a:latin typeface="Times New Roman"/>
                <a:cs typeface="Times New Roman"/>
              </a:rPr>
              <a:t> </a:t>
            </a:r>
            <a:r>
              <a:rPr sz="2000" dirty="0">
                <a:solidFill>
                  <a:srgbClr val="000000"/>
                </a:solidFill>
                <a:latin typeface="Times New Roman"/>
                <a:cs typeface="Times New Roman"/>
              </a:rPr>
              <a:t>system</a:t>
            </a:r>
            <a:r>
              <a:rPr sz="2000" spc="245" dirty="0">
                <a:solidFill>
                  <a:srgbClr val="000000"/>
                </a:solidFill>
                <a:latin typeface="Times New Roman"/>
                <a:cs typeface="Times New Roman"/>
              </a:rPr>
              <a:t> </a:t>
            </a:r>
            <a:r>
              <a:rPr sz="2000" dirty="0">
                <a:solidFill>
                  <a:srgbClr val="000000"/>
                </a:solidFill>
                <a:latin typeface="Times New Roman"/>
                <a:cs typeface="Times New Roman"/>
              </a:rPr>
              <a:t>in</a:t>
            </a:r>
            <a:r>
              <a:rPr sz="2000" spc="275" dirty="0">
                <a:solidFill>
                  <a:srgbClr val="000000"/>
                </a:solidFill>
                <a:latin typeface="Times New Roman"/>
                <a:cs typeface="Times New Roman"/>
              </a:rPr>
              <a:t> </a:t>
            </a:r>
            <a:r>
              <a:rPr sz="2000" dirty="0">
                <a:solidFill>
                  <a:srgbClr val="000000"/>
                </a:solidFill>
                <a:latin typeface="Times New Roman"/>
                <a:cs typeface="Times New Roman"/>
              </a:rPr>
              <a:t>the</a:t>
            </a:r>
            <a:r>
              <a:rPr sz="2000" spc="254" dirty="0">
                <a:solidFill>
                  <a:srgbClr val="000000"/>
                </a:solidFill>
                <a:latin typeface="Times New Roman"/>
                <a:cs typeface="Times New Roman"/>
              </a:rPr>
              <a:t> </a:t>
            </a:r>
            <a:r>
              <a:rPr sz="2000" dirty="0">
                <a:solidFill>
                  <a:srgbClr val="000000"/>
                </a:solidFill>
                <a:latin typeface="Times New Roman"/>
                <a:cs typeface="Times New Roman"/>
              </a:rPr>
              <a:t>project</a:t>
            </a:r>
            <a:r>
              <a:rPr sz="2000" spc="265" dirty="0">
                <a:solidFill>
                  <a:srgbClr val="000000"/>
                </a:solidFill>
                <a:latin typeface="Times New Roman"/>
                <a:cs typeface="Times New Roman"/>
              </a:rPr>
              <a:t> </a:t>
            </a:r>
            <a:r>
              <a:rPr sz="2000" dirty="0">
                <a:solidFill>
                  <a:srgbClr val="000000"/>
                </a:solidFill>
                <a:latin typeface="Times New Roman"/>
                <a:cs typeface="Times New Roman"/>
              </a:rPr>
              <a:t>environment.</a:t>
            </a:r>
            <a:r>
              <a:rPr sz="2000" spc="275" dirty="0">
                <a:solidFill>
                  <a:srgbClr val="000000"/>
                </a:solidFill>
                <a:latin typeface="Times New Roman"/>
                <a:cs typeface="Times New Roman"/>
              </a:rPr>
              <a:t> </a:t>
            </a:r>
            <a:r>
              <a:rPr sz="2000" spc="-25" dirty="0">
                <a:solidFill>
                  <a:srgbClr val="000000"/>
                </a:solidFill>
                <a:latin typeface="Times New Roman"/>
                <a:cs typeface="Times New Roman"/>
              </a:rPr>
              <a:t>The </a:t>
            </a:r>
            <a:r>
              <a:rPr sz="2000" dirty="0">
                <a:solidFill>
                  <a:srgbClr val="000000"/>
                </a:solidFill>
                <a:latin typeface="Times New Roman"/>
                <a:cs typeface="Times New Roman"/>
              </a:rPr>
              <a:t>ambient</a:t>
            </a:r>
            <a:r>
              <a:rPr sz="2000" spc="335" dirty="0">
                <a:solidFill>
                  <a:srgbClr val="000000"/>
                </a:solidFill>
                <a:latin typeface="Times New Roman"/>
                <a:cs typeface="Times New Roman"/>
              </a:rPr>
              <a:t> </a:t>
            </a:r>
            <a:r>
              <a:rPr sz="2000" dirty="0">
                <a:solidFill>
                  <a:srgbClr val="000000"/>
                </a:solidFill>
                <a:latin typeface="Times New Roman"/>
                <a:cs typeface="Times New Roman"/>
              </a:rPr>
              <a:t>social</a:t>
            </a:r>
            <a:r>
              <a:rPr sz="2000" spc="320" dirty="0">
                <a:solidFill>
                  <a:srgbClr val="000000"/>
                </a:solidFill>
                <a:latin typeface="Times New Roman"/>
                <a:cs typeface="Times New Roman"/>
              </a:rPr>
              <a:t> </a:t>
            </a:r>
            <a:r>
              <a:rPr sz="2000" dirty="0">
                <a:solidFill>
                  <a:srgbClr val="000000"/>
                </a:solidFill>
                <a:latin typeface="Times New Roman"/>
                <a:cs typeface="Times New Roman"/>
              </a:rPr>
              <a:t>structure</a:t>
            </a:r>
            <a:r>
              <a:rPr sz="2000" spc="335" dirty="0">
                <a:solidFill>
                  <a:srgbClr val="000000"/>
                </a:solidFill>
                <a:latin typeface="Times New Roman"/>
                <a:cs typeface="Times New Roman"/>
              </a:rPr>
              <a:t> </a:t>
            </a:r>
            <a:r>
              <a:rPr sz="2000" dirty="0">
                <a:solidFill>
                  <a:srgbClr val="000000"/>
                </a:solidFill>
                <a:latin typeface="Times New Roman"/>
                <a:cs typeface="Times New Roman"/>
              </a:rPr>
              <a:t>may</a:t>
            </a:r>
            <a:r>
              <a:rPr sz="2000" spc="340" dirty="0">
                <a:solidFill>
                  <a:srgbClr val="000000"/>
                </a:solidFill>
                <a:latin typeface="Times New Roman"/>
                <a:cs typeface="Times New Roman"/>
              </a:rPr>
              <a:t> </a:t>
            </a:r>
            <a:r>
              <a:rPr sz="2000" dirty="0">
                <a:solidFill>
                  <a:srgbClr val="000000"/>
                </a:solidFill>
                <a:latin typeface="Times New Roman"/>
                <a:cs typeface="Times New Roman"/>
              </a:rPr>
              <a:t>be</a:t>
            </a:r>
            <a:r>
              <a:rPr sz="2000" spc="325" dirty="0">
                <a:solidFill>
                  <a:srgbClr val="000000"/>
                </a:solidFill>
                <a:latin typeface="Times New Roman"/>
                <a:cs typeface="Times New Roman"/>
              </a:rPr>
              <a:t> </a:t>
            </a:r>
            <a:r>
              <a:rPr sz="2000" dirty="0">
                <a:solidFill>
                  <a:srgbClr val="000000"/>
                </a:solidFill>
                <a:latin typeface="Times New Roman"/>
                <a:cs typeface="Times New Roman"/>
              </a:rPr>
              <a:t>such</a:t>
            </a:r>
            <a:r>
              <a:rPr sz="2000" spc="335" dirty="0">
                <a:solidFill>
                  <a:srgbClr val="000000"/>
                </a:solidFill>
                <a:latin typeface="Times New Roman"/>
                <a:cs typeface="Times New Roman"/>
              </a:rPr>
              <a:t> </a:t>
            </a:r>
            <a:r>
              <a:rPr sz="2000" dirty="0">
                <a:solidFill>
                  <a:srgbClr val="000000"/>
                </a:solidFill>
                <a:latin typeface="Times New Roman"/>
                <a:cs typeface="Times New Roman"/>
              </a:rPr>
              <a:t>that</a:t>
            </a:r>
            <a:r>
              <a:rPr sz="2000" spc="320" dirty="0">
                <a:solidFill>
                  <a:srgbClr val="000000"/>
                </a:solidFill>
                <a:latin typeface="Times New Roman"/>
                <a:cs typeface="Times New Roman"/>
              </a:rPr>
              <a:t> </a:t>
            </a:r>
            <a:r>
              <a:rPr sz="2000" dirty="0">
                <a:solidFill>
                  <a:srgbClr val="000000"/>
                </a:solidFill>
                <a:latin typeface="Times New Roman"/>
                <a:cs typeface="Times New Roman"/>
              </a:rPr>
              <a:t>certain</a:t>
            </a:r>
            <a:r>
              <a:rPr sz="2000" spc="345" dirty="0">
                <a:solidFill>
                  <a:srgbClr val="000000"/>
                </a:solidFill>
                <a:latin typeface="Times New Roman"/>
                <a:cs typeface="Times New Roman"/>
              </a:rPr>
              <a:t> </a:t>
            </a:r>
            <a:r>
              <a:rPr sz="2000" dirty="0">
                <a:solidFill>
                  <a:srgbClr val="000000"/>
                </a:solidFill>
                <a:latin typeface="Times New Roman"/>
                <a:cs typeface="Times New Roman"/>
              </a:rPr>
              <a:t>categories</a:t>
            </a:r>
            <a:r>
              <a:rPr sz="2000" spc="330" dirty="0">
                <a:solidFill>
                  <a:srgbClr val="000000"/>
                </a:solidFill>
                <a:latin typeface="Times New Roman"/>
                <a:cs typeface="Times New Roman"/>
              </a:rPr>
              <a:t> </a:t>
            </a:r>
            <a:r>
              <a:rPr sz="2000" spc="-25" dirty="0">
                <a:solidFill>
                  <a:srgbClr val="000000"/>
                </a:solidFill>
                <a:latin typeface="Times New Roman"/>
                <a:cs typeface="Times New Roman"/>
              </a:rPr>
              <a:t>of </a:t>
            </a:r>
            <a:r>
              <a:rPr sz="2000" dirty="0">
                <a:solidFill>
                  <a:srgbClr val="000000"/>
                </a:solidFill>
                <a:latin typeface="Times New Roman"/>
                <a:cs typeface="Times New Roman"/>
              </a:rPr>
              <a:t>workers</a:t>
            </a:r>
            <a:r>
              <a:rPr sz="2000" spc="135" dirty="0">
                <a:solidFill>
                  <a:srgbClr val="000000"/>
                </a:solidFill>
                <a:latin typeface="Times New Roman"/>
                <a:cs typeface="Times New Roman"/>
              </a:rPr>
              <a:t> </a:t>
            </a:r>
            <a:r>
              <a:rPr sz="2000" dirty="0">
                <a:solidFill>
                  <a:srgbClr val="000000"/>
                </a:solidFill>
                <a:latin typeface="Times New Roman"/>
                <a:cs typeface="Times New Roman"/>
              </a:rPr>
              <a:t>may</a:t>
            </a:r>
            <a:r>
              <a:rPr sz="2000" spc="125" dirty="0">
                <a:solidFill>
                  <a:srgbClr val="000000"/>
                </a:solidFill>
                <a:latin typeface="Times New Roman"/>
                <a:cs typeface="Times New Roman"/>
              </a:rPr>
              <a:t> </a:t>
            </a:r>
            <a:r>
              <a:rPr sz="2000" dirty="0">
                <a:solidFill>
                  <a:srgbClr val="000000"/>
                </a:solidFill>
                <a:latin typeface="Times New Roman"/>
                <a:cs typeface="Times New Roman"/>
              </a:rPr>
              <a:t>be</a:t>
            </a:r>
            <a:r>
              <a:rPr sz="2000" spc="135" dirty="0">
                <a:solidFill>
                  <a:srgbClr val="000000"/>
                </a:solidFill>
                <a:latin typeface="Times New Roman"/>
                <a:cs typeface="Times New Roman"/>
              </a:rPr>
              <a:t> </a:t>
            </a:r>
            <a:r>
              <a:rPr sz="2000" dirty="0">
                <a:solidFill>
                  <a:srgbClr val="000000"/>
                </a:solidFill>
                <a:latin typeface="Times New Roman"/>
                <a:cs typeface="Times New Roman"/>
              </a:rPr>
              <a:t>in</a:t>
            </a:r>
            <a:r>
              <a:rPr sz="2000" spc="130" dirty="0">
                <a:solidFill>
                  <a:srgbClr val="000000"/>
                </a:solidFill>
                <a:latin typeface="Times New Roman"/>
                <a:cs typeface="Times New Roman"/>
              </a:rPr>
              <a:t> </a:t>
            </a:r>
            <a:r>
              <a:rPr sz="2000" dirty="0">
                <a:solidFill>
                  <a:srgbClr val="000000"/>
                </a:solidFill>
                <a:latin typeface="Times New Roman"/>
                <a:cs typeface="Times New Roman"/>
              </a:rPr>
              <a:t>short</a:t>
            </a:r>
            <a:r>
              <a:rPr sz="2000" spc="130" dirty="0">
                <a:solidFill>
                  <a:srgbClr val="000000"/>
                </a:solidFill>
                <a:latin typeface="Times New Roman"/>
                <a:cs typeface="Times New Roman"/>
              </a:rPr>
              <a:t> </a:t>
            </a:r>
            <a:r>
              <a:rPr sz="2000" dirty="0">
                <a:solidFill>
                  <a:srgbClr val="000000"/>
                </a:solidFill>
                <a:latin typeface="Times New Roman"/>
                <a:cs typeface="Times New Roman"/>
              </a:rPr>
              <a:t>supply</a:t>
            </a:r>
            <a:r>
              <a:rPr sz="2000" spc="130" dirty="0">
                <a:solidFill>
                  <a:srgbClr val="000000"/>
                </a:solidFill>
                <a:latin typeface="Times New Roman"/>
                <a:cs typeface="Times New Roman"/>
              </a:rPr>
              <a:t> </a:t>
            </a:r>
            <a:r>
              <a:rPr sz="2000" dirty="0">
                <a:solidFill>
                  <a:srgbClr val="000000"/>
                </a:solidFill>
                <a:latin typeface="Times New Roman"/>
                <a:cs typeface="Times New Roman"/>
              </a:rPr>
              <a:t>or</a:t>
            </a:r>
            <a:r>
              <a:rPr sz="2000" spc="130" dirty="0">
                <a:solidFill>
                  <a:srgbClr val="000000"/>
                </a:solidFill>
                <a:latin typeface="Times New Roman"/>
                <a:cs typeface="Times New Roman"/>
              </a:rPr>
              <a:t> </a:t>
            </a:r>
            <a:r>
              <a:rPr sz="2000" dirty="0">
                <a:solidFill>
                  <a:srgbClr val="000000"/>
                </a:solidFill>
                <a:latin typeface="Times New Roman"/>
                <a:cs typeface="Times New Roman"/>
              </a:rPr>
              <a:t>nonexistent.</a:t>
            </a:r>
            <a:r>
              <a:rPr sz="2000" spc="140" dirty="0">
                <a:solidFill>
                  <a:srgbClr val="000000"/>
                </a:solidFill>
                <a:latin typeface="Times New Roman"/>
                <a:cs typeface="Times New Roman"/>
              </a:rPr>
              <a:t> </a:t>
            </a:r>
            <a:r>
              <a:rPr sz="2000" dirty="0">
                <a:solidFill>
                  <a:srgbClr val="000000"/>
                </a:solidFill>
                <a:latin typeface="Times New Roman"/>
                <a:cs typeface="Times New Roman"/>
              </a:rPr>
              <a:t>The</a:t>
            </a:r>
            <a:r>
              <a:rPr sz="2000" spc="140" dirty="0">
                <a:solidFill>
                  <a:srgbClr val="000000"/>
                </a:solidFill>
                <a:latin typeface="Times New Roman"/>
                <a:cs typeface="Times New Roman"/>
              </a:rPr>
              <a:t> </a:t>
            </a:r>
            <a:r>
              <a:rPr sz="2000" dirty="0">
                <a:solidFill>
                  <a:srgbClr val="000000"/>
                </a:solidFill>
                <a:latin typeface="Times New Roman"/>
                <a:cs typeface="Times New Roman"/>
              </a:rPr>
              <a:t>effect</a:t>
            </a:r>
            <a:r>
              <a:rPr sz="2000" spc="120" dirty="0">
                <a:solidFill>
                  <a:srgbClr val="000000"/>
                </a:solidFill>
                <a:latin typeface="Times New Roman"/>
                <a:cs typeface="Times New Roman"/>
              </a:rPr>
              <a:t> </a:t>
            </a:r>
            <a:r>
              <a:rPr sz="2000" dirty="0">
                <a:solidFill>
                  <a:srgbClr val="000000"/>
                </a:solidFill>
                <a:latin typeface="Times New Roman"/>
                <a:cs typeface="Times New Roman"/>
              </a:rPr>
              <a:t>of</a:t>
            </a:r>
            <a:r>
              <a:rPr sz="2000" spc="135" dirty="0">
                <a:solidFill>
                  <a:srgbClr val="000000"/>
                </a:solidFill>
                <a:latin typeface="Times New Roman"/>
                <a:cs typeface="Times New Roman"/>
              </a:rPr>
              <a:t> </a:t>
            </a:r>
            <a:r>
              <a:rPr sz="2000" spc="-25" dirty="0">
                <a:solidFill>
                  <a:srgbClr val="000000"/>
                </a:solidFill>
                <a:latin typeface="Times New Roman"/>
                <a:cs typeface="Times New Roman"/>
              </a:rPr>
              <a:t>the </a:t>
            </a:r>
            <a:r>
              <a:rPr sz="2000" dirty="0">
                <a:solidFill>
                  <a:srgbClr val="000000"/>
                </a:solidFill>
                <a:latin typeface="Times New Roman"/>
                <a:cs typeface="Times New Roman"/>
              </a:rPr>
              <a:t>project</a:t>
            </a:r>
            <a:r>
              <a:rPr sz="2000" spc="380" dirty="0">
                <a:solidFill>
                  <a:srgbClr val="000000"/>
                </a:solidFill>
                <a:latin typeface="Times New Roman"/>
                <a:cs typeface="Times New Roman"/>
              </a:rPr>
              <a:t> </a:t>
            </a:r>
            <a:r>
              <a:rPr sz="2000" dirty="0">
                <a:solidFill>
                  <a:srgbClr val="000000"/>
                </a:solidFill>
                <a:latin typeface="Times New Roman"/>
                <a:cs typeface="Times New Roman"/>
              </a:rPr>
              <a:t>on</a:t>
            </a:r>
            <a:r>
              <a:rPr sz="2000" spc="390" dirty="0">
                <a:solidFill>
                  <a:srgbClr val="000000"/>
                </a:solidFill>
                <a:latin typeface="Times New Roman"/>
                <a:cs typeface="Times New Roman"/>
              </a:rPr>
              <a:t> </a:t>
            </a:r>
            <a:r>
              <a:rPr sz="2000" dirty="0">
                <a:solidFill>
                  <a:srgbClr val="000000"/>
                </a:solidFill>
                <a:latin typeface="Times New Roman"/>
                <a:cs typeface="Times New Roman"/>
              </a:rPr>
              <a:t>the</a:t>
            </a:r>
            <a:r>
              <a:rPr sz="2000" spc="380" dirty="0">
                <a:solidFill>
                  <a:srgbClr val="000000"/>
                </a:solidFill>
                <a:latin typeface="Times New Roman"/>
                <a:cs typeface="Times New Roman"/>
              </a:rPr>
              <a:t> </a:t>
            </a:r>
            <a:r>
              <a:rPr sz="2000" dirty="0">
                <a:solidFill>
                  <a:srgbClr val="000000"/>
                </a:solidFill>
                <a:latin typeface="Times New Roman"/>
                <a:cs typeface="Times New Roman"/>
              </a:rPr>
              <a:t>social</a:t>
            </a:r>
            <a:r>
              <a:rPr sz="2000" spc="375" dirty="0">
                <a:solidFill>
                  <a:srgbClr val="000000"/>
                </a:solidFill>
                <a:latin typeface="Times New Roman"/>
                <a:cs typeface="Times New Roman"/>
              </a:rPr>
              <a:t> </a:t>
            </a:r>
            <a:r>
              <a:rPr sz="2000" dirty="0">
                <a:solidFill>
                  <a:srgbClr val="000000"/>
                </a:solidFill>
                <a:latin typeface="Times New Roman"/>
                <a:cs typeface="Times New Roman"/>
              </a:rPr>
              <a:t>status</a:t>
            </a:r>
            <a:r>
              <a:rPr sz="2000" spc="380" dirty="0">
                <a:solidFill>
                  <a:srgbClr val="000000"/>
                </a:solidFill>
                <a:latin typeface="Times New Roman"/>
                <a:cs typeface="Times New Roman"/>
              </a:rPr>
              <a:t> </a:t>
            </a:r>
            <a:r>
              <a:rPr sz="2000" dirty="0">
                <a:solidFill>
                  <a:srgbClr val="000000"/>
                </a:solidFill>
                <a:latin typeface="Times New Roman"/>
                <a:cs typeface="Times New Roman"/>
              </a:rPr>
              <a:t>of</a:t>
            </a:r>
            <a:r>
              <a:rPr sz="2000" spc="385" dirty="0">
                <a:solidFill>
                  <a:srgbClr val="000000"/>
                </a:solidFill>
                <a:latin typeface="Times New Roman"/>
                <a:cs typeface="Times New Roman"/>
              </a:rPr>
              <a:t> </a:t>
            </a:r>
            <a:r>
              <a:rPr sz="2000" dirty="0">
                <a:solidFill>
                  <a:srgbClr val="000000"/>
                </a:solidFill>
                <a:latin typeface="Times New Roman"/>
                <a:cs typeface="Times New Roman"/>
              </a:rPr>
              <a:t>the</a:t>
            </a:r>
            <a:r>
              <a:rPr sz="2000" spc="385" dirty="0">
                <a:solidFill>
                  <a:srgbClr val="000000"/>
                </a:solidFill>
                <a:latin typeface="Times New Roman"/>
                <a:cs typeface="Times New Roman"/>
              </a:rPr>
              <a:t> </a:t>
            </a:r>
            <a:r>
              <a:rPr sz="2000" dirty="0">
                <a:solidFill>
                  <a:srgbClr val="000000"/>
                </a:solidFill>
                <a:latin typeface="Times New Roman"/>
                <a:cs typeface="Times New Roman"/>
              </a:rPr>
              <a:t>project</a:t>
            </a:r>
            <a:r>
              <a:rPr sz="2000" spc="385" dirty="0">
                <a:solidFill>
                  <a:srgbClr val="000000"/>
                </a:solidFill>
                <a:latin typeface="Times New Roman"/>
                <a:cs typeface="Times New Roman"/>
              </a:rPr>
              <a:t> </a:t>
            </a:r>
            <a:r>
              <a:rPr sz="2000" dirty="0">
                <a:solidFill>
                  <a:srgbClr val="000000"/>
                </a:solidFill>
                <a:latin typeface="Times New Roman"/>
                <a:cs typeface="Times New Roman"/>
              </a:rPr>
              <a:t>participants</a:t>
            </a:r>
            <a:r>
              <a:rPr sz="2000" spc="380" dirty="0">
                <a:solidFill>
                  <a:srgbClr val="000000"/>
                </a:solidFill>
                <a:latin typeface="Times New Roman"/>
                <a:cs typeface="Times New Roman"/>
              </a:rPr>
              <a:t> </a:t>
            </a:r>
            <a:r>
              <a:rPr sz="2000" dirty="0">
                <a:solidFill>
                  <a:srgbClr val="000000"/>
                </a:solidFill>
                <a:latin typeface="Times New Roman"/>
                <a:cs typeface="Times New Roman"/>
              </a:rPr>
              <a:t>must</a:t>
            </a:r>
            <a:r>
              <a:rPr sz="2000" spc="390" dirty="0">
                <a:solidFill>
                  <a:srgbClr val="000000"/>
                </a:solidFill>
                <a:latin typeface="Times New Roman"/>
                <a:cs typeface="Times New Roman"/>
              </a:rPr>
              <a:t> </a:t>
            </a:r>
            <a:r>
              <a:rPr sz="2000" spc="-25" dirty="0">
                <a:solidFill>
                  <a:srgbClr val="000000"/>
                </a:solidFill>
                <a:latin typeface="Times New Roman"/>
                <a:cs typeface="Times New Roman"/>
              </a:rPr>
              <a:t>be </a:t>
            </a:r>
            <a:r>
              <a:rPr sz="2000" dirty="0">
                <a:solidFill>
                  <a:srgbClr val="000000"/>
                </a:solidFill>
                <a:latin typeface="Times New Roman"/>
                <a:cs typeface="Times New Roman"/>
              </a:rPr>
              <a:t>assessed</a:t>
            </a:r>
            <a:r>
              <a:rPr sz="2000" spc="480" dirty="0">
                <a:solidFill>
                  <a:srgbClr val="000000"/>
                </a:solidFill>
                <a:latin typeface="Times New Roman"/>
                <a:cs typeface="Times New Roman"/>
              </a:rPr>
              <a:t> </a:t>
            </a:r>
            <a:r>
              <a:rPr sz="2000" dirty="0">
                <a:solidFill>
                  <a:srgbClr val="000000"/>
                </a:solidFill>
                <a:latin typeface="Times New Roman"/>
                <a:cs typeface="Times New Roman"/>
              </a:rPr>
              <a:t>to</a:t>
            </a:r>
            <a:r>
              <a:rPr sz="2000" spc="490" dirty="0">
                <a:solidFill>
                  <a:srgbClr val="000000"/>
                </a:solidFill>
                <a:latin typeface="Times New Roman"/>
                <a:cs typeface="Times New Roman"/>
              </a:rPr>
              <a:t> </a:t>
            </a:r>
            <a:r>
              <a:rPr sz="2000" dirty="0">
                <a:solidFill>
                  <a:srgbClr val="000000"/>
                </a:solidFill>
                <a:latin typeface="Times New Roman"/>
                <a:cs typeface="Times New Roman"/>
              </a:rPr>
              <a:t>ensure</a:t>
            </a:r>
            <a:r>
              <a:rPr sz="2000" spc="490" dirty="0">
                <a:solidFill>
                  <a:srgbClr val="000000"/>
                </a:solidFill>
                <a:latin typeface="Times New Roman"/>
                <a:cs typeface="Times New Roman"/>
              </a:rPr>
              <a:t> </a:t>
            </a:r>
            <a:r>
              <a:rPr sz="2000" dirty="0">
                <a:solidFill>
                  <a:srgbClr val="000000"/>
                </a:solidFill>
                <a:latin typeface="Times New Roman"/>
                <a:cs typeface="Times New Roman"/>
              </a:rPr>
              <a:t>compatibility.  It</a:t>
            </a:r>
            <a:r>
              <a:rPr sz="2000" spc="490" dirty="0">
                <a:solidFill>
                  <a:srgbClr val="000000"/>
                </a:solidFill>
                <a:latin typeface="Times New Roman"/>
                <a:cs typeface="Times New Roman"/>
              </a:rPr>
              <a:t> </a:t>
            </a:r>
            <a:r>
              <a:rPr sz="2000" dirty="0">
                <a:solidFill>
                  <a:srgbClr val="000000"/>
                </a:solidFill>
                <a:latin typeface="Times New Roman"/>
                <a:cs typeface="Times New Roman"/>
              </a:rPr>
              <a:t>should</a:t>
            </a:r>
            <a:r>
              <a:rPr sz="2000" spc="490" dirty="0">
                <a:solidFill>
                  <a:srgbClr val="000000"/>
                </a:solidFill>
                <a:latin typeface="Times New Roman"/>
                <a:cs typeface="Times New Roman"/>
              </a:rPr>
              <a:t> </a:t>
            </a:r>
            <a:r>
              <a:rPr sz="2000" dirty="0">
                <a:solidFill>
                  <a:srgbClr val="000000"/>
                </a:solidFill>
                <a:latin typeface="Times New Roman"/>
                <a:cs typeface="Times New Roman"/>
              </a:rPr>
              <a:t>be</a:t>
            </a:r>
            <a:r>
              <a:rPr sz="2000" spc="480" dirty="0">
                <a:solidFill>
                  <a:srgbClr val="000000"/>
                </a:solidFill>
                <a:latin typeface="Times New Roman"/>
                <a:cs typeface="Times New Roman"/>
              </a:rPr>
              <a:t> </a:t>
            </a:r>
            <a:r>
              <a:rPr sz="2000" dirty="0">
                <a:solidFill>
                  <a:srgbClr val="000000"/>
                </a:solidFill>
                <a:latin typeface="Times New Roman"/>
                <a:cs typeface="Times New Roman"/>
              </a:rPr>
              <a:t>recognized  </a:t>
            </a:r>
            <a:r>
              <a:rPr sz="2000" spc="-20" dirty="0">
                <a:solidFill>
                  <a:srgbClr val="000000"/>
                </a:solidFill>
                <a:latin typeface="Times New Roman"/>
                <a:cs typeface="Times New Roman"/>
              </a:rPr>
              <a:t>that </a:t>
            </a:r>
            <a:r>
              <a:rPr sz="2000" dirty="0">
                <a:solidFill>
                  <a:srgbClr val="000000"/>
                </a:solidFill>
                <a:latin typeface="Times New Roman"/>
                <a:cs typeface="Times New Roman"/>
              </a:rPr>
              <a:t>workers</a:t>
            </a:r>
            <a:r>
              <a:rPr sz="2000" spc="465" dirty="0">
                <a:solidFill>
                  <a:srgbClr val="000000"/>
                </a:solidFill>
                <a:latin typeface="Times New Roman"/>
                <a:cs typeface="Times New Roman"/>
              </a:rPr>
              <a:t> </a:t>
            </a:r>
            <a:r>
              <a:rPr sz="2000" dirty="0">
                <a:solidFill>
                  <a:srgbClr val="000000"/>
                </a:solidFill>
                <a:latin typeface="Times New Roman"/>
                <a:cs typeface="Times New Roman"/>
              </a:rPr>
              <a:t>in</a:t>
            </a:r>
            <a:r>
              <a:rPr sz="2000" spc="470" dirty="0">
                <a:solidFill>
                  <a:srgbClr val="000000"/>
                </a:solidFill>
                <a:latin typeface="Times New Roman"/>
                <a:cs typeface="Times New Roman"/>
              </a:rPr>
              <a:t> </a:t>
            </a:r>
            <a:r>
              <a:rPr sz="2000" dirty="0">
                <a:solidFill>
                  <a:srgbClr val="000000"/>
                </a:solidFill>
                <a:latin typeface="Times New Roman"/>
                <a:cs typeface="Times New Roman"/>
              </a:rPr>
              <a:t>certain</a:t>
            </a:r>
            <a:r>
              <a:rPr sz="2000" spc="475" dirty="0">
                <a:solidFill>
                  <a:srgbClr val="000000"/>
                </a:solidFill>
                <a:latin typeface="Times New Roman"/>
                <a:cs typeface="Times New Roman"/>
              </a:rPr>
              <a:t> </a:t>
            </a:r>
            <a:r>
              <a:rPr sz="2000" dirty="0">
                <a:solidFill>
                  <a:srgbClr val="000000"/>
                </a:solidFill>
                <a:latin typeface="Times New Roman"/>
                <a:cs typeface="Times New Roman"/>
              </a:rPr>
              <a:t>industries</a:t>
            </a:r>
            <a:r>
              <a:rPr sz="2000" spc="455" dirty="0">
                <a:solidFill>
                  <a:srgbClr val="000000"/>
                </a:solidFill>
                <a:latin typeface="Times New Roman"/>
                <a:cs typeface="Times New Roman"/>
              </a:rPr>
              <a:t> </a:t>
            </a:r>
            <a:r>
              <a:rPr sz="2000" dirty="0">
                <a:solidFill>
                  <a:srgbClr val="000000"/>
                </a:solidFill>
                <a:latin typeface="Times New Roman"/>
                <a:cs typeface="Times New Roman"/>
              </a:rPr>
              <a:t>may</a:t>
            </a:r>
            <a:r>
              <a:rPr sz="2000" spc="459" dirty="0">
                <a:solidFill>
                  <a:srgbClr val="000000"/>
                </a:solidFill>
                <a:latin typeface="Times New Roman"/>
                <a:cs typeface="Times New Roman"/>
              </a:rPr>
              <a:t> </a:t>
            </a:r>
            <a:r>
              <a:rPr sz="2000" dirty="0">
                <a:solidFill>
                  <a:srgbClr val="000000"/>
                </a:solidFill>
                <a:latin typeface="Times New Roman"/>
                <a:cs typeface="Times New Roman"/>
              </a:rPr>
              <a:t>have</a:t>
            </a:r>
            <a:r>
              <a:rPr sz="2000" spc="465" dirty="0">
                <a:solidFill>
                  <a:srgbClr val="000000"/>
                </a:solidFill>
                <a:latin typeface="Times New Roman"/>
                <a:cs typeface="Times New Roman"/>
              </a:rPr>
              <a:t> </a:t>
            </a:r>
            <a:r>
              <a:rPr sz="2000" dirty="0">
                <a:solidFill>
                  <a:srgbClr val="000000"/>
                </a:solidFill>
                <a:latin typeface="Times New Roman"/>
                <a:cs typeface="Times New Roman"/>
              </a:rPr>
              <a:t>certain</a:t>
            </a:r>
            <a:r>
              <a:rPr sz="2000" spc="475" dirty="0">
                <a:solidFill>
                  <a:srgbClr val="000000"/>
                </a:solidFill>
                <a:latin typeface="Times New Roman"/>
                <a:cs typeface="Times New Roman"/>
              </a:rPr>
              <a:t> </a:t>
            </a:r>
            <a:r>
              <a:rPr sz="2000" dirty="0">
                <a:solidFill>
                  <a:srgbClr val="000000"/>
                </a:solidFill>
                <a:latin typeface="Times New Roman"/>
                <a:cs typeface="Times New Roman"/>
              </a:rPr>
              <a:t>status</a:t>
            </a:r>
            <a:r>
              <a:rPr sz="2000" spc="465" dirty="0">
                <a:solidFill>
                  <a:srgbClr val="000000"/>
                </a:solidFill>
                <a:latin typeface="Times New Roman"/>
                <a:cs typeface="Times New Roman"/>
              </a:rPr>
              <a:t> </a:t>
            </a:r>
            <a:r>
              <a:rPr sz="2000" spc="-10" dirty="0">
                <a:solidFill>
                  <a:srgbClr val="000000"/>
                </a:solidFill>
                <a:latin typeface="Times New Roman"/>
                <a:cs typeface="Times New Roman"/>
              </a:rPr>
              <a:t>symbols </a:t>
            </a:r>
            <a:r>
              <a:rPr sz="2000" dirty="0">
                <a:solidFill>
                  <a:srgbClr val="000000"/>
                </a:solidFill>
                <a:latin typeface="Times New Roman"/>
                <a:cs typeface="Times New Roman"/>
              </a:rPr>
              <a:t>within</a:t>
            </a:r>
            <a:r>
              <a:rPr sz="2000" spc="-20" dirty="0">
                <a:solidFill>
                  <a:srgbClr val="000000"/>
                </a:solidFill>
                <a:latin typeface="Times New Roman"/>
                <a:cs typeface="Times New Roman"/>
              </a:rPr>
              <a:t> </a:t>
            </a:r>
            <a:r>
              <a:rPr sz="2000" dirty="0">
                <a:solidFill>
                  <a:srgbClr val="000000"/>
                </a:solidFill>
                <a:latin typeface="Times New Roman"/>
                <a:cs typeface="Times New Roman"/>
              </a:rPr>
              <a:t>the</a:t>
            </a:r>
            <a:r>
              <a:rPr sz="2000" spc="-25" dirty="0">
                <a:solidFill>
                  <a:srgbClr val="000000"/>
                </a:solidFill>
                <a:latin typeface="Times New Roman"/>
                <a:cs typeface="Times New Roman"/>
              </a:rPr>
              <a:t> </a:t>
            </a:r>
            <a:r>
              <a:rPr sz="2000" spc="-10" dirty="0">
                <a:solidFill>
                  <a:srgbClr val="000000"/>
                </a:solidFill>
                <a:latin typeface="Times New Roman"/>
                <a:cs typeface="Times New Roman"/>
              </a:rPr>
              <a:t>society.</a:t>
            </a:r>
            <a:endParaRPr sz="2000">
              <a:latin typeface="Times New Roman"/>
              <a:cs typeface="Times New Roman"/>
            </a:endParaRPr>
          </a:p>
        </p:txBody>
      </p:sp>
      <p:sp>
        <p:nvSpPr>
          <p:cNvPr id="6" name="object 6"/>
          <p:cNvSpPr txBox="1"/>
          <p:nvPr/>
        </p:nvSpPr>
        <p:spPr>
          <a:xfrm>
            <a:off x="4526660" y="3766794"/>
            <a:ext cx="6750684" cy="2205355"/>
          </a:xfrm>
          <a:prstGeom prst="rect">
            <a:avLst/>
          </a:prstGeom>
        </p:spPr>
        <p:txBody>
          <a:bodyPr vert="horz" wrap="square" lIns="0" tIns="113030" rIns="0" bIns="0" rtlCol="0">
            <a:spAutoFit/>
          </a:bodyPr>
          <a:lstStyle/>
          <a:p>
            <a:pPr marL="12700">
              <a:lnSpc>
                <a:spcPct val="100000"/>
              </a:lnSpc>
              <a:spcBef>
                <a:spcPts val="890"/>
              </a:spcBef>
            </a:pPr>
            <a:r>
              <a:rPr sz="2000" dirty="0">
                <a:latin typeface="Roboto"/>
                <a:cs typeface="Roboto"/>
              </a:rPr>
              <a:t>10.</a:t>
            </a:r>
            <a:r>
              <a:rPr sz="2000" spc="-30" dirty="0">
                <a:latin typeface="Roboto"/>
                <a:cs typeface="Roboto"/>
              </a:rPr>
              <a:t> </a:t>
            </a:r>
            <a:r>
              <a:rPr sz="2000" spc="-20" dirty="0">
                <a:latin typeface="Roboto"/>
                <a:cs typeface="Roboto"/>
              </a:rPr>
              <a:t>Environmental</a:t>
            </a:r>
            <a:r>
              <a:rPr sz="2000" spc="-25" dirty="0">
                <a:latin typeface="Roboto"/>
                <a:cs typeface="Roboto"/>
              </a:rPr>
              <a:t> </a:t>
            </a:r>
            <a:r>
              <a:rPr sz="2000" spc="-10" dirty="0">
                <a:latin typeface="Roboto"/>
                <a:cs typeface="Roboto"/>
              </a:rPr>
              <a:t>Feasibility</a:t>
            </a:r>
            <a:endParaRPr sz="2000">
              <a:latin typeface="Roboto"/>
              <a:cs typeface="Roboto"/>
            </a:endParaRPr>
          </a:p>
          <a:p>
            <a:pPr marL="12700" marR="5080" algn="just">
              <a:lnSpc>
                <a:spcPct val="89800"/>
              </a:lnSpc>
              <a:spcBef>
                <a:spcPts val="1035"/>
              </a:spcBef>
            </a:pPr>
            <a:r>
              <a:rPr sz="2000" dirty="0">
                <a:latin typeface="Times New Roman"/>
                <a:cs typeface="Times New Roman"/>
              </a:rPr>
              <a:t>Environmental</a:t>
            </a:r>
            <a:r>
              <a:rPr sz="2000" spc="145" dirty="0">
                <a:latin typeface="Times New Roman"/>
                <a:cs typeface="Times New Roman"/>
              </a:rPr>
              <a:t> </a:t>
            </a:r>
            <a:r>
              <a:rPr sz="2000" dirty="0">
                <a:latin typeface="Times New Roman"/>
                <a:cs typeface="Times New Roman"/>
              </a:rPr>
              <a:t>feasibility</a:t>
            </a:r>
            <a:r>
              <a:rPr sz="2000" spc="140" dirty="0">
                <a:latin typeface="Times New Roman"/>
                <a:cs typeface="Times New Roman"/>
              </a:rPr>
              <a:t> </a:t>
            </a:r>
            <a:r>
              <a:rPr sz="2000" dirty="0">
                <a:latin typeface="Times New Roman"/>
                <a:cs typeface="Times New Roman"/>
              </a:rPr>
              <a:t>is</a:t>
            </a:r>
            <a:r>
              <a:rPr sz="2000" spc="150" dirty="0">
                <a:latin typeface="Times New Roman"/>
                <a:cs typeface="Times New Roman"/>
              </a:rPr>
              <a:t> </a:t>
            </a:r>
            <a:r>
              <a:rPr sz="2000" dirty="0">
                <a:latin typeface="Times New Roman"/>
                <a:cs typeface="Times New Roman"/>
              </a:rPr>
              <a:t>another</a:t>
            </a:r>
            <a:r>
              <a:rPr sz="2000" spc="145" dirty="0">
                <a:latin typeface="Times New Roman"/>
                <a:cs typeface="Times New Roman"/>
              </a:rPr>
              <a:t> </a:t>
            </a:r>
            <a:r>
              <a:rPr sz="2000" dirty="0">
                <a:latin typeface="Times New Roman"/>
                <a:cs typeface="Times New Roman"/>
              </a:rPr>
              <a:t>important</a:t>
            </a:r>
            <a:r>
              <a:rPr sz="2000" spc="155" dirty="0">
                <a:latin typeface="Times New Roman"/>
                <a:cs typeface="Times New Roman"/>
              </a:rPr>
              <a:t> </a:t>
            </a:r>
            <a:r>
              <a:rPr sz="2000" dirty="0">
                <a:latin typeface="Times New Roman"/>
                <a:cs typeface="Times New Roman"/>
              </a:rPr>
              <a:t>aspect</a:t>
            </a:r>
            <a:r>
              <a:rPr sz="2000" spc="150" dirty="0">
                <a:latin typeface="Times New Roman"/>
                <a:cs typeface="Times New Roman"/>
              </a:rPr>
              <a:t> </a:t>
            </a:r>
            <a:r>
              <a:rPr sz="2000" dirty="0">
                <a:latin typeface="Times New Roman"/>
                <a:cs typeface="Times New Roman"/>
              </a:rPr>
              <a:t>that</a:t>
            </a:r>
            <a:r>
              <a:rPr sz="2000" spc="130" dirty="0">
                <a:latin typeface="Times New Roman"/>
                <a:cs typeface="Times New Roman"/>
              </a:rPr>
              <a:t> </a:t>
            </a:r>
            <a:r>
              <a:rPr sz="2000" spc="-10" dirty="0">
                <a:latin typeface="Times New Roman"/>
                <a:cs typeface="Times New Roman"/>
              </a:rPr>
              <a:t>should </a:t>
            </a:r>
            <a:r>
              <a:rPr sz="2000" dirty="0">
                <a:latin typeface="Times New Roman"/>
                <a:cs typeface="Times New Roman"/>
              </a:rPr>
              <a:t>be</a:t>
            </a:r>
            <a:r>
              <a:rPr sz="2000" spc="145" dirty="0">
                <a:latin typeface="Times New Roman"/>
                <a:cs typeface="Times New Roman"/>
              </a:rPr>
              <a:t>  </a:t>
            </a:r>
            <a:r>
              <a:rPr sz="2000" dirty="0">
                <a:latin typeface="Times New Roman"/>
                <a:cs typeface="Times New Roman"/>
              </a:rPr>
              <a:t>considered</a:t>
            </a:r>
            <a:r>
              <a:rPr sz="2000" spc="150" dirty="0">
                <a:latin typeface="Times New Roman"/>
                <a:cs typeface="Times New Roman"/>
              </a:rPr>
              <a:t>  </a:t>
            </a:r>
            <a:r>
              <a:rPr sz="2000" dirty="0">
                <a:latin typeface="Times New Roman"/>
                <a:cs typeface="Times New Roman"/>
              </a:rPr>
              <a:t>in</a:t>
            </a:r>
            <a:r>
              <a:rPr sz="2000" spc="150" dirty="0">
                <a:latin typeface="Times New Roman"/>
                <a:cs typeface="Times New Roman"/>
              </a:rPr>
              <a:t>  </a:t>
            </a:r>
            <a:r>
              <a:rPr sz="2000" dirty="0">
                <a:latin typeface="Times New Roman"/>
                <a:cs typeface="Times New Roman"/>
              </a:rPr>
              <a:t>project</a:t>
            </a:r>
            <a:r>
              <a:rPr sz="2000" spc="140" dirty="0">
                <a:latin typeface="Times New Roman"/>
                <a:cs typeface="Times New Roman"/>
              </a:rPr>
              <a:t>  </a:t>
            </a:r>
            <a:r>
              <a:rPr sz="2000" dirty="0">
                <a:latin typeface="Times New Roman"/>
                <a:cs typeface="Times New Roman"/>
              </a:rPr>
              <a:t>planning.</a:t>
            </a:r>
            <a:r>
              <a:rPr sz="2000" spc="150" dirty="0">
                <a:latin typeface="Times New Roman"/>
                <a:cs typeface="Times New Roman"/>
              </a:rPr>
              <a:t>  </a:t>
            </a:r>
            <a:r>
              <a:rPr sz="2000" dirty="0">
                <a:latin typeface="Times New Roman"/>
                <a:cs typeface="Times New Roman"/>
              </a:rPr>
              <a:t>Environmental</a:t>
            </a:r>
            <a:r>
              <a:rPr sz="2000" spc="140" dirty="0">
                <a:latin typeface="Times New Roman"/>
                <a:cs typeface="Times New Roman"/>
              </a:rPr>
              <a:t>  </a:t>
            </a:r>
            <a:r>
              <a:rPr sz="2000" spc="-10" dirty="0">
                <a:latin typeface="Times New Roman"/>
                <a:cs typeface="Times New Roman"/>
              </a:rPr>
              <a:t>feasibility </a:t>
            </a:r>
            <a:r>
              <a:rPr sz="2000" dirty="0">
                <a:latin typeface="Times New Roman"/>
                <a:cs typeface="Times New Roman"/>
              </a:rPr>
              <a:t>refers</a:t>
            </a:r>
            <a:r>
              <a:rPr sz="2000" spc="285" dirty="0">
                <a:latin typeface="Times New Roman"/>
                <a:cs typeface="Times New Roman"/>
              </a:rPr>
              <a:t> </a:t>
            </a:r>
            <a:r>
              <a:rPr sz="2000" dirty="0">
                <a:latin typeface="Times New Roman"/>
                <a:cs typeface="Times New Roman"/>
              </a:rPr>
              <a:t>to</a:t>
            </a:r>
            <a:r>
              <a:rPr sz="2000" spc="300" dirty="0">
                <a:latin typeface="Times New Roman"/>
                <a:cs typeface="Times New Roman"/>
              </a:rPr>
              <a:t> </a:t>
            </a:r>
            <a:r>
              <a:rPr sz="2000" dirty="0">
                <a:latin typeface="Times New Roman"/>
                <a:cs typeface="Times New Roman"/>
              </a:rPr>
              <a:t>an</a:t>
            </a:r>
            <a:r>
              <a:rPr sz="2000" spc="300" dirty="0">
                <a:latin typeface="Times New Roman"/>
                <a:cs typeface="Times New Roman"/>
              </a:rPr>
              <a:t> </a:t>
            </a:r>
            <a:r>
              <a:rPr sz="2000" dirty="0">
                <a:latin typeface="Times New Roman"/>
                <a:cs typeface="Times New Roman"/>
              </a:rPr>
              <a:t>analysis</a:t>
            </a:r>
            <a:r>
              <a:rPr sz="2000" spc="285" dirty="0">
                <a:latin typeface="Times New Roman"/>
                <a:cs typeface="Times New Roman"/>
              </a:rPr>
              <a:t> </a:t>
            </a:r>
            <a:r>
              <a:rPr sz="2000" dirty="0">
                <a:latin typeface="Times New Roman"/>
                <a:cs typeface="Times New Roman"/>
              </a:rPr>
              <a:t>of</a:t>
            </a:r>
            <a:r>
              <a:rPr sz="2000" spc="285" dirty="0">
                <a:latin typeface="Times New Roman"/>
                <a:cs typeface="Times New Roman"/>
              </a:rPr>
              <a:t> </a:t>
            </a:r>
            <a:r>
              <a:rPr sz="2000" dirty="0">
                <a:latin typeface="Times New Roman"/>
                <a:cs typeface="Times New Roman"/>
              </a:rPr>
              <a:t>whether</a:t>
            </a:r>
            <a:r>
              <a:rPr sz="2000" spc="300" dirty="0">
                <a:latin typeface="Times New Roman"/>
                <a:cs typeface="Times New Roman"/>
              </a:rPr>
              <a:t> </a:t>
            </a:r>
            <a:r>
              <a:rPr sz="2000" dirty="0">
                <a:latin typeface="Times New Roman"/>
                <a:cs typeface="Times New Roman"/>
              </a:rPr>
              <a:t>the</a:t>
            </a:r>
            <a:r>
              <a:rPr sz="2000" spc="285" dirty="0">
                <a:latin typeface="Times New Roman"/>
                <a:cs typeface="Times New Roman"/>
              </a:rPr>
              <a:t> </a:t>
            </a:r>
            <a:r>
              <a:rPr sz="2000" dirty="0">
                <a:latin typeface="Times New Roman"/>
                <a:cs typeface="Times New Roman"/>
              </a:rPr>
              <a:t>project</a:t>
            </a:r>
            <a:r>
              <a:rPr sz="2000" spc="295" dirty="0">
                <a:latin typeface="Times New Roman"/>
                <a:cs typeface="Times New Roman"/>
              </a:rPr>
              <a:t> </a:t>
            </a:r>
            <a:r>
              <a:rPr sz="2000" dirty="0">
                <a:latin typeface="Times New Roman"/>
                <a:cs typeface="Times New Roman"/>
              </a:rPr>
              <a:t>is</a:t>
            </a:r>
            <a:r>
              <a:rPr sz="2000" spc="295" dirty="0">
                <a:latin typeface="Times New Roman"/>
                <a:cs typeface="Times New Roman"/>
              </a:rPr>
              <a:t> </a:t>
            </a:r>
            <a:r>
              <a:rPr sz="2000" dirty="0">
                <a:latin typeface="Times New Roman"/>
                <a:cs typeface="Times New Roman"/>
              </a:rPr>
              <a:t>capable</a:t>
            </a:r>
            <a:r>
              <a:rPr sz="2000" spc="285" dirty="0">
                <a:latin typeface="Times New Roman"/>
                <a:cs typeface="Times New Roman"/>
              </a:rPr>
              <a:t> </a:t>
            </a:r>
            <a:r>
              <a:rPr sz="2000" dirty="0">
                <a:latin typeface="Times New Roman"/>
                <a:cs typeface="Times New Roman"/>
              </a:rPr>
              <a:t>of</a:t>
            </a:r>
            <a:r>
              <a:rPr sz="2000" spc="285" dirty="0">
                <a:latin typeface="Times New Roman"/>
                <a:cs typeface="Times New Roman"/>
              </a:rPr>
              <a:t> </a:t>
            </a:r>
            <a:r>
              <a:rPr sz="2000" spc="-10" dirty="0">
                <a:latin typeface="Times New Roman"/>
                <a:cs typeface="Times New Roman"/>
              </a:rPr>
              <a:t>being </a:t>
            </a:r>
            <a:r>
              <a:rPr sz="2000" dirty="0">
                <a:latin typeface="Times New Roman"/>
                <a:cs typeface="Times New Roman"/>
              </a:rPr>
              <a:t>implemented</a:t>
            </a:r>
            <a:r>
              <a:rPr sz="2000" spc="25" dirty="0">
                <a:latin typeface="Times New Roman"/>
                <a:cs typeface="Times New Roman"/>
              </a:rPr>
              <a:t> </a:t>
            </a:r>
            <a:r>
              <a:rPr sz="2000" dirty="0">
                <a:latin typeface="Times New Roman"/>
                <a:cs typeface="Times New Roman"/>
              </a:rPr>
              <a:t>and</a:t>
            </a:r>
            <a:r>
              <a:rPr sz="2000" spc="15" dirty="0">
                <a:latin typeface="Times New Roman"/>
                <a:cs typeface="Times New Roman"/>
              </a:rPr>
              <a:t> </a:t>
            </a:r>
            <a:r>
              <a:rPr sz="2000" dirty="0">
                <a:latin typeface="Times New Roman"/>
                <a:cs typeface="Times New Roman"/>
              </a:rPr>
              <a:t>operated</a:t>
            </a:r>
            <a:r>
              <a:rPr sz="2000" spc="20" dirty="0">
                <a:latin typeface="Times New Roman"/>
                <a:cs typeface="Times New Roman"/>
              </a:rPr>
              <a:t> </a:t>
            </a:r>
            <a:r>
              <a:rPr sz="2000" dirty="0">
                <a:latin typeface="Times New Roman"/>
                <a:cs typeface="Times New Roman"/>
              </a:rPr>
              <a:t>safely</a:t>
            </a:r>
            <a:r>
              <a:rPr sz="2000" spc="10" dirty="0">
                <a:latin typeface="Times New Roman"/>
                <a:cs typeface="Times New Roman"/>
              </a:rPr>
              <a:t> </a:t>
            </a:r>
            <a:r>
              <a:rPr sz="2000" dirty="0">
                <a:latin typeface="Times New Roman"/>
                <a:cs typeface="Times New Roman"/>
              </a:rPr>
              <a:t>with</a:t>
            </a:r>
            <a:r>
              <a:rPr sz="2000" spc="35" dirty="0">
                <a:latin typeface="Times New Roman"/>
                <a:cs typeface="Times New Roman"/>
              </a:rPr>
              <a:t> </a:t>
            </a:r>
            <a:r>
              <a:rPr sz="2000" dirty="0">
                <a:latin typeface="Times New Roman"/>
                <a:cs typeface="Times New Roman"/>
              </a:rPr>
              <a:t>minimal</a:t>
            </a:r>
            <a:r>
              <a:rPr sz="2000" spc="20" dirty="0">
                <a:latin typeface="Times New Roman"/>
                <a:cs typeface="Times New Roman"/>
              </a:rPr>
              <a:t> </a:t>
            </a:r>
            <a:r>
              <a:rPr sz="2000" dirty="0">
                <a:latin typeface="Times New Roman"/>
                <a:cs typeface="Times New Roman"/>
              </a:rPr>
              <a:t>adverse</a:t>
            </a:r>
            <a:r>
              <a:rPr sz="2000" spc="25" dirty="0">
                <a:latin typeface="Times New Roman"/>
                <a:cs typeface="Times New Roman"/>
              </a:rPr>
              <a:t> </a:t>
            </a:r>
            <a:r>
              <a:rPr sz="2000" dirty="0">
                <a:latin typeface="Times New Roman"/>
                <a:cs typeface="Times New Roman"/>
              </a:rPr>
              <a:t>effects</a:t>
            </a:r>
            <a:r>
              <a:rPr sz="2000" spc="5" dirty="0">
                <a:latin typeface="Times New Roman"/>
                <a:cs typeface="Times New Roman"/>
              </a:rPr>
              <a:t> </a:t>
            </a:r>
            <a:r>
              <a:rPr sz="2000" spc="-25" dirty="0">
                <a:latin typeface="Times New Roman"/>
                <a:cs typeface="Times New Roman"/>
              </a:rPr>
              <a:t>on </a:t>
            </a:r>
            <a:r>
              <a:rPr sz="2000" dirty="0">
                <a:latin typeface="Times New Roman"/>
                <a:cs typeface="Times New Roman"/>
              </a:rPr>
              <a:t>the</a:t>
            </a:r>
            <a:r>
              <a:rPr sz="2000" spc="-40" dirty="0">
                <a:latin typeface="Times New Roman"/>
                <a:cs typeface="Times New Roman"/>
              </a:rPr>
              <a:t> </a:t>
            </a:r>
            <a:r>
              <a:rPr sz="2000" dirty="0">
                <a:latin typeface="Times New Roman"/>
                <a:cs typeface="Times New Roman"/>
              </a:rPr>
              <a:t>environment.</a:t>
            </a:r>
            <a:r>
              <a:rPr sz="2000" spc="-35" dirty="0">
                <a:latin typeface="Times New Roman"/>
                <a:cs typeface="Times New Roman"/>
              </a:rPr>
              <a:t> </a:t>
            </a:r>
            <a:r>
              <a:rPr sz="2000" spc="-10" dirty="0">
                <a:latin typeface="Times New Roman"/>
                <a:cs typeface="Times New Roman"/>
              </a:rPr>
              <a:t>Unfortunately,</a:t>
            </a:r>
            <a:r>
              <a:rPr sz="2000" spc="-35" dirty="0">
                <a:latin typeface="Times New Roman"/>
                <a:cs typeface="Times New Roman"/>
              </a:rPr>
              <a:t> </a:t>
            </a:r>
            <a:r>
              <a:rPr sz="2000" dirty="0">
                <a:latin typeface="Times New Roman"/>
                <a:cs typeface="Times New Roman"/>
              </a:rPr>
              <a:t>environmental</a:t>
            </a:r>
            <a:r>
              <a:rPr sz="2000" spc="-30" dirty="0">
                <a:latin typeface="Times New Roman"/>
                <a:cs typeface="Times New Roman"/>
              </a:rPr>
              <a:t> </a:t>
            </a:r>
            <a:r>
              <a:rPr sz="2000" dirty="0">
                <a:latin typeface="Times New Roman"/>
                <a:cs typeface="Times New Roman"/>
              </a:rPr>
              <a:t>impact</a:t>
            </a:r>
            <a:r>
              <a:rPr sz="2000" spc="-40" dirty="0">
                <a:latin typeface="Times New Roman"/>
                <a:cs typeface="Times New Roman"/>
              </a:rPr>
              <a:t> </a:t>
            </a:r>
            <a:r>
              <a:rPr sz="2000" spc="-10" dirty="0">
                <a:latin typeface="Times New Roman"/>
                <a:cs typeface="Times New Roman"/>
              </a:rPr>
              <a:t>assessment </a:t>
            </a:r>
            <a:r>
              <a:rPr sz="2000" dirty="0">
                <a:latin typeface="Times New Roman"/>
                <a:cs typeface="Times New Roman"/>
              </a:rPr>
              <a:t>is</a:t>
            </a:r>
            <a:r>
              <a:rPr sz="2000" spc="-20" dirty="0">
                <a:latin typeface="Times New Roman"/>
                <a:cs typeface="Times New Roman"/>
              </a:rPr>
              <a:t> </a:t>
            </a:r>
            <a:r>
              <a:rPr sz="2000" dirty="0">
                <a:latin typeface="Times New Roman"/>
                <a:cs typeface="Times New Roman"/>
              </a:rPr>
              <a:t>often</a:t>
            </a:r>
            <a:r>
              <a:rPr sz="2000" spc="-30" dirty="0">
                <a:latin typeface="Times New Roman"/>
                <a:cs typeface="Times New Roman"/>
              </a:rPr>
              <a:t> </a:t>
            </a:r>
            <a:r>
              <a:rPr sz="2000" dirty="0">
                <a:latin typeface="Times New Roman"/>
                <a:cs typeface="Times New Roman"/>
              </a:rPr>
              <a:t>not</a:t>
            </a:r>
            <a:r>
              <a:rPr sz="2000" spc="-25" dirty="0">
                <a:latin typeface="Times New Roman"/>
                <a:cs typeface="Times New Roman"/>
              </a:rPr>
              <a:t> </a:t>
            </a:r>
            <a:r>
              <a:rPr sz="2000" dirty="0">
                <a:latin typeface="Times New Roman"/>
                <a:cs typeface="Times New Roman"/>
              </a:rPr>
              <a:t>adequately</a:t>
            </a:r>
            <a:r>
              <a:rPr sz="2000" spc="-40" dirty="0">
                <a:latin typeface="Times New Roman"/>
                <a:cs typeface="Times New Roman"/>
              </a:rPr>
              <a:t> </a:t>
            </a:r>
            <a:r>
              <a:rPr sz="2000" dirty="0">
                <a:latin typeface="Times New Roman"/>
                <a:cs typeface="Times New Roman"/>
              </a:rPr>
              <a:t>addressed</a:t>
            </a:r>
            <a:r>
              <a:rPr sz="2000" spc="-50" dirty="0">
                <a:latin typeface="Times New Roman"/>
                <a:cs typeface="Times New Roman"/>
              </a:rPr>
              <a:t> </a:t>
            </a:r>
            <a:r>
              <a:rPr sz="2000" dirty="0">
                <a:latin typeface="Times New Roman"/>
                <a:cs typeface="Times New Roman"/>
              </a:rPr>
              <a:t>in</a:t>
            </a:r>
            <a:r>
              <a:rPr sz="2000" spc="-10" dirty="0">
                <a:latin typeface="Times New Roman"/>
                <a:cs typeface="Times New Roman"/>
              </a:rPr>
              <a:t> </a:t>
            </a:r>
            <a:r>
              <a:rPr sz="2000" dirty="0">
                <a:latin typeface="Times New Roman"/>
                <a:cs typeface="Times New Roman"/>
              </a:rPr>
              <a:t>complex</a:t>
            </a:r>
            <a:r>
              <a:rPr sz="2000" spc="-30" dirty="0">
                <a:latin typeface="Times New Roman"/>
                <a:cs typeface="Times New Roman"/>
              </a:rPr>
              <a:t> </a:t>
            </a:r>
            <a:r>
              <a:rPr sz="2000" spc="-10" dirty="0">
                <a:latin typeface="Times New Roman"/>
                <a:cs typeface="Times New Roman"/>
              </a:rPr>
              <a:t>projects.</a:t>
            </a:r>
            <a:endParaRPr sz="2000">
              <a:latin typeface="Times New Roman"/>
              <a:cs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4166870" cy="6858000"/>
          </a:xfrm>
          <a:custGeom>
            <a:avLst/>
            <a:gdLst/>
            <a:ahLst/>
            <a:cxnLst/>
            <a:rect l="l" t="t" r="r" b="b"/>
            <a:pathLst>
              <a:path w="4166870" h="6858000">
                <a:moveTo>
                  <a:pt x="2259203" y="0"/>
                </a:moveTo>
                <a:lnTo>
                  <a:pt x="0" y="0"/>
                </a:lnTo>
                <a:lnTo>
                  <a:pt x="0" y="6857999"/>
                </a:lnTo>
                <a:lnTo>
                  <a:pt x="2259203" y="6857999"/>
                </a:lnTo>
                <a:lnTo>
                  <a:pt x="2387473" y="6775778"/>
                </a:lnTo>
                <a:lnTo>
                  <a:pt x="2427059" y="6748686"/>
                </a:lnTo>
                <a:lnTo>
                  <a:pt x="2466306" y="6721137"/>
                </a:lnTo>
                <a:lnTo>
                  <a:pt x="2505209" y="6693136"/>
                </a:lnTo>
                <a:lnTo>
                  <a:pt x="2543765" y="6664686"/>
                </a:lnTo>
                <a:lnTo>
                  <a:pt x="2581969" y="6635792"/>
                </a:lnTo>
                <a:lnTo>
                  <a:pt x="2619817" y="6606457"/>
                </a:lnTo>
                <a:lnTo>
                  <a:pt x="2657307" y="6576685"/>
                </a:lnTo>
                <a:lnTo>
                  <a:pt x="2694433" y="6546479"/>
                </a:lnTo>
                <a:lnTo>
                  <a:pt x="2731193" y="6515844"/>
                </a:lnTo>
                <a:lnTo>
                  <a:pt x="2767582" y="6484784"/>
                </a:lnTo>
                <a:lnTo>
                  <a:pt x="2803597" y="6453301"/>
                </a:lnTo>
                <a:lnTo>
                  <a:pt x="2839233" y="6421401"/>
                </a:lnTo>
                <a:lnTo>
                  <a:pt x="2874488" y="6389086"/>
                </a:lnTo>
                <a:lnTo>
                  <a:pt x="2909356" y="6356362"/>
                </a:lnTo>
                <a:lnTo>
                  <a:pt x="2943835" y="6323230"/>
                </a:lnTo>
                <a:lnTo>
                  <a:pt x="2977921" y="6289696"/>
                </a:lnTo>
                <a:lnTo>
                  <a:pt x="3011609" y="6255763"/>
                </a:lnTo>
                <a:lnTo>
                  <a:pt x="3044896" y="6221435"/>
                </a:lnTo>
                <a:lnTo>
                  <a:pt x="3077778" y="6186716"/>
                </a:lnTo>
                <a:lnTo>
                  <a:pt x="3110252" y="6151609"/>
                </a:lnTo>
                <a:lnTo>
                  <a:pt x="3142313" y="6116118"/>
                </a:lnTo>
                <a:lnTo>
                  <a:pt x="3173957" y="6080248"/>
                </a:lnTo>
                <a:lnTo>
                  <a:pt x="3205181" y="6044002"/>
                </a:lnTo>
                <a:lnTo>
                  <a:pt x="3235982" y="6007384"/>
                </a:lnTo>
                <a:lnTo>
                  <a:pt x="3266354" y="5970397"/>
                </a:lnTo>
                <a:lnTo>
                  <a:pt x="3296295" y="5933046"/>
                </a:lnTo>
                <a:lnTo>
                  <a:pt x="3325800" y="5895333"/>
                </a:lnTo>
                <a:lnTo>
                  <a:pt x="3354866" y="5857265"/>
                </a:lnTo>
                <a:lnTo>
                  <a:pt x="3383489" y="5818842"/>
                </a:lnTo>
                <a:lnTo>
                  <a:pt x="3411665" y="5780071"/>
                </a:lnTo>
                <a:lnTo>
                  <a:pt x="3439390" y="5740954"/>
                </a:lnTo>
                <a:lnTo>
                  <a:pt x="3466661" y="5701496"/>
                </a:lnTo>
                <a:lnTo>
                  <a:pt x="3493474" y="5661700"/>
                </a:lnTo>
                <a:lnTo>
                  <a:pt x="3519824" y="5621569"/>
                </a:lnTo>
                <a:lnTo>
                  <a:pt x="3545708" y="5581109"/>
                </a:lnTo>
                <a:lnTo>
                  <a:pt x="3571122" y="5540322"/>
                </a:lnTo>
                <a:lnTo>
                  <a:pt x="3596063" y="5499213"/>
                </a:lnTo>
                <a:lnTo>
                  <a:pt x="3620526" y="5457784"/>
                </a:lnTo>
                <a:lnTo>
                  <a:pt x="3644508" y="5416041"/>
                </a:lnTo>
                <a:lnTo>
                  <a:pt x="3668005" y="5373987"/>
                </a:lnTo>
                <a:lnTo>
                  <a:pt x="3691013" y="5331626"/>
                </a:lnTo>
                <a:lnTo>
                  <a:pt x="3713528" y="5288961"/>
                </a:lnTo>
                <a:lnTo>
                  <a:pt x="3735547" y="5245996"/>
                </a:lnTo>
                <a:lnTo>
                  <a:pt x="3757066" y="5202736"/>
                </a:lnTo>
                <a:lnTo>
                  <a:pt x="3778080" y="5159183"/>
                </a:lnTo>
                <a:lnTo>
                  <a:pt x="3798586" y="5115342"/>
                </a:lnTo>
                <a:lnTo>
                  <a:pt x="3818580" y="5071217"/>
                </a:lnTo>
                <a:lnTo>
                  <a:pt x="3838059" y="5026811"/>
                </a:lnTo>
                <a:lnTo>
                  <a:pt x="3857019" y="4982129"/>
                </a:lnTo>
                <a:lnTo>
                  <a:pt x="3875455" y="4937174"/>
                </a:lnTo>
                <a:lnTo>
                  <a:pt x="3893364" y="4891949"/>
                </a:lnTo>
                <a:lnTo>
                  <a:pt x="3910742" y="4846459"/>
                </a:lnTo>
                <a:lnTo>
                  <a:pt x="3927585" y="4800708"/>
                </a:lnTo>
                <a:lnTo>
                  <a:pt x="3943890" y="4754699"/>
                </a:lnTo>
                <a:lnTo>
                  <a:pt x="3959653" y="4708436"/>
                </a:lnTo>
                <a:lnTo>
                  <a:pt x="3974869" y="4661923"/>
                </a:lnTo>
                <a:lnTo>
                  <a:pt x="3989536" y="4615164"/>
                </a:lnTo>
                <a:lnTo>
                  <a:pt x="4003649" y="4568162"/>
                </a:lnTo>
                <a:lnTo>
                  <a:pt x="4017204" y="4520922"/>
                </a:lnTo>
                <a:lnTo>
                  <a:pt x="4030197" y="4473447"/>
                </a:lnTo>
                <a:lnTo>
                  <a:pt x="4042626" y="4425741"/>
                </a:lnTo>
                <a:lnTo>
                  <a:pt x="4054485" y="4377808"/>
                </a:lnTo>
                <a:lnTo>
                  <a:pt x="4065772" y="4329652"/>
                </a:lnTo>
                <a:lnTo>
                  <a:pt x="4076481" y="4281276"/>
                </a:lnTo>
                <a:lnTo>
                  <a:pt x="4086611" y="4232684"/>
                </a:lnTo>
                <a:lnTo>
                  <a:pt x="4096156" y="4183881"/>
                </a:lnTo>
                <a:lnTo>
                  <a:pt x="4105112" y="4134870"/>
                </a:lnTo>
                <a:lnTo>
                  <a:pt x="4113477" y="4085654"/>
                </a:lnTo>
                <a:lnTo>
                  <a:pt x="4121246" y="4036238"/>
                </a:lnTo>
                <a:lnTo>
                  <a:pt x="4128416" y="3986625"/>
                </a:lnTo>
                <a:lnTo>
                  <a:pt x="4134982" y="3936819"/>
                </a:lnTo>
                <a:lnTo>
                  <a:pt x="4140941" y="3886825"/>
                </a:lnTo>
                <a:lnTo>
                  <a:pt x="4146289" y="3836645"/>
                </a:lnTo>
                <a:lnTo>
                  <a:pt x="4151022" y="3786284"/>
                </a:lnTo>
                <a:lnTo>
                  <a:pt x="4155136" y="3735745"/>
                </a:lnTo>
                <a:lnTo>
                  <a:pt x="4158628" y="3685033"/>
                </a:lnTo>
                <a:lnTo>
                  <a:pt x="4161493" y="3634151"/>
                </a:lnTo>
                <a:lnTo>
                  <a:pt x="4163728" y="3583103"/>
                </a:lnTo>
                <a:lnTo>
                  <a:pt x="4165330" y="3531892"/>
                </a:lnTo>
                <a:lnTo>
                  <a:pt x="4166293" y="3480523"/>
                </a:lnTo>
                <a:lnTo>
                  <a:pt x="4166616" y="3429000"/>
                </a:lnTo>
                <a:lnTo>
                  <a:pt x="4166293" y="3377476"/>
                </a:lnTo>
                <a:lnTo>
                  <a:pt x="4165330" y="3326107"/>
                </a:lnTo>
                <a:lnTo>
                  <a:pt x="4163728" y="3274897"/>
                </a:lnTo>
                <a:lnTo>
                  <a:pt x="4161493" y="3223849"/>
                </a:lnTo>
                <a:lnTo>
                  <a:pt x="4158628" y="3172967"/>
                </a:lnTo>
                <a:lnTo>
                  <a:pt x="4155136" y="3122255"/>
                </a:lnTo>
                <a:lnTo>
                  <a:pt x="4151022" y="3071716"/>
                </a:lnTo>
                <a:lnTo>
                  <a:pt x="4146289" y="3021356"/>
                </a:lnTo>
                <a:lnTo>
                  <a:pt x="4140941" y="2971176"/>
                </a:lnTo>
                <a:lnTo>
                  <a:pt x="4134982" y="2921182"/>
                </a:lnTo>
                <a:lnTo>
                  <a:pt x="4128416" y="2871377"/>
                </a:lnTo>
                <a:lnTo>
                  <a:pt x="4121246" y="2821765"/>
                </a:lnTo>
                <a:lnTo>
                  <a:pt x="4113477" y="2772349"/>
                </a:lnTo>
                <a:lnTo>
                  <a:pt x="4105112" y="2723134"/>
                </a:lnTo>
                <a:lnTo>
                  <a:pt x="4096156" y="2674123"/>
                </a:lnTo>
                <a:lnTo>
                  <a:pt x="4086611" y="2625320"/>
                </a:lnTo>
                <a:lnTo>
                  <a:pt x="4076481" y="2576729"/>
                </a:lnTo>
                <a:lnTo>
                  <a:pt x="4065772" y="2528354"/>
                </a:lnTo>
                <a:lnTo>
                  <a:pt x="4054485" y="2480198"/>
                </a:lnTo>
                <a:lnTo>
                  <a:pt x="4042626" y="2432266"/>
                </a:lnTo>
                <a:lnTo>
                  <a:pt x="4030197" y="2384560"/>
                </a:lnTo>
                <a:lnTo>
                  <a:pt x="4017204" y="2337086"/>
                </a:lnTo>
                <a:lnTo>
                  <a:pt x="4003649" y="2289846"/>
                </a:lnTo>
                <a:lnTo>
                  <a:pt x="3989536" y="2242846"/>
                </a:lnTo>
                <a:lnTo>
                  <a:pt x="3974869" y="2196087"/>
                </a:lnTo>
                <a:lnTo>
                  <a:pt x="3959653" y="2149575"/>
                </a:lnTo>
                <a:lnTo>
                  <a:pt x="3943890" y="2103312"/>
                </a:lnTo>
                <a:lnTo>
                  <a:pt x="3927585" y="2057304"/>
                </a:lnTo>
                <a:lnTo>
                  <a:pt x="3910742" y="2011553"/>
                </a:lnTo>
                <a:lnTo>
                  <a:pt x="3893364" y="1966064"/>
                </a:lnTo>
                <a:lnTo>
                  <a:pt x="3875455" y="1920840"/>
                </a:lnTo>
                <a:lnTo>
                  <a:pt x="3857019" y="1875885"/>
                </a:lnTo>
                <a:lnTo>
                  <a:pt x="3838059" y="1831203"/>
                </a:lnTo>
                <a:lnTo>
                  <a:pt x="3818580" y="1786797"/>
                </a:lnTo>
                <a:lnTo>
                  <a:pt x="3798586" y="1742673"/>
                </a:lnTo>
                <a:lnTo>
                  <a:pt x="3778080" y="1698832"/>
                </a:lnTo>
                <a:lnTo>
                  <a:pt x="3757066" y="1655280"/>
                </a:lnTo>
                <a:lnTo>
                  <a:pt x="3735547" y="1612020"/>
                </a:lnTo>
                <a:lnTo>
                  <a:pt x="3713528" y="1569055"/>
                </a:lnTo>
                <a:lnTo>
                  <a:pt x="3691013" y="1526391"/>
                </a:lnTo>
                <a:lnTo>
                  <a:pt x="3668005" y="1484029"/>
                </a:lnTo>
                <a:lnTo>
                  <a:pt x="3644508" y="1441975"/>
                </a:lnTo>
                <a:lnTo>
                  <a:pt x="3620526" y="1400232"/>
                </a:lnTo>
                <a:lnTo>
                  <a:pt x="3596063" y="1358804"/>
                </a:lnTo>
                <a:lnTo>
                  <a:pt x="3571122" y="1317694"/>
                </a:lnTo>
                <a:lnTo>
                  <a:pt x="3545708" y="1276907"/>
                </a:lnTo>
                <a:lnTo>
                  <a:pt x="3519824" y="1236446"/>
                </a:lnTo>
                <a:lnTo>
                  <a:pt x="3493474" y="1196316"/>
                </a:lnTo>
                <a:lnTo>
                  <a:pt x="3466661" y="1156519"/>
                </a:lnTo>
                <a:lnTo>
                  <a:pt x="3439390" y="1117060"/>
                </a:lnTo>
                <a:lnTo>
                  <a:pt x="3411665" y="1077943"/>
                </a:lnTo>
                <a:lnTo>
                  <a:pt x="3383489" y="1039171"/>
                </a:lnTo>
                <a:lnTo>
                  <a:pt x="3354866" y="1000748"/>
                </a:lnTo>
                <a:lnTo>
                  <a:pt x="3325800" y="962678"/>
                </a:lnTo>
                <a:lnTo>
                  <a:pt x="3296295" y="924965"/>
                </a:lnTo>
                <a:lnTo>
                  <a:pt x="3266354" y="887613"/>
                </a:lnTo>
                <a:lnTo>
                  <a:pt x="3235982" y="850625"/>
                </a:lnTo>
                <a:lnTo>
                  <a:pt x="3205181" y="814006"/>
                </a:lnTo>
                <a:lnTo>
                  <a:pt x="3173957" y="777758"/>
                </a:lnTo>
                <a:lnTo>
                  <a:pt x="3142313" y="741886"/>
                </a:lnTo>
                <a:lnTo>
                  <a:pt x="3110252" y="706395"/>
                </a:lnTo>
                <a:lnTo>
                  <a:pt x="3077778" y="671286"/>
                </a:lnTo>
                <a:lnTo>
                  <a:pt x="3044896" y="636565"/>
                </a:lnTo>
                <a:lnTo>
                  <a:pt x="3011609" y="602235"/>
                </a:lnTo>
                <a:lnTo>
                  <a:pt x="2977921" y="568300"/>
                </a:lnTo>
                <a:lnTo>
                  <a:pt x="2943835" y="534764"/>
                </a:lnTo>
                <a:lnTo>
                  <a:pt x="2909356" y="501631"/>
                </a:lnTo>
                <a:lnTo>
                  <a:pt x="2874488" y="468903"/>
                </a:lnTo>
                <a:lnTo>
                  <a:pt x="2839233" y="436586"/>
                </a:lnTo>
                <a:lnTo>
                  <a:pt x="2803597" y="404684"/>
                </a:lnTo>
                <a:lnTo>
                  <a:pt x="2767582" y="373198"/>
                </a:lnTo>
                <a:lnTo>
                  <a:pt x="2731193" y="342135"/>
                </a:lnTo>
                <a:lnTo>
                  <a:pt x="2694433" y="311497"/>
                </a:lnTo>
                <a:lnTo>
                  <a:pt x="2657307" y="281288"/>
                </a:lnTo>
                <a:lnTo>
                  <a:pt x="2619817" y="251513"/>
                </a:lnTo>
                <a:lnTo>
                  <a:pt x="2581969" y="222174"/>
                </a:lnTo>
                <a:lnTo>
                  <a:pt x="2543765" y="193276"/>
                </a:lnTo>
                <a:lnTo>
                  <a:pt x="2505209" y="164823"/>
                </a:lnTo>
                <a:lnTo>
                  <a:pt x="2466306" y="136818"/>
                </a:lnTo>
                <a:lnTo>
                  <a:pt x="2427059" y="109265"/>
                </a:lnTo>
                <a:lnTo>
                  <a:pt x="2387473" y="82169"/>
                </a:lnTo>
                <a:lnTo>
                  <a:pt x="2259203" y="0"/>
                </a:lnTo>
                <a:close/>
              </a:path>
            </a:pathLst>
          </a:custGeom>
          <a:solidFill>
            <a:srgbClr val="EC7C30"/>
          </a:solidFill>
        </p:spPr>
        <p:txBody>
          <a:bodyPr wrap="square" lIns="0" tIns="0" rIns="0" bIns="0" rtlCol="0"/>
          <a:lstStyle/>
          <a:p>
            <a:endParaRPr/>
          </a:p>
        </p:txBody>
      </p:sp>
      <p:sp>
        <p:nvSpPr>
          <p:cNvPr id="3" name="object 3"/>
          <p:cNvSpPr txBox="1"/>
          <p:nvPr/>
        </p:nvSpPr>
        <p:spPr>
          <a:xfrm>
            <a:off x="765759" y="2370531"/>
            <a:ext cx="2529205" cy="1898650"/>
          </a:xfrm>
          <a:prstGeom prst="rect">
            <a:avLst/>
          </a:prstGeom>
        </p:spPr>
        <p:txBody>
          <a:bodyPr vert="horz" wrap="square" lIns="0" tIns="83185" rIns="0" bIns="0" rtlCol="0">
            <a:spAutoFit/>
          </a:bodyPr>
          <a:lstStyle/>
          <a:p>
            <a:pPr marL="12700" marR="5080">
              <a:lnSpc>
                <a:spcPct val="89600"/>
              </a:lnSpc>
              <a:spcBef>
                <a:spcPts val="655"/>
              </a:spcBef>
            </a:pPr>
            <a:r>
              <a:rPr sz="4400" dirty="0">
                <a:solidFill>
                  <a:srgbClr val="FFFFFF"/>
                </a:solidFill>
                <a:latin typeface="Roboto"/>
                <a:cs typeface="Roboto"/>
              </a:rPr>
              <a:t>Types</a:t>
            </a:r>
            <a:r>
              <a:rPr sz="4400" spc="-265" dirty="0">
                <a:solidFill>
                  <a:srgbClr val="FFFFFF"/>
                </a:solidFill>
                <a:latin typeface="Roboto"/>
                <a:cs typeface="Roboto"/>
              </a:rPr>
              <a:t> </a:t>
            </a:r>
            <a:r>
              <a:rPr sz="4400" spc="-25" dirty="0">
                <a:solidFill>
                  <a:srgbClr val="FFFFFF"/>
                </a:solidFill>
                <a:latin typeface="Roboto"/>
                <a:cs typeface="Roboto"/>
              </a:rPr>
              <a:t>of </a:t>
            </a:r>
            <a:r>
              <a:rPr sz="4400" spc="-45" dirty="0">
                <a:solidFill>
                  <a:srgbClr val="FFFFFF"/>
                </a:solidFill>
                <a:latin typeface="Roboto"/>
                <a:cs typeface="Roboto"/>
              </a:rPr>
              <a:t>Feasibility </a:t>
            </a:r>
            <a:r>
              <a:rPr sz="4400" spc="-10" dirty="0">
                <a:solidFill>
                  <a:srgbClr val="FFFFFF"/>
                </a:solidFill>
                <a:latin typeface="Roboto"/>
                <a:cs typeface="Roboto"/>
              </a:rPr>
              <a:t>Study</a:t>
            </a:r>
            <a:endParaRPr sz="4400">
              <a:latin typeface="Roboto"/>
              <a:cs typeface="Roboto"/>
            </a:endParaRPr>
          </a:p>
        </p:txBody>
      </p:sp>
      <p:sp>
        <p:nvSpPr>
          <p:cNvPr id="4" name="object 4"/>
          <p:cNvSpPr/>
          <p:nvPr/>
        </p:nvSpPr>
        <p:spPr>
          <a:xfrm>
            <a:off x="9592818" y="4498085"/>
            <a:ext cx="2042160" cy="2042160"/>
          </a:xfrm>
          <a:custGeom>
            <a:avLst/>
            <a:gdLst/>
            <a:ahLst/>
            <a:cxnLst/>
            <a:rect l="l" t="t" r="r" b="b"/>
            <a:pathLst>
              <a:path w="2042159" h="2042159">
                <a:moveTo>
                  <a:pt x="0" y="2042159"/>
                </a:moveTo>
                <a:lnTo>
                  <a:pt x="48205" y="2041602"/>
                </a:lnTo>
                <a:lnTo>
                  <a:pt x="96136" y="2039937"/>
                </a:lnTo>
                <a:lnTo>
                  <a:pt x="143781" y="2037177"/>
                </a:lnTo>
                <a:lnTo>
                  <a:pt x="191128" y="2033334"/>
                </a:lnTo>
                <a:lnTo>
                  <a:pt x="238165" y="2028420"/>
                </a:lnTo>
                <a:lnTo>
                  <a:pt x="284878" y="2022449"/>
                </a:lnTo>
                <a:lnTo>
                  <a:pt x="331257" y="2015431"/>
                </a:lnTo>
                <a:lnTo>
                  <a:pt x="377288" y="2007379"/>
                </a:lnTo>
                <a:lnTo>
                  <a:pt x="422959" y="1998307"/>
                </a:lnTo>
                <a:lnTo>
                  <a:pt x="468258" y="1988224"/>
                </a:lnTo>
                <a:lnTo>
                  <a:pt x="513174" y="1977145"/>
                </a:lnTo>
                <a:lnTo>
                  <a:pt x="557693" y="1965081"/>
                </a:lnTo>
                <a:lnTo>
                  <a:pt x="601803" y="1952045"/>
                </a:lnTo>
                <a:lnTo>
                  <a:pt x="645493" y="1938048"/>
                </a:lnTo>
                <a:lnTo>
                  <a:pt x="688749" y="1923104"/>
                </a:lnTo>
                <a:lnTo>
                  <a:pt x="731560" y="1907224"/>
                </a:lnTo>
                <a:lnTo>
                  <a:pt x="773913" y="1890420"/>
                </a:lnTo>
                <a:lnTo>
                  <a:pt x="815796" y="1872705"/>
                </a:lnTo>
                <a:lnTo>
                  <a:pt x="857198" y="1854092"/>
                </a:lnTo>
                <a:lnTo>
                  <a:pt x="898104" y="1834591"/>
                </a:lnTo>
                <a:lnTo>
                  <a:pt x="938504" y="1814216"/>
                </a:lnTo>
                <a:lnTo>
                  <a:pt x="978385" y="1792979"/>
                </a:lnTo>
                <a:lnTo>
                  <a:pt x="1017735" y="1770893"/>
                </a:lnTo>
                <a:lnTo>
                  <a:pt x="1056541" y="1747968"/>
                </a:lnTo>
                <a:lnTo>
                  <a:pt x="1094792" y="1724219"/>
                </a:lnTo>
                <a:lnTo>
                  <a:pt x="1132475" y="1699656"/>
                </a:lnTo>
                <a:lnTo>
                  <a:pt x="1169577" y="1674292"/>
                </a:lnTo>
                <a:lnTo>
                  <a:pt x="1206087" y="1648140"/>
                </a:lnTo>
                <a:lnTo>
                  <a:pt x="1241992" y="1621211"/>
                </a:lnTo>
                <a:lnTo>
                  <a:pt x="1277280" y="1593518"/>
                </a:lnTo>
                <a:lnTo>
                  <a:pt x="1311939" y="1565074"/>
                </a:lnTo>
                <a:lnTo>
                  <a:pt x="1345957" y="1535890"/>
                </a:lnTo>
                <a:lnTo>
                  <a:pt x="1379320" y="1505978"/>
                </a:lnTo>
                <a:lnTo>
                  <a:pt x="1412018" y="1475352"/>
                </a:lnTo>
                <a:lnTo>
                  <a:pt x="1444037" y="1444023"/>
                </a:lnTo>
                <a:lnTo>
                  <a:pt x="1475366" y="1412003"/>
                </a:lnTo>
                <a:lnTo>
                  <a:pt x="1505992" y="1379305"/>
                </a:lnTo>
                <a:lnTo>
                  <a:pt x="1535903" y="1345941"/>
                </a:lnTo>
                <a:lnTo>
                  <a:pt x="1565086" y="1311924"/>
                </a:lnTo>
                <a:lnTo>
                  <a:pt x="1593530" y="1277264"/>
                </a:lnTo>
                <a:lnTo>
                  <a:pt x="1621223" y="1241976"/>
                </a:lnTo>
                <a:lnTo>
                  <a:pt x="1648151" y="1206071"/>
                </a:lnTo>
                <a:lnTo>
                  <a:pt x="1674302" y="1169560"/>
                </a:lnTo>
                <a:lnTo>
                  <a:pt x="1699666" y="1132458"/>
                </a:lnTo>
                <a:lnTo>
                  <a:pt x="1724228" y="1094775"/>
                </a:lnTo>
                <a:lnTo>
                  <a:pt x="1747977" y="1056524"/>
                </a:lnTo>
                <a:lnTo>
                  <a:pt x="1770901" y="1017718"/>
                </a:lnTo>
                <a:lnTo>
                  <a:pt x="1792987" y="978368"/>
                </a:lnTo>
                <a:lnTo>
                  <a:pt x="1814224" y="938487"/>
                </a:lnTo>
                <a:lnTo>
                  <a:pt x="1834598" y="898088"/>
                </a:lnTo>
                <a:lnTo>
                  <a:pt x="1854098" y="857181"/>
                </a:lnTo>
                <a:lnTo>
                  <a:pt x="1872711" y="815780"/>
                </a:lnTo>
                <a:lnTo>
                  <a:pt x="1890425" y="773897"/>
                </a:lnTo>
                <a:lnTo>
                  <a:pt x="1907228" y="731544"/>
                </a:lnTo>
                <a:lnTo>
                  <a:pt x="1923108" y="688734"/>
                </a:lnTo>
                <a:lnTo>
                  <a:pt x="1938052" y="645478"/>
                </a:lnTo>
                <a:lnTo>
                  <a:pt x="1952048" y="601789"/>
                </a:lnTo>
                <a:lnTo>
                  <a:pt x="1965084" y="557679"/>
                </a:lnTo>
                <a:lnTo>
                  <a:pt x="1977148" y="513161"/>
                </a:lnTo>
                <a:lnTo>
                  <a:pt x="1988226" y="468247"/>
                </a:lnTo>
                <a:lnTo>
                  <a:pt x="1998308" y="422948"/>
                </a:lnTo>
                <a:lnTo>
                  <a:pt x="2007381" y="377277"/>
                </a:lnTo>
                <a:lnTo>
                  <a:pt x="2015432" y="331247"/>
                </a:lnTo>
                <a:lnTo>
                  <a:pt x="2022449" y="284870"/>
                </a:lnTo>
                <a:lnTo>
                  <a:pt x="2028421" y="238158"/>
                </a:lnTo>
                <a:lnTo>
                  <a:pt x="2033334" y="191122"/>
                </a:lnTo>
                <a:lnTo>
                  <a:pt x="2037177" y="143777"/>
                </a:lnTo>
                <a:lnTo>
                  <a:pt x="2039937" y="96133"/>
                </a:lnTo>
                <a:lnTo>
                  <a:pt x="2041602" y="48203"/>
                </a:lnTo>
                <a:lnTo>
                  <a:pt x="2042159" y="0"/>
                </a:lnTo>
              </a:path>
            </a:pathLst>
          </a:custGeom>
          <a:ln w="127000">
            <a:solidFill>
              <a:srgbClr val="FFC000"/>
            </a:solidFill>
            <a:prstDash val="dash"/>
          </a:ln>
        </p:spPr>
        <p:txBody>
          <a:bodyPr wrap="square" lIns="0" tIns="0" rIns="0" bIns="0" rtlCol="0"/>
          <a:lstStyle/>
          <a:p>
            <a:endParaRPr/>
          </a:p>
        </p:txBody>
      </p:sp>
      <p:sp>
        <p:nvSpPr>
          <p:cNvPr id="5" name="object 5"/>
          <p:cNvSpPr txBox="1">
            <a:spLocks noGrp="1"/>
          </p:cNvSpPr>
          <p:nvPr>
            <p:ph type="title"/>
          </p:nvPr>
        </p:nvSpPr>
        <p:spPr>
          <a:xfrm>
            <a:off x="4526660" y="754761"/>
            <a:ext cx="6750684" cy="2508250"/>
          </a:xfrm>
          <a:prstGeom prst="rect">
            <a:avLst/>
          </a:prstGeom>
        </p:spPr>
        <p:txBody>
          <a:bodyPr vert="horz" wrap="square" lIns="0" tIns="114935" rIns="0" bIns="0" rtlCol="0">
            <a:spAutoFit/>
          </a:bodyPr>
          <a:lstStyle/>
          <a:p>
            <a:pPr marL="12700">
              <a:lnSpc>
                <a:spcPct val="100000"/>
              </a:lnSpc>
              <a:spcBef>
                <a:spcPts val="905"/>
              </a:spcBef>
            </a:pPr>
            <a:r>
              <a:rPr sz="1800" dirty="0">
                <a:solidFill>
                  <a:srgbClr val="000000"/>
                </a:solidFill>
              </a:rPr>
              <a:t>11.</a:t>
            </a:r>
            <a:r>
              <a:rPr sz="1800" spc="-40" dirty="0">
                <a:solidFill>
                  <a:srgbClr val="000000"/>
                </a:solidFill>
              </a:rPr>
              <a:t> </a:t>
            </a:r>
            <a:r>
              <a:rPr sz="1800" spc="-10" dirty="0">
                <a:solidFill>
                  <a:srgbClr val="000000"/>
                </a:solidFill>
              </a:rPr>
              <a:t>Political</a:t>
            </a:r>
            <a:r>
              <a:rPr sz="1800" spc="-55" dirty="0">
                <a:solidFill>
                  <a:srgbClr val="000000"/>
                </a:solidFill>
              </a:rPr>
              <a:t> </a:t>
            </a:r>
            <a:r>
              <a:rPr sz="1800" spc="-10" dirty="0">
                <a:solidFill>
                  <a:srgbClr val="000000"/>
                </a:solidFill>
              </a:rPr>
              <a:t>Feasibility</a:t>
            </a:r>
            <a:endParaRPr sz="1800"/>
          </a:p>
          <a:p>
            <a:pPr marL="12700" marR="5080" algn="just">
              <a:lnSpc>
                <a:spcPct val="90000"/>
              </a:lnSpc>
              <a:spcBef>
                <a:spcPts val="1025"/>
              </a:spcBef>
            </a:pPr>
            <a:r>
              <a:rPr sz="1800" dirty="0">
                <a:solidFill>
                  <a:srgbClr val="000000"/>
                </a:solidFill>
                <a:latin typeface="Times New Roman"/>
                <a:cs typeface="Times New Roman"/>
              </a:rPr>
              <a:t>Political</a:t>
            </a:r>
            <a:r>
              <a:rPr sz="1800" spc="260" dirty="0">
                <a:solidFill>
                  <a:srgbClr val="000000"/>
                </a:solidFill>
                <a:latin typeface="Times New Roman"/>
                <a:cs typeface="Times New Roman"/>
              </a:rPr>
              <a:t> </a:t>
            </a:r>
            <a:r>
              <a:rPr sz="1800" dirty="0">
                <a:solidFill>
                  <a:srgbClr val="000000"/>
                </a:solidFill>
                <a:latin typeface="Times New Roman"/>
                <a:cs typeface="Times New Roman"/>
              </a:rPr>
              <a:t>considerations</a:t>
            </a:r>
            <a:r>
              <a:rPr sz="1800" spc="270" dirty="0">
                <a:solidFill>
                  <a:srgbClr val="000000"/>
                </a:solidFill>
                <a:latin typeface="Times New Roman"/>
                <a:cs typeface="Times New Roman"/>
              </a:rPr>
              <a:t> </a:t>
            </a:r>
            <a:r>
              <a:rPr sz="1800" dirty="0">
                <a:solidFill>
                  <a:srgbClr val="000000"/>
                </a:solidFill>
                <a:latin typeface="Times New Roman"/>
                <a:cs typeface="Times New Roman"/>
              </a:rPr>
              <a:t>often</a:t>
            </a:r>
            <a:r>
              <a:rPr sz="1800" spc="254" dirty="0">
                <a:solidFill>
                  <a:srgbClr val="000000"/>
                </a:solidFill>
                <a:latin typeface="Times New Roman"/>
                <a:cs typeface="Times New Roman"/>
              </a:rPr>
              <a:t> </a:t>
            </a:r>
            <a:r>
              <a:rPr sz="1800" dirty="0">
                <a:solidFill>
                  <a:srgbClr val="000000"/>
                </a:solidFill>
                <a:latin typeface="Times New Roman"/>
                <a:cs typeface="Times New Roman"/>
              </a:rPr>
              <a:t>dictate</a:t>
            </a:r>
            <a:r>
              <a:rPr sz="1800" spc="270" dirty="0">
                <a:solidFill>
                  <a:srgbClr val="000000"/>
                </a:solidFill>
                <a:latin typeface="Times New Roman"/>
                <a:cs typeface="Times New Roman"/>
              </a:rPr>
              <a:t> </a:t>
            </a:r>
            <a:r>
              <a:rPr sz="1800" dirty="0">
                <a:solidFill>
                  <a:srgbClr val="000000"/>
                </a:solidFill>
                <a:latin typeface="Times New Roman"/>
                <a:cs typeface="Times New Roman"/>
              </a:rPr>
              <a:t>directions</a:t>
            </a:r>
            <a:r>
              <a:rPr sz="1800" spc="254" dirty="0">
                <a:solidFill>
                  <a:srgbClr val="000000"/>
                </a:solidFill>
                <a:latin typeface="Times New Roman"/>
                <a:cs typeface="Times New Roman"/>
              </a:rPr>
              <a:t> </a:t>
            </a:r>
            <a:r>
              <a:rPr sz="1800" dirty="0">
                <a:solidFill>
                  <a:srgbClr val="000000"/>
                </a:solidFill>
                <a:latin typeface="Times New Roman"/>
                <a:cs typeface="Times New Roman"/>
              </a:rPr>
              <a:t>for</a:t>
            </a:r>
            <a:r>
              <a:rPr sz="1800" spc="265" dirty="0">
                <a:solidFill>
                  <a:srgbClr val="000000"/>
                </a:solidFill>
                <a:latin typeface="Times New Roman"/>
                <a:cs typeface="Times New Roman"/>
              </a:rPr>
              <a:t> </a:t>
            </a:r>
            <a:r>
              <a:rPr sz="1800" dirty="0">
                <a:solidFill>
                  <a:srgbClr val="000000"/>
                </a:solidFill>
                <a:latin typeface="Times New Roman"/>
                <a:cs typeface="Times New Roman"/>
              </a:rPr>
              <a:t>a</a:t>
            </a:r>
            <a:r>
              <a:rPr sz="1800" spc="260" dirty="0">
                <a:solidFill>
                  <a:srgbClr val="000000"/>
                </a:solidFill>
                <a:latin typeface="Times New Roman"/>
                <a:cs typeface="Times New Roman"/>
              </a:rPr>
              <a:t> </a:t>
            </a:r>
            <a:r>
              <a:rPr sz="1800" dirty="0">
                <a:solidFill>
                  <a:srgbClr val="000000"/>
                </a:solidFill>
                <a:latin typeface="Times New Roman"/>
                <a:cs typeface="Times New Roman"/>
              </a:rPr>
              <a:t>proposed</a:t>
            </a:r>
            <a:r>
              <a:rPr sz="1800" spc="254" dirty="0">
                <a:solidFill>
                  <a:srgbClr val="000000"/>
                </a:solidFill>
                <a:latin typeface="Times New Roman"/>
                <a:cs typeface="Times New Roman"/>
              </a:rPr>
              <a:t> </a:t>
            </a:r>
            <a:r>
              <a:rPr sz="1800" spc="-10" dirty="0">
                <a:solidFill>
                  <a:srgbClr val="000000"/>
                </a:solidFill>
                <a:latin typeface="Times New Roman"/>
                <a:cs typeface="Times New Roman"/>
              </a:rPr>
              <a:t>project. </a:t>
            </a:r>
            <a:r>
              <a:rPr sz="1800" dirty="0">
                <a:solidFill>
                  <a:srgbClr val="000000"/>
                </a:solidFill>
                <a:latin typeface="Times New Roman"/>
                <a:cs typeface="Times New Roman"/>
              </a:rPr>
              <a:t>This</a:t>
            </a:r>
            <a:r>
              <a:rPr sz="1800" spc="130" dirty="0">
                <a:solidFill>
                  <a:srgbClr val="000000"/>
                </a:solidFill>
                <a:latin typeface="Times New Roman"/>
                <a:cs typeface="Times New Roman"/>
              </a:rPr>
              <a:t> </a:t>
            </a:r>
            <a:r>
              <a:rPr sz="1800" dirty="0">
                <a:solidFill>
                  <a:srgbClr val="000000"/>
                </a:solidFill>
                <a:latin typeface="Times New Roman"/>
                <a:cs typeface="Times New Roman"/>
              </a:rPr>
              <a:t>is</a:t>
            </a:r>
            <a:r>
              <a:rPr sz="1800" spc="120" dirty="0">
                <a:solidFill>
                  <a:srgbClr val="000000"/>
                </a:solidFill>
                <a:latin typeface="Times New Roman"/>
                <a:cs typeface="Times New Roman"/>
              </a:rPr>
              <a:t> </a:t>
            </a:r>
            <a:r>
              <a:rPr sz="1800" dirty="0">
                <a:solidFill>
                  <a:srgbClr val="000000"/>
                </a:solidFill>
                <a:latin typeface="Times New Roman"/>
                <a:cs typeface="Times New Roman"/>
              </a:rPr>
              <a:t>particularly</a:t>
            </a:r>
            <a:r>
              <a:rPr sz="1800" spc="150" dirty="0">
                <a:solidFill>
                  <a:srgbClr val="000000"/>
                </a:solidFill>
                <a:latin typeface="Times New Roman"/>
                <a:cs typeface="Times New Roman"/>
              </a:rPr>
              <a:t> </a:t>
            </a:r>
            <a:r>
              <a:rPr sz="1800" dirty="0">
                <a:solidFill>
                  <a:srgbClr val="000000"/>
                </a:solidFill>
                <a:latin typeface="Times New Roman"/>
                <a:cs typeface="Times New Roman"/>
              </a:rPr>
              <a:t>true</a:t>
            </a:r>
            <a:r>
              <a:rPr sz="1800" spc="145" dirty="0">
                <a:solidFill>
                  <a:srgbClr val="000000"/>
                </a:solidFill>
                <a:latin typeface="Times New Roman"/>
                <a:cs typeface="Times New Roman"/>
              </a:rPr>
              <a:t> </a:t>
            </a:r>
            <a:r>
              <a:rPr sz="1800" dirty="0">
                <a:solidFill>
                  <a:srgbClr val="000000"/>
                </a:solidFill>
                <a:latin typeface="Times New Roman"/>
                <a:cs typeface="Times New Roman"/>
              </a:rPr>
              <a:t>for</a:t>
            </a:r>
            <a:r>
              <a:rPr sz="1800" spc="120" dirty="0">
                <a:solidFill>
                  <a:srgbClr val="000000"/>
                </a:solidFill>
                <a:latin typeface="Times New Roman"/>
                <a:cs typeface="Times New Roman"/>
              </a:rPr>
              <a:t> </a:t>
            </a:r>
            <a:r>
              <a:rPr sz="1800" dirty="0">
                <a:solidFill>
                  <a:srgbClr val="000000"/>
                </a:solidFill>
                <a:latin typeface="Times New Roman"/>
                <a:cs typeface="Times New Roman"/>
              </a:rPr>
              <a:t>large</a:t>
            </a:r>
            <a:r>
              <a:rPr sz="1800" spc="145" dirty="0">
                <a:solidFill>
                  <a:srgbClr val="000000"/>
                </a:solidFill>
                <a:latin typeface="Times New Roman"/>
                <a:cs typeface="Times New Roman"/>
              </a:rPr>
              <a:t> </a:t>
            </a:r>
            <a:r>
              <a:rPr sz="1800" dirty="0">
                <a:solidFill>
                  <a:srgbClr val="000000"/>
                </a:solidFill>
                <a:latin typeface="Times New Roman"/>
                <a:cs typeface="Times New Roman"/>
              </a:rPr>
              <a:t>projects</a:t>
            </a:r>
            <a:r>
              <a:rPr sz="1800" spc="120" dirty="0">
                <a:solidFill>
                  <a:srgbClr val="000000"/>
                </a:solidFill>
                <a:latin typeface="Times New Roman"/>
                <a:cs typeface="Times New Roman"/>
              </a:rPr>
              <a:t> </a:t>
            </a:r>
            <a:r>
              <a:rPr sz="1800" dirty="0">
                <a:solidFill>
                  <a:srgbClr val="000000"/>
                </a:solidFill>
                <a:latin typeface="Times New Roman"/>
                <a:cs typeface="Times New Roman"/>
              </a:rPr>
              <a:t>with</a:t>
            </a:r>
            <a:r>
              <a:rPr sz="1800" spc="140" dirty="0">
                <a:solidFill>
                  <a:srgbClr val="000000"/>
                </a:solidFill>
                <a:latin typeface="Times New Roman"/>
                <a:cs typeface="Times New Roman"/>
              </a:rPr>
              <a:t> </a:t>
            </a:r>
            <a:r>
              <a:rPr sz="1800" dirty="0">
                <a:solidFill>
                  <a:srgbClr val="000000"/>
                </a:solidFill>
                <a:latin typeface="Times New Roman"/>
                <a:cs typeface="Times New Roman"/>
              </a:rPr>
              <a:t>significant</a:t>
            </a:r>
            <a:r>
              <a:rPr sz="1800" spc="135" dirty="0">
                <a:solidFill>
                  <a:srgbClr val="000000"/>
                </a:solidFill>
                <a:latin typeface="Times New Roman"/>
                <a:cs typeface="Times New Roman"/>
              </a:rPr>
              <a:t> </a:t>
            </a:r>
            <a:r>
              <a:rPr sz="1800" dirty="0">
                <a:solidFill>
                  <a:srgbClr val="000000"/>
                </a:solidFill>
                <a:latin typeface="Times New Roman"/>
                <a:cs typeface="Times New Roman"/>
              </a:rPr>
              <a:t>visibility</a:t>
            </a:r>
            <a:r>
              <a:rPr sz="1800" spc="130" dirty="0">
                <a:solidFill>
                  <a:srgbClr val="000000"/>
                </a:solidFill>
                <a:latin typeface="Times New Roman"/>
                <a:cs typeface="Times New Roman"/>
              </a:rPr>
              <a:t> </a:t>
            </a:r>
            <a:r>
              <a:rPr sz="1800" spc="-20" dirty="0">
                <a:solidFill>
                  <a:srgbClr val="000000"/>
                </a:solidFill>
                <a:latin typeface="Times New Roman"/>
                <a:cs typeface="Times New Roman"/>
              </a:rPr>
              <a:t>that </a:t>
            </a:r>
            <a:r>
              <a:rPr sz="1800" dirty="0">
                <a:solidFill>
                  <a:srgbClr val="000000"/>
                </a:solidFill>
                <a:latin typeface="Times New Roman"/>
                <a:cs typeface="Times New Roman"/>
              </a:rPr>
              <a:t>may</a:t>
            </a:r>
            <a:r>
              <a:rPr sz="1800" spc="215" dirty="0">
                <a:solidFill>
                  <a:srgbClr val="000000"/>
                </a:solidFill>
                <a:latin typeface="Times New Roman"/>
                <a:cs typeface="Times New Roman"/>
              </a:rPr>
              <a:t> </a:t>
            </a:r>
            <a:r>
              <a:rPr sz="1800" dirty="0">
                <a:solidFill>
                  <a:srgbClr val="000000"/>
                </a:solidFill>
                <a:latin typeface="Times New Roman"/>
                <a:cs typeface="Times New Roman"/>
              </a:rPr>
              <a:t>have</a:t>
            </a:r>
            <a:r>
              <a:rPr sz="1800" spc="204" dirty="0">
                <a:solidFill>
                  <a:srgbClr val="000000"/>
                </a:solidFill>
                <a:latin typeface="Times New Roman"/>
                <a:cs typeface="Times New Roman"/>
              </a:rPr>
              <a:t> </a:t>
            </a:r>
            <a:r>
              <a:rPr sz="1800" dirty="0">
                <a:solidFill>
                  <a:srgbClr val="000000"/>
                </a:solidFill>
                <a:latin typeface="Times New Roman"/>
                <a:cs typeface="Times New Roman"/>
              </a:rPr>
              <a:t>significant</a:t>
            </a:r>
            <a:r>
              <a:rPr sz="1800" spc="204" dirty="0">
                <a:solidFill>
                  <a:srgbClr val="000000"/>
                </a:solidFill>
                <a:latin typeface="Times New Roman"/>
                <a:cs typeface="Times New Roman"/>
              </a:rPr>
              <a:t> </a:t>
            </a:r>
            <a:r>
              <a:rPr sz="1800" dirty="0">
                <a:solidFill>
                  <a:srgbClr val="000000"/>
                </a:solidFill>
                <a:latin typeface="Times New Roman"/>
                <a:cs typeface="Times New Roman"/>
              </a:rPr>
              <a:t>government</a:t>
            </a:r>
            <a:r>
              <a:rPr sz="1800" spc="190" dirty="0">
                <a:solidFill>
                  <a:srgbClr val="000000"/>
                </a:solidFill>
                <a:latin typeface="Times New Roman"/>
                <a:cs typeface="Times New Roman"/>
              </a:rPr>
              <a:t> </a:t>
            </a:r>
            <a:r>
              <a:rPr sz="1800" dirty="0">
                <a:solidFill>
                  <a:srgbClr val="000000"/>
                </a:solidFill>
                <a:latin typeface="Times New Roman"/>
                <a:cs typeface="Times New Roman"/>
              </a:rPr>
              <a:t>inputs</a:t>
            </a:r>
            <a:r>
              <a:rPr sz="1800" spc="195" dirty="0">
                <a:solidFill>
                  <a:srgbClr val="000000"/>
                </a:solidFill>
                <a:latin typeface="Times New Roman"/>
                <a:cs typeface="Times New Roman"/>
              </a:rPr>
              <a:t> </a:t>
            </a:r>
            <a:r>
              <a:rPr sz="1800" dirty="0">
                <a:solidFill>
                  <a:srgbClr val="000000"/>
                </a:solidFill>
                <a:latin typeface="Times New Roman"/>
                <a:cs typeface="Times New Roman"/>
              </a:rPr>
              <a:t>and</a:t>
            </a:r>
            <a:r>
              <a:rPr sz="1800" spc="195" dirty="0">
                <a:solidFill>
                  <a:srgbClr val="000000"/>
                </a:solidFill>
                <a:latin typeface="Times New Roman"/>
                <a:cs typeface="Times New Roman"/>
              </a:rPr>
              <a:t> </a:t>
            </a:r>
            <a:r>
              <a:rPr sz="1800" dirty="0">
                <a:solidFill>
                  <a:srgbClr val="000000"/>
                </a:solidFill>
                <a:latin typeface="Times New Roman"/>
                <a:cs typeface="Times New Roman"/>
              </a:rPr>
              <a:t>political</a:t>
            </a:r>
            <a:r>
              <a:rPr sz="1800" spc="200" dirty="0">
                <a:solidFill>
                  <a:srgbClr val="000000"/>
                </a:solidFill>
                <a:latin typeface="Times New Roman"/>
                <a:cs typeface="Times New Roman"/>
              </a:rPr>
              <a:t> </a:t>
            </a:r>
            <a:r>
              <a:rPr sz="1800" dirty="0">
                <a:solidFill>
                  <a:srgbClr val="000000"/>
                </a:solidFill>
                <a:latin typeface="Times New Roman"/>
                <a:cs typeface="Times New Roman"/>
              </a:rPr>
              <a:t>implications.</a:t>
            </a:r>
            <a:r>
              <a:rPr sz="1800" spc="210" dirty="0">
                <a:solidFill>
                  <a:srgbClr val="000000"/>
                </a:solidFill>
                <a:latin typeface="Times New Roman"/>
                <a:cs typeface="Times New Roman"/>
              </a:rPr>
              <a:t> </a:t>
            </a:r>
            <a:r>
              <a:rPr sz="1800" spc="-25" dirty="0">
                <a:solidFill>
                  <a:srgbClr val="000000"/>
                </a:solidFill>
                <a:latin typeface="Times New Roman"/>
                <a:cs typeface="Times New Roman"/>
              </a:rPr>
              <a:t>For </a:t>
            </a:r>
            <a:r>
              <a:rPr sz="1800" dirty="0">
                <a:solidFill>
                  <a:srgbClr val="000000"/>
                </a:solidFill>
                <a:latin typeface="Times New Roman"/>
                <a:cs typeface="Times New Roman"/>
              </a:rPr>
              <a:t>example,</a:t>
            </a:r>
            <a:r>
              <a:rPr sz="1800" spc="335" dirty="0">
                <a:solidFill>
                  <a:srgbClr val="000000"/>
                </a:solidFill>
                <a:latin typeface="Times New Roman"/>
                <a:cs typeface="Times New Roman"/>
              </a:rPr>
              <a:t> </a:t>
            </a:r>
            <a:r>
              <a:rPr sz="1800" dirty="0">
                <a:solidFill>
                  <a:srgbClr val="000000"/>
                </a:solidFill>
                <a:latin typeface="Times New Roman"/>
                <a:cs typeface="Times New Roman"/>
              </a:rPr>
              <a:t>political</a:t>
            </a:r>
            <a:r>
              <a:rPr sz="1800" spc="350" dirty="0">
                <a:solidFill>
                  <a:srgbClr val="000000"/>
                </a:solidFill>
                <a:latin typeface="Times New Roman"/>
                <a:cs typeface="Times New Roman"/>
              </a:rPr>
              <a:t> </a:t>
            </a:r>
            <a:r>
              <a:rPr sz="1800" dirty="0">
                <a:solidFill>
                  <a:srgbClr val="000000"/>
                </a:solidFill>
                <a:latin typeface="Times New Roman"/>
                <a:cs typeface="Times New Roman"/>
              </a:rPr>
              <a:t>necessity</a:t>
            </a:r>
            <a:r>
              <a:rPr sz="1800" spc="355" dirty="0">
                <a:solidFill>
                  <a:srgbClr val="000000"/>
                </a:solidFill>
                <a:latin typeface="Times New Roman"/>
                <a:cs typeface="Times New Roman"/>
              </a:rPr>
              <a:t> </a:t>
            </a:r>
            <a:r>
              <a:rPr sz="1800" dirty="0">
                <a:solidFill>
                  <a:srgbClr val="000000"/>
                </a:solidFill>
                <a:latin typeface="Times New Roman"/>
                <a:cs typeface="Times New Roman"/>
              </a:rPr>
              <a:t>may</a:t>
            </a:r>
            <a:r>
              <a:rPr sz="1800" spc="350" dirty="0">
                <a:solidFill>
                  <a:srgbClr val="000000"/>
                </a:solidFill>
                <a:latin typeface="Times New Roman"/>
                <a:cs typeface="Times New Roman"/>
              </a:rPr>
              <a:t> </a:t>
            </a:r>
            <a:r>
              <a:rPr sz="1800" dirty="0">
                <a:solidFill>
                  <a:srgbClr val="000000"/>
                </a:solidFill>
                <a:latin typeface="Times New Roman"/>
                <a:cs typeface="Times New Roman"/>
              </a:rPr>
              <a:t>be</a:t>
            </a:r>
            <a:r>
              <a:rPr sz="1800" spc="330" dirty="0">
                <a:solidFill>
                  <a:srgbClr val="000000"/>
                </a:solidFill>
                <a:latin typeface="Times New Roman"/>
                <a:cs typeface="Times New Roman"/>
              </a:rPr>
              <a:t> </a:t>
            </a:r>
            <a:r>
              <a:rPr sz="1800" dirty="0">
                <a:solidFill>
                  <a:srgbClr val="000000"/>
                </a:solidFill>
                <a:latin typeface="Times New Roman"/>
                <a:cs typeface="Times New Roman"/>
              </a:rPr>
              <a:t>a</a:t>
            </a:r>
            <a:r>
              <a:rPr sz="1800" spc="340" dirty="0">
                <a:solidFill>
                  <a:srgbClr val="000000"/>
                </a:solidFill>
                <a:latin typeface="Times New Roman"/>
                <a:cs typeface="Times New Roman"/>
              </a:rPr>
              <a:t> </a:t>
            </a:r>
            <a:r>
              <a:rPr sz="1800" dirty="0">
                <a:solidFill>
                  <a:srgbClr val="000000"/>
                </a:solidFill>
                <a:latin typeface="Times New Roman"/>
                <a:cs typeface="Times New Roman"/>
              </a:rPr>
              <a:t>source</a:t>
            </a:r>
            <a:r>
              <a:rPr sz="1800" spc="330" dirty="0">
                <a:solidFill>
                  <a:srgbClr val="000000"/>
                </a:solidFill>
                <a:latin typeface="Times New Roman"/>
                <a:cs typeface="Times New Roman"/>
              </a:rPr>
              <a:t> </a:t>
            </a:r>
            <a:r>
              <a:rPr sz="1800" dirty="0">
                <a:solidFill>
                  <a:srgbClr val="000000"/>
                </a:solidFill>
                <a:latin typeface="Times New Roman"/>
                <a:cs typeface="Times New Roman"/>
              </a:rPr>
              <a:t>of</a:t>
            </a:r>
            <a:r>
              <a:rPr sz="1800" spc="335" dirty="0">
                <a:solidFill>
                  <a:srgbClr val="000000"/>
                </a:solidFill>
                <a:latin typeface="Times New Roman"/>
                <a:cs typeface="Times New Roman"/>
              </a:rPr>
              <a:t> </a:t>
            </a:r>
            <a:r>
              <a:rPr sz="1800" dirty="0">
                <a:solidFill>
                  <a:srgbClr val="000000"/>
                </a:solidFill>
                <a:latin typeface="Times New Roman"/>
                <a:cs typeface="Times New Roman"/>
              </a:rPr>
              <a:t>support</a:t>
            </a:r>
            <a:r>
              <a:rPr sz="1800" spc="330" dirty="0">
                <a:solidFill>
                  <a:srgbClr val="000000"/>
                </a:solidFill>
                <a:latin typeface="Times New Roman"/>
                <a:cs typeface="Times New Roman"/>
              </a:rPr>
              <a:t> </a:t>
            </a:r>
            <a:r>
              <a:rPr sz="1800" dirty="0">
                <a:solidFill>
                  <a:srgbClr val="000000"/>
                </a:solidFill>
                <a:latin typeface="Times New Roman"/>
                <a:cs typeface="Times New Roman"/>
              </a:rPr>
              <a:t>for</a:t>
            </a:r>
            <a:r>
              <a:rPr sz="1800" spc="325" dirty="0">
                <a:solidFill>
                  <a:srgbClr val="000000"/>
                </a:solidFill>
                <a:latin typeface="Times New Roman"/>
                <a:cs typeface="Times New Roman"/>
              </a:rPr>
              <a:t> </a:t>
            </a:r>
            <a:r>
              <a:rPr sz="1800" dirty="0">
                <a:solidFill>
                  <a:srgbClr val="000000"/>
                </a:solidFill>
                <a:latin typeface="Times New Roman"/>
                <a:cs typeface="Times New Roman"/>
              </a:rPr>
              <a:t>a</a:t>
            </a:r>
            <a:r>
              <a:rPr sz="1800" spc="330" dirty="0">
                <a:solidFill>
                  <a:srgbClr val="000000"/>
                </a:solidFill>
                <a:latin typeface="Times New Roman"/>
                <a:cs typeface="Times New Roman"/>
              </a:rPr>
              <a:t> </a:t>
            </a:r>
            <a:r>
              <a:rPr sz="1800" spc="-10" dirty="0">
                <a:solidFill>
                  <a:srgbClr val="000000"/>
                </a:solidFill>
                <a:latin typeface="Times New Roman"/>
                <a:cs typeface="Times New Roman"/>
              </a:rPr>
              <a:t>project </a:t>
            </a:r>
            <a:r>
              <a:rPr sz="1800" dirty="0">
                <a:solidFill>
                  <a:srgbClr val="000000"/>
                </a:solidFill>
                <a:latin typeface="Times New Roman"/>
                <a:cs typeface="Times New Roman"/>
              </a:rPr>
              <a:t>regardless</a:t>
            </a:r>
            <a:r>
              <a:rPr sz="1800" spc="-35" dirty="0">
                <a:solidFill>
                  <a:srgbClr val="000000"/>
                </a:solidFill>
                <a:latin typeface="Times New Roman"/>
                <a:cs typeface="Times New Roman"/>
              </a:rPr>
              <a:t> </a:t>
            </a:r>
            <a:r>
              <a:rPr sz="1800" dirty="0">
                <a:solidFill>
                  <a:srgbClr val="000000"/>
                </a:solidFill>
                <a:latin typeface="Times New Roman"/>
                <a:cs typeface="Times New Roman"/>
              </a:rPr>
              <a:t>of</a:t>
            </a:r>
            <a:r>
              <a:rPr sz="1800" spc="-30" dirty="0">
                <a:solidFill>
                  <a:srgbClr val="000000"/>
                </a:solidFill>
                <a:latin typeface="Times New Roman"/>
                <a:cs typeface="Times New Roman"/>
              </a:rPr>
              <a:t> </a:t>
            </a:r>
            <a:r>
              <a:rPr sz="1800" dirty="0">
                <a:solidFill>
                  <a:srgbClr val="000000"/>
                </a:solidFill>
                <a:latin typeface="Times New Roman"/>
                <a:cs typeface="Times New Roman"/>
              </a:rPr>
              <a:t>the</a:t>
            </a:r>
            <a:r>
              <a:rPr sz="1800" spc="-30" dirty="0">
                <a:solidFill>
                  <a:srgbClr val="000000"/>
                </a:solidFill>
                <a:latin typeface="Times New Roman"/>
                <a:cs typeface="Times New Roman"/>
              </a:rPr>
              <a:t> </a:t>
            </a:r>
            <a:r>
              <a:rPr sz="1800" dirty="0">
                <a:solidFill>
                  <a:srgbClr val="000000"/>
                </a:solidFill>
                <a:latin typeface="Times New Roman"/>
                <a:cs typeface="Times New Roman"/>
              </a:rPr>
              <a:t>project's</a:t>
            </a:r>
            <a:r>
              <a:rPr sz="1800" spc="-30" dirty="0">
                <a:solidFill>
                  <a:srgbClr val="000000"/>
                </a:solidFill>
                <a:latin typeface="Times New Roman"/>
                <a:cs typeface="Times New Roman"/>
              </a:rPr>
              <a:t> </a:t>
            </a:r>
            <a:r>
              <a:rPr sz="1800" dirty="0">
                <a:solidFill>
                  <a:srgbClr val="000000"/>
                </a:solidFill>
                <a:latin typeface="Times New Roman"/>
                <a:cs typeface="Times New Roman"/>
              </a:rPr>
              <a:t>merits.</a:t>
            </a:r>
            <a:r>
              <a:rPr sz="1800" spc="-30" dirty="0">
                <a:solidFill>
                  <a:srgbClr val="000000"/>
                </a:solidFill>
                <a:latin typeface="Times New Roman"/>
                <a:cs typeface="Times New Roman"/>
              </a:rPr>
              <a:t> </a:t>
            </a:r>
            <a:r>
              <a:rPr sz="1800" dirty="0">
                <a:solidFill>
                  <a:srgbClr val="000000"/>
                </a:solidFill>
                <a:latin typeface="Times New Roman"/>
                <a:cs typeface="Times New Roman"/>
              </a:rPr>
              <a:t>On</a:t>
            </a:r>
            <a:r>
              <a:rPr sz="1800" spc="-30" dirty="0">
                <a:solidFill>
                  <a:srgbClr val="000000"/>
                </a:solidFill>
                <a:latin typeface="Times New Roman"/>
                <a:cs typeface="Times New Roman"/>
              </a:rPr>
              <a:t> </a:t>
            </a:r>
            <a:r>
              <a:rPr sz="1800" dirty="0">
                <a:solidFill>
                  <a:srgbClr val="000000"/>
                </a:solidFill>
                <a:latin typeface="Times New Roman"/>
                <a:cs typeface="Times New Roman"/>
              </a:rPr>
              <a:t>the</a:t>
            </a:r>
            <a:r>
              <a:rPr sz="1800" spc="-15" dirty="0">
                <a:solidFill>
                  <a:srgbClr val="000000"/>
                </a:solidFill>
                <a:latin typeface="Times New Roman"/>
                <a:cs typeface="Times New Roman"/>
              </a:rPr>
              <a:t> </a:t>
            </a:r>
            <a:r>
              <a:rPr sz="1800" dirty="0">
                <a:solidFill>
                  <a:srgbClr val="000000"/>
                </a:solidFill>
                <a:latin typeface="Times New Roman"/>
                <a:cs typeface="Times New Roman"/>
              </a:rPr>
              <a:t>other</a:t>
            </a:r>
            <a:r>
              <a:rPr sz="1800" spc="-30" dirty="0">
                <a:solidFill>
                  <a:srgbClr val="000000"/>
                </a:solidFill>
                <a:latin typeface="Times New Roman"/>
                <a:cs typeface="Times New Roman"/>
              </a:rPr>
              <a:t> </a:t>
            </a:r>
            <a:r>
              <a:rPr sz="1800" dirty="0">
                <a:solidFill>
                  <a:srgbClr val="000000"/>
                </a:solidFill>
                <a:latin typeface="Times New Roman"/>
                <a:cs typeface="Times New Roman"/>
              </a:rPr>
              <a:t>hand,</a:t>
            </a:r>
            <a:r>
              <a:rPr sz="1800" spc="-25" dirty="0">
                <a:solidFill>
                  <a:srgbClr val="000000"/>
                </a:solidFill>
                <a:latin typeface="Times New Roman"/>
                <a:cs typeface="Times New Roman"/>
              </a:rPr>
              <a:t> </a:t>
            </a:r>
            <a:r>
              <a:rPr sz="1800" dirty="0">
                <a:solidFill>
                  <a:srgbClr val="000000"/>
                </a:solidFill>
                <a:latin typeface="Times New Roman"/>
                <a:cs typeface="Times New Roman"/>
              </a:rPr>
              <a:t>worthy</a:t>
            </a:r>
            <a:r>
              <a:rPr sz="1800" spc="-15" dirty="0">
                <a:solidFill>
                  <a:srgbClr val="000000"/>
                </a:solidFill>
                <a:latin typeface="Times New Roman"/>
                <a:cs typeface="Times New Roman"/>
              </a:rPr>
              <a:t> </a:t>
            </a:r>
            <a:r>
              <a:rPr sz="1800" dirty="0">
                <a:solidFill>
                  <a:srgbClr val="000000"/>
                </a:solidFill>
                <a:latin typeface="Times New Roman"/>
                <a:cs typeface="Times New Roman"/>
              </a:rPr>
              <a:t>projects</a:t>
            </a:r>
            <a:r>
              <a:rPr sz="1800" spc="-35" dirty="0">
                <a:solidFill>
                  <a:srgbClr val="000000"/>
                </a:solidFill>
                <a:latin typeface="Times New Roman"/>
                <a:cs typeface="Times New Roman"/>
              </a:rPr>
              <a:t> </a:t>
            </a:r>
            <a:r>
              <a:rPr sz="1800" spc="-25" dirty="0">
                <a:solidFill>
                  <a:srgbClr val="000000"/>
                </a:solidFill>
                <a:latin typeface="Times New Roman"/>
                <a:cs typeface="Times New Roman"/>
              </a:rPr>
              <a:t>may </a:t>
            </a:r>
            <a:r>
              <a:rPr sz="1800" dirty="0">
                <a:solidFill>
                  <a:srgbClr val="000000"/>
                </a:solidFill>
                <a:latin typeface="Times New Roman"/>
                <a:cs typeface="Times New Roman"/>
              </a:rPr>
              <a:t>face</a:t>
            </a:r>
            <a:r>
              <a:rPr sz="1800" spc="85" dirty="0">
                <a:solidFill>
                  <a:srgbClr val="000000"/>
                </a:solidFill>
                <a:latin typeface="Times New Roman"/>
                <a:cs typeface="Times New Roman"/>
              </a:rPr>
              <a:t>  </a:t>
            </a:r>
            <a:r>
              <a:rPr sz="1800" dirty="0">
                <a:solidFill>
                  <a:srgbClr val="000000"/>
                </a:solidFill>
                <a:latin typeface="Times New Roman"/>
                <a:cs typeface="Times New Roman"/>
              </a:rPr>
              <a:t>insurmountable</a:t>
            </a:r>
            <a:r>
              <a:rPr sz="1800" spc="95" dirty="0">
                <a:solidFill>
                  <a:srgbClr val="000000"/>
                </a:solidFill>
                <a:latin typeface="Times New Roman"/>
                <a:cs typeface="Times New Roman"/>
              </a:rPr>
              <a:t>  </a:t>
            </a:r>
            <a:r>
              <a:rPr sz="1800" dirty="0">
                <a:solidFill>
                  <a:srgbClr val="000000"/>
                </a:solidFill>
                <a:latin typeface="Times New Roman"/>
                <a:cs typeface="Times New Roman"/>
              </a:rPr>
              <a:t>opposition</a:t>
            </a:r>
            <a:r>
              <a:rPr sz="1800" spc="80" dirty="0">
                <a:solidFill>
                  <a:srgbClr val="000000"/>
                </a:solidFill>
                <a:latin typeface="Times New Roman"/>
                <a:cs typeface="Times New Roman"/>
              </a:rPr>
              <a:t>  </a:t>
            </a:r>
            <a:r>
              <a:rPr sz="1800" dirty="0">
                <a:solidFill>
                  <a:srgbClr val="000000"/>
                </a:solidFill>
                <a:latin typeface="Times New Roman"/>
                <a:cs typeface="Times New Roman"/>
              </a:rPr>
              <a:t>simply</a:t>
            </a:r>
            <a:r>
              <a:rPr sz="1800" spc="105" dirty="0">
                <a:solidFill>
                  <a:srgbClr val="000000"/>
                </a:solidFill>
                <a:latin typeface="Times New Roman"/>
                <a:cs typeface="Times New Roman"/>
              </a:rPr>
              <a:t>  </a:t>
            </a:r>
            <a:r>
              <a:rPr sz="1800" dirty="0">
                <a:solidFill>
                  <a:srgbClr val="000000"/>
                </a:solidFill>
                <a:latin typeface="Times New Roman"/>
                <a:cs typeface="Times New Roman"/>
              </a:rPr>
              <a:t>because</a:t>
            </a:r>
            <a:r>
              <a:rPr sz="1800" spc="95" dirty="0">
                <a:solidFill>
                  <a:srgbClr val="000000"/>
                </a:solidFill>
                <a:latin typeface="Times New Roman"/>
                <a:cs typeface="Times New Roman"/>
              </a:rPr>
              <a:t>  </a:t>
            </a:r>
            <a:r>
              <a:rPr sz="1800" dirty="0">
                <a:solidFill>
                  <a:srgbClr val="000000"/>
                </a:solidFill>
                <a:latin typeface="Times New Roman"/>
                <a:cs typeface="Times New Roman"/>
              </a:rPr>
              <a:t>of</a:t>
            </a:r>
            <a:r>
              <a:rPr sz="1800" spc="90" dirty="0">
                <a:solidFill>
                  <a:srgbClr val="000000"/>
                </a:solidFill>
                <a:latin typeface="Times New Roman"/>
                <a:cs typeface="Times New Roman"/>
              </a:rPr>
              <a:t>  </a:t>
            </a:r>
            <a:r>
              <a:rPr sz="1800" dirty="0">
                <a:solidFill>
                  <a:srgbClr val="000000"/>
                </a:solidFill>
                <a:latin typeface="Times New Roman"/>
                <a:cs typeface="Times New Roman"/>
              </a:rPr>
              <a:t>political</a:t>
            </a:r>
            <a:r>
              <a:rPr sz="1800" spc="95" dirty="0">
                <a:solidFill>
                  <a:srgbClr val="000000"/>
                </a:solidFill>
                <a:latin typeface="Times New Roman"/>
                <a:cs typeface="Times New Roman"/>
              </a:rPr>
              <a:t>  </a:t>
            </a:r>
            <a:r>
              <a:rPr sz="1800" spc="-10" dirty="0">
                <a:solidFill>
                  <a:srgbClr val="000000"/>
                </a:solidFill>
                <a:latin typeface="Times New Roman"/>
                <a:cs typeface="Times New Roman"/>
              </a:rPr>
              <a:t>factors. </a:t>
            </a:r>
            <a:r>
              <a:rPr sz="1800" dirty="0">
                <a:solidFill>
                  <a:srgbClr val="000000"/>
                </a:solidFill>
                <a:latin typeface="Times New Roman"/>
                <a:cs typeface="Times New Roman"/>
              </a:rPr>
              <a:t>Political</a:t>
            </a:r>
            <a:r>
              <a:rPr sz="1800" spc="-30" dirty="0">
                <a:solidFill>
                  <a:srgbClr val="000000"/>
                </a:solidFill>
                <a:latin typeface="Times New Roman"/>
                <a:cs typeface="Times New Roman"/>
              </a:rPr>
              <a:t> </a:t>
            </a:r>
            <a:r>
              <a:rPr sz="1800" dirty="0">
                <a:solidFill>
                  <a:srgbClr val="000000"/>
                </a:solidFill>
                <a:latin typeface="Times New Roman"/>
                <a:cs typeface="Times New Roman"/>
              </a:rPr>
              <a:t>feasibility</a:t>
            </a:r>
            <a:r>
              <a:rPr sz="1800" spc="-10" dirty="0">
                <a:solidFill>
                  <a:srgbClr val="000000"/>
                </a:solidFill>
                <a:latin typeface="Times New Roman"/>
                <a:cs typeface="Times New Roman"/>
              </a:rPr>
              <a:t> </a:t>
            </a:r>
            <a:r>
              <a:rPr sz="1800" dirty="0">
                <a:solidFill>
                  <a:srgbClr val="000000"/>
                </a:solidFill>
                <a:latin typeface="Times New Roman"/>
                <a:cs typeface="Times New Roman"/>
              </a:rPr>
              <a:t>analysis</a:t>
            </a:r>
            <a:r>
              <a:rPr sz="1800" spc="-25" dirty="0">
                <a:solidFill>
                  <a:srgbClr val="000000"/>
                </a:solidFill>
                <a:latin typeface="Times New Roman"/>
                <a:cs typeface="Times New Roman"/>
              </a:rPr>
              <a:t> </a:t>
            </a:r>
            <a:r>
              <a:rPr sz="1800" dirty="0">
                <a:solidFill>
                  <a:srgbClr val="000000"/>
                </a:solidFill>
                <a:latin typeface="Times New Roman"/>
                <a:cs typeface="Times New Roman"/>
              </a:rPr>
              <a:t>requires</a:t>
            </a:r>
            <a:r>
              <a:rPr sz="1800" spc="-30" dirty="0">
                <a:solidFill>
                  <a:srgbClr val="000000"/>
                </a:solidFill>
                <a:latin typeface="Times New Roman"/>
                <a:cs typeface="Times New Roman"/>
              </a:rPr>
              <a:t> </a:t>
            </a:r>
            <a:r>
              <a:rPr sz="1800" dirty="0">
                <a:solidFill>
                  <a:srgbClr val="000000"/>
                </a:solidFill>
                <a:latin typeface="Times New Roman"/>
                <a:cs typeface="Times New Roman"/>
              </a:rPr>
              <a:t>an</a:t>
            </a:r>
            <a:r>
              <a:rPr sz="1800" spc="-35" dirty="0">
                <a:solidFill>
                  <a:srgbClr val="000000"/>
                </a:solidFill>
                <a:latin typeface="Times New Roman"/>
                <a:cs typeface="Times New Roman"/>
              </a:rPr>
              <a:t> </a:t>
            </a:r>
            <a:r>
              <a:rPr sz="1800" dirty="0">
                <a:solidFill>
                  <a:srgbClr val="000000"/>
                </a:solidFill>
                <a:latin typeface="Times New Roman"/>
                <a:cs typeface="Times New Roman"/>
              </a:rPr>
              <a:t>evaluation</a:t>
            </a:r>
            <a:r>
              <a:rPr sz="1800" spc="-35" dirty="0">
                <a:solidFill>
                  <a:srgbClr val="000000"/>
                </a:solidFill>
                <a:latin typeface="Times New Roman"/>
                <a:cs typeface="Times New Roman"/>
              </a:rPr>
              <a:t> </a:t>
            </a:r>
            <a:r>
              <a:rPr sz="1800" dirty="0">
                <a:solidFill>
                  <a:srgbClr val="000000"/>
                </a:solidFill>
                <a:latin typeface="Times New Roman"/>
                <a:cs typeface="Times New Roman"/>
              </a:rPr>
              <a:t>of</a:t>
            </a:r>
            <a:r>
              <a:rPr sz="1800" spc="-35" dirty="0">
                <a:solidFill>
                  <a:srgbClr val="000000"/>
                </a:solidFill>
                <a:latin typeface="Times New Roman"/>
                <a:cs typeface="Times New Roman"/>
              </a:rPr>
              <a:t> </a:t>
            </a:r>
            <a:r>
              <a:rPr sz="1800" dirty="0">
                <a:solidFill>
                  <a:srgbClr val="000000"/>
                </a:solidFill>
                <a:latin typeface="Times New Roman"/>
                <a:cs typeface="Times New Roman"/>
              </a:rPr>
              <a:t>the</a:t>
            </a:r>
            <a:r>
              <a:rPr sz="1800" spc="-30" dirty="0">
                <a:solidFill>
                  <a:srgbClr val="000000"/>
                </a:solidFill>
                <a:latin typeface="Times New Roman"/>
                <a:cs typeface="Times New Roman"/>
              </a:rPr>
              <a:t> </a:t>
            </a:r>
            <a:r>
              <a:rPr sz="1800" dirty="0">
                <a:solidFill>
                  <a:srgbClr val="000000"/>
                </a:solidFill>
                <a:latin typeface="Times New Roman"/>
                <a:cs typeface="Times New Roman"/>
              </a:rPr>
              <a:t>compatibility</a:t>
            </a:r>
            <a:r>
              <a:rPr sz="1800" spc="-15" dirty="0">
                <a:solidFill>
                  <a:srgbClr val="000000"/>
                </a:solidFill>
                <a:latin typeface="Times New Roman"/>
                <a:cs typeface="Times New Roman"/>
              </a:rPr>
              <a:t> </a:t>
            </a:r>
            <a:r>
              <a:rPr sz="1800" spc="-25" dirty="0">
                <a:solidFill>
                  <a:srgbClr val="000000"/>
                </a:solidFill>
                <a:latin typeface="Times New Roman"/>
                <a:cs typeface="Times New Roman"/>
              </a:rPr>
              <a:t>of </a:t>
            </a:r>
            <a:r>
              <a:rPr sz="1800" dirty="0">
                <a:solidFill>
                  <a:srgbClr val="000000"/>
                </a:solidFill>
                <a:latin typeface="Times New Roman"/>
                <a:cs typeface="Times New Roman"/>
              </a:rPr>
              <a:t>project</a:t>
            </a:r>
            <a:r>
              <a:rPr sz="1800" spc="-35" dirty="0">
                <a:solidFill>
                  <a:srgbClr val="000000"/>
                </a:solidFill>
                <a:latin typeface="Times New Roman"/>
                <a:cs typeface="Times New Roman"/>
              </a:rPr>
              <a:t> </a:t>
            </a:r>
            <a:r>
              <a:rPr sz="1800" dirty="0">
                <a:solidFill>
                  <a:srgbClr val="000000"/>
                </a:solidFill>
                <a:latin typeface="Times New Roman"/>
                <a:cs typeface="Times New Roman"/>
              </a:rPr>
              <a:t>goals</a:t>
            </a:r>
            <a:r>
              <a:rPr sz="1800" spc="-30" dirty="0">
                <a:solidFill>
                  <a:srgbClr val="000000"/>
                </a:solidFill>
                <a:latin typeface="Times New Roman"/>
                <a:cs typeface="Times New Roman"/>
              </a:rPr>
              <a:t> </a:t>
            </a:r>
            <a:r>
              <a:rPr sz="1800" dirty="0">
                <a:solidFill>
                  <a:srgbClr val="000000"/>
                </a:solidFill>
                <a:latin typeface="Times New Roman"/>
                <a:cs typeface="Times New Roman"/>
              </a:rPr>
              <a:t>with</a:t>
            </a:r>
            <a:r>
              <a:rPr sz="1800" spc="-15" dirty="0">
                <a:solidFill>
                  <a:srgbClr val="000000"/>
                </a:solidFill>
                <a:latin typeface="Times New Roman"/>
                <a:cs typeface="Times New Roman"/>
              </a:rPr>
              <a:t> </a:t>
            </a:r>
            <a:r>
              <a:rPr sz="1800" dirty="0">
                <a:solidFill>
                  <a:srgbClr val="000000"/>
                </a:solidFill>
                <a:latin typeface="Times New Roman"/>
                <a:cs typeface="Times New Roman"/>
              </a:rPr>
              <a:t>the</a:t>
            </a:r>
            <a:r>
              <a:rPr sz="1800" spc="-30" dirty="0">
                <a:solidFill>
                  <a:srgbClr val="000000"/>
                </a:solidFill>
                <a:latin typeface="Times New Roman"/>
                <a:cs typeface="Times New Roman"/>
              </a:rPr>
              <a:t> </a:t>
            </a:r>
            <a:r>
              <a:rPr sz="1800" dirty="0">
                <a:solidFill>
                  <a:srgbClr val="000000"/>
                </a:solidFill>
                <a:latin typeface="Times New Roman"/>
                <a:cs typeface="Times New Roman"/>
              </a:rPr>
              <a:t>prevailing</a:t>
            </a:r>
            <a:r>
              <a:rPr sz="1800" spc="-40" dirty="0">
                <a:solidFill>
                  <a:srgbClr val="000000"/>
                </a:solidFill>
                <a:latin typeface="Times New Roman"/>
                <a:cs typeface="Times New Roman"/>
              </a:rPr>
              <a:t> </a:t>
            </a:r>
            <a:r>
              <a:rPr sz="1800" dirty="0">
                <a:solidFill>
                  <a:srgbClr val="000000"/>
                </a:solidFill>
                <a:latin typeface="Times New Roman"/>
                <a:cs typeface="Times New Roman"/>
              </a:rPr>
              <a:t>goals</a:t>
            </a:r>
            <a:r>
              <a:rPr sz="1800" spc="-30" dirty="0">
                <a:solidFill>
                  <a:srgbClr val="000000"/>
                </a:solidFill>
                <a:latin typeface="Times New Roman"/>
                <a:cs typeface="Times New Roman"/>
              </a:rPr>
              <a:t> </a:t>
            </a:r>
            <a:r>
              <a:rPr sz="1800" dirty="0">
                <a:solidFill>
                  <a:srgbClr val="000000"/>
                </a:solidFill>
                <a:latin typeface="Times New Roman"/>
                <a:cs typeface="Times New Roman"/>
              </a:rPr>
              <a:t>of</a:t>
            </a:r>
            <a:r>
              <a:rPr sz="1800" spc="-15" dirty="0">
                <a:solidFill>
                  <a:srgbClr val="000000"/>
                </a:solidFill>
                <a:latin typeface="Times New Roman"/>
                <a:cs typeface="Times New Roman"/>
              </a:rPr>
              <a:t> </a:t>
            </a:r>
            <a:r>
              <a:rPr sz="1800" dirty="0">
                <a:solidFill>
                  <a:srgbClr val="000000"/>
                </a:solidFill>
                <a:latin typeface="Times New Roman"/>
                <a:cs typeface="Times New Roman"/>
              </a:rPr>
              <a:t>the</a:t>
            </a:r>
            <a:r>
              <a:rPr sz="1800" spc="-20" dirty="0">
                <a:solidFill>
                  <a:srgbClr val="000000"/>
                </a:solidFill>
                <a:latin typeface="Times New Roman"/>
                <a:cs typeface="Times New Roman"/>
              </a:rPr>
              <a:t> </a:t>
            </a:r>
            <a:r>
              <a:rPr sz="1800" dirty="0">
                <a:solidFill>
                  <a:srgbClr val="000000"/>
                </a:solidFill>
                <a:latin typeface="Times New Roman"/>
                <a:cs typeface="Times New Roman"/>
              </a:rPr>
              <a:t>political</a:t>
            </a:r>
            <a:r>
              <a:rPr sz="1800" spc="-40" dirty="0">
                <a:solidFill>
                  <a:srgbClr val="000000"/>
                </a:solidFill>
                <a:latin typeface="Times New Roman"/>
                <a:cs typeface="Times New Roman"/>
              </a:rPr>
              <a:t> </a:t>
            </a:r>
            <a:r>
              <a:rPr sz="1800" spc="-10" dirty="0">
                <a:solidFill>
                  <a:srgbClr val="000000"/>
                </a:solidFill>
                <a:latin typeface="Times New Roman"/>
                <a:cs typeface="Times New Roman"/>
              </a:rPr>
              <a:t>system.</a:t>
            </a:r>
            <a:endParaRPr sz="1800">
              <a:latin typeface="Times New Roman"/>
              <a:cs typeface="Times New Roman"/>
            </a:endParaRPr>
          </a:p>
        </p:txBody>
      </p:sp>
      <p:sp>
        <p:nvSpPr>
          <p:cNvPr id="6" name="object 6"/>
          <p:cNvSpPr txBox="1"/>
          <p:nvPr/>
        </p:nvSpPr>
        <p:spPr>
          <a:xfrm>
            <a:off x="4526660" y="3606165"/>
            <a:ext cx="6750050" cy="2257425"/>
          </a:xfrm>
          <a:prstGeom prst="rect">
            <a:avLst/>
          </a:prstGeom>
        </p:spPr>
        <p:txBody>
          <a:bodyPr vert="horz" wrap="square" lIns="0" tIns="114300" rIns="0" bIns="0" rtlCol="0">
            <a:spAutoFit/>
          </a:bodyPr>
          <a:lstStyle/>
          <a:p>
            <a:pPr marL="12700">
              <a:lnSpc>
                <a:spcPct val="100000"/>
              </a:lnSpc>
              <a:spcBef>
                <a:spcPts val="900"/>
              </a:spcBef>
            </a:pPr>
            <a:r>
              <a:rPr sz="1800" dirty="0">
                <a:latin typeface="Roboto"/>
                <a:cs typeface="Roboto"/>
              </a:rPr>
              <a:t>12.</a:t>
            </a:r>
            <a:r>
              <a:rPr sz="1800" spc="-45" dirty="0">
                <a:latin typeface="Roboto"/>
                <a:cs typeface="Roboto"/>
              </a:rPr>
              <a:t> </a:t>
            </a:r>
            <a:r>
              <a:rPr sz="1800" dirty="0">
                <a:latin typeface="Roboto"/>
                <a:cs typeface="Roboto"/>
              </a:rPr>
              <a:t>Market</a:t>
            </a:r>
            <a:r>
              <a:rPr sz="1800" spc="-65" dirty="0">
                <a:latin typeface="Roboto"/>
                <a:cs typeface="Roboto"/>
              </a:rPr>
              <a:t> </a:t>
            </a:r>
            <a:r>
              <a:rPr sz="1800" spc="-10" dirty="0">
                <a:latin typeface="Roboto"/>
                <a:cs typeface="Roboto"/>
              </a:rPr>
              <a:t>Feasibility</a:t>
            </a:r>
            <a:endParaRPr sz="1800">
              <a:latin typeface="Roboto"/>
              <a:cs typeface="Roboto"/>
            </a:endParaRPr>
          </a:p>
          <a:p>
            <a:pPr marL="12700" marR="5080" algn="just">
              <a:lnSpc>
                <a:spcPct val="89800"/>
              </a:lnSpc>
              <a:spcBef>
                <a:spcPts val="1025"/>
              </a:spcBef>
            </a:pPr>
            <a:r>
              <a:rPr sz="1800" dirty="0">
                <a:latin typeface="Times New Roman"/>
                <a:cs typeface="Times New Roman"/>
              </a:rPr>
              <a:t>This</a:t>
            </a:r>
            <a:r>
              <a:rPr sz="1800" spc="310" dirty="0">
                <a:latin typeface="Times New Roman"/>
                <a:cs typeface="Times New Roman"/>
              </a:rPr>
              <a:t> </a:t>
            </a:r>
            <a:r>
              <a:rPr sz="1800" dirty="0">
                <a:latin typeface="Times New Roman"/>
                <a:cs typeface="Times New Roman"/>
              </a:rPr>
              <a:t>area</a:t>
            </a:r>
            <a:r>
              <a:rPr sz="1800" spc="315" dirty="0">
                <a:latin typeface="Times New Roman"/>
                <a:cs typeface="Times New Roman"/>
              </a:rPr>
              <a:t> </a:t>
            </a:r>
            <a:r>
              <a:rPr sz="1800" dirty="0">
                <a:latin typeface="Times New Roman"/>
                <a:cs typeface="Times New Roman"/>
              </a:rPr>
              <a:t>should</a:t>
            </a:r>
            <a:r>
              <a:rPr sz="1800" spc="315" dirty="0">
                <a:latin typeface="Times New Roman"/>
                <a:cs typeface="Times New Roman"/>
              </a:rPr>
              <a:t> </a:t>
            </a:r>
            <a:r>
              <a:rPr sz="1800" dirty="0">
                <a:latin typeface="Times New Roman"/>
                <a:cs typeface="Times New Roman"/>
              </a:rPr>
              <a:t>not</a:t>
            </a:r>
            <a:r>
              <a:rPr sz="1800" spc="315" dirty="0">
                <a:latin typeface="Times New Roman"/>
                <a:cs typeface="Times New Roman"/>
              </a:rPr>
              <a:t> </a:t>
            </a:r>
            <a:r>
              <a:rPr sz="1800" dirty="0">
                <a:latin typeface="Times New Roman"/>
                <a:cs typeface="Times New Roman"/>
              </a:rPr>
              <a:t>be</a:t>
            </a:r>
            <a:r>
              <a:rPr sz="1800" spc="310" dirty="0">
                <a:latin typeface="Times New Roman"/>
                <a:cs typeface="Times New Roman"/>
              </a:rPr>
              <a:t> </a:t>
            </a:r>
            <a:r>
              <a:rPr sz="1800" dirty="0">
                <a:latin typeface="Times New Roman"/>
                <a:cs typeface="Times New Roman"/>
              </a:rPr>
              <a:t>confused</a:t>
            </a:r>
            <a:r>
              <a:rPr sz="1800" spc="320" dirty="0">
                <a:latin typeface="Times New Roman"/>
                <a:cs typeface="Times New Roman"/>
              </a:rPr>
              <a:t> </a:t>
            </a:r>
            <a:r>
              <a:rPr sz="1800" dirty="0">
                <a:latin typeface="Times New Roman"/>
                <a:cs typeface="Times New Roman"/>
              </a:rPr>
              <a:t>with</a:t>
            </a:r>
            <a:r>
              <a:rPr sz="1800" spc="310" dirty="0">
                <a:latin typeface="Times New Roman"/>
                <a:cs typeface="Times New Roman"/>
              </a:rPr>
              <a:t> </a:t>
            </a:r>
            <a:r>
              <a:rPr sz="1800" dirty="0">
                <a:latin typeface="Times New Roman"/>
                <a:cs typeface="Times New Roman"/>
              </a:rPr>
              <a:t>the</a:t>
            </a:r>
            <a:r>
              <a:rPr sz="1800" spc="310" dirty="0">
                <a:latin typeface="Times New Roman"/>
                <a:cs typeface="Times New Roman"/>
              </a:rPr>
              <a:t> </a:t>
            </a:r>
            <a:r>
              <a:rPr sz="1800" dirty="0">
                <a:latin typeface="Times New Roman"/>
                <a:cs typeface="Times New Roman"/>
              </a:rPr>
              <a:t>Economic</a:t>
            </a:r>
            <a:r>
              <a:rPr sz="1800" spc="330" dirty="0">
                <a:latin typeface="Times New Roman"/>
                <a:cs typeface="Times New Roman"/>
              </a:rPr>
              <a:t> </a:t>
            </a:r>
            <a:r>
              <a:rPr sz="1800" dirty="0">
                <a:latin typeface="Times New Roman"/>
                <a:cs typeface="Times New Roman"/>
              </a:rPr>
              <a:t>Feasibility.</a:t>
            </a:r>
            <a:r>
              <a:rPr sz="1800" spc="305" dirty="0">
                <a:latin typeface="Times New Roman"/>
                <a:cs typeface="Times New Roman"/>
              </a:rPr>
              <a:t> </a:t>
            </a:r>
            <a:r>
              <a:rPr sz="1800" spc="-25" dirty="0">
                <a:latin typeface="Times New Roman"/>
                <a:cs typeface="Times New Roman"/>
              </a:rPr>
              <a:t>The </a:t>
            </a:r>
            <a:r>
              <a:rPr sz="1800" dirty="0">
                <a:latin typeface="Times New Roman"/>
                <a:cs typeface="Times New Roman"/>
              </a:rPr>
              <a:t>market</a:t>
            </a:r>
            <a:r>
              <a:rPr sz="1800" spc="165" dirty="0">
                <a:latin typeface="Times New Roman"/>
                <a:cs typeface="Times New Roman"/>
              </a:rPr>
              <a:t> </a:t>
            </a:r>
            <a:r>
              <a:rPr sz="1800" dirty="0">
                <a:latin typeface="Times New Roman"/>
                <a:cs typeface="Times New Roman"/>
              </a:rPr>
              <a:t>needs</a:t>
            </a:r>
            <a:r>
              <a:rPr sz="1800" spc="150" dirty="0">
                <a:latin typeface="Times New Roman"/>
                <a:cs typeface="Times New Roman"/>
              </a:rPr>
              <a:t> </a:t>
            </a:r>
            <a:r>
              <a:rPr sz="1800" dirty="0">
                <a:latin typeface="Times New Roman"/>
                <a:cs typeface="Times New Roman"/>
              </a:rPr>
              <a:t>analysis</a:t>
            </a:r>
            <a:r>
              <a:rPr sz="1800" spc="165" dirty="0">
                <a:latin typeface="Times New Roman"/>
                <a:cs typeface="Times New Roman"/>
              </a:rPr>
              <a:t> </a:t>
            </a:r>
            <a:r>
              <a:rPr sz="1800" dirty="0">
                <a:latin typeface="Times New Roman"/>
                <a:cs typeface="Times New Roman"/>
              </a:rPr>
              <a:t>to</a:t>
            </a:r>
            <a:r>
              <a:rPr sz="1800" spc="150" dirty="0">
                <a:latin typeface="Times New Roman"/>
                <a:cs typeface="Times New Roman"/>
              </a:rPr>
              <a:t> </a:t>
            </a:r>
            <a:r>
              <a:rPr sz="1800" dirty="0">
                <a:latin typeface="Times New Roman"/>
                <a:cs typeface="Times New Roman"/>
              </a:rPr>
              <a:t>view</a:t>
            </a:r>
            <a:r>
              <a:rPr sz="1800" spc="140" dirty="0">
                <a:latin typeface="Times New Roman"/>
                <a:cs typeface="Times New Roman"/>
              </a:rPr>
              <a:t> </a:t>
            </a:r>
            <a:r>
              <a:rPr sz="1800" dirty="0">
                <a:latin typeface="Times New Roman"/>
                <a:cs typeface="Times New Roman"/>
              </a:rPr>
              <a:t>the</a:t>
            </a:r>
            <a:r>
              <a:rPr sz="1800" spc="160" dirty="0">
                <a:latin typeface="Times New Roman"/>
                <a:cs typeface="Times New Roman"/>
              </a:rPr>
              <a:t> </a:t>
            </a:r>
            <a:r>
              <a:rPr sz="1800" dirty="0">
                <a:latin typeface="Times New Roman"/>
                <a:cs typeface="Times New Roman"/>
              </a:rPr>
              <a:t>potential</a:t>
            </a:r>
            <a:r>
              <a:rPr sz="1800" spc="160" dirty="0">
                <a:latin typeface="Times New Roman"/>
                <a:cs typeface="Times New Roman"/>
              </a:rPr>
              <a:t> </a:t>
            </a:r>
            <a:r>
              <a:rPr sz="1800" dirty="0">
                <a:latin typeface="Times New Roman"/>
                <a:cs typeface="Times New Roman"/>
              </a:rPr>
              <a:t>impacts</a:t>
            </a:r>
            <a:r>
              <a:rPr sz="1800" spc="165" dirty="0">
                <a:latin typeface="Times New Roman"/>
                <a:cs typeface="Times New Roman"/>
              </a:rPr>
              <a:t> </a:t>
            </a:r>
            <a:r>
              <a:rPr sz="1800" dirty="0">
                <a:latin typeface="Times New Roman"/>
                <a:cs typeface="Times New Roman"/>
              </a:rPr>
              <a:t>of</a:t>
            </a:r>
            <a:r>
              <a:rPr sz="1800" spc="150" dirty="0">
                <a:latin typeface="Times New Roman"/>
                <a:cs typeface="Times New Roman"/>
              </a:rPr>
              <a:t> </a:t>
            </a:r>
            <a:r>
              <a:rPr sz="1800" dirty="0">
                <a:latin typeface="Times New Roman"/>
                <a:cs typeface="Times New Roman"/>
              </a:rPr>
              <a:t>market</a:t>
            </a:r>
            <a:r>
              <a:rPr sz="1800" spc="165" dirty="0">
                <a:latin typeface="Times New Roman"/>
                <a:cs typeface="Times New Roman"/>
              </a:rPr>
              <a:t> </a:t>
            </a:r>
            <a:r>
              <a:rPr sz="1800" spc="-10" dirty="0">
                <a:latin typeface="Times New Roman"/>
                <a:cs typeface="Times New Roman"/>
              </a:rPr>
              <a:t>demand, </a:t>
            </a:r>
            <a:r>
              <a:rPr sz="1800" dirty="0">
                <a:latin typeface="Times New Roman"/>
                <a:cs typeface="Times New Roman"/>
              </a:rPr>
              <a:t>competitive</a:t>
            </a:r>
            <a:r>
              <a:rPr sz="1800" spc="290" dirty="0">
                <a:latin typeface="Times New Roman"/>
                <a:cs typeface="Times New Roman"/>
              </a:rPr>
              <a:t>  </a:t>
            </a:r>
            <a:r>
              <a:rPr sz="1800" dirty="0">
                <a:latin typeface="Times New Roman"/>
                <a:cs typeface="Times New Roman"/>
              </a:rPr>
              <a:t>activities,</a:t>
            </a:r>
            <a:r>
              <a:rPr sz="1800" spc="300" dirty="0">
                <a:latin typeface="Times New Roman"/>
                <a:cs typeface="Times New Roman"/>
              </a:rPr>
              <a:t>  </a:t>
            </a:r>
            <a:r>
              <a:rPr sz="1800" dirty="0">
                <a:latin typeface="Times New Roman"/>
                <a:cs typeface="Times New Roman"/>
              </a:rPr>
              <a:t>etc.</a:t>
            </a:r>
            <a:r>
              <a:rPr sz="1800" spc="295" dirty="0">
                <a:latin typeface="Times New Roman"/>
                <a:cs typeface="Times New Roman"/>
              </a:rPr>
              <a:t>  </a:t>
            </a:r>
            <a:r>
              <a:rPr sz="1800" dirty="0">
                <a:latin typeface="Times New Roman"/>
                <a:cs typeface="Times New Roman"/>
              </a:rPr>
              <a:t>and</a:t>
            </a:r>
            <a:r>
              <a:rPr sz="1800" spc="300" dirty="0">
                <a:latin typeface="Times New Roman"/>
                <a:cs typeface="Times New Roman"/>
              </a:rPr>
              <a:t>  </a:t>
            </a:r>
            <a:r>
              <a:rPr sz="1800" dirty="0">
                <a:latin typeface="Times New Roman"/>
                <a:cs typeface="Times New Roman"/>
              </a:rPr>
              <a:t>market</a:t>
            </a:r>
            <a:r>
              <a:rPr sz="1800" spc="300" dirty="0">
                <a:latin typeface="Times New Roman"/>
                <a:cs typeface="Times New Roman"/>
              </a:rPr>
              <a:t>  </a:t>
            </a:r>
            <a:r>
              <a:rPr sz="1800" dirty="0">
                <a:latin typeface="Times New Roman"/>
                <a:cs typeface="Times New Roman"/>
              </a:rPr>
              <a:t>share</a:t>
            </a:r>
            <a:r>
              <a:rPr sz="1800" spc="290" dirty="0">
                <a:latin typeface="Times New Roman"/>
                <a:cs typeface="Times New Roman"/>
              </a:rPr>
              <a:t>  </a:t>
            </a:r>
            <a:r>
              <a:rPr sz="1800" dirty="0">
                <a:latin typeface="Times New Roman"/>
                <a:cs typeface="Times New Roman"/>
              </a:rPr>
              <a:t>available.</a:t>
            </a:r>
            <a:r>
              <a:rPr sz="1800" spc="300" dirty="0">
                <a:latin typeface="Times New Roman"/>
                <a:cs typeface="Times New Roman"/>
              </a:rPr>
              <a:t>  </a:t>
            </a:r>
            <a:r>
              <a:rPr sz="1800" spc="-10" dirty="0">
                <a:latin typeface="Times New Roman"/>
                <a:cs typeface="Times New Roman"/>
              </a:rPr>
              <a:t>Possible </a:t>
            </a:r>
            <a:r>
              <a:rPr sz="1800" dirty="0">
                <a:latin typeface="Times New Roman"/>
                <a:cs typeface="Times New Roman"/>
              </a:rPr>
              <a:t>competitive</a:t>
            </a:r>
            <a:r>
              <a:rPr sz="1800" spc="-30" dirty="0">
                <a:latin typeface="Times New Roman"/>
                <a:cs typeface="Times New Roman"/>
              </a:rPr>
              <a:t> </a:t>
            </a:r>
            <a:r>
              <a:rPr sz="1800" dirty="0">
                <a:latin typeface="Times New Roman"/>
                <a:cs typeface="Times New Roman"/>
              </a:rPr>
              <a:t>activities</a:t>
            </a:r>
            <a:r>
              <a:rPr sz="1800" spc="-35" dirty="0">
                <a:latin typeface="Times New Roman"/>
                <a:cs typeface="Times New Roman"/>
              </a:rPr>
              <a:t> </a:t>
            </a:r>
            <a:r>
              <a:rPr sz="1800" dirty="0">
                <a:latin typeface="Times New Roman"/>
                <a:cs typeface="Times New Roman"/>
              </a:rPr>
              <a:t>by</a:t>
            </a:r>
            <a:r>
              <a:rPr sz="1800" spc="-10" dirty="0">
                <a:latin typeface="Times New Roman"/>
                <a:cs typeface="Times New Roman"/>
              </a:rPr>
              <a:t> </a:t>
            </a:r>
            <a:r>
              <a:rPr sz="1800" dirty="0">
                <a:latin typeface="Times New Roman"/>
                <a:cs typeface="Times New Roman"/>
              </a:rPr>
              <a:t>competitors,</a:t>
            </a:r>
            <a:r>
              <a:rPr sz="1800" spc="-25" dirty="0">
                <a:latin typeface="Times New Roman"/>
                <a:cs typeface="Times New Roman"/>
              </a:rPr>
              <a:t> </a:t>
            </a:r>
            <a:r>
              <a:rPr sz="1800" dirty="0">
                <a:latin typeface="Times New Roman"/>
                <a:cs typeface="Times New Roman"/>
              </a:rPr>
              <a:t>whether</a:t>
            </a:r>
            <a:r>
              <a:rPr sz="1800" spc="-35" dirty="0">
                <a:latin typeface="Times New Roman"/>
                <a:cs typeface="Times New Roman"/>
              </a:rPr>
              <a:t> </a:t>
            </a:r>
            <a:r>
              <a:rPr sz="1800" dirty="0">
                <a:latin typeface="Times New Roman"/>
                <a:cs typeface="Times New Roman"/>
              </a:rPr>
              <a:t>local,</a:t>
            </a:r>
            <a:r>
              <a:rPr sz="1800" spc="-15" dirty="0">
                <a:latin typeface="Times New Roman"/>
                <a:cs typeface="Times New Roman"/>
              </a:rPr>
              <a:t> </a:t>
            </a:r>
            <a:r>
              <a:rPr sz="1800" dirty="0">
                <a:latin typeface="Times New Roman"/>
                <a:cs typeface="Times New Roman"/>
              </a:rPr>
              <a:t>regional,</a:t>
            </a:r>
            <a:r>
              <a:rPr sz="1800" spc="-20" dirty="0">
                <a:latin typeface="Times New Roman"/>
                <a:cs typeface="Times New Roman"/>
              </a:rPr>
              <a:t> </a:t>
            </a:r>
            <a:r>
              <a:rPr sz="1800" dirty="0">
                <a:latin typeface="Times New Roman"/>
                <a:cs typeface="Times New Roman"/>
              </a:rPr>
              <a:t>national</a:t>
            </a:r>
            <a:r>
              <a:rPr sz="1800" spc="-30" dirty="0">
                <a:latin typeface="Times New Roman"/>
                <a:cs typeface="Times New Roman"/>
              </a:rPr>
              <a:t> </a:t>
            </a:r>
            <a:r>
              <a:rPr sz="1800" spc="-25" dirty="0">
                <a:latin typeface="Times New Roman"/>
                <a:cs typeface="Times New Roman"/>
              </a:rPr>
              <a:t>or </a:t>
            </a:r>
            <a:r>
              <a:rPr sz="1800" dirty="0">
                <a:latin typeface="Times New Roman"/>
                <a:cs typeface="Times New Roman"/>
              </a:rPr>
              <a:t>international,</a:t>
            </a:r>
            <a:r>
              <a:rPr sz="1800" spc="210" dirty="0">
                <a:latin typeface="Times New Roman"/>
                <a:cs typeface="Times New Roman"/>
              </a:rPr>
              <a:t> </a:t>
            </a:r>
            <a:r>
              <a:rPr sz="1800" dirty="0">
                <a:latin typeface="Times New Roman"/>
                <a:cs typeface="Times New Roman"/>
              </a:rPr>
              <a:t>must</a:t>
            </a:r>
            <a:r>
              <a:rPr sz="1800" spc="204" dirty="0">
                <a:latin typeface="Times New Roman"/>
                <a:cs typeface="Times New Roman"/>
              </a:rPr>
              <a:t> </a:t>
            </a:r>
            <a:r>
              <a:rPr sz="1800" dirty="0">
                <a:latin typeface="Times New Roman"/>
                <a:cs typeface="Times New Roman"/>
              </a:rPr>
              <a:t>also</a:t>
            </a:r>
            <a:r>
              <a:rPr sz="1800" spc="190" dirty="0">
                <a:latin typeface="Times New Roman"/>
                <a:cs typeface="Times New Roman"/>
              </a:rPr>
              <a:t> </a:t>
            </a:r>
            <a:r>
              <a:rPr sz="1800" dirty="0">
                <a:latin typeface="Times New Roman"/>
                <a:cs typeface="Times New Roman"/>
              </a:rPr>
              <a:t>be</a:t>
            </a:r>
            <a:r>
              <a:rPr sz="1800" spc="195" dirty="0">
                <a:latin typeface="Times New Roman"/>
                <a:cs typeface="Times New Roman"/>
              </a:rPr>
              <a:t> </a:t>
            </a:r>
            <a:r>
              <a:rPr sz="1800" dirty="0">
                <a:latin typeface="Times New Roman"/>
                <a:cs typeface="Times New Roman"/>
              </a:rPr>
              <a:t>analyzed</a:t>
            </a:r>
            <a:r>
              <a:rPr sz="1800" spc="210" dirty="0">
                <a:latin typeface="Times New Roman"/>
                <a:cs typeface="Times New Roman"/>
              </a:rPr>
              <a:t> </a:t>
            </a:r>
            <a:r>
              <a:rPr sz="1800" dirty="0">
                <a:latin typeface="Times New Roman"/>
                <a:cs typeface="Times New Roman"/>
              </a:rPr>
              <a:t>for</a:t>
            </a:r>
            <a:r>
              <a:rPr sz="1800" spc="195" dirty="0">
                <a:latin typeface="Times New Roman"/>
                <a:cs typeface="Times New Roman"/>
              </a:rPr>
              <a:t> </a:t>
            </a:r>
            <a:r>
              <a:rPr sz="1800" dirty="0">
                <a:latin typeface="Times New Roman"/>
                <a:cs typeface="Times New Roman"/>
              </a:rPr>
              <a:t>early</a:t>
            </a:r>
            <a:r>
              <a:rPr sz="1800" spc="200" dirty="0">
                <a:latin typeface="Times New Roman"/>
                <a:cs typeface="Times New Roman"/>
              </a:rPr>
              <a:t> </a:t>
            </a:r>
            <a:r>
              <a:rPr sz="1800" dirty="0">
                <a:latin typeface="Times New Roman"/>
                <a:cs typeface="Times New Roman"/>
              </a:rPr>
              <a:t>contingency</a:t>
            </a:r>
            <a:r>
              <a:rPr sz="1800" spc="204" dirty="0">
                <a:latin typeface="Times New Roman"/>
                <a:cs typeface="Times New Roman"/>
              </a:rPr>
              <a:t> </a:t>
            </a:r>
            <a:r>
              <a:rPr sz="1800" dirty="0">
                <a:latin typeface="Times New Roman"/>
                <a:cs typeface="Times New Roman"/>
              </a:rPr>
              <a:t>funding</a:t>
            </a:r>
            <a:r>
              <a:rPr sz="1800" spc="204" dirty="0">
                <a:latin typeface="Times New Roman"/>
                <a:cs typeface="Times New Roman"/>
              </a:rPr>
              <a:t> </a:t>
            </a:r>
            <a:r>
              <a:rPr sz="1800" spc="-25" dirty="0">
                <a:latin typeface="Times New Roman"/>
                <a:cs typeface="Times New Roman"/>
              </a:rPr>
              <a:t>and </a:t>
            </a:r>
            <a:r>
              <a:rPr sz="1800" dirty="0">
                <a:latin typeface="Times New Roman"/>
                <a:cs typeface="Times New Roman"/>
              </a:rPr>
              <a:t>impacts</a:t>
            </a:r>
            <a:r>
              <a:rPr sz="1800" spc="40" dirty="0">
                <a:latin typeface="Times New Roman"/>
                <a:cs typeface="Times New Roman"/>
              </a:rPr>
              <a:t> </a:t>
            </a:r>
            <a:r>
              <a:rPr sz="1800" dirty="0">
                <a:latin typeface="Times New Roman"/>
                <a:cs typeface="Times New Roman"/>
              </a:rPr>
              <a:t>on</a:t>
            </a:r>
            <a:r>
              <a:rPr sz="1800" spc="45" dirty="0">
                <a:latin typeface="Times New Roman"/>
                <a:cs typeface="Times New Roman"/>
              </a:rPr>
              <a:t> </a:t>
            </a:r>
            <a:r>
              <a:rPr sz="1800" dirty="0">
                <a:latin typeface="Times New Roman"/>
                <a:cs typeface="Times New Roman"/>
              </a:rPr>
              <a:t>operating</a:t>
            </a:r>
            <a:r>
              <a:rPr sz="1800" spc="50" dirty="0">
                <a:latin typeface="Times New Roman"/>
                <a:cs typeface="Times New Roman"/>
              </a:rPr>
              <a:t> </a:t>
            </a:r>
            <a:r>
              <a:rPr sz="1800" dirty="0">
                <a:latin typeface="Times New Roman"/>
                <a:cs typeface="Times New Roman"/>
              </a:rPr>
              <a:t>costs</a:t>
            </a:r>
            <a:r>
              <a:rPr sz="1800" spc="50" dirty="0">
                <a:latin typeface="Times New Roman"/>
                <a:cs typeface="Times New Roman"/>
              </a:rPr>
              <a:t> </a:t>
            </a:r>
            <a:r>
              <a:rPr sz="1800" dirty="0">
                <a:latin typeface="Times New Roman"/>
                <a:cs typeface="Times New Roman"/>
              </a:rPr>
              <a:t>during</a:t>
            </a:r>
            <a:r>
              <a:rPr sz="1800" spc="45" dirty="0">
                <a:latin typeface="Times New Roman"/>
                <a:cs typeface="Times New Roman"/>
              </a:rPr>
              <a:t> </a:t>
            </a:r>
            <a:r>
              <a:rPr sz="1800" dirty="0">
                <a:latin typeface="Times New Roman"/>
                <a:cs typeface="Times New Roman"/>
              </a:rPr>
              <a:t>the</a:t>
            </a:r>
            <a:r>
              <a:rPr sz="1800" spc="55" dirty="0">
                <a:latin typeface="Times New Roman"/>
                <a:cs typeface="Times New Roman"/>
              </a:rPr>
              <a:t> </a:t>
            </a:r>
            <a:r>
              <a:rPr sz="1800" spc="-10" dirty="0">
                <a:latin typeface="Times New Roman"/>
                <a:cs typeface="Times New Roman"/>
              </a:rPr>
              <a:t>start-</a:t>
            </a:r>
            <a:r>
              <a:rPr sz="1800" dirty="0">
                <a:latin typeface="Times New Roman"/>
                <a:cs typeface="Times New Roman"/>
              </a:rPr>
              <a:t>up,</a:t>
            </a:r>
            <a:r>
              <a:rPr sz="1800" spc="50" dirty="0">
                <a:latin typeface="Times New Roman"/>
                <a:cs typeface="Times New Roman"/>
              </a:rPr>
              <a:t> </a:t>
            </a:r>
            <a:r>
              <a:rPr sz="1800" spc="-10" dirty="0">
                <a:latin typeface="Times New Roman"/>
                <a:cs typeface="Times New Roman"/>
              </a:rPr>
              <a:t>ramp-</a:t>
            </a:r>
            <a:r>
              <a:rPr sz="1800" dirty="0">
                <a:latin typeface="Times New Roman"/>
                <a:cs typeface="Times New Roman"/>
              </a:rPr>
              <a:t>up,</a:t>
            </a:r>
            <a:r>
              <a:rPr sz="1800" spc="55" dirty="0">
                <a:latin typeface="Times New Roman"/>
                <a:cs typeface="Times New Roman"/>
              </a:rPr>
              <a:t> </a:t>
            </a:r>
            <a:r>
              <a:rPr sz="1800" dirty="0">
                <a:latin typeface="Times New Roman"/>
                <a:cs typeface="Times New Roman"/>
              </a:rPr>
              <a:t>and</a:t>
            </a:r>
            <a:r>
              <a:rPr sz="1800" spc="50" dirty="0">
                <a:latin typeface="Times New Roman"/>
                <a:cs typeface="Times New Roman"/>
              </a:rPr>
              <a:t> </a:t>
            </a:r>
            <a:r>
              <a:rPr sz="1800" spc="-10" dirty="0">
                <a:latin typeface="Times New Roman"/>
                <a:cs typeface="Times New Roman"/>
              </a:rPr>
              <a:t>commercial start-</a:t>
            </a:r>
            <a:r>
              <a:rPr sz="1800" dirty="0">
                <a:latin typeface="Times New Roman"/>
                <a:cs typeface="Times New Roman"/>
              </a:rPr>
              <a:t>up</a:t>
            </a:r>
            <a:r>
              <a:rPr sz="1800" spc="-25" dirty="0">
                <a:latin typeface="Times New Roman"/>
                <a:cs typeface="Times New Roman"/>
              </a:rPr>
              <a:t> </a:t>
            </a:r>
            <a:r>
              <a:rPr sz="1800" dirty="0">
                <a:latin typeface="Times New Roman"/>
                <a:cs typeface="Times New Roman"/>
              </a:rPr>
              <a:t>phases</a:t>
            </a:r>
            <a:r>
              <a:rPr sz="1800" spc="-20" dirty="0">
                <a:latin typeface="Times New Roman"/>
                <a:cs typeface="Times New Roman"/>
              </a:rPr>
              <a:t> </a:t>
            </a:r>
            <a:r>
              <a:rPr sz="1800" dirty="0">
                <a:latin typeface="Times New Roman"/>
                <a:cs typeface="Times New Roman"/>
              </a:rPr>
              <a:t>of</a:t>
            </a:r>
            <a:r>
              <a:rPr sz="1800" spc="-10" dirty="0">
                <a:latin typeface="Times New Roman"/>
                <a:cs typeface="Times New Roman"/>
              </a:rPr>
              <a:t> </a:t>
            </a:r>
            <a:r>
              <a:rPr sz="1800" dirty="0">
                <a:latin typeface="Times New Roman"/>
                <a:cs typeface="Times New Roman"/>
              </a:rPr>
              <a:t>the</a:t>
            </a:r>
            <a:r>
              <a:rPr sz="1800" spc="-10" dirty="0">
                <a:latin typeface="Times New Roman"/>
                <a:cs typeface="Times New Roman"/>
              </a:rPr>
              <a:t> project.</a:t>
            </a:r>
            <a:endParaRPr sz="1800">
              <a:latin typeface="Times New Roman"/>
              <a:cs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90957" rIns="0" bIns="0" rtlCol="0">
            <a:spAutoFit/>
          </a:bodyPr>
          <a:lstStyle/>
          <a:p>
            <a:pPr marL="12700">
              <a:lnSpc>
                <a:spcPct val="100000"/>
              </a:lnSpc>
              <a:spcBef>
                <a:spcPts val="95"/>
              </a:spcBef>
            </a:pPr>
            <a:r>
              <a:rPr sz="4600" spc="-30" dirty="0">
                <a:solidFill>
                  <a:srgbClr val="000000"/>
                </a:solidFill>
              </a:rPr>
              <a:t>Constraints</a:t>
            </a:r>
            <a:r>
              <a:rPr sz="4600" spc="-190" dirty="0">
                <a:solidFill>
                  <a:srgbClr val="000000"/>
                </a:solidFill>
              </a:rPr>
              <a:t> </a:t>
            </a:r>
            <a:r>
              <a:rPr sz="4600" spc="-40" dirty="0">
                <a:solidFill>
                  <a:srgbClr val="000000"/>
                </a:solidFill>
              </a:rPr>
              <a:t>through</a:t>
            </a:r>
            <a:r>
              <a:rPr sz="4600" spc="-210" dirty="0">
                <a:solidFill>
                  <a:srgbClr val="000000"/>
                </a:solidFill>
              </a:rPr>
              <a:t> </a:t>
            </a:r>
            <a:r>
              <a:rPr sz="4600" spc="-25" dirty="0">
                <a:solidFill>
                  <a:srgbClr val="000000"/>
                </a:solidFill>
              </a:rPr>
              <a:t>Feasibility</a:t>
            </a:r>
            <a:r>
              <a:rPr sz="4600" spc="-204" dirty="0">
                <a:solidFill>
                  <a:srgbClr val="000000"/>
                </a:solidFill>
              </a:rPr>
              <a:t> </a:t>
            </a:r>
            <a:r>
              <a:rPr sz="4600" spc="-10" dirty="0">
                <a:solidFill>
                  <a:srgbClr val="000000"/>
                </a:solidFill>
              </a:rPr>
              <a:t>Study</a:t>
            </a:r>
            <a:endParaRPr sz="4600"/>
          </a:p>
        </p:txBody>
      </p:sp>
      <p:pic>
        <p:nvPicPr>
          <p:cNvPr id="3" name="object 3"/>
          <p:cNvPicPr/>
          <p:nvPr/>
        </p:nvPicPr>
        <p:blipFill>
          <a:blip r:embed="rId2" cstate="print"/>
          <a:stretch>
            <a:fillRect/>
          </a:stretch>
        </p:blipFill>
        <p:spPr>
          <a:xfrm>
            <a:off x="648944" y="1636614"/>
            <a:ext cx="10896053" cy="99631"/>
          </a:xfrm>
          <a:prstGeom prst="rect">
            <a:avLst/>
          </a:prstGeom>
        </p:spPr>
      </p:pic>
      <p:sp>
        <p:nvSpPr>
          <p:cNvPr id="4" name="object 4"/>
          <p:cNvSpPr txBox="1"/>
          <p:nvPr/>
        </p:nvSpPr>
        <p:spPr>
          <a:xfrm>
            <a:off x="916939" y="1915794"/>
            <a:ext cx="9564370" cy="1948814"/>
          </a:xfrm>
          <a:prstGeom prst="rect">
            <a:avLst/>
          </a:prstGeom>
        </p:spPr>
        <p:txBody>
          <a:bodyPr vert="horz" wrap="square" lIns="0" tIns="49530" rIns="0" bIns="0" rtlCol="0">
            <a:spAutoFit/>
          </a:bodyPr>
          <a:lstStyle/>
          <a:p>
            <a:pPr marL="12700" marR="5080">
              <a:lnSpc>
                <a:spcPts val="2380"/>
              </a:lnSpc>
              <a:spcBef>
                <a:spcPts val="390"/>
              </a:spcBef>
            </a:pPr>
            <a:r>
              <a:rPr sz="2200" dirty="0">
                <a:latin typeface="Roboto"/>
                <a:cs typeface="Roboto"/>
              </a:rPr>
              <a:t>When</a:t>
            </a:r>
            <a:r>
              <a:rPr sz="2200" spc="-85" dirty="0">
                <a:latin typeface="Roboto"/>
                <a:cs typeface="Roboto"/>
              </a:rPr>
              <a:t> </a:t>
            </a:r>
            <a:r>
              <a:rPr sz="2200" dirty="0">
                <a:latin typeface="Roboto"/>
                <a:cs typeface="Roboto"/>
              </a:rPr>
              <a:t>all</a:t>
            </a:r>
            <a:r>
              <a:rPr sz="2200" spc="-80" dirty="0">
                <a:latin typeface="Roboto"/>
                <a:cs typeface="Roboto"/>
              </a:rPr>
              <a:t> </a:t>
            </a:r>
            <a:r>
              <a:rPr sz="2200" dirty="0">
                <a:latin typeface="Roboto"/>
                <a:cs typeface="Roboto"/>
              </a:rPr>
              <a:t>areas</a:t>
            </a:r>
            <a:r>
              <a:rPr sz="2200" spc="-80" dirty="0">
                <a:latin typeface="Roboto"/>
                <a:cs typeface="Roboto"/>
              </a:rPr>
              <a:t> </a:t>
            </a:r>
            <a:r>
              <a:rPr sz="2200" dirty="0">
                <a:latin typeface="Roboto"/>
                <a:cs typeface="Roboto"/>
              </a:rPr>
              <a:t>have</a:t>
            </a:r>
            <a:r>
              <a:rPr sz="2200" spc="-85" dirty="0">
                <a:latin typeface="Roboto"/>
                <a:cs typeface="Roboto"/>
              </a:rPr>
              <a:t> </a:t>
            </a:r>
            <a:r>
              <a:rPr sz="2200" dirty="0">
                <a:latin typeface="Roboto"/>
                <a:cs typeface="Roboto"/>
              </a:rPr>
              <a:t>been</a:t>
            </a:r>
            <a:r>
              <a:rPr sz="2200" spc="-80" dirty="0">
                <a:latin typeface="Roboto"/>
                <a:cs typeface="Roboto"/>
              </a:rPr>
              <a:t> </a:t>
            </a:r>
            <a:r>
              <a:rPr sz="2200" dirty="0">
                <a:latin typeface="Roboto"/>
                <a:cs typeface="Roboto"/>
              </a:rPr>
              <a:t>examined,</a:t>
            </a:r>
            <a:r>
              <a:rPr sz="2200" spc="-85" dirty="0">
                <a:latin typeface="Roboto"/>
                <a:cs typeface="Roboto"/>
              </a:rPr>
              <a:t> </a:t>
            </a:r>
            <a:r>
              <a:rPr sz="2200" dirty="0">
                <a:latin typeface="Roboto"/>
                <a:cs typeface="Roboto"/>
              </a:rPr>
              <a:t>the</a:t>
            </a:r>
            <a:r>
              <a:rPr sz="2200" spc="-85" dirty="0">
                <a:latin typeface="Roboto"/>
                <a:cs typeface="Roboto"/>
              </a:rPr>
              <a:t> </a:t>
            </a:r>
            <a:r>
              <a:rPr sz="2200" spc="-10" dirty="0">
                <a:latin typeface="Roboto"/>
                <a:cs typeface="Roboto"/>
              </a:rPr>
              <a:t>feasibility</a:t>
            </a:r>
            <a:r>
              <a:rPr sz="2200" spc="-80" dirty="0">
                <a:latin typeface="Roboto"/>
                <a:cs typeface="Roboto"/>
              </a:rPr>
              <a:t> </a:t>
            </a:r>
            <a:r>
              <a:rPr sz="2200" spc="-25" dirty="0">
                <a:latin typeface="Roboto"/>
                <a:cs typeface="Roboto"/>
              </a:rPr>
              <a:t>analysis</a:t>
            </a:r>
            <a:r>
              <a:rPr sz="2200" spc="-70" dirty="0">
                <a:latin typeface="Roboto"/>
                <a:cs typeface="Roboto"/>
              </a:rPr>
              <a:t> </a:t>
            </a:r>
            <a:r>
              <a:rPr sz="2200" dirty="0">
                <a:latin typeface="Roboto"/>
                <a:cs typeface="Roboto"/>
              </a:rPr>
              <a:t>helps</a:t>
            </a:r>
            <a:r>
              <a:rPr sz="2200" spc="-90" dirty="0">
                <a:latin typeface="Roboto"/>
                <a:cs typeface="Roboto"/>
              </a:rPr>
              <a:t> </a:t>
            </a:r>
            <a:r>
              <a:rPr sz="2200" spc="-10" dirty="0">
                <a:latin typeface="Roboto"/>
                <a:cs typeface="Roboto"/>
              </a:rPr>
              <a:t>identify</a:t>
            </a:r>
            <a:r>
              <a:rPr sz="2200" spc="-85" dirty="0">
                <a:latin typeface="Roboto"/>
                <a:cs typeface="Roboto"/>
              </a:rPr>
              <a:t> </a:t>
            </a:r>
            <a:r>
              <a:rPr sz="2200" spc="-25" dirty="0">
                <a:latin typeface="Roboto"/>
                <a:cs typeface="Roboto"/>
              </a:rPr>
              <a:t>any </a:t>
            </a:r>
            <a:r>
              <a:rPr sz="2200" spc="-20" dirty="0">
                <a:latin typeface="Roboto"/>
                <a:cs typeface="Roboto"/>
              </a:rPr>
              <a:t>constraints</a:t>
            </a:r>
            <a:r>
              <a:rPr sz="2200" spc="-50" dirty="0">
                <a:latin typeface="Roboto"/>
                <a:cs typeface="Roboto"/>
              </a:rPr>
              <a:t> </a:t>
            </a:r>
            <a:r>
              <a:rPr sz="2200" dirty="0">
                <a:latin typeface="Roboto"/>
                <a:cs typeface="Roboto"/>
              </a:rPr>
              <a:t>the</a:t>
            </a:r>
            <a:r>
              <a:rPr sz="2200" spc="-70" dirty="0">
                <a:latin typeface="Roboto"/>
                <a:cs typeface="Roboto"/>
              </a:rPr>
              <a:t> </a:t>
            </a:r>
            <a:r>
              <a:rPr sz="2200" spc="-10" dirty="0">
                <a:latin typeface="Roboto"/>
                <a:cs typeface="Roboto"/>
              </a:rPr>
              <a:t>proposed</a:t>
            </a:r>
            <a:r>
              <a:rPr sz="2200" spc="-60" dirty="0">
                <a:latin typeface="Roboto"/>
                <a:cs typeface="Roboto"/>
              </a:rPr>
              <a:t> </a:t>
            </a:r>
            <a:r>
              <a:rPr sz="2200" spc="-10" dirty="0">
                <a:latin typeface="Roboto"/>
                <a:cs typeface="Roboto"/>
              </a:rPr>
              <a:t>project</a:t>
            </a:r>
            <a:r>
              <a:rPr sz="2200" spc="-70" dirty="0">
                <a:latin typeface="Roboto"/>
                <a:cs typeface="Roboto"/>
              </a:rPr>
              <a:t> </a:t>
            </a:r>
            <a:r>
              <a:rPr sz="2200" dirty="0">
                <a:latin typeface="Roboto"/>
                <a:cs typeface="Roboto"/>
              </a:rPr>
              <a:t>may</a:t>
            </a:r>
            <a:r>
              <a:rPr sz="2200" spc="-70" dirty="0">
                <a:latin typeface="Roboto"/>
                <a:cs typeface="Roboto"/>
              </a:rPr>
              <a:t> </a:t>
            </a:r>
            <a:r>
              <a:rPr sz="2200" dirty="0">
                <a:latin typeface="Roboto"/>
                <a:cs typeface="Roboto"/>
              </a:rPr>
              <a:t>face,</a:t>
            </a:r>
            <a:r>
              <a:rPr sz="2200" spc="-80" dirty="0">
                <a:latin typeface="Roboto"/>
                <a:cs typeface="Roboto"/>
              </a:rPr>
              <a:t> </a:t>
            </a:r>
            <a:r>
              <a:rPr sz="2200" spc="-10" dirty="0">
                <a:latin typeface="Roboto"/>
                <a:cs typeface="Roboto"/>
              </a:rPr>
              <a:t>including:</a:t>
            </a:r>
            <a:endParaRPr sz="2200">
              <a:latin typeface="Roboto"/>
              <a:cs typeface="Roboto"/>
            </a:endParaRPr>
          </a:p>
          <a:p>
            <a:pPr marL="240665" indent="-227965">
              <a:lnSpc>
                <a:spcPct val="100000"/>
              </a:lnSpc>
              <a:spcBef>
                <a:spcPts val="705"/>
              </a:spcBef>
              <a:buFont typeface="Arial MT"/>
              <a:buChar char="•"/>
              <a:tabLst>
                <a:tab pos="240665" algn="l"/>
              </a:tabLst>
            </a:pPr>
            <a:r>
              <a:rPr sz="2200" spc="-10" dirty="0">
                <a:latin typeface="Roboto"/>
                <a:cs typeface="Roboto"/>
              </a:rPr>
              <a:t>Internal</a:t>
            </a:r>
            <a:r>
              <a:rPr sz="2200" spc="-95" dirty="0">
                <a:latin typeface="Roboto"/>
                <a:cs typeface="Roboto"/>
              </a:rPr>
              <a:t> </a:t>
            </a:r>
            <a:r>
              <a:rPr sz="2200" spc="-10" dirty="0">
                <a:latin typeface="Roboto"/>
                <a:cs typeface="Roboto"/>
              </a:rPr>
              <a:t>Project</a:t>
            </a:r>
            <a:r>
              <a:rPr sz="2200" spc="-70" dirty="0">
                <a:latin typeface="Roboto"/>
                <a:cs typeface="Roboto"/>
              </a:rPr>
              <a:t> </a:t>
            </a:r>
            <a:r>
              <a:rPr sz="2200" spc="-20" dirty="0">
                <a:latin typeface="Roboto"/>
                <a:cs typeface="Roboto"/>
              </a:rPr>
              <a:t>Constraints:</a:t>
            </a:r>
            <a:r>
              <a:rPr sz="2200" spc="-60" dirty="0">
                <a:latin typeface="Roboto"/>
                <a:cs typeface="Roboto"/>
              </a:rPr>
              <a:t> </a:t>
            </a:r>
            <a:r>
              <a:rPr sz="2200" spc="-10" dirty="0">
                <a:latin typeface="Roboto"/>
                <a:cs typeface="Roboto"/>
              </a:rPr>
              <a:t>Technical,</a:t>
            </a:r>
            <a:r>
              <a:rPr sz="2200" spc="-90" dirty="0">
                <a:latin typeface="Roboto"/>
                <a:cs typeface="Roboto"/>
              </a:rPr>
              <a:t> </a:t>
            </a:r>
            <a:r>
              <a:rPr sz="2200" spc="-10" dirty="0">
                <a:latin typeface="Roboto"/>
                <a:cs typeface="Roboto"/>
              </a:rPr>
              <a:t>Technology,</a:t>
            </a:r>
            <a:r>
              <a:rPr sz="2200" spc="-100" dirty="0">
                <a:latin typeface="Roboto"/>
                <a:cs typeface="Roboto"/>
              </a:rPr>
              <a:t> </a:t>
            </a:r>
            <a:r>
              <a:rPr sz="2200" dirty="0">
                <a:latin typeface="Roboto"/>
                <a:cs typeface="Roboto"/>
              </a:rPr>
              <a:t>Budget,</a:t>
            </a:r>
            <a:r>
              <a:rPr sz="2200" spc="-80" dirty="0">
                <a:latin typeface="Roboto"/>
                <a:cs typeface="Roboto"/>
              </a:rPr>
              <a:t> </a:t>
            </a:r>
            <a:r>
              <a:rPr sz="2200" spc="-10" dirty="0">
                <a:latin typeface="Roboto"/>
                <a:cs typeface="Roboto"/>
              </a:rPr>
              <a:t>Resource,</a:t>
            </a:r>
            <a:r>
              <a:rPr sz="2200" spc="-80" dirty="0">
                <a:latin typeface="Roboto"/>
                <a:cs typeface="Roboto"/>
              </a:rPr>
              <a:t> </a:t>
            </a:r>
            <a:r>
              <a:rPr sz="2200" spc="-20" dirty="0">
                <a:latin typeface="Roboto"/>
                <a:cs typeface="Roboto"/>
              </a:rPr>
              <a:t>etc.</a:t>
            </a:r>
            <a:endParaRPr sz="2200">
              <a:latin typeface="Roboto"/>
              <a:cs typeface="Roboto"/>
            </a:endParaRPr>
          </a:p>
          <a:p>
            <a:pPr marL="240665" indent="-227965">
              <a:lnSpc>
                <a:spcPct val="100000"/>
              </a:lnSpc>
              <a:spcBef>
                <a:spcPts val="735"/>
              </a:spcBef>
              <a:buFont typeface="Arial MT"/>
              <a:buChar char="•"/>
              <a:tabLst>
                <a:tab pos="240665" algn="l"/>
              </a:tabLst>
            </a:pPr>
            <a:r>
              <a:rPr sz="2200" spc="-20" dirty="0">
                <a:latin typeface="Roboto"/>
                <a:cs typeface="Roboto"/>
              </a:rPr>
              <a:t>Internal</a:t>
            </a:r>
            <a:r>
              <a:rPr sz="2200" spc="-80" dirty="0">
                <a:latin typeface="Roboto"/>
                <a:cs typeface="Roboto"/>
              </a:rPr>
              <a:t> </a:t>
            </a:r>
            <a:r>
              <a:rPr sz="2200" dirty="0">
                <a:latin typeface="Roboto"/>
                <a:cs typeface="Roboto"/>
              </a:rPr>
              <a:t>Corporate</a:t>
            </a:r>
            <a:r>
              <a:rPr sz="2200" spc="-50" dirty="0">
                <a:latin typeface="Roboto"/>
                <a:cs typeface="Roboto"/>
              </a:rPr>
              <a:t> </a:t>
            </a:r>
            <a:r>
              <a:rPr sz="2200" spc="-10" dirty="0">
                <a:latin typeface="Roboto"/>
                <a:cs typeface="Roboto"/>
              </a:rPr>
              <a:t>Constraints:</a:t>
            </a:r>
            <a:r>
              <a:rPr sz="2200" spc="-45" dirty="0">
                <a:latin typeface="Roboto"/>
                <a:cs typeface="Roboto"/>
              </a:rPr>
              <a:t> </a:t>
            </a:r>
            <a:r>
              <a:rPr sz="2200" spc="-10" dirty="0">
                <a:latin typeface="Roboto"/>
                <a:cs typeface="Roboto"/>
              </a:rPr>
              <a:t>Financial,</a:t>
            </a:r>
            <a:r>
              <a:rPr sz="2200" spc="-75" dirty="0">
                <a:latin typeface="Roboto"/>
                <a:cs typeface="Roboto"/>
              </a:rPr>
              <a:t> </a:t>
            </a:r>
            <a:r>
              <a:rPr sz="2200" spc="-10" dirty="0">
                <a:latin typeface="Roboto"/>
                <a:cs typeface="Roboto"/>
              </a:rPr>
              <a:t>Marketing,</a:t>
            </a:r>
            <a:r>
              <a:rPr sz="2200" spc="-70" dirty="0">
                <a:latin typeface="Roboto"/>
                <a:cs typeface="Roboto"/>
              </a:rPr>
              <a:t> </a:t>
            </a:r>
            <a:r>
              <a:rPr sz="2200" dirty="0">
                <a:latin typeface="Roboto"/>
                <a:cs typeface="Roboto"/>
              </a:rPr>
              <a:t>Export,</a:t>
            </a:r>
            <a:r>
              <a:rPr sz="2200" spc="-70" dirty="0">
                <a:latin typeface="Roboto"/>
                <a:cs typeface="Roboto"/>
              </a:rPr>
              <a:t> </a:t>
            </a:r>
            <a:r>
              <a:rPr sz="2200" spc="-20" dirty="0">
                <a:latin typeface="Roboto"/>
                <a:cs typeface="Roboto"/>
              </a:rPr>
              <a:t>etc.</a:t>
            </a:r>
            <a:endParaRPr sz="2200">
              <a:latin typeface="Roboto"/>
              <a:cs typeface="Roboto"/>
            </a:endParaRPr>
          </a:p>
          <a:p>
            <a:pPr marL="240665" indent="-227965">
              <a:lnSpc>
                <a:spcPct val="100000"/>
              </a:lnSpc>
              <a:spcBef>
                <a:spcPts val="730"/>
              </a:spcBef>
              <a:buFont typeface="Arial MT"/>
              <a:buChar char="•"/>
              <a:tabLst>
                <a:tab pos="240665" algn="l"/>
              </a:tabLst>
            </a:pPr>
            <a:r>
              <a:rPr sz="2200" dirty="0">
                <a:latin typeface="Roboto"/>
                <a:cs typeface="Roboto"/>
              </a:rPr>
              <a:t>External</a:t>
            </a:r>
            <a:r>
              <a:rPr sz="2200" spc="-70" dirty="0">
                <a:latin typeface="Roboto"/>
                <a:cs typeface="Roboto"/>
              </a:rPr>
              <a:t> </a:t>
            </a:r>
            <a:r>
              <a:rPr sz="2200" spc="-10" dirty="0">
                <a:latin typeface="Roboto"/>
                <a:cs typeface="Roboto"/>
              </a:rPr>
              <a:t>Constraints:</a:t>
            </a:r>
            <a:r>
              <a:rPr sz="2200" spc="-20" dirty="0">
                <a:latin typeface="Roboto"/>
                <a:cs typeface="Roboto"/>
              </a:rPr>
              <a:t> </a:t>
            </a:r>
            <a:r>
              <a:rPr sz="2200" spc="-10" dirty="0">
                <a:latin typeface="Roboto"/>
                <a:cs typeface="Roboto"/>
              </a:rPr>
              <a:t>Logistics,</a:t>
            </a:r>
            <a:r>
              <a:rPr sz="2200" spc="-50" dirty="0">
                <a:latin typeface="Roboto"/>
                <a:cs typeface="Roboto"/>
              </a:rPr>
              <a:t> </a:t>
            </a:r>
            <a:r>
              <a:rPr sz="2200" spc="-20" dirty="0">
                <a:latin typeface="Roboto"/>
                <a:cs typeface="Roboto"/>
              </a:rPr>
              <a:t>Environment,</a:t>
            </a:r>
            <a:r>
              <a:rPr sz="2200" spc="-60" dirty="0">
                <a:latin typeface="Roboto"/>
                <a:cs typeface="Roboto"/>
              </a:rPr>
              <a:t> </a:t>
            </a:r>
            <a:r>
              <a:rPr sz="2200" dirty="0">
                <a:latin typeface="Roboto"/>
                <a:cs typeface="Roboto"/>
              </a:rPr>
              <a:t>Laws,</a:t>
            </a:r>
            <a:r>
              <a:rPr sz="2200" spc="-75" dirty="0">
                <a:latin typeface="Roboto"/>
                <a:cs typeface="Roboto"/>
              </a:rPr>
              <a:t> </a:t>
            </a:r>
            <a:r>
              <a:rPr sz="2200" dirty="0">
                <a:latin typeface="Roboto"/>
                <a:cs typeface="Roboto"/>
              </a:rPr>
              <a:t>and</a:t>
            </a:r>
            <a:r>
              <a:rPr sz="2200" spc="-70" dirty="0">
                <a:latin typeface="Roboto"/>
                <a:cs typeface="Roboto"/>
              </a:rPr>
              <a:t> </a:t>
            </a:r>
            <a:r>
              <a:rPr sz="2200" spc="-20" dirty="0">
                <a:latin typeface="Roboto"/>
                <a:cs typeface="Roboto"/>
              </a:rPr>
              <a:t>Regulations,</a:t>
            </a:r>
            <a:r>
              <a:rPr sz="2200" spc="-65" dirty="0">
                <a:latin typeface="Roboto"/>
                <a:cs typeface="Roboto"/>
              </a:rPr>
              <a:t> </a:t>
            </a:r>
            <a:r>
              <a:rPr sz="2200" spc="-20" dirty="0">
                <a:latin typeface="Roboto"/>
                <a:cs typeface="Roboto"/>
              </a:rPr>
              <a:t>etc.</a:t>
            </a:r>
            <a:endParaRPr sz="2200">
              <a:latin typeface="Roboto"/>
              <a:cs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209276" y="0"/>
            <a:ext cx="1134110" cy="478790"/>
          </a:xfrm>
          <a:custGeom>
            <a:avLst/>
            <a:gdLst/>
            <a:ahLst/>
            <a:cxnLst/>
            <a:rect l="l" t="t" r="r" b="b"/>
            <a:pathLst>
              <a:path w="1134109" h="478790">
                <a:moveTo>
                  <a:pt x="1133855" y="0"/>
                </a:moveTo>
                <a:lnTo>
                  <a:pt x="0" y="0"/>
                </a:lnTo>
                <a:lnTo>
                  <a:pt x="1650" y="16891"/>
                </a:lnTo>
                <a:lnTo>
                  <a:pt x="12982" y="62669"/>
                </a:lnTo>
                <a:lnTo>
                  <a:pt x="27864" y="106933"/>
                </a:lnTo>
                <a:lnTo>
                  <a:pt x="46135" y="149518"/>
                </a:lnTo>
                <a:lnTo>
                  <a:pt x="67632" y="190264"/>
                </a:lnTo>
                <a:lnTo>
                  <a:pt x="92192" y="229006"/>
                </a:lnTo>
                <a:lnTo>
                  <a:pt x="119655" y="265584"/>
                </a:lnTo>
                <a:lnTo>
                  <a:pt x="149858" y="299833"/>
                </a:lnTo>
                <a:lnTo>
                  <a:pt x="182639" y="331592"/>
                </a:lnTo>
                <a:lnTo>
                  <a:pt x="217835" y="360699"/>
                </a:lnTo>
                <a:lnTo>
                  <a:pt x="255286" y="386989"/>
                </a:lnTo>
                <a:lnTo>
                  <a:pt x="294827" y="410302"/>
                </a:lnTo>
                <a:lnTo>
                  <a:pt x="336299" y="430474"/>
                </a:lnTo>
                <a:lnTo>
                  <a:pt x="379538" y="447342"/>
                </a:lnTo>
                <a:lnTo>
                  <a:pt x="424382" y="460746"/>
                </a:lnTo>
                <a:lnTo>
                  <a:pt x="470670" y="470521"/>
                </a:lnTo>
                <a:lnTo>
                  <a:pt x="518239" y="476505"/>
                </a:lnTo>
                <a:lnTo>
                  <a:pt x="566927" y="478536"/>
                </a:lnTo>
                <a:lnTo>
                  <a:pt x="615616" y="476505"/>
                </a:lnTo>
                <a:lnTo>
                  <a:pt x="663185" y="470521"/>
                </a:lnTo>
                <a:lnTo>
                  <a:pt x="709473" y="460746"/>
                </a:lnTo>
                <a:lnTo>
                  <a:pt x="754317" y="447342"/>
                </a:lnTo>
                <a:lnTo>
                  <a:pt x="797556" y="430474"/>
                </a:lnTo>
                <a:lnTo>
                  <a:pt x="839028" y="410302"/>
                </a:lnTo>
                <a:lnTo>
                  <a:pt x="878569" y="386989"/>
                </a:lnTo>
                <a:lnTo>
                  <a:pt x="916020" y="360699"/>
                </a:lnTo>
                <a:lnTo>
                  <a:pt x="951216" y="331592"/>
                </a:lnTo>
                <a:lnTo>
                  <a:pt x="983997" y="299833"/>
                </a:lnTo>
                <a:lnTo>
                  <a:pt x="1014200" y="265584"/>
                </a:lnTo>
                <a:lnTo>
                  <a:pt x="1041663" y="229006"/>
                </a:lnTo>
                <a:lnTo>
                  <a:pt x="1066223" y="190264"/>
                </a:lnTo>
                <a:lnTo>
                  <a:pt x="1087720" y="149518"/>
                </a:lnTo>
                <a:lnTo>
                  <a:pt x="1105991" y="106933"/>
                </a:lnTo>
                <a:lnTo>
                  <a:pt x="1120873" y="62669"/>
                </a:lnTo>
                <a:lnTo>
                  <a:pt x="1132204" y="16891"/>
                </a:lnTo>
                <a:lnTo>
                  <a:pt x="1133855" y="0"/>
                </a:lnTo>
                <a:close/>
              </a:path>
            </a:pathLst>
          </a:custGeom>
          <a:solidFill>
            <a:srgbClr val="FFC000"/>
          </a:solidFill>
        </p:spPr>
        <p:txBody>
          <a:bodyPr wrap="square" lIns="0" tIns="0" rIns="0" bIns="0" rtlCol="0"/>
          <a:lstStyle/>
          <a:p>
            <a:endParaRPr/>
          </a:p>
        </p:txBody>
      </p:sp>
      <p:sp>
        <p:nvSpPr>
          <p:cNvPr id="3" name="object 3"/>
          <p:cNvSpPr txBox="1">
            <a:spLocks noGrp="1"/>
          </p:cNvSpPr>
          <p:nvPr>
            <p:ph type="title"/>
          </p:nvPr>
        </p:nvSpPr>
        <p:spPr>
          <a:xfrm>
            <a:off x="595122" y="-228600"/>
            <a:ext cx="10396220" cy="927561"/>
          </a:xfrm>
          <a:prstGeom prst="rect">
            <a:avLst/>
          </a:prstGeom>
        </p:spPr>
        <p:txBody>
          <a:bodyPr vert="horz" wrap="square" lIns="0" tIns="308990" rIns="0" bIns="0" rtlCol="0">
            <a:spAutoFit/>
          </a:bodyPr>
          <a:lstStyle/>
          <a:p>
            <a:pPr marL="12700">
              <a:lnSpc>
                <a:spcPct val="100000"/>
              </a:lnSpc>
              <a:spcBef>
                <a:spcPts val="105"/>
              </a:spcBef>
            </a:pPr>
            <a:r>
              <a:rPr sz="4000" spc="-10" dirty="0">
                <a:solidFill>
                  <a:srgbClr val="000000"/>
                </a:solidFill>
              </a:rPr>
              <a:t>Importance</a:t>
            </a:r>
            <a:r>
              <a:rPr sz="4000" spc="-125" dirty="0">
                <a:solidFill>
                  <a:srgbClr val="000000"/>
                </a:solidFill>
              </a:rPr>
              <a:t> </a:t>
            </a:r>
            <a:r>
              <a:rPr sz="4000" dirty="0">
                <a:solidFill>
                  <a:srgbClr val="000000"/>
                </a:solidFill>
              </a:rPr>
              <a:t>of</a:t>
            </a:r>
            <a:r>
              <a:rPr sz="4000" spc="-90" dirty="0">
                <a:solidFill>
                  <a:srgbClr val="000000"/>
                </a:solidFill>
              </a:rPr>
              <a:t> </a:t>
            </a:r>
            <a:r>
              <a:rPr sz="4000" spc="-35" dirty="0">
                <a:solidFill>
                  <a:srgbClr val="000000"/>
                </a:solidFill>
              </a:rPr>
              <a:t>Feasibility</a:t>
            </a:r>
            <a:r>
              <a:rPr sz="4000" spc="-80" dirty="0">
                <a:solidFill>
                  <a:srgbClr val="000000"/>
                </a:solidFill>
              </a:rPr>
              <a:t> </a:t>
            </a:r>
            <a:r>
              <a:rPr sz="4000" spc="-20" dirty="0">
                <a:solidFill>
                  <a:srgbClr val="000000"/>
                </a:solidFill>
              </a:rPr>
              <a:t>Study</a:t>
            </a:r>
            <a:endParaRPr sz="4000" dirty="0"/>
          </a:p>
        </p:txBody>
      </p:sp>
      <p:sp>
        <p:nvSpPr>
          <p:cNvPr id="4" name="object 4"/>
          <p:cNvSpPr/>
          <p:nvPr/>
        </p:nvSpPr>
        <p:spPr>
          <a:xfrm>
            <a:off x="557022" y="4226052"/>
            <a:ext cx="2041525" cy="2041525"/>
          </a:xfrm>
          <a:custGeom>
            <a:avLst/>
            <a:gdLst/>
            <a:ahLst/>
            <a:cxnLst/>
            <a:rect l="l" t="t" r="r" b="b"/>
            <a:pathLst>
              <a:path w="2041525" h="2041525">
                <a:moveTo>
                  <a:pt x="0" y="0"/>
                </a:moveTo>
                <a:lnTo>
                  <a:pt x="557" y="48183"/>
                </a:lnTo>
                <a:lnTo>
                  <a:pt x="2222" y="96093"/>
                </a:lnTo>
                <a:lnTo>
                  <a:pt x="4981" y="143717"/>
                </a:lnTo>
                <a:lnTo>
                  <a:pt x="8822" y="191044"/>
                </a:lnTo>
                <a:lnTo>
                  <a:pt x="13734" y="238060"/>
                </a:lnTo>
                <a:lnTo>
                  <a:pt x="19704" y="284753"/>
                </a:lnTo>
                <a:lnTo>
                  <a:pt x="26719" y="331112"/>
                </a:lnTo>
                <a:lnTo>
                  <a:pt x="34768" y="377123"/>
                </a:lnTo>
                <a:lnTo>
                  <a:pt x="43838" y="422776"/>
                </a:lnTo>
                <a:lnTo>
                  <a:pt x="53917" y="468056"/>
                </a:lnTo>
                <a:lnTo>
                  <a:pt x="64993" y="512953"/>
                </a:lnTo>
                <a:lnTo>
                  <a:pt x="77053" y="557454"/>
                </a:lnTo>
                <a:lnTo>
                  <a:pt x="90085" y="601547"/>
                </a:lnTo>
                <a:lnTo>
                  <a:pt x="104077" y="645218"/>
                </a:lnTo>
                <a:lnTo>
                  <a:pt x="119016" y="688457"/>
                </a:lnTo>
                <a:lnTo>
                  <a:pt x="134891" y="731251"/>
                </a:lnTo>
                <a:lnTo>
                  <a:pt x="151689" y="773588"/>
                </a:lnTo>
                <a:lnTo>
                  <a:pt x="169398" y="815455"/>
                </a:lnTo>
                <a:lnTo>
                  <a:pt x="188005" y="856840"/>
                </a:lnTo>
                <a:lnTo>
                  <a:pt x="207499" y="897731"/>
                </a:lnTo>
                <a:lnTo>
                  <a:pt x="227867" y="938116"/>
                </a:lnTo>
                <a:lnTo>
                  <a:pt x="249097" y="977982"/>
                </a:lnTo>
                <a:lnTo>
                  <a:pt x="271176" y="1017317"/>
                </a:lnTo>
                <a:lnTo>
                  <a:pt x="294092" y="1056108"/>
                </a:lnTo>
                <a:lnTo>
                  <a:pt x="317834" y="1094345"/>
                </a:lnTo>
                <a:lnTo>
                  <a:pt x="342388" y="1132014"/>
                </a:lnTo>
                <a:lnTo>
                  <a:pt x="367743" y="1169103"/>
                </a:lnTo>
                <a:lnTo>
                  <a:pt x="393886" y="1205599"/>
                </a:lnTo>
                <a:lnTo>
                  <a:pt x="420806" y="1241492"/>
                </a:lnTo>
                <a:lnTo>
                  <a:pt x="448489" y="1276767"/>
                </a:lnTo>
                <a:lnTo>
                  <a:pt x="476923" y="1311414"/>
                </a:lnTo>
                <a:lnTo>
                  <a:pt x="506097" y="1345419"/>
                </a:lnTo>
                <a:lnTo>
                  <a:pt x="535998" y="1378771"/>
                </a:lnTo>
                <a:lnTo>
                  <a:pt x="566613" y="1411457"/>
                </a:lnTo>
                <a:lnTo>
                  <a:pt x="597931" y="1443466"/>
                </a:lnTo>
                <a:lnTo>
                  <a:pt x="629940" y="1474784"/>
                </a:lnTo>
                <a:lnTo>
                  <a:pt x="662626" y="1505399"/>
                </a:lnTo>
                <a:lnTo>
                  <a:pt x="695978" y="1535300"/>
                </a:lnTo>
                <a:lnTo>
                  <a:pt x="729983" y="1564474"/>
                </a:lnTo>
                <a:lnTo>
                  <a:pt x="764630" y="1592908"/>
                </a:lnTo>
                <a:lnTo>
                  <a:pt x="799905" y="1620591"/>
                </a:lnTo>
                <a:lnTo>
                  <a:pt x="835798" y="1647511"/>
                </a:lnTo>
                <a:lnTo>
                  <a:pt x="872294" y="1673654"/>
                </a:lnTo>
                <a:lnTo>
                  <a:pt x="909383" y="1699009"/>
                </a:lnTo>
                <a:lnTo>
                  <a:pt x="947052" y="1723563"/>
                </a:lnTo>
                <a:lnTo>
                  <a:pt x="985289" y="1747305"/>
                </a:lnTo>
                <a:lnTo>
                  <a:pt x="1024080" y="1770221"/>
                </a:lnTo>
                <a:lnTo>
                  <a:pt x="1063415" y="1792300"/>
                </a:lnTo>
                <a:lnTo>
                  <a:pt x="1103281" y="1813530"/>
                </a:lnTo>
                <a:lnTo>
                  <a:pt x="1143666" y="1833898"/>
                </a:lnTo>
                <a:lnTo>
                  <a:pt x="1184557" y="1853392"/>
                </a:lnTo>
                <a:lnTo>
                  <a:pt x="1225942" y="1871999"/>
                </a:lnTo>
                <a:lnTo>
                  <a:pt x="1267809" y="1889708"/>
                </a:lnTo>
                <a:lnTo>
                  <a:pt x="1310146" y="1906506"/>
                </a:lnTo>
                <a:lnTo>
                  <a:pt x="1352940" y="1922381"/>
                </a:lnTo>
                <a:lnTo>
                  <a:pt x="1396179" y="1937320"/>
                </a:lnTo>
                <a:lnTo>
                  <a:pt x="1439850" y="1951312"/>
                </a:lnTo>
                <a:lnTo>
                  <a:pt x="1483943" y="1964344"/>
                </a:lnTo>
                <a:lnTo>
                  <a:pt x="1528444" y="1976404"/>
                </a:lnTo>
                <a:lnTo>
                  <a:pt x="1573341" y="1987480"/>
                </a:lnTo>
                <a:lnTo>
                  <a:pt x="1618621" y="1997559"/>
                </a:lnTo>
                <a:lnTo>
                  <a:pt x="1664274" y="2006629"/>
                </a:lnTo>
                <a:lnTo>
                  <a:pt x="1710285" y="2014678"/>
                </a:lnTo>
                <a:lnTo>
                  <a:pt x="1756644" y="2021693"/>
                </a:lnTo>
                <a:lnTo>
                  <a:pt x="1803337" y="2027663"/>
                </a:lnTo>
                <a:lnTo>
                  <a:pt x="1850353" y="2032575"/>
                </a:lnTo>
                <a:lnTo>
                  <a:pt x="1897680" y="2036416"/>
                </a:lnTo>
                <a:lnTo>
                  <a:pt x="1945304" y="2039175"/>
                </a:lnTo>
                <a:lnTo>
                  <a:pt x="1993214" y="2040840"/>
                </a:lnTo>
                <a:lnTo>
                  <a:pt x="2041398" y="2041398"/>
                </a:lnTo>
              </a:path>
            </a:pathLst>
          </a:custGeom>
          <a:ln w="127000">
            <a:solidFill>
              <a:srgbClr val="FFC000"/>
            </a:solidFill>
            <a:prstDash val="dash"/>
          </a:ln>
        </p:spPr>
        <p:txBody>
          <a:bodyPr wrap="square" lIns="0" tIns="0" rIns="0" bIns="0" rtlCol="0"/>
          <a:lstStyle/>
          <a:p>
            <a:endParaRPr/>
          </a:p>
        </p:txBody>
      </p:sp>
      <p:sp>
        <p:nvSpPr>
          <p:cNvPr id="5" name="object 5"/>
          <p:cNvSpPr txBox="1"/>
          <p:nvPr/>
        </p:nvSpPr>
        <p:spPr>
          <a:xfrm>
            <a:off x="557022" y="707390"/>
            <a:ext cx="10187178" cy="5140253"/>
          </a:xfrm>
          <a:prstGeom prst="rect">
            <a:avLst/>
          </a:prstGeom>
        </p:spPr>
        <p:txBody>
          <a:bodyPr vert="horz" wrap="square" lIns="0" tIns="34925" rIns="0" bIns="0" rtlCol="0">
            <a:spAutoFit/>
          </a:bodyPr>
          <a:lstStyle/>
          <a:p>
            <a:pPr marL="12700" marR="5080">
              <a:lnSpc>
                <a:spcPct val="90100"/>
              </a:lnSpc>
              <a:spcBef>
                <a:spcPts val="275"/>
              </a:spcBef>
            </a:pPr>
            <a:r>
              <a:rPr sz="2400" dirty="0">
                <a:latin typeface="Roboto"/>
                <a:cs typeface="Roboto"/>
              </a:rPr>
              <a:t>The</a:t>
            </a:r>
            <a:r>
              <a:rPr sz="2400" spc="-25" dirty="0">
                <a:latin typeface="Roboto"/>
                <a:cs typeface="Roboto"/>
              </a:rPr>
              <a:t> </a:t>
            </a:r>
            <a:r>
              <a:rPr sz="2400" spc="-10" dirty="0">
                <a:latin typeface="Roboto"/>
                <a:cs typeface="Roboto"/>
              </a:rPr>
              <a:t>importance</a:t>
            </a:r>
            <a:r>
              <a:rPr sz="2400" spc="-35" dirty="0">
                <a:latin typeface="Roboto"/>
                <a:cs typeface="Roboto"/>
              </a:rPr>
              <a:t> </a:t>
            </a:r>
            <a:r>
              <a:rPr sz="2400" dirty="0">
                <a:latin typeface="Roboto"/>
                <a:cs typeface="Roboto"/>
              </a:rPr>
              <a:t>of</a:t>
            </a:r>
            <a:r>
              <a:rPr sz="2400" spc="-25" dirty="0">
                <a:latin typeface="Roboto"/>
                <a:cs typeface="Roboto"/>
              </a:rPr>
              <a:t> </a:t>
            </a:r>
            <a:r>
              <a:rPr sz="2400" dirty="0">
                <a:latin typeface="Roboto"/>
                <a:cs typeface="Roboto"/>
              </a:rPr>
              <a:t>a</a:t>
            </a:r>
            <a:r>
              <a:rPr sz="2400" spc="-35" dirty="0">
                <a:latin typeface="Roboto"/>
                <a:cs typeface="Roboto"/>
              </a:rPr>
              <a:t> </a:t>
            </a:r>
            <a:r>
              <a:rPr sz="2400" spc="-10" dirty="0">
                <a:latin typeface="Roboto"/>
                <a:cs typeface="Roboto"/>
              </a:rPr>
              <a:t>feasibility</a:t>
            </a:r>
            <a:r>
              <a:rPr sz="2400" spc="-15" dirty="0">
                <a:latin typeface="Roboto"/>
                <a:cs typeface="Roboto"/>
              </a:rPr>
              <a:t> </a:t>
            </a:r>
            <a:r>
              <a:rPr sz="2400" spc="-10" dirty="0">
                <a:latin typeface="Roboto"/>
                <a:cs typeface="Roboto"/>
              </a:rPr>
              <a:t>study</a:t>
            </a:r>
            <a:r>
              <a:rPr sz="2400" spc="-40" dirty="0">
                <a:latin typeface="Roboto"/>
                <a:cs typeface="Roboto"/>
              </a:rPr>
              <a:t> </a:t>
            </a:r>
            <a:r>
              <a:rPr sz="2400" dirty="0">
                <a:latin typeface="Roboto"/>
                <a:cs typeface="Roboto"/>
              </a:rPr>
              <a:t>is</a:t>
            </a:r>
            <a:r>
              <a:rPr sz="2400" spc="-35" dirty="0">
                <a:latin typeface="Roboto"/>
                <a:cs typeface="Roboto"/>
              </a:rPr>
              <a:t> </a:t>
            </a:r>
            <a:r>
              <a:rPr sz="2400" dirty="0">
                <a:latin typeface="Roboto"/>
                <a:cs typeface="Roboto"/>
              </a:rPr>
              <a:t>based</a:t>
            </a:r>
            <a:r>
              <a:rPr sz="2400" spc="-30" dirty="0">
                <a:latin typeface="Roboto"/>
                <a:cs typeface="Roboto"/>
              </a:rPr>
              <a:t> </a:t>
            </a:r>
            <a:r>
              <a:rPr sz="2400" dirty="0">
                <a:latin typeface="Roboto"/>
                <a:cs typeface="Roboto"/>
              </a:rPr>
              <a:t>on</a:t>
            </a:r>
            <a:r>
              <a:rPr sz="2400" spc="-35" dirty="0">
                <a:latin typeface="Roboto"/>
                <a:cs typeface="Roboto"/>
              </a:rPr>
              <a:t> </a:t>
            </a:r>
            <a:r>
              <a:rPr sz="2400" spc="-20" dirty="0">
                <a:latin typeface="Roboto"/>
                <a:cs typeface="Roboto"/>
              </a:rPr>
              <a:t>organizational</a:t>
            </a:r>
            <a:r>
              <a:rPr sz="2400" spc="-35" dirty="0">
                <a:latin typeface="Roboto"/>
                <a:cs typeface="Roboto"/>
              </a:rPr>
              <a:t> </a:t>
            </a:r>
            <a:r>
              <a:rPr sz="2400" dirty="0">
                <a:latin typeface="Roboto"/>
                <a:cs typeface="Roboto"/>
              </a:rPr>
              <a:t>desire</a:t>
            </a:r>
            <a:r>
              <a:rPr sz="2400" spc="-25" dirty="0">
                <a:latin typeface="Roboto"/>
                <a:cs typeface="Roboto"/>
              </a:rPr>
              <a:t> </a:t>
            </a:r>
            <a:r>
              <a:rPr sz="2400" dirty="0">
                <a:latin typeface="Roboto"/>
                <a:cs typeface="Roboto"/>
              </a:rPr>
              <a:t>to</a:t>
            </a:r>
            <a:r>
              <a:rPr sz="2400" spc="-35" dirty="0">
                <a:latin typeface="Roboto"/>
                <a:cs typeface="Roboto"/>
              </a:rPr>
              <a:t> </a:t>
            </a:r>
            <a:r>
              <a:rPr sz="2400" dirty="0">
                <a:latin typeface="Roboto"/>
                <a:cs typeface="Roboto"/>
              </a:rPr>
              <a:t>“get</a:t>
            </a:r>
            <a:r>
              <a:rPr sz="2400" spc="-30" dirty="0">
                <a:latin typeface="Roboto"/>
                <a:cs typeface="Roboto"/>
              </a:rPr>
              <a:t> </a:t>
            </a:r>
            <a:r>
              <a:rPr sz="2400" dirty="0">
                <a:latin typeface="Roboto"/>
                <a:cs typeface="Roboto"/>
              </a:rPr>
              <a:t>it</a:t>
            </a:r>
            <a:r>
              <a:rPr sz="2400" spc="-35" dirty="0">
                <a:latin typeface="Roboto"/>
                <a:cs typeface="Roboto"/>
              </a:rPr>
              <a:t> </a:t>
            </a:r>
            <a:r>
              <a:rPr sz="2400" spc="-20" dirty="0">
                <a:latin typeface="Roboto"/>
                <a:cs typeface="Roboto"/>
              </a:rPr>
              <a:t>right”</a:t>
            </a:r>
            <a:r>
              <a:rPr sz="2400" spc="-25" dirty="0">
                <a:latin typeface="Roboto"/>
                <a:cs typeface="Roboto"/>
              </a:rPr>
              <a:t> </a:t>
            </a:r>
            <a:r>
              <a:rPr sz="2400" dirty="0">
                <a:latin typeface="Roboto"/>
                <a:cs typeface="Roboto"/>
              </a:rPr>
              <a:t>before </a:t>
            </a:r>
            <a:r>
              <a:rPr sz="2400" spc="-10" dirty="0">
                <a:latin typeface="Roboto"/>
                <a:cs typeface="Roboto"/>
              </a:rPr>
              <a:t>committing</a:t>
            </a:r>
            <a:r>
              <a:rPr sz="2400" spc="-50" dirty="0">
                <a:latin typeface="Roboto"/>
                <a:cs typeface="Roboto"/>
              </a:rPr>
              <a:t> </a:t>
            </a:r>
            <a:r>
              <a:rPr sz="2400" spc="-10" dirty="0">
                <a:latin typeface="Roboto"/>
                <a:cs typeface="Roboto"/>
              </a:rPr>
              <a:t>resources,</a:t>
            </a:r>
            <a:r>
              <a:rPr sz="2400" spc="-5" dirty="0">
                <a:latin typeface="Roboto"/>
                <a:cs typeface="Roboto"/>
              </a:rPr>
              <a:t> </a:t>
            </a:r>
            <a:r>
              <a:rPr sz="2400" spc="-10" dirty="0">
                <a:latin typeface="Roboto"/>
                <a:cs typeface="Roboto"/>
              </a:rPr>
              <a:t>time, </a:t>
            </a:r>
            <a:r>
              <a:rPr sz="2400" dirty="0">
                <a:latin typeface="Roboto"/>
                <a:cs typeface="Roboto"/>
              </a:rPr>
              <a:t>or</a:t>
            </a:r>
            <a:r>
              <a:rPr sz="2400" spc="-45" dirty="0">
                <a:latin typeface="Roboto"/>
                <a:cs typeface="Roboto"/>
              </a:rPr>
              <a:t> </a:t>
            </a:r>
            <a:r>
              <a:rPr sz="2400" dirty="0">
                <a:latin typeface="Roboto"/>
                <a:cs typeface="Roboto"/>
              </a:rPr>
              <a:t>budget.</a:t>
            </a:r>
            <a:r>
              <a:rPr sz="2400" spc="-40" dirty="0">
                <a:latin typeface="Roboto"/>
                <a:cs typeface="Roboto"/>
              </a:rPr>
              <a:t> </a:t>
            </a:r>
            <a:r>
              <a:rPr sz="2400" dirty="0">
                <a:latin typeface="Roboto"/>
                <a:cs typeface="Roboto"/>
              </a:rPr>
              <a:t>A</a:t>
            </a:r>
            <a:r>
              <a:rPr sz="2400" spc="-50" dirty="0">
                <a:latin typeface="Roboto"/>
                <a:cs typeface="Roboto"/>
              </a:rPr>
              <a:t> </a:t>
            </a:r>
            <a:r>
              <a:rPr sz="2400" spc="-10" dirty="0">
                <a:latin typeface="Roboto"/>
                <a:cs typeface="Roboto"/>
              </a:rPr>
              <a:t>feasibility</a:t>
            </a:r>
            <a:r>
              <a:rPr sz="2400" spc="-25" dirty="0">
                <a:latin typeface="Roboto"/>
                <a:cs typeface="Roboto"/>
              </a:rPr>
              <a:t> </a:t>
            </a:r>
            <a:r>
              <a:rPr sz="2400" spc="-10" dirty="0">
                <a:latin typeface="Roboto"/>
                <a:cs typeface="Roboto"/>
              </a:rPr>
              <a:t>study</a:t>
            </a:r>
            <a:r>
              <a:rPr sz="2400" spc="-60" dirty="0">
                <a:latin typeface="Roboto"/>
                <a:cs typeface="Roboto"/>
              </a:rPr>
              <a:t> </a:t>
            </a:r>
            <a:r>
              <a:rPr sz="2400" spc="-10" dirty="0">
                <a:latin typeface="Roboto"/>
                <a:cs typeface="Roboto"/>
              </a:rPr>
              <a:t>might</a:t>
            </a:r>
            <a:r>
              <a:rPr sz="2400" spc="-55" dirty="0">
                <a:latin typeface="Roboto"/>
                <a:cs typeface="Roboto"/>
              </a:rPr>
              <a:t> </a:t>
            </a:r>
            <a:r>
              <a:rPr sz="2400" spc="-10" dirty="0">
                <a:latin typeface="Roboto"/>
                <a:cs typeface="Roboto"/>
              </a:rPr>
              <a:t>uncover</a:t>
            </a:r>
            <a:r>
              <a:rPr sz="2400" spc="-40" dirty="0">
                <a:latin typeface="Roboto"/>
                <a:cs typeface="Roboto"/>
              </a:rPr>
              <a:t> </a:t>
            </a:r>
            <a:r>
              <a:rPr sz="2400" dirty="0">
                <a:latin typeface="Roboto"/>
                <a:cs typeface="Roboto"/>
              </a:rPr>
              <a:t>new</a:t>
            </a:r>
            <a:r>
              <a:rPr sz="2400" spc="-40" dirty="0">
                <a:latin typeface="Roboto"/>
                <a:cs typeface="Roboto"/>
              </a:rPr>
              <a:t> </a:t>
            </a:r>
            <a:r>
              <a:rPr sz="2400" dirty="0">
                <a:latin typeface="Roboto"/>
                <a:cs typeface="Roboto"/>
              </a:rPr>
              <a:t>ideas</a:t>
            </a:r>
            <a:r>
              <a:rPr sz="2400" spc="-40" dirty="0">
                <a:latin typeface="Roboto"/>
                <a:cs typeface="Roboto"/>
              </a:rPr>
              <a:t> </a:t>
            </a:r>
            <a:r>
              <a:rPr sz="2400" dirty="0">
                <a:latin typeface="Roboto"/>
                <a:cs typeface="Roboto"/>
              </a:rPr>
              <a:t>that</a:t>
            </a:r>
            <a:r>
              <a:rPr sz="2400" spc="-55" dirty="0">
                <a:latin typeface="Roboto"/>
                <a:cs typeface="Roboto"/>
              </a:rPr>
              <a:t> </a:t>
            </a:r>
            <a:r>
              <a:rPr sz="2400" dirty="0">
                <a:latin typeface="Roboto"/>
                <a:cs typeface="Roboto"/>
              </a:rPr>
              <a:t>could</a:t>
            </a:r>
            <a:r>
              <a:rPr sz="2400" spc="-40" dirty="0">
                <a:latin typeface="Roboto"/>
                <a:cs typeface="Roboto"/>
              </a:rPr>
              <a:t> </a:t>
            </a:r>
            <a:r>
              <a:rPr sz="2400" spc="-10" dirty="0">
                <a:latin typeface="Roboto"/>
                <a:cs typeface="Roboto"/>
              </a:rPr>
              <a:t>completely</a:t>
            </a:r>
            <a:r>
              <a:rPr sz="2400" spc="-30" dirty="0">
                <a:latin typeface="Roboto"/>
                <a:cs typeface="Roboto"/>
              </a:rPr>
              <a:t> </a:t>
            </a:r>
            <a:r>
              <a:rPr sz="2400" dirty="0">
                <a:latin typeface="Roboto"/>
                <a:cs typeface="Roboto"/>
              </a:rPr>
              <a:t>change</a:t>
            </a:r>
            <a:r>
              <a:rPr sz="2400" spc="-35" dirty="0">
                <a:latin typeface="Roboto"/>
                <a:cs typeface="Roboto"/>
              </a:rPr>
              <a:t> </a:t>
            </a:r>
            <a:r>
              <a:rPr sz="2400" dirty="0">
                <a:latin typeface="Roboto"/>
                <a:cs typeface="Roboto"/>
              </a:rPr>
              <a:t>a</a:t>
            </a:r>
            <a:r>
              <a:rPr sz="2400" spc="-25" dirty="0">
                <a:latin typeface="Roboto"/>
                <a:cs typeface="Roboto"/>
              </a:rPr>
              <a:t> </a:t>
            </a:r>
            <a:r>
              <a:rPr sz="2400" spc="-20" dirty="0">
                <a:latin typeface="Roboto"/>
                <a:cs typeface="Roboto"/>
              </a:rPr>
              <a:t>project’s</a:t>
            </a:r>
            <a:r>
              <a:rPr sz="2400" spc="-35" dirty="0">
                <a:latin typeface="Roboto"/>
                <a:cs typeface="Roboto"/>
              </a:rPr>
              <a:t> </a:t>
            </a:r>
            <a:r>
              <a:rPr sz="2400" dirty="0" smtClean="0">
                <a:latin typeface="Roboto"/>
                <a:cs typeface="Roboto"/>
              </a:rPr>
              <a:t>scope.</a:t>
            </a:r>
            <a:r>
              <a:rPr sz="2400" spc="-25" dirty="0" smtClean="0">
                <a:latin typeface="Roboto"/>
                <a:cs typeface="Roboto"/>
              </a:rPr>
              <a:t> </a:t>
            </a:r>
            <a:r>
              <a:rPr sz="2400" dirty="0">
                <a:latin typeface="Roboto"/>
                <a:cs typeface="Roboto"/>
              </a:rPr>
              <a:t>Below</a:t>
            </a:r>
            <a:r>
              <a:rPr sz="2400" spc="-40" dirty="0">
                <a:latin typeface="Roboto"/>
                <a:cs typeface="Roboto"/>
              </a:rPr>
              <a:t> </a:t>
            </a:r>
            <a:r>
              <a:rPr sz="2400" dirty="0">
                <a:latin typeface="Roboto"/>
                <a:cs typeface="Roboto"/>
              </a:rPr>
              <a:t>are</a:t>
            </a:r>
            <a:r>
              <a:rPr sz="2400" spc="-35" dirty="0">
                <a:latin typeface="Roboto"/>
                <a:cs typeface="Roboto"/>
              </a:rPr>
              <a:t> </a:t>
            </a:r>
            <a:r>
              <a:rPr sz="2400" dirty="0">
                <a:latin typeface="Roboto"/>
                <a:cs typeface="Roboto"/>
              </a:rPr>
              <a:t>some</a:t>
            </a:r>
            <a:r>
              <a:rPr sz="2400" spc="-45" dirty="0">
                <a:latin typeface="Roboto"/>
                <a:cs typeface="Roboto"/>
              </a:rPr>
              <a:t> </a:t>
            </a:r>
            <a:r>
              <a:rPr sz="2400" dirty="0">
                <a:latin typeface="Roboto"/>
                <a:cs typeface="Roboto"/>
              </a:rPr>
              <a:t>key</a:t>
            </a:r>
            <a:r>
              <a:rPr sz="2400" spc="-30" dirty="0">
                <a:latin typeface="Roboto"/>
                <a:cs typeface="Roboto"/>
              </a:rPr>
              <a:t> </a:t>
            </a:r>
            <a:r>
              <a:rPr sz="2400" dirty="0">
                <a:latin typeface="Roboto"/>
                <a:cs typeface="Roboto"/>
              </a:rPr>
              <a:t>benefits</a:t>
            </a:r>
            <a:r>
              <a:rPr sz="2400" spc="-35" dirty="0">
                <a:latin typeface="Roboto"/>
                <a:cs typeface="Roboto"/>
              </a:rPr>
              <a:t> </a:t>
            </a:r>
            <a:r>
              <a:rPr sz="2400" dirty="0">
                <a:latin typeface="Roboto"/>
                <a:cs typeface="Roboto"/>
              </a:rPr>
              <a:t>of</a:t>
            </a:r>
            <a:r>
              <a:rPr sz="2400" spc="-40" dirty="0">
                <a:latin typeface="Roboto"/>
                <a:cs typeface="Roboto"/>
              </a:rPr>
              <a:t> </a:t>
            </a:r>
            <a:r>
              <a:rPr sz="2400" spc="-10" dirty="0">
                <a:latin typeface="Roboto"/>
                <a:cs typeface="Roboto"/>
              </a:rPr>
              <a:t>conducting</a:t>
            </a:r>
            <a:r>
              <a:rPr sz="2400" spc="-45" dirty="0">
                <a:latin typeface="Roboto"/>
                <a:cs typeface="Roboto"/>
              </a:rPr>
              <a:t> </a:t>
            </a:r>
            <a:r>
              <a:rPr sz="2400" dirty="0">
                <a:latin typeface="Roboto"/>
                <a:cs typeface="Roboto"/>
              </a:rPr>
              <a:t>a</a:t>
            </a:r>
            <a:r>
              <a:rPr sz="2400" spc="-50" dirty="0">
                <a:latin typeface="Roboto"/>
                <a:cs typeface="Roboto"/>
              </a:rPr>
              <a:t> </a:t>
            </a:r>
            <a:r>
              <a:rPr sz="2400" spc="-10" dirty="0">
                <a:latin typeface="Roboto"/>
                <a:cs typeface="Roboto"/>
              </a:rPr>
              <a:t>feasibility</a:t>
            </a:r>
            <a:r>
              <a:rPr sz="2400" spc="-35" dirty="0">
                <a:latin typeface="Roboto"/>
                <a:cs typeface="Roboto"/>
              </a:rPr>
              <a:t> </a:t>
            </a:r>
            <a:r>
              <a:rPr sz="2400" spc="-10" dirty="0">
                <a:latin typeface="Roboto"/>
                <a:cs typeface="Roboto"/>
              </a:rPr>
              <a:t>study:</a:t>
            </a:r>
            <a:endParaRPr sz="2400" dirty="0">
              <a:latin typeface="Roboto"/>
              <a:cs typeface="Roboto"/>
            </a:endParaRPr>
          </a:p>
          <a:p>
            <a:pPr marL="240665" indent="-227965">
              <a:lnSpc>
                <a:spcPct val="100000"/>
              </a:lnSpc>
              <a:spcBef>
                <a:spcPts val="820"/>
              </a:spcBef>
              <a:buFont typeface="Arial MT"/>
              <a:buChar char="•"/>
              <a:tabLst>
                <a:tab pos="240665" algn="l"/>
              </a:tabLst>
            </a:pPr>
            <a:r>
              <a:rPr sz="2400" dirty="0">
                <a:latin typeface="Roboto"/>
                <a:cs typeface="Roboto"/>
              </a:rPr>
              <a:t>Improves</a:t>
            </a:r>
            <a:r>
              <a:rPr sz="2400" spc="-85" dirty="0">
                <a:latin typeface="Roboto"/>
                <a:cs typeface="Roboto"/>
              </a:rPr>
              <a:t> </a:t>
            </a:r>
            <a:r>
              <a:rPr sz="2400" dirty="0" smtClean="0">
                <a:latin typeface="Roboto"/>
                <a:cs typeface="Roboto"/>
              </a:rPr>
              <a:t>project</a:t>
            </a:r>
            <a:r>
              <a:rPr sz="2400" spc="-60" dirty="0" smtClean="0">
                <a:latin typeface="Roboto"/>
                <a:cs typeface="Roboto"/>
              </a:rPr>
              <a:t> </a:t>
            </a:r>
            <a:r>
              <a:rPr sz="2400" spc="-10" dirty="0" smtClean="0">
                <a:latin typeface="Roboto"/>
                <a:cs typeface="Roboto"/>
              </a:rPr>
              <a:t>teams’</a:t>
            </a:r>
            <a:r>
              <a:rPr sz="2400" spc="-85" dirty="0" smtClean="0">
                <a:latin typeface="Roboto"/>
                <a:cs typeface="Roboto"/>
              </a:rPr>
              <a:t> </a:t>
            </a:r>
            <a:r>
              <a:rPr sz="2400" spc="-10" dirty="0" smtClean="0">
                <a:latin typeface="Roboto"/>
                <a:cs typeface="Roboto"/>
              </a:rPr>
              <a:t>focus</a:t>
            </a:r>
            <a:endParaRPr sz="2400" dirty="0">
              <a:latin typeface="Roboto"/>
              <a:cs typeface="Roboto"/>
            </a:endParaRPr>
          </a:p>
          <a:p>
            <a:pPr marL="240665" indent="-227965">
              <a:lnSpc>
                <a:spcPct val="100000"/>
              </a:lnSpc>
              <a:spcBef>
                <a:spcPts val="815"/>
              </a:spcBef>
              <a:buFont typeface="Arial MT"/>
              <a:buChar char="•"/>
              <a:tabLst>
                <a:tab pos="240665" algn="l"/>
              </a:tabLst>
            </a:pPr>
            <a:r>
              <a:rPr sz="2400" dirty="0">
                <a:latin typeface="Roboto"/>
                <a:cs typeface="Roboto"/>
              </a:rPr>
              <a:t>Identifies</a:t>
            </a:r>
            <a:r>
              <a:rPr sz="2400" spc="-55" dirty="0">
                <a:latin typeface="Roboto"/>
                <a:cs typeface="Roboto"/>
              </a:rPr>
              <a:t> </a:t>
            </a:r>
            <a:r>
              <a:rPr sz="2400" dirty="0">
                <a:latin typeface="Roboto"/>
                <a:cs typeface="Roboto"/>
              </a:rPr>
              <a:t>new</a:t>
            </a:r>
            <a:r>
              <a:rPr sz="2400" spc="-75" dirty="0">
                <a:latin typeface="Roboto"/>
                <a:cs typeface="Roboto"/>
              </a:rPr>
              <a:t> </a:t>
            </a:r>
            <a:r>
              <a:rPr sz="2400" spc="-10" dirty="0">
                <a:latin typeface="Roboto"/>
                <a:cs typeface="Roboto"/>
              </a:rPr>
              <a:t>opportunities</a:t>
            </a:r>
            <a:endParaRPr sz="2400" dirty="0">
              <a:latin typeface="Roboto"/>
              <a:cs typeface="Roboto"/>
            </a:endParaRPr>
          </a:p>
          <a:p>
            <a:pPr marL="240665" indent="-227965">
              <a:lnSpc>
                <a:spcPct val="100000"/>
              </a:lnSpc>
              <a:spcBef>
                <a:spcPts val="830"/>
              </a:spcBef>
              <a:buFont typeface="Arial MT"/>
              <a:buChar char="•"/>
              <a:tabLst>
                <a:tab pos="240665" algn="l"/>
              </a:tabLst>
            </a:pPr>
            <a:r>
              <a:rPr sz="2400" spc="-10" dirty="0">
                <a:latin typeface="Roboto"/>
                <a:cs typeface="Roboto"/>
              </a:rPr>
              <a:t>Provides</a:t>
            </a:r>
            <a:r>
              <a:rPr sz="2400" spc="10" dirty="0">
                <a:latin typeface="Roboto"/>
                <a:cs typeface="Roboto"/>
              </a:rPr>
              <a:t> </a:t>
            </a:r>
            <a:r>
              <a:rPr sz="2400" spc="-20" dirty="0">
                <a:latin typeface="Roboto"/>
                <a:cs typeface="Roboto"/>
              </a:rPr>
              <a:t>valuable </a:t>
            </a:r>
            <a:r>
              <a:rPr sz="2400" spc="-10" dirty="0">
                <a:latin typeface="Roboto"/>
                <a:cs typeface="Roboto"/>
              </a:rPr>
              <a:t>information </a:t>
            </a:r>
            <a:r>
              <a:rPr sz="2400" dirty="0">
                <a:latin typeface="Roboto"/>
                <a:cs typeface="Roboto"/>
              </a:rPr>
              <a:t>for</a:t>
            </a:r>
            <a:r>
              <a:rPr sz="2400" spc="5" dirty="0">
                <a:latin typeface="Roboto"/>
                <a:cs typeface="Roboto"/>
              </a:rPr>
              <a:t> </a:t>
            </a:r>
            <a:r>
              <a:rPr sz="2400" dirty="0">
                <a:latin typeface="Roboto"/>
                <a:cs typeface="Roboto"/>
              </a:rPr>
              <a:t>a</a:t>
            </a:r>
            <a:r>
              <a:rPr sz="2400" spc="-10" dirty="0">
                <a:latin typeface="Roboto"/>
                <a:cs typeface="Roboto"/>
              </a:rPr>
              <a:t> </a:t>
            </a:r>
            <a:r>
              <a:rPr sz="2400" spc="-65" dirty="0">
                <a:latin typeface="Roboto"/>
                <a:cs typeface="Roboto"/>
              </a:rPr>
              <a:t>“go/no-</a:t>
            </a:r>
            <a:r>
              <a:rPr sz="2400" dirty="0">
                <a:latin typeface="Roboto"/>
                <a:cs typeface="Roboto"/>
              </a:rPr>
              <a:t>go”</a:t>
            </a:r>
            <a:r>
              <a:rPr sz="2400" spc="-30" dirty="0">
                <a:latin typeface="Roboto"/>
                <a:cs typeface="Roboto"/>
              </a:rPr>
              <a:t> </a:t>
            </a:r>
            <a:r>
              <a:rPr sz="2400" spc="-10" dirty="0">
                <a:latin typeface="Roboto"/>
                <a:cs typeface="Roboto"/>
              </a:rPr>
              <a:t>decision</a:t>
            </a:r>
            <a:endParaRPr sz="2400" dirty="0">
              <a:latin typeface="Roboto"/>
              <a:cs typeface="Roboto"/>
            </a:endParaRPr>
          </a:p>
          <a:p>
            <a:pPr marL="240665" indent="-227965">
              <a:lnSpc>
                <a:spcPct val="100000"/>
              </a:lnSpc>
              <a:spcBef>
                <a:spcPts val="815"/>
              </a:spcBef>
              <a:buFont typeface="Arial MT"/>
              <a:buChar char="•"/>
              <a:tabLst>
                <a:tab pos="240665" algn="l"/>
              </a:tabLst>
            </a:pPr>
            <a:r>
              <a:rPr sz="2400" dirty="0">
                <a:latin typeface="Roboto"/>
                <a:cs typeface="Roboto"/>
              </a:rPr>
              <a:t>Narrows</a:t>
            </a:r>
            <a:r>
              <a:rPr sz="2400" spc="-40" dirty="0">
                <a:latin typeface="Roboto"/>
                <a:cs typeface="Roboto"/>
              </a:rPr>
              <a:t> </a:t>
            </a:r>
            <a:r>
              <a:rPr sz="2400" dirty="0">
                <a:latin typeface="Roboto"/>
                <a:cs typeface="Roboto"/>
              </a:rPr>
              <a:t>the</a:t>
            </a:r>
            <a:r>
              <a:rPr sz="2400" spc="-60" dirty="0">
                <a:latin typeface="Roboto"/>
                <a:cs typeface="Roboto"/>
              </a:rPr>
              <a:t> </a:t>
            </a:r>
            <a:r>
              <a:rPr sz="2400" spc="-10" dirty="0">
                <a:latin typeface="Roboto"/>
                <a:cs typeface="Roboto"/>
              </a:rPr>
              <a:t>business</a:t>
            </a:r>
            <a:r>
              <a:rPr sz="2400" spc="-55" dirty="0">
                <a:latin typeface="Roboto"/>
                <a:cs typeface="Roboto"/>
              </a:rPr>
              <a:t> </a:t>
            </a:r>
            <a:r>
              <a:rPr sz="2400" spc="-10" dirty="0">
                <a:latin typeface="Roboto"/>
                <a:cs typeface="Roboto"/>
              </a:rPr>
              <a:t>alternatives</a:t>
            </a:r>
            <a:endParaRPr sz="2400" dirty="0">
              <a:latin typeface="Roboto"/>
              <a:cs typeface="Roboto"/>
            </a:endParaRPr>
          </a:p>
          <a:p>
            <a:pPr marL="240665" indent="-227965">
              <a:lnSpc>
                <a:spcPct val="100000"/>
              </a:lnSpc>
              <a:spcBef>
                <a:spcPts val="815"/>
              </a:spcBef>
              <a:buFont typeface="Arial MT"/>
              <a:buChar char="•"/>
              <a:tabLst>
                <a:tab pos="240665" algn="l"/>
              </a:tabLst>
            </a:pPr>
            <a:r>
              <a:rPr sz="2400" dirty="0">
                <a:latin typeface="Roboto"/>
                <a:cs typeface="Roboto"/>
              </a:rPr>
              <a:t>Identifies</a:t>
            </a:r>
            <a:r>
              <a:rPr sz="2400" spc="-20" dirty="0">
                <a:latin typeface="Roboto"/>
                <a:cs typeface="Roboto"/>
              </a:rPr>
              <a:t> </a:t>
            </a:r>
            <a:r>
              <a:rPr sz="2400" dirty="0">
                <a:latin typeface="Roboto"/>
                <a:cs typeface="Roboto"/>
              </a:rPr>
              <a:t>a</a:t>
            </a:r>
            <a:r>
              <a:rPr sz="2400" spc="-40" dirty="0">
                <a:latin typeface="Roboto"/>
                <a:cs typeface="Roboto"/>
              </a:rPr>
              <a:t> </a:t>
            </a:r>
            <a:r>
              <a:rPr sz="2400" spc="-10" dirty="0">
                <a:latin typeface="Roboto"/>
                <a:cs typeface="Roboto"/>
              </a:rPr>
              <a:t>valid</a:t>
            </a:r>
            <a:r>
              <a:rPr sz="2400" spc="-50" dirty="0">
                <a:latin typeface="Roboto"/>
                <a:cs typeface="Roboto"/>
              </a:rPr>
              <a:t> </a:t>
            </a:r>
            <a:r>
              <a:rPr sz="2400" dirty="0">
                <a:latin typeface="Roboto"/>
                <a:cs typeface="Roboto"/>
              </a:rPr>
              <a:t>reason</a:t>
            </a:r>
            <a:r>
              <a:rPr sz="2400" spc="-30" dirty="0">
                <a:latin typeface="Roboto"/>
                <a:cs typeface="Roboto"/>
              </a:rPr>
              <a:t> </a:t>
            </a:r>
            <a:r>
              <a:rPr sz="2400" dirty="0">
                <a:latin typeface="Roboto"/>
                <a:cs typeface="Roboto"/>
              </a:rPr>
              <a:t>to</a:t>
            </a:r>
            <a:r>
              <a:rPr sz="2400" spc="-45" dirty="0">
                <a:latin typeface="Roboto"/>
                <a:cs typeface="Roboto"/>
              </a:rPr>
              <a:t> </a:t>
            </a:r>
            <a:r>
              <a:rPr sz="2400" spc="-10" dirty="0">
                <a:latin typeface="Roboto"/>
                <a:cs typeface="Roboto"/>
              </a:rPr>
              <a:t>undertake</a:t>
            </a:r>
            <a:r>
              <a:rPr sz="2400" spc="-30" dirty="0">
                <a:latin typeface="Roboto"/>
                <a:cs typeface="Roboto"/>
              </a:rPr>
              <a:t> </a:t>
            </a:r>
            <a:r>
              <a:rPr sz="2400" dirty="0">
                <a:latin typeface="Roboto"/>
                <a:cs typeface="Roboto"/>
              </a:rPr>
              <a:t>the</a:t>
            </a:r>
            <a:r>
              <a:rPr sz="2400" spc="-30" dirty="0">
                <a:latin typeface="Roboto"/>
                <a:cs typeface="Roboto"/>
              </a:rPr>
              <a:t> </a:t>
            </a:r>
            <a:r>
              <a:rPr sz="2400" spc="-10" dirty="0">
                <a:latin typeface="Roboto"/>
                <a:cs typeface="Roboto"/>
              </a:rPr>
              <a:t>project</a:t>
            </a:r>
            <a:endParaRPr sz="2400" dirty="0">
              <a:latin typeface="Roboto"/>
              <a:cs typeface="Roboto"/>
            </a:endParaRPr>
          </a:p>
          <a:p>
            <a:pPr marL="240665" indent="-227965">
              <a:lnSpc>
                <a:spcPct val="100000"/>
              </a:lnSpc>
              <a:spcBef>
                <a:spcPts val="830"/>
              </a:spcBef>
              <a:buFont typeface="Arial MT"/>
              <a:buChar char="•"/>
              <a:tabLst>
                <a:tab pos="240665" algn="l"/>
              </a:tabLst>
            </a:pPr>
            <a:r>
              <a:rPr sz="2400" dirty="0">
                <a:latin typeface="Roboto"/>
                <a:cs typeface="Roboto"/>
              </a:rPr>
              <a:t>Enhances</a:t>
            </a:r>
            <a:r>
              <a:rPr sz="2400" spc="-60" dirty="0">
                <a:latin typeface="Roboto"/>
                <a:cs typeface="Roboto"/>
              </a:rPr>
              <a:t> </a:t>
            </a:r>
            <a:r>
              <a:rPr sz="2400" dirty="0">
                <a:latin typeface="Roboto"/>
                <a:cs typeface="Roboto"/>
              </a:rPr>
              <a:t>the</a:t>
            </a:r>
            <a:r>
              <a:rPr sz="2400" spc="-65" dirty="0">
                <a:latin typeface="Roboto"/>
                <a:cs typeface="Roboto"/>
              </a:rPr>
              <a:t> </a:t>
            </a:r>
            <a:r>
              <a:rPr sz="2400" dirty="0">
                <a:latin typeface="Roboto"/>
                <a:cs typeface="Roboto"/>
              </a:rPr>
              <a:t>success</a:t>
            </a:r>
            <a:r>
              <a:rPr sz="2400" spc="-45" dirty="0">
                <a:latin typeface="Roboto"/>
                <a:cs typeface="Roboto"/>
              </a:rPr>
              <a:t> </a:t>
            </a:r>
            <a:r>
              <a:rPr sz="2400" dirty="0">
                <a:latin typeface="Roboto"/>
                <a:cs typeface="Roboto"/>
              </a:rPr>
              <a:t>rate</a:t>
            </a:r>
            <a:r>
              <a:rPr sz="2400" spc="-60" dirty="0">
                <a:latin typeface="Roboto"/>
                <a:cs typeface="Roboto"/>
              </a:rPr>
              <a:t> </a:t>
            </a:r>
            <a:r>
              <a:rPr sz="2400" dirty="0">
                <a:latin typeface="Roboto"/>
                <a:cs typeface="Roboto"/>
              </a:rPr>
              <a:t>by</a:t>
            </a:r>
            <a:r>
              <a:rPr sz="2400" spc="-65" dirty="0">
                <a:latin typeface="Roboto"/>
                <a:cs typeface="Roboto"/>
              </a:rPr>
              <a:t> </a:t>
            </a:r>
            <a:r>
              <a:rPr sz="2400" spc="-10" dirty="0">
                <a:latin typeface="Roboto"/>
                <a:cs typeface="Roboto"/>
              </a:rPr>
              <a:t>evaluating</a:t>
            </a:r>
            <a:r>
              <a:rPr sz="2400" spc="-75" dirty="0">
                <a:latin typeface="Roboto"/>
                <a:cs typeface="Roboto"/>
              </a:rPr>
              <a:t> </a:t>
            </a:r>
            <a:r>
              <a:rPr sz="2400" spc="-10" dirty="0">
                <a:latin typeface="Roboto"/>
                <a:cs typeface="Roboto"/>
              </a:rPr>
              <a:t>multiple</a:t>
            </a:r>
            <a:r>
              <a:rPr sz="2400" spc="-65" dirty="0">
                <a:latin typeface="Roboto"/>
                <a:cs typeface="Roboto"/>
              </a:rPr>
              <a:t> </a:t>
            </a:r>
            <a:r>
              <a:rPr sz="2400" spc="-10" dirty="0">
                <a:latin typeface="Roboto"/>
                <a:cs typeface="Roboto"/>
              </a:rPr>
              <a:t>parameters</a:t>
            </a:r>
            <a:endParaRPr sz="2400" dirty="0">
              <a:latin typeface="Roboto"/>
              <a:cs typeface="Roboto"/>
            </a:endParaRPr>
          </a:p>
          <a:p>
            <a:pPr marL="240665" indent="-227965">
              <a:lnSpc>
                <a:spcPct val="100000"/>
              </a:lnSpc>
              <a:spcBef>
                <a:spcPts val="820"/>
              </a:spcBef>
              <a:buFont typeface="Arial MT"/>
              <a:buChar char="•"/>
              <a:tabLst>
                <a:tab pos="240665" algn="l"/>
              </a:tabLst>
            </a:pPr>
            <a:r>
              <a:rPr sz="2400" dirty="0">
                <a:latin typeface="Roboto"/>
                <a:cs typeface="Roboto"/>
              </a:rPr>
              <a:t>Aids</a:t>
            </a:r>
            <a:r>
              <a:rPr sz="2400" spc="-30" dirty="0">
                <a:latin typeface="Roboto"/>
                <a:cs typeface="Roboto"/>
              </a:rPr>
              <a:t> </a:t>
            </a:r>
            <a:r>
              <a:rPr sz="2400" spc="-50" dirty="0">
                <a:latin typeface="Roboto"/>
                <a:cs typeface="Roboto"/>
              </a:rPr>
              <a:t>decision-</a:t>
            </a:r>
            <a:r>
              <a:rPr sz="2400" dirty="0">
                <a:latin typeface="Roboto"/>
                <a:cs typeface="Roboto"/>
              </a:rPr>
              <a:t>making</a:t>
            </a:r>
            <a:r>
              <a:rPr sz="2400" spc="-35" dirty="0">
                <a:latin typeface="Roboto"/>
                <a:cs typeface="Roboto"/>
              </a:rPr>
              <a:t> </a:t>
            </a:r>
            <a:r>
              <a:rPr sz="2400" dirty="0">
                <a:latin typeface="Roboto"/>
                <a:cs typeface="Roboto"/>
              </a:rPr>
              <a:t>on</a:t>
            </a:r>
            <a:r>
              <a:rPr sz="2400" spc="-30" dirty="0">
                <a:latin typeface="Roboto"/>
                <a:cs typeface="Roboto"/>
              </a:rPr>
              <a:t> </a:t>
            </a:r>
            <a:r>
              <a:rPr sz="2400" dirty="0">
                <a:latin typeface="Roboto"/>
                <a:cs typeface="Roboto"/>
              </a:rPr>
              <a:t>the</a:t>
            </a:r>
            <a:r>
              <a:rPr sz="2400" spc="-25" dirty="0">
                <a:latin typeface="Roboto"/>
                <a:cs typeface="Roboto"/>
              </a:rPr>
              <a:t> </a:t>
            </a:r>
            <a:r>
              <a:rPr sz="2400" spc="-10" dirty="0">
                <a:latin typeface="Roboto"/>
                <a:cs typeface="Roboto"/>
              </a:rPr>
              <a:t>project</a:t>
            </a:r>
            <a:endParaRPr sz="2400" dirty="0">
              <a:latin typeface="Roboto"/>
              <a:cs typeface="Roboto"/>
            </a:endParaRPr>
          </a:p>
          <a:p>
            <a:pPr marL="240665" indent="-227965">
              <a:lnSpc>
                <a:spcPct val="100000"/>
              </a:lnSpc>
              <a:spcBef>
                <a:spcPts val="815"/>
              </a:spcBef>
              <a:buFont typeface="Arial MT"/>
              <a:buChar char="•"/>
              <a:tabLst>
                <a:tab pos="240665" algn="l"/>
              </a:tabLst>
            </a:pPr>
            <a:r>
              <a:rPr sz="2400" dirty="0">
                <a:latin typeface="Roboto"/>
                <a:cs typeface="Roboto"/>
              </a:rPr>
              <a:t>Identifies</a:t>
            </a:r>
            <a:r>
              <a:rPr sz="2400" spc="-25" dirty="0">
                <a:latin typeface="Roboto"/>
                <a:cs typeface="Roboto"/>
              </a:rPr>
              <a:t> </a:t>
            </a:r>
            <a:r>
              <a:rPr sz="2400" spc="-10" dirty="0">
                <a:latin typeface="Roboto"/>
                <a:cs typeface="Roboto"/>
              </a:rPr>
              <a:t>reasons</a:t>
            </a:r>
            <a:r>
              <a:rPr sz="2400" spc="-45" dirty="0">
                <a:latin typeface="Roboto"/>
                <a:cs typeface="Roboto"/>
              </a:rPr>
              <a:t> </a:t>
            </a:r>
            <a:r>
              <a:rPr sz="2400" dirty="0">
                <a:latin typeface="Roboto"/>
                <a:cs typeface="Roboto"/>
              </a:rPr>
              <a:t>not</a:t>
            </a:r>
            <a:r>
              <a:rPr sz="2400" spc="-55" dirty="0">
                <a:latin typeface="Roboto"/>
                <a:cs typeface="Roboto"/>
              </a:rPr>
              <a:t> </a:t>
            </a:r>
            <a:r>
              <a:rPr sz="2400" dirty="0">
                <a:latin typeface="Roboto"/>
                <a:cs typeface="Roboto"/>
              </a:rPr>
              <a:t>to</a:t>
            </a:r>
            <a:r>
              <a:rPr sz="2400" spc="-50" dirty="0">
                <a:latin typeface="Roboto"/>
                <a:cs typeface="Roboto"/>
              </a:rPr>
              <a:t> </a:t>
            </a:r>
            <a:r>
              <a:rPr sz="2400" spc="-10" dirty="0">
                <a:latin typeface="Roboto"/>
                <a:cs typeface="Roboto"/>
              </a:rPr>
              <a:t>proceed</a:t>
            </a:r>
            <a:endParaRPr sz="2400" dirty="0">
              <a:latin typeface="Roboto"/>
              <a:cs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209276" y="0"/>
            <a:ext cx="1134110" cy="478790"/>
          </a:xfrm>
          <a:custGeom>
            <a:avLst/>
            <a:gdLst/>
            <a:ahLst/>
            <a:cxnLst/>
            <a:rect l="l" t="t" r="r" b="b"/>
            <a:pathLst>
              <a:path w="1134109" h="478790">
                <a:moveTo>
                  <a:pt x="1133855" y="0"/>
                </a:moveTo>
                <a:lnTo>
                  <a:pt x="0" y="0"/>
                </a:lnTo>
                <a:lnTo>
                  <a:pt x="1650" y="16891"/>
                </a:lnTo>
                <a:lnTo>
                  <a:pt x="12982" y="62669"/>
                </a:lnTo>
                <a:lnTo>
                  <a:pt x="27864" y="106933"/>
                </a:lnTo>
                <a:lnTo>
                  <a:pt x="46135" y="149518"/>
                </a:lnTo>
                <a:lnTo>
                  <a:pt x="67632" y="190264"/>
                </a:lnTo>
                <a:lnTo>
                  <a:pt x="92192" y="229006"/>
                </a:lnTo>
                <a:lnTo>
                  <a:pt x="119655" y="265584"/>
                </a:lnTo>
                <a:lnTo>
                  <a:pt x="149858" y="299833"/>
                </a:lnTo>
                <a:lnTo>
                  <a:pt x="182639" y="331592"/>
                </a:lnTo>
                <a:lnTo>
                  <a:pt x="217835" y="360699"/>
                </a:lnTo>
                <a:lnTo>
                  <a:pt x="255286" y="386989"/>
                </a:lnTo>
                <a:lnTo>
                  <a:pt x="294827" y="410302"/>
                </a:lnTo>
                <a:lnTo>
                  <a:pt x="336299" y="430474"/>
                </a:lnTo>
                <a:lnTo>
                  <a:pt x="379538" y="447342"/>
                </a:lnTo>
                <a:lnTo>
                  <a:pt x="424382" y="460746"/>
                </a:lnTo>
                <a:lnTo>
                  <a:pt x="470670" y="470521"/>
                </a:lnTo>
                <a:lnTo>
                  <a:pt x="518239" y="476505"/>
                </a:lnTo>
                <a:lnTo>
                  <a:pt x="566927" y="478536"/>
                </a:lnTo>
                <a:lnTo>
                  <a:pt x="615616" y="476505"/>
                </a:lnTo>
                <a:lnTo>
                  <a:pt x="663185" y="470521"/>
                </a:lnTo>
                <a:lnTo>
                  <a:pt x="709473" y="460746"/>
                </a:lnTo>
                <a:lnTo>
                  <a:pt x="754317" y="447342"/>
                </a:lnTo>
                <a:lnTo>
                  <a:pt x="797556" y="430474"/>
                </a:lnTo>
                <a:lnTo>
                  <a:pt x="839028" y="410302"/>
                </a:lnTo>
                <a:lnTo>
                  <a:pt x="878569" y="386989"/>
                </a:lnTo>
                <a:lnTo>
                  <a:pt x="916020" y="360699"/>
                </a:lnTo>
                <a:lnTo>
                  <a:pt x="951216" y="331592"/>
                </a:lnTo>
                <a:lnTo>
                  <a:pt x="983997" y="299833"/>
                </a:lnTo>
                <a:lnTo>
                  <a:pt x="1014200" y="265584"/>
                </a:lnTo>
                <a:lnTo>
                  <a:pt x="1041663" y="229006"/>
                </a:lnTo>
                <a:lnTo>
                  <a:pt x="1066223" y="190264"/>
                </a:lnTo>
                <a:lnTo>
                  <a:pt x="1087720" y="149518"/>
                </a:lnTo>
                <a:lnTo>
                  <a:pt x="1105991" y="106933"/>
                </a:lnTo>
                <a:lnTo>
                  <a:pt x="1120873" y="62669"/>
                </a:lnTo>
                <a:lnTo>
                  <a:pt x="1132204" y="16891"/>
                </a:lnTo>
                <a:lnTo>
                  <a:pt x="1133855" y="0"/>
                </a:lnTo>
                <a:close/>
              </a:path>
            </a:pathLst>
          </a:custGeom>
          <a:solidFill>
            <a:srgbClr val="FFC000"/>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93345" rIns="0" bIns="0" rtlCol="0">
            <a:spAutoFit/>
          </a:bodyPr>
          <a:lstStyle/>
          <a:p>
            <a:pPr marL="12700" marR="5080">
              <a:lnSpc>
                <a:spcPts val="4710"/>
              </a:lnSpc>
              <a:spcBef>
                <a:spcPts val="735"/>
              </a:spcBef>
            </a:pPr>
            <a:r>
              <a:rPr sz="4400" dirty="0">
                <a:solidFill>
                  <a:srgbClr val="000000"/>
                </a:solidFill>
              </a:rPr>
              <a:t>What</a:t>
            </a:r>
            <a:r>
              <a:rPr sz="4400" spc="-160" dirty="0">
                <a:solidFill>
                  <a:srgbClr val="000000"/>
                </a:solidFill>
              </a:rPr>
              <a:t> </a:t>
            </a:r>
            <a:r>
              <a:rPr sz="4400" dirty="0">
                <a:solidFill>
                  <a:srgbClr val="000000"/>
                </a:solidFill>
              </a:rPr>
              <a:t>is</a:t>
            </a:r>
            <a:r>
              <a:rPr sz="4400" spc="-135" dirty="0">
                <a:solidFill>
                  <a:srgbClr val="000000"/>
                </a:solidFill>
              </a:rPr>
              <a:t> </a:t>
            </a:r>
            <a:r>
              <a:rPr sz="4400" dirty="0">
                <a:solidFill>
                  <a:srgbClr val="000000"/>
                </a:solidFill>
              </a:rPr>
              <a:t>Included</a:t>
            </a:r>
            <a:r>
              <a:rPr sz="4400" spc="-135" dirty="0">
                <a:solidFill>
                  <a:srgbClr val="000000"/>
                </a:solidFill>
              </a:rPr>
              <a:t> </a:t>
            </a:r>
            <a:r>
              <a:rPr sz="4400" dirty="0">
                <a:solidFill>
                  <a:srgbClr val="000000"/>
                </a:solidFill>
              </a:rPr>
              <a:t>in</a:t>
            </a:r>
            <a:r>
              <a:rPr sz="4400" spc="-130" dirty="0">
                <a:solidFill>
                  <a:srgbClr val="000000"/>
                </a:solidFill>
              </a:rPr>
              <a:t> </a:t>
            </a:r>
            <a:r>
              <a:rPr sz="4400" dirty="0">
                <a:solidFill>
                  <a:srgbClr val="000000"/>
                </a:solidFill>
              </a:rPr>
              <a:t>a</a:t>
            </a:r>
            <a:r>
              <a:rPr sz="4400" spc="-135" dirty="0">
                <a:solidFill>
                  <a:srgbClr val="000000"/>
                </a:solidFill>
              </a:rPr>
              <a:t> </a:t>
            </a:r>
            <a:r>
              <a:rPr sz="4400" spc="-35" dirty="0">
                <a:solidFill>
                  <a:srgbClr val="000000"/>
                </a:solidFill>
              </a:rPr>
              <a:t>Feasibility</a:t>
            </a:r>
            <a:r>
              <a:rPr sz="4400" spc="-125" dirty="0">
                <a:solidFill>
                  <a:srgbClr val="000000"/>
                </a:solidFill>
              </a:rPr>
              <a:t> </a:t>
            </a:r>
            <a:r>
              <a:rPr sz="4400" spc="-10" dirty="0">
                <a:solidFill>
                  <a:srgbClr val="000000"/>
                </a:solidFill>
              </a:rPr>
              <a:t>Study Report?</a:t>
            </a:r>
            <a:endParaRPr sz="4400"/>
          </a:p>
        </p:txBody>
      </p:sp>
      <p:sp>
        <p:nvSpPr>
          <p:cNvPr id="4" name="object 4"/>
          <p:cNvSpPr/>
          <p:nvPr/>
        </p:nvSpPr>
        <p:spPr>
          <a:xfrm>
            <a:off x="557022" y="4226052"/>
            <a:ext cx="2041525" cy="2041525"/>
          </a:xfrm>
          <a:custGeom>
            <a:avLst/>
            <a:gdLst/>
            <a:ahLst/>
            <a:cxnLst/>
            <a:rect l="l" t="t" r="r" b="b"/>
            <a:pathLst>
              <a:path w="2041525" h="2041525">
                <a:moveTo>
                  <a:pt x="0" y="0"/>
                </a:moveTo>
                <a:lnTo>
                  <a:pt x="557" y="48183"/>
                </a:lnTo>
                <a:lnTo>
                  <a:pt x="2222" y="96093"/>
                </a:lnTo>
                <a:lnTo>
                  <a:pt x="4981" y="143717"/>
                </a:lnTo>
                <a:lnTo>
                  <a:pt x="8822" y="191044"/>
                </a:lnTo>
                <a:lnTo>
                  <a:pt x="13734" y="238060"/>
                </a:lnTo>
                <a:lnTo>
                  <a:pt x="19704" y="284753"/>
                </a:lnTo>
                <a:lnTo>
                  <a:pt x="26719" y="331112"/>
                </a:lnTo>
                <a:lnTo>
                  <a:pt x="34768" y="377123"/>
                </a:lnTo>
                <a:lnTo>
                  <a:pt x="43838" y="422776"/>
                </a:lnTo>
                <a:lnTo>
                  <a:pt x="53917" y="468056"/>
                </a:lnTo>
                <a:lnTo>
                  <a:pt x="64993" y="512953"/>
                </a:lnTo>
                <a:lnTo>
                  <a:pt x="77053" y="557454"/>
                </a:lnTo>
                <a:lnTo>
                  <a:pt x="90085" y="601547"/>
                </a:lnTo>
                <a:lnTo>
                  <a:pt x="104077" y="645218"/>
                </a:lnTo>
                <a:lnTo>
                  <a:pt x="119016" y="688457"/>
                </a:lnTo>
                <a:lnTo>
                  <a:pt x="134891" y="731251"/>
                </a:lnTo>
                <a:lnTo>
                  <a:pt x="151689" y="773588"/>
                </a:lnTo>
                <a:lnTo>
                  <a:pt x="169398" y="815455"/>
                </a:lnTo>
                <a:lnTo>
                  <a:pt x="188005" y="856840"/>
                </a:lnTo>
                <a:lnTo>
                  <a:pt x="207499" y="897731"/>
                </a:lnTo>
                <a:lnTo>
                  <a:pt x="227867" y="938116"/>
                </a:lnTo>
                <a:lnTo>
                  <a:pt x="249097" y="977982"/>
                </a:lnTo>
                <a:lnTo>
                  <a:pt x="271176" y="1017317"/>
                </a:lnTo>
                <a:lnTo>
                  <a:pt x="294092" y="1056108"/>
                </a:lnTo>
                <a:lnTo>
                  <a:pt x="317834" y="1094345"/>
                </a:lnTo>
                <a:lnTo>
                  <a:pt x="342388" y="1132014"/>
                </a:lnTo>
                <a:lnTo>
                  <a:pt x="367743" y="1169103"/>
                </a:lnTo>
                <a:lnTo>
                  <a:pt x="393886" y="1205599"/>
                </a:lnTo>
                <a:lnTo>
                  <a:pt x="420806" y="1241492"/>
                </a:lnTo>
                <a:lnTo>
                  <a:pt x="448489" y="1276767"/>
                </a:lnTo>
                <a:lnTo>
                  <a:pt x="476923" y="1311414"/>
                </a:lnTo>
                <a:lnTo>
                  <a:pt x="506097" y="1345419"/>
                </a:lnTo>
                <a:lnTo>
                  <a:pt x="535998" y="1378771"/>
                </a:lnTo>
                <a:lnTo>
                  <a:pt x="566613" y="1411457"/>
                </a:lnTo>
                <a:lnTo>
                  <a:pt x="597931" y="1443466"/>
                </a:lnTo>
                <a:lnTo>
                  <a:pt x="629940" y="1474784"/>
                </a:lnTo>
                <a:lnTo>
                  <a:pt x="662626" y="1505399"/>
                </a:lnTo>
                <a:lnTo>
                  <a:pt x="695978" y="1535300"/>
                </a:lnTo>
                <a:lnTo>
                  <a:pt x="729983" y="1564474"/>
                </a:lnTo>
                <a:lnTo>
                  <a:pt x="764630" y="1592908"/>
                </a:lnTo>
                <a:lnTo>
                  <a:pt x="799905" y="1620591"/>
                </a:lnTo>
                <a:lnTo>
                  <a:pt x="835798" y="1647511"/>
                </a:lnTo>
                <a:lnTo>
                  <a:pt x="872294" y="1673654"/>
                </a:lnTo>
                <a:lnTo>
                  <a:pt x="909383" y="1699009"/>
                </a:lnTo>
                <a:lnTo>
                  <a:pt x="947052" y="1723563"/>
                </a:lnTo>
                <a:lnTo>
                  <a:pt x="985289" y="1747305"/>
                </a:lnTo>
                <a:lnTo>
                  <a:pt x="1024080" y="1770221"/>
                </a:lnTo>
                <a:lnTo>
                  <a:pt x="1063415" y="1792300"/>
                </a:lnTo>
                <a:lnTo>
                  <a:pt x="1103281" y="1813530"/>
                </a:lnTo>
                <a:lnTo>
                  <a:pt x="1143666" y="1833898"/>
                </a:lnTo>
                <a:lnTo>
                  <a:pt x="1184557" y="1853392"/>
                </a:lnTo>
                <a:lnTo>
                  <a:pt x="1225942" y="1871999"/>
                </a:lnTo>
                <a:lnTo>
                  <a:pt x="1267809" y="1889708"/>
                </a:lnTo>
                <a:lnTo>
                  <a:pt x="1310146" y="1906506"/>
                </a:lnTo>
                <a:lnTo>
                  <a:pt x="1352940" y="1922381"/>
                </a:lnTo>
                <a:lnTo>
                  <a:pt x="1396179" y="1937320"/>
                </a:lnTo>
                <a:lnTo>
                  <a:pt x="1439850" y="1951312"/>
                </a:lnTo>
                <a:lnTo>
                  <a:pt x="1483943" y="1964344"/>
                </a:lnTo>
                <a:lnTo>
                  <a:pt x="1528444" y="1976404"/>
                </a:lnTo>
                <a:lnTo>
                  <a:pt x="1573341" y="1987480"/>
                </a:lnTo>
                <a:lnTo>
                  <a:pt x="1618621" y="1997559"/>
                </a:lnTo>
                <a:lnTo>
                  <a:pt x="1664274" y="2006629"/>
                </a:lnTo>
                <a:lnTo>
                  <a:pt x="1710285" y="2014678"/>
                </a:lnTo>
                <a:lnTo>
                  <a:pt x="1756644" y="2021693"/>
                </a:lnTo>
                <a:lnTo>
                  <a:pt x="1803337" y="2027663"/>
                </a:lnTo>
                <a:lnTo>
                  <a:pt x="1850353" y="2032575"/>
                </a:lnTo>
                <a:lnTo>
                  <a:pt x="1897680" y="2036416"/>
                </a:lnTo>
                <a:lnTo>
                  <a:pt x="1945304" y="2039175"/>
                </a:lnTo>
                <a:lnTo>
                  <a:pt x="1993214" y="2040840"/>
                </a:lnTo>
                <a:lnTo>
                  <a:pt x="2041398" y="2041398"/>
                </a:lnTo>
              </a:path>
            </a:pathLst>
          </a:custGeom>
          <a:ln w="127000">
            <a:solidFill>
              <a:srgbClr val="FFC000"/>
            </a:solidFill>
            <a:prstDash val="dash"/>
          </a:ln>
        </p:spPr>
        <p:txBody>
          <a:bodyPr wrap="square" lIns="0" tIns="0" rIns="0" bIns="0" rtlCol="0"/>
          <a:lstStyle/>
          <a:p>
            <a:endParaRPr/>
          </a:p>
        </p:txBody>
      </p:sp>
      <p:sp>
        <p:nvSpPr>
          <p:cNvPr id="5" name="object 5"/>
          <p:cNvSpPr txBox="1"/>
          <p:nvPr/>
        </p:nvSpPr>
        <p:spPr>
          <a:xfrm>
            <a:off x="916939" y="1814830"/>
            <a:ext cx="9153525" cy="4218305"/>
          </a:xfrm>
          <a:prstGeom prst="rect">
            <a:avLst/>
          </a:prstGeom>
        </p:spPr>
        <p:txBody>
          <a:bodyPr vert="horz" wrap="square" lIns="0" tIns="47625" rIns="0" bIns="0" rtlCol="0">
            <a:spAutoFit/>
          </a:bodyPr>
          <a:lstStyle/>
          <a:p>
            <a:pPr marL="12700" marR="5080">
              <a:lnSpc>
                <a:spcPts val="2160"/>
              </a:lnSpc>
              <a:spcBef>
                <a:spcPts val="375"/>
              </a:spcBef>
            </a:pPr>
            <a:r>
              <a:rPr sz="2000" dirty="0">
                <a:latin typeface="Roboto"/>
                <a:cs typeface="Roboto"/>
              </a:rPr>
              <a:t>The</a:t>
            </a:r>
            <a:r>
              <a:rPr sz="2000" spc="-65" dirty="0">
                <a:latin typeface="Roboto"/>
                <a:cs typeface="Roboto"/>
              </a:rPr>
              <a:t> </a:t>
            </a:r>
            <a:r>
              <a:rPr sz="2000" spc="-10" dirty="0">
                <a:latin typeface="Roboto"/>
                <a:cs typeface="Roboto"/>
              </a:rPr>
              <a:t>results</a:t>
            </a:r>
            <a:r>
              <a:rPr sz="2000" spc="-80" dirty="0">
                <a:latin typeface="Roboto"/>
                <a:cs typeface="Roboto"/>
              </a:rPr>
              <a:t> </a:t>
            </a:r>
            <a:r>
              <a:rPr sz="2000" dirty="0">
                <a:latin typeface="Roboto"/>
                <a:cs typeface="Roboto"/>
              </a:rPr>
              <a:t>of</a:t>
            </a:r>
            <a:r>
              <a:rPr sz="2000" spc="-60" dirty="0">
                <a:latin typeface="Roboto"/>
                <a:cs typeface="Roboto"/>
              </a:rPr>
              <a:t> </a:t>
            </a:r>
            <a:r>
              <a:rPr sz="2000" dirty="0">
                <a:latin typeface="Roboto"/>
                <a:cs typeface="Roboto"/>
              </a:rPr>
              <a:t>your</a:t>
            </a:r>
            <a:r>
              <a:rPr sz="2000" spc="-55" dirty="0">
                <a:latin typeface="Roboto"/>
                <a:cs typeface="Roboto"/>
              </a:rPr>
              <a:t> </a:t>
            </a:r>
            <a:r>
              <a:rPr sz="2000" spc="-10" dirty="0">
                <a:latin typeface="Roboto"/>
                <a:cs typeface="Roboto"/>
              </a:rPr>
              <a:t>feasibility</a:t>
            </a:r>
            <a:r>
              <a:rPr sz="2000" spc="-75" dirty="0">
                <a:latin typeface="Roboto"/>
                <a:cs typeface="Roboto"/>
              </a:rPr>
              <a:t> </a:t>
            </a:r>
            <a:r>
              <a:rPr sz="2000" spc="-10" dirty="0">
                <a:latin typeface="Roboto"/>
                <a:cs typeface="Roboto"/>
              </a:rPr>
              <a:t>studies</a:t>
            </a:r>
            <a:r>
              <a:rPr sz="2000" spc="-65" dirty="0">
                <a:latin typeface="Roboto"/>
                <a:cs typeface="Roboto"/>
              </a:rPr>
              <a:t> </a:t>
            </a:r>
            <a:r>
              <a:rPr sz="2000" spc="-20" dirty="0">
                <a:latin typeface="Roboto"/>
                <a:cs typeface="Roboto"/>
              </a:rPr>
              <a:t>study</a:t>
            </a:r>
            <a:r>
              <a:rPr sz="2000" spc="-75" dirty="0">
                <a:latin typeface="Roboto"/>
                <a:cs typeface="Roboto"/>
              </a:rPr>
              <a:t> </a:t>
            </a:r>
            <a:r>
              <a:rPr sz="2000" dirty="0">
                <a:latin typeface="Roboto"/>
                <a:cs typeface="Roboto"/>
              </a:rPr>
              <a:t>are</a:t>
            </a:r>
            <a:r>
              <a:rPr sz="2000" spc="-55" dirty="0">
                <a:latin typeface="Roboto"/>
                <a:cs typeface="Roboto"/>
              </a:rPr>
              <a:t> </a:t>
            </a:r>
            <a:r>
              <a:rPr sz="2000" spc="-10" dirty="0">
                <a:latin typeface="Roboto"/>
                <a:cs typeface="Roboto"/>
              </a:rPr>
              <a:t>summarized</a:t>
            </a:r>
            <a:r>
              <a:rPr sz="2000" spc="-65" dirty="0">
                <a:latin typeface="Roboto"/>
                <a:cs typeface="Roboto"/>
              </a:rPr>
              <a:t> </a:t>
            </a:r>
            <a:r>
              <a:rPr sz="2000" dirty="0">
                <a:latin typeface="Roboto"/>
                <a:cs typeface="Roboto"/>
              </a:rPr>
              <a:t>in</a:t>
            </a:r>
            <a:r>
              <a:rPr sz="2000" spc="-85" dirty="0">
                <a:latin typeface="Roboto"/>
                <a:cs typeface="Roboto"/>
              </a:rPr>
              <a:t> </a:t>
            </a:r>
            <a:r>
              <a:rPr sz="2000" dirty="0">
                <a:latin typeface="Roboto"/>
                <a:cs typeface="Roboto"/>
              </a:rPr>
              <a:t>a</a:t>
            </a:r>
            <a:r>
              <a:rPr sz="2000" spc="-55" dirty="0">
                <a:latin typeface="Roboto"/>
                <a:cs typeface="Roboto"/>
              </a:rPr>
              <a:t> </a:t>
            </a:r>
            <a:r>
              <a:rPr sz="2000" spc="-10" dirty="0">
                <a:latin typeface="Roboto"/>
                <a:cs typeface="Roboto"/>
              </a:rPr>
              <a:t>feasibility</a:t>
            </a:r>
            <a:r>
              <a:rPr sz="2000" spc="-70" dirty="0">
                <a:latin typeface="Roboto"/>
                <a:cs typeface="Roboto"/>
              </a:rPr>
              <a:t> </a:t>
            </a:r>
            <a:r>
              <a:rPr sz="2000" spc="-10" dirty="0">
                <a:latin typeface="Roboto"/>
                <a:cs typeface="Roboto"/>
              </a:rPr>
              <a:t>report, which</a:t>
            </a:r>
            <a:r>
              <a:rPr sz="2000" spc="-65" dirty="0">
                <a:latin typeface="Roboto"/>
                <a:cs typeface="Roboto"/>
              </a:rPr>
              <a:t> </a:t>
            </a:r>
            <a:r>
              <a:rPr sz="2000" spc="-20" dirty="0">
                <a:latin typeface="Roboto"/>
                <a:cs typeface="Roboto"/>
              </a:rPr>
              <a:t>typically</a:t>
            </a:r>
            <a:r>
              <a:rPr sz="2000" spc="-60" dirty="0">
                <a:latin typeface="Roboto"/>
                <a:cs typeface="Roboto"/>
              </a:rPr>
              <a:t> </a:t>
            </a:r>
            <a:r>
              <a:rPr sz="2000" spc="-10" dirty="0">
                <a:latin typeface="Roboto"/>
                <a:cs typeface="Roboto"/>
              </a:rPr>
              <a:t>comprises</a:t>
            </a:r>
            <a:r>
              <a:rPr sz="2000" spc="-60" dirty="0">
                <a:latin typeface="Roboto"/>
                <a:cs typeface="Roboto"/>
              </a:rPr>
              <a:t> </a:t>
            </a:r>
            <a:r>
              <a:rPr sz="2000" dirty="0">
                <a:latin typeface="Roboto"/>
                <a:cs typeface="Roboto"/>
              </a:rPr>
              <a:t>the</a:t>
            </a:r>
            <a:r>
              <a:rPr sz="2000" spc="-55" dirty="0">
                <a:latin typeface="Roboto"/>
                <a:cs typeface="Roboto"/>
              </a:rPr>
              <a:t> </a:t>
            </a:r>
            <a:r>
              <a:rPr sz="2000" spc="-10" dirty="0">
                <a:latin typeface="Roboto"/>
                <a:cs typeface="Roboto"/>
              </a:rPr>
              <a:t>following</a:t>
            </a:r>
            <a:r>
              <a:rPr sz="2000" spc="-75" dirty="0">
                <a:latin typeface="Roboto"/>
                <a:cs typeface="Roboto"/>
              </a:rPr>
              <a:t> </a:t>
            </a:r>
            <a:r>
              <a:rPr sz="2000" spc="-10" dirty="0">
                <a:latin typeface="Roboto"/>
                <a:cs typeface="Roboto"/>
              </a:rPr>
              <a:t>sections:</a:t>
            </a:r>
            <a:endParaRPr sz="2000">
              <a:latin typeface="Roboto"/>
              <a:cs typeface="Roboto"/>
            </a:endParaRPr>
          </a:p>
          <a:p>
            <a:pPr marL="240665" indent="-227965">
              <a:lnSpc>
                <a:spcPct val="100000"/>
              </a:lnSpc>
              <a:spcBef>
                <a:spcPts val="740"/>
              </a:spcBef>
              <a:buFont typeface="Arial MT"/>
              <a:buChar char="•"/>
              <a:tabLst>
                <a:tab pos="240665" algn="l"/>
              </a:tabLst>
            </a:pPr>
            <a:r>
              <a:rPr sz="2000" dirty="0">
                <a:latin typeface="Roboto"/>
                <a:cs typeface="Roboto"/>
              </a:rPr>
              <a:t>Executive</a:t>
            </a:r>
            <a:r>
              <a:rPr sz="2000" spc="-90" dirty="0">
                <a:latin typeface="Roboto"/>
                <a:cs typeface="Roboto"/>
              </a:rPr>
              <a:t> </a:t>
            </a:r>
            <a:r>
              <a:rPr sz="2000" spc="-10" dirty="0">
                <a:latin typeface="Roboto"/>
                <a:cs typeface="Roboto"/>
              </a:rPr>
              <a:t>summary</a:t>
            </a:r>
            <a:endParaRPr sz="2000">
              <a:latin typeface="Roboto"/>
              <a:cs typeface="Roboto"/>
            </a:endParaRPr>
          </a:p>
          <a:p>
            <a:pPr marL="240665" indent="-227965">
              <a:lnSpc>
                <a:spcPct val="100000"/>
              </a:lnSpc>
              <a:spcBef>
                <a:spcPts val="755"/>
              </a:spcBef>
              <a:buFont typeface="Arial MT"/>
              <a:buChar char="•"/>
              <a:tabLst>
                <a:tab pos="240665" algn="l"/>
              </a:tabLst>
            </a:pPr>
            <a:r>
              <a:rPr sz="2000" spc="-10" dirty="0">
                <a:latin typeface="Roboto"/>
                <a:cs typeface="Roboto"/>
              </a:rPr>
              <a:t>Specifications</a:t>
            </a:r>
            <a:r>
              <a:rPr sz="2000" spc="-45" dirty="0">
                <a:latin typeface="Roboto"/>
                <a:cs typeface="Roboto"/>
              </a:rPr>
              <a:t> </a:t>
            </a:r>
            <a:r>
              <a:rPr sz="2000" dirty="0">
                <a:latin typeface="Roboto"/>
                <a:cs typeface="Roboto"/>
              </a:rPr>
              <a:t>of</a:t>
            </a:r>
            <a:r>
              <a:rPr sz="2000" spc="-25" dirty="0">
                <a:latin typeface="Roboto"/>
                <a:cs typeface="Roboto"/>
              </a:rPr>
              <a:t> </a:t>
            </a:r>
            <a:r>
              <a:rPr sz="2000" dirty="0">
                <a:latin typeface="Roboto"/>
                <a:cs typeface="Roboto"/>
              </a:rPr>
              <a:t>the</a:t>
            </a:r>
            <a:r>
              <a:rPr sz="2000" spc="-35" dirty="0">
                <a:latin typeface="Roboto"/>
                <a:cs typeface="Roboto"/>
              </a:rPr>
              <a:t> </a:t>
            </a:r>
            <a:r>
              <a:rPr sz="2000" dirty="0">
                <a:latin typeface="Roboto"/>
                <a:cs typeface="Roboto"/>
              </a:rPr>
              <a:t>item</a:t>
            </a:r>
            <a:r>
              <a:rPr sz="2000" spc="-50" dirty="0">
                <a:latin typeface="Roboto"/>
                <a:cs typeface="Roboto"/>
              </a:rPr>
              <a:t> </a:t>
            </a:r>
            <a:r>
              <a:rPr sz="2000" dirty="0">
                <a:latin typeface="Roboto"/>
                <a:cs typeface="Roboto"/>
              </a:rPr>
              <a:t>or</a:t>
            </a:r>
            <a:r>
              <a:rPr sz="2000" spc="-40" dirty="0">
                <a:latin typeface="Roboto"/>
                <a:cs typeface="Roboto"/>
              </a:rPr>
              <a:t> </a:t>
            </a:r>
            <a:r>
              <a:rPr sz="2000" spc="-10" dirty="0">
                <a:latin typeface="Roboto"/>
                <a:cs typeface="Roboto"/>
              </a:rPr>
              <a:t>service</a:t>
            </a:r>
            <a:endParaRPr sz="2000">
              <a:latin typeface="Roboto"/>
              <a:cs typeface="Roboto"/>
            </a:endParaRPr>
          </a:p>
          <a:p>
            <a:pPr marL="240665" indent="-227965">
              <a:lnSpc>
                <a:spcPct val="100000"/>
              </a:lnSpc>
              <a:spcBef>
                <a:spcPts val="755"/>
              </a:spcBef>
              <a:buFont typeface="Arial MT"/>
              <a:buChar char="•"/>
              <a:tabLst>
                <a:tab pos="240665" algn="l"/>
              </a:tabLst>
            </a:pPr>
            <a:r>
              <a:rPr sz="2000" spc="-10" dirty="0">
                <a:latin typeface="Roboto"/>
                <a:cs typeface="Roboto"/>
              </a:rPr>
              <a:t>Considerations</a:t>
            </a:r>
            <a:r>
              <a:rPr sz="2000" spc="-60" dirty="0">
                <a:latin typeface="Roboto"/>
                <a:cs typeface="Roboto"/>
              </a:rPr>
              <a:t> </a:t>
            </a:r>
            <a:r>
              <a:rPr sz="2000" dirty="0">
                <a:latin typeface="Roboto"/>
                <a:cs typeface="Roboto"/>
              </a:rPr>
              <a:t>for</a:t>
            </a:r>
            <a:r>
              <a:rPr sz="2000" spc="-25" dirty="0">
                <a:latin typeface="Roboto"/>
                <a:cs typeface="Roboto"/>
              </a:rPr>
              <a:t> </a:t>
            </a:r>
            <a:r>
              <a:rPr sz="2000" dirty="0">
                <a:latin typeface="Roboto"/>
                <a:cs typeface="Roboto"/>
              </a:rPr>
              <a:t>the</a:t>
            </a:r>
            <a:r>
              <a:rPr sz="2000" spc="-25" dirty="0">
                <a:latin typeface="Roboto"/>
                <a:cs typeface="Roboto"/>
              </a:rPr>
              <a:t> </a:t>
            </a:r>
            <a:r>
              <a:rPr sz="2000" dirty="0">
                <a:latin typeface="Roboto"/>
                <a:cs typeface="Roboto"/>
              </a:rPr>
              <a:t>future</a:t>
            </a:r>
            <a:r>
              <a:rPr sz="2000" spc="-55" dirty="0">
                <a:latin typeface="Roboto"/>
                <a:cs typeface="Roboto"/>
              </a:rPr>
              <a:t> </a:t>
            </a:r>
            <a:r>
              <a:rPr sz="2000" dirty="0">
                <a:latin typeface="Roboto"/>
                <a:cs typeface="Roboto"/>
              </a:rPr>
              <a:t>of</a:t>
            </a:r>
            <a:r>
              <a:rPr sz="2000" spc="-30" dirty="0">
                <a:latin typeface="Roboto"/>
                <a:cs typeface="Roboto"/>
              </a:rPr>
              <a:t> </a:t>
            </a:r>
            <a:r>
              <a:rPr sz="2000" spc="-10" dirty="0">
                <a:latin typeface="Roboto"/>
                <a:cs typeface="Roboto"/>
              </a:rPr>
              <a:t>technology</a:t>
            </a:r>
            <a:endParaRPr sz="2000">
              <a:latin typeface="Roboto"/>
              <a:cs typeface="Roboto"/>
            </a:endParaRPr>
          </a:p>
          <a:p>
            <a:pPr marL="240665" indent="-227965">
              <a:lnSpc>
                <a:spcPct val="100000"/>
              </a:lnSpc>
              <a:spcBef>
                <a:spcPts val="770"/>
              </a:spcBef>
              <a:buFont typeface="Arial MT"/>
              <a:buChar char="•"/>
              <a:tabLst>
                <a:tab pos="240665" algn="l"/>
              </a:tabLst>
            </a:pPr>
            <a:r>
              <a:rPr sz="2000" dirty="0">
                <a:latin typeface="Roboto"/>
                <a:cs typeface="Roboto"/>
              </a:rPr>
              <a:t>The</a:t>
            </a:r>
            <a:r>
              <a:rPr sz="2000" spc="-60" dirty="0">
                <a:latin typeface="Roboto"/>
                <a:cs typeface="Roboto"/>
              </a:rPr>
              <a:t> </a:t>
            </a:r>
            <a:r>
              <a:rPr sz="2000" spc="-10" dirty="0">
                <a:latin typeface="Roboto"/>
                <a:cs typeface="Roboto"/>
              </a:rPr>
              <a:t>marketplace</a:t>
            </a:r>
            <a:r>
              <a:rPr sz="2000" spc="-75" dirty="0">
                <a:latin typeface="Roboto"/>
                <a:cs typeface="Roboto"/>
              </a:rPr>
              <a:t> </a:t>
            </a:r>
            <a:r>
              <a:rPr sz="2000" dirty="0">
                <a:latin typeface="Roboto"/>
                <a:cs typeface="Roboto"/>
              </a:rPr>
              <a:t>for</a:t>
            </a:r>
            <a:r>
              <a:rPr sz="2000" spc="-30" dirty="0">
                <a:latin typeface="Roboto"/>
                <a:cs typeface="Roboto"/>
              </a:rPr>
              <a:t> </a:t>
            </a:r>
            <a:r>
              <a:rPr sz="2000" dirty="0">
                <a:latin typeface="Roboto"/>
                <a:cs typeface="Roboto"/>
              </a:rPr>
              <a:t>goods</a:t>
            </a:r>
            <a:r>
              <a:rPr sz="2000" spc="-35" dirty="0">
                <a:latin typeface="Roboto"/>
                <a:cs typeface="Roboto"/>
              </a:rPr>
              <a:t> </a:t>
            </a:r>
            <a:r>
              <a:rPr sz="2000" dirty="0">
                <a:latin typeface="Roboto"/>
                <a:cs typeface="Roboto"/>
              </a:rPr>
              <a:t>and</a:t>
            </a:r>
            <a:r>
              <a:rPr sz="2000" spc="-45" dirty="0">
                <a:latin typeface="Roboto"/>
                <a:cs typeface="Roboto"/>
              </a:rPr>
              <a:t> </a:t>
            </a:r>
            <a:r>
              <a:rPr sz="2000" spc="-10" dirty="0">
                <a:latin typeface="Roboto"/>
                <a:cs typeface="Roboto"/>
              </a:rPr>
              <a:t>services</a:t>
            </a:r>
            <a:endParaRPr sz="2000">
              <a:latin typeface="Roboto"/>
              <a:cs typeface="Roboto"/>
            </a:endParaRPr>
          </a:p>
          <a:p>
            <a:pPr marL="240665" indent="-227965">
              <a:lnSpc>
                <a:spcPct val="100000"/>
              </a:lnSpc>
              <a:spcBef>
                <a:spcPts val="755"/>
              </a:spcBef>
              <a:buFont typeface="Arial MT"/>
              <a:buChar char="•"/>
              <a:tabLst>
                <a:tab pos="240665" algn="l"/>
              </a:tabLst>
            </a:pPr>
            <a:r>
              <a:rPr sz="2000" dirty="0">
                <a:latin typeface="Roboto"/>
                <a:cs typeface="Roboto"/>
              </a:rPr>
              <a:t>Approach</a:t>
            </a:r>
            <a:r>
              <a:rPr sz="2000" spc="-55" dirty="0">
                <a:latin typeface="Roboto"/>
                <a:cs typeface="Roboto"/>
              </a:rPr>
              <a:t> </a:t>
            </a:r>
            <a:r>
              <a:rPr sz="2000" dirty="0">
                <a:latin typeface="Roboto"/>
                <a:cs typeface="Roboto"/>
              </a:rPr>
              <a:t>to</a:t>
            </a:r>
            <a:r>
              <a:rPr sz="2000" spc="-35" dirty="0">
                <a:latin typeface="Roboto"/>
                <a:cs typeface="Roboto"/>
              </a:rPr>
              <a:t> </a:t>
            </a:r>
            <a:r>
              <a:rPr sz="2000" spc="-10" dirty="0">
                <a:latin typeface="Roboto"/>
                <a:cs typeface="Roboto"/>
              </a:rPr>
              <a:t>marketing</a:t>
            </a:r>
            <a:endParaRPr sz="2000">
              <a:latin typeface="Roboto"/>
              <a:cs typeface="Roboto"/>
            </a:endParaRPr>
          </a:p>
          <a:p>
            <a:pPr marL="240665" indent="-227965">
              <a:lnSpc>
                <a:spcPct val="100000"/>
              </a:lnSpc>
              <a:spcBef>
                <a:spcPts val="760"/>
              </a:spcBef>
              <a:buFont typeface="Arial MT"/>
              <a:buChar char="•"/>
              <a:tabLst>
                <a:tab pos="240665" algn="l"/>
              </a:tabLst>
            </a:pPr>
            <a:r>
              <a:rPr sz="2000" spc="-10" dirty="0">
                <a:latin typeface="Roboto"/>
                <a:cs typeface="Roboto"/>
              </a:rPr>
              <a:t>Organization/staffing</a:t>
            </a:r>
            <a:endParaRPr sz="2000">
              <a:latin typeface="Roboto"/>
              <a:cs typeface="Roboto"/>
            </a:endParaRPr>
          </a:p>
          <a:p>
            <a:pPr marL="240665" indent="-227965">
              <a:lnSpc>
                <a:spcPct val="100000"/>
              </a:lnSpc>
              <a:spcBef>
                <a:spcPts val="770"/>
              </a:spcBef>
              <a:buFont typeface="Arial MT"/>
              <a:buChar char="•"/>
              <a:tabLst>
                <a:tab pos="240665" algn="l"/>
              </a:tabLst>
            </a:pPr>
            <a:r>
              <a:rPr sz="2000" spc="-10" dirty="0">
                <a:latin typeface="Roboto"/>
                <a:cs typeface="Roboto"/>
              </a:rPr>
              <a:t>Schedule</a:t>
            </a:r>
            <a:endParaRPr sz="2000">
              <a:latin typeface="Roboto"/>
              <a:cs typeface="Roboto"/>
            </a:endParaRPr>
          </a:p>
          <a:p>
            <a:pPr marL="240665" indent="-227965">
              <a:lnSpc>
                <a:spcPct val="100000"/>
              </a:lnSpc>
              <a:spcBef>
                <a:spcPts val="755"/>
              </a:spcBef>
              <a:buFont typeface="Arial MT"/>
              <a:buChar char="•"/>
              <a:tabLst>
                <a:tab pos="240665" algn="l"/>
              </a:tabLst>
            </a:pPr>
            <a:r>
              <a:rPr sz="2000" dirty="0">
                <a:latin typeface="Roboto"/>
                <a:cs typeface="Roboto"/>
              </a:rPr>
              <a:t>The</a:t>
            </a:r>
            <a:r>
              <a:rPr sz="2000" spc="-60" dirty="0">
                <a:latin typeface="Roboto"/>
                <a:cs typeface="Roboto"/>
              </a:rPr>
              <a:t> </a:t>
            </a:r>
            <a:r>
              <a:rPr sz="2000" spc="-10" dirty="0">
                <a:latin typeface="Roboto"/>
                <a:cs typeface="Roboto"/>
              </a:rPr>
              <a:t>financial</a:t>
            </a:r>
            <a:r>
              <a:rPr sz="2000" spc="-55" dirty="0">
                <a:latin typeface="Roboto"/>
                <a:cs typeface="Roboto"/>
              </a:rPr>
              <a:t> </a:t>
            </a:r>
            <a:r>
              <a:rPr sz="2000" spc="-10" dirty="0">
                <a:latin typeface="Roboto"/>
                <a:cs typeface="Roboto"/>
              </a:rPr>
              <a:t>forecasts</a:t>
            </a:r>
            <a:endParaRPr sz="2000">
              <a:latin typeface="Roboto"/>
              <a:cs typeface="Roboto"/>
            </a:endParaRPr>
          </a:p>
          <a:p>
            <a:pPr marL="240665" indent="-227965">
              <a:lnSpc>
                <a:spcPct val="100000"/>
              </a:lnSpc>
              <a:spcBef>
                <a:spcPts val="755"/>
              </a:spcBef>
              <a:buFont typeface="Arial MT"/>
              <a:buChar char="•"/>
              <a:tabLst>
                <a:tab pos="240665" algn="l"/>
              </a:tabLst>
            </a:pPr>
            <a:r>
              <a:rPr sz="2000" spc="-20" dirty="0">
                <a:latin typeface="Roboto"/>
                <a:cs typeface="Roboto"/>
              </a:rPr>
              <a:t>Recommendations</a:t>
            </a:r>
            <a:r>
              <a:rPr sz="2000" spc="-35" dirty="0">
                <a:latin typeface="Roboto"/>
                <a:cs typeface="Roboto"/>
              </a:rPr>
              <a:t> </a:t>
            </a:r>
            <a:r>
              <a:rPr sz="2000" dirty="0">
                <a:latin typeface="Roboto"/>
                <a:cs typeface="Roboto"/>
              </a:rPr>
              <a:t>based</a:t>
            </a:r>
            <a:r>
              <a:rPr sz="2000" spc="-35" dirty="0">
                <a:latin typeface="Roboto"/>
                <a:cs typeface="Roboto"/>
              </a:rPr>
              <a:t> </a:t>
            </a:r>
            <a:r>
              <a:rPr sz="2000" dirty="0">
                <a:latin typeface="Roboto"/>
                <a:cs typeface="Roboto"/>
              </a:rPr>
              <a:t>on</a:t>
            </a:r>
            <a:r>
              <a:rPr sz="2000" spc="-10" dirty="0">
                <a:latin typeface="Roboto"/>
                <a:cs typeface="Roboto"/>
              </a:rPr>
              <a:t> research</a:t>
            </a:r>
            <a:endParaRPr sz="2000">
              <a:latin typeface="Roboto"/>
              <a:cs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2346960"/>
          </a:xfrm>
          <a:custGeom>
            <a:avLst/>
            <a:gdLst/>
            <a:ahLst/>
            <a:cxnLst/>
            <a:rect l="l" t="t" r="r" b="b"/>
            <a:pathLst>
              <a:path w="12192000" h="2346960">
                <a:moveTo>
                  <a:pt x="12192000" y="0"/>
                </a:moveTo>
                <a:lnTo>
                  <a:pt x="0" y="0"/>
                </a:lnTo>
                <a:lnTo>
                  <a:pt x="0" y="1718437"/>
                </a:lnTo>
                <a:lnTo>
                  <a:pt x="200710" y="1754759"/>
                </a:lnTo>
                <a:lnTo>
                  <a:pt x="298911" y="1772088"/>
                </a:lnTo>
                <a:lnTo>
                  <a:pt x="446521" y="1797424"/>
                </a:lnTo>
                <a:lnTo>
                  <a:pt x="545095" y="1813615"/>
                </a:lnTo>
                <a:lnTo>
                  <a:pt x="647291" y="1829623"/>
                </a:lnTo>
                <a:lnTo>
                  <a:pt x="753038" y="1845298"/>
                </a:lnTo>
                <a:lnTo>
                  <a:pt x="1335238" y="1928909"/>
                </a:lnTo>
                <a:lnTo>
                  <a:pt x="1441196" y="1943480"/>
                </a:lnTo>
                <a:lnTo>
                  <a:pt x="1493558" y="1950224"/>
                </a:lnTo>
                <a:lnTo>
                  <a:pt x="1545980" y="1956580"/>
                </a:lnTo>
                <a:lnTo>
                  <a:pt x="1755775" y="1980946"/>
                </a:lnTo>
                <a:lnTo>
                  <a:pt x="2043117" y="2017135"/>
                </a:lnTo>
                <a:lnTo>
                  <a:pt x="2140306" y="2028285"/>
                </a:lnTo>
                <a:lnTo>
                  <a:pt x="2337435" y="2048255"/>
                </a:lnTo>
                <a:lnTo>
                  <a:pt x="2389681" y="2054139"/>
                </a:lnTo>
                <a:lnTo>
                  <a:pt x="2546300" y="2072400"/>
                </a:lnTo>
                <a:lnTo>
                  <a:pt x="2598547" y="2078101"/>
                </a:lnTo>
                <a:lnTo>
                  <a:pt x="2651186" y="2083202"/>
                </a:lnTo>
                <a:lnTo>
                  <a:pt x="2756656" y="2092263"/>
                </a:lnTo>
                <a:lnTo>
                  <a:pt x="2858159" y="2101881"/>
                </a:lnTo>
                <a:lnTo>
                  <a:pt x="3101467" y="2126361"/>
                </a:lnTo>
                <a:lnTo>
                  <a:pt x="3258312" y="2139061"/>
                </a:lnTo>
                <a:lnTo>
                  <a:pt x="3517265" y="2162937"/>
                </a:lnTo>
                <a:lnTo>
                  <a:pt x="3559556" y="2166278"/>
                </a:lnTo>
                <a:lnTo>
                  <a:pt x="3686429" y="2175637"/>
                </a:lnTo>
                <a:lnTo>
                  <a:pt x="4035097" y="2203324"/>
                </a:lnTo>
                <a:lnTo>
                  <a:pt x="4545179" y="2236985"/>
                </a:lnTo>
                <a:lnTo>
                  <a:pt x="4605401" y="2239772"/>
                </a:lnTo>
                <a:lnTo>
                  <a:pt x="4568451" y="2242288"/>
                </a:lnTo>
                <a:lnTo>
                  <a:pt x="4533836" y="2241327"/>
                </a:lnTo>
                <a:lnTo>
                  <a:pt x="4500745" y="2238986"/>
                </a:lnTo>
                <a:lnTo>
                  <a:pt x="4468368" y="2237359"/>
                </a:lnTo>
                <a:lnTo>
                  <a:pt x="4415119" y="2236091"/>
                </a:lnTo>
                <a:lnTo>
                  <a:pt x="4361909" y="2233868"/>
                </a:lnTo>
                <a:lnTo>
                  <a:pt x="4255506" y="2228403"/>
                </a:lnTo>
                <a:lnTo>
                  <a:pt x="4202264" y="2226084"/>
                </a:lnTo>
                <a:lnTo>
                  <a:pt x="4148963" y="2224659"/>
                </a:lnTo>
                <a:lnTo>
                  <a:pt x="4095189" y="2222681"/>
                </a:lnTo>
                <a:lnTo>
                  <a:pt x="4041586" y="2219083"/>
                </a:lnTo>
                <a:lnTo>
                  <a:pt x="3934721" y="2210044"/>
                </a:lnTo>
                <a:lnTo>
                  <a:pt x="3881374" y="2206116"/>
                </a:lnTo>
                <a:lnTo>
                  <a:pt x="3825494" y="2203428"/>
                </a:lnTo>
                <a:lnTo>
                  <a:pt x="3769518" y="2201465"/>
                </a:lnTo>
                <a:lnTo>
                  <a:pt x="3713781" y="2198812"/>
                </a:lnTo>
                <a:lnTo>
                  <a:pt x="3658616" y="2194052"/>
                </a:lnTo>
                <a:lnTo>
                  <a:pt x="3603904" y="2188900"/>
                </a:lnTo>
                <a:lnTo>
                  <a:pt x="3494434" y="2181264"/>
                </a:lnTo>
                <a:lnTo>
                  <a:pt x="3439795" y="2176399"/>
                </a:lnTo>
                <a:lnTo>
                  <a:pt x="3390302" y="2172664"/>
                </a:lnTo>
                <a:lnTo>
                  <a:pt x="3340655" y="2170620"/>
                </a:lnTo>
                <a:lnTo>
                  <a:pt x="3291079" y="2168290"/>
                </a:lnTo>
                <a:lnTo>
                  <a:pt x="3241802" y="2163699"/>
                </a:lnTo>
                <a:lnTo>
                  <a:pt x="3190478" y="2157813"/>
                </a:lnTo>
                <a:lnTo>
                  <a:pt x="3139094" y="2153189"/>
                </a:lnTo>
                <a:lnTo>
                  <a:pt x="3036265" y="2145459"/>
                </a:lnTo>
                <a:lnTo>
                  <a:pt x="2847863" y="2129861"/>
                </a:lnTo>
                <a:lnTo>
                  <a:pt x="2747236" y="2121027"/>
                </a:lnTo>
                <a:lnTo>
                  <a:pt x="2637055" y="2110692"/>
                </a:lnTo>
                <a:lnTo>
                  <a:pt x="2499487" y="2096325"/>
                </a:lnTo>
                <a:lnTo>
                  <a:pt x="2458235" y="2092416"/>
                </a:lnTo>
                <a:lnTo>
                  <a:pt x="2365658" y="2084877"/>
                </a:lnTo>
                <a:lnTo>
                  <a:pt x="2314463" y="2079259"/>
                </a:lnTo>
                <a:lnTo>
                  <a:pt x="2212086" y="2067178"/>
                </a:lnTo>
                <a:lnTo>
                  <a:pt x="2068702" y="2052574"/>
                </a:lnTo>
                <a:lnTo>
                  <a:pt x="1701419" y="2010283"/>
                </a:lnTo>
                <a:lnTo>
                  <a:pt x="1518031" y="1987677"/>
                </a:lnTo>
                <a:lnTo>
                  <a:pt x="1474271" y="1982672"/>
                </a:lnTo>
                <a:lnTo>
                  <a:pt x="1386657" y="1973139"/>
                </a:lnTo>
                <a:lnTo>
                  <a:pt x="1342898" y="1967991"/>
                </a:lnTo>
                <a:lnTo>
                  <a:pt x="998989" y="1919106"/>
                </a:lnTo>
                <a:lnTo>
                  <a:pt x="722833" y="1878329"/>
                </a:lnTo>
                <a:lnTo>
                  <a:pt x="666594" y="1870517"/>
                </a:lnTo>
                <a:lnTo>
                  <a:pt x="610347" y="1862978"/>
                </a:lnTo>
                <a:lnTo>
                  <a:pt x="554174" y="1854987"/>
                </a:lnTo>
                <a:lnTo>
                  <a:pt x="498157" y="1845817"/>
                </a:lnTo>
                <a:lnTo>
                  <a:pt x="442221" y="1836124"/>
                </a:lnTo>
                <a:lnTo>
                  <a:pt x="274243" y="1808352"/>
                </a:lnTo>
                <a:lnTo>
                  <a:pt x="0" y="1758188"/>
                </a:lnTo>
                <a:lnTo>
                  <a:pt x="0" y="1814449"/>
                </a:lnTo>
                <a:lnTo>
                  <a:pt x="35731" y="1821307"/>
                </a:lnTo>
                <a:lnTo>
                  <a:pt x="86998" y="1830168"/>
                </a:lnTo>
                <a:lnTo>
                  <a:pt x="138295" y="1838771"/>
                </a:lnTo>
                <a:lnTo>
                  <a:pt x="292268" y="1863849"/>
                </a:lnTo>
                <a:lnTo>
                  <a:pt x="542823" y="1905249"/>
                </a:lnTo>
                <a:lnTo>
                  <a:pt x="759248" y="1940242"/>
                </a:lnTo>
                <a:lnTo>
                  <a:pt x="814908" y="1948688"/>
                </a:lnTo>
                <a:lnTo>
                  <a:pt x="861354" y="1955305"/>
                </a:lnTo>
                <a:lnTo>
                  <a:pt x="1241386" y="2006727"/>
                </a:lnTo>
                <a:lnTo>
                  <a:pt x="1350084" y="2021205"/>
                </a:lnTo>
                <a:lnTo>
                  <a:pt x="1501445" y="2040727"/>
                </a:lnTo>
                <a:lnTo>
                  <a:pt x="1629283" y="2055622"/>
                </a:lnTo>
                <a:lnTo>
                  <a:pt x="1865376" y="2084324"/>
                </a:lnTo>
                <a:lnTo>
                  <a:pt x="1912475" y="2089530"/>
                </a:lnTo>
                <a:lnTo>
                  <a:pt x="2054225" y="2104390"/>
                </a:lnTo>
                <a:lnTo>
                  <a:pt x="2260347" y="2127644"/>
                </a:lnTo>
                <a:lnTo>
                  <a:pt x="2311908" y="2133091"/>
                </a:lnTo>
                <a:lnTo>
                  <a:pt x="2365269" y="2138235"/>
                </a:lnTo>
                <a:lnTo>
                  <a:pt x="2472088" y="2147522"/>
                </a:lnTo>
                <a:lnTo>
                  <a:pt x="2574535" y="2157351"/>
                </a:lnTo>
                <a:lnTo>
                  <a:pt x="2770587" y="2177370"/>
                </a:lnTo>
                <a:lnTo>
                  <a:pt x="2819654" y="2181987"/>
                </a:lnTo>
                <a:lnTo>
                  <a:pt x="2870948" y="2186263"/>
                </a:lnTo>
                <a:lnTo>
                  <a:pt x="3024833" y="2197446"/>
                </a:lnTo>
                <a:lnTo>
                  <a:pt x="3076067" y="2201417"/>
                </a:lnTo>
                <a:lnTo>
                  <a:pt x="3325566" y="2222874"/>
                </a:lnTo>
                <a:lnTo>
                  <a:pt x="3425444" y="2230882"/>
                </a:lnTo>
                <a:lnTo>
                  <a:pt x="3476244" y="2234192"/>
                </a:lnTo>
                <a:lnTo>
                  <a:pt x="3628681" y="2243130"/>
                </a:lnTo>
                <a:lnTo>
                  <a:pt x="3679517" y="2246589"/>
                </a:lnTo>
                <a:lnTo>
                  <a:pt x="3730371" y="2250694"/>
                </a:lnTo>
                <a:lnTo>
                  <a:pt x="3758372" y="2252698"/>
                </a:lnTo>
                <a:lnTo>
                  <a:pt x="3814327" y="2255087"/>
                </a:lnTo>
                <a:lnTo>
                  <a:pt x="3842258" y="2256663"/>
                </a:lnTo>
                <a:lnTo>
                  <a:pt x="4083772" y="2273650"/>
                </a:lnTo>
                <a:lnTo>
                  <a:pt x="4180332" y="2279777"/>
                </a:lnTo>
                <a:lnTo>
                  <a:pt x="4232072" y="2282265"/>
                </a:lnTo>
                <a:lnTo>
                  <a:pt x="4335601" y="2285813"/>
                </a:lnTo>
                <a:lnTo>
                  <a:pt x="4387342" y="2288159"/>
                </a:lnTo>
                <a:lnTo>
                  <a:pt x="4542077" y="2296216"/>
                </a:lnTo>
                <a:lnTo>
                  <a:pt x="4748421" y="2306008"/>
                </a:lnTo>
                <a:lnTo>
                  <a:pt x="4954798" y="2314708"/>
                </a:lnTo>
                <a:lnTo>
                  <a:pt x="5161209" y="2322307"/>
                </a:lnTo>
                <a:lnTo>
                  <a:pt x="5367655" y="2328799"/>
                </a:lnTo>
                <a:lnTo>
                  <a:pt x="6077775" y="2346515"/>
                </a:lnTo>
                <a:lnTo>
                  <a:pt x="6128023" y="2346872"/>
                </a:lnTo>
                <a:lnTo>
                  <a:pt x="6178296" y="2345182"/>
                </a:lnTo>
                <a:lnTo>
                  <a:pt x="6228689" y="2341880"/>
                </a:lnTo>
                <a:lnTo>
                  <a:pt x="6379822" y="2331220"/>
                </a:lnTo>
                <a:lnTo>
                  <a:pt x="6430198" y="2328096"/>
                </a:lnTo>
                <a:lnTo>
                  <a:pt x="6480581" y="2325527"/>
                </a:lnTo>
                <a:lnTo>
                  <a:pt x="6530975" y="2323719"/>
                </a:lnTo>
                <a:lnTo>
                  <a:pt x="6582204" y="2322411"/>
                </a:lnTo>
                <a:lnTo>
                  <a:pt x="7197117" y="2308921"/>
                </a:lnTo>
                <a:lnTo>
                  <a:pt x="7350823" y="2304560"/>
                </a:lnTo>
                <a:lnTo>
                  <a:pt x="7453272" y="2301050"/>
                </a:lnTo>
                <a:lnTo>
                  <a:pt x="7555699" y="2296931"/>
                </a:lnTo>
                <a:lnTo>
                  <a:pt x="7912949" y="2279934"/>
                </a:lnTo>
                <a:lnTo>
                  <a:pt x="8014847" y="2274402"/>
                </a:lnTo>
                <a:lnTo>
                  <a:pt x="8065770" y="2271267"/>
                </a:lnTo>
                <a:lnTo>
                  <a:pt x="8372960" y="2250843"/>
                </a:lnTo>
                <a:lnTo>
                  <a:pt x="8628898" y="2232405"/>
                </a:lnTo>
                <a:lnTo>
                  <a:pt x="8833813" y="2216519"/>
                </a:lnTo>
                <a:lnTo>
                  <a:pt x="8987631" y="2203354"/>
                </a:lnTo>
                <a:lnTo>
                  <a:pt x="9141380" y="2189298"/>
                </a:lnTo>
                <a:lnTo>
                  <a:pt x="9294763" y="2174487"/>
                </a:lnTo>
                <a:lnTo>
                  <a:pt x="9651208" y="2137169"/>
                </a:lnTo>
                <a:lnTo>
                  <a:pt x="9753141" y="2127483"/>
                </a:lnTo>
                <a:lnTo>
                  <a:pt x="9855562" y="2118803"/>
                </a:lnTo>
                <a:lnTo>
                  <a:pt x="10009872" y="2106606"/>
                </a:lnTo>
                <a:lnTo>
                  <a:pt x="10627360" y="2061083"/>
                </a:lnTo>
                <a:lnTo>
                  <a:pt x="10777425" y="2049239"/>
                </a:lnTo>
                <a:lnTo>
                  <a:pt x="10977430" y="2032409"/>
                </a:lnTo>
                <a:lnTo>
                  <a:pt x="11177346" y="2014493"/>
                </a:lnTo>
                <a:lnTo>
                  <a:pt x="11427126" y="1990748"/>
                </a:lnTo>
                <a:lnTo>
                  <a:pt x="11729842" y="1960329"/>
                </a:lnTo>
                <a:lnTo>
                  <a:pt x="11882717" y="1943946"/>
                </a:lnTo>
                <a:lnTo>
                  <a:pt x="12035536" y="1926716"/>
                </a:lnTo>
                <a:lnTo>
                  <a:pt x="12192000" y="1907032"/>
                </a:lnTo>
                <a:lnTo>
                  <a:pt x="12192000" y="1850898"/>
                </a:lnTo>
                <a:lnTo>
                  <a:pt x="11575161" y="1921002"/>
                </a:lnTo>
                <a:lnTo>
                  <a:pt x="11471248" y="1931367"/>
                </a:lnTo>
                <a:lnTo>
                  <a:pt x="11211369" y="1956339"/>
                </a:lnTo>
                <a:lnTo>
                  <a:pt x="11003329" y="1975017"/>
                </a:lnTo>
                <a:lnTo>
                  <a:pt x="10847197" y="1988058"/>
                </a:lnTo>
                <a:lnTo>
                  <a:pt x="10841228" y="1988185"/>
                </a:lnTo>
                <a:lnTo>
                  <a:pt x="10829290" y="1987423"/>
                </a:lnTo>
                <a:lnTo>
                  <a:pt x="10808130" y="1991445"/>
                </a:lnTo>
                <a:lnTo>
                  <a:pt x="10786792" y="1994169"/>
                </a:lnTo>
                <a:lnTo>
                  <a:pt x="10765335" y="1995584"/>
                </a:lnTo>
                <a:lnTo>
                  <a:pt x="10743819" y="1995677"/>
                </a:lnTo>
                <a:lnTo>
                  <a:pt x="10829036" y="1982851"/>
                </a:lnTo>
                <a:lnTo>
                  <a:pt x="10977987" y="1959364"/>
                </a:lnTo>
                <a:lnTo>
                  <a:pt x="11176447" y="1927094"/>
                </a:lnTo>
                <a:lnTo>
                  <a:pt x="11374693" y="1893571"/>
                </a:lnTo>
                <a:lnTo>
                  <a:pt x="11523204" y="1867499"/>
                </a:lnTo>
                <a:lnTo>
                  <a:pt x="11671540" y="1840549"/>
                </a:lnTo>
                <a:lnTo>
                  <a:pt x="11819676" y="1812645"/>
                </a:lnTo>
                <a:lnTo>
                  <a:pt x="11967591" y="1783714"/>
                </a:lnTo>
                <a:lnTo>
                  <a:pt x="12192000" y="1736089"/>
                </a:lnTo>
                <a:lnTo>
                  <a:pt x="12192000" y="0"/>
                </a:lnTo>
                <a:close/>
              </a:path>
            </a:pathLst>
          </a:custGeom>
          <a:solidFill>
            <a:srgbClr val="EC7C30"/>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266369" rIns="0" bIns="0" rtlCol="0">
            <a:spAutoFit/>
          </a:bodyPr>
          <a:lstStyle/>
          <a:p>
            <a:pPr marL="12700">
              <a:lnSpc>
                <a:spcPct val="100000"/>
              </a:lnSpc>
              <a:spcBef>
                <a:spcPts val="100"/>
              </a:spcBef>
            </a:pPr>
            <a:r>
              <a:rPr spc="-20" dirty="0"/>
              <a:t>Purpose</a:t>
            </a:r>
            <a:r>
              <a:rPr spc="-125" dirty="0"/>
              <a:t> </a:t>
            </a:r>
            <a:r>
              <a:rPr dirty="0"/>
              <a:t>of</a:t>
            </a:r>
            <a:r>
              <a:rPr spc="-135" dirty="0"/>
              <a:t> </a:t>
            </a:r>
            <a:r>
              <a:rPr dirty="0"/>
              <a:t>a</a:t>
            </a:r>
            <a:r>
              <a:rPr spc="-135" dirty="0"/>
              <a:t> </a:t>
            </a:r>
            <a:r>
              <a:rPr spc="-25" dirty="0"/>
              <a:t>Feasibility</a:t>
            </a:r>
            <a:r>
              <a:rPr spc="-135" dirty="0"/>
              <a:t> </a:t>
            </a:r>
            <a:r>
              <a:rPr spc="-25" dirty="0"/>
              <a:t>Study</a:t>
            </a:r>
          </a:p>
        </p:txBody>
      </p:sp>
      <p:sp>
        <p:nvSpPr>
          <p:cNvPr id="4" name="object 4"/>
          <p:cNvSpPr txBox="1"/>
          <p:nvPr/>
        </p:nvSpPr>
        <p:spPr>
          <a:xfrm>
            <a:off x="457200" y="1925853"/>
            <a:ext cx="11506199" cy="5004575"/>
          </a:xfrm>
          <a:prstGeom prst="rect">
            <a:avLst/>
          </a:prstGeom>
        </p:spPr>
        <p:txBody>
          <a:bodyPr vert="horz" wrap="square" lIns="0" tIns="38735" rIns="0" bIns="0" rtlCol="0">
            <a:spAutoFit/>
          </a:bodyPr>
          <a:lstStyle/>
          <a:p>
            <a:pPr marL="12700" marR="5080">
              <a:lnSpc>
                <a:spcPct val="90000"/>
              </a:lnSpc>
              <a:spcBef>
                <a:spcPts val="305"/>
              </a:spcBef>
            </a:pPr>
            <a:r>
              <a:rPr sz="2400" dirty="0">
                <a:latin typeface="Roboto"/>
                <a:cs typeface="Roboto"/>
              </a:rPr>
              <a:t>A</a:t>
            </a:r>
            <a:r>
              <a:rPr sz="2400" spc="-40" dirty="0">
                <a:latin typeface="Roboto"/>
                <a:cs typeface="Roboto"/>
              </a:rPr>
              <a:t> </a:t>
            </a:r>
            <a:r>
              <a:rPr sz="2400" spc="-10" dirty="0">
                <a:latin typeface="Roboto"/>
                <a:cs typeface="Roboto"/>
              </a:rPr>
              <a:t>feasibility</a:t>
            </a:r>
            <a:r>
              <a:rPr sz="2400" spc="-45" dirty="0">
                <a:latin typeface="Roboto"/>
                <a:cs typeface="Roboto"/>
              </a:rPr>
              <a:t> </a:t>
            </a:r>
            <a:r>
              <a:rPr sz="2400" spc="-20" dirty="0">
                <a:latin typeface="Roboto"/>
                <a:cs typeface="Roboto"/>
              </a:rPr>
              <a:t>study</a:t>
            </a:r>
            <a:r>
              <a:rPr sz="2400" spc="-65" dirty="0">
                <a:latin typeface="Roboto"/>
                <a:cs typeface="Roboto"/>
              </a:rPr>
              <a:t> </a:t>
            </a:r>
            <a:r>
              <a:rPr sz="2400" dirty="0">
                <a:latin typeface="Roboto"/>
                <a:cs typeface="Roboto"/>
              </a:rPr>
              <a:t>is</a:t>
            </a:r>
            <a:r>
              <a:rPr sz="2400" spc="-45" dirty="0">
                <a:latin typeface="Roboto"/>
                <a:cs typeface="Roboto"/>
              </a:rPr>
              <a:t> </a:t>
            </a:r>
            <a:r>
              <a:rPr sz="2400" dirty="0">
                <a:latin typeface="Roboto"/>
                <a:cs typeface="Roboto"/>
              </a:rPr>
              <a:t>an</a:t>
            </a:r>
            <a:r>
              <a:rPr sz="2400" spc="-40" dirty="0">
                <a:latin typeface="Roboto"/>
                <a:cs typeface="Roboto"/>
              </a:rPr>
              <a:t> </a:t>
            </a:r>
            <a:r>
              <a:rPr sz="2400" spc="-20" dirty="0">
                <a:latin typeface="Roboto"/>
                <a:cs typeface="Roboto"/>
              </a:rPr>
              <a:t>important</a:t>
            </a:r>
            <a:r>
              <a:rPr sz="2400" spc="-70" dirty="0">
                <a:latin typeface="Roboto"/>
                <a:cs typeface="Roboto"/>
              </a:rPr>
              <a:t> </a:t>
            </a:r>
            <a:r>
              <a:rPr sz="2400" dirty="0">
                <a:latin typeface="Roboto"/>
                <a:cs typeface="Roboto"/>
              </a:rPr>
              <a:t>first</a:t>
            </a:r>
            <a:r>
              <a:rPr sz="2400" spc="-45" dirty="0">
                <a:latin typeface="Roboto"/>
                <a:cs typeface="Roboto"/>
              </a:rPr>
              <a:t> </a:t>
            </a:r>
            <a:r>
              <a:rPr sz="2400" dirty="0">
                <a:latin typeface="Roboto"/>
                <a:cs typeface="Roboto"/>
              </a:rPr>
              <a:t>step</a:t>
            </a:r>
            <a:r>
              <a:rPr sz="2400" spc="-45" dirty="0">
                <a:latin typeface="Roboto"/>
                <a:cs typeface="Roboto"/>
              </a:rPr>
              <a:t> </a:t>
            </a:r>
            <a:r>
              <a:rPr sz="2400" dirty="0">
                <a:latin typeface="Roboto"/>
                <a:cs typeface="Roboto"/>
              </a:rPr>
              <a:t>in</a:t>
            </a:r>
            <a:r>
              <a:rPr sz="2400" spc="-45" dirty="0">
                <a:latin typeface="Roboto"/>
                <a:cs typeface="Roboto"/>
              </a:rPr>
              <a:t> </a:t>
            </a:r>
            <a:r>
              <a:rPr sz="2400" spc="-20" dirty="0">
                <a:latin typeface="Roboto"/>
                <a:cs typeface="Roboto"/>
              </a:rPr>
              <a:t>starting</a:t>
            </a:r>
            <a:r>
              <a:rPr sz="2400" spc="-60" dirty="0">
                <a:latin typeface="Roboto"/>
                <a:cs typeface="Roboto"/>
              </a:rPr>
              <a:t> </a:t>
            </a:r>
            <a:r>
              <a:rPr sz="2400" dirty="0">
                <a:latin typeface="Roboto"/>
                <a:cs typeface="Roboto"/>
              </a:rPr>
              <a:t>a</a:t>
            </a:r>
            <a:r>
              <a:rPr sz="2400" spc="-30" dirty="0">
                <a:latin typeface="Roboto"/>
                <a:cs typeface="Roboto"/>
              </a:rPr>
              <a:t> </a:t>
            </a:r>
            <a:r>
              <a:rPr sz="2400" dirty="0">
                <a:latin typeface="Roboto"/>
                <a:cs typeface="Roboto"/>
              </a:rPr>
              <a:t>new</a:t>
            </a:r>
            <a:r>
              <a:rPr sz="2400" spc="-35" dirty="0">
                <a:latin typeface="Roboto"/>
                <a:cs typeface="Roboto"/>
              </a:rPr>
              <a:t> </a:t>
            </a:r>
            <a:r>
              <a:rPr sz="2400" spc="-20" dirty="0">
                <a:latin typeface="Roboto"/>
                <a:cs typeface="Roboto"/>
              </a:rPr>
              <a:t>business.</a:t>
            </a:r>
            <a:r>
              <a:rPr sz="2400" spc="-55" dirty="0">
                <a:latin typeface="Roboto"/>
                <a:cs typeface="Roboto"/>
              </a:rPr>
              <a:t> </a:t>
            </a:r>
            <a:r>
              <a:rPr sz="2400" dirty="0">
                <a:latin typeface="Roboto"/>
                <a:cs typeface="Roboto"/>
              </a:rPr>
              <a:t>It</a:t>
            </a:r>
            <a:r>
              <a:rPr sz="2400" spc="-40" dirty="0">
                <a:latin typeface="Roboto"/>
                <a:cs typeface="Roboto"/>
              </a:rPr>
              <a:t> </a:t>
            </a:r>
            <a:r>
              <a:rPr sz="2400" dirty="0">
                <a:latin typeface="Roboto"/>
                <a:cs typeface="Roboto"/>
              </a:rPr>
              <a:t>is</a:t>
            </a:r>
            <a:r>
              <a:rPr sz="2400" spc="-35" dirty="0">
                <a:latin typeface="Roboto"/>
                <a:cs typeface="Roboto"/>
              </a:rPr>
              <a:t> </a:t>
            </a:r>
            <a:r>
              <a:rPr sz="2400" dirty="0">
                <a:latin typeface="Roboto"/>
                <a:cs typeface="Roboto"/>
              </a:rPr>
              <a:t>a</a:t>
            </a:r>
            <a:r>
              <a:rPr sz="2400" spc="-45" dirty="0">
                <a:latin typeface="Roboto"/>
                <a:cs typeface="Roboto"/>
              </a:rPr>
              <a:t> </a:t>
            </a:r>
            <a:r>
              <a:rPr sz="2400" dirty="0">
                <a:latin typeface="Roboto"/>
                <a:cs typeface="Roboto"/>
              </a:rPr>
              <a:t>detailed</a:t>
            </a:r>
            <a:r>
              <a:rPr sz="2400" spc="-40" dirty="0">
                <a:latin typeface="Roboto"/>
                <a:cs typeface="Roboto"/>
              </a:rPr>
              <a:t> </a:t>
            </a:r>
            <a:r>
              <a:rPr sz="2400" spc="-10" dirty="0">
                <a:latin typeface="Roboto"/>
                <a:cs typeface="Roboto"/>
              </a:rPr>
              <a:t>examination</a:t>
            </a:r>
            <a:r>
              <a:rPr sz="2400" spc="-65" dirty="0">
                <a:latin typeface="Roboto"/>
                <a:cs typeface="Roboto"/>
              </a:rPr>
              <a:t> </a:t>
            </a:r>
            <a:r>
              <a:rPr sz="2400" spc="-25" dirty="0">
                <a:latin typeface="Roboto"/>
                <a:cs typeface="Roboto"/>
              </a:rPr>
              <a:t>of</a:t>
            </a:r>
            <a:r>
              <a:rPr sz="2400" spc="-10" dirty="0">
                <a:latin typeface="Roboto"/>
                <a:cs typeface="Roboto"/>
              </a:rPr>
              <a:t> whether</a:t>
            </a:r>
            <a:r>
              <a:rPr sz="2400" spc="-40" dirty="0">
                <a:latin typeface="Roboto"/>
                <a:cs typeface="Roboto"/>
              </a:rPr>
              <a:t> </a:t>
            </a:r>
            <a:r>
              <a:rPr sz="2400" dirty="0">
                <a:latin typeface="Roboto"/>
                <a:cs typeface="Roboto"/>
              </a:rPr>
              <a:t>or</a:t>
            </a:r>
            <a:r>
              <a:rPr sz="2400" spc="-45" dirty="0">
                <a:latin typeface="Roboto"/>
                <a:cs typeface="Roboto"/>
              </a:rPr>
              <a:t> </a:t>
            </a:r>
            <a:r>
              <a:rPr sz="2400" dirty="0">
                <a:latin typeface="Roboto"/>
                <a:cs typeface="Roboto"/>
              </a:rPr>
              <a:t>not</a:t>
            </a:r>
            <a:r>
              <a:rPr sz="2400" spc="-30" dirty="0">
                <a:latin typeface="Roboto"/>
                <a:cs typeface="Roboto"/>
              </a:rPr>
              <a:t> </a:t>
            </a:r>
            <a:r>
              <a:rPr sz="2400" dirty="0">
                <a:latin typeface="Roboto"/>
                <a:cs typeface="Roboto"/>
              </a:rPr>
              <a:t>a</a:t>
            </a:r>
            <a:r>
              <a:rPr sz="2400" spc="-45" dirty="0">
                <a:latin typeface="Roboto"/>
                <a:cs typeface="Roboto"/>
              </a:rPr>
              <a:t> </a:t>
            </a:r>
            <a:r>
              <a:rPr sz="2400" dirty="0">
                <a:latin typeface="Roboto"/>
                <a:cs typeface="Roboto"/>
              </a:rPr>
              <a:t>proposed</a:t>
            </a:r>
            <a:r>
              <a:rPr sz="2400" spc="-45" dirty="0">
                <a:latin typeface="Roboto"/>
                <a:cs typeface="Roboto"/>
              </a:rPr>
              <a:t> </a:t>
            </a:r>
            <a:r>
              <a:rPr sz="2400" spc="-10" dirty="0">
                <a:latin typeface="Roboto"/>
                <a:cs typeface="Roboto"/>
              </a:rPr>
              <a:t>business</a:t>
            </a:r>
            <a:r>
              <a:rPr sz="2400" spc="-55" dirty="0">
                <a:latin typeface="Roboto"/>
                <a:cs typeface="Roboto"/>
              </a:rPr>
              <a:t> </a:t>
            </a:r>
            <a:r>
              <a:rPr sz="2400" spc="-10" dirty="0">
                <a:latin typeface="Roboto"/>
                <a:cs typeface="Roboto"/>
              </a:rPr>
              <a:t>venture</a:t>
            </a:r>
            <a:r>
              <a:rPr sz="2400" spc="-45" dirty="0">
                <a:latin typeface="Roboto"/>
                <a:cs typeface="Roboto"/>
              </a:rPr>
              <a:t> </a:t>
            </a:r>
            <a:r>
              <a:rPr sz="2400" dirty="0">
                <a:latin typeface="Roboto"/>
                <a:cs typeface="Roboto"/>
              </a:rPr>
              <a:t>is</a:t>
            </a:r>
            <a:r>
              <a:rPr sz="2400" spc="-45" dirty="0">
                <a:latin typeface="Roboto"/>
                <a:cs typeface="Roboto"/>
              </a:rPr>
              <a:t> </a:t>
            </a:r>
            <a:r>
              <a:rPr sz="2400" spc="-10" dirty="0">
                <a:latin typeface="Roboto"/>
                <a:cs typeface="Roboto"/>
              </a:rPr>
              <a:t>likely</a:t>
            </a:r>
            <a:r>
              <a:rPr sz="2400" spc="-65" dirty="0">
                <a:latin typeface="Roboto"/>
                <a:cs typeface="Roboto"/>
              </a:rPr>
              <a:t> </a:t>
            </a:r>
            <a:r>
              <a:rPr sz="2400" dirty="0">
                <a:latin typeface="Roboto"/>
                <a:cs typeface="Roboto"/>
              </a:rPr>
              <a:t>to</a:t>
            </a:r>
            <a:r>
              <a:rPr sz="2400" spc="-35" dirty="0">
                <a:latin typeface="Roboto"/>
                <a:cs typeface="Roboto"/>
              </a:rPr>
              <a:t> </a:t>
            </a:r>
            <a:r>
              <a:rPr sz="2400" dirty="0">
                <a:latin typeface="Roboto"/>
                <a:cs typeface="Roboto"/>
              </a:rPr>
              <a:t>be</a:t>
            </a:r>
            <a:r>
              <a:rPr sz="2400" spc="-45" dirty="0">
                <a:latin typeface="Roboto"/>
                <a:cs typeface="Roboto"/>
              </a:rPr>
              <a:t> </a:t>
            </a:r>
            <a:r>
              <a:rPr sz="2400" dirty="0">
                <a:latin typeface="Roboto"/>
                <a:cs typeface="Roboto"/>
              </a:rPr>
              <a:t>successful.</a:t>
            </a:r>
            <a:r>
              <a:rPr sz="2400" spc="-40" dirty="0">
                <a:latin typeface="Roboto"/>
                <a:cs typeface="Roboto"/>
              </a:rPr>
              <a:t> </a:t>
            </a:r>
            <a:r>
              <a:rPr sz="2400" dirty="0">
                <a:latin typeface="Roboto"/>
                <a:cs typeface="Roboto"/>
              </a:rPr>
              <a:t>A</a:t>
            </a:r>
            <a:r>
              <a:rPr sz="2400" spc="-35" dirty="0">
                <a:latin typeface="Roboto"/>
                <a:cs typeface="Roboto"/>
              </a:rPr>
              <a:t> </a:t>
            </a:r>
            <a:r>
              <a:rPr sz="2400" spc="-20" dirty="0">
                <a:latin typeface="Roboto"/>
                <a:cs typeface="Roboto"/>
              </a:rPr>
              <a:t>feasibility</a:t>
            </a:r>
            <a:r>
              <a:rPr sz="2400" spc="-65" dirty="0">
                <a:latin typeface="Roboto"/>
                <a:cs typeface="Roboto"/>
              </a:rPr>
              <a:t> </a:t>
            </a:r>
            <a:r>
              <a:rPr sz="2400" spc="-20" dirty="0">
                <a:latin typeface="Roboto"/>
                <a:cs typeface="Roboto"/>
              </a:rPr>
              <a:t>study</a:t>
            </a:r>
            <a:r>
              <a:rPr sz="2400" spc="-45" dirty="0">
                <a:latin typeface="Roboto"/>
                <a:cs typeface="Roboto"/>
              </a:rPr>
              <a:t> </a:t>
            </a:r>
            <a:r>
              <a:rPr sz="2400" dirty="0">
                <a:latin typeface="Roboto"/>
                <a:cs typeface="Roboto"/>
              </a:rPr>
              <a:t>aims</a:t>
            </a:r>
            <a:r>
              <a:rPr sz="2400" spc="-60" dirty="0">
                <a:latin typeface="Roboto"/>
                <a:cs typeface="Roboto"/>
              </a:rPr>
              <a:t> </a:t>
            </a:r>
            <a:r>
              <a:rPr sz="2400" dirty="0">
                <a:latin typeface="Roboto"/>
                <a:cs typeface="Roboto"/>
              </a:rPr>
              <a:t>to</a:t>
            </a:r>
            <a:r>
              <a:rPr sz="2400" spc="-30" dirty="0">
                <a:latin typeface="Roboto"/>
                <a:cs typeface="Roboto"/>
              </a:rPr>
              <a:t> </a:t>
            </a:r>
            <a:r>
              <a:rPr sz="2400" spc="-10" dirty="0">
                <a:latin typeface="Roboto"/>
                <a:cs typeface="Roboto"/>
              </a:rPr>
              <a:t>provide information</a:t>
            </a:r>
            <a:r>
              <a:rPr sz="2400" spc="-70" dirty="0">
                <a:latin typeface="Roboto"/>
                <a:cs typeface="Roboto"/>
              </a:rPr>
              <a:t> </a:t>
            </a:r>
            <a:r>
              <a:rPr sz="2400" spc="-10" dirty="0">
                <a:latin typeface="Roboto"/>
                <a:cs typeface="Roboto"/>
              </a:rPr>
              <a:t>that</a:t>
            </a:r>
            <a:r>
              <a:rPr sz="2400" spc="-60" dirty="0">
                <a:latin typeface="Roboto"/>
                <a:cs typeface="Roboto"/>
              </a:rPr>
              <a:t> </a:t>
            </a:r>
            <a:r>
              <a:rPr sz="2400" dirty="0">
                <a:latin typeface="Roboto"/>
                <a:cs typeface="Roboto"/>
              </a:rPr>
              <a:t>will</a:t>
            </a:r>
            <a:r>
              <a:rPr sz="2400" spc="-75" dirty="0">
                <a:latin typeface="Roboto"/>
                <a:cs typeface="Roboto"/>
              </a:rPr>
              <a:t> </a:t>
            </a:r>
            <a:r>
              <a:rPr sz="2400" dirty="0">
                <a:latin typeface="Roboto"/>
                <a:cs typeface="Roboto"/>
              </a:rPr>
              <a:t>help</a:t>
            </a:r>
            <a:r>
              <a:rPr sz="2400" spc="-65" dirty="0">
                <a:latin typeface="Roboto"/>
                <a:cs typeface="Roboto"/>
              </a:rPr>
              <a:t> </a:t>
            </a:r>
            <a:r>
              <a:rPr sz="2400" spc="-20" dirty="0">
                <a:latin typeface="Roboto"/>
                <a:cs typeface="Roboto"/>
              </a:rPr>
              <a:t>business</a:t>
            </a:r>
            <a:r>
              <a:rPr sz="2400" spc="-70" dirty="0">
                <a:latin typeface="Roboto"/>
                <a:cs typeface="Roboto"/>
              </a:rPr>
              <a:t> </a:t>
            </a:r>
            <a:r>
              <a:rPr sz="2400" dirty="0">
                <a:latin typeface="Roboto"/>
                <a:cs typeface="Roboto"/>
              </a:rPr>
              <a:t>owners</a:t>
            </a:r>
            <a:r>
              <a:rPr sz="2400" spc="-60" dirty="0">
                <a:latin typeface="Roboto"/>
                <a:cs typeface="Roboto"/>
              </a:rPr>
              <a:t> </a:t>
            </a:r>
            <a:r>
              <a:rPr sz="2400" dirty="0">
                <a:latin typeface="Roboto"/>
                <a:cs typeface="Roboto"/>
              </a:rPr>
              <a:t>make</a:t>
            </a:r>
            <a:r>
              <a:rPr sz="2400" spc="-70" dirty="0">
                <a:latin typeface="Roboto"/>
                <a:cs typeface="Roboto"/>
              </a:rPr>
              <a:t> </a:t>
            </a:r>
            <a:r>
              <a:rPr sz="2400" dirty="0">
                <a:latin typeface="Roboto"/>
                <a:cs typeface="Roboto"/>
              </a:rPr>
              <a:t>informed</a:t>
            </a:r>
            <a:r>
              <a:rPr sz="2400" spc="-65" dirty="0">
                <a:latin typeface="Roboto"/>
                <a:cs typeface="Roboto"/>
              </a:rPr>
              <a:t> </a:t>
            </a:r>
            <a:r>
              <a:rPr sz="2400" dirty="0">
                <a:latin typeface="Roboto"/>
                <a:cs typeface="Roboto"/>
              </a:rPr>
              <a:t>decisions</a:t>
            </a:r>
            <a:r>
              <a:rPr sz="2400" spc="-55" dirty="0">
                <a:latin typeface="Roboto"/>
                <a:cs typeface="Roboto"/>
              </a:rPr>
              <a:t> </a:t>
            </a:r>
            <a:r>
              <a:rPr sz="2400" spc="-10" dirty="0">
                <a:latin typeface="Roboto"/>
                <a:cs typeface="Roboto"/>
              </a:rPr>
              <a:t>about</a:t>
            </a:r>
            <a:r>
              <a:rPr sz="2400" spc="-60" dirty="0">
                <a:latin typeface="Roboto"/>
                <a:cs typeface="Roboto"/>
              </a:rPr>
              <a:t> </a:t>
            </a:r>
            <a:r>
              <a:rPr sz="2400" spc="-10" dirty="0">
                <a:latin typeface="Roboto"/>
                <a:cs typeface="Roboto"/>
              </a:rPr>
              <a:t>their</a:t>
            </a:r>
            <a:r>
              <a:rPr sz="2400" spc="-70" dirty="0">
                <a:latin typeface="Roboto"/>
                <a:cs typeface="Roboto"/>
              </a:rPr>
              <a:t> </a:t>
            </a:r>
            <a:r>
              <a:rPr sz="2400" dirty="0">
                <a:latin typeface="Roboto"/>
                <a:cs typeface="Roboto"/>
              </a:rPr>
              <a:t>new</a:t>
            </a:r>
            <a:r>
              <a:rPr sz="2400" spc="-55" dirty="0">
                <a:latin typeface="Roboto"/>
                <a:cs typeface="Roboto"/>
              </a:rPr>
              <a:t> </a:t>
            </a:r>
            <a:r>
              <a:rPr sz="2400" spc="-10" dirty="0">
                <a:latin typeface="Roboto"/>
                <a:cs typeface="Roboto"/>
              </a:rPr>
              <a:t>venture.</a:t>
            </a:r>
            <a:r>
              <a:rPr sz="2400" spc="-50" dirty="0">
                <a:latin typeface="Roboto"/>
                <a:cs typeface="Roboto"/>
              </a:rPr>
              <a:t> </a:t>
            </a:r>
            <a:r>
              <a:rPr sz="2400" dirty="0">
                <a:latin typeface="Roboto"/>
                <a:cs typeface="Roboto"/>
              </a:rPr>
              <a:t>The</a:t>
            </a:r>
            <a:r>
              <a:rPr sz="2400" spc="-60" dirty="0">
                <a:latin typeface="Roboto"/>
                <a:cs typeface="Roboto"/>
              </a:rPr>
              <a:t> </a:t>
            </a:r>
            <a:r>
              <a:rPr sz="2400" spc="-10" dirty="0">
                <a:latin typeface="Roboto"/>
                <a:cs typeface="Roboto"/>
              </a:rPr>
              <a:t>feasibility </a:t>
            </a:r>
            <a:r>
              <a:rPr sz="2400" spc="-20" dirty="0">
                <a:latin typeface="Roboto"/>
                <a:cs typeface="Roboto"/>
              </a:rPr>
              <a:t>study</a:t>
            </a:r>
            <a:r>
              <a:rPr sz="2400" spc="-60" dirty="0">
                <a:latin typeface="Roboto"/>
                <a:cs typeface="Roboto"/>
              </a:rPr>
              <a:t> </a:t>
            </a:r>
            <a:r>
              <a:rPr sz="2400" dirty="0">
                <a:latin typeface="Roboto"/>
                <a:cs typeface="Roboto"/>
              </a:rPr>
              <a:t>will</a:t>
            </a:r>
            <a:r>
              <a:rPr sz="2400" spc="-65" dirty="0">
                <a:latin typeface="Roboto"/>
                <a:cs typeface="Roboto"/>
              </a:rPr>
              <a:t> </a:t>
            </a:r>
            <a:r>
              <a:rPr sz="2400" dirty="0">
                <a:latin typeface="Roboto"/>
                <a:cs typeface="Roboto"/>
              </a:rPr>
              <a:t>answer</a:t>
            </a:r>
            <a:r>
              <a:rPr sz="2400" spc="-60" dirty="0">
                <a:latin typeface="Roboto"/>
                <a:cs typeface="Roboto"/>
              </a:rPr>
              <a:t> </a:t>
            </a:r>
            <a:r>
              <a:rPr sz="2400" spc="-20" dirty="0">
                <a:latin typeface="Roboto"/>
                <a:cs typeface="Roboto"/>
              </a:rPr>
              <a:t>important</a:t>
            </a:r>
            <a:r>
              <a:rPr sz="2400" spc="-80" dirty="0">
                <a:latin typeface="Roboto"/>
                <a:cs typeface="Roboto"/>
              </a:rPr>
              <a:t> </a:t>
            </a:r>
            <a:r>
              <a:rPr sz="2400" spc="-10" dirty="0">
                <a:latin typeface="Roboto"/>
                <a:cs typeface="Roboto"/>
              </a:rPr>
              <a:t>questions</a:t>
            </a:r>
            <a:r>
              <a:rPr sz="2400" spc="-70" dirty="0">
                <a:latin typeface="Roboto"/>
                <a:cs typeface="Roboto"/>
              </a:rPr>
              <a:t> </a:t>
            </a:r>
            <a:r>
              <a:rPr sz="2400" spc="-10" dirty="0">
                <a:latin typeface="Roboto"/>
                <a:cs typeface="Roboto"/>
              </a:rPr>
              <a:t>about</a:t>
            </a:r>
            <a:r>
              <a:rPr sz="2400" spc="-55" dirty="0">
                <a:latin typeface="Roboto"/>
                <a:cs typeface="Roboto"/>
              </a:rPr>
              <a:t> </a:t>
            </a:r>
            <a:r>
              <a:rPr sz="2400" dirty="0">
                <a:latin typeface="Roboto"/>
                <a:cs typeface="Roboto"/>
              </a:rPr>
              <a:t>the</a:t>
            </a:r>
            <a:r>
              <a:rPr sz="2400" spc="-55" dirty="0">
                <a:latin typeface="Roboto"/>
                <a:cs typeface="Roboto"/>
              </a:rPr>
              <a:t> </a:t>
            </a:r>
            <a:r>
              <a:rPr sz="2400" dirty="0">
                <a:latin typeface="Roboto"/>
                <a:cs typeface="Roboto"/>
              </a:rPr>
              <a:t>proposed</a:t>
            </a:r>
            <a:r>
              <a:rPr sz="2400" spc="-70" dirty="0">
                <a:latin typeface="Roboto"/>
                <a:cs typeface="Roboto"/>
              </a:rPr>
              <a:t> </a:t>
            </a:r>
            <a:r>
              <a:rPr sz="2400" spc="-20" dirty="0">
                <a:latin typeface="Roboto"/>
                <a:cs typeface="Roboto"/>
              </a:rPr>
              <a:t>business,</a:t>
            </a:r>
            <a:r>
              <a:rPr sz="2400" spc="-60" dirty="0">
                <a:latin typeface="Roboto"/>
                <a:cs typeface="Roboto"/>
              </a:rPr>
              <a:t> </a:t>
            </a:r>
            <a:r>
              <a:rPr sz="2400" spc="-10" dirty="0">
                <a:latin typeface="Roboto"/>
                <a:cs typeface="Roboto"/>
              </a:rPr>
              <a:t>including:</a:t>
            </a:r>
            <a:endParaRPr sz="2400" dirty="0">
              <a:latin typeface="Roboto"/>
              <a:cs typeface="Roboto"/>
            </a:endParaRPr>
          </a:p>
          <a:p>
            <a:pPr marL="240665" indent="-227965">
              <a:lnSpc>
                <a:spcPct val="100000"/>
              </a:lnSpc>
              <a:spcBef>
                <a:spcPts val="795"/>
              </a:spcBef>
              <a:buFont typeface="Arial MT"/>
              <a:buChar char="•"/>
              <a:tabLst>
                <a:tab pos="240665" algn="l"/>
              </a:tabLst>
            </a:pPr>
            <a:r>
              <a:rPr sz="2400" dirty="0">
                <a:latin typeface="Roboto"/>
                <a:cs typeface="Roboto"/>
              </a:rPr>
              <a:t>What</a:t>
            </a:r>
            <a:r>
              <a:rPr sz="2400" spc="-60" dirty="0">
                <a:latin typeface="Roboto"/>
                <a:cs typeface="Roboto"/>
              </a:rPr>
              <a:t> </a:t>
            </a:r>
            <a:r>
              <a:rPr sz="2400" dirty="0">
                <a:latin typeface="Roboto"/>
                <a:cs typeface="Roboto"/>
              </a:rPr>
              <a:t>is</a:t>
            </a:r>
            <a:r>
              <a:rPr sz="2400" spc="-50" dirty="0">
                <a:latin typeface="Roboto"/>
                <a:cs typeface="Roboto"/>
              </a:rPr>
              <a:t> </a:t>
            </a:r>
            <a:r>
              <a:rPr sz="2400" dirty="0">
                <a:latin typeface="Roboto"/>
                <a:cs typeface="Roboto"/>
              </a:rPr>
              <a:t>the</a:t>
            </a:r>
            <a:r>
              <a:rPr sz="2400" spc="-45" dirty="0">
                <a:latin typeface="Roboto"/>
                <a:cs typeface="Roboto"/>
              </a:rPr>
              <a:t> </a:t>
            </a:r>
            <a:r>
              <a:rPr sz="2400" spc="-10" dirty="0">
                <a:latin typeface="Roboto"/>
                <a:cs typeface="Roboto"/>
              </a:rPr>
              <a:t>target</a:t>
            </a:r>
            <a:r>
              <a:rPr sz="2400" spc="-65" dirty="0">
                <a:latin typeface="Roboto"/>
                <a:cs typeface="Roboto"/>
              </a:rPr>
              <a:t> </a:t>
            </a:r>
            <a:r>
              <a:rPr sz="2400" spc="-10" dirty="0">
                <a:latin typeface="Roboto"/>
                <a:cs typeface="Roboto"/>
              </a:rPr>
              <a:t>market</a:t>
            </a:r>
            <a:r>
              <a:rPr sz="2400" spc="-70" dirty="0">
                <a:latin typeface="Roboto"/>
                <a:cs typeface="Roboto"/>
              </a:rPr>
              <a:t> </a:t>
            </a:r>
            <a:r>
              <a:rPr sz="2400" dirty="0">
                <a:latin typeface="Roboto"/>
                <a:cs typeface="Roboto"/>
              </a:rPr>
              <a:t>for</a:t>
            </a:r>
            <a:r>
              <a:rPr sz="2400" spc="-55" dirty="0">
                <a:latin typeface="Roboto"/>
                <a:cs typeface="Roboto"/>
              </a:rPr>
              <a:t> </a:t>
            </a:r>
            <a:r>
              <a:rPr sz="2400" dirty="0">
                <a:latin typeface="Roboto"/>
                <a:cs typeface="Roboto"/>
              </a:rPr>
              <a:t>this</a:t>
            </a:r>
            <a:r>
              <a:rPr sz="2400" spc="-55" dirty="0">
                <a:latin typeface="Roboto"/>
                <a:cs typeface="Roboto"/>
              </a:rPr>
              <a:t> </a:t>
            </a:r>
            <a:r>
              <a:rPr sz="2400" spc="-10" dirty="0">
                <a:latin typeface="Roboto"/>
                <a:cs typeface="Roboto"/>
              </a:rPr>
              <a:t>business?</a:t>
            </a:r>
            <a:endParaRPr sz="2400" dirty="0">
              <a:latin typeface="Roboto"/>
              <a:cs typeface="Roboto"/>
            </a:endParaRPr>
          </a:p>
          <a:p>
            <a:pPr marL="240665" indent="-227965">
              <a:lnSpc>
                <a:spcPct val="100000"/>
              </a:lnSpc>
              <a:spcBef>
                <a:spcPts val="790"/>
              </a:spcBef>
              <a:buFont typeface="Arial MT"/>
              <a:buChar char="•"/>
              <a:tabLst>
                <a:tab pos="240665" algn="l"/>
              </a:tabLst>
            </a:pPr>
            <a:r>
              <a:rPr sz="2400" dirty="0">
                <a:latin typeface="Roboto"/>
                <a:cs typeface="Roboto"/>
              </a:rPr>
              <a:t>Who</a:t>
            </a:r>
            <a:r>
              <a:rPr sz="2400" spc="-15" dirty="0">
                <a:latin typeface="Roboto"/>
                <a:cs typeface="Roboto"/>
              </a:rPr>
              <a:t> </a:t>
            </a:r>
            <a:r>
              <a:rPr sz="2400" dirty="0">
                <a:latin typeface="Roboto"/>
                <a:cs typeface="Roboto"/>
              </a:rPr>
              <a:t>are</a:t>
            </a:r>
            <a:r>
              <a:rPr sz="2400" spc="-30" dirty="0">
                <a:latin typeface="Roboto"/>
                <a:cs typeface="Roboto"/>
              </a:rPr>
              <a:t> </a:t>
            </a:r>
            <a:r>
              <a:rPr sz="2400" dirty="0">
                <a:latin typeface="Roboto"/>
                <a:cs typeface="Roboto"/>
              </a:rPr>
              <a:t>the</a:t>
            </a:r>
            <a:r>
              <a:rPr sz="2400" spc="-20" dirty="0">
                <a:latin typeface="Roboto"/>
                <a:cs typeface="Roboto"/>
              </a:rPr>
              <a:t> </a:t>
            </a:r>
            <a:r>
              <a:rPr sz="2400" spc="-10" dirty="0">
                <a:latin typeface="Roboto"/>
                <a:cs typeface="Roboto"/>
              </a:rPr>
              <a:t>competitors?</a:t>
            </a:r>
            <a:endParaRPr sz="2400" dirty="0">
              <a:latin typeface="Roboto"/>
              <a:cs typeface="Roboto"/>
            </a:endParaRPr>
          </a:p>
          <a:p>
            <a:pPr marL="240665" indent="-227965">
              <a:lnSpc>
                <a:spcPct val="100000"/>
              </a:lnSpc>
              <a:spcBef>
                <a:spcPts val="805"/>
              </a:spcBef>
              <a:buFont typeface="Arial MT"/>
              <a:buChar char="•"/>
              <a:tabLst>
                <a:tab pos="240665" algn="l"/>
              </a:tabLst>
            </a:pPr>
            <a:r>
              <a:rPr sz="2400" dirty="0">
                <a:latin typeface="Roboto"/>
                <a:cs typeface="Roboto"/>
              </a:rPr>
              <a:t>What</a:t>
            </a:r>
            <a:r>
              <a:rPr sz="2400" spc="-55" dirty="0">
                <a:latin typeface="Roboto"/>
                <a:cs typeface="Roboto"/>
              </a:rPr>
              <a:t> </a:t>
            </a:r>
            <a:r>
              <a:rPr sz="2400" dirty="0">
                <a:latin typeface="Roboto"/>
                <a:cs typeface="Roboto"/>
              </a:rPr>
              <a:t>are</a:t>
            </a:r>
            <a:r>
              <a:rPr sz="2400" spc="-50" dirty="0">
                <a:latin typeface="Roboto"/>
                <a:cs typeface="Roboto"/>
              </a:rPr>
              <a:t> </a:t>
            </a:r>
            <a:r>
              <a:rPr sz="2400" dirty="0">
                <a:latin typeface="Roboto"/>
                <a:cs typeface="Roboto"/>
              </a:rPr>
              <a:t>the</a:t>
            </a:r>
            <a:r>
              <a:rPr sz="2400" spc="-50" dirty="0">
                <a:latin typeface="Roboto"/>
                <a:cs typeface="Roboto"/>
              </a:rPr>
              <a:t> </a:t>
            </a:r>
            <a:r>
              <a:rPr sz="2400" dirty="0">
                <a:latin typeface="Roboto"/>
                <a:cs typeface="Roboto"/>
              </a:rPr>
              <a:t>costs</a:t>
            </a:r>
            <a:r>
              <a:rPr sz="2400" spc="-40" dirty="0">
                <a:latin typeface="Roboto"/>
                <a:cs typeface="Roboto"/>
              </a:rPr>
              <a:t> </a:t>
            </a:r>
            <a:r>
              <a:rPr sz="2400" spc="-10" dirty="0">
                <a:latin typeface="Roboto"/>
                <a:cs typeface="Roboto"/>
              </a:rPr>
              <a:t>associated</a:t>
            </a:r>
            <a:r>
              <a:rPr sz="2400" spc="-45" dirty="0">
                <a:latin typeface="Roboto"/>
                <a:cs typeface="Roboto"/>
              </a:rPr>
              <a:t> </a:t>
            </a:r>
            <a:r>
              <a:rPr sz="2400" spc="-10" dirty="0">
                <a:latin typeface="Roboto"/>
                <a:cs typeface="Roboto"/>
              </a:rPr>
              <a:t>with</a:t>
            </a:r>
            <a:r>
              <a:rPr sz="2400" spc="-60" dirty="0">
                <a:latin typeface="Roboto"/>
                <a:cs typeface="Roboto"/>
              </a:rPr>
              <a:t> </a:t>
            </a:r>
            <a:r>
              <a:rPr sz="2400" spc="-20" dirty="0">
                <a:latin typeface="Roboto"/>
                <a:cs typeface="Roboto"/>
              </a:rPr>
              <a:t>starting</a:t>
            </a:r>
            <a:r>
              <a:rPr sz="2400" spc="-70" dirty="0">
                <a:latin typeface="Roboto"/>
                <a:cs typeface="Roboto"/>
              </a:rPr>
              <a:t> </a:t>
            </a:r>
            <a:r>
              <a:rPr sz="2400" dirty="0">
                <a:latin typeface="Roboto"/>
                <a:cs typeface="Roboto"/>
              </a:rPr>
              <a:t>and</a:t>
            </a:r>
            <a:r>
              <a:rPr sz="2400" spc="-40" dirty="0">
                <a:latin typeface="Roboto"/>
                <a:cs typeface="Roboto"/>
              </a:rPr>
              <a:t> </a:t>
            </a:r>
            <a:r>
              <a:rPr sz="2400" spc="-20" dirty="0">
                <a:latin typeface="Roboto"/>
                <a:cs typeface="Roboto"/>
              </a:rPr>
              <a:t>running</a:t>
            </a:r>
            <a:r>
              <a:rPr sz="2400" spc="-45" dirty="0">
                <a:latin typeface="Roboto"/>
                <a:cs typeface="Roboto"/>
              </a:rPr>
              <a:t> </a:t>
            </a:r>
            <a:r>
              <a:rPr sz="2400" spc="-10" dirty="0">
                <a:latin typeface="Roboto"/>
                <a:cs typeface="Roboto"/>
              </a:rPr>
              <a:t>this</a:t>
            </a:r>
            <a:r>
              <a:rPr sz="2400" spc="-65" dirty="0">
                <a:latin typeface="Roboto"/>
                <a:cs typeface="Roboto"/>
              </a:rPr>
              <a:t> </a:t>
            </a:r>
            <a:r>
              <a:rPr sz="2400" spc="-10" dirty="0">
                <a:latin typeface="Roboto"/>
                <a:cs typeface="Roboto"/>
              </a:rPr>
              <a:t>business?</a:t>
            </a:r>
            <a:endParaRPr sz="2400" dirty="0">
              <a:latin typeface="Roboto"/>
              <a:cs typeface="Roboto"/>
            </a:endParaRPr>
          </a:p>
          <a:p>
            <a:pPr marL="240665" indent="-227965">
              <a:lnSpc>
                <a:spcPct val="100000"/>
              </a:lnSpc>
              <a:spcBef>
                <a:spcPts val="795"/>
              </a:spcBef>
              <a:buFont typeface="Arial MT"/>
              <a:buChar char="•"/>
              <a:tabLst>
                <a:tab pos="240665" algn="l"/>
              </a:tabLst>
            </a:pPr>
            <a:r>
              <a:rPr sz="2400" dirty="0">
                <a:latin typeface="Roboto"/>
                <a:cs typeface="Roboto"/>
              </a:rPr>
              <a:t>What</a:t>
            </a:r>
            <a:r>
              <a:rPr sz="2400" spc="-65" dirty="0">
                <a:latin typeface="Roboto"/>
                <a:cs typeface="Roboto"/>
              </a:rPr>
              <a:t> </a:t>
            </a:r>
            <a:r>
              <a:rPr sz="2400" dirty="0">
                <a:latin typeface="Roboto"/>
                <a:cs typeface="Roboto"/>
              </a:rPr>
              <a:t>are</a:t>
            </a:r>
            <a:r>
              <a:rPr sz="2400" spc="-55" dirty="0">
                <a:latin typeface="Roboto"/>
                <a:cs typeface="Roboto"/>
              </a:rPr>
              <a:t> </a:t>
            </a:r>
            <a:r>
              <a:rPr sz="2400" dirty="0">
                <a:latin typeface="Roboto"/>
                <a:cs typeface="Roboto"/>
              </a:rPr>
              <a:t>the</a:t>
            </a:r>
            <a:r>
              <a:rPr sz="2400" spc="-55" dirty="0">
                <a:latin typeface="Roboto"/>
                <a:cs typeface="Roboto"/>
              </a:rPr>
              <a:t> </a:t>
            </a:r>
            <a:r>
              <a:rPr sz="2400" spc="-10" dirty="0">
                <a:latin typeface="Roboto"/>
                <a:cs typeface="Roboto"/>
              </a:rPr>
              <a:t>potential</a:t>
            </a:r>
            <a:r>
              <a:rPr sz="2400" spc="-65" dirty="0">
                <a:latin typeface="Roboto"/>
                <a:cs typeface="Roboto"/>
              </a:rPr>
              <a:t> </a:t>
            </a:r>
            <a:r>
              <a:rPr sz="2400" dirty="0">
                <a:latin typeface="Roboto"/>
                <a:cs typeface="Roboto"/>
              </a:rPr>
              <a:t>risks</a:t>
            </a:r>
            <a:r>
              <a:rPr sz="2400" spc="-75" dirty="0">
                <a:latin typeface="Roboto"/>
                <a:cs typeface="Roboto"/>
              </a:rPr>
              <a:t> </a:t>
            </a:r>
            <a:r>
              <a:rPr sz="2400" dirty="0">
                <a:latin typeface="Roboto"/>
                <a:cs typeface="Roboto"/>
              </a:rPr>
              <a:t>and</a:t>
            </a:r>
            <a:r>
              <a:rPr sz="2400" spc="-45" dirty="0">
                <a:latin typeface="Roboto"/>
                <a:cs typeface="Roboto"/>
              </a:rPr>
              <a:t> </a:t>
            </a:r>
            <a:r>
              <a:rPr sz="2400" dirty="0">
                <a:latin typeface="Roboto"/>
                <a:cs typeface="Roboto"/>
              </a:rPr>
              <a:t>rewards</a:t>
            </a:r>
            <a:r>
              <a:rPr sz="2400" spc="-60" dirty="0">
                <a:latin typeface="Roboto"/>
                <a:cs typeface="Roboto"/>
              </a:rPr>
              <a:t> </a:t>
            </a:r>
            <a:r>
              <a:rPr sz="2400" spc="-10" dirty="0">
                <a:latin typeface="Roboto"/>
                <a:cs typeface="Roboto"/>
              </a:rPr>
              <a:t>associated</a:t>
            </a:r>
            <a:r>
              <a:rPr sz="2400" spc="-55" dirty="0">
                <a:latin typeface="Roboto"/>
                <a:cs typeface="Roboto"/>
              </a:rPr>
              <a:t> </a:t>
            </a:r>
            <a:r>
              <a:rPr sz="2400" spc="-10" dirty="0">
                <a:latin typeface="Roboto"/>
                <a:cs typeface="Roboto"/>
              </a:rPr>
              <a:t>with</a:t>
            </a:r>
            <a:r>
              <a:rPr sz="2400" spc="-65" dirty="0">
                <a:latin typeface="Roboto"/>
                <a:cs typeface="Roboto"/>
              </a:rPr>
              <a:t> </a:t>
            </a:r>
            <a:r>
              <a:rPr sz="2400" spc="-10" dirty="0">
                <a:latin typeface="Roboto"/>
                <a:cs typeface="Roboto"/>
              </a:rPr>
              <a:t>this</a:t>
            </a:r>
            <a:r>
              <a:rPr sz="2400" spc="-70" dirty="0">
                <a:latin typeface="Roboto"/>
                <a:cs typeface="Roboto"/>
              </a:rPr>
              <a:t> </a:t>
            </a:r>
            <a:r>
              <a:rPr sz="2400" spc="-10" dirty="0">
                <a:latin typeface="Roboto"/>
                <a:cs typeface="Roboto"/>
              </a:rPr>
              <a:t>venture?</a:t>
            </a:r>
            <a:endParaRPr sz="2400" dirty="0">
              <a:latin typeface="Roboto"/>
              <a:cs typeface="Roboto"/>
            </a:endParaRPr>
          </a:p>
          <a:p>
            <a:pPr marL="240665" indent="-227965">
              <a:lnSpc>
                <a:spcPct val="100000"/>
              </a:lnSpc>
              <a:spcBef>
                <a:spcPts val="790"/>
              </a:spcBef>
              <a:buFont typeface="Arial MT"/>
              <a:buChar char="•"/>
              <a:tabLst>
                <a:tab pos="240665" algn="l"/>
              </a:tabLst>
            </a:pPr>
            <a:r>
              <a:rPr sz="2400" dirty="0">
                <a:latin typeface="Roboto"/>
                <a:cs typeface="Roboto"/>
              </a:rPr>
              <a:t>How</a:t>
            </a:r>
            <a:r>
              <a:rPr sz="2400" spc="-45" dirty="0">
                <a:latin typeface="Roboto"/>
                <a:cs typeface="Roboto"/>
              </a:rPr>
              <a:t> </a:t>
            </a:r>
            <a:r>
              <a:rPr sz="2400" dirty="0">
                <a:latin typeface="Roboto"/>
                <a:cs typeface="Roboto"/>
              </a:rPr>
              <a:t>much</a:t>
            </a:r>
            <a:r>
              <a:rPr sz="2400" spc="-50" dirty="0">
                <a:latin typeface="Roboto"/>
                <a:cs typeface="Roboto"/>
              </a:rPr>
              <a:t> </a:t>
            </a:r>
            <a:r>
              <a:rPr sz="2400" spc="-10" dirty="0">
                <a:latin typeface="Roboto"/>
                <a:cs typeface="Roboto"/>
              </a:rPr>
              <a:t>revenue</a:t>
            </a:r>
            <a:r>
              <a:rPr sz="2400" spc="-55" dirty="0">
                <a:latin typeface="Roboto"/>
                <a:cs typeface="Roboto"/>
              </a:rPr>
              <a:t> </a:t>
            </a:r>
            <a:r>
              <a:rPr sz="2400" dirty="0">
                <a:latin typeface="Roboto"/>
                <a:cs typeface="Roboto"/>
              </a:rPr>
              <a:t>can</a:t>
            </a:r>
            <a:r>
              <a:rPr sz="2400" spc="-55" dirty="0">
                <a:latin typeface="Roboto"/>
                <a:cs typeface="Roboto"/>
              </a:rPr>
              <a:t> </a:t>
            </a:r>
            <a:r>
              <a:rPr sz="2400" dirty="0">
                <a:latin typeface="Roboto"/>
                <a:cs typeface="Roboto"/>
              </a:rPr>
              <a:t>this</a:t>
            </a:r>
            <a:r>
              <a:rPr sz="2400" spc="-55" dirty="0">
                <a:latin typeface="Roboto"/>
                <a:cs typeface="Roboto"/>
              </a:rPr>
              <a:t> </a:t>
            </a:r>
            <a:r>
              <a:rPr sz="2400" spc="-10" dirty="0">
                <a:latin typeface="Roboto"/>
                <a:cs typeface="Roboto"/>
              </a:rPr>
              <a:t>business</a:t>
            </a:r>
            <a:r>
              <a:rPr sz="2400" spc="-65" dirty="0">
                <a:latin typeface="Roboto"/>
                <a:cs typeface="Roboto"/>
              </a:rPr>
              <a:t> </a:t>
            </a:r>
            <a:r>
              <a:rPr sz="2400" spc="-10" dirty="0">
                <a:latin typeface="Roboto"/>
                <a:cs typeface="Roboto"/>
              </a:rPr>
              <a:t>generate?</a:t>
            </a:r>
            <a:endParaRPr sz="2400" dirty="0">
              <a:latin typeface="Roboto"/>
              <a:cs typeface="Roboto"/>
            </a:endParaRPr>
          </a:p>
          <a:p>
            <a:pPr marL="240665" indent="-227965">
              <a:lnSpc>
                <a:spcPct val="100000"/>
              </a:lnSpc>
              <a:spcBef>
                <a:spcPts val="805"/>
              </a:spcBef>
              <a:buFont typeface="Arial MT"/>
              <a:buChar char="•"/>
              <a:tabLst>
                <a:tab pos="240665" algn="l"/>
              </a:tabLst>
            </a:pPr>
            <a:r>
              <a:rPr sz="2400" dirty="0">
                <a:latin typeface="Roboto"/>
                <a:cs typeface="Roboto"/>
              </a:rPr>
              <a:t>What</a:t>
            </a:r>
            <a:r>
              <a:rPr sz="2400" spc="-55" dirty="0">
                <a:latin typeface="Roboto"/>
                <a:cs typeface="Roboto"/>
              </a:rPr>
              <a:t> </a:t>
            </a:r>
            <a:r>
              <a:rPr sz="2400" dirty="0">
                <a:latin typeface="Roboto"/>
                <a:cs typeface="Roboto"/>
              </a:rPr>
              <a:t>are</a:t>
            </a:r>
            <a:r>
              <a:rPr sz="2400" spc="-40" dirty="0">
                <a:latin typeface="Roboto"/>
                <a:cs typeface="Roboto"/>
              </a:rPr>
              <a:t> </a:t>
            </a:r>
            <a:r>
              <a:rPr sz="2400" dirty="0">
                <a:latin typeface="Roboto"/>
                <a:cs typeface="Roboto"/>
              </a:rPr>
              <a:t>the</a:t>
            </a:r>
            <a:r>
              <a:rPr sz="2400" spc="-50" dirty="0">
                <a:latin typeface="Roboto"/>
                <a:cs typeface="Roboto"/>
              </a:rPr>
              <a:t> </a:t>
            </a:r>
            <a:r>
              <a:rPr sz="2400" spc="-10" dirty="0">
                <a:latin typeface="Roboto"/>
                <a:cs typeface="Roboto"/>
              </a:rPr>
              <a:t>estimated</a:t>
            </a:r>
            <a:r>
              <a:rPr sz="2400" spc="-60" dirty="0">
                <a:latin typeface="Roboto"/>
                <a:cs typeface="Roboto"/>
              </a:rPr>
              <a:t> </a:t>
            </a:r>
            <a:r>
              <a:rPr sz="2400" dirty="0">
                <a:latin typeface="Roboto"/>
                <a:cs typeface="Roboto"/>
              </a:rPr>
              <a:t>profits</a:t>
            </a:r>
            <a:r>
              <a:rPr sz="2400" spc="-60" dirty="0">
                <a:latin typeface="Roboto"/>
                <a:cs typeface="Roboto"/>
              </a:rPr>
              <a:t> </a:t>
            </a:r>
            <a:r>
              <a:rPr sz="2400" dirty="0">
                <a:latin typeface="Roboto"/>
                <a:cs typeface="Roboto"/>
              </a:rPr>
              <a:t>and</a:t>
            </a:r>
            <a:r>
              <a:rPr sz="2400" spc="-40" dirty="0">
                <a:latin typeface="Roboto"/>
                <a:cs typeface="Roboto"/>
              </a:rPr>
              <a:t> </a:t>
            </a:r>
            <a:r>
              <a:rPr sz="2400" dirty="0">
                <a:latin typeface="Roboto"/>
                <a:cs typeface="Roboto"/>
              </a:rPr>
              <a:t>losses</a:t>
            </a:r>
            <a:r>
              <a:rPr sz="2400" spc="-65" dirty="0">
                <a:latin typeface="Roboto"/>
                <a:cs typeface="Roboto"/>
              </a:rPr>
              <a:t> </a:t>
            </a:r>
            <a:r>
              <a:rPr sz="2400" dirty="0">
                <a:latin typeface="Roboto"/>
                <a:cs typeface="Roboto"/>
              </a:rPr>
              <a:t>for</a:t>
            </a:r>
            <a:r>
              <a:rPr sz="2400" spc="-40" dirty="0">
                <a:latin typeface="Roboto"/>
                <a:cs typeface="Roboto"/>
              </a:rPr>
              <a:t> </a:t>
            </a:r>
            <a:r>
              <a:rPr sz="2400" dirty="0">
                <a:latin typeface="Roboto"/>
                <a:cs typeface="Roboto"/>
              </a:rPr>
              <a:t>this</a:t>
            </a:r>
            <a:r>
              <a:rPr sz="2400" spc="-40" dirty="0">
                <a:latin typeface="Roboto"/>
                <a:cs typeface="Roboto"/>
              </a:rPr>
              <a:t> </a:t>
            </a:r>
            <a:r>
              <a:rPr sz="2400" spc="-10" dirty="0">
                <a:latin typeface="Roboto"/>
                <a:cs typeface="Roboto"/>
              </a:rPr>
              <a:t>business?</a:t>
            </a:r>
            <a:endParaRPr sz="2400" dirty="0">
              <a:latin typeface="Roboto"/>
              <a:cs typeface="Roboto"/>
            </a:endParaRPr>
          </a:p>
          <a:p>
            <a:pPr marL="240665" indent="-227965">
              <a:lnSpc>
                <a:spcPct val="100000"/>
              </a:lnSpc>
              <a:spcBef>
                <a:spcPts val="795"/>
              </a:spcBef>
              <a:buFont typeface="Arial MT"/>
              <a:buChar char="•"/>
              <a:tabLst>
                <a:tab pos="240665" algn="l"/>
              </a:tabLst>
            </a:pPr>
            <a:r>
              <a:rPr sz="2400" dirty="0">
                <a:latin typeface="Roboto"/>
                <a:cs typeface="Roboto"/>
              </a:rPr>
              <a:t>What</a:t>
            </a:r>
            <a:r>
              <a:rPr sz="2400" spc="-55" dirty="0">
                <a:latin typeface="Roboto"/>
                <a:cs typeface="Roboto"/>
              </a:rPr>
              <a:t> </a:t>
            </a:r>
            <a:r>
              <a:rPr sz="2400" dirty="0">
                <a:latin typeface="Roboto"/>
                <a:cs typeface="Roboto"/>
              </a:rPr>
              <a:t>is</a:t>
            </a:r>
            <a:r>
              <a:rPr sz="2400" spc="-50" dirty="0">
                <a:latin typeface="Roboto"/>
                <a:cs typeface="Roboto"/>
              </a:rPr>
              <a:t> </a:t>
            </a:r>
            <a:r>
              <a:rPr sz="2400" dirty="0">
                <a:latin typeface="Roboto"/>
                <a:cs typeface="Roboto"/>
              </a:rPr>
              <a:t>the</a:t>
            </a:r>
            <a:r>
              <a:rPr sz="2400" spc="-40" dirty="0">
                <a:latin typeface="Roboto"/>
                <a:cs typeface="Roboto"/>
              </a:rPr>
              <a:t> </a:t>
            </a:r>
            <a:r>
              <a:rPr sz="2400" spc="-10" dirty="0">
                <a:latin typeface="Roboto"/>
                <a:cs typeface="Roboto"/>
              </a:rPr>
              <a:t>potential</a:t>
            </a:r>
            <a:r>
              <a:rPr sz="2400" spc="-65" dirty="0">
                <a:latin typeface="Roboto"/>
                <a:cs typeface="Roboto"/>
              </a:rPr>
              <a:t> </a:t>
            </a:r>
            <a:r>
              <a:rPr sz="2400" dirty="0">
                <a:latin typeface="Roboto"/>
                <a:cs typeface="Roboto"/>
              </a:rPr>
              <a:t>for</a:t>
            </a:r>
            <a:r>
              <a:rPr sz="2400" spc="-45" dirty="0">
                <a:latin typeface="Roboto"/>
                <a:cs typeface="Roboto"/>
              </a:rPr>
              <a:t> </a:t>
            </a:r>
            <a:r>
              <a:rPr sz="2400" spc="-10" dirty="0">
                <a:latin typeface="Roboto"/>
                <a:cs typeface="Roboto"/>
              </a:rPr>
              <a:t>growth</a:t>
            </a:r>
            <a:r>
              <a:rPr sz="2400" spc="-55" dirty="0">
                <a:latin typeface="Roboto"/>
                <a:cs typeface="Roboto"/>
              </a:rPr>
              <a:t> </a:t>
            </a:r>
            <a:r>
              <a:rPr sz="2400" dirty="0">
                <a:latin typeface="Roboto"/>
                <a:cs typeface="Roboto"/>
              </a:rPr>
              <a:t>in</a:t>
            </a:r>
            <a:r>
              <a:rPr sz="2400" spc="-65" dirty="0">
                <a:latin typeface="Roboto"/>
                <a:cs typeface="Roboto"/>
              </a:rPr>
              <a:t> </a:t>
            </a:r>
            <a:r>
              <a:rPr sz="2400" dirty="0">
                <a:latin typeface="Roboto"/>
                <a:cs typeface="Roboto"/>
              </a:rPr>
              <a:t>this</a:t>
            </a:r>
            <a:r>
              <a:rPr sz="2400" spc="-45" dirty="0">
                <a:latin typeface="Roboto"/>
                <a:cs typeface="Roboto"/>
              </a:rPr>
              <a:t> </a:t>
            </a:r>
            <a:r>
              <a:rPr sz="2400" spc="-10" dirty="0">
                <a:latin typeface="Roboto"/>
                <a:cs typeface="Roboto"/>
              </a:rPr>
              <a:t>industry?</a:t>
            </a:r>
            <a:endParaRPr sz="2400" dirty="0">
              <a:latin typeface="Roboto"/>
              <a:cs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77053" y="705053"/>
            <a:ext cx="4027170" cy="1342390"/>
          </a:xfrm>
          <a:prstGeom prst="rect">
            <a:avLst/>
          </a:prstGeom>
        </p:spPr>
        <p:txBody>
          <a:bodyPr vert="horz" wrap="square" lIns="0" tIns="103505" rIns="0" bIns="0" rtlCol="0">
            <a:spAutoFit/>
          </a:bodyPr>
          <a:lstStyle/>
          <a:p>
            <a:pPr marL="12700" marR="5080">
              <a:lnSpc>
                <a:spcPts val="4850"/>
              </a:lnSpc>
              <a:spcBef>
                <a:spcPts val="815"/>
              </a:spcBef>
            </a:pPr>
            <a:r>
              <a:rPr sz="4600" dirty="0">
                <a:solidFill>
                  <a:srgbClr val="000000"/>
                </a:solidFill>
                <a:latin typeface="Trebuchet MS"/>
                <a:cs typeface="Trebuchet MS"/>
              </a:rPr>
              <a:t>What</a:t>
            </a:r>
            <a:r>
              <a:rPr sz="4600" spc="-85" dirty="0">
                <a:solidFill>
                  <a:srgbClr val="000000"/>
                </a:solidFill>
                <a:latin typeface="Trebuchet MS"/>
                <a:cs typeface="Trebuchet MS"/>
              </a:rPr>
              <a:t> </a:t>
            </a:r>
            <a:r>
              <a:rPr sz="4600" dirty="0">
                <a:solidFill>
                  <a:srgbClr val="000000"/>
                </a:solidFill>
                <a:latin typeface="Trebuchet MS"/>
                <a:cs typeface="Trebuchet MS"/>
              </a:rPr>
              <a:t>is</a:t>
            </a:r>
            <a:r>
              <a:rPr sz="4600" spc="-60" dirty="0">
                <a:solidFill>
                  <a:srgbClr val="000000"/>
                </a:solidFill>
                <a:latin typeface="Trebuchet MS"/>
                <a:cs typeface="Trebuchet MS"/>
              </a:rPr>
              <a:t> </a:t>
            </a:r>
            <a:r>
              <a:rPr sz="4600" spc="-25" dirty="0">
                <a:solidFill>
                  <a:srgbClr val="000000"/>
                </a:solidFill>
                <a:latin typeface="Trebuchet MS"/>
                <a:cs typeface="Trebuchet MS"/>
              </a:rPr>
              <a:t>Project </a:t>
            </a:r>
            <a:r>
              <a:rPr sz="4600" spc="-10" dirty="0">
                <a:solidFill>
                  <a:srgbClr val="000000"/>
                </a:solidFill>
                <a:latin typeface="Trebuchet MS"/>
                <a:cs typeface="Trebuchet MS"/>
              </a:rPr>
              <a:t>Conception?</a:t>
            </a:r>
            <a:endParaRPr sz="4600">
              <a:latin typeface="Trebuchet MS"/>
              <a:cs typeface="Trebuchet MS"/>
            </a:endParaRPr>
          </a:p>
        </p:txBody>
      </p:sp>
      <p:pic>
        <p:nvPicPr>
          <p:cNvPr id="3" name="object 3"/>
          <p:cNvPicPr/>
          <p:nvPr/>
        </p:nvPicPr>
        <p:blipFill>
          <a:blip r:embed="rId2" cstate="print"/>
          <a:stretch>
            <a:fillRect/>
          </a:stretch>
        </p:blipFill>
        <p:spPr>
          <a:xfrm>
            <a:off x="0" y="0"/>
            <a:ext cx="4657289" cy="6857997"/>
          </a:xfrm>
          <a:prstGeom prst="rect">
            <a:avLst/>
          </a:prstGeom>
        </p:spPr>
      </p:pic>
      <p:grpSp>
        <p:nvGrpSpPr>
          <p:cNvPr id="4" name="object 4"/>
          <p:cNvGrpSpPr/>
          <p:nvPr/>
        </p:nvGrpSpPr>
        <p:grpSpPr>
          <a:xfrm>
            <a:off x="5275707" y="2332593"/>
            <a:ext cx="4290060" cy="90805"/>
            <a:chOff x="5275707" y="2332593"/>
            <a:chExt cx="4290060" cy="90805"/>
          </a:xfrm>
        </p:grpSpPr>
        <p:sp>
          <p:nvSpPr>
            <p:cNvPr id="5" name="object 5"/>
            <p:cNvSpPr/>
            <p:nvPr/>
          </p:nvSpPr>
          <p:spPr>
            <a:xfrm>
              <a:off x="5297678" y="2361349"/>
              <a:ext cx="4244975" cy="48895"/>
            </a:xfrm>
            <a:custGeom>
              <a:avLst/>
              <a:gdLst/>
              <a:ahLst/>
              <a:cxnLst/>
              <a:rect l="l" t="t" r="r" b="b"/>
              <a:pathLst>
                <a:path w="4244975" h="48894">
                  <a:moveTo>
                    <a:pt x="2874099" y="21932"/>
                  </a:moveTo>
                  <a:lnTo>
                    <a:pt x="2039949" y="21932"/>
                  </a:lnTo>
                  <a:lnTo>
                    <a:pt x="2085441" y="23184"/>
                  </a:lnTo>
                  <a:lnTo>
                    <a:pt x="2144340" y="26529"/>
                  </a:lnTo>
                  <a:lnTo>
                    <a:pt x="2143891" y="26529"/>
                  </a:lnTo>
                  <a:lnTo>
                    <a:pt x="2277352" y="37472"/>
                  </a:lnTo>
                  <a:lnTo>
                    <a:pt x="2334863" y="41695"/>
                  </a:lnTo>
                  <a:lnTo>
                    <a:pt x="2387150" y="44843"/>
                  </a:lnTo>
                  <a:lnTo>
                    <a:pt x="2435217" y="46998"/>
                  </a:lnTo>
                  <a:lnTo>
                    <a:pt x="2483260" y="48332"/>
                  </a:lnTo>
                  <a:lnTo>
                    <a:pt x="2522709" y="48660"/>
                  </a:lnTo>
                  <a:lnTo>
                    <a:pt x="2564145" y="48332"/>
                  </a:lnTo>
                  <a:lnTo>
                    <a:pt x="2605381" y="47340"/>
                  </a:lnTo>
                  <a:lnTo>
                    <a:pt x="2691272" y="43699"/>
                  </a:lnTo>
                  <a:lnTo>
                    <a:pt x="2966817" y="29332"/>
                  </a:lnTo>
                  <a:lnTo>
                    <a:pt x="3025011" y="27517"/>
                  </a:lnTo>
                  <a:lnTo>
                    <a:pt x="3079740" y="26529"/>
                  </a:lnTo>
                  <a:lnTo>
                    <a:pt x="3776364" y="26238"/>
                  </a:lnTo>
                  <a:lnTo>
                    <a:pt x="3792400" y="25615"/>
                  </a:lnTo>
                  <a:lnTo>
                    <a:pt x="3770415" y="25615"/>
                  </a:lnTo>
                  <a:lnTo>
                    <a:pt x="3692768" y="24829"/>
                  </a:lnTo>
                  <a:lnTo>
                    <a:pt x="3704849" y="24829"/>
                  </a:lnTo>
                  <a:lnTo>
                    <a:pt x="3661765" y="23820"/>
                  </a:lnTo>
                  <a:lnTo>
                    <a:pt x="3659893" y="23820"/>
                  </a:lnTo>
                  <a:lnTo>
                    <a:pt x="3621133" y="22367"/>
                  </a:lnTo>
                  <a:lnTo>
                    <a:pt x="2892276" y="22367"/>
                  </a:lnTo>
                  <a:lnTo>
                    <a:pt x="2874099" y="21932"/>
                  </a:lnTo>
                  <a:close/>
                </a:path>
                <a:path w="4244975" h="48894">
                  <a:moveTo>
                    <a:pt x="817278" y="1961"/>
                  </a:moveTo>
                  <a:lnTo>
                    <a:pt x="765365" y="1961"/>
                  </a:lnTo>
                  <a:lnTo>
                    <a:pt x="718076" y="3333"/>
                  </a:lnTo>
                  <a:lnTo>
                    <a:pt x="663745" y="5806"/>
                  </a:lnTo>
                  <a:lnTo>
                    <a:pt x="449343" y="17864"/>
                  </a:lnTo>
                  <a:lnTo>
                    <a:pt x="343184" y="22736"/>
                  </a:lnTo>
                  <a:lnTo>
                    <a:pt x="380626" y="24118"/>
                  </a:lnTo>
                  <a:lnTo>
                    <a:pt x="448184" y="27517"/>
                  </a:lnTo>
                  <a:lnTo>
                    <a:pt x="587183" y="36116"/>
                  </a:lnTo>
                  <a:lnTo>
                    <a:pt x="643944" y="38872"/>
                  </a:lnTo>
                  <a:lnTo>
                    <a:pt x="694139" y="40514"/>
                  </a:lnTo>
                  <a:lnTo>
                    <a:pt x="740836" y="41214"/>
                  </a:lnTo>
                  <a:lnTo>
                    <a:pt x="774796" y="41214"/>
                  </a:lnTo>
                  <a:lnTo>
                    <a:pt x="824208" y="40301"/>
                  </a:lnTo>
                  <a:lnTo>
                    <a:pt x="1342957" y="26529"/>
                  </a:lnTo>
                  <a:lnTo>
                    <a:pt x="1340645" y="26529"/>
                  </a:lnTo>
                  <a:lnTo>
                    <a:pt x="1389817" y="25900"/>
                  </a:lnTo>
                  <a:lnTo>
                    <a:pt x="1383971" y="25900"/>
                  </a:lnTo>
                  <a:lnTo>
                    <a:pt x="1705062" y="25615"/>
                  </a:lnTo>
                  <a:lnTo>
                    <a:pt x="1657808" y="24599"/>
                  </a:lnTo>
                  <a:lnTo>
                    <a:pt x="1656236" y="24599"/>
                  </a:lnTo>
                  <a:lnTo>
                    <a:pt x="1609452" y="22367"/>
                  </a:lnTo>
                  <a:lnTo>
                    <a:pt x="1565264" y="18851"/>
                  </a:lnTo>
                  <a:lnTo>
                    <a:pt x="1560136" y="18248"/>
                  </a:lnTo>
                  <a:lnTo>
                    <a:pt x="1111543" y="18248"/>
                  </a:lnTo>
                  <a:lnTo>
                    <a:pt x="1060523" y="17464"/>
                  </a:lnTo>
                  <a:lnTo>
                    <a:pt x="1057217" y="17464"/>
                  </a:lnTo>
                  <a:lnTo>
                    <a:pt x="1001013" y="13804"/>
                  </a:lnTo>
                  <a:lnTo>
                    <a:pt x="944004" y="8732"/>
                  </a:lnTo>
                  <a:lnTo>
                    <a:pt x="894930" y="5075"/>
                  </a:lnTo>
                  <a:lnTo>
                    <a:pt x="850796" y="2769"/>
                  </a:lnTo>
                  <a:lnTo>
                    <a:pt x="817278" y="1961"/>
                  </a:lnTo>
                  <a:close/>
                </a:path>
                <a:path w="4244975" h="48894">
                  <a:moveTo>
                    <a:pt x="2660689" y="1961"/>
                  </a:moveTo>
                  <a:lnTo>
                    <a:pt x="2454347" y="1961"/>
                  </a:lnTo>
                  <a:lnTo>
                    <a:pt x="1848508" y="23501"/>
                  </a:lnTo>
                  <a:lnTo>
                    <a:pt x="1847919" y="23501"/>
                  </a:lnTo>
                  <a:lnTo>
                    <a:pt x="1798723" y="24829"/>
                  </a:lnTo>
                  <a:lnTo>
                    <a:pt x="1747237" y="25615"/>
                  </a:lnTo>
                  <a:lnTo>
                    <a:pt x="1537845" y="25900"/>
                  </a:lnTo>
                  <a:lnTo>
                    <a:pt x="1536948" y="25900"/>
                  </a:lnTo>
                  <a:lnTo>
                    <a:pt x="1631955" y="27964"/>
                  </a:lnTo>
                  <a:lnTo>
                    <a:pt x="1786854" y="33959"/>
                  </a:lnTo>
                  <a:lnTo>
                    <a:pt x="1829026" y="34120"/>
                  </a:lnTo>
                  <a:lnTo>
                    <a:pt x="1863441" y="32985"/>
                  </a:lnTo>
                  <a:lnTo>
                    <a:pt x="1892459" y="30963"/>
                  </a:lnTo>
                  <a:lnTo>
                    <a:pt x="1943750" y="25900"/>
                  </a:lnTo>
                  <a:lnTo>
                    <a:pt x="1969039" y="23820"/>
                  </a:lnTo>
                  <a:lnTo>
                    <a:pt x="1967776" y="23820"/>
                  </a:lnTo>
                  <a:lnTo>
                    <a:pt x="1998534" y="22367"/>
                  </a:lnTo>
                  <a:lnTo>
                    <a:pt x="1982759" y="22367"/>
                  </a:lnTo>
                  <a:lnTo>
                    <a:pt x="2874099" y="21932"/>
                  </a:lnTo>
                  <a:lnTo>
                    <a:pt x="2847252" y="21288"/>
                  </a:lnTo>
                  <a:lnTo>
                    <a:pt x="2811606" y="18610"/>
                  </a:lnTo>
                  <a:lnTo>
                    <a:pt x="2739830" y="8214"/>
                  </a:lnTo>
                  <a:lnTo>
                    <a:pt x="2698980" y="4220"/>
                  </a:lnTo>
                  <a:lnTo>
                    <a:pt x="2660689" y="1961"/>
                  </a:lnTo>
                  <a:close/>
                </a:path>
                <a:path w="4244975" h="48894">
                  <a:moveTo>
                    <a:pt x="3749730" y="27266"/>
                  </a:moveTo>
                  <a:lnTo>
                    <a:pt x="3230596" y="27266"/>
                  </a:lnTo>
                  <a:lnTo>
                    <a:pt x="3278190" y="28294"/>
                  </a:lnTo>
                  <a:lnTo>
                    <a:pt x="3277411" y="28294"/>
                  </a:lnTo>
                  <a:lnTo>
                    <a:pt x="3498104" y="32845"/>
                  </a:lnTo>
                  <a:lnTo>
                    <a:pt x="3541967" y="32845"/>
                  </a:lnTo>
                  <a:lnTo>
                    <a:pt x="3596131" y="32092"/>
                  </a:lnTo>
                  <a:lnTo>
                    <a:pt x="3749730" y="27266"/>
                  </a:lnTo>
                  <a:close/>
                </a:path>
                <a:path w="4244975" h="48894">
                  <a:moveTo>
                    <a:pt x="508" y="13804"/>
                  </a:moveTo>
                  <a:lnTo>
                    <a:pt x="403" y="15480"/>
                  </a:lnTo>
                  <a:lnTo>
                    <a:pt x="305" y="17036"/>
                  </a:lnTo>
                  <a:lnTo>
                    <a:pt x="230" y="18248"/>
                  </a:lnTo>
                  <a:lnTo>
                    <a:pt x="119" y="20027"/>
                  </a:lnTo>
                  <a:lnTo>
                    <a:pt x="0" y="21932"/>
                  </a:lnTo>
                  <a:lnTo>
                    <a:pt x="1270" y="24599"/>
                  </a:lnTo>
                  <a:lnTo>
                    <a:pt x="1201" y="25270"/>
                  </a:lnTo>
                  <a:lnTo>
                    <a:pt x="1103" y="26238"/>
                  </a:lnTo>
                  <a:lnTo>
                    <a:pt x="998" y="27266"/>
                  </a:lnTo>
                  <a:lnTo>
                    <a:pt x="927" y="27964"/>
                  </a:lnTo>
                  <a:lnTo>
                    <a:pt x="821" y="29005"/>
                  </a:lnTo>
                  <a:lnTo>
                    <a:pt x="746" y="29748"/>
                  </a:lnTo>
                  <a:lnTo>
                    <a:pt x="622" y="30963"/>
                  </a:lnTo>
                  <a:lnTo>
                    <a:pt x="508" y="32092"/>
                  </a:lnTo>
                  <a:lnTo>
                    <a:pt x="36793" y="28294"/>
                  </a:lnTo>
                  <a:lnTo>
                    <a:pt x="36620" y="28294"/>
                  </a:lnTo>
                  <a:lnTo>
                    <a:pt x="73786" y="25270"/>
                  </a:lnTo>
                  <a:lnTo>
                    <a:pt x="72795" y="25270"/>
                  </a:lnTo>
                  <a:lnTo>
                    <a:pt x="111417" y="23027"/>
                  </a:lnTo>
                  <a:lnTo>
                    <a:pt x="85986" y="21646"/>
                  </a:lnTo>
                  <a:lnTo>
                    <a:pt x="43165" y="18248"/>
                  </a:lnTo>
                  <a:lnTo>
                    <a:pt x="508" y="13804"/>
                  </a:lnTo>
                  <a:close/>
                </a:path>
                <a:path w="4244975" h="48894">
                  <a:moveTo>
                    <a:pt x="4244848" y="13804"/>
                  </a:moveTo>
                  <a:lnTo>
                    <a:pt x="4199712" y="14646"/>
                  </a:lnTo>
                  <a:lnTo>
                    <a:pt x="4106844" y="17464"/>
                  </a:lnTo>
                  <a:lnTo>
                    <a:pt x="4107078" y="17464"/>
                  </a:lnTo>
                  <a:lnTo>
                    <a:pt x="4025307" y="20442"/>
                  </a:lnTo>
                  <a:lnTo>
                    <a:pt x="4045613" y="20442"/>
                  </a:lnTo>
                  <a:lnTo>
                    <a:pt x="4096102" y="21646"/>
                  </a:lnTo>
                  <a:lnTo>
                    <a:pt x="4095157" y="21646"/>
                  </a:lnTo>
                  <a:lnTo>
                    <a:pt x="4143290" y="23820"/>
                  </a:lnTo>
                  <a:lnTo>
                    <a:pt x="4193449" y="27266"/>
                  </a:lnTo>
                  <a:lnTo>
                    <a:pt x="4244848" y="32092"/>
                  </a:lnTo>
                  <a:lnTo>
                    <a:pt x="4244848" y="13804"/>
                  </a:lnTo>
                  <a:close/>
                </a:path>
                <a:path w="4244975" h="48894">
                  <a:moveTo>
                    <a:pt x="3776364" y="26238"/>
                  </a:moveTo>
                  <a:lnTo>
                    <a:pt x="3131321" y="26238"/>
                  </a:lnTo>
                  <a:lnTo>
                    <a:pt x="3184687" y="26529"/>
                  </a:lnTo>
                  <a:lnTo>
                    <a:pt x="3181998" y="26529"/>
                  </a:lnTo>
                  <a:lnTo>
                    <a:pt x="3232023" y="27266"/>
                  </a:lnTo>
                  <a:lnTo>
                    <a:pt x="3749912" y="27266"/>
                  </a:lnTo>
                  <a:lnTo>
                    <a:pt x="3776364" y="26238"/>
                  </a:lnTo>
                  <a:close/>
                </a:path>
                <a:path w="4244975" h="48894">
                  <a:moveTo>
                    <a:pt x="224924" y="20442"/>
                  </a:moveTo>
                  <a:lnTo>
                    <a:pt x="205498" y="20442"/>
                  </a:lnTo>
                  <a:lnTo>
                    <a:pt x="160369" y="21107"/>
                  </a:lnTo>
                  <a:lnTo>
                    <a:pt x="161342" y="21107"/>
                  </a:lnTo>
                  <a:lnTo>
                    <a:pt x="115678" y="22736"/>
                  </a:lnTo>
                  <a:lnTo>
                    <a:pt x="116429" y="22736"/>
                  </a:lnTo>
                  <a:lnTo>
                    <a:pt x="111417" y="23027"/>
                  </a:lnTo>
                  <a:lnTo>
                    <a:pt x="128393" y="23949"/>
                  </a:lnTo>
                  <a:lnTo>
                    <a:pt x="172797" y="25270"/>
                  </a:lnTo>
                  <a:lnTo>
                    <a:pt x="219614" y="25615"/>
                  </a:lnTo>
                  <a:lnTo>
                    <a:pt x="285242" y="24829"/>
                  </a:lnTo>
                  <a:lnTo>
                    <a:pt x="276424" y="24829"/>
                  </a:lnTo>
                  <a:lnTo>
                    <a:pt x="324155" y="23501"/>
                  </a:lnTo>
                  <a:lnTo>
                    <a:pt x="343184" y="22736"/>
                  </a:lnTo>
                  <a:lnTo>
                    <a:pt x="321398" y="21932"/>
                  </a:lnTo>
                  <a:lnTo>
                    <a:pt x="323256" y="21932"/>
                  </a:lnTo>
                  <a:lnTo>
                    <a:pt x="267204" y="20718"/>
                  </a:lnTo>
                  <a:lnTo>
                    <a:pt x="287164" y="20718"/>
                  </a:lnTo>
                  <a:lnTo>
                    <a:pt x="224924" y="20442"/>
                  </a:lnTo>
                  <a:close/>
                </a:path>
                <a:path w="4244975" h="48894">
                  <a:moveTo>
                    <a:pt x="3997554" y="20195"/>
                  </a:moveTo>
                  <a:lnTo>
                    <a:pt x="3947953" y="20718"/>
                  </a:lnTo>
                  <a:lnTo>
                    <a:pt x="3948872" y="20718"/>
                  </a:lnTo>
                  <a:lnTo>
                    <a:pt x="3895897" y="21932"/>
                  </a:lnTo>
                  <a:lnTo>
                    <a:pt x="3897500" y="21932"/>
                  </a:lnTo>
                  <a:lnTo>
                    <a:pt x="3858085" y="23184"/>
                  </a:lnTo>
                  <a:lnTo>
                    <a:pt x="3857394" y="23184"/>
                  </a:lnTo>
                  <a:lnTo>
                    <a:pt x="3801121" y="25270"/>
                  </a:lnTo>
                  <a:lnTo>
                    <a:pt x="3801263" y="25270"/>
                  </a:lnTo>
                  <a:lnTo>
                    <a:pt x="3792400" y="25615"/>
                  </a:lnTo>
                  <a:lnTo>
                    <a:pt x="3812268" y="25615"/>
                  </a:lnTo>
                  <a:lnTo>
                    <a:pt x="3918662" y="23820"/>
                  </a:lnTo>
                  <a:lnTo>
                    <a:pt x="3919606" y="23820"/>
                  </a:lnTo>
                  <a:lnTo>
                    <a:pt x="3969257" y="22367"/>
                  </a:lnTo>
                  <a:lnTo>
                    <a:pt x="4025307" y="20442"/>
                  </a:lnTo>
                  <a:lnTo>
                    <a:pt x="4045613" y="20442"/>
                  </a:lnTo>
                  <a:lnTo>
                    <a:pt x="3997554" y="20195"/>
                  </a:lnTo>
                  <a:close/>
                </a:path>
                <a:path w="4244975" h="48894">
                  <a:moveTo>
                    <a:pt x="3270646" y="6899"/>
                  </a:moveTo>
                  <a:lnTo>
                    <a:pt x="3212031" y="7750"/>
                  </a:lnTo>
                  <a:lnTo>
                    <a:pt x="3156786" y="9599"/>
                  </a:lnTo>
                  <a:lnTo>
                    <a:pt x="3102630" y="12197"/>
                  </a:lnTo>
                  <a:lnTo>
                    <a:pt x="3102960" y="12197"/>
                  </a:lnTo>
                  <a:lnTo>
                    <a:pt x="2965260" y="20027"/>
                  </a:lnTo>
                  <a:lnTo>
                    <a:pt x="2923952" y="21646"/>
                  </a:lnTo>
                  <a:lnTo>
                    <a:pt x="2871251" y="22367"/>
                  </a:lnTo>
                  <a:lnTo>
                    <a:pt x="3621133" y="22367"/>
                  </a:lnTo>
                  <a:lnTo>
                    <a:pt x="3596964" y="21461"/>
                  </a:lnTo>
                  <a:lnTo>
                    <a:pt x="3535274" y="18248"/>
                  </a:lnTo>
                  <a:lnTo>
                    <a:pt x="3535072" y="18248"/>
                  </a:lnTo>
                  <a:lnTo>
                    <a:pt x="3399141" y="9599"/>
                  </a:lnTo>
                  <a:lnTo>
                    <a:pt x="3399421" y="9599"/>
                  </a:lnTo>
                  <a:lnTo>
                    <a:pt x="3332834" y="7392"/>
                  </a:lnTo>
                  <a:lnTo>
                    <a:pt x="3270646" y="6899"/>
                  </a:lnTo>
                  <a:close/>
                </a:path>
                <a:path w="4244975" h="48894">
                  <a:moveTo>
                    <a:pt x="1473315" y="8732"/>
                  </a:moveTo>
                  <a:lnTo>
                    <a:pt x="1318114" y="8732"/>
                  </a:lnTo>
                  <a:lnTo>
                    <a:pt x="1214525" y="14646"/>
                  </a:lnTo>
                  <a:lnTo>
                    <a:pt x="1214149" y="14646"/>
                  </a:lnTo>
                  <a:lnTo>
                    <a:pt x="1163612" y="17036"/>
                  </a:lnTo>
                  <a:lnTo>
                    <a:pt x="1109536" y="18248"/>
                  </a:lnTo>
                  <a:lnTo>
                    <a:pt x="1560136" y="18248"/>
                  </a:lnTo>
                  <a:lnTo>
                    <a:pt x="1522349" y="13804"/>
                  </a:lnTo>
                  <a:lnTo>
                    <a:pt x="1473315" y="8732"/>
                  </a:lnTo>
                  <a:close/>
                </a:path>
                <a:path w="4244975" h="48894">
                  <a:moveTo>
                    <a:pt x="1421056" y="6452"/>
                  </a:moveTo>
                  <a:lnTo>
                    <a:pt x="1370311" y="6731"/>
                  </a:lnTo>
                  <a:lnTo>
                    <a:pt x="1317551" y="8732"/>
                  </a:lnTo>
                  <a:lnTo>
                    <a:pt x="1475716" y="8732"/>
                  </a:lnTo>
                  <a:lnTo>
                    <a:pt x="1421056" y="6452"/>
                  </a:lnTo>
                  <a:close/>
                </a:path>
                <a:path w="4244975" h="48894">
                  <a:moveTo>
                    <a:pt x="2560426" y="0"/>
                  </a:moveTo>
                  <a:lnTo>
                    <a:pt x="2509953" y="577"/>
                  </a:lnTo>
                  <a:lnTo>
                    <a:pt x="2453058" y="1961"/>
                  </a:lnTo>
                  <a:lnTo>
                    <a:pt x="2666278" y="1961"/>
                  </a:lnTo>
                  <a:lnTo>
                    <a:pt x="2608965" y="294"/>
                  </a:lnTo>
                  <a:lnTo>
                    <a:pt x="2560426" y="0"/>
                  </a:lnTo>
                  <a:close/>
                </a:path>
              </a:pathLst>
            </a:custGeom>
            <a:solidFill>
              <a:srgbClr val="EC7C30"/>
            </a:solidFill>
          </p:spPr>
          <p:txBody>
            <a:bodyPr wrap="square" lIns="0" tIns="0" rIns="0" bIns="0" rtlCol="0"/>
            <a:lstStyle/>
            <a:p>
              <a:endParaRPr/>
            </a:p>
          </p:txBody>
        </p:sp>
        <p:sp>
          <p:nvSpPr>
            <p:cNvPr id="6" name="object 6"/>
            <p:cNvSpPr/>
            <p:nvPr/>
          </p:nvSpPr>
          <p:spPr>
            <a:xfrm>
              <a:off x="5297932" y="2354818"/>
              <a:ext cx="4245610" cy="46355"/>
            </a:xfrm>
            <a:custGeom>
              <a:avLst/>
              <a:gdLst/>
              <a:ahLst/>
              <a:cxnLst/>
              <a:rect l="l" t="t" r="r" b="b"/>
              <a:pathLst>
                <a:path w="4245609" h="46355">
                  <a:moveTo>
                    <a:pt x="253" y="20335"/>
                  </a:moveTo>
                  <a:lnTo>
                    <a:pt x="67260" y="14218"/>
                  </a:lnTo>
                  <a:lnTo>
                    <a:pt x="127036" y="9792"/>
                  </a:lnTo>
                  <a:lnTo>
                    <a:pt x="181205" y="6986"/>
                  </a:lnTo>
                  <a:lnTo>
                    <a:pt x="231388" y="5733"/>
                  </a:lnTo>
                  <a:lnTo>
                    <a:pt x="279208" y="5963"/>
                  </a:lnTo>
                  <a:lnTo>
                    <a:pt x="326286" y="7607"/>
                  </a:lnTo>
                  <a:lnTo>
                    <a:pt x="374246" y="10597"/>
                  </a:lnTo>
                  <a:lnTo>
                    <a:pt x="424709" y="14862"/>
                  </a:lnTo>
                  <a:lnTo>
                    <a:pt x="479297" y="20335"/>
                  </a:lnTo>
                  <a:lnTo>
                    <a:pt x="530947" y="24176"/>
                  </a:lnTo>
                  <a:lnTo>
                    <a:pt x="582774" y="25273"/>
                  </a:lnTo>
                  <a:lnTo>
                    <a:pt x="634398" y="24336"/>
                  </a:lnTo>
                  <a:lnTo>
                    <a:pt x="685440" y="22073"/>
                  </a:lnTo>
                  <a:lnTo>
                    <a:pt x="735520" y="19192"/>
                  </a:lnTo>
                  <a:lnTo>
                    <a:pt x="784259" y="16403"/>
                  </a:lnTo>
                  <a:lnTo>
                    <a:pt x="831277" y="14415"/>
                  </a:lnTo>
                  <a:lnTo>
                    <a:pt x="876196" y="13935"/>
                  </a:lnTo>
                  <a:lnTo>
                    <a:pt x="918635" y="15672"/>
                  </a:lnTo>
                  <a:lnTo>
                    <a:pt x="958214" y="20335"/>
                  </a:lnTo>
                  <a:lnTo>
                    <a:pt x="994986" y="25683"/>
                  </a:lnTo>
                  <a:lnTo>
                    <a:pt x="1035836" y="30120"/>
                  </a:lnTo>
                  <a:lnTo>
                    <a:pt x="1080370" y="33595"/>
                  </a:lnTo>
                  <a:lnTo>
                    <a:pt x="1128196" y="36053"/>
                  </a:lnTo>
                  <a:lnTo>
                    <a:pt x="1178920" y="37442"/>
                  </a:lnTo>
                  <a:lnTo>
                    <a:pt x="1232148" y="37708"/>
                  </a:lnTo>
                  <a:lnTo>
                    <a:pt x="1287488" y="36798"/>
                  </a:lnTo>
                  <a:lnTo>
                    <a:pt x="1344546" y="34659"/>
                  </a:lnTo>
                  <a:lnTo>
                    <a:pt x="1402928" y="31238"/>
                  </a:lnTo>
                  <a:lnTo>
                    <a:pt x="1462242" y="26481"/>
                  </a:lnTo>
                  <a:lnTo>
                    <a:pt x="1522094" y="20335"/>
                  </a:lnTo>
                  <a:lnTo>
                    <a:pt x="1569391" y="15276"/>
                  </a:lnTo>
                  <a:lnTo>
                    <a:pt x="1616963" y="10891"/>
                  </a:lnTo>
                  <a:lnTo>
                    <a:pt x="1664821" y="7208"/>
                  </a:lnTo>
                  <a:lnTo>
                    <a:pt x="1712977" y="4251"/>
                  </a:lnTo>
                  <a:lnTo>
                    <a:pt x="1761442" y="2047"/>
                  </a:lnTo>
                  <a:lnTo>
                    <a:pt x="1810227" y="621"/>
                  </a:lnTo>
                  <a:lnTo>
                    <a:pt x="1859343" y="0"/>
                  </a:lnTo>
                  <a:lnTo>
                    <a:pt x="1908801" y="208"/>
                  </a:lnTo>
                  <a:lnTo>
                    <a:pt x="1958612" y="1272"/>
                  </a:lnTo>
                  <a:lnTo>
                    <a:pt x="2008788" y="3218"/>
                  </a:lnTo>
                  <a:lnTo>
                    <a:pt x="2059339" y="6072"/>
                  </a:lnTo>
                  <a:lnTo>
                    <a:pt x="2110276" y="9858"/>
                  </a:lnTo>
                  <a:lnTo>
                    <a:pt x="2161612" y="14604"/>
                  </a:lnTo>
                  <a:lnTo>
                    <a:pt x="2213356" y="20335"/>
                  </a:lnTo>
                  <a:lnTo>
                    <a:pt x="2282169" y="27272"/>
                  </a:lnTo>
                  <a:lnTo>
                    <a:pt x="2343909" y="31040"/>
                  </a:lnTo>
                  <a:lnTo>
                    <a:pt x="2399841" y="32249"/>
                  </a:lnTo>
                  <a:lnTo>
                    <a:pt x="2451225" y="31509"/>
                  </a:lnTo>
                  <a:lnTo>
                    <a:pt x="2499328" y="29432"/>
                  </a:lnTo>
                  <a:lnTo>
                    <a:pt x="2545411" y="26626"/>
                  </a:lnTo>
                  <a:lnTo>
                    <a:pt x="2590738" y="23704"/>
                  </a:lnTo>
                  <a:lnTo>
                    <a:pt x="2636572" y="21274"/>
                  </a:lnTo>
                  <a:lnTo>
                    <a:pt x="2684178" y="19948"/>
                  </a:lnTo>
                  <a:lnTo>
                    <a:pt x="2734817" y="20335"/>
                  </a:lnTo>
                  <a:lnTo>
                    <a:pt x="2787734" y="21145"/>
                  </a:lnTo>
                  <a:lnTo>
                    <a:pt x="2841158" y="20896"/>
                  </a:lnTo>
                  <a:lnTo>
                    <a:pt x="2894835" y="19919"/>
                  </a:lnTo>
                  <a:lnTo>
                    <a:pt x="2948511" y="18543"/>
                  </a:lnTo>
                  <a:lnTo>
                    <a:pt x="3001930" y="17097"/>
                  </a:lnTo>
                  <a:lnTo>
                    <a:pt x="3054839" y="15910"/>
                  </a:lnTo>
                  <a:lnTo>
                    <a:pt x="3106983" y="15311"/>
                  </a:lnTo>
                  <a:lnTo>
                    <a:pt x="3158107" y="15629"/>
                  </a:lnTo>
                  <a:lnTo>
                    <a:pt x="3207958" y="17194"/>
                  </a:lnTo>
                  <a:lnTo>
                    <a:pt x="3256279" y="20335"/>
                  </a:lnTo>
                  <a:lnTo>
                    <a:pt x="3284553" y="22163"/>
                  </a:lnTo>
                  <a:lnTo>
                    <a:pt x="3318990" y="23436"/>
                  </a:lnTo>
                  <a:lnTo>
                    <a:pt x="3358966" y="24217"/>
                  </a:lnTo>
                  <a:lnTo>
                    <a:pt x="3403861" y="24568"/>
                  </a:lnTo>
                  <a:lnTo>
                    <a:pt x="3453052" y="24550"/>
                  </a:lnTo>
                  <a:lnTo>
                    <a:pt x="3505918" y="24226"/>
                  </a:lnTo>
                  <a:lnTo>
                    <a:pt x="3561837" y="23658"/>
                  </a:lnTo>
                  <a:lnTo>
                    <a:pt x="3620186" y="22907"/>
                  </a:lnTo>
                  <a:lnTo>
                    <a:pt x="3680345" y="22035"/>
                  </a:lnTo>
                  <a:lnTo>
                    <a:pt x="3741690" y="21105"/>
                  </a:lnTo>
                  <a:lnTo>
                    <a:pt x="3803600" y="20179"/>
                  </a:lnTo>
                  <a:lnTo>
                    <a:pt x="3865453" y="19318"/>
                  </a:lnTo>
                  <a:lnTo>
                    <a:pt x="3926628" y="18585"/>
                  </a:lnTo>
                  <a:lnTo>
                    <a:pt x="3986502" y="18041"/>
                  </a:lnTo>
                  <a:lnTo>
                    <a:pt x="4044453" y="17749"/>
                  </a:lnTo>
                  <a:lnTo>
                    <a:pt x="4099860" y="17770"/>
                  </a:lnTo>
                  <a:lnTo>
                    <a:pt x="4152100" y="18167"/>
                  </a:lnTo>
                  <a:lnTo>
                    <a:pt x="4200552" y="19002"/>
                  </a:lnTo>
                  <a:lnTo>
                    <a:pt x="4244594" y="20335"/>
                  </a:lnTo>
                  <a:lnTo>
                    <a:pt x="4245483" y="29352"/>
                  </a:lnTo>
                  <a:lnTo>
                    <a:pt x="4244086" y="29733"/>
                  </a:lnTo>
                  <a:lnTo>
                    <a:pt x="4244594" y="38623"/>
                  </a:lnTo>
                  <a:lnTo>
                    <a:pt x="4202503" y="40923"/>
                  </a:lnTo>
                  <a:lnTo>
                    <a:pt x="4161147" y="41996"/>
                  </a:lnTo>
                  <a:lnTo>
                    <a:pt x="4119970" y="42073"/>
                  </a:lnTo>
                  <a:lnTo>
                    <a:pt x="4078416" y="41383"/>
                  </a:lnTo>
                  <a:lnTo>
                    <a:pt x="4035931" y="40156"/>
                  </a:lnTo>
                  <a:lnTo>
                    <a:pt x="3991959" y="38623"/>
                  </a:lnTo>
                  <a:lnTo>
                    <a:pt x="3945945" y="37014"/>
                  </a:lnTo>
                  <a:lnTo>
                    <a:pt x="3897333" y="35557"/>
                  </a:lnTo>
                  <a:lnTo>
                    <a:pt x="3845568" y="34484"/>
                  </a:lnTo>
                  <a:lnTo>
                    <a:pt x="3790096" y="34024"/>
                  </a:lnTo>
                  <a:lnTo>
                    <a:pt x="3730360" y="34408"/>
                  </a:lnTo>
                  <a:lnTo>
                    <a:pt x="3665806" y="35864"/>
                  </a:lnTo>
                  <a:lnTo>
                    <a:pt x="3595877" y="38623"/>
                  </a:lnTo>
                  <a:lnTo>
                    <a:pt x="3524026" y="41374"/>
                  </a:lnTo>
                  <a:lnTo>
                    <a:pt x="3464779" y="42328"/>
                  </a:lnTo>
                  <a:lnTo>
                    <a:pt x="3415905" y="41874"/>
                  </a:lnTo>
                  <a:lnTo>
                    <a:pt x="3375170" y="40401"/>
                  </a:lnTo>
                  <a:lnTo>
                    <a:pt x="3340343" y="38299"/>
                  </a:lnTo>
                  <a:lnTo>
                    <a:pt x="3309191" y="35956"/>
                  </a:lnTo>
                  <a:lnTo>
                    <a:pt x="3279480" y="33762"/>
                  </a:lnTo>
                  <a:lnTo>
                    <a:pt x="3248979" y="32104"/>
                  </a:lnTo>
                  <a:lnTo>
                    <a:pt x="3215455" y="31372"/>
                  </a:lnTo>
                  <a:lnTo>
                    <a:pt x="3176675" y="31956"/>
                  </a:lnTo>
                  <a:lnTo>
                    <a:pt x="3130406" y="34243"/>
                  </a:lnTo>
                  <a:lnTo>
                    <a:pt x="3074416" y="38623"/>
                  </a:lnTo>
                  <a:lnTo>
                    <a:pt x="3011558" y="43264"/>
                  </a:lnTo>
                  <a:lnTo>
                    <a:pt x="2956416" y="45409"/>
                  </a:lnTo>
                  <a:lnTo>
                    <a:pt x="2907448" y="45583"/>
                  </a:lnTo>
                  <a:lnTo>
                    <a:pt x="2863112" y="44306"/>
                  </a:lnTo>
                  <a:lnTo>
                    <a:pt x="2821867" y="42101"/>
                  </a:lnTo>
                  <a:lnTo>
                    <a:pt x="2782170" y="39491"/>
                  </a:lnTo>
                  <a:lnTo>
                    <a:pt x="2742480" y="36996"/>
                  </a:lnTo>
                  <a:lnTo>
                    <a:pt x="2701255" y="35140"/>
                  </a:lnTo>
                  <a:lnTo>
                    <a:pt x="2656953" y="34445"/>
                  </a:lnTo>
                  <a:lnTo>
                    <a:pt x="2608034" y="35432"/>
                  </a:lnTo>
                  <a:lnTo>
                    <a:pt x="2552953" y="38623"/>
                  </a:lnTo>
                  <a:lnTo>
                    <a:pt x="2504260" y="41866"/>
                  </a:lnTo>
                  <a:lnTo>
                    <a:pt x="2457199" y="44113"/>
                  </a:lnTo>
                  <a:lnTo>
                    <a:pt x="2411269" y="45491"/>
                  </a:lnTo>
                  <a:lnTo>
                    <a:pt x="2365970" y="46121"/>
                  </a:lnTo>
                  <a:lnTo>
                    <a:pt x="2320803" y="46129"/>
                  </a:lnTo>
                  <a:lnTo>
                    <a:pt x="2275265" y="45637"/>
                  </a:lnTo>
                  <a:lnTo>
                    <a:pt x="2228858" y="44771"/>
                  </a:lnTo>
                  <a:lnTo>
                    <a:pt x="2181079" y="43653"/>
                  </a:lnTo>
                  <a:lnTo>
                    <a:pt x="2131430" y="42407"/>
                  </a:lnTo>
                  <a:lnTo>
                    <a:pt x="2079409" y="41157"/>
                  </a:lnTo>
                  <a:lnTo>
                    <a:pt x="2024516" y="40027"/>
                  </a:lnTo>
                  <a:lnTo>
                    <a:pt x="1966250" y="39142"/>
                  </a:lnTo>
                  <a:lnTo>
                    <a:pt x="1904111" y="38623"/>
                  </a:lnTo>
                  <a:lnTo>
                    <a:pt x="1847506" y="38472"/>
                  </a:lnTo>
                  <a:lnTo>
                    <a:pt x="1796286" y="38530"/>
                  </a:lnTo>
                  <a:lnTo>
                    <a:pt x="1749385" y="38752"/>
                  </a:lnTo>
                  <a:lnTo>
                    <a:pt x="1705733" y="39090"/>
                  </a:lnTo>
                  <a:lnTo>
                    <a:pt x="1664262" y="39498"/>
                  </a:lnTo>
                  <a:lnTo>
                    <a:pt x="1623906" y="39930"/>
                  </a:lnTo>
                  <a:lnTo>
                    <a:pt x="1583594" y="40338"/>
                  </a:lnTo>
                  <a:lnTo>
                    <a:pt x="1542260" y="40676"/>
                  </a:lnTo>
                  <a:lnTo>
                    <a:pt x="1498836" y="40898"/>
                  </a:lnTo>
                  <a:lnTo>
                    <a:pt x="1452253" y="40956"/>
                  </a:lnTo>
                  <a:lnTo>
                    <a:pt x="1401444" y="40804"/>
                  </a:lnTo>
                  <a:lnTo>
                    <a:pt x="1345340" y="40396"/>
                  </a:lnTo>
                  <a:lnTo>
                    <a:pt x="1282874" y="39685"/>
                  </a:lnTo>
                  <a:lnTo>
                    <a:pt x="1212976" y="38623"/>
                  </a:lnTo>
                  <a:lnTo>
                    <a:pt x="1119455" y="37132"/>
                  </a:lnTo>
                  <a:lnTo>
                    <a:pt x="1044077" y="36124"/>
                  </a:lnTo>
                  <a:lnTo>
                    <a:pt x="983839" y="35543"/>
                  </a:lnTo>
                  <a:lnTo>
                    <a:pt x="935741" y="35332"/>
                  </a:lnTo>
                  <a:lnTo>
                    <a:pt x="896778" y="35433"/>
                  </a:lnTo>
                  <a:lnTo>
                    <a:pt x="863950" y="35789"/>
                  </a:lnTo>
                  <a:lnTo>
                    <a:pt x="834254" y="36343"/>
                  </a:lnTo>
                  <a:lnTo>
                    <a:pt x="804687" y="37038"/>
                  </a:lnTo>
                  <a:lnTo>
                    <a:pt x="772247" y="37818"/>
                  </a:lnTo>
                  <a:lnTo>
                    <a:pt x="733932" y="38623"/>
                  </a:lnTo>
                  <a:lnTo>
                    <a:pt x="699823" y="39066"/>
                  </a:lnTo>
                  <a:lnTo>
                    <a:pt x="658575" y="39277"/>
                  </a:lnTo>
                  <a:lnTo>
                    <a:pt x="611270" y="39297"/>
                  </a:lnTo>
                  <a:lnTo>
                    <a:pt x="558989" y="39168"/>
                  </a:lnTo>
                  <a:lnTo>
                    <a:pt x="502812" y="38930"/>
                  </a:lnTo>
                  <a:lnTo>
                    <a:pt x="443820" y="38623"/>
                  </a:lnTo>
                  <a:lnTo>
                    <a:pt x="383095" y="38290"/>
                  </a:lnTo>
                  <a:lnTo>
                    <a:pt x="321716" y="37970"/>
                  </a:lnTo>
                  <a:lnTo>
                    <a:pt x="260765" y="37705"/>
                  </a:lnTo>
                  <a:lnTo>
                    <a:pt x="201323" y="37535"/>
                  </a:lnTo>
                  <a:lnTo>
                    <a:pt x="144470" y="37501"/>
                  </a:lnTo>
                  <a:lnTo>
                    <a:pt x="91287" y="37644"/>
                  </a:lnTo>
                  <a:lnTo>
                    <a:pt x="42854" y="38004"/>
                  </a:lnTo>
                  <a:lnTo>
                    <a:pt x="253" y="38623"/>
                  </a:lnTo>
                  <a:lnTo>
                    <a:pt x="0" y="34559"/>
                  </a:lnTo>
                  <a:lnTo>
                    <a:pt x="762" y="26177"/>
                  </a:lnTo>
                  <a:lnTo>
                    <a:pt x="253" y="20335"/>
                  </a:lnTo>
                  <a:close/>
                </a:path>
              </a:pathLst>
            </a:custGeom>
            <a:ln w="44450">
              <a:solidFill>
                <a:srgbClr val="EC7C30"/>
              </a:solidFill>
            </a:ln>
          </p:spPr>
          <p:txBody>
            <a:bodyPr wrap="square" lIns="0" tIns="0" rIns="0" bIns="0" rtlCol="0"/>
            <a:lstStyle/>
            <a:p>
              <a:endParaRPr/>
            </a:p>
          </p:txBody>
        </p:sp>
      </p:grpSp>
      <p:sp>
        <p:nvSpPr>
          <p:cNvPr id="7" name="object 7"/>
          <p:cNvSpPr txBox="1"/>
          <p:nvPr/>
        </p:nvSpPr>
        <p:spPr>
          <a:xfrm>
            <a:off x="4890008" y="2692730"/>
            <a:ext cx="6920865" cy="2823210"/>
          </a:xfrm>
          <a:prstGeom prst="rect">
            <a:avLst/>
          </a:prstGeom>
        </p:spPr>
        <p:txBody>
          <a:bodyPr vert="horz" wrap="square" lIns="0" tIns="12700" rIns="0" bIns="0" rtlCol="0">
            <a:spAutoFit/>
          </a:bodyPr>
          <a:lstStyle/>
          <a:p>
            <a:pPr marL="240029" indent="-227329" algn="just">
              <a:lnSpc>
                <a:spcPts val="2735"/>
              </a:lnSpc>
              <a:spcBef>
                <a:spcPts val="100"/>
              </a:spcBef>
              <a:buFont typeface="Arial MT"/>
              <a:buChar char="•"/>
              <a:tabLst>
                <a:tab pos="240029" algn="l"/>
              </a:tabLst>
            </a:pPr>
            <a:r>
              <a:rPr sz="2400" dirty="0" smtClean="0">
                <a:latin typeface="Times New Roman"/>
                <a:cs typeface="Times New Roman"/>
              </a:rPr>
              <a:t>Beginning</a:t>
            </a:r>
            <a:r>
              <a:rPr sz="2400" spc="100" dirty="0" smtClean="0">
                <a:latin typeface="Times New Roman"/>
                <a:cs typeface="Times New Roman"/>
              </a:rPr>
              <a:t> </a:t>
            </a:r>
            <a:r>
              <a:rPr sz="2400" dirty="0">
                <a:latin typeface="Times New Roman"/>
                <a:cs typeface="Times New Roman"/>
              </a:rPr>
              <a:t>of</a:t>
            </a:r>
            <a:r>
              <a:rPr sz="2400" spc="105" dirty="0">
                <a:latin typeface="Times New Roman"/>
                <a:cs typeface="Times New Roman"/>
              </a:rPr>
              <a:t>  </a:t>
            </a:r>
            <a:r>
              <a:rPr sz="2400" dirty="0">
                <a:latin typeface="Times New Roman"/>
                <a:cs typeface="Times New Roman"/>
              </a:rPr>
              <a:t>a</a:t>
            </a:r>
            <a:r>
              <a:rPr sz="2400" spc="110" dirty="0">
                <a:latin typeface="Times New Roman"/>
                <a:cs typeface="Times New Roman"/>
              </a:rPr>
              <a:t>  </a:t>
            </a:r>
            <a:r>
              <a:rPr sz="2400" dirty="0">
                <a:latin typeface="Times New Roman"/>
                <a:cs typeface="Times New Roman"/>
              </a:rPr>
              <a:t>Project</a:t>
            </a:r>
            <a:r>
              <a:rPr sz="2400" spc="95" dirty="0">
                <a:latin typeface="Times New Roman"/>
                <a:cs typeface="Times New Roman"/>
              </a:rPr>
              <a:t>  </a:t>
            </a:r>
            <a:r>
              <a:rPr sz="2400" dirty="0">
                <a:latin typeface="Times New Roman"/>
                <a:cs typeface="Times New Roman"/>
              </a:rPr>
              <a:t>is</a:t>
            </a:r>
            <a:r>
              <a:rPr sz="2400" spc="105" dirty="0">
                <a:latin typeface="Times New Roman"/>
                <a:cs typeface="Times New Roman"/>
              </a:rPr>
              <a:t>  </a:t>
            </a:r>
            <a:r>
              <a:rPr sz="2400" dirty="0">
                <a:latin typeface="Times New Roman"/>
                <a:cs typeface="Times New Roman"/>
              </a:rPr>
              <a:t>the</a:t>
            </a:r>
            <a:r>
              <a:rPr sz="2400" spc="105" dirty="0">
                <a:latin typeface="Times New Roman"/>
                <a:cs typeface="Times New Roman"/>
              </a:rPr>
              <a:t>  </a:t>
            </a:r>
            <a:r>
              <a:rPr sz="2400" dirty="0">
                <a:latin typeface="Times New Roman"/>
                <a:cs typeface="Times New Roman"/>
              </a:rPr>
              <a:t>initial</a:t>
            </a:r>
            <a:r>
              <a:rPr sz="2400" spc="114" dirty="0">
                <a:latin typeface="Times New Roman"/>
                <a:cs typeface="Times New Roman"/>
              </a:rPr>
              <a:t>  </a:t>
            </a:r>
            <a:r>
              <a:rPr sz="2400" dirty="0">
                <a:latin typeface="Times New Roman"/>
                <a:cs typeface="Times New Roman"/>
              </a:rPr>
              <a:t>step</a:t>
            </a:r>
            <a:r>
              <a:rPr sz="2400" spc="100" dirty="0">
                <a:latin typeface="Times New Roman"/>
                <a:cs typeface="Times New Roman"/>
              </a:rPr>
              <a:t>  </a:t>
            </a:r>
            <a:r>
              <a:rPr sz="2400" dirty="0">
                <a:latin typeface="Times New Roman"/>
                <a:cs typeface="Times New Roman"/>
              </a:rPr>
              <a:t>in</a:t>
            </a:r>
            <a:r>
              <a:rPr sz="2400" spc="105" dirty="0">
                <a:latin typeface="Times New Roman"/>
                <a:cs typeface="Times New Roman"/>
              </a:rPr>
              <a:t>  </a:t>
            </a:r>
            <a:r>
              <a:rPr sz="2400" spc="-25" dirty="0">
                <a:latin typeface="Times New Roman"/>
                <a:cs typeface="Times New Roman"/>
              </a:rPr>
              <a:t>the</a:t>
            </a:r>
            <a:endParaRPr sz="2400" dirty="0">
              <a:latin typeface="Times New Roman"/>
              <a:cs typeface="Times New Roman"/>
            </a:endParaRPr>
          </a:p>
          <a:p>
            <a:pPr marL="241300" algn="just">
              <a:lnSpc>
                <a:spcPts val="2735"/>
              </a:lnSpc>
            </a:pPr>
            <a:r>
              <a:rPr sz="2400" dirty="0">
                <a:latin typeface="Times New Roman"/>
                <a:cs typeface="Times New Roman"/>
              </a:rPr>
              <a:t>process</a:t>
            </a:r>
            <a:r>
              <a:rPr sz="2400" spc="-15" dirty="0">
                <a:latin typeface="Times New Roman"/>
                <a:cs typeface="Times New Roman"/>
              </a:rPr>
              <a:t> </a:t>
            </a:r>
            <a:r>
              <a:rPr sz="2400" dirty="0">
                <a:latin typeface="Times New Roman"/>
                <a:cs typeface="Times New Roman"/>
              </a:rPr>
              <a:t>of</a:t>
            </a:r>
            <a:r>
              <a:rPr sz="2400" spc="-10" dirty="0">
                <a:latin typeface="Times New Roman"/>
                <a:cs typeface="Times New Roman"/>
              </a:rPr>
              <a:t> </a:t>
            </a:r>
            <a:r>
              <a:rPr sz="2400" dirty="0">
                <a:latin typeface="Times New Roman"/>
                <a:cs typeface="Times New Roman"/>
              </a:rPr>
              <a:t>defining</a:t>
            </a:r>
            <a:r>
              <a:rPr sz="2400" spc="-25" dirty="0">
                <a:latin typeface="Times New Roman"/>
                <a:cs typeface="Times New Roman"/>
              </a:rPr>
              <a:t> </a:t>
            </a:r>
            <a:r>
              <a:rPr sz="2400" dirty="0">
                <a:latin typeface="Times New Roman"/>
                <a:cs typeface="Times New Roman"/>
              </a:rPr>
              <a:t>the</a:t>
            </a:r>
            <a:r>
              <a:rPr sz="2400" spc="-15" dirty="0">
                <a:latin typeface="Times New Roman"/>
                <a:cs typeface="Times New Roman"/>
              </a:rPr>
              <a:t> </a:t>
            </a:r>
            <a:r>
              <a:rPr sz="2400" dirty="0">
                <a:latin typeface="Times New Roman"/>
                <a:cs typeface="Times New Roman"/>
              </a:rPr>
              <a:t>actual</a:t>
            </a:r>
            <a:r>
              <a:rPr sz="2400" spc="-30" dirty="0">
                <a:latin typeface="Times New Roman"/>
                <a:cs typeface="Times New Roman"/>
              </a:rPr>
              <a:t> </a:t>
            </a:r>
            <a:r>
              <a:rPr sz="2400" dirty="0">
                <a:latin typeface="Times New Roman"/>
                <a:cs typeface="Times New Roman"/>
              </a:rPr>
              <a:t>scope</a:t>
            </a:r>
            <a:r>
              <a:rPr sz="2400" spc="-15" dirty="0">
                <a:latin typeface="Times New Roman"/>
                <a:cs typeface="Times New Roman"/>
              </a:rPr>
              <a:t> </a:t>
            </a:r>
            <a:r>
              <a:rPr sz="2400" dirty="0">
                <a:latin typeface="Times New Roman"/>
                <a:cs typeface="Times New Roman"/>
              </a:rPr>
              <a:t>of</a:t>
            </a:r>
            <a:r>
              <a:rPr sz="2400" spc="-10" dirty="0">
                <a:latin typeface="Times New Roman"/>
                <a:cs typeface="Times New Roman"/>
              </a:rPr>
              <a:t> </a:t>
            </a:r>
            <a:r>
              <a:rPr sz="2400" dirty="0">
                <a:latin typeface="Times New Roman"/>
                <a:cs typeface="Times New Roman"/>
              </a:rPr>
              <a:t>a</a:t>
            </a:r>
            <a:r>
              <a:rPr sz="2400" spc="-5" dirty="0">
                <a:latin typeface="Times New Roman"/>
                <a:cs typeface="Times New Roman"/>
              </a:rPr>
              <a:t> </a:t>
            </a:r>
            <a:r>
              <a:rPr sz="2400" spc="-10" dirty="0">
                <a:latin typeface="Times New Roman"/>
                <a:cs typeface="Times New Roman"/>
              </a:rPr>
              <a:t>project.</a:t>
            </a:r>
            <a:endParaRPr sz="2400" dirty="0">
              <a:latin typeface="Times New Roman"/>
              <a:cs typeface="Times New Roman"/>
            </a:endParaRPr>
          </a:p>
          <a:p>
            <a:pPr marL="240029" marR="5080" indent="-227329" algn="just">
              <a:lnSpc>
                <a:spcPct val="90000"/>
              </a:lnSpc>
              <a:spcBef>
                <a:spcPts val="994"/>
              </a:spcBef>
              <a:buFont typeface="Arial MT"/>
              <a:buChar char="•"/>
              <a:tabLst>
                <a:tab pos="241300" algn="l"/>
              </a:tabLst>
            </a:pPr>
            <a:r>
              <a:rPr sz="2400" dirty="0">
                <a:latin typeface="Times New Roman"/>
                <a:cs typeface="Times New Roman"/>
              </a:rPr>
              <a:t>Project</a:t>
            </a:r>
            <a:r>
              <a:rPr sz="2400" spc="35" dirty="0">
                <a:latin typeface="Times New Roman"/>
                <a:cs typeface="Times New Roman"/>
              </a:rPr>
              <a:t> </a:t>
            </a:r>
            <a:r>
              <a:rPr sz="2400" dirty="0">
                <a:latin typeface="Times New Roman"/>
                <a:cs typeface="Times New Roman"/>
              </a:rPr>
              <a:t>conception</a:t>
            </a:r>
            <a:r>
              <a:rPr sz="2400" spc="35" dirty="0">
                <a:latin typeface="Times New Roman"/>
                <a:cs typeface="Times New Roman"/>
              </a:rPr>
              <a:t> </a:t>
            </a:r>
            <a:r>
              <a:rPr sz="2400" dirty="0">
                <a:latin typeface="Times New Roman"/>
                <a:cs typeface="Times New Roman"/>
              </a:rPr>
              <a:t>generally</a:t>
            </a:r>
            <a:r>
              <a:rPr sz="2400" spc="25" dirty="0">
                <a:latin typeface="Times New Roman"/>
                <a:cs typeface="Times New Roman"/>
              </a:rPr>
              <a:t> </a:t>
            </a:r>
            <a:r>
              <a:rPr sz="2400" dirty="0">
                <a:latin typeface="Times New Roman"/>
                <a:cs typeface="Times New Roman"/>
              </a:rPr>
              <a:t>starts</a:t>
            </a:r>
            <a:r>
              <a:rPr sz="2400" spc="45" dirty="0">
                <a:latin typeface="Times New Roman"/>
                <a:cs typeface="Times New Roman"/>
              </a:rPr>
              <a:t> </a:t>
            </a:r>
            <a:r>
              <a:rPr sz="2400" dirty="0">
                <a:latin typeface="Times New Roman"/>
                <a:cs typeface="Times New Roman"/>
              </a:rPr>
              <a:t>with</a:t>
            </a:r>
            <a:r>
              <a:rPr sz="2400" spc="40" dirty="0">
                <a:latin typeface="Times New Roman"/>
                <a:cs typeface="Times New Roman"/>
              </a:rPr>
              <a:t> </a:t>
            </a:r>
            <a:r>
              <a:rPr sz="2400" dirty="0">
                <a:latin typeface="Times New Roman"/>
                <a:cs typeface="Times New Roman"/>
              </a:rPr>
              <a:t>an</a:t>
            </a:r>
            <a:r>
              <a:rPr sz="2400" spc="40" dirty="0">
                <a:latin typeface="Times New Roman"/>
                <a:cs typeface="Times New Roman"/>
              </a:rPr>
              <a:t> </a:t>
            </a:r>
            <a:r>
              <a:rPr sz="2400" spc="-10" dirty="0">
                <a:latin typeface="Times New Roman"/>
                <a:cs typeface="Times New Roman"/>
              </a:rPr>
              <a:t>appearance 	</a:t>
            </a:r>
            <a:r>
              <a:rPr sz="2400" dirty="0">
                <a:latin typeface="Times New Roman"/>
                <a:cs typeface="Times New Roman"/>
              </a:rPr>
              <a:t>of</a:t>
            </a:r>
            <a:r>
              <a:rPr sz="2400" spc="-30" dirty="0">
                <a:latin typeface="Times New Roman"/>
                <a:cs typeface="Times New Roman"/>
              </a:rPr>
              <a:t> </a:t>
            </a:r>
            <a:r>
              <a:rPr sz="2400" dirty="0">
                <a:latin typeface="Times New Roman"/>
                <a:cs typeface="Times New Roman"/>
              </a:rPr>
              <a:t>a</a:t>
            </a:r>
            <a:r>
              <a:rPr sz="2400" spc="-5" dirty="0">
                <a:latin typeface="Times New Roman"/>
                <a:cs typeface="Times New Roman"/>
              </a:rPr>
              <a:t> </a:t>
            </a:r>
            <a:r>
              <a:rPr sz="2400" dirty="0">
                <a:latin typeface="Times New Roman"/>
                <a:cs typeface="Times New Roman"/>
              </a:rPr>
              <a:t>requirement</a:t>
            </a:r>
            <a:r>
              <a:rPr sz="2400" spc="5" dirty="0">
                <a:latin typeface="Times New Roman"/>
                <a:cs typeface="Times New Roman"/>
              </a:rPr>
              <a:t> </a:t>
            </a:r>
            <a:r>
              <a:rPr sz="2400" dirty="0">
                <a:latin typeface="Times New Roman"/>
                <a:cs typeface="Times New Roman"/>
              </a:rPr>
              <a:t>or an</a:t>
            </a:r>
            <a:r>
              <a:rPr sz="2400" spc="-5" dirty="0">
                <a:latin typeface="Times New Roman"/>
                <a:cs typeface="Times New Roman"/>
              </a:rPr>
              <a:t> </a:t>
            </a:r>
            <a:r>
              <a:rPr sz="2400" dirty="0">
                <a:latin typeface="Times New Roman"/>
                <a:cs typeface="Times New Roman"/>
              </a:rPr>
              <a:t>opportunity</a:t>
            </a:r>
            <a:r>
              <a:rPr sz="2400" spc="-15" dirty="0">
                <a:latin typeface="Times New Roman"/>
                <a:cs typeface="Times New Roman"/>
              </a:rPr>
              <a:t> </a:t>
            </a:r>
            <a:r>
              <a:rPr sz="2400" dirty="0">
                <a:latin typeface="Times New Roman"/>
                <a:cs typeface="Times New Roman"/>
              </a:rPr>
              <a:t>that will benefit</a:t>
            </a:r>
            <a:r>
              <a:rPr sz="2400" spc="-15" dirty="0">
                <a:latin typeface="Times New Roman"/>
                <a:cs typeface="Times New Roman"/>
              </a:rPr>
              <a:t> </a:t>
            </a:r>
            <a:r>
              <a:rPr sz="2400" spc="-25" dirty="0">
                <a:latin typeface="Times New Roman"/>
                <a:cs typeface="Times New Roman"/>
              </a:rPr>
              <a:t>the 	</a:t>
            </a:r>
            <a:r>
              <a:rPr sz="2400" dirty="0">
                <a:latin typeface="Times New Roman"/>
                <a:cs typeface="Times New Roman"/>
              </a:rPr>
              <a:t>corporate</a:t>
            </a:r>
            <a:r>
              <a:rPr sz="2400" spc="240" dirty="0">
                <a:latin typeface="Times New Roman"/>
                <a:cs typeface="Times New Roman"/>
              </a:rPr>
              <a:t>  </a:t>
            </a:r>
            <a:r>
              <a:rPr sz="2400" dirty="0">
                <a:latin typeface="Times New Roman"/>
                <a:cs typeface="Times New Roman"/>
              </a:rPr>
              <a:t>interests</a:t>
            </a:r>
            <a:r>
              <a:rPr sz="2400" spc="250" dirty="0">
                <a:latin typeface="Times New Roman"/>
                <a:cs typeface="Times New Roman"/>
              </a:rPr>
              <a:t>  </a:t>
            </a:r>
            <a:r>
              <a:rPr sz="2400" dirty="0">
                <a:latin typeface="Times New Roman"/>
                <a:cs typeface="Times New Roman"/>
              </a:rPr>
              <a:t>and</a:t>
            </a:r>
            <a:r>
              <a:rPr sz="2400" spc="250" dirty="0">
                <a:latin typeface="Times New Roman"/>
                <a:cs typeface="Times New Roman"/>
              </a:rPr>
              <a:t>  </a:t>
            </a:r>
            <a:r>
              <a:rPr sz="2400" dirty="0">
                <a:latin typeface="Times New Roman"/>
                <a:cs typeface="Times New Roman"/>
              </a:rPr>
              <a:t>ends</a:t>
            </a:r>
            <a:r>
              <a:rPr sz="2400" spc="245" dirty="0">
                <a:latin typeface="Times New Roman"/>
                <a:cs typeface="Times New Roman"/>
              </a:rPr>
              <a:t>  </a:t>
            </a:r>
            <a:r>
              <a:rPr sz="2400" dirty="0">
                <a:latin typeface="Times New Roman"/>
                <a:cs typeface="Times New Roman"/>
              </a:rPr>
              <a:t>when</a:t>
            </a:r>
            <a:r>
              <a:rPr sz="2400" spc="245" dirty="0">
                <a:latin typeface="Times New Roman"/>
                <a:cs typeface="Times New Roman"/>
              </a:rPr>
              <a:t>  </a:t>
            </a:r>
            <a:r>
              <a:rPr sz="2400" dirty="0">
                <a:latin typeface="Times New Roman"/>
                <a:cs typeface="Times New Roman"/>
              </a:rPr>
              <a:t>one</a:t>
            </a:r>
            <a:r>
              <a:rPr sz="2400" spc="240" dirty="0">
                <a:latin typeface="Times New Roman"/>
                <a:cs typeface="Times New Roman"/>
              </a:rPr>
              <a:t>  </a:t>
            </a:r>
            <a:r>
              <a:rPr sz="2400" dirty="0">
                <a:latin typeface="Times New Roman"/>
                <a:cs typeface="Times New Roman"/>
              </a:rPr>
              <a:t>or</a:t>
            </a:r>
            <a:r>
              <a:rPr sz="2400" spc="240" dirty="0">
                <a:latin typeface="Times New Roman"/>
                <a:cs typeface="Times New Roman"/>
              </a:rPr>
              <a:t>  </a:t>
            </a:r>
            <a:r>
              <a:rPr sz="2400" spc="-20" dirty="0">
                <a:latin typeface="Times New Roman"/>
                <a:cs typeface="Times New Roman"/>
              </a:rPr>
              <a:t>more 	</a:t>
            </a:r>
            <a:r>
              <a:rPr sz="2400" dirty="0">
                <a:latin typeface="Times New Roman"/>
                <a:cs typeface="Times New Roman"/>
              </a:rPr>
              <a:t>preliminary</a:t>
            </a:r>
            <a:r>
              <a:rPr sz="2400" spc="120" dirty="0">
                <a:latin typeface="Times New Roman"/>
                <a:cs typeface="Times New Roman"/>
              </a:rPr>
              <a:t> </a:t>
            </a:r>
            <a:r>
              <a:rPr sz="2400" dirty="0">
                <a:latin typeface="Times New Roman"/>
                <a:cs typeface="Times New Roman"/>
              </a:rPr>
              <a:t>options</a:t>
            </a:r>
            <a:r>
              <a:rPr sz="2400" spc="140" dirty="0">
                <a:latin typeface="Times New Roman"/>
                <a:cs typeface="Times New Roman"/>
              </a:rPr>
              <a:t> </a:t>
            </a:r>
            <a:r>
              <a:rPr sz="2400" dirty="0">
                <a:latin typeface="Times New Roman"/>
                <a:cs typeface="Times New Roman"/>
              </a:rPr>
              <a:t>have</a:t>
            </a:r>
            <a:r>
              <a:rPr sz="2400" spc="135" dirty="0">
                <a:latin typeface="Times New Roman"/>
                <a:cs typeface="Times New Roman"/>
              </a:rPr>
              <a:t> </a:t>
            </a:r>
            <a:r>
              <a:rPr sz="2400" dirty="0">
                <a:latin typeface="Times New Roman"/>
                <a:cs typeface="Times New Roman"/>
              </a:rPr>
              <a:t>been</a:t>
            </a:r>
            <a:r>
              <a:rPr sz="2400" spc="130" dirty="0">
                <a:latin typeface="Times New Roman"/>
                <a:cs typeface="Times New Roman"/>
              </a:rPr>
              <a:t> </a:t>
            </a:r>
            <a:r>
              <a:rPr sz="2400" dirty="0">
                <a:latin typeface="Times New Roman"/>
                <a:cs typeface="Times New Roman"/>
              </a:rPr>
              <a:t>formulated</a:t>
            </a:r>
            <a:r>
              <a:rPr sz="2400" spc="140" dirty="0">
                <a:latin typeface="Times New Roman"/>
                <a:cs typeface="Times New Roman"/>
              </a:rPr>
              <a:t> </a:t>
            </a:r>
            <a:r>
              <a:rPr sz="2400" dirty="0">
                <a:latin typeface="Times New Roman"/>
                <a:cs typeface="Times New Roman"/>
              </a:rPr>
              <a:t>which</a:t>
            </a:r>
            <a:r>
              <a:rPr sz="2400" spc="130" dirty="0">
                <a:latin typeface="Times New Roman"/>
                <a:cs typeface="Times New Roman"/>
              </a:rPr>
              <a:t> </a:t>
            </a:r>
            <a:r>
              <a:rPr sz="2400" spc="-10" dirty="0">
                <a:latin typeface="Times New Roman"/>
                <a:cs typeface="Times New Roman"/>
              </a:rPr>
              <a:t>will, 	</a:t>
            </a:r>
            <a:r>
              <a:rPr sz="2400" dirty="0">
                <a:latin typeface="Times New Roman"/>
                <a:cs typeface="Times New Roman"/>
              </a:rPr>
              <a:t>theoretically,  satisfy  the</a:t>
            </a:r>
            <a:r>
              <a:rPr sz="2400" spc="5" dirty="0">
                <a:latin typeface="Times New Roman"/>
                <a:cs typeface="Times New Roman"/>
              </a:rPr>
              <a:t>  </a:t>
            </a:r>
            <a:r>
              <a:rPr sz="2400" dirty="0">
                <a:latin typeface="Times New Roman"/>
                <a:cs typeface="Times New Roman"/>
              </a:rPr>
              <a:t>company’s</a:t>
            </a:r>
            <a:r>
              <a:rPr sz="2400" spc="5" dirty="0">
                <a:latin typeface="Times New Roman"/>
                <a:cs typeface="Times New Roman"/>
              </a:rPr>
              <a:t>  </a:t>
            </a:r>
            <a:r>
              <a:rPr sz="2400" dirty="0">
                <a:latin typeface="Times New Roman"/>
                <a:cs typeface="Times New Roman"/>
              </a:rPr>
              <a:t>expectations</a:t>
            </a:r>
            <a:r>
              <a:rPr sz="2400" spc="5" dirty="0">
                <a:latin typeface="Times New Roman"/>
                <a:cs typeface="Times New Roman"/>
              </a:rPr>
              <a:t>  </a:t>
            </a:r>
            <a:r>
              <a:rPr sz="2400" spc="-25" dirty="0">
                <a:latin typeface="Times New Roman"/>
                <a:cs typeface="Times New Roman"/>
              </a:rPr>
              <a:t>as 	</a:t>
            </a:r>
            <a:r>
              <a:rPr sz="2400" dirty="0">
                <a:latin typeface="Times New Roman"/>
                <a:cs typeface="Times New Roman"/>
              </a:rPr>
              <a:t>originally</a:t>
            </a:r>
            <a:r>
              <a:rPr sz="2400" spc="-35" dirty="0">
                <a:latin typeface="Times New Roman"/>
                <a:cs typeface="Times New Roman"/>
              </a:rPr>
              <a:t> </a:t>
            </a:r>
            <a:r>
              <a:rPr sz="2400" spc="-10" dirty="0">
                <a:latin typeface="Times New Roman"/>
                <a:cs typeface="Times New Roman"/>
              </a:rPr>
              <a:t>presented.</a:t>
            </a:r>
            <a:endParaRPr sz="2400" dirty="0">
              <a:latin typeface="Times New Roman"/>
              <a:cs typeface="Times New Roman"/>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EC7C30"/>
          </a:solidFill>
        </p:spPr>
        <p:txBody>
          <a:bodyPr wrap="square" lIns="0" tIns="0" rIns="0" bIns="0" rtlCol="0"/>
          <a:lstStyle/>
          <a:p>
            <a:endParaRPr/>
          </a:p>
        </p:txBody>
      </p:sp>
      <p:grpSp>
        <p:nvGrpSpPr>
          <p:cNvPr id="3" name="object 3"/>
          <p:cNvGrpSpPr/>
          <p:nvPr/>
        </p:nvGrpSpPr>
        <p:grpSpPr>
          <a:xfrm>
            <a:off x="1570608" y="219456"/>
            <a:ext cx="10621645" cy="6638925"/>
            <a:chOff x="1570608" y="219456"/>
            <a:chExt cx="10621645" cy="6638925"/>
          </a:xfrm>
        </p:grpSpPr>
        <p:sp>
          <p:nvSpPr>
            <p:cNvPr id="4" name="object 4"/>
            <p:cNvSpPr/>
            <p:nvPr/>
          </p:nvSpPr>
          <p:spPr>
            <a:xfrm>
              <a:off x="2769108" y="219456"/>
              <a:ext cx="9423400" cy="6638925"/>
            </a:xfrm>
            <a:custGeom>
              <a:avLst/>
              <a:gdLst/>
              <a:ahLst/>
              <a:cxnLst/>
              <a:rect l="l" t="t" r="r" b="b"/>
              <a:pathLst>
                <a:path w="9423400" h="6638925">
                  <a:moveTo>
                    <a:pt x="5670550" y="0"/>
                  </a:moveTo>
                  <a:lnTo>
                    <a:pt x="5621916" y="202"/>
                  </a:lnTo>
                  <a:lnTo>
                    <a:pt x="5573380" y="810"/>
                  </a:lnTo>
                  <a:lnTo>
                    <a:pt x="5524943" y="1821"/>
                  </a:lnTo>
                  <a:lnTo>
                    <a:pt x="5476607" y="3233"/>
                  </a:lnTo>
                  <a:lnTo>
                    <a:pt x="5428372" y="5046"/>
                  </a:lnTo>
                  <a:lnTo>
                    <a:pt x="5380241" y="7256"/>
                  </a:lnTo>
                  <a:lnTo>
                    <a:pt x="5332215" y="9863"/>
                  </a:lnTo>
                  <a:lnTo>
                    <a:pt x="5284296" y="12866"/>
                  </a:lnTo>
                  <a:lnTo>
                    <a:pt x="5236486" y="16262"/>
                  </a:lnTo>
                  <a:lnTo>
                    <a:pt x="5188785" y="20049"/>
                  </a:lnTo>
                  <a:lnTo>
                    <a:pt x="5141197" y="24227"/>
                  </a:lnTo>
                  <a:lnTo>
                    <a:pt x="5093722" y="28794"/>
                  </a:lnTo>
                  <a:lnTo>
                    <a:pt x="5046362" y="33747"/>
                  </a:lnTo>
                  <a:lnTo>
                    <a:pt x="4999118" y="39086"/>
                  </a:lnTo>
                  <a:lnTo>
                    <a:pt x="4951993" y="44809"/>
                  </a:lnTo>
                  <a:lnTo>
                    <a:pt x="4904988" y="50914"/>
                  </a:lnTo>
                  <a:lnTo>
                    <a:pt x="4858104" y="57400"/>
                  </a:lnTo>
                  <a:lnTo>
                    <a:pt x="4811344" y="64264"/>
                  </a:lnTo>
                  <a:lnTo>
                    <a:pt x="4764708" y="71506"/>
                  </a:lnTo>
                  <a:lnTo>
                    <a:pt x="4718199" y="79123"/>
                  </a:lnTo>
                  <a:lnTo>
                    <a:pt x="4671817" y="87115"/>
                  </a:lnTo>
                  <a:lnTo>
                    <a:pt x="4625565" y="95479"/>
                  </a:lnTo>
                  <a:lnTo>
                    <a:pt x="4579445" y="104214"/>
                  </a:lnTo>
                  <a:lnTo>
                    <a:pt x="4533457" y="113318"/>
                  </a:lnTo>
                  <a:lnTo>
                    <a:pt x="4487604" y="122790"/>
                  </a:lnTo>
                  <a:lnTo>
                    <a:pt x="4441887" y="132627"/>
                  </a:lnTo>
                  <a:lnTo>
                    <a:pt x="4396308" y="142830"/>
                  </a:lnTo>
                  <a:lnTo>
                    <a:pt x="4350868" y="153395"/>
                  </a:lnTo>
                  <a:lnTo>
                    <a:pt x="4305569" y="164321"/>
                  </a:lnTo>
                  <a:lnTo>
                    <a:pt x="4260413" y="175607"/>
                  </a:lnTo>
                  <a:lnTo>
                    <a:pt x="4215401" y="187251"/>
                  </a:lnTo>
                  <a:lnTo>
                    <a:pt x="4170535" y="199251"/>
                  </a:lnTo>
                  <a:lnTo>
                    <a:pt x="4125816" y="211606"/>
                  </a:lnTo>
                  <a:lnTo>
                    <a:pt x="4081247" y="224314"/>
                  </a:lnTo>
                  <a:lnTo>
                    <a:pt x="4036828" y="237373"/>
                  </a:lnTo>
                  <a:lnTo>
                    <a:pt x="3992561" y="250783"/>
                  </a:lnTo>
                  <a:lnTo>
                    <a:pt x="3948449" y="264540"/>
                  </a:lnTo>
                  <a:lnTo>
                    <a:pt x="3904492" y="278645"/>
                  </a:lnTo>
                  <a:lnTo>
                    <a:pt x="3860693" y="293094"/>
                  </a:lnTo>
                  <a:lnTo>
                    <a:pt x="3817052" y="307887"/>
                  </a:lnTo>
                  <a:lnTo>
                    <a:pt x="3773572" y="323022"/>
                  </a:lnTo>
                  <a:lnTo>
                    <a:pt x="3730254" y="338497"/>
                  </a:lnTo>
                  <a:lnTo>
                    <a:pt x="3687099" y="354310"/>
                  </a:lnTo>
                  <a:lnTo>
                    <a:pt x="3644110" y="370460"/>
                  </a:lnTo>
                  <a:lnTo>
                    <a:pt x="3601288" y="386946"/>
                  </a:lnTo>
                  <a:lnTo>
                    <a:pt x="3558635" y="403766"/>
                  </a:lnTo>
                  <a:lnTo>
                    <a:pt x="3516152" y="420918"/>
                  </a:lnTo>
                  <a:lnTo>
                    <a:pt x="3473840" y="438400"/>
                  </a:lnTo>
                  <a:lnTo>
                    <a:pt x="3431702" y="456211"/>
                  </a:lnTo>
                  <a:lnTo>
                    <a:pt x="3389740" y="474350"/>
                  </a:lnTo>
                  <a:lnTo>
                    <a:pt x="3347954" y="492814"/>
                  </a:lnTo>
                  <a:lnTo>
                    <a:pt x="3306346" y="511602"/>
                  </a:lnTo>
                  <a:lnTo>
                    <a:pt x="3264918" y="530713"/>
                  </a:lnTo>
                  <a:lnTo>
                    <a:pt x="3223672" y="550144"/>
                  </a:lnTo>
                  <a:lnTo>
                    <a:pt x="3182609" y="569895"/>
                  </a:lnTo>
                  <a:lnTo>
                    <a:pt x="3141731" y="589963"/>
                  </a:lnTo>
                  <a:lnTo>
                    <a:pt x="3101040" y="610348"/>
                  </a:lnTo>
                  <a:lnTo>
                    <a:pt x="3060536" y="631046"/>
                  </a:lnTo>
                  <a:lnTo>
                    <a:pt x="3020222" y="652058"/>
                  </a:lnTo>
                  <a:lnTo>
                    <a:pt x="2980100" y="673381"/>
                  </a:lnTo>
                  <a:lnTo>
                    <a:pt x="2940171" y="695013"/>
                  </a:lnTo>
                  <a:lnTo>
                    <a:pt x="2900436" y="716953"/>
                  </a:lnTo>
                  <a:lnTo>
                    <a:pt x="2860897" y="739200"/>
                  </a:lnTo>
                  <a:lnTo>
                    <a:pt x="2821556" y="761751"/>
                  </a:lnTo>
                  <a:lnTo>
                    <a:pt x="2782415" y="784605"/>
                  </a:lnTo>
                  <a:lnTo>
                    <a:pt x="2743475" y="807761"/>
                  </a:lnTo>
                  <a:lnTo>
                    <a:pt x="2704737" y="831217"/>
                  </a:lnTo>
                  <a:lnTo>
                    <a:pt x="2666204" y="854971"/>
                  </a:lnTo>
                  <a:lnTo>
                    <a:pt x="2627877" y="879021"/>
                  </a:lnTo>
                  <a:lnTo>
                    <a:pt x="2589757" y="903367"/>
                  </a:lnTo>
                  <a:lnTo>
                    <a:pt x="2551846" y="928006"/>
                  </a:lnTo>
                  <a:lnTo>
                    <a:pt x="2514147" y="952936"/>
                  </a:lnTo>
                  <a:lnTo>
                    <a:pt x="2476659" y="978157"/>
                  </a:lnTo>
                  <a:lnTo>
                    <a:pt x="2439386" y="1003667"/>
                  </a:lnTo>
                  <a:lnTo>
                    <a:pt x="2402329" y="1029463"/>
                  </a:lnTo>
                  <a:lnTo>
                    <a:pt x="2365489" y="1055545"/>
                  </a:lnTo>
                  <a:lnTo>
                    <a:pt x="2328867" y="1081911"/>
                  </a:lnTo>
                  <a:lnTo>
                    <a:pt x="2292467" y="1108559"/>
                  </a:lnTo>
                  <a:lnTo>
                    <a:pt x="2256288" y="1135487"/>
                  </a:lnTo>
                  <a:lnTo>
                    <a:pt x="2220334" y="1162694"/>
                  </a:lnTo>
                  <a:lnTo>
                    <a:pt x="2184605" y="1190178"/>
                  </a:lnTo>
                  <a:lnTo>
                    <a:pt x="2149103" y="1217938"/>
                  </a:lnTo>
                  <a:lnTo>
                    <a:pt x="2113829" y="1245972"/>
                  </a:lnTo>
                  <a:lnTo>
                    <a:pt x="2078786" y="1274279"/>
                  </a:lnTo>
                  <a:lnTo>
                    <a:pt x="2043975" y="1302856"/>
                  </a:lnTo>
                  <a:lnTo>
                    <a:pt x="2009397" y="1331702"/>
                  </a:lnTo>
                  <a:lnTo>
                    <a:pt x="1975055" y="1360816"/>
                  </a:lnTo>
                  <a:lnTo>
                    <a:pt x="1940949" y="1390196"/>
                  </a:lnTo>
                  <a:lnTo>
                    <a:pt x="1907082" y="1419841"/>
                  </a:lnTo>
                  <a:lnTo>
                    <a:pt x="1873455" y="1449748"/>
                  </a:lnTo>
                  <a:lnTo>
                    <a:pt x="1840069" y="1479916"/>
                  </a:lnTo>
                  <a:lnTo>
                    <a:pt x="1806927" y="1510344"/>
                  </a:lnTo>
                  <a:lnTo>
                    <a:pt x="1774030" y="1541030"/>
                  </a:lnTo>
                  <a:lnTo>
                    <a:pt x="1741379" y="1571972"/>
                  </a:lnTo>
                  <a:lnTo>
                    <a:pt x="1708977" y="1603168"/>
                  </a:lnTo>
                  <a:lnTo>
                    <a:pt x="1676824" y="1634618"/>
                  </a:lnTo>
                  <a:lnTo>
                    <a:pt x="1644923" y="1666319"/>
                  </a:lnTo>
                  <a:lnTo>
                    <a:pt x="1613275" y="1698271"/>
                  </a:lnTo>
                  <a:lnTo>
                    <a:pt x="1581881" y="1730470"/>
                  </a:lnTo>
                  <a:lnTo>
                    <a:pt x="1550744" y="1762916"/>
                  </a:lnTo>
                  <a:lnTo>
                    <a:pt x="1519864" y="1795607"/>
                  </a:lnTo>
                  <a:lnTo>
                    <a:pt x="1489245" y="1828541"/>
                  </a:lnTo>
                  <a:lnTo>
                    <a:pt x="1458886" y="1861717"/>
                  </a:lnTo>
                  <a:lnTo>
                    <a:pt x="1428790" y="1895133"/>
                  </a:lnTo>
                  <a:lnTo>
                    <a:pt x="1398959" y="1928788"/>
                  </a:lnTo>
                  <a:lnTo>
                    <a:pt x="1369393" y="1962679"/>
                  </a:lnTo>
                  <a:lnTo>
                    <a:pt x="1340096" y="1996806"/>
                  </a:lnTo>
                  <a:lnTo>
                    <a:pt x="1311067" y="2031167"/>
                  </a:lnTo>
                  <a:lnTo>
                    <a:pt x="1282310" y="2065760"/>
                  </a:lnTo>
                  <a:lnTo>
                    <a:pt x="1253824" y="2100583"/>
                  </a:lnTo>
                  <a:lnTo>
                    <a:pt x="1225614" y="2135635"/>
                  </a:lnTo>
                  <a:lnTo>
                    <a:pt x="1197679" y="2170914"/>
                  </a:lnTo>
                  <a:lnTo>
                    <a:pt x="1170021" y="2206419"/>
                  </a:lnTo>
                  <a:lnTo>
                    <a:pt x="1142642" y="2242148"/>
                  </a:lnTo>
                  <a:lnTo>
                    <a:pt x="1115544" y="2278100"/>
                  </a:lnTo>
                  <a:lnTo>
                    <a:pt x="1088728" y="2314272"/>
                  </a:lnTo>
                  <a:lnTo>
                    <a:pt x="1062197" y="2350663"/>
                  </a:lnTo>
                  <a:lnTo>
                    <a:pt x="1035950" y="2387272"/>
                  </a:lnTo>
                  <a:lnTo>
                    <a:pt x="1009991" y="2424097"/>
                  </a:lnTo>
                  <a:lnTo>
                    <a:pt x="984321" y="2461136"/>
                  </a:lnTo>
                  <a:lnTo>
                    <a:pt x="958941" y="2498388"/>
                  </a:lnTo>
                  <a:lnTo>
                    <a:pt x="933853" y="2535851"/>
                  </a:lnTo>
                  <a:lnTo>
                    <a:pt x="909058" y="2573523"/>
                  </a:lnTo>
                  <a:lnTo>
                    <a:pt x="884559" y="2611404"/>
                  </a:lnTo>
                  <a:lnTo>
                    <a:pt x="860357" y="2649490"/>
                  </a:lnTo>
                  <a:lnTo>
                    <a:pt x="836453" y="2687782"/>
                  </a:lnTo>
                  <a:lnTo>
                    <a:pt x="812850" y="2726276"/>
                  </a:lnTo>
                  <a:lnTo>
                    <a:pt x="789548" y="2764972"/>
                  </a:lnTo>
                  <a:lnTo>
                    <a:pt x="766550" y="2803867"/>
                  </a:lnTo>
                  <a:lnTo>
                    <a:pt x="743856" y="2842961"/>
                  </a:lnTo>
                  <a:lnTo>
                    <a:pt x="721470" y="2882251"/>
                  </a:lnTo>
                  <a:lnTo>
                    <a:pt x="699391" y="2921737"/>
                  </a:lnTo>
                  <a:lnTo>
                    <a:pt x="677623" y="2961415"/>
                  </a:lnTo>
                  <a:lnTo>
                    <a:pt x="656165" y="3001286"/>
                  </a:lnTo>
                  <a:lnTo>
                    <a:pt x="635021" y="3041346"/>
                  </a:lnTo>
                  <a:lnTo>
                    <a:pt x="614192" y="3081595"/>
                  </a:lnTo>
                  <a:lnTo>
                    <a:pt x="593679" y="3122031"/>
                  </a:lnTo>
                  <a:lnTo>
                    <a:pt x="573484" y="3162652"/>
                  </a:lnTo>
                  <a:lnTo>
                    <a:pt x="553609" y="3203457"/>
                  </a:lnTo>
                  <a:lnTo>
                    <a:pt x="534055" y="3244444"/>
                  </a:lnTo>
                  <a:lnTo>
                    <a:pt x="514824" y="3285612"/>
                  </a:lnTo>
                  <a:lnTo>
                    <a:pt x="495918" y="3326958"/>
                  </a:lnTo>
                  <a:lnTo>
                    <a:pt x="477337" y="3368481"/>
                  </a:lnTo>
                  <a:lnTo>
                    <a:pt x="459084" y="3410180"/>
                  </a:lnTo>
                  <a:lnTo>
                    <a:pt x="441161" y="3452053"/>
                  </a:lnTo>
                  <a:lnTo>
                    <a:pt x="423568" y="3494099"/>
                  </a:lnTo>
                  <a:lnTo>
                    <a:pt x="406309" y="3536315"/>
                  </a:lnTo>
                  <a:lnTo>
                    <a:pt x="389383" y="3578700"/>
                  </a:lnTo>
                  <a:lnTo>
                    <a:pt x="372793" y="3621253"/>
                  </a:lnTo>
                  <a:lnTo>
                    <a:pt x="356541" y="3663972"/>
                  </a:lnTo>
                  <a:lnTo>
                    <a:pt x="340628" y="3706855"/>
                  </a:lnTo>
                  <a:lnTo>
                    <a:pt x="325056" y="3749901"/>
                  </a:lnTo>
                  <a:lnTo>
                    <a:pt x="309826" y="3793108"/>
                  </a:lnTo>
                  <a:lnTo>
                    <a:pt x="294940" y="3836474"/>
                  </a:lnTo>
                  <a:lnTo>
                    <a:pt x="280399" y="3879998"/>
                  </a:lnTo>
                  <a:lnTo>
                    <a:pt x="266206" y="3923678"/>
                  </a:lnTo>
                  <a:lnTo>
                    <a:pt x="252362" y="3967513"/>
                  </a:lnTo>
                  <a:lnTo>
                    <a:pt x="238868" y="4011501"/>
                  </a:lnTo>
                  <a:lnTo>
                    <a:pt x="225726" y="4055641"/>
                  </a:lnTo>
                  <a:lnTo>
                    <a:pt x="212938" y="4099930"/>
                  </a:lnTo>
                  <a:lnTo>
                    <a:pt x="200505" y="4144367"/>
                  </a:lnTo>
                  <a:lnTo>
                    <a:pt x="188430" y="4188951"/>
                  </a:lnTo>
                  <a:lnTo>
                    <a:pt x="176713" y="4233680"/>
                  </a:lnTo>
                  <a:lnTo>
                    <a:pt x="165356" y="4278552"/>
                  </a:lnTo>
                  <a:lnTo>
                    <a:pt x="154361" y="4323566"/>
                  </a:lnTo>
                  <a:lnTo>
                    <a:pt x="143729" y="4368720"/>
                  </a:lnTo>
                  <a:lnTo>
                    <a:pt x="133462" y="4414013"/>
                  </a:lnTo>
                  <a:lnTo>
                    <a:pt x="123563" y="4459442"/>
                  </a:lnTo>
                  <a:lnTo>
                    <a:pt x="114031" y="4505007"/>
                  </a:lnTo>
                  <a:lnTo>
                    <a:pt x="104870" y="4550705"/>
                  </a:lnTo>
                  <a:lnTo>
                    <a:pt x="96080" y="4596535"/>
                  </a:lnTo>
                  <a:lnTo>
                    <a:pt x="87663" y="4642496"/>
                  </a:lnTo>
                  <a:lnTo>
                    <a:pt x="79621" y="4688586"/>
                  </a:lnTo>
                  <a:lnTo>
                    <a:pt x="71956" y="4734802"/>
                  </a:lnTo>
                  <a:lnTo>
                    <a:pt x="64668" y="4781144"/>
                  </a:lnTo>
                  <a:lnTo>
                    <a:pt x="57761" y="4827611"/>
                  </a:lnTo>
                  <a:lnTo>
                    <a:pt x="51235" y="4874199"/>
                  </a:lnTo>
                  <a:lnTo>
                    <a:pt x="45091" y="4920909"/>
                  </a:lnTo>
                  <a:lnTo>
                    <a:pt x="39332" y="4967737"/>
                  </a:lnTo>
                  <a:lnTo>
                    <a:pt x="33960" y="5014683"/>
                  </a:lnTo>
                  <a:lnTo>
                    <a:pt x="28975" y="5061745"/>
                  </a:lnTo>
                  <a:lnTo>
                    <a:pt x="24380" y="5108921"/>
                  </a:lnTo>
                  <a:lnTo>
                    <a:pt x="20176" y="5156210"/>
                  </a:lnTo>
                  <a:lnTo>
                    <a:pt x="16364" y="5203609"/>
                  </a:lnTo>
                  <a:lnTo>
                    <a:pt x="12947" y="5251119"/>
                  </a:lnTo>
                  <a:lnTo>
                    <a:pt x="9926" y="5298736"/>
                  </a:lnTo>
                  <a:lnTo>
                    <a:pt x="7302" y="5346459"/>
                  </a:lnTo>
                  <a:lnTo>
                    <a:pt x="5077" y="5394287"/>
                  </a:lnTo>
                  <a:lnTo>
                    <a:pt x="3254" y="5442218"/>
                  </a:lnTo>
                  <a:lnTo>
                    <a:pt x="1832" y="5490250"/>
                  </a:lnTo>
                  <a:lnTo>
                    <a:pt x="815" y="5538382"/>
                  </a:lnTo>
                  <a:lnTo>
                    <a:pt x="204" y="5586612"/>
                  </a:lnTo>
                  <a:lnTo>
                    <a:pt x="0" y="5634939"/>
                  </a:lnTo>
                  <a:lnTo>
                    <a:pt x="231" y="5686371"/>
                  </a:lnTo>
                  <a:lnTo>
                    <a:pt x="925" y="5737695"/>
                  </a:lnTo>
                  <a:lnTo>
                    <a:pt x="2078" y="5788907"/>
                  </a:lnTo>
                  <a:lnTo>
                    <a:pt x="3689" y="5840005"/>
                  </a:lnTo>
                  <a:lnTo>
                    <a:pt x="5755" y="5890989"/>
                  </a:lnTo>
                  <a:lnTo>
                    <a:pt x="8274" y="5941855"/>
                  </a:lnTo>
                  <a:lnTo>
                    <a:pt x="11245" y="5992603"/>
                  </a:lnTo>
                  <a:lnTo>
                    <a:pt x="14664" y="6043229"/>
                  </a:lnTo>
                  <a:lnTo>
                    <a:pt x="18530" y="6093732"/>
                  </a:lnTo>
                  <a:lnTo>
                    <a:pt x="22840" y="6144110"/>
                  </a:lnTo>
                  <a:lnTo>
                    <a:pt x="27593" y="6194361"/>
                  </a:lnTo>
                  <a:lnTo>
                    <a:pt x="32786" y="6244483"/>
                  </a:lnTo>
                  <a:lnTo>
                    <a:pt x="38417" y="6294475"/>
                  </a:lnTo>
                  <a:lnTo>
                    <a:pt x="44484" y="6344333"/>
                  </a:lnTo>
                  <a:lnTo>
                    <a:pt x="50984" y="6394056"/>
                  </a:lnTo>
                  <a:lnTo>
                    <a:pt x="57916" y="6443643"/>
                  </a:lnTo>
                  <a:lnTo>
                    <a:pt x="65278" y="6493090"/>
                  </a:lnTo>
                  <a:lnTo>
                    <a:pt x="91440" y="6638544"/>
                  </a:lnTo>
                  <a:lnTo>
                    <a:pt x="9422892" y="6638544"/>
                  </a:lnTo>
                  <a:lnTo>
                    <a:pt x="9422892" y="1411986"/>
                  </a:lnTo>
                  <a:lnTo>
                    <a:pt x="9277477" y="1286764"/>
                  </a:lnTo>
                  <a:lnTo>
                    <a:pt x="9239641" y="1256003"/>
                  </a:lnTo>
                  <a:lnTo>
                    <a:pt x="9201535" y="1225560"/>
                  </a:lnTo>
                  <a:lnTo>
                    <a:pt x="9163160" y="1195439"/>
                  </a:lnTo>
                  <a:lnTo>
                    <a:pt x="9124519" y="1165640"/>
                  </a:lnTo>
                  <a:lnTo>
                    <a:pt x="9085614" y="1136166"/>
                  </a:lnTo>
                  <a:lnTo>
                    <a:pt x="9046446" y="1107019"/>
                  </a:lnTo>
                  <a:lnTo>
                    <a:pt x="9007018" y="1078200"/>
                  </a:lnTo>
                  <a:lnTo>
                    <a:pt x="8967332" y="1049713"/>
                  </a:lnTo>
                  <a:lnTo>
                    <a:pt x="8927389" y="1021559"/>
                  </a:lnTo>
                  <a:lnTo>
                    <a:pt x="8887192" y="993739"/>
                  </a:lnTo>
                  <a:lnTo>
                    <a:pt x="8846744" y="966257"/>
                  </a:lnTo>
                  <a:lnTo>
                    <a:pt x="8806045" y="939114"/>
                  </a:lnTo>
                  <a:lnTo>
                    <a:pt x="8765099" y="912312"/>
                  </a:lnTo>
                  <a:lnTo>
                    <a:pt x="8723906" y="885854"/>
                  </a:lnTo>
                  <a:lnTo>
                    <a:pt x="8682470" y="859740"/>
                  </a:lnTo>
                  <a:lnTo>
                    <a:pt x="8640792" y="833974"/>
                  </a:lnTo>
                  <a:lnTo>
                    <a:pt x="8598874" y="808557"/>
                  </a:lnTo>
                  <a:lnTo>
                    <a:pt x="8556719" y="783492"/>
                  </a:lnTo>
                  <a:lnTo>
                    <a:pt x="8514328" y="758780"/>
                  </a:lnTo>
                  <a:lnTo>
                    <a:pt x="8471704" y="734423"/>
                  </a:lnTo>
                  <a:lnTo>
                    <a:pt x="8428848" y="710425"/>
                  </a:lnTo>
                  <a:lnTo>
                    <a:pt x="8385763" y="686785"/>
                  </a:lnTo>
                  <a:lnTo>
                    <a:pt x="8342451" y="663508"/>
                  </a:lnTo>
                  <a:lnTo>
                    <a:pt x="8298913" y="640594"/>
                  </a:lnTo>
                  <a:lnTo>
                    <a:pt x="8255152" y="618045"/>
                  </a:lnTo>
                  <a:lnTo>
                    <a:pt x="8211170" y="595865"/>
                  </a:lnTo>
                  <a:lnTo>
                    <a:pt x="8166969" y="574054"/>
                  </a:lnTo>
                  <a:lnTo>
                    <a:pt x="8122551" y="552615"/>
                  </a:lnTo>
                  <a:lnTo>
                    <a:pt x="8077919" y="531550"/>
                  </a:lnTo>
                  <a:lnTo>
                    <a:pt x="8033073" y="510861"/>
                  </a:lnTo>
                  <a:lnTo>
                    <a:pt x="7988016" y="490550"/>
                  </a:lnTo>
                  <a:lnTo>
                    <a:pt x="7942751" y="470619"/>
                  </a:lnTo>
                  <a:lnTo>
                    <a:pt x="7897279" y="451070"/>
                  </a:lnTo>
                  <a:lnTo>
                    <a:pt x="7851602" y="431905"/>
                  </a:lnTo>
                  <a:lnTo>
                    <a:pt x="7805723" y="413127"/>
                  </a:lnTo>
                  <a:lnTo>
                    <a:pt x="7759643" y="394737"/>
                  </a:lnTo>
                  <a:lnTo>
                    <a:pt x="7713365" y="376736"/>
                  </a:lnTo>
                  <a:lnTo>
                    <a:pt x="7666891" y="359129"/>
                  </a:lnTo>
                  <a:lnTo>
                    <a:pt x="7620222" y="341915"/>
                  </a:lnTo>
                  <a:lnTo>
                    <a:pt x="7573361" y="325098"/>
                  </a:lnTo>
                  <a:lnTo>
                    <a:pt x="7526309" y="308680"/>
                  </a:lnTo>
                  <a:lnTo>
                    <a:pt x="7479070" y="292662"/>
                  </a:lnTo>
                  <a:lnTo>
                    <a:pt x="7431644" y="277046"/>
                  </a:lnTo>
                  <a:lnTo>
                    <a:pt x="7384035" y="261835"/>
                  </a:lnTo>
                  <a:lnTo>
                    <a:pt x="7336244" y="247031"/>
                  </a:lnTo>
                  <a:lnTo>
                    <a:pt x="7288272" y="232635"/>
                  </a:lnTo>
                  <a:lnTo>
                    <a:pt x="7240123" y="218650"/>
                  </a:lnTo>
                  <a:lnTo>
                    <a:pt x="7191798" y="205078"/>
                  </a:lnTo>
                  <a:lnTo>
                    <a:pt x="7143300" y="191921"/>
                  </a:lnTo>
                  <a:lnTo>
                    <a:pt x="7094629" y="179180"/>
                  </a:lnTo>
                  <a:lnTo>
                    <a:pt x="7045790" y="166859"/>
                  </a:lnTo>
                  <a:lnTo>
                    <a:pt x="6996782" y="154958"/>
                  </a:lnTo>
                  <a:lnTo>
                    <a:pt x="6947610" y="143481"/>
                  </a:lnTo>
                  <a:lnTo>
                    <a:pt x="6898273" y="132428"/>
                  </a:lnTo>
                  <a:lnTo>
                    <a:pt x="6848776" y="121803"/>
                  </a:lnTo>
                  <a:lnTo>
                    <a:pt x="6799119" y="111606"/>
                  </a:lnTo>
                  <a:lnTo>
                    <a:pt x="6749305" y="101841"/>
                  </a:lnTo>
                  <a:lnTo>
                    <a:pt x="6699336" y="92509"/>
                  </a:lnTo>
                  <a:lnTo>
                    <a:pt x="6649214" y="83613"/>
                  </a:lnTo>
                  <a:lnTo>
                    <a:pt x="6598941" y="75153"/>
                  </a:lnTo>
                  <a:lnTo>
                    <a:pt x="6548519" y="67133"/>
                  </a:lnTo>
                  <a:lnTo>
                    <a:pt x="6497950" y="59555"/>
                  </a:lnTo>
                  <a:lnTo>
                    <a:pt x="6447236" y="52420"/>
                  </a:lnTo>
                  <a:lnTo>
                    <a:pt x="6396379" y="45730"/>
                  </a:lnTo>
                  <a:lnTo>
                    <a:pt x="6345382" y="39488"/>
                  </a:lnTo>
                  <a:lnTo>
                    <a:pt x="6294246" y="33696"/>
                  </a:lnTo>
                  <a:lnTo>
                    <a:pt x="6242973" y="28355"/>
                  </a:lnTo>
                  <a:lnTo>
                    <a:pt x="6191566" y="23468"/>
                  </a:lnTo>
                  <a:lnTo>
                    <a:pt x="6140026" y="19037"/>
                  </a:lnTo>
                  <a:lnTo>
                    <a:pt x="6088356" y="15063"/>
                  </a:lnTo>
                  <a:lnTo>
                    <a:pt x="6036558" y="11549"/>
                  </a:lnTo>
                  <a:lnTo>
                    <a:pt x="5984633" y="8497"/>
                  </a:lnTo>
                  <a:lnTo>
                    <a:pt x="5932585" y="5909"/>
                  </a:lnTo>
                  <a:lnTo>
                    <a:pt x="5880414" y="3787"/>
                  </a:lnTo>
                  <a:lnTo>
                    <a:pt x="5828123" y="2133"/>
                  </a:lnTo>
                  <a:lnTo>
                    <a:pt x="5775714" y="949"/>
                  </a:lnTo>
                  <a:lnTo>
                    <a:pt x="5723188" y="237"/>
                  </a:lnTo>
                  <a:lnTo>
                    <a:pt x="5670550" y="0"/>
                  </a:lnTo>
                  <a:close/>
                </a:path>
              </a:pathLst>
            </a:custGeom>
            <a:solidFill>
              <a:srgbClr val="FFFFFF"/>
            </a:solidFill>
          </p:spPr>
          <p:txBody>
            <a:bodyPr wrap="square" lIns="0" tIns="0" rIns="0" bIns="0" rtlCol="0"/>
            <a:lstStyle/>
            <a:p>
              <a:endParaRPr/>
            </a:p>
          </p:txBody>
        </p:sp>
        <p:sp>
          <p:nvSpPr>
            <p:cNvPr id="5" name="object 5"/>
            <p:cNvSpPr/>
            <p:nvPr/>
          </p:nvSpPr>
          <p:spPr>
            <a:xfrm>
              <a:off x="2209800" y="2100072"/>
              <a:ext cx="1941830" cy="1889760"/>
            </a:xfrm>
            <a:custGeom>
              <a:avLst/>
              <a:gdLst/>
              <a:ahLst/>
              <a:cxnLst/>
              <a:rect l="l" t="t" r="r" b="b"/>
              <a:pathLst>
                <a:path w="1941829" h="1889760">
                  <a:moveTo>
                    <a:pt x="970788" y="0"/>
                  </a:moveTo>
                  <a:lnTo>
                    <a:pt x="922332" y="1156"/>
                  </a:lnTo>
                  <a:lnTo>
                    <a:pt x="874491" y="4589"/>
                  </a:lnTo>
                  <a:lnTo>
                    <a:pt x="827322" y="10244"/>
                  </a:lnTo>
                  <a:lnTo>
                    <a:pt x="780879" y="18068"/>
                  </a:lnTo>
                  <a:lnTo>
                    <a:pt x="735218" y="28007"/>
                  </a:lnTo>
                  <a:lnTo>
                    <a:pt x="690396" y="40005"/>
                  </a:lnTo>
                  <a:lnTo>
                    <a:pt x="646466" y="54009"/>
                  </a:lnTo>
                  <a:lnTo>
                    <a:pt x="603485" y="69965"/>
                  </a:lnTo>
                  <a:lnTo>
                    <a:pt x="561509" y="87819"/>
                  </a:lnTo>
                  <a:lnTo>
                    <a:pt x="520593" y="107516"/>
                  </a:lnTo>
                  <a:lnTo>
                    <a:pt x="480793" y="129003"/>
                  </a:lnTo>
                  <a:lnTo>
                    <a:pt x="442164" y="152225"/>
                  </a:lnTo>
                  <a:lnTo>
                    <a:pt x="404763" y="177129"/>
                  </a:lnTo>
                  <a:lnTo>
                    <a:pt x="368643" y="203659"/>
                  </a:lnTo>
                  <a:lnTo>
                    <a:pt x="333862" y="231763"/>
                  </a:lnTo>
                  <a:lnTo>
                    <a:pt x="300474" y="261385"/>
                  </a:lnTo>
                  <a:lnTo>
                    <a:pt x="268536" y="292471"/>
                  </a:lnTo>
                  <a:lnTo>
                    <a:pt x="238103" y="324969"/>
                  </a:lnTo>
                  <a:lnTo>
                    <a:pt x="209230" y="358822"/>
                  </a:lnTo>
                  <a:lnTo>
                    <a:pt x="181974" y="393978"/>
                  </a:lnTo>
                  <a:lnTo>
                    <a:pt x="156389" y="430382"/>
                  </a:lnTo>
                  <a:lnTo>
                    <a:pt x="132531" y="467980"/>
                  </a:lnTo>
                  <a:lnTo>
                    <a:pt x="110456" y="506718"/>
                  </a:lnTo>
                  <a:lnTo>
                    <a:pt x="90220" y="546542"/>
                  </a:lnTo>
                  <a:lnTo>
                    <a:pt x="71878" y="587397"/>
                  </a:lnTo>
                  <a:lnTo>
                    <a:pt x="55485" y="629230"/>
                  </a:lnTo>
                  <a:lnTo>
                    <a:pt x="41098" y="671986"/>
                  </a:lnTo>
                  <a:lnTo>
                    <a:pt x="28772" y="715611"/>
                  </a:lnTo>
                  <a:lnTo>
                    <a:pt x="18562" y="760051"/>
                  </a:lnTo>
                  <a:lnTo>
                    <a:pt x="10524" y="805252"/>
                  </a:lnTo>
                  <a:lnTo>
                    <a:pt x="4714" y="851160"/>
                  </a:lnTo>
                  <a:lnTo>
                    <a:pt x="1187" y="897720"/>
                  </a:lnTo>
                  <a:lnTo>
                    <a:pt x="0" y="944879"/>
                  </a:lnTo>
                  <a:lnTo>
                    <a:pt x="1187" y="992039"/>
                  </a:lnTo>
                  <a:lnTo>
                    <a:pt x="4714" y="1038599"/>
                  </a:lnTo>
                  <a:lnTo>
                    <a:pt x="10524" y="1084507"/>
                  </a:lnTo>
                  <a:lnTo>
                    <a:pt x="18562" y="1129708"/>
                  </a:lnTo>
                  <a:lnTo>
                    <a:pt x="28772" y="1174148"/>
                  </a:lnTo>
                  <a:lnTo>
                    <a:pt x="41098" y="1217773"/>
                  </a:lnTo>
                  <a:lnTo>
                    <a:pt x="55485" y="1260529"/>
                  </a:lnTo>
                  <a:lnTo>
                    <a:pt x="71878" y="1302362"/>
                  </a:lnTo>
                  <a:lnTo>
                    <a:pt x="90220" y="1343217"/>
                  </a:lnTo>
                  <a:lnTo>
                    <a:pt x="110456" y="1383041"/>
                  </a:lnTo>
                  <a:lnTo>
                    <a:pt x="132531" y="1421779"/>
                  </a:lnTo>
                  <a:lnTo>
                    <a:pt x="156389" y="1459377"/>
                  </a:lnTo>
                  <a:lnTo>
                    <a:pt x="181974" y="1495781"/>
                  </a:lnTo>
                  <a:lnTo>
                    <a:pt x="209230" y="1530937"/>
                  </a:lnTo>
                  <a:lnTo>
                    <a:pt x="238103" y="1564790"/>
                  </a:lnTo>
                  <a:lnTo>
                    <a:pt x="268536" y="1597288"/>
                  </a:lnTo>
                  <a:lnTo>
                    <a:pt x="300474" y="1628374"/>
                  </a:lnTo>
                  <a:lnTo>
                    <a:pt x="333862" y="1657996"/>
                  </a:lnTo>
                  <a:lnTo>
                    <a:pt x="368643" y="1686100"/>
                  </a:lnTo>
                  <a:lnTo>
                    <a:pt x="404763" y="1712630"/>
                  </a:lnTo>
                  <a:lnTo>
                    <a:pt x="442164" y="1737534"/>
                  </a:lnTo>
                  <a:lnTo>
                    <a:pt x="480793" y="1760756"/>
                  </a:lnTo>
                  <a:lnTo>
                    <a:pt x="520593" y="1782243"/>
                  </a:lnTo>
                  <a:lnTo>
                    <a:pt x="561509" y="1801940"/>
                  </a:lnTo>
                  <a:lnTo>
                    <a:pt x="603485" y="1819794"/>
                  </a:lnTo>
                  <a:lnTo>
                    <a:pt x="646466" y="1835750"/>
                  </a:lnTo>
                  <a:lnTo>
                    <a:pt x="690396" y="1849754"/>
                  </a:lnTo>
                  <a:lnTo>
                    <a:pt x="735218" y="1861752"/>
                  </a:lnTo>
                  <a:lnTo>
                    <a:pt x="780879" y="1871691"/>
                  </a:lnTo>
                  <a:lnTo>
                    <a:pt x="827322" y="1879515"/>
                  </a:lnTo>
                  <a:lnTo>
                    <a:pt x="874491" y="1885170"/>
                  </a:lnTo>
                  <a:lnTo>
                    <a:pt x="922332" y="1888603"/>
                  </a:lnTo>
                  <a:lnTo>
                    <a:pt x="970788" y="1889759"/>
                  </a:lnTo>
                  <a:lnTo>
                    <a:pt x="1019243" y="1888603"/>
                  </a:lnTo>
                  <a:lnTo>
                    <a:pt x="1067084" y="1885170"/>
                  </a:lnTo>
                  <a:lnTo>
                    <a:pt x="1114253" y="1879515"/>
                  </a:lnTo>
                  <a:lnTo>
                    <a:pt x="1160696" y="1871691"/>
                  </a:lnTo>
                  <a:lnTo>
                    <a:pt x="1206357" y="1861752"/>
                  </a:lnTo>
                  <a:lnTo>
                    <a:pt x="1251179" y="1849754"/>
                  </a:lnTo>
                  <a:lnTo>
                    <a:pt x="1295109" y="1835750"/>
                  </a:lnTo>
                  <a:lnTo>
                    <a:pt x="1338090" y="1819794"/>
                  </a:lnTo>
                  <a:lnTo>
                    <a:pt x="1380066" y="1801940"/>
                  </a:lnTo>
                  <a:lnTo>
                    <a:pt x="1420982" y="1782243"/>
                  </a:lnTo>
                  <a:lnTo>
                    <a:pt x="1460782" y="1760756"/>
                  </a:lnTo>
                  <a:lnTo>
                    <a:pt x="1499411" y="1737534"/>
                  </a:lnTo>
                  <a:lnTo>
                    <a:pt x="1536812" y="1712630"/>
                  </a:lnTo>
                  <a:lnTo>
                    <a:pt x="1572932" y="1686100"/>
                  </a:lnTo>
                  <a:lnTo>
                    <a:pt x="1607713" y="1657996"/>
                  </a:lnTo>
                  <a:lnTo>
                    <a:pt x="1641101" y="1628374"/>
                  </a:lnTo>
                  <a:lnTo>
                    <a:pt x="1673039" y="1597288"/>
                  </a:lnTo>
                  <a:lnTo>
                    <a:pt x="1703472" y="1564790"/>
                  </a:lnTo>
                  <a:lnTo>
                    <a:pt x="1732345" y="1530937"/>
                  </a:lnTo>
                  <a:lnTo>
                    <a:pt x="1759601" y="1495781"/>
                  </a:lnTo>
                  <a:lnTo>
                    <a:pt x="1785186" y="1459377"/>
                  </a:lnTo>
                  <a:lnTo>
                    <a:pt x="1809044" y="1421779"/>
                  </a:lnTo>
                  <a:lnTo>
                    <a:pt x="1831119" y="1383041"/>
                  </a:lnTo>
                  <a:lnTo>
                    <a:pt x="1851355" y="1343217"/>
                  </a:lnTo>
                  <a:lnTo>
                    <a:pt x="1869697" y="1302362"/>
                  </a:lnTo>
                  <a:lnTo>
                    <a:pt x="1886090" y="1260529"/>
                  </a:lnTo>
                  <a:lnTo>
                    <a:pt x="1900477" y="1217773"/>
                  </a:lnTo>
                  <a:lnTo>
                    <a:pt x="1912803" y="1174148"/>
                  </a:lnTo>
                  <a:lnTo>
                    <a:pt x="1923013" y="1129708"/>
                  </a:lnTo>
                  <a:lnTo>
                    <a:pt x="1931051" y="1084507"/>
                  </a:lnTo>
                  <a:lnTo>
                    <a:pt x="1936861" y="1038599"/>
                  </a:lnTo>
                  <a:lnTo>
                    <a:pt x="1940388" y="992039"/>
                  </a:lnTo>
                  <a:lnTo>
                    <a:pt x="1941576" y="944879"/>
                  </a:lnTo>
                  <a:lnTo>
                    <a:pt x="1940388" y="897720"/>
                  </a:lnTo>
                  <a:lnTo>
                    <a:pt x="1936861" y="851160"/>
                  </a:lnTo>
                  <a:lnTo>
                    <a:pt x="1931051" y="805252"/>
                  </a:lnTo>
                  <a:lnTo>
                    <a:pt x="1923013" y="760051"/>
                  </a:lnTo>
                  <a:lnTo>
                    <a:pt x="1912803" y="715611"/>
                  </a:lnTo>
                  <a:lnTo>
                    <a:pt x="1900477" y="671986"/>
                  </a:lnTo>
                  <a:lnTo>
                    <a:pt x="1886090" y="629230"/>
                  </a:lnTo>
                  <a:lnTo>
                    <a:pt x="1869697" y="587397"/>
                  </a:lnTo>
                  <a:lnTo>
                    <a:pt x="1851355" y="546542"/>
                  </a:lnTo>
                  <a:lnTo>
                    <a:pt x="1831119" y="506718"/>
                  </a:lnTo>
                  <a:lnTo>
                    <a:pt x="1809044" y="467980"/>
                  </a:lnTo>
                  <a:lnTo>
                    <a:pt x="1785186" y="430382"/>
                  </a:lnTo>
                  <a:lnTo>
                    <a:pt x="1759601" y="393978"/>
                  </a:lnTo>
                  <a:lnTo>
                    <a:pt x="1732345" y="358822"/>
                  </a:lnTo>
                  <a:lnTo>
                    <a:pt x="1703472" y="324969"/>
                  </a:lnTo>
                  <a:lnTo>
                    <a:pt x="1673039" y="292471"/>
                  </a:lnTo>
                  <a:lnTo>
                    <a:pt x="1641101" y="261385"/>
                  </a:lnTo>
                  <a:lnTo>
                    <a:pt x="1607713" y="231763"/>
                  </a:lnTo>
                  <a:lnTo>
                    <a:pt x="1572932" y="203659"/>
                  </a:lnTo>
                  <a:lnTo>
                    <a:pt x="1536812" y="177129"/>
                  </a:lnTo>
                  <a:lnTo>
                    <a:pt x="1499411" y="152225"/>
                  </a:lnTo>
                  <a:lnTo>
                    <a:pt x="1460782" y="129003"/>
                  </a:lnTo>
                  <a:lnTo>
                    <a:pt x="1420982" y="107516"/>
                  </a:lnTo>
                  <a:lnTo>
                    <a:pt x="1380066" y="87819"/>
                  </a:lnTo>
                  <a:lnTo>
                    <a:pt x="1338090" y="69965"/>
                  </a:lnTo>
                  <a:lnTo>
                    <a:pt x="1295109" y="54009"/>
                  </a:lnTo>
                  <a:lnTo>
                    <a:pt x="1251179" y="40005"/>
                  </a:lnTo>
                  <a:lnTo>
                    <a:pt x="1206357" y="28007"/>
                  </a:lnTo>
                  <a:lnTo>
                    <a:pt x="1160696" y="18068"/>
                  </a:lnTo>
                  <a:lnTo>
                    <a:pt x="1114253" y="10244"/>
                  </a:lnTo>
                  <a:lnTo>
                    <a:pt x="1067084" y="4589"/>
                  </a:lnTo>
                  <a:lnTo>
                    <a:pt x="1019243" y="1156"/>
                  </a:lnTo>
                  <a:lnTo>
                    <a:pt x="970788" y="0"/>
                  </a:lnTo>
                  <a:close/>
                </a:path>
              </a:pathLst>
            </a:custGeom>
            <a:solidFill>
              <a:srgbClr val="FFC000"/>
            </a:solidFill>
          </p:spPr>
          <p:txBody>
            <a:bodyPr wrap="square" lIns="0" tIns="0" rIns="0" bIns="0" rtlCol="0"/>
            <a:lstStyle/>
            <a:p>
              <a:endParaRPr/>
            </a:p>
          </p:txBody>
        </p:sp>
        <p:sp>
          <p:nvSpPr>
            <p:cNvPr id="6" name="object 6"/>
            <p:cNvSpPr/>
            <p:nvPr/>
          </p:nvSpPr>
          <p:spPr>
            <a:xfrm>
              <a:off x="1634108" y="1492377"/>
              <a:ext cx="2481580" cy="1245235"/>
            </a:xfrm>
            <a:custGeom>
              <a:avLst/>
              <a:gdLst/>
              <a:ahLst/>
              <a:cxnLst/>
              <a:rect l="l" t="t" r="r" b="b"/>
              <a:pathLst>
                <a:path w="2481579" h="1245235">
                  <a:moveTo>
                    <a:pt x="0" y="1245107"/>
                  </a:moveTo>
                  <a:lnTo>
                    <a:pt x="8809" y="1197560"/>
                  </a:lnTo>
                  <a:lnTo>
                    <a:pt x="19053" y="1150644"/>
                  </a:lnTo>
                  <a:lnTo>
                    <a:pt x="30706" y="1104379"/>
                  </a:lnTo>
                  <a:lnTo>
                    <a:pt x="43740" y="1058784"/>
                  </a:lnTo>
                  <a:lnTo>
                    <a:pt x="58128" y="1013877"/>
                  </a:lnTo>
                  <a:lnTo>
                    <a:pt x="73845" y="969678"/>
                  </a:lnTo>
                  <a:lnTo>
                    <a:pt x="90863" y="926205"/>
                  </a:lnTo>
                  <a:lnTo>
                    <a:pt x="109155" y="883478"/>
                  </a:lnTo>
                  <a:lnTo>
                    <a:pt x="128695" y="841515"/>
                  </a:lnTo>
                  <a:lnTo>
                    <a:pt x="149455" y="800336"/>
                  </a:lnTo>
                  <a:lnTo>
                    <a:pt x="171411" y="759960"/>
                  </a:lnTo>
                  <a:lnTo>
                    <a:pt x="194533" y="720405"/>
                  </a:lnTo>
                  <a:lnTo>
                    <a:pt x="218797" y="681691"/>
                  </a:lnTo>
                  <a:lnTo>
                    <a:pt x="244174" y="643836"/>
                  </a:lnTo>
                  <a:lnTo>
                    <a:pt x="270639" y="606860"/>
                  </a:lnTo>
                  <a:lnTo>
                    <a:pt x="298164" y="570781"/>
                  </a:lnTo>
                  <a:lnTo>
                    <a:pt x="326723" y="535619"/>
                  </a:lnTo>
                  <a:lnTo>
                    <a:pt x="356290" y="501392"/>
                  </a:lnTo>
                  <a:lnTo>
                    <a:pt x="386837" y="468120"/>
                  </a:lnTo>
                  <a:lnTo>
                    <a:pt x="418337" y="435822"/>
                  </a:lnTo>
                  <a:lnTo>
                    <a:pt x="450764" y="404516"/>
                  </a:lnTo>
                  <a:lnTo>
                    <a:pt x="484092" y="374221"/>
                  </a:lnTo>
                  <a:lnTo>
                    <a:pt x="518292" y="344957"/>
                  </a:lnTo>
                  <a:lnTo>
                    <a:pt x="553340" y="316742"/>
                  </a:lnTo>
                  <a:lnTo>
                    <a:pt x="589208" y="289596"/>
                  </a:lnTo>
                  <a:lnTo>
                    <a:pt x="625868" y="263538"/>
                  </a:lnTo>
                  <a:lnTo>
                    <a:pt x="663296" y="238586"/>
                  </a:lnTo>
                  <a:lnTo>
                    <a:pt x="701463" y="214760"/>
                  </a:lnTo>
                  <a:lnTo>
                    <a:pt x="740343" y="192078"/>
                  </a:lnTo>
                  <a:lnTo>
                    <a:pt x="779909" y="170559"/>
                  </a:lnTo>
                  <a:lnTo>
                    <a:pt x="820135" y="150223"/>
                  </a:lnTo>
                  <a:lnTo>
                    <a:pt x="860994" y="131089"/>
                  </a:lnTo>
                  <a:lnTo>
                    <a:pt x="902459" y="113174"/>
                  </a:lnTo>
                  <a:lnTo>
                    <a:pt x="944503" y="96500"/>
                  </a:lnTo>
                  <a:lnTo>
                    <a:pt x="987100" y="81084"/>
                  </a:lnTo>
                  <a:lnTo>
                    <a:pt x="1030223" y="66945"/>
                  </a:lnTo>
                  <a:lnTo>
                    <a:pt x="1073845" y="54103"/>
                  </a:lnTo>
                  <a:lnTo>
                    <a:pt x="1117939" y="42576"/>
                  </a:lnTo>
                  <a:lnTo>
                    <a:pt x="1162479" y="32384"/>
                  </a:lnTo>
                  <a:lnTo>
                    <a:pt x="1207438" y="23545"/>
                  </a:lnTo>
                  <a:lnTo>
                    <a:pt x="1252790" y="16079"/>
                  </a:lnTo>
                  <a:lnTo>
                    <a:pt x="1298506" y="10004"/>
                  </a:lnTo>
                  <a:lnTo>
                    <a:pt x="1344562" y="5340"/>
                  </a:lnTo>
                  <a:lnTo>
                    <a:pt x="1390929" y="2105"/>
                  </a:lnTo>
                  <a:lnTo>
                    <a:pt x="1437582" y="319"/>
                  </a:lnTo>
                  <a:lnTo>
                    <a:pt x="1484493" y="0"/>
                  </a:lnTo>
                  <a:lnTo>
                    <a:pt x="1531636" y="1167"/>
                  </a:lnTo>
                  <a:lnTo>
                    <a:pt x="1578985" y="3840"/>
                  </a:lnTo>
                  <a:lnTo>
                    <a:pt x="1626511" y="8037"/>
                  </a:lnTo>
                  <a:lnTo>
                    <a:pt x="1674189" y="13778"/>
                  </a:lnTo>
                  <a:lnTo>
                    <a:pt x="1721993" y="21081"/>
                  </a:lnTo>
                  <a:lnTo>
                    <a:pt x="1771847" y="30388"/>
                  </a:lnTo>
                  <a:lnTo>
                    <a:pt x="1821249" y="41353"/>
                  </a:lnTo>
                  <a:lnTo>
                    <a:pt x="1870159" y="53957"/>
                  </a:lnTo>
                  <a:lnTo>
                    <a:pt x="1918539" y="68183"/>
                  </a:lnTo>
                  <a:lnTo>
                    <a:pt x="1966350" y="84010"/>
                  </a:lnTo>
                  <a:lnTo>
                    <a:pt x="2013553" y="101420"/>
                  </a:lnTo>
                  <a:lnTo>
                    <a:pt x="2060109" y="120394"/>
                  </a:lnTo>
                  <a:lnTo>
                    <a:pt x="2105980" y="140914"/>
                  </a:lnTo>
                  <a:lnTo>
                    <a:pt x="2151127" y="162961"/>
                  </a:lnTo>
                  <a:lnTo>
                    <a:pt x="2195511" y="186516"/>
                  </a:lnTo>
                  <a:lnTo>
                    <a:pt x="2239093" y="211560"/>
                  </a:lnTo>
                  <a:lnTo>
                    <a:pt x="2281835" y="238074"/>
                  </a:lnTo>
                  <a:lnTo>
                    <a:pt x="2323697" y="266041"/>
                  </a:lnTo>
                  <a:lnTo>
                    <a:pt x="2364642" y="295440"/>
                  </a:lnTo>
                  <a:lnTo>
                    <a:pt x="2404630" y="326253"/>
                  </a:lnTo>
                  <a:lnTo>
                    <a:pt x="2443622" y="358462"/>
                  </a:lnTo>
                  <a:lnTo>
                    <a:pt x="2481580" y="392048"/>
                  </a:lnTo>
                </a:path>
              </a:pathLst>
            </a:custGeom>
            <a:ln w="127000">
              <a:solidFill>
                <a:srgbClr val="FFC000"/>
              </a:solidFill>
              <a:prstDash val="dash"/>
            </a:ln>
          </p:spPr>
          <p:txBody>
            <a:bodyPr wrap="square" lIns="0" tIns="0" rIns="0" bIns="0" rtlCol="0"/>
            <a:lstStyle/>
            <a:p>
              <a:endParaRPr/>
            </a:p>
          </p:txBody>
        </p:sp>
      </p:grpSp>
      <p:sp>
        <p:nvSpPr>
          <p:cNvPr id="7" name="object 7"/>
          <p:cNvSpPr txBox="1">
            <a:spLocks noGrp="1"/>
          </p:cNvSpPr>
          <p:nvPr>
            <p:ph type="title"/>
          </p:nvPr>
        </p:nvSpPr>
        <p:spPr>
          <a:xfrm>
            <a:off x="6658736" y="2846273"/>
            <a:ext cx="4947920" cy="1764030"/>
          </a:xfrm>
          <a:prstGeom prst="rect">
            <a:avLst/>
          </a:prstGeom>
        </p:spPr>
        <p:txBody>
          <a:bodyPr vert="horz" wrap="square" lIns="0" tIns="116205" rIns="0" bIns="0" rtlCol="0">
            <a:spAutoFit/>
          </a:bodyPr>
          <a:lstStyle/>
          <a:p>
            <a:pPr marL="12700" marR="5080" indent="335280">
              <a:lnSpc>
                <a:spcPts val="6480"/>
              </a:lnSpc>
              <a:spcBef>
                <a:spcPts val="915"/>
              </a:spcBef>
            </a:pPr>
            <a:r>
              <a:rPr sz="6000" dirty="0">
                <a:solidFill>
                  <a:srgbClr val="000000"/>
                </a:solidFill>
                <a:latin typeface="Calibri Light"/>
                <a:cs typeface="Calibri Light"/>
              </a:rPr>
              <a:t>7</a:t>
            </a:r>
            <a:r>
              <a:rPr sz="6000" spc="-55" dirty="0">
                <a:solidFill>
                  <a:srgbClr val="000000"/>
                </a:solidFill>
                <a:latin typeface="Calibri Light"/>
                <a:cs typeface="Calibri Light"/>
              </a:rPr>
              <a:t> </a:t>
            </a:r>
            <a:r>
              <a:rPr sz="6000" dirty="0">
                <a:solidFill>
                  <a:srgbClr val="000000"/>
                </a:solidFill>
                <a:latin typeface="Calibri Light"/>
                <a:cs typeface="Calibri Light"/>
              </a:rPr>
              <a:t>Steps</a:t>
            </a:r>
            <a:r>
              <a:rPr sz="6000" spc="-50" dirty="0">
                <a:solidFill>
                  <a:srgbClr val="000000"/>
                </a:solidFill>
                <a:latin typeface="Calibri Light"/>
                <a:cs typeface="Calibri Light"/>
              </a:rPr>
              <a:t> </a:t>
            </a:r>
            <a:r>
              <a:rPr sz="6000" dirty="0">
                <a:solidFill>
                  <a:srgbClr val="000000"/>
                </a:solidFill>
                <a:latin typeface="Calibri Light"/>
                <a:cs typeface="Calibri Light"/>
              </a:rPr>
              <a:t>to</a:t>
            </a:r>
            <a:r>
              <a:rPr sz="6000" spc="-55" dirty="0">
                <a:solidFill>
                  <a:srgbClr val="000000"/>
                </a:solidFill>
                <a:latin typeface="Calibri Light"/>
                <a:cs typeface="Calibri Light"/>
              </a:rPr>
              <a:t> </a:t>
            </a:r>
            <a:r>
              <a:rPr sz="6000" dirty="0">
                <a:solidFill>
                  <a:srgbClr val="000000"/>
                </a:solidFill>
                <a:latin typeface="Calibri Light"/>
                <a:cs typeface="Calibri Light"/>
              </a:rPr>
              <a:t>Do</a:t>
            </a:r>
            <a:r>
              <a:rPr sz="6000" spc="-55" dirty="0">
                <a:solidFill>
                  <a:srgbClr val="000000"/>
                </a:solidFill>
                <a:latin typeface="Calibri Light"/>
                <a:cs typeface="Calibri Light"/>
              </a:rPr>
              <a:t> </a:t>
            </a:r>
            <a:r>
              <a:rPr sz="6000" spc="-50" dirty="0">
                <a:solidFill>
                  <a:srgbClr val="000000"/>
                </a:solidFill>
                <a:latin typeface="Calibri Light"/>
                <a:cs typeface="Calibri Light"/>
              </a:rPr>
              <a:t>a </a:t>
            </a:r>
            <a:r>
              <a:rPr sz="6000" dirty="0">
                <a:solidFill>
                  <a:srgbClr val="000000"/>
                </a:solidFill>
                <a:latin typeface="Calibri Light"/>
                <a:cs typeface="Calibri Light"/>
              </a:rPr>
              <a:t>Feasibility</a:t>
            </a:r>
            <a:r>
              <a:rPr sz="6000" spc="-200" dirty="0">
                <a:solidFill>
                  <a:srgbClr val="000000"/>
                </a:solidFill>
                <a:latin typeface="Calibri Light"/>
                <a:cs typeface="Calibri Light"/>
              </a:rPr>
              <a:t> </a:t>
            </a:r>
            <a:r>
              <a:rPr sz="6000" spc="-10" dirty="0">
                <a:solidFill>
                  <a:srgbClr val="000000"/>
                </a:solidFill>
                <a:latin typeface="Calibri Light"/>
                <a:cs typeface="Calibri Light"/>
              </a:rPr>
              <a:t>Study</a:t>
            </a:r>
            <a:endParaRPr sz="6000">
              <a:latin typeface="Calibri Light"/>
              <a:cs typeface="Calibri Light"/>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50086" y="2113610"/>
            <a:ext cx="2830830" cy="2502535"/>
          </a:xfrm>
          <a:prstGeom prst="rect">
            <a:avLst/>
          </a:prstGeom>
        </p:spPr>
        <p:txBody>
          <a:bodyPr vert="horz" wrap="square" lIns="0" tIns="82550" rIns="0" bIns="0" rtlCol="0">
            <a:spAutoFit/>
          </a:bodyPr>
          <a:lstStyle/>
          <a:p>
            <a:pPr marL="12700" marR="5080">
              <a:lnSpc>
                <a:spcPct val="89700"/>
              </a:lnSpc>
              <a:spcBef>
                <a:spcPts val="650"/>
              </a:spcBef>
            </a:pPr>
            <a:r>
              <a:rPr sz="4400" dirty="0"/>
              <a:t>1.</a:t>
            </a:r>
            <a:r>
              <a:rPr sz="4400" spc="-40" dirty="0"/>
              <a:t> </a:t>
            </a:r>
            <a:r>
              <a:rPr sz="4400" spc="-10" dirty="0"/>
              <a:t>Conduct </a:t>
            </a:r>
            <a:r>
              <a:rPr sz="4400" spc="-50" dirty="0"/>
              <a:t>a Preliminary </a:t>
            </a:r>
            <a:r>
              <a:rPr sz="4400" spc="-10" dirty="0"/>
              <a:t>Analysis</a:t>
            </a:r>
            <a:endParaRPr sz="4400"/>
          </a:p>
        </p:txBody>
      </p:sp>
      <p:sp>
        <p:nvSpPr>
          <p:cNvPr id="3" name="object 3"/>
          <p:cNvSpPr/>
          <p:nvPr/>
        </p:nvSpPr>
        <p:spPr>
          <a:xfrm>
            <a:off x="9294748" y="941112"/>
            <a:ext cx="2376805" cy="1490345"/>
          </a:xfrm>
          <a:custGeom>
            <a:avLst/>
            <a:gdLst/>
            <a:ahLst/>
            <a:cxnLst/>
            <a:rect l="l" t="t" r="r" b="b"/>
            <a:pathLst>
              <a:path w="2376804" h="1490345">
                <a:moveTo>
                  <a:pt x="0" y="288755"/>
                </a:moveTo>
                <a:lnTo>
                  <a:pt x="39458" y="260804"/>
                </a:lnTo>
                <a:lnTo>
                  <a:pt x="79505" y="234304"/>
                </a:lnTo>
                <a:lnTo>
                  <a:pt x="120109" y="209253"/>
                </a:lnTo>
                <a:lnTo>
                  <a:pt x="161236" y="185644"/>
                </a:lnTo>
                <a:lnTo>
                  <a:pt x="202855" y="163472"/>
                </a:lnTo>
                <a:lnTo>
                  <a:pt x="244933" y="142733"/>
                </a:lnTo>
                <a:lnTo>
                  <a:pt x="287437" y="123421"/>
                </a:lnTo>
                <a:lnTo>
                  <a:pt x="330336" y="105532"/>
                </a:lnTo>
                <a:lnTo>
                  <a:pt x="373596" y="89060"/>
                </a:lnTo>
                <a:lnTo>
                  <a:pt x="417187" y="74001"/>
                </a:lnTo>
                <a:lnTo>
                  <a:pt x="461074" y="60350"/>
                </a:lnTo>
                <a:lnTo>
                  <a:pt x="505225" y="48101"/>
                </a:lnTo>
                <a:lnTo>
                  <a:pt x="549609" y="37249"/>
                </a:lnTo>
                <a:lnTo>
                  <a:pt x="594193" y="27790"/>
                </a:lnTo>
                <a:lnTo>
                  <a:pt x="638944" y="19719"/>
                </a:lnTo>
                <a:lnTo>
                  <a:pt x="683831" y="13030"/>
                </a:lnTo>
                <a:lnTo>
                  <a:pt x="728820" y="7718"/>
                </a:lnTo>
                <a:lnTo>
                  <a:pt x="773879" y="3780"/>
                </a:lnTo>
                <a:lnTo>
                  <a:pt x="818976" y="1208"/>
                </a:lnTo>
                <a:lnTo>
                  <a:pt x="864078" y="0"/>
                </a:lnTo>
                <a:lnTo>
                  <a:pt x="909153" y="148"/>
                </a:lnTo>
                <a:lnTo>
                  <a:pt x="954169" y="1650"/>
                </a:lnTo>
                <a:lnTo>
                  <a:pt x="999093" y="4498"/>
                </a:lnTo>
                <a:lnTo>
                  <a:pt x="1043893" y="8690"/>
                </a:lnTo>
                <a:lnTo>
                  <a:pt x="1088536" y="14219"/>
                </a:lnTo>
                <a:lnTo>
                  <a:pt x="1132991" y="21080"/>
                </a:lnTo>
                <a:lnTo>
                  <a:pt x="1177223" y="29269"/>
                </a:lnTo>
                <a:lnTo>
                  <a:pt x="1221202" y="38781"/>
                </a:lnTo>
                <a:lnTo>
                  <a:pt x="1264895" y="49610"/>
                </a:lnTo>
                <a:lnTo>
                  <a:pt x="1308269" y="61752"/>
                </a:lnTo>
                <a:lnTo>
                  <a:pt x="1351292" y="75201"/>
                </a:lnTo>
                <a:lnTo>
                  <a:pt x="1393932" y="89953"/>
                </a:lnTo>
                <a:lnTo>
                  <a:pt x="1436156" y="106003"/>
                </a:lnTo>
                <a:lnTo>
                  <a:pt x="1477931" y="123345"/>
                </a:lnTo>
                <a:lnTo>
                  <a:pt x="1519226" y="141975"/>
                </a:lnTo>
                <a:lnTo>
                  <a:pt x="1560008" y="161887"/>
                </a:lnTo>
                <a:lnTo>
                  <a:pt x="1600245" y="183077"/>
                </a:lnTo>
                <a:lnTo>
                  <a:pt x="1639903" y="205539"/>
                </a:lnTo>
                <a:lnTo>
                  <a:pt x="1678951" y="229269"/>
                </a:lnTo>
                <a:lnTo>
                  <a:pt x="1717357" y="254262"/>
                </a:lnTo>
                <a:lnTo>
                  <a:pt x="1755087" y="280512"/>
                </a:lnTo>
                <a:lnTo>
                  <a:pt x="1792110" y="308014"/>
                </a:lnTo>
                <a:lnTo>
                  <a:pt x="1828393" y="336765"/>
                </a:lnTo>
                <a:lnTo>
                  <a:pt x="1863904" y="366758"/>
                </a:lnTo>
                <a:lnTo>
                  <a:pt x="1898610" y="397988"/>
                </a:lnTo>
                <a:lnTo>
                  <a:pt x="1932479" y="430451"/>
                </a:lnTo>
                <a:lnTo>
                  <a:pt x="1965479" y="464142"/>
                </a:lnTo>
                <a:lnTo>
                  <a:pt x="1997576" y="499056"/>
                </a:lnTo>
                <a:lnTo>
                  <a:pt x="2028740" y="535187"/>
                </a:lnTo>
                <a:lnTo>
                  <a:pt x="2058936" y="572530"/>
                </a:lnTo>
                <a:lnTo>
                  <a:pt x="2088133" y="611081"/>
                </a:lnTo>
                <a:lnTo>
                  <a:pt x="2116898" y="651779"/>
                </a:lnTo>
                <a:lnTo>
                  <a:pt x="2144230" y="693313"/>
                </a:lnTo>
                <a:lnTo>
                  <a:pt x="2170114" y="735645"/>
                </a:lnTo>
                <a:lnTo>
                  <a:pt x="2194539" y="778737"/>
                </a:lnTo>
                <a:lnTo>
                  <a:pt x="2217490" y="822549"/>
                </a:lnTo>
                <a:lnTo>
                  <a:pt x="2238956" y="867043"/>
                </a:lnTo>
                <a:lnTo>
                  <a:pt x="2258922" y="912180"/>
                </a:lnTo>
                <a:lnTo>
                  <a:pt x="2277376" y="957920"/>
                </a:lnTo>
                <a:lnTo>
                  <a:pt x="2294304" y="1004226"/>
                </a:lnTo>
                <a:lnTo>
                  <a:pt x="2309694" y="1051057"/>
                </a:lnTo>
                <a:lnTo>
                  <a:pt x="2323532" y="1098375"/>
                </a:lnTo>
                <a:lnTo>
                  <a:pt x="2335805" y="1146142"/>
                </a:lnTo>
                <a:lnTo>
                  <a:pt x="2346501" y="1194318"/>
                </a:lnTo>
                <a:lnTo>
                  <a:pt x="2355605" y="1242865"/>
                </a:lnTo>
                <a:lnTo>
                  <a:pt x="2363106" y="1291743"/>
                </a:lnTo>
                <a:lnTo>
                  <a:pt x="2368989" y="1340914"/>
                </a:lnTo>
                <a:lnTo>
                  <a:pt x="2373242" y="1390339"/>
                </a:lnTo>
                <a:lnTo>
                  <a:pt x="2375852" y="1439978"/>
                </a:lnTo>
                <a:lnTo>
                  <a:pt x="2376804" y="1489794"/>
                </a:lnTo>
              </a:path>
            </a:pathLst>
          </a:custGeom>
          <a:ln w="127000">
            <a:solidFill>
              <a:srgbClr val="FFC000"/>
            </a:solidFill>
            <a:prstDash val="dash"/>
          </a:ln>
        </p:spPr>
        <p:txBody>
          <a:bodyPr wrap="square" lIns="0" tIns="0" rIns="0" bIns="0" rtlCol="0"/>
          <a:lstStyle/>
          <a:p>
            <a:endParaRPr/>
          </a:p>
        </p:txBody>
      </p:sp>
      <p:sp>
        <p:nvSpPr>
          <p:cNvPr id="4" name="object 4"/>
          <p:cNvSpPr/>
          <p:nvPr/>
        </p:nvSpPr>
        <p:spPr>
          <a:xfrm>
            <a:off x="909827" y="4780788"/>
            <a:ext cx="546100" cy="546100"/>
          </a:xfrm>
          <a:custGeom>
            <a:avLst/>
            <a:gdLst/>
            <a:ahLst/>
            <a:cxnLst/>
            <a:rect l="l" t="t" r="r" b="b"/>
            <a:pathLst>
              <a:path w="546100" h="546100">
                <a:moveTo>
                  <a:pt x="272796" y="0"/>
                </a:moveTo>
                <a:lnTo>
                  <a:pt x="223760" y="4396"/>
                </a:lnTo>
                <a:lnTo>
                  <a:pt x="177609" y="17071"/>
                </a:lnTo>
                <a:lnTo>
                  <a:pt x="135111" y="37253"/>
                </a:lnTo>
                <a:lnTo>
                  <a:pt x="97037" y="64171"/>
                </a:lnTo>
                <a:lnTo>
                  <a:pt x="64158" y="97053"/>
                </a:lnTo>
                <a:lnTo>
                  <a:pt x="37244" y="135127"/>
                </a:lnTo>
                <a:lnTo>
                  <a:pt x="17066" y="177624"/>
                </a:lnTo>
                <a:lnTo>
                  <a:pt x="4395" y="223770"/>
                </a:lnTo>
                <a:lnTo>
                  <a:pt x="0" y="272795"/>
                </a:lnTo>
                <a:lnTo>
                  <a:pt x="4395" y="321821"/>
                </a:lnTo>
                <a:lnTo>
                  <a:pt x="17066" y="367967"/>
                </a:lnTo>
                <a:lnTo>
                  <a:pt x="37244" y="410463"/>
                </a:lnTo>
                <a:lnTo>
                  <a:pt x="64158" y="448538"/>
                </a:lnTo>
                <a:lnTo>
                  <a:pt x="97037" y="481420"/>
                </a:lnTo>
                <a:lnTo>
                  <a:pt x="135111" y="508338"/>
                </a:lnTo>
                <a:lnTo>
                  <a:pt x="177609" y="528520"/>
                </a:lnTo>
                <a:lnTo>
                  <a:pt x="223760" y="541195"/>
                </a:lnTo>
                <a:lnTo>
                  <a:pt x="272796" y="545592"/>
                </a:lnTo>
                <a:lnTo>
                  <a:pt x="321821" y="541195"/>
                </a:lnTo>
                <a:lnTo>
                  <a:pt x="367967" y="528520"/>
                </a:lnTo>
                <a:lnTo>
                  <a:pt x="410464" y="508338"/>
                </a:lnTo>
                <a:lnTo>
                  <a:pt x="448538" y="481420"/>
                </a:lnTo>
                <a:lnTo>
                  <a:pt x="481420" y="448538"/>
                </a:lnTo>
                <a:lnTo>
                  <a:pt x="508338" y="410464"/>
                </a:lnTo>
                <a:lnTo>
                  <a:pt x="528520" y="367967"/>
                </a:lnTo>
                <a:lnTo>
                  <a:pt x="541195" y="321821"/>
                </a:lnTo>
                <a:lnTo>
                  <a:pt x="545591" y="272795"/>
                </a:lnTo>
                <a:lnTo>
                  <a:pt x="541195" y="223770"/>
                </a:lnTo>
                <a:lnTo>
                  <a:pt x="528520" y="177624"/>
                </a:lnTo>
                <a:lnTo>
                  <a:pt x="508338" y="135127"/>
                </a:lnTo>
                <a:lnTo>
                  <a:pt x="481420" y="97053"/>
                </a:lnTo>
                <a:lnTo>
                  <a:pt x="448538" y="64171"/>
                </a:lnTo>
                <a:lnTo>
                  <a:pt x="410463" y="37253"/>
                </a:lnTo>
                <a:lnTo>
                  <a:pt x="367967" y="17071"/>
                </a:lnTo>
                <a:lnTo>
                  <a:pt x="321821" y="4396"/>
                </a:lnTo>
                <a:lnTo>
                  <a:pt x="272796" y="0"/>
                </a:lnTo>
                <a:close/>
              </a:path>
            </a:pathLst>
          </a:custGeom>
          <a:solidFill>
            <a:srgbClr val="5B9BD4"/>
          </a:solidFill>
        </p:spPr>
        <p:txBody>
          <a:bodyPr wrap="square" lIns="0" tIns="0" rIns="0" bIns="0" rtlCol="0"/>
          <a:lstStyle/>
          <a:p>
            <a:endParaRPr/>
          </a:p>
        </p:txBody>
      </p:sp>
      <p:sp>
        <p:nvSpPr>
          <p:cNvPr id="5" name="object 5"/>
          <p:cNvSpPr txBox="1"/>
          <p:nvPr/>
        </p:nvSpPr>
        <p:spPr>
          <a:xfrm>
            <a:off x="5449570" y="1507616"/>
            <a:ext cx="6361430" cy="3040961"/>
          </a:xfrm>
          <a:prstGeom prst="rect">
            <a:avLst/>
          </a:prstGeom>
        </p:spPr>
        <p:txBody>
          <a:bodyPr vert="horz" wrap="square" lIns="0" tIns="48895" rIns="0" bIns="0" rtlCol="0">
            <a:spAutoFit/>
          </a:bodyPr>
          <a:lstStyle/>
          <a:p>
            <a:pPr marL="12700" marR="5080">
              <a:lnSpc>
                <a:spcPct val="90000"/>
              </a:lnSpc>
              <a:spcBef>
                <a:spcPts val="385"/>
              </a:spcBef>
            </a:pPr>
            <a:r>
              <a:rPr sz="2400" dirty="0">
                <a:latin typeface="Roboto"/>
                <a:cs typeface="Roboto"/>
              </a:rPr>
              <a:t>A</a:t>
            </a:r>
            <a:r>
              <a:rPr sz="2400" spc="-45" dirty="0">
                <a:latin typeface="Roboto"/>
                <a:cs typeface="Roboto"/>
              </a:rPr>
              <a:t> </a:t>
            </a:r>
            <a:r>
              <a:rPr sz="2400" spc="-20" dirty="0">
                <a:latin typeface="Roboto"/>
                <a:cs typeface="Roboto"/>
              </a:rPr>
              <a:t>preliminary</a:t>
            </a:r>
            <a:r>
              <a:rPr sz="2400" spc="-35" dirty="0">
                <a:latin typeface="Roboto"/>
                <a:cs typeface="Roboto"/>
              </a:rPr>
              <a:t> </a:t>
            </a:r>
            <a:r>
              <a:rPr sz="2400" spc="-20" dirty="0">
                <a:latin typeface="Roboto"/>
                <a:cs typeface="Roboto"/>
              </a:rPr>
              <a:t>investigation </a:t>
            </a:r>
            <a:r>
              <a:rPr sz="2400" spc="-25" dirty="0">
                <a:latin typeface="Roboto"/>
                <a:cs typeface="Roboto"/>
              </a:rPr>
              <a:t>is </a:t>
            </a:r>
            <a:r>
              <a:rPr sz="2400" spc="-20" dirty="0">
                <a:latin typeface="Roboto"/>
                <a:cs typeface="Roboto"/>
              </a:rPr>
              <a:t>necessary</a:t>
            </a:r>
            <a:r>
              <a:rPr sz="2400" spc="-80" dirty="0">
                <a:latin typeface="Roboto"/>
                <a:cs typeface="Roboto"/>
              </a:rPr>
              <a:t> </a:t>
            </a:r>
            <a:r>
              <a:rPr sz="2400" dirty="0">
                <a:latin typeface="Roboto"/>
                <a:cs typeface="Roboto"/>
              </a:rPr>
              <a:t>to</a:t>
            </a:r>
            <a:r>
              <a:rPr sz="2400" spc="-60" dirty="0">
                <a:latin typeface="Roboto"/>
                <a:cs typeface="Roboto"/>
              </a:rPr>
              <a:t> </a:t>
            </a:r>
            <a:r>
              <a:rPr sz="2400" spc="-10" dirty="0">
                <a:latin typeface="Roboto"/>
                <a:cs typeface="Roboto"/>
              </a:rPr>
              <a:t>determine</a:t>
            </a:r>
            <a:r>
              <a:rPr sz="2400" spc="-70" dirty="0">
                <a:latin typeface="Roboto"/>
                <a:cs typeface="Roboto"/>
              </a:rPr>
              <a:t> </a:t>
            </a:r>
            <a:r>
              <a:rPr sz="2400" dirty="0">
                <a:latin typeface="Roboto"/>
                <a:cs typeface="Roboto"/>
              </a:rPr>
              <a:t>whether</a:t>
            </a:r>
            <a:r>
              <a:rPr sz="2400" spc="-50" dirty="0">
                <a:latin typeface="Roboto"/>
                <a:cs typeface="Roboto"/>
              </a:rPr>
              <a:t> </a:t>
            </a:r>
            <a:r>
              <a:rPr sz="2400" dirty="0">
                <a:latin typeface="Roboto"/>
                <a:cs typeface="Roboto"/>
              </a:rPr>
              <a:t>a</a:t>
            </a:r>
            <a:r>
              <a:rPr sz="2400" spc="-75" dirty="0">
                <a:latin typeface="Roboto"/>
                <a:cs typeface="Roboto"/>
              </a:rPr>
              <a:t> </a:t>
            </a:r>
            <a:r>
              <a:rPr sz="2400" spc="-20" dirty="0">
                <a:latin typeface="Roboto"/>
                <a:cs typeface="Roboto"/>
              </a:rPr>
              <a:t>full </a:t>
            </a:r>
            <a:r>
              <a:rPr sz="2400" spc="-10" dirty="0">
                <a:latin typeface="Roboto"/>
                <a:cs typeface="Roboto"/>
              </a:rPr>
              <a:t>feasibility</a:t>
            </a:r>
            <a:r>
              <a:rPr sz="2400" spc="-75" dirty="0">
                <a:latin typeface="Roboto"/>
                <a:cs typeface="Roboto"/>
              </a:rPr>
              <a:t> </a:t>
            </a:r>
            <a:r>
              <a:rPr sz="2400" spc="-20" dirty="0">
                <a:latin typeface="Roboto"/>
                <a:cs typeface="Roboto"/>
              </a:rPr>
              <a:t>study</a:t>
            </a:r>
            <a:r>
              <a:rPr sz="2400" spc="-70" dirty="0">
                <a:latin typeface="Roboto"/>
                <a:cs typeface="Roboto"/>
              </a:rPr>
              <a:t> </a:t>
            </a:r>
            <a:r>
              <a:rPr sz="2400" dirty="0">
                <a:latin typeface="Roboto"/>
                <a:cs typeface="Roboto"/>
              </a:rPr>
              <a:t>is</a:t>
            </a:r>
            <a:r>
              <a:rPr sz="2400" spc="-80" dirty="0">
                <a:latin typeface="Roboto"/>
                <a:cs typeface="Roboto"/>
              </a:rPr>
              <a:t> </a:t>
            </a:r>
            <a:r>
              <a:rPr sz="2400" spc="-20" dirty="0">
                <a:latin typeface="Roboto"/>
                <a:cs typeface="Roboto"/>
              </a:rPr>
              <a:t>warranted.</a:t>
            </a:r>
            <a:r>
              <a:rPr sz="2400" spc="-80" dirty="0">
                <a:latin typeface="Roboto"/>
                <a:cs typeface="Roboto"/>
              </a:rPr>
              <a:t> </a:t>
            </a:r>
            <a:r>
              <a:rPr sz="2400" spc="-10" dirty="0">
                <a:latin typeface="Roboto"/>
                <a:cs typeface="Roboto"/>
              </a:rPr>
              <a:t>During </a:t>
            </a:r>
            <a:r>
              <a:rPr sz="2400" dirty="0">
                <a:latin typeface="Roboto"/>
                <a:cs typeface="Roboto"/>
              </a:rPr>
              <a:t>this</a:t>
            </a:r>
            <a:r>
              <a:rPr sz="2400" spc="-95" dirty="0">
                <a:latin typeface="Roboto"/>
                <a:cs typeface="Roboto"/>
              </a:rPr>
              <a:t> </a:t>
            </a:r>
            <a:r>
              <a:rPr sz="2400" dirty="0">
                <a:latin typeface="Roboto"/>
                <a:cs typeface="Roboto"/>
              </a:rPr>
              <a:t>stage,</a:t>
            </a:r>
            <a:r>
              <a:rPr sz="2400" spc="-85" dirty="0">
                <a:latin typeface="Roboto"/>
                <a:cs typeface="Roboto"/>
              </a:rPr>
              <a:t> </a:t>
            </a:r>
            <a:r>
              <a:rPr sz="2400" dirty="0">
                <a:latin typeface="Roboto"/>
                <a:cs typeface="Roboto"/>
              </a:rPr>
              <a:t>key</a:t>
            </a:r>
            <a:r>
              <a:rPr sz="2400" spc="-105" dirty="0">
                <a:latin typeface="Roboto"/>
                <a:cs typeface="Roboto"/>
              </a:rPr>
              <a:t> </a:t>
            </a:r>
            <a:r>
              <a:rPr sz="2400" spc="-10" dirty="0">
                <a:latin typeface="Roboto"/>
                <a:cs typeface="Roboto"/>
              </a:rPr>
              <a:t>information</a:t>
            </a:r>
            <a:r>
              <a:rPr sz="2400" spc="-100" dirty="0">
                <a:latin typeface="Roboto"/>
                <a:cs typeface="Roboto"/>
              </a:rPr>
              <a:t> </a:t>
            </a:r>
            <a:r>
              <a:rPr sz="2400" dirty="0">
                <a:latin typeface="Roboto"/>
                <a:cs typeface="Roboto"/>
              </a:rPr>
              <a:t>will</a:t>
            </a:r>
            <a:r>
              <a:rPr sz="2400" spc="-100" dirty="0">
                <a:latin typeface="Roboto"/>
                <a:cs typeface="Roboto"/>
              </a:rPr>
              <a:t> </a:t>
            </a:r>
            <a:r>
              <a:rPr sz="2400" spc="-25" dirty="0">
                <a:latin typeface="Roboto"/>
                <a:cs typeface="Roboto"/>
              </a:rPr>
              <a:t>be </a:t>
            </a:r>
            <a:r>
              <a:rPr sz="2400" spc="-10" dirty="0">
                <a:latin typeface="Roboto"/>
                <a:cs typeface="Roboto"/>
              </a:rPr>
              <a:t>gathered</a:t>
            </a:r>
            <a:r>
              <a:rPr sz="2400" spc="-70" dirty="0">
                <a:latin typeface="Roboto"/>
                <a:cs typeface="Roboto"/>
              </a:rPr>
              <a:t> </a:t>
            </a:r>
            <a:r>
              <a:rPr sz="2400" dirty="0">
                <a:latin typeface="Roboto"/>
                <a:cs typeface="Roboto"/>
              </a:rPr>
              <a:t>to</a:t>
            </a:r>
            <a:r>
              <a:rPr sz="2400" spc="-80" dirty="0">
                <a:latin typeface="Roboto"/>
                <a:cs typeface="Roboto"/>
              </a:rPr>
              <a:t> </a:t>
            </a:r>
            <a:r>
              <a:rPr sz="2400" dirty="0">
                <a:latin typeface="Roboto"/>
                <a:cs typeface="Roboto"/>
              </a:rPr>
              <a:t>assess</a:t>
            </a:r>
            <a:r>
              <a:rPr sz="2400" spc="-90" dirty="0">
                <a:latin typeface="Roboto"/>
                <a:cs typeface="Roboto"/>
              </a:rPr>
              <a:t> </a:t>
            </a:r>
            <a:r>
              <a:rPr sz="2400" dirty="0">
                <a:latin typeface="Roboto"/>
                <a:cs typeface="Roboto"/>
              </a:rPr>
              <a:t>the</a:t>
            </a:r>
            <a:r>
              <a:rPr sz="2400" spc="-70" dirty="0">
                <a:latin typeface="Roboto"/>
                <a:cs typeface="Roboto"/>
              </a:rPr>
              <a:t> </a:t>
            </a:r>
            <a:r>
              <a:rPr sz="2400" spc="-10" dirty="0">
                <a:latin typeface="Roboto"/>
                <a:cs typeface="Roboto"/>
              </a:rPr>
              <a:t>project's </a:t>
            </a:r>
            <a:r>
              <a:rPr sz="2400" spc="-20" dirty="0">
                <a:latin typeface="Roboto"/>
                <a:cs typeface="Roboto"/>
              </a:rPr>
              <a:t>potential</a:t>
            </a:r>
            <a:r>
              <a:rPr sz="2400" spc="-40" dirty="0">
                <a:latin typeface="Roboto"/>
                <a:cs typeface="Roboto"/>
              </a:rPr>
              <a:t> </a:t>
            </a:r>
            <a:r>
              <a:rPr sz="2400" dirty="0">
                <a:latin typeface="Roboto"/>
                <a:cs typeface="Roboto"/>
              </a:rPr>
              <a:t>and</a:t>
            </a:r>
            <a:r>
              <a:rPr sz="2400" spc="-75" dirty="0">
                <a:latin typeface="Roboto"/>
                <a:cs typeface="Roboto"/>
              </a:rPr>
              <a:t> </a:t>
            </a:r>
            <a:r>
              <a:rPr sz="2400" dirty="0">
                <a:latin typeface="Roboto"/>
                <a:cs typeface="Roboto"/>
              </a:rPr>
              <a:t>make</a:t>
            </a:r>
            <a:r>
              <a:rPr sz="2400" spc="-80" dirty="0">
                <a:latin typeface="Roboto"/>
                <a:cs typeface="Roboto"/>
              </a:rPr>
              <a:t> </a:t>
            </a:r>
            <a:r>
              <a:rPr sz="2400" dirty="0">
                <a:latin typeface="Roboto"/>
                <a:cs typeface="Roboto"/>
              </a:rPr>
              <a:t>a</a:t>
            </a:r>
            <a:r>
              <a:rPr sz="2400" spc="-70" dirty="0">
                <a:latin typeface="Roboto"/>
                <a:cs typeface="Roboto"/>
              </a:rPr>
              <a:t> </a:t>
            </a:r>
            <a:r>
              <a:rPr sz="2400" spc="-10" dirty="0">
                <a:latin typeface="Roboto"/>
                <a:cs typeface="Roboto"/>
              </a:rPr>
              <a:t>preliminary decision</a:t>
            </a:r>
            <a:r>
              <a:rPr sz="2400" spc="-100" dirty="0">
                <a:latin typeface="Roboto"/>
                <a:cs typeface="Roboto"/>
              </a:rPr>
              <a:t> </a:t>
            </a:r>
            <a:r>
              <a:rPr sz="2400" dirty="0">
                <a:latin typeface="Roboto"/>
                <a:cs typeface="Roboto"/>
              </a:rPr>
              <a:t>about</a:t>
            </a:r>
            <a:r>
              <a:rPr sz="2400" spc="-100" dirty="0">
                <a:latin typeface="Roboto"/>
                <a:cs typeface="Roboto"/>
              </a:rPr>
              <a:t> </a:t>
            </a:r>
            <a:r>
              <a:rPr sz="2400" dirty="0">
                <a:latin typeface="Roboto"/>
                <a:cs typeface="Roboto"/>
              </a:rPr>
              <a:t>its</a:t>
            </a:r>
            <a:r>
              <a:rPr sz="2400" spc="-90" dirty="0">
                <a:latin typeface="Roboto"/>
                <a:cs typeface="Roboto"/>
              </a:rPr>
              <a:t> </a:t>
            </a:r>
            <a:r>
              <a:rPr sz="2400" spc="-10" dirty="0">
                <a:latin typeface="Roboto"/>
                <a:cs typeface="Roboto"/>
              </a:rPr>
              <a:t>feasibility.</a:t>
            </a:r>
            <a:r>
              <a:rPr sz="2400" spc="-90" dirty="0">
                <a:latin typeface="Roboto"/>
                <a:cs typeface="Roboto"/>
              </a:rPr>
              <a:t> </a:t>
            </a:r>
            <a:r>
              <a:rPr sz="2400" spc="-20" dirty="0">
                <a:latin typeface="Roboto"/>
                <a:cs typeface="Roboto"/>
              </a:rPr>
              <a:t>This </a:t>
            </a:r>
            <a:r>
              <a:rPr sz="2400" dirty="0">
                <a:latin typeface="Roboto"/>
                <a:cs typeface="Roboto"/>
              </a:rPr>
              <a:t>should</a:t>
            </a:r>
            <a:r>
              <a:rPr sz="2400" spc="-65" dirty="0">
                <a:latin typeface="Roboto"/>
                <a:cs typeface="Roboto"/>
              </a:rPr>
              <a:t> </a:t>
            </a:r>
            <a:r>
              <a:rPr sz="2400" dirty="0">
                <a:latin typeface="Roboto"/>
                <a:cs typeface="Roboto"/>
              </a:rPr>
              <a:t>include</a:t>
            </a:r>
            <a:r>
              <a:rPr sz="2400" spc="-65" dirty="0">
                <a:latin typeface="Roboto"/>
                <a:cs typeface="Roboto"/>
              </a:rPr>
              <a:t> </a:t>
            </a:r>
            <a:r>
              <a:rPr sz="2400" dirty="0">
                <a:latin typeface="Roboto"/>
                <a:cs typeface="Roboto"/>
              </a:rPr>
              <a:t>a</a:t>
            </a:r>
            <a:r>
              <a:rPr sz="2400" spc="-80" dirty="0">
                <a:latin typeface="Roboto"/>
                <a:cs typeface="Roboto"/>
              </a:rPr>
              <a:t> </a:t>
            </a:r>
            <a:r>
              <a:rPr sz="2400" spc="-10" dirty="0">
                <a:latin typeface="Roboto"/>
                <a:cs typeface="Roboto"/>
              </a:rPr>
              <a:t>review</a:t>
            </a:r>
            <a:r>
              <a:rPr sz="2400" spc="-75" dirty="0">
                <a:latin typeface="Roboto"/>
                <a:cs typeface="Roboto"/>
              </a:rPr>
              <a:t> </a:t>
            </a:r>
            <a:r>
              <a:rPr sz="2400" dirty="0">
                <a:latin typeface="Roboto"/>
                <a:cs typeface="Roboto"/>
              </a:rPr>
              <a:t>of</a:t>
            </a:r>
            <a:r>
              <a:rPr sz="2400" spc="-70" dirty="0">
                <a:latin typeface="Roboto"/>
                <a:cs typeface="Roboto"/>
              </a:rPr>
              <a:t> </a:t>
            </a:r>
            <a:r>
              <a:rPr sz="2400" spc="-10" dirty="0">
                <a:latin typeface="Roboto"/>
                <a:cs typeface="Roboto"/>
              </a:rPr>
              <a:t>relevant documents,</a:t>
            </a:r>
            <a:r>
              <a:rPr sz="2400" spc="-65" dirty="0">
                <a:latin typeface="Roboto"/>
                <a:cs typeface="Roboto"/>
              </a:rPr>
              <a:t> </a:t>
            </a:r>
            <a:r>
              <a:rPr sz="2400" spc="-20" dirty="0">
                <a:latin typeface="Roboto"/>
                <a:cs typeface="Roboto"/>
              </a:rPr>
              <a:t>interviews</a:t>
            </a:r>
            <a:r>
              <a:rPr sz="2400" spc="-90" dirty="0">
                <a:latin typeface="Roboto"/>
                <a:cs typeface="Roboto"/>
              </a:rPr>
              <a:t> </a:t>
            </a:r>
            <a:r>
              <a:rPr sz="2400" dirty="0">
                <a:latin typeface="Roboto"/>
                <a:cs typeface="Roboto"/>
              </a:rPr>
              <a:t>with</a:t>
            </a:r>
            <a:r>
              <a:rPr sz="2400" spc="-90" dirty="0">
                <a:latin typeface="Roboto"/>
                <a:cs typeface="Roboto"/>
              </a:rPr>
              <a:t> </a:t>
            </a:r>
            <a:r>
              <a:rPr sz="2400" spc="-25" dirty="0">
                <a:latin typeface="Roboto"/>
                <a:cs typeface="Roboto"/>
              </a:rPr>
              <a:t>key </a:t>
            </a:r>
            <a:r>
              <a:rPr sz="2400" spc="-10" dirty="0">
                <a:latin typeface="Roboto"/>
                <a:cs typeface="Roboto"/>
              </a:rPr>
              <a:t>personnel,</a:t>
            </a:r>
            <a:r>
              <a:rPr sz="2400" spc="-25" dirty="0">
                <a:latin typeface="Roboto"/>
                <a:cs typeface="Roboto"/>
              </a:rPr>
              <a:t> </a:t>
            </a:r>
            <a:r>
              <a:rPr sz="2400" dirty="0">
                <a:latin typeface="Roboto"/>
                <a:cs typeface="Roboto"/>
              </a:rPr>
              <a:t>and</a:t>
            </a:r>
            <a:r>
              <a:rPr sz="2400" spc="-55" dirty="0">
                <a:latin typeface="Roboto"/>
                <a:cs typeface="Roboto"/>
              </a:rPr>
              <a:t> </a:t>
            </a:r>
            <a:r>
              <a:rPr sz="2400" spc="-30" dirty="0">
                <a:latin typeface="Roboto"/>
                <a:cs typeface="Roboto"/>
              </a:rPr>
              <a:t>surveys</a:t>
            </a:r>
            <a:r>
              <a:rPr sz="2400" spc="-55" dirty="0">
                <a:latin typeface="Roboto"/>
                <a:cs typeface="Roboto"/>
              </a:rPr>
              <a:t> </a:t>
            </a:r>
            <a:r>
              <a:rPr sz="2400" dirty="0">
                <a:latin typeface="Roboto"/>
                <a:cs typeface="Roboto"/>
              </a:rPr>
              <a:t>of</a:t>
            </a:r>
            <a:r>
              <a:rPr sz="2400" spc="-40" dirty="0">
                <a:latin typeface="Roboto"/>
                <a:cs typeface="Roboto"/>
              </a:rPr>
              <a:t> </a:t>
            </a:r>
            <a:r>
              <a:rPr sz="2400" spc="-10" dirty="0">
                <a:latin typeface="Roboto"/>
                <a:cs typeface="Roboto"/>
              </a:rPr>
              <a:t>potential </a:t>
            </a:r>
            <a:r>
              <a:rPr sz="2400" dirty="0">
                <a:latin typeface="Roboto"/>
                <a:cs typeface="Roboto"/>
              </a:rPr>
              <a:t>customers</a:t>
            </a:r>
            <a:r>
              <a:rPr sz="2400" spc="-60" dirty="0">
                <a:latin typeface="Roboto"/>
                <a:cs typeface="Roboto"/>
              </a:rPr>
              <a:t> </a:t>
            </a:r>
            <a:r>
              <a:rPr sz="2400" dirty="0">
                <a:latin typeface="Roboto"/>
                <a:cs typeface="Roboto"/>
              </a:rPr>
              <a:t>or</a:t>
            </a:r>
            <a:r>
              <a:rPr sz="2400" spc="-80" dirty="0">
                <a:latin typeface="Roboto"/>
                <a:cs typeface="Roboto"/>
              </a:rPr>
              <a:t> </a:t>
            </a:r>
            <a:r>
              <a:rPr sz="2400" spc="-10" dirty="0">
                <a:latin typeface="Roboto"/>
                <a:cs typeface="Roboto"/>
              </a:rPr>
              <a:t>users.</a:t>
            </a:r>
            <a:endParaRPr sz="2400" dirty="0">
              <a:latin typeface="Roboto"/>
              <a:cs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50086" y="2113610"/>
            <a:ext cx="3008630" cy="2502535"/>
          </a:xfrm>
          <a:prstGeom prst="rect">
            <a:avLst/>
          </a:prstGeom>
        </p:spPr>
        <p:txBody>
          <a:bodyPr vert="horz" wrap="square" lIns="0" tIns="82550" rIns="0" bIns="0" rtlCol="0">
            <a:spAutoFit/>
          </a:bodyPr>
          <a:lstStyle/>
          <a:p>
            <a:pPr marL="12700" marR="5080">
              <a:lnSpc>
                <a:spcPct val="89700"/>
              </a:lnSpc>
              <a:spcBef>
                <a:spcPts val="650"/>
              </a:spcBef>
            </a:pPr>
            <a:r>
              <a:rPr sz="4400" dirty="0"/>
              <a:t>2.</a:t>
            </a:r>
            <a:r>
              <a:rPr sz="4400" spc="-114" dirty="0"/>
              <a:t> </a:t>
            </a:r>
            <a:r>
              <a:rPr sz="4400" dirty="0"/>
              <a:t>Prepare</a:t>
            </a:r>
            <a:r>
              <a:rPr sz="4400" spc="-155" dirty="0"/>
              <a:t> </a:t>
            </a:r>
            <a:r>
              <a:rPr sz="4400" spc="-50" dirty="0"/>
              <a:t>a </a:t>
            </a:r>
            <a:r>
              <a:rPr sz="4400" spc="-10" dirty="0"/>
              <a:t>Projected Income Statement</a:t>
            </a:r>
            <a:endParaRPr sz="4400"/>
          </a:p>
        </p:txBody>
      </p:sp>
      <p:sp>
        <p:nvSpPr>
          <p:cNvPr id="3" name="object 3"/>
          <p:cNvSpPr/>
          <p:nvPr/>
        </p:nvSpPr>
        <p:spPr>
          <a:xfrm>
            <a:off x="9294748" y="941112"/>
            <a:ext cx="2376805" cy="1490345"/>
          </a:xfrm>
          <a:custGeom>
            <a:avLst/>
            <a:gdLst/>
            <a:ahLst/>
            <a:cxnLst/>
            <a:rect l="l" t="t" r="r" b="b"/>
            <a:pathLst>
              <a:path w="2376804" h="1490345">
                <a:moveTo>
                  <a:pt x="0" y="288755"/>
                </a:moveTo>
                <a:lnTo>
                  <a:pt x="39458" y="260804"/>
                </a:lnTo>
                <a:lnTo>
                  <a:pt x="79505" y="234304"/>
                </a:lnTo>
                <a:lnTo>
                  <a:pt x="120109" y="209253"/>
                </a:lnTo>
                <a:lnTo>
                  <a:pt x="161236" y="185644"/>
                </a:lnTo>
                <a:lnTo>
                  <a:pt x="202855" y="163472"/>
                </a:lnTo>
                <a:lnTo>
                  <a:pt x="244933" y="142733"/>
                </a:lnTo>
                <a:lnTo>
                  <a:pt x="287437" y="123421"/>
                </a:lnTo>
                <a:lnTo>
                  <a:pt x="330336" y="105532"/>
                </a:lnTo>
                <a:lnTo>
                  <a:pt x="373596" y="89060"/>
                </a:lnTo>
                <a:lnTo>
                  <a:pt x="417187" y="74001"/>
                </a:lnTo>
                <a:lnTo>
                  <a:pt x="461074" y="60350"/>
                </a:lnTo>
                <a:lnTo>
                  <a:pt x="505225" y="48101"/>
                </a:lnTo>
                <a:lnTo>
                  <a:pt x="549609" y="37249"/>
                </a:lnTo>
                <a:lnTo>
                  <a:pt x="594193" y="27790"/>
                </a:lnTo>
                <a:lnTo>
                  <a:pt x="638944" y="19719"/>
                </a:lnTo>
                <a:lnTo>
                  <a:pt x="683831" y="13030"/>
                </a:lnTo>
                <a:lnTo>
                  <a:pt x="728820" y="7718"/>
                </a:lnTo>
                <a:lnTo>
                  <a:pt x="773879" y="3780"/>
                </a:lnTo>
                <a:lnTo>
                  <a:pt x="818976" y="1208"/>
                </a:lnTo>
                <a:lnTo>
                  <a:pt x="864078" y="0"/>
                </a:lnTo>
                <a:lnTo>
                  <a:pt x="909153" y="148"/>
                </a:lnTo>
                <a:lnTo>
                  <a:pt x="954169" y="1650"/>
                </a:lnTo>
                <a:lnTo>
                  <a:pt x="999093" y="4498"/>
                </a:lnTo>
                <a:lnTo>
                  <a:pt x="1043893" y="8690"/>
                </a:lnTo>
                <a:lnTo>
                  <a:pt x="1088536" y="14219"/>
                </a:lnTo>
                <a:lnTo>
                  <a:pt x="1132991" y="21080"/>
                </a:lnTo>
                <a:lnTo>
                  <a:pt x="1177223" y="29269"/>
                </a:lnTo>
                <a:lnTo>
                  <a:pt x="1221202" y="38781"/>
                </a:lnTo>
                <a:lnTo>
                  <a:pt x="1264895" y="49610"/>
                </a:lnTo>
                <a:lnTo>
                  <a:pt x="1308269" y="61752"/>
                </a:lnTo>
                <a:lnTo>
                  <a:pt x="1351292" y="75201"/>
                </a:lnTo>
                <a:lnTo>
                  <a:pt x="1393932" y="89953"/>
                </a:lnTo>
                <a:lnTo>
                  <a:pt x="1436156" y="106003"/>
                </a:lnTo>
                <a:lnTo>
                  <a:pt x="1477931" y="123345"/>
                </a:lnTo>
                <a:lnTo>
                  <a:pt x="1519226" y="141975"/>
                </a:lnTo>
                <a:lnTo>
                  <a:pt x="1560008" y="161887"/>
                </a:lnTo>
                <a:lnTo>
                  <a:pt x="1600245" y="183077"/>
                </a:lnTo>
                <a:lnTo>
                  <a:pt x="1639903" y="205539"/>
                </a:lnTo>
                <a:lnTo>
                  <a:pt x="1678951" y="229269"/>
                </a:lnTo>
                <a:lnTo>
                  <a:pt x="1717357" y="254262"/>
                </a:lnTo>
                <a:lnTo>
                  <a:pt x="1755087" y="280512"/>
                </a:lnTo>
                <a:lnTo>
                  <a:pt x="1792110" y="308014"/>
                </a:lnTo>
                <a:lnTo>
                  <a:pt x="1828393" y="336765"/>
                </a:lnTo>
                <a:lnTo>
                  <a:pt x="1863904" y="366758"/>
                </a:lnTo>
                <a:lnTo>
                  <a:pt x="1898610" y="397988"/>
                </a:lnTo>
                <a:lnTo>
                  <a:pt x="1932479" y="430451"/>
                </a:lnTo>
                <a:lnTo>
                  <a:pt x="1965479" y="464142"/>
                </a:lnTo>
                <a:lnTo>
                  <a:pt x="1997576" y="499056"/>
                </a:lnTo>
                <a:lnTo>
                  <a:pt x="2028740" y="535187"/>
                </a:lnTo>
                <a:lnTo>
                  <a:pt x="2058936" y="572530"/>
                </a:lnTo>
                <a:lnTo>
                  <a:pt x="2088133" y="611081"/>
                </a:lnTo>
                <a:lnTo>
                  <a:pt x="2116898" y="651779"/>
                </a:lnTo>
                <a:lnTo>
                  <a:pt x="2144230" y="693313"/>
                </a:lnTo>
                <a:lnTo>
                  <a:pt x="2170114" y="735645"/>
                </a:lnTo>
                <a:lnTo>
                  <a:pt x="2194539" y="778737"/>
                </a:lnTo>
                <a:lnTo>
                  <a:pt x="2217490" y="822549"/>
                </a:lnTo>
                <a:lnTo>
                  <a:pt x="2238956" y="867043"/>
                </a:lnTo>
                <a:lnTo>
                  <a:pt x="2258922" y="912180"/>
                </a:lnTo>
                <a:lnTo>
                  <a:pt x="2277376" y="957920"/>
                </a:lnTo>
                <a:lnTo>
                  <a:pt x="2294304" y="1004226"/>
                </a:lnTo>
                <a:lnTo>
                  <a:pt x="2309694" y="1051057"/>
                </a:lnTo>
                <a:lnTo>
                  <a:pt x="2323532" y="1098375"/>
                </a:lnTo>
                <a:lnTo>
                  <a:pt x="2335805" y="1146142"/>
                </a:lnTo>
                <a:lnTo>
                  <a:pt x="2346501" y="1194318"/>
                </a:lnTo>
                <a:lnTo>
                  <a:pt x="2355605" y="1242865"/>
                </a:lnTo>
                <a:lnTo>
                  <a:pt x="2363106" y="1291743"/>
                </a:lnTo>
                <a:lnTo>
                  <a:pt x="2368989" y="1340914"/>
                </a:lnTo>
                <a:lnTo>
                  <a:pt x="2373242" y="1390339"/>
                </a:lnTo>
                <a:lnTo>
                  <a:pt x="2375852" y="1439978"/>
                </a:lnTo>
                <a:lnTo>
                  <a:pt x="2376804" y="1489794"/>
                </a:lnTo>
              </a:path>
            </a:pathLst>
          </a:custGeom>
          <a:ln w="127000">
            <a:solidFill>
              <a:srgbClr val="FFC000"/>
            </a:solidFill>
            <a:prstDash val="dash"/>
          </a:ln>
        </p:spPr>
        <p:txBody>
          <a:bodyPr wrap="square" lIns="0" tIns="0" rIns="0" bIns="0" rtlCol="0"/>
          <a:lstStyle/>
          <a:p>
            <a:endParaRPr/>
          </a:p>
        </p:txBody>
      </p:sp>
      <p:sp>
        <p:nvSpPr>
          <p:cNvPr id="4" name="object 4"/>
          <p:cNvSpPr/>
          <p:nvPr/>
        </p:nvSpPr>
        <p:spPr>
          <a:xfrm>
            <a:off x="909827" y="4780788"/>
            <a:ext cx="546100" cy="546100"/>
          </a:xfrm>
          <a:custGeom>
            <a:avLst/>
            <a:gdLst/>
            <a:ahLst/>
            <a:cxnLst/>
            <a:rect l="l" t="t" r="r" b="b"/>
            <a:pathLst>
              <a:path w="546100" h="546100">
                <a:moveTo>
                  <a:pt x="272796" y="0"/>
                </a:moveTo>
                <a:lnTo>
                  <a:pt x="223760" y="4396"/>
                </a:lnTo>
                <a:lnTo>
                  <a:pt x="177609" y="17071"/>
                </a:lnTo>
                <a:lnTo>
                  <a:pt x="135111" y="37253"/>
                </a:lnTo>
                <a:lnTo>
                  <a:pt x="97037" y="64171"/>
                </a:lnTo>
                <a:lnTo>
                  <a:pt x="64158" y="97053"/>
                </a:lnTo>
                <a:lnTo>
                  <a:pt x="37244" y="135127"/>
                </a:lnTo>
                <a:lnTo>
                  <a:pt x="17066" y="177624"/>
                </a:lnTo>
                <a:lnTo>
                  <a:pt x="4395" y="223770"/>
                </a:lnTo>
                <a:lnTo>
                  <a:pt x="0" y="272795"/>
                </a:lnTo>
                <a:lnTo>
                  <a:pt x="4395" y="321821"/>
                </a:lnTo>
                <a:lnTo>
                  <a:pt x="17066" y="367967"/>
                </a:lnTo>
                <a:lnTo>
                  <a:pt x="37244" y="410463"/>
                </a:lnTo>
                <a:lnTo>
                  <a:pt x="64158" y="448538"/>
                </a:lnTo>
                <a:lnTo>
                  <a:pt x="97037" y="481420"/>
                </a:lnTo>
                <a:lnTo>
                  <a:pt x="135111" y="508338"/>
                </a:lnTo>
                <a:lnTo>
                  <a:pt x="177609" y="528520"/>
                </a:lnTo>
                <a:lnTo>
                  <a:pt x="223760" y="541195"/>
                </a:lnTo>
                <a:lnTo>
                  <a:pt x="272796" y="545592"/>
                </a:lnTo>
                <a:lnTo>
                  <a:pt x="321821" y="541195"/>
                </a:lnTo>
                <a:lnTo>
                  <a:pt x="367967" y="528520"/>
                </a:lnTo>
                <a:lnTo>
                  <a:pt x="410464" y="508338"/>
                </a:lnTo>
                <a:lnTo>
                  <a:pt x="448538" y="481420"/>
                </a:lnTo>
                <a:lnTo>
                  <a:pt x="481420" y="448538"/>
                </a:lnTo>
                <a:lnTo>
                  <a:pt x="508338" y="410464"/>
                </a:lnTo>
                <a:lnTo>
                  <a:pt x="528520" y="367967"/>
                </a:lnTo>
                <a:lnTo>
                  <a:pt x="541195" y="321821"/>
                </a:lnTo>
                <a:lnTo>
                  <a:pt x="545591" y="272795"/>
                </a:lnTo>
                <a:lnTo>
                  <a:pt x="541195" y="223770"/>
                </a:lnTo>
                <a:lnTo>
                  <a:pt x="528520" y="177624"/>
                </a:lnTo>
                <a:lnTo>
                  <a:pt x="508338" y="135127"/>
                </a:lnTo>
                <a:lnTo>
                  <a:pt x="481420" y="97053"/>
                </a:lnTo>
                <a:lnTo>
                  <a:pt x="448538" y="64171"/>
                </a:lnTo>
                <a:lnTo>
                  <a:pt x="410463" y="37253"/>
                </a:lnTo>
                <a:lnTo>
                  <a:pt x="367967" y="17071"/>
                </a:lnTo>
                <a:lnTo>
                  <a:pt x="321821" y="4396"/>
                </a:lnTo>
                <a:lnTo>
                  <a:pt x="272796" y="0"/>
                </a:lnTo>
                <a:close/>
              </a:path>
            </a:pathLst>
          </a:custGeom>
          <a:solidFill>
            <a:srgbClr val="5B9BD4"/>
          </a:solidFill>
        </p:spPr>
        <p:txBody>
          <a:bodyPr wrap="square" lIns="0" tIns="0" rIns="0" bIns="0" rtlCol="0"/>
          <a:lstStyle/>
          <a:p>
            <a:endParaRPr/>
          </a:p>
        </p:txBody>
      </p:sp>
      <p:sp>
        <p:nvSpPr>
          <p:cNvPr id="5" name="object 5"/>
          <p:cNvSpPr txBox="1"/>
          <p:nvPr/>
        </p:nvSpPr>
        <p:spPr>
          <a:xfrm>
            <a:off x="5449570" y="1507616"/>
            <a:ext cx="5347970" cy="3354704"/>
          </a:xfrm>
          <a:prstGeom prst="rect">
            <a:avLst/>
          </a:prstGeom>
        </p:spPr>
        <p:txBody>
          <a:bodyPr vert="horz" wrap="square" lIns="0" tIns="48895" rIns="0" bIns="0" rtlCol="0">
            <a:spAutoFit/>
          </a:bodyPr>
          <a:lstStyle/>
          <a:p>
            <a:pPr marL="12700" marR="5080">
              <a:lnSpc>
                <a:spcPct val="90000"/>
              </a:lnSpc>
              <a:spcBef>
                <a:spcPts val="385"/>
              </a:spcBef>
            </a:pPr>
            <a:r>
              <a:rPr sz="2400" dirty="0">
                <a:latin typeface="Roboto"/>
                <a:cs typeface="Roboto"/>
              </a:rPr>
              <a:t>To</a:t>
            </a:r>
            <a:r>
              <a:rPr sz="2400" spc="-45" dirty="0">
                <a:latin typeface="Roboto"/>
                <a:cs typeface="Roboto"/>
              </a:rPr>
              <a:t> </a:t>
            </a:r>
            <a:r>
              <a:rPr sz="2400" dirty="0">
                <a:latin typeface="Roboto"/>
                <a:cs typeface="Roboto"/>
              </a:rPr>
              <a:t>do</a:t>
            </a:r>
            <a:r>
              <a:rPr sz="2400" spc="-50" dirty="0">
                <a:latin typeface="Roboto"/>
                <a:cs typeface="Roboto"/>
              </a:rPr>
              <a:t> </a:t>
            </a:r>
            <a:r>
              <a:rPr sz="2400" dirty="0">
                <a:latin typeface="Roboto"/>
                <a:cs typeface="Roboto"/>
              </a:rPr>
              <a:t>a</a:t>
            </a:r>
            <a:r>
              <a:rPr sz="2400" spc="-40" dirty="0">
                <a:latin typeface="Roboto"/>
                <a:cs typeface="Roboto"/>
              </a:rPr>
              <a:t> </a:t>
            </a:r>
            <a:r>
              <a:rPr sz="2400" spc="-20" dirty="0">
                <a:latin typeface="Roboto"/>
                <a:cs typeface="Roboto"/>
              </a:rPr>
              <a:t>feasibility</a:t>
            </a:r>
            <a:r>
              <a:rPr sz="2400" spc="-40" dirty="0">
                <a:latin typeface="Roboto"/>
                <a:cs typeface="Roboto"/>
              </a:rPr>
              <a:t> </a:t>
            </a:r>
            <a:r>
              <a:rPr sz="2400" spc="-20" dirty="0">
                <a:latin typeface="Roboto"/>
                <a:cs typeface="Roboto"/>
              </a:rPr>
              <a:t>study,</a:t>
            </a:r>
            <a:r>
              <a:rPr sz="2400" spc="-40" dirty="0">
                <a:latin typeface="Roboto"/>
                <a:cs typeface="Roboto"/>
              </a:rPr>
              <a:t> </a:t>
            </a:r>
            <a:r>
              <a:rPr sz="2400" dirty="0">
                <a:latin typeface="Roboto"/>
                <a:cs typeface="Roboto"/>
              </a:rPr>
              <a:t>one</a:t>
            </a:r>
            <a:r>
              <a:rPr sz="2400" spc="-45" dirty="0">
                <a:latin typeface="Roboto"/>
                <a:cs typeface="Roboto"/>
              </a:rPr>
              <a:t> </a:t>
            </a:r>
            <a:r>
              <a:rPr sz="2400" spc="-20" dirty="0">
                <a:latin typeface="Roboto"/>
                <a:cs typeface="Roboto"/>
              </a:rPr>
              <a:t>must </a:t>
            </a:r>
            <a:r>
              <a:rPr sz="2400" dirty="0">
                <a:latin typeface="Roboto"/>
                <a:cs typeface="Roboto"/>
              </a:rPr>
              <a:t>create</a:t>
            </a:r>
            <a:r>
              <a:rPr sz="2400" spc="-85" dirty="0">
                <a:latin typeface="Roboto"/>
                <a:cs typeface="Roboto"/>
              </a:rPr>
              <a:t> </a:t>
            </a:r>
            <a:r>
              <a:rPr sz="2400" dirty="0">
                <a:latin typeface="Roboto"/>
                <a:cs typeface="Roboto"/>
              </a:rPr>
              <a:t>a</a:t>
            </a:r>
            <a:r>
              <a:rPr sz="2400" spc="-85" dirty="0">
                <a:latin typeface="Roboto"/>
                <a:cs typeface="Roboto"/>
              </a:rPr>
              <a:t> </a:t>
            </a:r>
            <a:r>
              <a:rPr sz="2400" spc="-10" dirty="0">
                <a:latin typeface="Roboto"/>
                <a:cs typeface="Roboto"/>
              </a:rPr>
              <a:t>projected</a:t>
            </a:r>
            <a:r>
              <a:rPr sz="2400" spc="-70" dirty="0">
                <a:latin typeface="Roboto"/>
                <a:cs typeface="Roboto"/>
              </a:rPr>
              <a:t> </a:t>
            </a:r>
            <a:r>
              <a:rPr sz="2400" dirty="0">
                <a:latin typeface="Roboto"/>
                <a:cs typeface="Roboto"/>
              </a:rPr>
              <a:t>income</a:t>
            </a:r>
            <a:r>
              <a:rPr sz="2400" spc="-65" dirty="0">
                <a:latin typeface="Roboto"/>
                <a:cs typeface="Roboto"/>
              </a:rPr>
              <a:t> </a:t>
            </a:r>
            <a:r>
              <a:rPr sz="2400" spc="-10" dirty="0">
                <a:latin typeface="Roboto"/>
                <a:cs typeface="Roboto"/>
              </a:rPr>
              <a:t>statement. </a:t>
            </a:r>
            <a:r>
              <a:rPr sz="2400" dirty="0">
                <a:latin typeface="Roboto"/>
                <a:cs typeface="Roboto"/>
              </a:rPr>
              <a:t>The</a:t>
            </a:r>
            <a:r>
              <a:rPr sz="2400" spc="-80" dirty="0">
                <a:latin typeface="Roboto"/>
                <a:cs typeface="Roboto"/>
              </a:rPr>
              <a:t> </a:t>
            </a:r>
            <a:r>
              <a:rPr sz="2400" spc="-10" dirty="0">
                <a:latin typeface="Roboto"/>
                <a:cs typeface="Roboto"/>
              </a:rPr>
              <a:t>projected</a:t>
            </a:r>
            <a:r>
              <a:rPr sz="2400" spc="-70" dirty="0">
                <a:latin typeface="Roboto"/>
                <a:cs typeface="Roboto"/>
              </a:rPr>
              <a:t> </a:t>
            </a:r>
            <a:r>
              <a:rPr sz="2400" dirty="0">
                <a:latin typeface="Roboto"/>
                <a:cs typeface="Roboto"/>
              </a:rPr>
              <a:t>income</a:t>
            </a:r>
            <a:r>
              <a:rPr sz="2400" spc="-85" dirty="0">
                <a:latin typeface="Roboto"/>
                <a:cs typeface="Roboto"/>
              </a:rPr>
              <a:t> </a:t>
            </a:r>
            <a:r>
              <a:rPr sz="2400" spc="-20" dirty="0">
                <a:latin typeface="Roboto"/>
                <a:cs typeface="Roboto"/>
              </a:rPr>
              <a:t>statement</a:t>
            </a:r>
            <a:r>
              <a:rPr sz="2400" spc="-65" dirty="0">
                <a:latin typeface="Roboto"/>
                <a:cs typeface="Roboto"/>
              </a:rPr>
              <a:t> </a:t>
            </a:r>
            <a:r>
              <a:rPr sz="2400" spc="-20" dirty="0">
                <a:latin typeface="Roboto"/>
                <a:cs typeface="Roboto"/>
              </a:rPr>
              <a:t>will </a:t>
            </a:r>
            <a:r>
              <a:rPr sz="2400" dirty="0">
                <a:latin typeface="Roboto"/>
                <a:cs typeface="Roboto"/>
              </a:rPr>
              <a:t>show</a:t>
            </a:r>
            <a:r>
              <a:rPr sz="2400" spc="-85" dirty="0">
                <a:latin typeface="Roboto"/>
                <a:cs typeface="Roboto"/>
              </a:rPr>
              <a:t> </a:t>
            </a:r>
            <a:r>
              <a:rPr sz="2400" dirty="0">
                <a:latin typeface="Roboto"/>
                <a:cs typeface="Roboto"/>
              </a:rPr>
              <a:t>how</a:t>
            </a:r>
            <a:r>
              <a:rPr sz="2400" spc="-85" dirty="0">
                <a:latin typeface="Roboto"/>
                <a:cs typeface="Roboto"/>
              </a:rPr>
              <a:t> </a:t>
            </a:r>
            <a:r>
              <a:rPr sz="2400" dirty="0">
                <a:latin typeface="Roboto"/>
                <a:cs typeface="Roboto"/>
              </a:rPr>
              <a:t>much</a:t>
            </a:r>
            <a:r>
              <a:rPr sz="2400" spc="-70" dirty="0">
                <a:latin typeface="Roboto"/>
                <a:cs typeface="Roboto"/>
              </a:rPr>
              <a:t> </a:t>
            </a:r>
            <a:r>
              <a:rPr sz="2400" dirty="0">
                <a:latin typeface="Roboto"/>
                <a:cs typeface="Roboto"/>
              </a:rPr>
              <a:t>money</a:t>
            </a:r>
            <a:r>
              <a:rPr sz="2400" spc="-70" dirty="0">
                <a:latin typeface="Roboto"/>
                <a:cs typeface="Roboto"/>
              </a:rPr>
              <a:t> </a:t>
            </a:r>
            <a:r>
              <a:rPr sz="2400" dirty="0">
                <a:latin typeface="Roboto"/>
                <a:cs typeface="Roboto"/>
              </a:rPr>
              <a:t>a</a:t>
            </a:r>
            <a:r>
              <a:rPr sz="2400" spc="-90" dirty="0">
                <a:latin typeface="Roboto"/>
                <a:cs typeface="Roboto"/>
              </a:rPr>
              <a:t> </a:t>
            </a:r>
            <a:r>
              <a:rPr sz="2400" spc="-20" dirty="0">
                <a:latin typeface="Roboto"/>
                <a:cs typeface="Roboto"/>
              </a:rPr>
              <a:t>business</a:t>
            </a:r>
            <a:r>
              <a:rPr sz="2400" spc="-80" dirty="0">
                <a:latin typeface="Roboto"/>
                <a:cs typeface="Roboto"/>
              </a:rPr>
              <a:t> </a:t>
            </a:r>
            <a:r>
              <a:rPr sz="2400" spc="-25" dirty="0">
                <a:latin typeface="Roboto"/>
                <a:cs typeface="Roboto"/>
              </a:rPr>
              <a:t>is </a:t>
            </a:r>
            <a:r>
              <a:rPr sz="2400" dirty="0">
                <a:latin typeface="Roboto"/>
                <a:cs typeface="Roboto"/>
              </a:rPr>
              <a:t>expected</a:t>
            </a:r>
            <a:r>
              <a:rPr sz="2400" spc="-65" dirty="0">
                <a:latin typeface="Roboto"/>
                <a:cs typeface="Roboto"/>
              </a:rPr>
              <a:t> </a:t>
            </a:r>
            <a:r>
              <a:rPr sz="2400" dirty="0">
                <a:latin typeface="Roboto"/>
                <a:cs typeface="Roboto"/>
              </a:rPr>
              <a:t>to</a:t>
            </a:r>
            <a:r>
              <a:rPr sz="2400" spc="-80" dirty="0">
                <a:latin typeface="Roboto"/>
                <a:cs typeface="Roboto"/>
              </a:rPr>
              <a:t> </a:t>
            </a:r>
            <a:r>
              <a:rPr sz="2400" dirty="0">
                <a:latin typeface="Roboto"/>
                <a:cs typeface="Roboto"/>
              </a:rPr>
              <a:t>make</a:t>
            </a:r>
            <a:r>
              <a:rPr sz="2400" spc="-100" dirty="0">
                <a:latin typeface="Roboto"/>
                <a:cs typeface="Roboto"/>
              </a:rPr>
              <a:t> </a:t>
            </a:r>
            <a:r>
              <a:rPr sz="2400" dirty="0">
                <a:latin typeface="Roboto"/>
                <a:cs typeface="Roboto"/>
              </a:rPr>
              <a:t>in</a:t>
            </a:r>
            <a:r>
              <a:rPr sz="2400" spc="-75" dirty="0">
                <a:latin typeface="Roboto"/>
                <a:cs typeface="Roboto"/>
              </a:rPr>
              <a:t> </a:t>
            </a:r>
            <a:r>
              <a:rPr sz="2400" dirty="0">
                <a:latin typeface="Roboto"/>
                <a:cs typeface="Roboto"/>
              </a:rPr>
              <a:t>the</a:t>
            </a:r>
            <a:r>
              <a:rPr sz="2400" spc="-75" dirty="0">
                <a:latin typeface="Roboto"/>
                <a:cs typeface="Roboto"/>
              </a:rPr>
              <a:t> </a:t>
            </a:r>
            <a:r>
              <a:rPr sz="2400" dirty="0">
                <a:latin typeface="Roboto"/>
                <a:cs typeface="Roboto"/>
              </a:rPr>
              <a:t>coming</a:t>
            </a:r>
            <a:r>
              <a:rPr sz="2400" spc="-65" dirty="0">
                <a:latin typeface="Roboto"/>
                <a:cs typeface="Roboto"/>
              </a:rPr>
              <a:t> </a:t>
            </a:r>
            <a:r>
              <a:rPr sz="2400" dirty="0">
                <a:latin typeface="Roboto"/>
                <a:cs typeface="Roboto"/>
              </a:rPr>
              <a:t>year.</a:t>
            </a:r>
            <a:r>
              <a:rPr sz="2400" spc="-90" dirty="0">
                <a:latin typeface="Roboto"/>
                <a:cs typeface="Roboto"/>
              </a:rPr>
              <a:t> </a:t>
            </a:r>
            <a:r>
              <a:rPr sz="2400" spc="-25" dirty="0">
                <a:latin typeface="Roboto"/>
                <a:cs typeface="Roboto"/>
              </a:rPr>
              <a:t>It </a:t>
            </a:r>
            <a:r>
              <a:rPr sz="2400" dirty="0">
                <a:latin typeface="Roboto"/>
                <a:cs typeface="Roboto"/>
              </a:rPr>
              <a:t>will</a:t>
            </a:r>
            <a:r>
              <a:rPr sz="2400" spc="-110" dirty="0">
                <a:latin typeface="Roboto"/>
                <a:cs typeface="Roboto"/>
              </a:rPr>
              <a:t> </a:t>
            </a:r>
            <a:r>
              <a:rPr sz="2400" dirty="0">
                <a:latin typeface="Roboto"/>
                <a:cs typeface="Roboto"/>
              </a:rPr>
              <a:t>include</a:t>
            </a:r>
            <a:r>
              <a:rPr sz="2400" spc="-105" dirty="0">
                <a:latin typeface="Roboto"/>
                <a:cs typeface="Roboto"/>
              </a:rPr>
              <a:t> </a:t>
            </a:r>
            <a:r>
              <a:rPr sz="2400" dirty="0">
                <a:latin typeface="Roboto"/>
                <a:cs typeface="Roboto"/>
              </a:rPr>
              <a:t>both</a:t>
            </a:r>
            <a:r>
              <a:rPr sz="2400" spc="-95" dirty="0">
                <a:latin typeface="Roboto"/>
                <a:cs typeface="Roboto"/>
              </a:rPr>
              <a:t> </a:t>
            </a:r>
            <a:r>
              <a:rPr sz="2400" dirty="0">
                <a:latin typeface="Roboto"/>
                <a:cs typeface="Roboto"/>
              </a:rPr>
              <a:t>an</a:t>
            </a:r>
            <a:r>
              <a:rPr sz="2400" spc="-125" dirty="0">
                <a:latin typeface="Roboto"/>
                <a:cs typeface="Roboto"/>
              </a:rPr>
              <a:t> </a:t>
            </a:r>
            <a:r>
              <a:rPr sz="2400" dirty="0">
                <a:latin typeface="Roboto"/>
                <a:cs typeface="Roboto"/>
              </a:rPr>
              <a:t>estimated</a:t>
            </a:r>
            <a:r>
              <a:rPr sz="2400" spc="-105" dirty="0">
                <a:latin typeface="Roboto"/>
                <a:cs typeface="Roboto"/>
              </a:rPr>
              <a:t> </a:t>
            </a:r>
            <a:r>
              <a:rPr sz="2400" spc="-10" dirty="0">
                <a:latin typeface="Roboto"/>
                <a:cs typeface="Roboto"/>
              </a:rPr>
              <a:t>revenue </a:t>
            </a:r>
            <a:r>
              <a:rPr sz="2400" dirty="0">
                <a:latin typeface="Roboto"/>
                <a:cs typeface="Roboto"/>
              </a:rPr>
              <a:t>and</a:t>
            </a:r>
            <a:r>
              <a:rPr sz="2400" spc="-110" dirty="0">
                <a:latin typeface="Roboto"/>
                <a:cs typeface="Roboto"/>
              </a:rPr>
              <a:t> </a:t>
            </a:r>
            <a:r>
              <a:rPr sz="2400" dirty="0">
                <a:latin typeface="Roboto"/>
                <a:cs typeface="Roboto"/>
              </a:rPr>
              <a:t>an</a:t>
            </a:r>
            <a:r>
              <a:rPr sz="2400" spc="-114" dirty="0">
                <a:latin typeface="Roboto"/>
                <a:cs typeface="Roboto"/>
              </a:rPr>
              <a:t> </a:t>
            </a:r>
            <a:r>
              <a:rPr sz="2400" dirty="0">
                <a:latin typeface="Roboto"/>
                <a:cs typeface="Roboto"/>
              </a:rPr>
              <a:t>estimated</a:t>
            </a:r>
            <a:r>
              <a:rPr sz="2400" spc="-95" dirty="0">
                <a:latin typeface="Roboto"/>
                <a:cs typeface="Roboto"/>
              </a:rPr>
              <a:t> </a:t>
            </a:r>
            <a:r>
              <a:rPr sz="2400" dirty="0">
                <a:latin typeface="Roboto"/>
                <a:cs typeface="Roboto"/>
              </a:rPr>
              <a:t>expenses.</a:t>
            </a:r>
            <a:r>
              <a:rPr sz="2400" spc="-80" dirty="0">
                <a:latin typeface="Roboto"/>
                <a:cs typeface="Roboto"/>
              </a:rPr>
              <a:t> </a:t>
            </a:r>
            <a:r>
              <a:rPr sz="2400" spc="-20" dirty="0">
                <a:latin typeface="Roboto"/>
                <a:cs typeface="Roboto"/>
              </a:rPr>
              <a:t>This </a:t>
            </a:r>
            <a:r>
              <a:rPr sz="2400" dirty="0">
                <a:latin typeface="Roboto"/>
                <a:cs typeface="Roboto"/>
              </a:rPr>
              <a:t>document</a:t>
            </a:r>
            <a:r>
              <a:rPr sz="2400" spc="-80" dirty="0">
                <a:latin typeface="Roboto"/>
                <a:cs typeface="Roboto"/>
              </a:rPr>
              <a:t> </a:t>
            </a:r>
            <a:r>
              <a:rPr sz="2400" dirty="0">
                <a:latin typeface="Roboto"/>
                <a:cs typeface="Roboto"/>
              </a:rPr>
              <a:t>will</a:t>
            </a:r>
            <a:r>
              <a:rPr sz="2400" spc="-85" dirty="0">
                <a:latin typeface="Roboto"/>
                <a:cs typeface="Roboto"/>
              </a:rPr>
              <a:t> </a:t>
            </a:r>
            <a:r>
              <a:rPr sz="2400" dirty="0">
                <a:latin typeface="Roboto"/>
                <a:cs typeface="Roboto"/>
              </a:rPr>
              <a:t>be</a:t>
            </a:r>
            <a:r>
              <a:rPr sz="2400" spc="-85" dirty="0">
                <a:latin typeface="Roboto"/>
                <a:cs typeface="Roboto"/>
              </a:rPr>
              <a:t> </a:t>
            </a:r>
            <a:r>
              <a:rPr sz="2400" spc="-10" dirty="0">
                <a:latin typeface="Roboto"/>
                <a:cs typeface="Roboto"/>
              </a:rPr>
              <a:t>essential</a:t>
            </a:r>
            <a:r>
              <a:rPr sz="2400" spc="-75" dirty="0">
                <a:latin typeface="Roboto"/>
                <a:cs typeface="Roboto"/>
              </a:rPr>
              <a:t> </a:t>
            </a:r>
            <a:r>
              <a:rPr sz="2400" dirty="0">
                <a:latin typeface="Roboto"/>
                <a:cs typeface="Roboto"/>
              </a:rPr>
              <a:t>in</a:t>
            </a:r>
            <a:r>
              <a:rPr sz="2400" spc="-95" dirty="0">
                <a:latin typeface="Roboto"/>
                <a:cs typeface="Roboto"/>
              </a:rPr>
              <a:t> </a:t>
            </a:r>
            <a:r>
              <a:rPr sz="2400" spc="-10" dirty="0">
                <a:latin typeface="Roboto"/>
                <a:cs typeface="Roboto"/>
              </a:rPr>
              <a:t>helping </a:t>
            </a:r>
            <a:r>
              <a:rPr sz="2400" dirty="0">
                <a:latin typeface="Roboto"/>
                <a:cs typeface="Roboto"/>
              </a:rPr>
              <a:t>one</a:t>
            </a:r>
            <a:r>
              <a:rPr sz="2400" spc="-75" dirty="0">
                <a:latin typeface="Roboto"/>
                <a:cs typeface="Roboto"/>
              </a:rPr>
              <a:t> </a:t>
            </a:r>
            <a:r>
              <a:rPr sz="2400" dirty="0">
                <a:latin typeface="Roboto"/>
                <a:cs typeface="Roboto"/>
              </a:rPr>
              <a:t>make</a:t>
            </a:r>
            <a:r>
              <a:rPr sz="2400" spc="-90" dirty="0">
                <a:latin typeface="Roboto"/>
                <a:cs typeface="Roboto"/>
              </a:rPr>
              <a:t> </a:t>
            </a:r>
            <a:r>
              <a:rPr sz="2400" dirty="0">
                <a:latin typeface="Roboto"/>
                <a:cs typeface="Roboto"/>
              </a:rPr>
              <a:t>informed</a:t>
            </a:r>
            <a:r>
              <a:rPr sz="2400" spc="-85" dirty="0">
                <a:latin typeface="Roboto"/>
                <a:cs typeface="Roboto"/>
              </a:rPr>
              <a:t> </a:t>
            </a:r>
            <a:r>
              <a:rPr sz="2400" spc="-10" dirty="0">
                <a:latin typeface="Roboto"/>
                <a:cs typeface="Roboto"/>
              </a:rPr>
              <a:t>decisions</a:t>
            </a:r>
            <a:r>
              <a:rPr sz="2400" spc="-80" dirty="0">
                <a:latin typeface="Roboto"/>
                <a:cs typeface="Roboto"/>
              </a:rPr>
              <a:t> </a:t>
            </a:r>
            <a:r>
              <a:rPr sz="2400" spc="-10" dirty="0">
                <a:latin typeface="Roboto"/>
                <a:cs typeface="Roboto"/>
              </a:rPr>
              <a:t>about </a:t>
            </a:r>
            <a:r>
              <a:rPr sz="2400" dirty="0">
                <a:latin typeface="Roboto"/>
                <a:cs typeface="Roboto"/>
              </a:rPr>
              <a:t>his/her</a:t>
            </a:r>
            <a:r>
              <a:rPr sz="2400" spc="-150" dirty="0">
                <a:latin typeface="Roboto"/>
                <a:cs typeface="Roboto"/>
              </a:rPr>
              <a:t> </a:t>
            </a:r>
            <a:r>
              <a:rPr sz="2400" spc="-10" dirty="0">
                <a:latin typeface="Roboto"/>
                <a:cs typeface="Roboto"/>
              </a:rPr>
              <a:t>business.</a:t>
            </a:r>
            <a:endParaRPr sz="2400">
              <a:latin typeface="Roboto"/>
              <a:cs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89204" y="1118616"/>
            <a:ext cx="4619625" cy="4620895"/>
          </a:xfrm>
          <a:custGeom>
            <a:avLst/>
            <a:gdLst/>
            <a:ahLst/>
            <a:cxnLst/>
            <a:rect l="l" t="t" r="r" b="b"/>
            <a:pathLst>
              <a:path w="4619625" h="4620895">
                <a:moveTo>
                  <a:pt x="2309622" y="0"/>
                </a:moveTo>
                <a:lnTo>
                  <a:pt x="2261299" y="495"/>
                </a:lnTo>
                <a:lnTo>
                  <a:pt x="2213219" y="1976"/>
                </a:lnTo>
                <a:lnTo>
                  <a:pt x="2165390" y="4431"/>
                </a:lnTo>
                <a:lnTo>
                  <a:pt x="2117822" y="7852"/>
                </a:lnTo>
                <a:lnTo>
                  <a:pt x="2070525" y="12229"/>
                </a:lnTo>
                <a:lnTo>
                  <a:pt x="2023508" y="17553"/>
                </a:lnTo>
                <a:lnTo>
                  <a:pt x="1976782" y="23812"/>
                </a:lnTo>
                <a:lnTo>
                  <a:pt x="1930355" y="30999"/>
                </a:lnTo>
                <a:lnTo>
                  <a:pt x="1884238" y="39103"/>
                </a:lnTo>
                <a:lnTo>
                  <a:pt x="1838440" y="48115"/>
                </a:lnTo>
                <a:lnTo>
                  <a:pt x="1792970" y="58025"/>
                </a:lnTo>
                <a:lnTo>
                  <a:pt x="1747839" y="68823"/>
                </a:lnTo>
                <a:lnTo>
                  <a:pt x="1703055" y="80499"/>
                </a:lnTo>
                <a:lnTo>
                  <a:pt x="1658629" y="93045"/>
                </a:lnTo>
                <a:lnTo>
                  <a:pt x="1614571" y="106450"/>
                </a:lnTo>
                <a:lnTo>
                  <a:pt x="1570889" y="120705"/>
                </a:lnTo>
                <a:lnTo>
                  <a:pt x="1527594" y="135800"/>
                </a:lnTo>
                <a:lnTo>
                  <a:pt x="1484695" y="151725"/>
                </a:lnTo>
                <a:lnTo>
                  <a:pt x="1442202" y="168471"/>
                </a:lnTo>
                <a:lnTo>
                  <a:pt x="1400124" y="186029"/>
                </a:lnTo>
                <a:lnTo>
                  <a:pt x="1358472" y="204388"/>
                </a:lnTo>
                <a:lnTo>
                  <a:pt x="1317254" y="223538"/>
                </a:lnTo>
                <a:lnTo>
                  <a:pt x="1276481" y="243471"/>
                </a:lnTo>
                <a:lnTo>
                  <a:pt x="1236161" y="264176"/>
                </a:lnTo>
                <a:lnTo>
                  <a:pt x="1196306" y="285645"/>
                </a:lnTo>
                <a:lnTo>
                  <a:pt x="1156923" y="307866"/>
                </a:lnTo>
                <a:lnTo>
                  <a:pt x="1118024" y="330832"/>
                </a:lnTo>
                <a:lnTo>
                  <a:pt x="1079617" y="354531"/>
                </a:lnTo>
                <a:lnTo>
                  <a:pt x="1041713" y="378954"/>
                </a:lnTo>
                <a:lnTo>
                  <a:pt x="1004320" y="404092"/>
                </a:lnTo>
                <a:lnTo>
                  <a:pt x="967449" y="429935"/>
                </a:lnTo>
                <a:lnTo>
                  <a:pt x="931109" y="456474"/>
                </a:lnTo>
                <a:lnTo>
                  <a:pt x="895310" y="483698"/>
                </a:lnTo>
                <a:lnTo>
                  <a:pt x="860061" y="511598"/>
                </a:lnTo>
                <a:lnTo>
                  <a:pt x="825373" y="540165"/>
                </a:lnTo>
                <a:lnTo>
                  <a:pt x="791254" y="569388"/>
                </a:lnTo>
                <a:lnTo>
                  <a:pt x="757715" y="599259"/>
                </a:lnTo>
                <a:lnTo>
                  <a:pt x="724765" y="629767"/>
                </a:lnTo>
                <a:lnTo>
                  <a:pt x="692413" y="660903"/>
                </a:lnTo>
                <a:lnTo>
                  <a:pt x="660670" y="692657"/>
                </a:lnTo>
                <a:lnTo>
                  <a:pt x="629545" y="725019"/>
                </a:lnTo>
                <a:lnTo>
                  <a:pt x="599047" y="757981"/>
                </a:lnTo>
                <a:lnTo>
                  <a:pt x="569187" y="791531"/>
                </a:lnTo>
                <a:lnTo>
                  <a:pt x="539974" y="825662"/>
                </a:lnTo>
                <a:lnTo>
                  <a:pt x="511417" y="860362"/>
                </a:lnTo>
                <a:lnTo>
                  <a:pt x="483526" y="895622"/>
                </a:lnTo>
                <a:lnTo>
                  <a:pt x="456312" y="931433"/>
                </a:lnTo>
                <a:lnTo>
                  <a:pt x="429782" y="967785"/>
                </a:lnTo>
                <a:lnTo>
                  <a:pt x="403948" y="1004669"/>
                </a:lnTo>
                <a:lnTo>
                  <a:pt x="378819" y="1042074"/>
                </a:lnTo>
                <a:lnTo>
                  <a:pt x="354404" y="1079991"/>
                </a:lnTo>
                <a:lnTo>
                  <a:pt x="330713" y="1118410"/>
                </a:lnTo>
                <a:lnTo>
                  <a:pt x="307756" y="1157323"/>
                </a:lnTo>
                <a:lnTo>
                  <a:pt x="285542" y="1196718"/>
                </a:lnTo>
                <a:lnTo>
                  <a:pt x="264082" y="1236587"/>
                </a:lnTo>
                <a:lnTo>
                  <a:pt x="243384" y="1276919"/>
                </a:lnTo>
                <a:lnTo>
                  <a:pt x="223458" y="1317706"/>
                </a:lnTo>
                <a:lnTo>
                  <a:pt x="204314" y="1358937"/>
                </a:lnTo>
                <a:lnTo>
                  <a:pt x="185962" y="1400603"/>
                </a:lnTo>
                <a:lnTo>
                  <a:pt x="168411" y="1442695"/>
                </a:lnTo>
                <a:lnTo>
                  <a:pt x="151670" y="1485201"/>
                </a:lnTo>
                <a:lnTo>
                  <a:pt x="135751" y="1528114"/>
                </a:lnTo>
                <a:lnTo>
                  <a:pt x="120661" y="1571423"/>
                </a:lnTo>
                <a:lnTo>
                  <a:pt x="106411" y="1615119"/>
                </a:lnTo>
                <a:lnTo>
                  <a:pt x="93011" y="1659191"/>
                </a:lnTo>
                <a:lnTo>
                  <a:pt x="80470" y="1703631"/>
                </a:lnTo>
                <a:lnTo>
                  <a:pt x="68798" y="1748428"/>
                </a:lnTo>
                <a:lnTo>
                  <a:pt x="58003" y="1793574"/>
                </a:lnTo>
                <a:lnTo>
                  <a:pt x="48097" y="1839058"/>
                </a:lnTo>
                <a:lnTo>
                  <a:pt x="39089" y="1884870"/>
                </a:lnTo>
                <a:lnTo>
                  <a:pt x="30988" y="1931002"/>
                </a:lnTo>
                <a:lnTo>
                  <a:pt x="23804" y="1977443"/>
                </a:lnTo>
                <a:lnTo>
                  <a:pt x="17546" y="2024184"/>
                </a:lnTo>
                <a:lnTo>
                  <a:pt x="12225" y="2071215"/>
                </a:lnTo>
                <a:lnTo>
                  <a:pt x="7849" y="2118526"/>
                </a:lnTo>
                <a:lnTo>
                  <a:pt x="4430" y="2166108"/>
                </a:lnTo>
                <a:lnTo>
                  <a:pt x="1975" y="2213952"/>
                </a:lnTo>
                <a:lnTo>
                  <a:pt x="495" y="2262047"/>
                </a:lnTo>
                <a:lnTo>
                  <a:pt x="0" y="2310384"/>
                </a:lnTo>
                <a:lnTo>
                  <a:pt x="495" y="2358720"/>
                </a:lnTo>
                <a:lnTo>
                  <a:pt x="1975" y="2406815"/>
                </a:lnTo>
                <a:lnTo>
                  <a:pt x="4430" y="2454659"/>
                </a:lnTo>
                <a:lnTo>
                  <a:pt x="7849" y="2502241"/>
                </a:lnTo>
                <a:lnTo>
                  <a:pt x="12225" y="2549552"/>
                </a:lnTo>
                <a:lnTo>
                  <a:pt x="17546" y="2596583"/>
                </a:lnTo>
                <a:lnTo>
                  <a:pt x="23804" y="2643324"/>
                </a:lnTo>
                <a:lnTo>
                  <a:pt x="30988" y="2689765"/>
                </a:lnTo>
                <a:lnTo>
                  <a:pt x="39089" y="2735897"/>
                </a:lnTo>
                <a:lnTo>
                  <a:pt x="48097" y="2781709"/>
                </a:lnTo>
                <a:lnTo>
                  <a:pt x="58003" y="2827193"/>
                </a:lnTo>
                <a:lnTo>
                  <a:pt x="68798" y="2872339"/>
                </a:lnTo>
                <a:lnTo>
                  <a:pt x="80470" y="2917136"/>
                </a:lnTo>
                <a:lnTo>
                  <a:pt x="93011" y="2961576"/>
                </a:lnTo>
                <a:lnTo>
                  <a:pt x="106411" y="3005648"/>
                </a:lnTo>
                <a:lnTo>
                  <a:pt x="120661" y="3049344"/>
                </a:lnTo>
                <a:lnTo>
                  <a:pt x="135751" y="3092653"/>
                </a:lnTo>
                <a:lnTo>
                  <a:pt x="151670" y="3135566"/>
                </a:lnTo>
                <a:lnTo>
                  <a:pt x="168411" y="3178072"/>
                </a:lnTo>
                <a:lnTo>
                  <a:pt x="185962" y="3220164"/>
                </a:lnTo>
                <a:lnTo>
                  <a:pt x="204314" y="3261830"/>
                </a:lnTo>
                <a:lnTo>
                  <a:pt x="223458" y="3303061"/>
                </a:lnTo>
                <a:lnTo>
                  <a:pt x="243384" y="3343848"/>
                </a:lnTo>
                <a:lnTo>
                  <a:pt x="264082" y="3384180"/>
                </a:lnTo>
                <a:lnTo>
                  <a:pt x="285542" y="3424049"/>
                </a:lnTo>
                <a:lnTo>
                  <a:pt x="307756" y="3463444"/>
                </a:lnTo>
                <a:lnTo>
                  <a:pt x="330713" y="3502357"/>
                </a:lnTo>
                <a:lnTo>
                  <a:pt x="354404" y="3540776"/>
                </a:lnTo>
                <a:lnTo>
                  <a:pt x="378819" y="3578693"/>
                </a:lnTo>
                <a:lnTo>
                  <a:pt x="403948" y="3616098"/>
                </a:lnTo>
                <a:lnTo>
                  <a:pt x="429782" y="3652982"/>
                </a:lnTo>
                <a:lnTo>
                  <a:pt x="456312" y="3689334"/>
                </a:lnTo>
                <a:lnTo>
                  <a:pt x="483526" y="3725145"/>
                </a:lnTo>
                <a:lnTo>
                  <a:pt x="511417" y="3760405"/>
                </a:lnTo>
                <a:lnTo>
                  <a:pt x="539974" y="3795105"/>
                </a:lnTo>
                <a:lnTo>
                  <a:pt x="569187" y="3829236"/>
                </a:lnTo>
                <a:lnTo>
                  <a:pt x="599047" y="3862786"/>
                </a:lnTo>
                <a:lnTo>
                  <a:pt x="629545" y="3895748"/>
                </a:lnTo>
                <a:lnTo>
                  <a:pt x="660670" y="3928110"/>
                </a:lnTo>
                <a:lnTo>
                  <a:pt x="692413" y="3959864"/>
                </a:lnTo>
                <a:lnTo>
                  <a:pt x="724765" y="3991000"/>
                </a:lnTo>
                <a:lnTo>
                  <a:pt x="757715" y="4021508"/>
                </a:lnTo>
                <a:lnTo>
                  <a:pt x="791254" y="4051379"/>
                </a:lnTo>
                <a:lnTo>
                  <a:pt x="825373" y="4080602"/>
                </a:lnTo>
                <a:lnTo>
                  <a:pt x="860061" y="4109169"/>
                </a:lnTo>
                <a:lnTo>
                  <a:pt x="895310" y="4137069"/>
                </a:lnTo>
                <a:lnTo>
                  <a:pt x="931109" y="4164293"/>
                </a:lnTo>
                <a:lnTo>
                  <a:pt x="967449" y="4190832"/>
                </a:lnTo>
                <a:lnTo>
                  <a:pt x="1004320" y="4216675"/>
                </a:lnTo>
                <a:lnTo>
                  <a:pt x="1041713" y="4241813"/>
                </a:lnTo>
                <a:lnTo>
                  <a:pt x="1079617" y="4266236"/>
                </a:lnTo>
                <a:lnTo>
                  <a:pt x="1118024" y="4289935"/>
                </a:lnTo>
                <a:lnTo>
                  <a:pt x="1156923" y="4312901"/>
                </a:lnTo>
                <a:lnTo>
                  <a:pt x="1196306" y="4335122"/>
                </a:lnTo>
                <a:lnTo>
                  <a:pt x="1236161" y="4356591"/>
                </a:lnTo>
                <a:lnTo>
                  <a:pt x="1276481" y="4377296"/>
                </a:lnTo>
                <a:lnTo>
                  <a:pt x="1317254" y="4397229"/>
                </a:lnTo>
                <a:lnTo>
                  <a:pt x="1358472" y="4416379"/>
                </a:lnTo>
                <a:lnTo>
                  <a:pt x="1400124" y="4434738"/>
                </a:lnTo>
                <a:lnTo>
                  <a:pt x="1442202" y="4452296"/>
                </a:lnTo>
                <a:lnTo>
                  <a:pt x="1484695" y="4469042"/>
                </a:lnTo>
                <a:lnTo>
                  <a:pt x="1527594" y="4484967"/>
                </a:lnTo>
                <a:lnTo>
                  <a:pt x="1570889" y="4500062"/>
                </a:lnTo>
                <a:lnTo>
                  <a:pt x="1614571" y="4514317"/>
                </a:lnTo>
                <a:lnTo>
                  <a:pt x="1658629" y="4527722"/>
                </a:lnTo>
                <a:lnTo>
                  <a:pt x="1703055" y="4540268"/>
                </a:lnTo>
                <a:lnTo>
                  <a:pt x="1747839" y="4551944"/>
                </a:lnTo>
                <a:lnTo>
                  <a:pt x="1792970" y="4562742"/>
                </a:lnTo>
                <a:lnTo>
                  <a:pt x="1838440" y="4572652"/>
                </a:lnTo>
                <a:lnTo>
                  <a:pt x="1884238" y="4581664"/>
                </a:lnTo>
                <a:lnTo>
                  <a:pt x="1930355" y="4589768"/>
                </a:lnTo>
                <a:lnTo>
                  <a:pt x="1976782" y="4596955"/>
                </a:lnTo>
                <a:lnTo>
                  <a:pt x="2023508" y="4603214"/>
                </a:lnTo>
                <a:lnTo>
                  <a:pt x="2070525" y="4608538"/>
                </a:lnTo>
                <a:lnTo>
                  <a:pt x="2117822" y="4612915"/>
                </a:lnTo>
                <a:lnTo>
                  <a:pt x="2165390" y="4616336"/>
                </a:lnTo>
                <a:lnTo>
                  <a:pt x="2213219" y="4618791"/>
                </a:lnTo>
                <a:lnTo>
                  <a:pt x="2261299" y="4620272"/>
                </a:lnTo>
                <a:lnTo>
                  <a:pt x="2309622" y="4620768"/>
                </a:lnTo>
                <a:lnTo>
                  <a:pt x="2357944" y="4620272"/>
                </a:lnTo>
                <a:lnTo>
                  <a:pt x="2406024" y="4618791"/>
                </a:lnTo>
                <a:lnTo>
                  <a:pt x="2453853" y="4616336"/>
                </a:lnTo>
                <a:lnTo>
                  <a:pt x="2501421" y="4612915"/>
                </a:lnTo>
                <a:lnTo>
                  <a:pt x="2548718" y="4608538"/>
                </a:lnTo>
                <a:lnTo>
                  <a:pt x="2595735" y="4603214"/>
                </a:lnTo>
                <a:lnTo>
                  <a:pt x="2642461" y="4596955"/>
                </a:lnTo>
                <a:lnTo>
                  <a:pt x="2688888" y="4589768"/>
                </a:lnTo>
                <a:lnTo>
                  <a:pt x="2735005" y="4581664"/>
                </a:lnTo>
                <a:lnTo>
                  <a:pt x="2780803" y="4572652"/>
                </a:lnTo>
                <a:lnTo>
                  <a:pt x="2826273" y="4562742"/>
                </a:lnTo>
                <a:lnTo>
                  <a:pt x="2871404" y="4551944"/>
                </a:lnTo>
                <a:lnTo>
                  <a:pt x="2916188" y="4540268"/>
                </a:lnTo>
                <a:lnTo>
                  <a:pt x="2960614" y="4527722"/>
                </a:lnTo>
                <a:lnTo>
                  <a:pt x="3004672" y="4514317"/>
                </a:lnTo>
                <a:lnTo>
                  <a:pt x="3048354" y="4500062"/>
                </a:lnTo>
                <a:lnTo>
                  <a:pt x="3091649" y="4484967"/>
                </a:lnTo>
                <a:lnTo>
                  <a:pt x="3134548" y="4469042"/>
                </a:lnTo>
                <a:lnTo>
                  <a:pt x="3177041" y="4452296"/>
                </a:lnTo>
                <a:lnTo>
                  <a:pt x="3219119" y="4434738"/>
                </a:lnTo>
                <a:lnTo>
                  <a:pt x="3260771" y="4416379"/>
                </a:lnTo>
                <a:lnTo>
                  <a:pt x="3301989" y="4397229"/>
                </a:lnTo>
                <a:lnTo>
                  <a:pt x="3342762" y="4377296"/>
                </a:lnTo>
                <a:lnTo>
                  <a:pt x="3383082" y="4356591"/>
                </a:lnTo>
                <a:lnTo>
                  <a:pt x="3422937" y="4335122"/>
                </a:lnTo>
                <a:lnTo>
                  <a:pt x="3462320" y="4312901"/>
                </a:lnTo>
                <a:lnTo>
                  <a:pt x="3501219" y="4289935"/>
                </a:lnTo>
                <a:lnTo>
                  <a:pt x="3539626" y="4266236"/>
                </a:lnTo>
                <a:lnTo>
                  <a:pt x="3577530" y="4241813"/>
                </a:lnTo>
                <a:lnTo>
                  <a:pt x="3614923" y="4216675"/>
                </a:lnTo>
                <a:lnTo>
                  <a:pt x="3651794" y="4190832"/>
                </a:lnTo>
                <a:lnTo>
                  <a:pt x="3688134" y="4164293"/>
                </a:lnTo>
                <a:lnTo>
                  <a:pt x="3723933" y="4137069"/>
                </a:lnTo>
                <a:lnTo>
                  <a:pt x="3759182" y="4109169"/>
                </a:lnTo>
                <a:lnTo>
                  <a:pt x="3793870" y="4080602"/>
                </a:lnTo>
                <a:lnTo>
                  <a:pt x="3827989" y="4051379"/>
                </a:lnTo>
                <a:lnTo>
                  <a:pt x="3861528" y="4021508"/>
                </a:lnTo>
                <a:lnTo>
                  <a:pt x="3894478" y="3991000"/>
                </a:lnTo>
                <a:lnTo>
                  <a:pt x="3926830" y="3959864"/>
                </a:lnTo>
                <a:lnTo>
                  <a:pt x="3958573" y="3928110"/>
                </a:lnTo>
                <a:lnTo>
                  <a:pt x="3989698" y="3895748"/>
                </a:lnTo>
                <a:lnTo>
                  <a:pt x="4020196" y="3862786"/>
                </a:lnTo>
                <a:lnTo>
                  <a:pt x="4050056" y="3829236"/>
                </a:lnTo>
                <a:lnTo>
                  <a:pt x="4079269" y="3795105"/>
                </a:lnTo>
                <a:lnTo>
                  <a:pt x="4107826" y="3760405"/>
                </a:lnTo>
                <a:lnTo>
                  <a:pt x="4135717" y="3725145"/>
                </a:lnTo>
                <a:lnTo>
                  <a:pt x="4162931" y="3689334"/>
                </a:lnTo>
                <a:lnTo>
                  <a:pt x="4189461" y="3652982"/>
                </a:lnTo>
                <a:lnTo>
                  <a:pt x="4215295" y="3616098"/>
                </a:lnTo>
                <a:lnTo>
                  <a:pt x="4240424" y="3578693"/>
                </a:lnTo>
                <a:lnTo>
                  <a:pt x="4264839" y="3540776"/>
                </a:lnTo>
                <a:lnTo>
                  <a:pt x="4288530" y="3502357"/>
                </a:lnTo>
                <a:lnTo>
                  <a:pt x="4311487" y="3463444"/>
                </a:lnTo>
                <a:lnTo>
                  <a:pt x="4333701" y="3424049"/>
                </a:lnTo>
                <a:lnTo>
                  <a:pt x="4355161" y="3384180"/>
                </a:lnTo>
                <a:lnTo>
                  <a:pt x="4375859" y="3343848"/>
                </a:lnTo>
                <a:lnTo>
                  <a:pt x="4395785" y="3303061"/>
                </a:lnTo>
                <a:lnTo>
                  <a:pt x="4414929" y="3261830"/>
                </a:lnTo>
                <a:lnTo>
                  <a:pt x="4433281" y="3220164"/>
                </a:lnTo>
                <a:lnTo>
                  <a:pt x="4450832" y="3178072"/>
                </a:lnTo>
                <a:lnTo>
                  <a:pt x="4467573" y="3135566"/>
                </a:lnTo>
                <a:lnTo>
                  <a:pt x="4483492" y="3092653"/>
                </a:lnTo>
                <a:lnTo>
                  <a:pt x="4498582" y="3049344"/>
                </a:lnTo>
                <a:lnTo>
                  <a:pt x="4512832" y="3005648"/>
                </a:lnTo>
                <a:lnTo>
                  <a:pt x="4526232" y="2961576"/>
                </a:lnTo>
                <a:lnTo>
                  <a:pt x="4538773" y="2917136"/>
                </a:lnTo>
                <a:lnTo>
                  <a:pt x="4550445" y="2872339"/>
                </a:lnTo>
                <a:lnTo>
                  <a:pt x="4561240" y="2827193"/>
                </a:lnTo>
                <a:lnTo>
                  <a:pt x="4571146" y="2781709"/>
                </a:lnTo>
                <a:lnTo>
                  <a:pt x="4580154" y="2735897"/>
                </a:lnTo>
                <a:lnTo>
                  <a:pt x="4588255" y="2689765"/>
                </a:lnTo>
                <a:lnTo>
                  <a:pt x="4595439" y="2643324"/>
                </a:lnTo>
                <a:lnTo>
                  <a:pt x="4601697" y="2596583"/>
                </a:lnTo>
                <a:lnTo>
                  <a:pt x="4607018" y="2549552"/>
                </a:lnTo>
                <a:lnTo>
                  <a:pt x="4611394" y="2502241"/>
                </a:lnTo>
                <a:lnTo>
                  <a:pt x="4614813" y="2454659"/>
                </a:lnTo>
                <a:lnTo>
                  <a:pt x="4617268" y="2406815"/>
                </a:lnTo>
                <a:lnTo>
                  <a:pt x="4618748" y="2358720"/>
                </a:lnTo>
                <a:lnTo>
                  <a:pt x="4619244" y="2310384"/>
                </a:lnTo>
                <a:lnTo>
                  <a:pt x="4618748" y="2262047"/>
                </a:lnTo>
                <a:lnTo>
                  <a:pt x="4617268" y="2213952"/>
                </a:lnTo>
                <a:lnTo>
                  <a:pt x="4614813" y="2166108"/>
                </a:lnTo>
                <a:lnTo>
                  <a:pt x="4611394" y="2118526"/>
                </a:lnTo>
                <a:lnTo>
                  <a:pt x="4607018" y="2071215"/>
                </a:lnTo>
                <a:lnTo>
                  <a:pt x="4601697" y="2024184"/>
                </a:lnTo>
                <a:lnTo>
                  <a:pt x="4595439" y="1977443"/>
                </a:lnTo>
                <a:lnTo>
                  <a:pt x="4588255" y="1931002"/>
                </a:lnTo>
                <a:lnTo>
                  <a:pt x="4580154" y="1884870"/>
                </a:lnTo>
                <a:lnTo>
                  <a:pt x="4571146" y="1839058"/>
                </a:lnTo>
                <a:lnTo>
                  <a:pt x="4561240" y="1793574"/>
                </a:lnTo>
                <a:lnTo>
                  <a:pt x="4550445" y="1748428"/>
                </a:lnTo>
                <a:lnTo>
                  <a:pt x="4538773" y="1703631"/>
                </a:lnTo>
                <a:lnTo>
                  <a:pt x="4526232" y="1659191"/>
                </a:lnTo>
                <a:lnTo>
                  <a:pt x="4512832" y="1615119"/>
                </a:lnTo>
                <a:lnTo>
                  <a:pt x="4498582" y="1571423"/>
                </a:lnTo>
                <a:lnTo>
                  <a:pt x="4483492" y="1528114"/>
                </a:lnTo>
                <a:lnTo>
                  <a:pt x="4467573" y="1485201"/>
                </a:lnTo>
                <a:lnTo>
                  <a:pt x="4450832" y="1442695"/>
                </a:lnTo>
                <a:lnTo>
                  <a:pt x="4433281" y="1400603"/>
                </a:lnTo>
                <a:lnTo>
                  <a:pt x="4414929" y="1358937"/>
                </a:lnTo>
                <a:lnTo>
                  <a:pt x="4395785" y="1317706"/>
                </a:lnTo>
                <a:lnTo>
                  <a:pt x="4375859" y="1276919"/>
                </a:lnTo>
                <a:lnTo>
                  <a:pt x="4355161" y="1236587"/>
                </a:lnTo>
                <a:lnTo>
                  <a:pt x="4333701" y="1196718"/>
                </a:lnTo>
                <a:lnTo>
                  <a:pt x="4311487" y="1157323"/>
                </a:lnTo>
                <a:lnTo>
                  <a:pt x="4288530" y="1118410"/>
                </a:lnTo>
                <a:lnTo>
                  <a:pt x="4264839" y="1079991"/>
                </a:lnTo>
                <a:lnTo>
                  <a:pt x="4240424" y="1042074"/>
                </a:lnTo>
                <a:lnTo>
                  <a:pt x="4215295" y="1004669"/>
                </a:lnTo>
                <a:lnTo>
                  <a:pt x="4189461" y="967785"/>
                </a:lnTo>
                <a:lnTo>
                  <a:pt x="4162931" y="931433"/>
                </a:lnTo>
                <a:lnTo>
                  <a:pt x="4135717" y="895622"/>
                </a:lnTo>
                <a:lnTo>
                  <a:pt x="4107826" y="860362"/>
                </a:lnTo>
                <a:lnTo>
                  <a:pt x="4079269" y="825662"/>
                </a:lnTo>
                <a:lnTo>
                  <a:pt x="4050056" y="791531"/>
                </a:lnTo>
                <a:lnTo>
                  <a:pt x="4020196" y="757981"/>
                </a:lnTo>
                <a:lnTo>
                  <a:pt x="3989698" y="725019"/>
                </a:lnTo>
                <a:lnTo>
                  <a:pt x="3958573" y="692657"/>
                </a:lnTo>
                <a:lnTo>
                  <a:pt x="3926830" y="660903"/>
                </a:lnTo>
                <a:lnTo>
                  <a:pt x="3894478" y="629767"/>
                </a:lnTo>
                <a:lnTo>
                  <a:pt x="3861528" y="599259"/>
                </a:lnTo>
                <a:lnTo>
                  <a:pt x="3827989" y="569388"/>
                </a:lnTo>
                <a:lnTo>
                  <a:pt x="3793870" y="540165"/>
                </a:lnTo>
                <a:lnTo>
                  <a:pt x="3759182" y="511598"/>
                </a:lnTo>
                <a:lnTo>
                  <a:pt x="3723933" y="483698"/>
                </a:lnTo>
                <a:lnTo>
                  <a:pt x="3688134" y="456474"/>
                </a:lnTo>
                <a:lnTo>
                  <a:pt x="3651794" y="429935"/>
                </a:lnTo>
                <a:lnTo>
                  <a:pt x="3614923" y="404092"/>
                </a:lnTo>
                <a:lnTo>
                  <a:pt x="3577530" y="378954"/>
                </a:lnTo>
                <a:lnTo>
                  <a:pt x="3539626" y="354531"/>
                </a:lnTo>
                <a:lnTo>
                  <a:pt x="3501219" y="330832"/>
                </a:lnTo>
                <a:lnTo>
                  <a:pt x="3462320" y="307866"/>
                </a:lnTo>
                <a:lnTo>
                  <a:pt x="3422937" y="285645"/>
                </a:lnTo>
                <a:lnTo>
                  <a:pt x="3383082" y="264176"/>
                </a:lnTo>
                <a:lnTo>
                  <a:pt x="3342762" y="243471"/>
                </a:lnTo>
                <a:lnTo>
                  <a:pt x="3301989" y="223538"/>
                </a:lnTo>
                <a:lnTo>
                  <a:pt x="3260771" y="204388"/>
                </a:lnTo>
                <a:lnTo>
                  <a:pt x="3219119" y="186029"/>
                </a:lnTo>
                <a:lnTo>
                  <a:pt x="3177041" y="168471"/>
                </a:lnTo>
                <a:lnTo>
                  <a:pt x="3134548" y="151725"/>
                </a:lnTo>
                <a:lnTo>
                  <a:pt x="3091649" y="135800"/>
                </a:lnTo>
                <a:lnTo>
                  <a:pt x="3048354" y="120705"/>
                </a:lnTo>
                <a:lnTo>
                  <a:pt x="3004672" y="106450"/>
                </a:lnTo>
                <a:lnTo>
                  <a:pt x="2960614" y="93045"/>
                </a:lnTo>
                <a:lnTo>
                  <a:pt x="2916188" y="80499"/>
                </a:lnTo>
                <a:lnTo>
                  <a:pt x="2871404" y="68823"/>
                </a:lnTo>
                <a:lnTo>
                  <a:pt x="2826273" y="58025"/>
                </a:lnTo>
                <a:lnTo>
                  <a:pt x="2780803" y="48115"/>
                </a:lnTo>
                <a:lnTo>
                  <a:pt x="2735005" y="39103"/>
                </a:lnTo>
                <a:lnTo>
                  <a:pt x="2688888" y="30999"/>
                </a:lnTo>
                <a:lnTo>
                  <a:pt x="2642461" y="23812"/>
                </a:lnTo>
                <a:lnTo>
                  <a:pt x="2595735" y="17553"/>
                </a:lnTo>
                <a:lnTo>
                  <a:pt x="2548718" y="12229"/>
                </a:lnTo>
                <a:lnTo>
                  <a:pt x="2501421" y="7852"/>
                </a:lnTo>
                <a:lnTo>
                  <a:pt x="2453853" y="4431"/>
                </a:lnTo>
                <a:lnTo>
                  <a:pt x="2406024" y="1976"/>
                </a:lnTo>
                <a:lnTo>
                  <a:pt x="2357944" y="495"/>
                </a:lnTo>
                <a:lnTo>
                  <a:pt x="2309622" y="0"/>
                </a:lnTo>
                <a:close/>
              </a:path>
            </a:pathLst>
          </a:custGeom>
          <a:solidFill>
            <a:srgbClr val="EC7C30"/>
          </a:solidFill>
        </p:spPr>
        <p:txBody>
          <a:bodyPr wrap="square" lIns="0" tIns="0" rIns="0" bIns="0" rtlCol="0"/>
          <a:lstStyle/>
          <a:p>
            <a:endParaRPr/>
          </a:p>
        </p:txBody>
      </p:sp>
      <p:sp>
        <p:nvSpPr>
          <p:cNvPr id="3" name="object 3"/>
          <p:cNvSpPr txBox="1"/>
          <p:nvPr/>
        </p:nvSpPr>
        <p:spPr>
          <a:xfrm>
            <a:off x="1250086" y="1510411"/>
            <a:ext cx="2717165" cy="3709035"/>
          </a:xfrm>
          <a:prstGeom prst="rect">
            <a:avLst/>
          </a:prstGeom>
        </p:spPr>
        <p:txBody>
          <a:bodyPr vert="horz" wrap="square" lIns="0" tIns="81280" rIns="0" bIns="0" rtlCol="0">
            <a:spAutoFit/>
          </a:bodyPr>
          <a:lstStyle/>
          <a:p>
            <a:pPr marL="12700" marR="5080">
              <a:lnSpc>
                <a:spcPct val="89800"/>
              </a:lnSpc>
              <a:spcBef>
                <a:spcPts val="640"/>
              </a:spcBef>
              <a:tabLst>
                <a:tab pos="613410" algn="l"/>
              </a:tabLst>
            </a:pPr>
            <a:r>
              <a:rPr sz="4400" spc="-25" dirty="0">
                <a:solidFill>
                  <a:srgbClr val="FFFFFF"/>
                </a:solidFill>
                <a:latin typeface="Roboto"/>
                <a:cs typeface="Roboto"/>
              </a:rPr>
              <a:t>3.</a:t>
            </a:r>
            <a:r>
              <a:rPr sz="4400" dirty="0">
                <a:solidFill>
                  <a:srgbClr val="FFFFFF"/>
                </a:solidFill>
                <a:latin typeface="Roboto"/>
                <a:cs typeface="Roboto"/>
              </a:rPr>
              <a:t>	</a:t>
            </a:r>
            <a:r>
              <a:rPr sz="4400" spc="-30" dirty="0">
                <a:solidFill>
                  <a:srgbClr val="FFFFFF"/>
                </a:solidFill>
                <a:latin typeface="Roboto"/>
                <a:cs typeface="Roboto"/>
              </a:rPr>
              <a:t>Conduct </a:t>
            </a:r>
            <a:r>
              <a:rPr sz="4400" dirty="0">
                <a:solidFill>
                  <a:srgbClr val="FFFFFF"/>
                </a:solidFill>
                <a:latin typeface="Roboto"/>
                <a:cs typeface="Roboto"/>
              </a:rPr>
              <a:t>a</a:t>
            </a:r>
            <a:r>
              <a:rPr sz="4400" spc="-55" dirty="0">
                <a:solidFill>
                  <a:srgbClr val="FFFFFF"/>
                </a:solidFill>
                <a:latin typeface="Roboto"/>
                <a:cs typeface="Roboto"/>
              </a:rPr>
              <a:t> </a:t>
            </a:r>
            <a:r>
              <a:rPr sz="4400" spc="-10" dirty="0">
                <a:solidFill>
                  <a:srgbClr val="FFFFFF"/>
                </a:solidFill>
                <a:latin typeface="Roboto"/>
                <a:cs typeface="Roboto"/>
              </a:rPr>
              <a:t>Market </a:t>
            </a:r>
            <a:r>
              <a:rPr sz="4400" spc="-30" dirty="0">
                <a:solidFill>
                  <a:srgbClr val="FFFFFF"/>
                </a:solidFill>
                <a:latin typeface="Roboto"/>
                <a:cs typeface="Roboto"/>
              </a:rPr>
              <a:t>Survey,</a:t>
            </a:r>
            <a:r>
              <a:rPr sz="4400" spc="-225" dirty="0">
                <a:solidFill>
                  <a:srgbClr val="FFFFFF"/>
                </a:solidFill>
                <a:latin typeface="Roboto"/>
                <a:cs typeface="Roboto"/>
              </a:rPr>
              <a:t> </a:t>
            </a:r>
            <a:r>
              <a:rPr sz="4400" spc="-25" dirty="0">
                <a:solidFill>
                  <a:srgbClr val="FFFFFF"/>
                </a:solidFill>
                <a:latin typeface="Roboto"/>
                <a:cs typeface="Roboto"/>
              </a:rPr>
              <a:t>or </a:t>
            </a:r>
            <a:r>
              <a:rPr sz="4400" spc="-10" dirty="0">
                <a:solidFill>
                  <a:srgbClr val="FFFFFF"/>
                </a:solidFill>
                <a:latin typeface="Roboto"/>
                <a:cs typeface="Roboto"/>
              </a:rPr>
              <a:t>Perform Market Research</a:t>
            </a:r>
            <a:endParaRPr sz="4400">
              <a:latin typeface="Roboto"/>
              <a:cs typeface="Roboto"/>
            </a:endParaRPr>
          </a:p>
        </p:txBody>
      </p:sp>
      <p:sp>
        <p:nvSpPr>
          <p:cNvPr id="4" name="object 4"/>
          <p:cNvSpPr/>
          <p:nvPr/>
        </p:nvSpPr>
        <p:spPr>
          <a:xfrm>
            <a:off x="9294748" y="941112"/>
            <a:ext cx="2376805" cy="1490345"/>
          </a:xfrm>
          <a:custGeom>
            <a:avLst/>
            <a:gdLst/>
            <a:ahLst/>
            <a:cxnLst/>
            <a:rect l="l" t="t" r="r" b="b"/>
            <a:pathLst>
              <a:path w="2376804" h="1490345">
                <a:moveTo>
                  <a:pt x="0" y="288755"/>
                </a:moveTo>
                <a:lnTo>
                  <a:pt x="39458" y="260804"/>
                </a:lnTo>
                <a:lnTo>
                  <a:pt x="79505" y="234304"/>
                </a:lnTo>
                <a:lnTo>
                  <a:pt x="120109" y="209253"/>
                </a:lnTo>
                <a:lnTo>
                  <a:pt x="161236" y="185644"/>
                </a:lnTo>
                <a:lnTo>
                  <a:pt x="202855" y="163472"/>
                </a:lnTo>
                <a:lnTo>
                  <a:pt x="244933" y="142733"/>
                </a:lnTo>
                <a:lnTo>
                  <a:pt x="287437" y="123421"/>
                </a:lnTo>
                <a:lnTo>
                  <a:pt x="330336" y="105532"/>
                </a:lnTo>
                <a:lnTo>
                  <a:pt x="373596" y="89060"/>
                </a:lnTo>
                <a:lnTo>
                  <a:pt x="417187" y="74001"/>
                </a:lnTo>
                <a:lnTo>
                  <a:pt x="461074" y="60350"/>
                </a:lnTo>
                <a:lnTo>
                  <a:pt x="505225" y="48101"/>
                </a:lnTo>
                <a:lnTo>
                  <a:pt x="549609" y="37249"/>
                </a:lnTo>
                <a:lnTo>
                  <a:pt x="594193" y="27790"/>
                </a:lnTo>
                <a:lnTo>
                  <a:pt x="638944" y="19719"/>
                </a:lnTo>
                <a:lnTo>
                  <a:pt x="683831" y="13030"/>
                </a:lnTo>
                <a:lnTo>
                  <a:pt x="728820" y="7718"/>
                </a:lnTo>
                <a:lnTo>
                  <a:pt x="773879" y="3780"/>
                </a:lnTo>
                <a:lnTo>
                  <a:pt x="818976" y="1208"/>
                </a:lnTo>
                <a:lnTo>
                  <a:pt x="864078" y="0"/>
                </a:lnTo>
                <a:lnTo>
                  <a:pt x="909153" y="148"/>
                </a:lnTo>
                <a:lnTo>
                  <a:pt x="954169" y="1650"/>
                </a:lnTo>
                <a:lnTo>
                  <a:pt x="999093" y="4498"/>
                </a:lnTo>
                <a:lnTo>
                  <a:pt x="1043893" y="8690"/>
                </a:lnTo>
                <a:lnTo>
                  <a:pt x="1088536" y="14219"/>
                </a:lnTo>
                <a:lnTo>
                  <a:pt x="1132991" y="21080"/>
                </a:lnTo>
                <a:lnTo>
                  <a:pt x="1177223" y="29269"/>
                </a:lnTo>
                <a:lnTo>
                  <a:pt x="1221202" y="38781"/>
                </a:lnTo>
                <a:lnTo>
                  <a:pt x="1264895" y="49610"/>
                </a:lnTo>
                <a:lnTo>
                  <a:pt x="1308269" y="61752"/>
                </a:lnTo>
                <a:lnTo>
                  <a:pt x="1351292" y="75201"/>
                </a:lnTo>
                <a:lnTo>
                  <a:pt x="1393932" y="89953"/>
                </a:lnTo>
                <a:lnTo>
                  <a:pt x="1436156" y="106003"/>
                </a:lnTo>
                <a:lnTo>
                  <a:pt x="1477931" y="123345"/>
                </a:lnTo>
                <a:lnTo>
                  <a:pt x="1519226" y="141975"/>
                </a:lnTo>
                <a:lnTo>
                  <a:pt x="1560008" y="161887"/>
                </a:lnTo>
                <a:lnTo>
                  <a:pt x="1600245" y="183077"/>
                </a:lnTo>
                <a:lnTo>
                  <a:pt x="1639903" y="205539"/>
                </a:lnTo>
                <a:lnTo>
                  <a:pt x="1678951" y="229269"/>
                </a:lnTo>
                <a:lnTo>
                  <a:pt x="1717357" y="254262"/>
                </a:lnTo>
                <a:lnTo>
                  <a:pt x="1755087" y="280512"/>
                </a:lnTo>
                <a:lnTo>
                  <a:pt x="1792110" y="308014"/>
                </a:lnTo>
                <a:lnTo>
                  <a:pt x="1828393" y="336765"/>
                </a:lnTo>
                <a:lnTo>
                  <a:pt x="1863904" y="366758"/>
                </a:lnTo>
                <a:lnTo>
                  <a:pt x="1898610" y="397988"/>
                </a:lnTo>
                <a:lnTo>
                  <a:pt x="1932479" y="430451"/>
                </a:lnTo>
                <a:lnTo>
                  <a:pt x="1965479" y="464142"/>
                </a:lnTo>
                <a:lnTo>
                  <a:pt x="1997576" y="499056"/>
                </a:lnTo>
                <a:lnTo>
                  <a:pt x="2028740" y="535187"/>
                </a:lnTo>
                <a:lnTo>
                  <a:pt x="2058936" y="572530"/>
                </a:lnTo>
                <a:lnTo>
                  <a:pt x="2088133" y="611081"/>
                </a:lnTo>
                <a:lnTo>
                  <a:pt x="2116898" y="651779"/>
                </a:lnTo>
                <a:lnTo>
                  <a:pt x="2144230" y="693313"/>
                </a:lnTo>
                <a:lnTo>
                  <a:pt x="2170114" y="735645"/>
                </a:lnTo>
                <a:lnTo>
                  <a:pt x="2194539" y="778737"/>
                </a:lnTo>
                <a:lnTo>
                  <a:pt x="2217490" y="822549"/>
                </a:lnTo>
                <a:lnTo>
                  <a:pt x="2238956" y="867043"/>
                </a:lnTo>
                <a:lnTo>
                  <a:pt x="2258922" y="912180"/>
                </a:lnTo>
                <a:lnTo>
                  <a:pt x="2277376" y="957920"/>
                </a:lnTo>
                <a:lnTo>
                  <a:pt x="2294304" y="1004226"/>
                </a:lnTo>
                <a:lnTo>
                  <a:pt x="2309694" y="1051057"/>
                </a:lnTo>
                <a:lnTo>
                  <a:pt x="2323532" y="1098375"/>
                </a:lnTo>
                <a:lnTo>
                  <a:pt x="2335805" y="1146142"/>
                </a:lnTo>
                <a:lnTo>
                  <a:pt x="2346501" y="1194318"/>
                </a:lnTo>
                <a:lnTo>
                  <a:pt x="2355605" y="1242865"/>
                </a:lnTo>
                <a:lnTo>
                  <a:pt x="2363106" y="1291743"/>
                </a:lnTo>
                <a:lnTo>
                  <a:pt x="2368989" y="1340914"/>
                </a:lnTo>
                <a:lnTo>
                  <a:pt x="2373242" y="1390339"/>
                </a:lnTo>
                <a:lnTo>
                  <a:pt x="2375852" y="1439978"/>
                </a:lnTo>
                <a:lnTo>
                  <a:pt x="2376804" y="1489794"/>
                </a:lnTo>
              </a:path>
            </a:pathLst>
          </a:custGeom>
          <a:ln w="127000">
            <a:solidFill>
              <a:srgbClr val="FFC000"/>
            </a:solidFill>
            <a:prstDash val="dash"/>
          </a:ln>
        </p:spPr>
        <p:txBody>
          <a:bodyPr wrap="square" lIns="0" tIns="0" rIns="0" bIns="0" rtlCol="0"/>
          <a:lstStyle/>
          <a:p>
            <a:endParaRPr/>
          </a:p>
        </p:txBody>
      </p:sp>
      <p:sp>
        <p:nvSpPr>
          <p:cNvPr id="5" name="object 5"/>
          <p:cNvSpPr/>
          <p:nvPr/>
        </p:nvSpPr>
        <p:spPr>
          <a:xfrm>
            <a:off x="909827" y="4780788"/>
            <a:ext cx="546100" cy="546100"/>
          </a:xfrm>
          <a:custGeom>
            <a:avLst/>
            <a:gdLst/>
            <a:ahLst/>
            <a:cxnLst/>
            <a:rect l="l" t="t" r="r" b="b"/>
            <a:pathLst>
              <a:path w="546100" h="546100">
                <a:moveTo>
                  <a:pt x="272796" y="0"/>
                </a:moveTo>
                <a:lnTo>
                  <a:pt x="223760" y="4396"/>
                </a:lnTo>
                <a:lnTo>
                  <a:pt x="177609" y="17071"/>
                </a:lnTo>
                <a:lnTo>
                  <a:pt x="135111" y="37253"/>
                </a:lnTo>
                <a:lnTo>
                  <a:pt x="97037" y="64171"/>
                </a:lnTo>
                <a:lnTo>
                  <a:pt x="64158" y="97053"/>
                </a:lnTo>
                <a:lnTo>
                  <a:pt x="37244" y="135127"/>
                </a:lnTo>
                <a:lnTo>
                  <a:pt x="17066" y="177624"/>
                </a:lnTo>
                <a:lnTo>
                  <a:pt x="4395" y="223770"/>
                </a:lnTo>
                <a:lnTo>
                  <a:pt x="0" y="272795"/>
                </a:lnTo>
                <a:lnTo>
                  <a:pt x="4395" y="321821"/>
                </a:lnTo>
                <a:lnTo>
                  <a:pt x="17066" y="367967"/>
                </a:lnTo>
                <a:lnTo>
                  <a:pt x="37244" y="410463"/>
                </a:lnTo>
                <a:lnTo>
                  <a:pt x="64158" y="448538"/>
                </a:lnTo>
                <a:lnTo>
                  <a:pt x="97037" y="481420"/>
                </a:lnTo>
                <a:lnTo>
                  <a:pt x="135111" y="508338"/>
                </a:lnTo>
                <a:lnTo>
                  <a:pt x="177609" y="528520"/>
                </a:lnTo>
                <a:lnTo>
                  <a:pt x="223760" y="541195"/>
                </a:lnTo>
                <a:lnTo>
                  <a:pt x="272796" y="545592"/>
                </a:lnTo>
                <a:lnTo>
                  <a:pt x="321821" y="541195"/>
                </a:lnTo>
                <a:lnTo>
                  <a:pt x="367967" y="528520"/>
                </a:lnTo>
                <a:lnTo>
                  <a:pt x="410464" y="508338"/>
                </a:lnTo>
                <a:lnTo>
                  <a:pt x="448538" y="481420"/>
                </a:lnTo>
                <a:lnTo>
                  <a:pt x="481420" y="448538"/>
                </a:lnTo>
                <a:lnTo>
                  <a:pt x="508338" y="410464"/>
                </a:lnTo>
                <a:lnTo>
                  <a:pt x="528520" y="367967"/>
                </a:lnTo>
                <a:lnTo>
                  <a:pt x="541195" y="321821"/>
                </a:lnTo>
                <a:lnTo>
                  <a:pt x="545591" y="272795"/>
                </a:lnTo>
                <a:lnTo>
                  <a:pt x="541195" y="223770"/>
                </a:lnTo>
                <a:lnTo>
                  <a:pt x="528520" y="177624"/>
                </a:lnTo>
                <a:lnTo>
                  <a:pt x="508338" y="135127"/>
                </a:lnTo>
                <a:lnTo>
                  <a:pt x="481420" y="97053"/>
                </a:lnTo>
                <a:lnTo>
                  <a:pt x="448538" y="64171"/>
                </a:lnTo>
                <a:lnTo>
                  <a:pt x="410463" y="37253"/>
                </a:lnTo>
                <a:lnTo>
                  <a:pt x="367967" y="17071"/>
                </a:lnTo>
                <a:lnTo>
                  <a:pt x="321821" y="4396"/>
                </a:lnTo>
                <a:lnTo>
                  <a:pt x="272796" y="0"/>
                </a:lnTo>
                <a:close/>
              </a:path>
            </a:pathLst>
          </a:custGeom>
          <a:solidFill>
            <a:srgbClr val="5B9BD4"/>
          </a:solidFill>
        </p:spPr>
        <p:txBody>
          <a:bodyPr wrap="square" lIns="0" tIns="0" rIns="0" bIns="0" rtlCol="0"/>
          <a:lstStyle/>
          <a:p>
            <a:endParaRPr/>
          </a:p>
        </p:txBody>
      </p:sp>
      <p:sp>
        <p:nvSpPr>
          <p:cNvPr id="6" name="object 6"/>
          <p:cNvSpPr txBox="1"/>
          <p:nvPr/>
        </p:nvSpPr>
        <p:spPr>
          <a:xfrm>
            <a:off x="5449570" y="1527428"/>
            <a:ext cx="6742430" cy="4724370"/>
          </a:xfrm>
          <a:prstGeom prst="rect">
            <a:avLst/>
          </a:prstGeom>
        </p:spPr>
        <p:txBody>
          <a:bodyPr vert="horz" wrap="square" lIns="0" tIns="35560" rIns="0" bIns="0" rtlCol="0">
            <a:spAutoFit/>
          </a:bodyPr>
          <a:lstStyle/>
          <a:p>
            <a:pPr marL="241300" marR="127000" indent="-228600">
              <a:lnSpc>
                <a:spcPct val="90000"/>
              </a:lnSpc>
              <a:spcBef>
                <a:spcPts val="280"/>
              </a:spcBef>
              <a:buFont typeface="Arial MT"/>
              <a:buChar char="•"/>
              <a:tabLst>
                <a:tab pos="241300" algn="l"/>
              </a:tabLst>
            </a:pPr>
            <a:r>
              <a:rPr sz="2000" spc="-10" dirty="0">
                <a:latin typeface="Roboto"/>
                <a:cs typeface="Roboto"/>
              </a:rPr>
              <a:t>Conducting</a:t>
            </a:r>
            <a:r>
              <a:rPr sz="2000" spc="-60" dirty="0">
                <a:latin typeface="Roboto"/>
                <a:cs typeface="Roboto"/>
              </a:rPr>
              <a:t> </a:t>
            </a:r>
            <a:r>
              <a:rPr sz="2000" dirty="0">
                <a:latin typeface="Roboto"/>
                <a:cs typeface="Roboto"/>
              </a:rPr>
              <a:t>market</a:t>
            </a:r>
            <a:r>
              <a:rPr sz="2000" spc="-45" dirty="0">
                <a:latin typeface="Roboto"/>
                <a:cs typeface="Roboto"/>
              </a:rPr>
              <a:t> </a:t>
            </a:r>
            <a:r>
              <a:rPr sz="2000" dirty="0">
                <a:latin typeface="Roboto"/>
                <a:cs typeface="Roboto"/>
              </a:rPr>
              <a:t>research</a:t>
            </a:r>
            <a:r>
              <a:rPr sz="2000" spc="-35" dirty="0">
                <a:latin typeface="Roboto"/>
                <a:cs typeface="Roboto"/>
              </a:rPr>
              <a:t> </a:t>
            </a:r>
            <a:r>
              <a:rPr sz="2000" dirty="0">
                <a:latin typeface="Roboto"/>
                <a:cs typeface="Roboto"/>
              </a:rPr>
              <a:t>is</a:t>
            </a:r>
            <a:r>
              <a:rPr sz="2000" spc="-55" dirty="0">
                <a:latin typeface="Roboto"/>
                <a:cs typeface="Roboto"/>
              </a:rPr>
              <a:t> </a:t>
            </a:r>
            <a:r>
              <a:rPr sz="2000" dirty="0">
                <a:latin typeface="Roboto"/>
                <a:cs typeface="Roboto"/>
              </a:rPr>
              <a:t>an</a:t>
            </a:r>
            <a:r>
              <a:rPr sz="2000" spc="-55" dirty="0">
                <a:latin typeface="Roboto"/>
                <a:cs typeface="Roboto"/>
              </a:rPr>
              <a:t> </a:t>
            </a:r>
            <a:r>
              <a:rPr sz="2000" spc="-10" dirty="0">
                <a:latin typeface="Roboto"/>
                <a:cs typeface="Roboto"/>
              </a:rPr>
              <a:t>important</a:t>
            </a:r>
            <a:r>
              <a:rPr sz="2000" spc="-55" dirty="0">
                <a:latin typeface="Roboto"/>
                <a:cs typeface="Roboto"/>
              </a:rPr>
              <a:t> </a:t>
            </a:r>
            <a:r>
              <a:rPr sz="2000" dirty="0">
                <a:latin typeface="Roboto"/>
                <a:cs typeface="Roboto"/>
              </a:rPr>
              <a:t>step</a:t>
            </a:r>
            <a:r>
              <a:rPr sz="2000" spc="-55" dirty="0">
                <a:latin typeface="Roboto"/>
                <a:cs typeface="Roboto"/>
              </a:rPr>
              <a:t> </a:t>
            </a:r>
            <a:r>
              <a:rPr sz="2000" dirty="0">
                <a:latin typeface="Roboto"/>
                <a:cs typeface="Roboto"/>
              </a:rPr>
              <a:t>in</a:t>
            </a:r>
            <a:r>
              <a:rPr sz="2000" spc="-50" dirty="0">
                <a:latin typeface="Roboto"/>
                <a:cs typeface="Roboto"/>
              </a:rPr>
              <a:t> </a:t>
            </a:r>
            <a:r>
              <a:rPr sz="2000" spc="-25" dirty="0">
                <a:latin typeface="Roboto"/>
                <a:cs typeface="Roboto"/>
              </a:rPr>
              <a:t>any </a:t>
            </a:r>
            <a:r>
              <a:rPr sz="2000" spc="-10" dirty="0">
                <a:latin typeface="Roboto"/>
                <a:cs typeface="Roboto"/>
              </a:rPr>
              <a:t>feasibility</a:t>
            </a:r>
            <a:r>
              <a:rPr sz="2000" spc="-40" dirty="0">
                <a:latin typeface="Roboto"/>
                <a:cs typeface="Roboto"/>
              </a:rPr>
              <a:t> </a:t>
            </a:r>
            <a:r>
              <a:rPr sz="2000" spc="-10" dirty="0">
                <a:latin typeface="Roboto"/>
                <a:cs typeface="Roboto"/>
              </a:rPr>
              <a:t>study.</a:t>
            </a:r>
            <a:r>
              <a:rPr sz="2000" spc="-65" dirty="0">
                <a:latin typeface="Roboto"/>
                <a:cs typeface="Roboto"/>
              </a:rPr>
              <a:t> </a:t>
            </a:r>
            <a:r>
              <a:rPr sz="2000" dirty="0">
                <a:latin typeface="Roboto"/>
                <a:cs typeface="Roboto"/>
              </a:rPr>
              <a:t>By</a:t>
            </a:r>
            <a:r>
              <a:rPr sz="2000" spc="-50" dirty="0">
                <a:latin typeface="Roboto"/>
                <a:cs typeface="Roboto"/>
              </a:rPr>
              <a:t> </a:t>
            </a:r>
            <a:r>
              <a:rPr sz="2000" spc="-10" dirty="0">
                <a:latin typeface="Roboto"/>
                <a:cs typeface="Roboto"/>
              </a:rPr>
              <a:t>understanding</a:t>
            </a:r>
            <a:r>
              <a:rPr sz="2000" spc="-70" dirty="0">
                <a:latin typeface="Roboto"/>
                <a:cs typeface="Roboto"/>
              </a:rPr>
              <a:t> </a:t>
            </a:r>
            <a:r>
              <a:rPr sz="2000" dirty="0">
                <a:latin typeface="Roboto"/>
                <a:cs typeface="Roboto"/>
              </a:rPr>
              <a:t>the</a:t>
            </a:r>
            <a:r>
              <a:rPr sz="2000" spc="-45" dirty="0">
                <a:latin typeface="Roboto"/>
                <a:cs typeface="Roboto"/>
              </a:rPr>
              <a:t> </a:t>
            </a:r>
            <a:r>
              <a:rPr sz="2000" dirty="0">
                <a:latin typeface="Roboto"/>
                <a:cs typeface="Roboto"/>
              </a:rPr>
              <a:t>needs</a:t>
            </a:r>
            <a:r>
              <a:rPr sz="2000" spc="-55" dirty="0">
                <a:latin typeface="Roboto"/>
                <a:cs typeface="Roboto"/>
              </a:rPr>
              <a:t> </a:t>
            </a:r>
            <a:r>
              <a:rPr sz="2000" dirty="0">
                <a:latin typeface="Roboto"/>
                <a:cs typeface="Roboto"/>
              </a:rPr>
              <a:t>and</a:t>
            </a:r>
            <a:r>
              <a:rPr sz="2000" spc="-50" dirty="0">
                <a:latin typeface="Roboto"/>
                <a:cs typeface="Roboto"/>
              </a:rPr>
              <a:t> </a:t>
            </a:r>
            <a:r>
              <a:rPr sz="2000" spc="-10" dirty="0">
                <a:latin typeface="Roboto"/>
                <a:cs typeface="Roboto"/>
              </a:rPr>
              <a:t>wants</a:t>
            </a:r>
            <a:r>
              <a:rPr sz="2000" spc="-60" dirty="0">
                <a:latin typeface="Roboto"/>
                <a:cs typeface="Roboto"/>
              </a:rPr>
              <a:t> </a:t>
            </a:r>
            <a:r>
              <a:rPr sz="2000" spc="-25" dirty="0">
                <a:latin typeface="Roboto"/>
                <a:cs typeface="Roboto"/>
              </a:rPr>
              <a:t>of </a:t>
            </a:r>
            <a:r>
              <a:rPr sz="2000" spc="-10" dirty="0">
                <a:latin typeface="Roboto"/>
                <a:cs typeface="Roboto"/>
              </a:rPr>
              <a:t>potential</a:t>
            </a:r>
            <a:r>
              <a:rPr sz="2000" spc="-35" dirty="0">
                <a:latin typeface="Roboto"/>
                <a:cs typeface="Roboto"/>
              </a:rPr>
              <a:t> </a:t>
            </a:r>
            <a:r>
              <a:rPr sz="2000" spc="-10" dirty="0">
                <a:latin typeface="Roboto"/>
                <a:cs typeface="Roboto"/>
              </a:rPr>
              <a:t>customers,</a:t>
            </a:r>
            <a:r>
              <a:rPr sz="2000" spc="-30" dirty="0">
                <a:latin typeface="Roboto"/>
                <a:cs typeface="Roboto"/>
              </a:rPr>
              <a:t> </a:t>
            </a:r>
            <a:r>
              <a:rPr sz="2000" dirty="0">
                <a:latin typeface="Roboto"/>
                <a:cs typeface="Roboto"/>
              </a:rPr>
              <a:t>one</a:t>
            </a:r>
            <a:r>
              <a:rPr sz="2000" spc="-35" dirty="0">
                <a:latin typeface="Roboto"/>
                <a:cs typeface="Roboto"/>
              </a:rPr>
              <a:t> </a:t>
            </a:r>
            <a:r>
              <a:rPr sz="2000" dirty="0">
                <a:latin typeface="Roboto"/>
                <a:cs typeface="Roboto"/>
              </a:rPr>
              <a:t>can</a:t>
            </a:r>
            <a:r>
              <a:rPr sz="2000" spc="-25" dirty="0">
                <a:latin typeface="Roboto"/>
                <a:cs typeface="Roboto"/>
              </a:rPr>
              <a:t> </a:t>
            </a:r>
            <a:r>
              <a:rPr sz="2000" spc="-10" dirty="0">
                <a:latin typeface="Roboto"/>
                <a:cs typeface="Roboto"/>
              </a:rPr>
              <a:t>determine</a:t>
            </a:r>
            <a:r>
              <a:rPr sz="2000" spc="-25" dirty="0">
                <a:latin typeface="Roboto"/>
                <a:cs typeface="Roboto"/>
              </a:rPr>
              <a:t> </a:t>
            </a:r>
            <a:r>
              <a:rPr sz="2000" dirty="0">
                <a:latin typeface="Roboto"/>
                <a:cs typeface="Roboto"/>
              </a:rPr>
              <a:t>if</a:t>
            </a:r>
            <a:r>
              <a:rPr sz="2000" spc="-30" dirty="0">
                <a:latin typeface="Roboto"/>
                <a:cs typeface="Roboto"/>
              </a:rPr>
              <a:t> </a:t>
            </a:r>
            <a:r>
              <a:rPr sz="2000" dirty="0">
                <a:latin typeface="Roboto"/>
                <a:cs typeface="Roboto"/>
              </a:rPr>
              <a:t>there</a:t>
            </a:r>
            <a:r>
              <a:rPr sz="2000" spc="-15" dirty="0">
                <a:latin typeface="Roboto"/>
                <a:cs typeface="Roboto"/>
              </a:rPr>
              <a:t> </a:t>
            </a:r>
            <a:r>
              <a:rPr sz="2000" dirty="0">
                <a:latin typeface="Roboto"/>
                <a:cs typeface="Roboto"/>
              </a:rPr>
              <a:t>is</a:t>
            </a:r>
            <a:r>
              <a:rPr sz="2000" spc="-30" dirty="0">
                <a:latin typeface="Roboto"/>
                <a:cs typeface="Roboto"/>
              </a:rPr>
              <a:t> </a:t>
            </a:r>
            <a:r>
              <a:rPr sz="2000" dirty="0">
                <a:latin typeface="Roboto"/>
                <a:cs typeface="Roboto"/>
              </a:rPr>
              <a:t>a</a:t>
            </a:r>
            <a:r>
              <a:rPr sz="2000" spc="-30" dirty="0">
                <a:latin typeface="Roboto"/>
                <a:cs typeface="Roboto"/>
              </a:rPr>
              <a:t> </a:t>
            </a:r>
            <a:r>
              <a:rPr sz="2000" spc="-10" dirty="0">
                <a:latin typeface="Roboto"/>
                <a:cs typeface="Roboto"/>
              </a:rPr>
              <a:t>market </a:t>
            </a:r>
            <a:r>
              <a:rPr sz="2000" dirty="0">
                <a:latin typeface="Roboto"/>
                <a:cs typeface="Roboto"/>
              </a:rPr>
              <a:t>for</a:t>
            </a:r>
            <a:r>
              <a:rPr sz="2000" spc="-30" dirty="0">
                <a:latin typeface="Roboto"/>
                <a:cs typeface="Roboto"/>
              </a:rPr>
              <a:t> </a:t>
            </a:r>
            <a:r>
              <a:rPr sz="2000" spc="-10" dirty="0">
                <a:latin typeface="Roboto"/>
                <a:cs typeface="Roboto"/>
              </a:rPr>
              <a:t>his/her</a:t>
            </a:r>
            <a:r>
              <a:rPr sz="2000" spc="-40" dirty="0">
                <a:latin typeface="Roboto"/>
                <a:cs typeface="Roboto"/>
              </a:rPr>
              <a:t> </a:t>
            </a:r>
            <a:r>
              <a:rPr sz="2000" spc="-10" dirty="0">
                <a:latin typeface="Roboto"/>
                <a:cs typeface="Roboto"/>
              </a:rPr>
              <a:t>product</a:t>
            </a:r>
            <a:r>
              <a:rPr sz="2000" spc="-40" dirty="0">
                <a:latin typeface="Roboto"/>
                <a:cs typeface="Roboto"/>
              </a:rPr>
              <a:t> </a:t>
            </a:r>
            <a:r>
              <a:rPr sz="2000" dirty="0">
                <a:latin typeface="Roboto"/>
                <a:cs typeface="Roboto"/>
              </a:rPr>
              <a:t>or</a:t>
            </a:r>
            <a:r>
              <a:rPr sz="2000" spc="-40" dirty="0">
                <a:latin typeface="Roboto"/>
                <a:cs typeface="Roboto"/>
              </a:rPr>
              <a:t> </a:t>
            </a:r>
            <a:r>
              <a:rPr sz="2000" dirty="0">
                <a:latin typeface="Roboto"/>
                <a:cs typeface="Roboto"/>
              </a:rPr>
              <a:t>service.</a:t>
            </a:r>
            <a:r>
              <a:rPr sz="2000" spc="-10" dirty="0">
                <a:latin typeface="Roboto"/>
                <a:cs typeface="Roboto"/>
              </a:rPr>
              <a:t> </a:t>
            </a:r>
            <a:r>
              <a:rPr sz="2000" dirty="0">
                <a:latin typeface="Roboto"/>
                <a:cs typeface="Roboto"/>
              </a:rPr>
              <a:t>One</a:t>
            </a:r>
            <a:r>
              <a:rPr sz="2000" spc="-35" dirty="0">
                <a:latin typeface="Roboto"/>
                <a:cs typeface="Roboto"/>
              </a:rPr>
              <a:t> </a:t>
            </a:r>
            <a:r>
              <a:rPr sz="2000" dirty="0">
                <a:latin typeface="Roboto"/>
                <a:cs typeface="Roboto"/>
              </a:rPr>
              <a:t>can</a:t>
            </a:r>
            <a:r>
              <a:rPr sz="2000" spc="-35" dirty="0">
                <a:latin typeface="Roboto"/>
                <a:cs typeface="Roboto"/>
              </a:rPr>
              <a:t> </a:t>
            </a:r>
            <a:r>
              <a:rPr sz="2000" dirty="0">
                <a:latin typeface="Roboto"/>
                <a:cs typeface="Roboto"/>
              </a:rPr>
              <a:t>also</a:t>
            </a:r>
            <a:r>
              <a:rPr sz="2000" spc="-55" dirty="0">
                <a:latin typeface="Roboto"/>
                <a:cs typeface="Roboto"/>
              </a:rPr>
              <a:t> </a:t>
            </a:r>
            <a:r>
              <a:rPr sz="2000" dirty="0">
                <a:latin typeface="Roboto"/>
                <a:cs typeface="Roboto"/>
              </a:rPr>
              <a:t>get</a:t>
            </a:r>
            <a:r>
              <a:rPr sz="2000" spc="-25" dirty="0">
                <a:latin typeface="Roboto"/>
                <a:cs typeface="Roboto"/>
              </a:rPr>
              <a:t> </a:t>
            </a:r>
            <a:r>
              <a:rPr sz="2000" dirty="0">
                <a:latin typeface="Roboto"/>
                <a:cs typeface="Roboto"/>
              </a:rPr>
              <a:t>an</a:t>
            </a:r>
            <a:r>
              <a:rPr sz="2000" spc="-55" dirty="0">
                <a:latin typeface="Roboto"/>
                <a:cs typeface="Roboto"/>
              </a:rPr>
              <a:t> </a:t>
            </a:r>
            <a:r>
              <a:rPr sz="2000" dirty="0">
                <a:latin typeface="Roboto"/>
                <a:cs typeface="Roboto"/>
              </a:rPr>
              <a:t>idea</a:t>
            </a:r>
            <a:r>
              <a:rPr sz="2000" spc="-30" dirty="0">
                <a:latin typeface="Roboto"/>
                <a:cs typeface="Roboto"/>
              </a:rPr>
              <a:t> </a:t>
            </a:r>
            <a:r>
              <a:rPr sz="2000" spc="-25" dirty="0">
                <a:latin typeface="Roboto"/>
                <a:cs typeface="Roboto"/>
              </a:rPr>
              <a:t>of </a:t>
            </a:r>
            <a:r>
              <a:rPr sz="2000" dirty="0">
                <a:latin typeface="Roboto"/>
                <a:cs typeface="Roboto"/>
              </a:rPr>
              <a:t>what</a:t>
            </a:r>
            <a:r>
              <a:rPr sz="2000" spc="-60" dirty="0">
                <a:latin typeface="Roboto"/>
                <a:cs typeface="Roboto"/>
              </a:rPr>
              <a:t> </a:t>
            </a:r>
            <a:r>
              <a:rPr sz="2000" spc="-10" dirty="0">
                <a:latin typeface="Roboto"/>
                <a:cs typeface="Roboto"/>
              </a:rPr>
              <a:t>his/her</a:t>
            </a:r>
            <a:r>
              <a:rPr sz="2000" spc="-50" dirty="0">
                <a:latin typeface="Roboto"/>
                <a:cs typeface="Roboto"/>
              </a:rPr>
              <a:t> </a:t>
            </a:r>
            <a:r>
              <a:rPr sz="2000" spc="-10" dirty="0">
                <a:latin typeface="Roboto"/>
                <a:cs typeface="Roboto"/>
              </a:rPr>
              <a:t>competition</a:t>
            </a:r>
            <a:r>
              <a:rPr sz="2000" spc="-50" dirty="0">
                <a:latin typeface="Roboto"/>
                <a:cs typeface="Roboto"/>
              </a:rPr>
              <a:t> </a:t>
            </a:r>
            <a:r>
              <a:rPr sz="2000" dirty="0">
                <a:latin typeface="Roboto"/>
                <a:cs typeface="Roboto"/>
              </a:rPr>
              <a:t>is</a:t>
            </a:r>
            <a:r>
              <a:rPr sz="2000" spc="-50" dirty="0">
                <a:latin typeface="Roboto"/>
                <a:cs typeface="Roboto"/>
              </a:rPr>
              <a:t> </a:t>
            </a:r>
            <a:r>
              <a:rPr sz="2000" dirty="0">
                <a:latin typeface="Roboto"/>
                <a:cs typeface="Roboto"/>
              </a:rPr>
              <a:t>doing</a:t>
            </a:r>
            <a:r>
              <a:rPr sz="2000" spc="-55" dirty="0">
                <a:latin typeface="Roboto"/>
                <a:cs typeface="Roboto"/>
              </a:rPr>
              <a:t> </a:t>
            </a:r>
            <a:r>
              <a:rPr sz="2000" dirty="0">
                <a:latin typeface="Roboto"/>
                <a:cs typeface="Roboto"/>
              </a:rPr>
              <a:t>and</a:t>
            </a:r>
            <a:r>
              <a:rPr sz="2000" spc="-55" dirty="0">
                <a:latin typeface="Roboto"/>
                <a:cs typeface="Roboto"/>
              </a:rPr>
              <a:t> </a:t>
            </a:r>
            <a:r>
              <a:rPr sz="2000" dirty="0">
                <a:latin typeface="Roboto"/>
                <a:cs typeface="Roboto"/>
              </a:rPr>
              <a:t>how</a:t>
            </a:r>
            <a:r>
              <a:rPr sz="2000" spc="-55" dirty="0">
                <a:latin typeface="Roboto"/>
                <a:cs typeface="Roboto"/>
              </a:rPr>
              <a:t> </a:t>
            </a:r>
            <a:r>
              <a:rPr sz="2000" dirty="0">
                <a:latin typeface="Roboto"/>
                <a:cs typeface="Roboto"/>
              </a:rPr>
              <a:t>to</a:t>
            </a:r>
            <a:r>
              <a:rPr sz="2000" spc="-60" dirty="0">
                <a:latin typeface="Roboto"/>
                <a:cs typeface="Roboto"/>
              </a:rPr>
              <a:t> </a:t>
            </a:r>
            <a:r>
              <a:rPr sz="2000" dirty="0">
                <a:latin typeface="Roboto"/>
                <a:cs typeface="Roboto"/>
              </a:rPr>
              <a:t>best</a:t>
            </a:r>
            <a:r>
              <a:rPr sz="2000" spc="-55" dirty="0">
                <a:latin typeface="Roboto"/>
                <a:cs typeface="Roboto"/>
              </a:rPr>
              <a:t> </a:t>
            </a:r>
            <a:r>
              <a:rPr sz="2000" spc="-10" dirty="0">
                <a:latin typeface="Roboto"/>
                <a:cs typeface="Roboto"/>
              </a:rPr>
              <a:t>position </a:t>
            </a:r>
            <a:r>
              <a:rPr sz="2000" dirty="0">
                <a:latin typeface="Roboto"/>
                <a:cs typeface="Roboto"/>
              </a:rPr>
              <a:t>the</a:t>
            </a:r>
            <a:r>
              <a:rPr sz="2000" spc="-50" dirty="0">
                <a:latin typeface="Roboto"/>
                <a:cs typeface="Roboto"/>
              </a:rPr>
              <a:t> </a:t>
            </a:r>
            <a:r>
              <a:rPr sz="2000" spc="-10" dirty="0">
                <a:latin typeface="Roboto"/>
                <a:cs typeface="Roboto"/>
              </a:rPr>
              <a:t>business</a:t>
            </a:r>
            <a:r>
              <a:rPr sz="2000" spc="-50" dirty="0">
                <a:latin typeface="Roboto"/>
                <a:cs typeface="Roboto"/>
              </a:rPr>
              <a:t> </a:t>
            </a:r>
            <a:r>
              <a:rPr sz="2000" dirty="0">
                <a:latin typeface="Roboto"/>
                <a:cs typeface="Roboto"/>
              </a:rPr>
              <a:t>to</a:t>
            </a:r>
            <a:r>
              <a:rPr sz="2000" spc="-50" dirty="0">
                <a:latin typeface="Roboto"/>
                <a:cs typeface="Roboto"/>
              </a:rPr>
              <a:t> </a:t>
            </a:r>
            <a:r>
              <a:rPr sz="2000" dirty="0">
                <a:latin typeface="Roboto"/>
                <a:cs typeface="Roboto"/>
              </a:rPr>
              <a:t>meet</a:t>
            </a:r>
            <a:r>
              <a:rPr sz="2000" spc="-35" dirty="0">
                <a:latin typeface="Roboto"/>
                <a:cs typeface="Roboto"/>
              </a:rPr>
              <a:t> </a:t>
            </a:r>
            <a:r>
              <a:rPr sz="2000" dirty="0">
                <a:latin typeface="Roboto"/>
                <a:cs typeface="Roboto"/>
              </a:rPr>
              <a:t>the</a:t>
            </a:r>
            <a:r>
              <a:rPr sz="2000" spc="-50" dirty="0">
                <a:latin typeface="Roboto"/>
                <a:cs typeface="Roboto"/>
              </a:rPr>
              <a:t> </a:t>
            </a:r>
            <a:r>
              <a:rPr sz="2000" dirty="0">
                <a:latin typeface="Roboto"/>
                <a:cs typeface="Roboto"/>
              </a:rPr>
              <a:t>needs</a:t>
            </a:r>
            <a:r>
              <a:rPr sz="2000" spc="-30" dirty="0">
                <a:latin typeface="Roboto"/>
                <a:cs typeface="Roboto"/>
              </a:rPr>
              <a:t> </a:t>
            </a:r>
            <a:r>
              <a:rPr sz="2000" dirty="0">
                <a:latin typeface="Roboto"/>
                <a:cs typeface="Roboto"/>
              </a:rPr>
              <a:t>of</a:t>
            </a:r>
            <a:r>
              <a:rPr sz="2000" spc="-45" dirty="0">
                <a:latin typeface="Roboto"/>
                <a:cs typeface="Roboto"/>
              </a:rPr>
              <a:t> </a:t>
            </a:r>
            <a:r>
              <a:rPr sz="2000" spc="-10" dirty="0">
                <a:latin typeface="Roboto"/>
                <a:cs typeface="Roboto"/>
              </a:rPr>
              <a:t>his/her</a:t>
            </a:r>
            <a:r>
              <a:rPr sz="2000" spc="-40" dirty="0">
                <a:latin typeface="Roboto"/>
                <a:cs typeface="Roboto"/>
              </a:rPr>
              <a:t> </a:t>
            </a:r>
            <a:r>
              <a:rPr sz="2000" dirty="0">
                <a:latin typeface="Roboto"/>
                <a:cs typeface="Roboto"/>
              </a:rPr>
              <a:t>target</a:t>
            </a:r>
            <a:r>
              <a:rPr sz="2000" spc="-50" dirty="0">
                <a:latin typeface="Roboto"/>
                <a:cs typeface="Roboto"/>
              </a:rPr>
              <a:t> </a:t>
            </a:r>
            <a:r>
              <a:rPr sz="2000" spc="-10" dirty="0">
                <a:latin typeface="Roboto"/>
                <a:cs typeface="Roboto"/>
              </a:rPr>
              <a:t>market.</a:t>
            </a:r>
            <a:endParaRPr sz="2000" dirty="0">
              <a:latin typeface="Roboto"/>
              <a:cs typeface="Roboto"/>
            </a:endParaRPr>
          </a:p>
          <a:p>
            <a:pPr marL="241300" marR="5080" indent="-228600">
              <a:lnSpc>
                <a:spcPct val="90000"/>
              </a:lnSpc>
              <a:spcBef>
                <a:spcPts val="994"/>
              </a:spcBef>
              <a:buFont typeface="Arial MT"/>
              <a:buChar char="•"/>
              <a:tabLst>
                <a:tab pos="241300" algn="l"/>
              </a:tabLst>
            </a:pPr>
            <a:r>
              <a:rPr sz="2000" dirty="0">
                <a:latin typeface="Roboto"/>
                <a:cs typeface="Roboto"/>
              </a:rPr>
              <a:t>There</a:t>
            </a:r>
            <a:r>
              <a:rPr sz="2000" spc="-40" dirty="0">
                <a:latin typeface="Roboto"/>
                <a:cs typeface="Roboto"/>
              </a:rPr>
              <a:t> </a:t>
            </a:r>
            <a:r>
              <a:rPr sz="2000" dirty="0">
                <a:latin typeface="Roboto"/>
                <a:cs typeface="Roboto"/>
              </a:rPr>
              <a:t>are</a:t>
            </a:r>
            <a:r>
              <a:rPr sz="2000" spc="-45" dirty="0">
                <a:latin typeface="Roboto"/>
                <a:cs typeface="Roboto"/>
              </a:rPr>
              <a:t> </a:t>
            </a:r>
            <a:r>
              <a:rPr sz="2000" dirty="0">
                <a:latin typeface="Roboto"/>
                <a:cs typeface="Roboto"/>
              </a:rPr>
              <a:t>a</a:t>
            </a:r>
            <a:r>
              <a:rPr sz="2000" spc="-50" dirty="0">
                <a:latin typeface="Roboto"/>
                <a:cs typeface="Roboto"/>
              </a:rPr>
              <a:t> </a:t>
            </a:r>
            <a:r>
              <a:rPr sz="2000" spc="-10" dirty="0">
                <a:latin typeface="Roboto"/>
                <a:cs typeface="Roboto"/>
              </a:rPr>
              <a:t>variety</a:t>
            </a:r>
            <a:r>
              <a:rPr sz="2000" spc="-45" dirty="0">
                <a:latin typeface="Roboto"/>
                <a:cs typeface="Roboto"/>
              </a:rPr>
              <a:t> </a:t>
            </a:r>
            <a:r>
              <a:rPr sz="2000" dirty="0">
                <a:latin typeface="Roboto"/>
                <a:cs typeface="Roboto"/>
              </a:rPr>
              <a:t>of</a:t>
            </a:r>
            <a:r>
              <a:rPr sz="2000" spc="-50" dirty="0">
                <a:latin typeface="Roboto"/>
                <a:cs typeface="Roboto"/>
              </a:rPr>
              <a:t> </a:t>
            </a:r>
            <a:r>
              <a:rPr sz="2000" spc="-10" dirty="0">
                <a:latin typeface="Roboto"/>
                <a:cs typeface="Roboto"/>
              </a:rPr>
              <a:t>ways</a:t>
            </a:r>
            <a:r>
              <a:rPr sz="2000" spc="-50" dirty="0">
                <a:latin typeface="Roboto"/>
                <a:cs typeface="Roboto"/>
              </a:rPr>
              <a:t> </a:t>
            </a:r>
            <a:r>
              <a:rPr sz="2000" dirty="0">
                <a:latin typeface="Roboto"/>
                <a:cs typeface="Roboto"/>
              </a:rPr>
              <a:t>to</a:t>
            </a:r>
            <a:r>
              <a:rPr sz="2000" spc="-50" dirty="0">
                <a:latin typeface="Roboto"/>
                <a:cs typeface="Roboto"/>
              </a:rPr>
              <a:t> </a:t>
            </a:r>
            <a:r>
              <a:rPr sz="2000" spc="-10" dirty="0">
                <a:latin typeface="Roboto"/>
                <a:cs typeface="Roboto"/>
              </a:rPr>
              <a:t>conduct</a:t>
            </a:r>
            <a:r>
              <a:rPr sz="2000" spc="-55" dirty="0">
                <a:latin typeface="Roboto"/>
                <a:cs typeface="Roboto"/>
              </a:rPr>
              <a:t> </a:t>
            </a:r>
            <a:r>
              <a:rPr sz="2000" dirty="0">
                <a:latin typeface="Roboto"/>
                <a:cs typeface="Roboto"/>
              </a:rPr>
              <a:t>market</a:t>
            </a:r>
            <a:r>
              <a:rPr sz="2000" spc="-45" dirty="0">
                <a:latin typeface="Roboto"/>
                <a:cs typeface="Roboto"/>
              </a:rPr>
              <a:t> </a:t>
            </a:r>
            <a:r>
              <a:rPr sz="2000" dirty="0">
                <a:latin typeface="Roboto"/>
                <a:cs typeface="Roboto"/>
              </a:rPr>
              <a:t>research.</a:t>
            </a:r>
            <a:r>
              <a:rPr sz="2000" spc="-20" dirty="0">
                <a:latin typeface="Roboto"/>
                <a:cs typeface="Roboto"/>
              </a:rPr>
              <a:t> </a:t>
            </a:r>
            <a:r>
              <a:rPr sz="2000" spc="-25" dirty="0">
                <a:latin typeface="Roboto"/>
                <a:cs typeface="Roboto"/>
              </a:rPr>
              <a:t>One </a:t>
            </a:r>
            <a:r>
              <a:rPr sz="2000" spc="-10" dirty="0">
                <a:latin typeface="Roboto"/>
                <a:cs typeface="Roboto"/>
              </a:rPr>
              <a:t>popular</a:t>
            </a:r>
            <a:r>
              <a:rPr sz="2000" spc="-55" dirty="0">
                <a:latin typeface="Roboto"/>
                <a:cs typeface="Roboto"/>
              </a:rPr>
              <a:t> </a:t>
            </a:r>
            <a:r>
              <a:rPr sz="2000" dirty="0">
                <a:latin typeface="Roboto"/>
                <a:cs typeface="Roboto"/>
              </a:rPr>
              <a:t>method</a:t>
            </a:r>
            <a:r>
              <a:rPr sz="2000" spc="-50" dirty="0">
                <a:latin typeface="Roboto"/>
                <a:cs typeface="Roboto"/>
              </a:rPr>
              <a:t> </a:t>
            </a:r>
            <a:r>
              <a:rPr sz="2000" dirty="0">
                <a:latin typeface="Roboto"/>
                <a:cs typeface="Roboto"/>
              </a:rPr>
              <a:t>is</a:t>
            </a:r>
            <a:r>
              <a:rPr sz="2000" spc="-45" dirty="0">
                <a:latin typeface="Roboto"/>
                <a:cs typeface="Roboto"/>
              </a:rPr>
              <a:t> </a:t>
            </a:r>
            <a:r>
              <a:rPr sz="2000" dirty="0">
                <a:latin typeface="Roboto"/>
                <a:cs typeface="Roboto"/>
              </a:rPr>
              <a:t>to</a:t>
            </a:r>
            <a:r>
              <a:rPr sz="2000" spc="-45" dirty="0">
                <a:latin typeface="Roboto"/>
                <a:cs typeface="Roboto"/>
              </a:rPr>
              <a:t> </a:t>
            </a:r>
            <a:r>
              <a:rPr sz="2000" spc="-10" dirty="0">
                <a:latin typeface="Roboto"/>
                <a:cs typeface="Roboto"/>
              </a:rPr>
              <a:t>conduct</a:t>
            </a:r>
            <a:r>
              <a:rPr sz="2000" spc="-50" dirty="0">
                <a:latin typeface="Roboto"/>
                <a:cs typeface="Roboto"/>
              </a:rPr>
              <a:t> </a:t>
            </a:r>
            <a:r>
              <a:rPr sz="2000" dirty="0">
                <a:latin typeface="Roboto"/>
                <a:cs typeface="Roboto"/>
              </a:rPr>
              <a:t>a</a:t>
            </a:r>
            <a:r>
              <a:rPr sz="2000" spc="-45" dirty="0">
                <a:latin typeface="Roboto"/>
                <a:cs typeface="Roboto"/>
              </a:rPr>
              <a:t> </a:t>
            </a:r>
            <a:r>
              <a:rPr sz="2000" spc="-10" dirty="0">
                <a:latin typeface="Roboto"/>
                <a:cs typeface="Roboto"/>
              </a:rPr>
              <a:t>survey.</a:t>
            </a:r>
            <a:r>
              <a:rPr sz="2000" spc="-35" dirty="0">
                <a:latin typeface="Roboto"/>
                <a:cs typeface="Roboto"/>
              </a:rPr>
              <a:t> </a:t>
            </a:r>
            <a:r>
              <a:rPr sz="2000" dirty="0">
                <a:latin typeface="Roboto"/>
                <a:cs typeface="Roboto"/>
              </a:rPr>
              <a:t>One</a:t>
            </a:r>
            <a:r>
              <a:rPr sz="2000" spc="-20" dirty="0">
                <a:latin typeface="Roboto"/>
                <a:cs typeface="Roboto"/>
              </a:rPr>
              <a:t> </a:t>
            </a:r>
            <a:r>
              <a:rPr sz="2000" dirty="0">
                <a:latin typeface="Roboto"/>
                <a:cs typeface="Roboto"/>
              </a:rPr>
              <a:t>can</a:t>
            </a:r>
            <a:r>
              <a:rPr sz="2000" spc="-50" dirty="0">
                <a:latin typeface="Roboto"/>
                <a:cs typeface="Roboto"/>
              </a:rPr>
              <a:t> </a:t>
            </a:r>
            <a:r>
              <a:rPr sz="2000" spc="-10" dirty="0">
                <a:latin typeface="Roboto"/>
                <a:cs typeface="Roboto"/>
              </a:rPr>
              <a:t>survey potential</a:t>
            </a:r>
            <a:r>
              <a:rPr sz="2000" spc="-45" dirty="0">
                <a:latin typeface="Roboto"/>
                <a:cs typeface="Roboto"/>
              </a:rPr>
              <a:t> </a:t>
            </a:r>
            <a:r>
              <a:rPr sz="2000" spc="-10" dirty="0">
                <a:latin typeface="Roboto"/>
                <a:cs typeface="Roboto"/>
              </a:rPr>
              <a:t>customers</a:t>
            </a:r>
            <a:r>
              <a:rPr sz="2000" spc="-35" dirty="0">
                <a:latin typeface="Roboto"/>
                <a:cs typeface="Roboto"/>
              </a:rPr>
              <a:t> </a:t>
            </a:r>
            <a:r>
              <a:rPr sz="2000" spc="-10" dirty="0">
                <a:latin typeface="Roboto"/>
                <a:cs typeface="Roboto"/>
              </a:rPr>
              <a:t>directly</a:t>
            </a:r>
            <a:r>
              <a:rPr sz="2000" spc="-25" dirty="0">
                <a:latin typeface="Roboto"/>
                <a:cs typeface="Roboto"/>
              </a:rPr>
              <a:t> </a:t>
            </a:r>
            <a:r>
              <a:rPr sz="2000" dirty="0">
                <a:latin typeface="Roboto"/>
                <a:cs typeface="Roboto"/>
              </a:rPr>
              <a:t>or</a:t>
            </a:r>
            <a:r>
              <a:rPr sz="2000" spc="-40" dirty="0">
                <a:latin typeface="Roboto"/>
                <a:cs typeface="Roboto"/>
              </a:rPr>
              <a:t> </a:t>
            </a:r>
            <a:r>
              <a:rPr sz="2000" dirty="0">
                <a:latin typeface="Roboto"/>
                <a:cs typeface="Roboto"/>
              </a:rPr>
              <a:t>use</a:t>
            </a:r>
            <a:r>
              <a:rPr sz="2000" spc="-40" dirty="0">
                <a:latin typeface="Roboto"/>
                <a:cs typeface="Roboto"/>
              </a:rPr>
              <a:t> </a:t>
            </a:r>
            <a:r>
              <a:rPr sz="2000" dirty="0">
                <a:latin typeface="Roboto"/>
                <a:cs typeface="Roboto"/>
              </a:rPr>
              <a:t>data</a:t>
            </a:r>
            <a:r>
              <a:rPr sz="2000" spc="-50" dirty="0">
                <a:latin typeface="Roboto"/>
                <a:cs typeface="Roboto"/>
              </a:rPr>
              <a:t> </a:t>
            </a:r>
            <a:r>
              <a:rPr sz="2000" dirty="0">
                <a:latin typeface="Roboto"/>
                <a:cs typeface="Roboto"/>
              </a:rPr>
              <a:t>from</a:t>
            </a:r>
            <a:r>
              <a:rPr sz="2000" spc="-30" dirty="0">
                <a:latin typeface="Roboto"/>
                <a:cs typeface="Roboto"/>
              </a:rPr>
              <a:t> </a:t>
            </a:r>
            <a:r>
              <a:rPr sz="2000" spc="-10" dirty="0">
                <a:latin typeface="Roboto"/>
                <a:cs typeface="Roboto"/>
              </a:rPr>
              <a:t>secondary </a:t>
            </a:r>
            <a:r>
              <a:rPr sz="2000" dirty="0">
                <a:latin typeface="Roboto"/>
                <a:cs typeface="Roboto"/>
              </a:rPr>
              <a:t>sources</a:t>
            </a:r>
            <a:r>
              <a:rPr sz="2000" spc="-55" dirty="0">
                <a:latin typeface="Roboto"/>
                <a:cs typeface="Roboto"/>
              </a:rPr>
              <a:t> </a:t>
            </a:r>
            <a:r>
              <a:rPr sz="2000" dirty="0">
                <a:latin typeface="Roboto"/>
                <a:cs typeface="Roboto"/>
              </a:rPr>
              <a:t>such</a:t>
            </a:r>
            <a:r>
              <a:rPr sz="2000" spc="-70" dirty="0">
                <a:latin typeface="Roboto"/>
                <a:cs typeface="Roboto"/>
              </a:rPr>
              <a:t> </a:t>
            </a:r>
            <a:r>
              <a:rPr sz="2000" dirty="0">
                <a:latin typeface="Roboto"/>
                <a:cs typeface="Roboto"/>
              </a:rPr>
              <a:t>as</a:t>
            </a:r>
            <a:r>
              <a:rPr sz="2000" spc="-70" dirty="0">
                <a:latin typeface="Roboto"/>
                <a:cs typeface="Roboto"/>
              </a:rPr>
              <a:t> </a:t>
            </a:r>
            <a:r>
              <a:rPr sz="2000" spc="-20" dirty="0">
                <a:latin typeface="Roboto"/>
                <a:cs typeface="Roboto"/>
              </a:rPr>
              <a:t>surveys</a:t>
            </a:r>
            <a:r>
              <a:rPr sz="2000" spc="-55" dirty="0">
                <a:latin typeface="Roboto"/>
                <a:cs typeface="Roboto"/>
              </a:rPr>
              <a:t> </a:t>
            </a:r>
            <a:r>
              <a:rPr sz="2000" dirty="0">
                <a:latin typeface="Roboto"/>
                <a:cs typeface="Roboto"/>
              </a:rPr>
              <a:t>conducted</a:t>
            </a:r>
            <a:r>
              <a:rPr sz="2000" spc="-55" dirty="0">
                <a:latin typeface="Roboto"/>
                <a:cs typeface="Roboto"/>
              </a:rPr>
              <a:t> </a:t>
            </a:r>
            <a:r>
              <a:rPr sz="2000" dirty="0">
                <a:latin typeface="Roboto"/>
                <a:cs typeface="Roboto"/>
              </a:rPr>
              <a:t>by</a:t>
            </a:r>
            <a:r>
              <a:rPr sz="2000" spc="-65" dirty="0">
                <a:latin typeface="Roboto"/>
                <a:cs typeface="Roboto"/>
              </a:rPr>
              <a:t> </a:t>
            </a:r>
            <a:r>
              <a:rPr sz="2000" dirty="0">
                <a:latin typeface="Roboto"/>
                <a:cs typeface="Roboto"/>
              </a:rPr>
              <a:t>other</a:t>
            </a:r>
            <a:r>
              <a:rPr sz="2000" spc="-60" dirty="0">
                <a:latin typeface="Roboto"/>
                <a:cs typeface="Roboto"/>
              </a:rPr>
              <a:t> </a:t>
            </a:r>
            <a:r>
              <a:rPr sz="2000" spc="-10" dirty="0">
                <a:latin typeface="Roboto"/>
                <a:cs typeface="Roboto"/>
              </a:rPr>
              <a:t>organizations. </a:t>
            </a:r>
            <a:r>
              <a:rPr sz="2000" dirty="0">
                <a:latin typeface="Roboto"/>
                <a:cs typeface="Roboto"/>
              </a:rPr>
              <a:t>One</a:t>
            </a:r>
            <a:r>
              <a:rPr sz="2000" spc="-35" dirty="0">
                <a:latin typeface="Roboto"/>
                <a:cs typeface="Roboto"/>
              </a:rPr>
              <a:t> </a:t>
            </a:r>
            <a:r>
              <a:rPr sz="2000" dirty="0">
                <a:latin typeface="Roboto"/>
                <a:cs typeface="Roboto"/>
              </a:rPr>
              <a:t>can</a:t>
            </a:r>
            <a:r>
              <a:rPr sz="2000" spc="-40" dirty="0">
                <a:latin typeface="Roboto"/>
                <a:cs typeface="Roboto"/>
              </a:rPr>
              <a:t> </a:t>
            </a:r>
            <a:r>
              <a:rPr sz="2000" dirty="0">
                <a:latin typeface="Roboto"/>
                <a:cs typeface="Roboto"/>
              </a:rPr>
              <a:t>also</a:t>
            </a:r>
            <a:r>
              <a:rPr sz="2000" spc="-45" dirty="0">
                <a:latin typeface="Roboto"/>
                <a:cs typeface="Roboto"/>
              </a:rPr>
              <a:t> </a:t>
            </a:r>
            <a:r>
              <a:rPr sz="2000" dirty="0">
                <a:latin typeface="Roboto"/>
                <a:cs typeface="Roboto"/>
              </a:rPr>
              <a:t>use</a:t>
            </a:r>
            <a:r>
              <a:rPr sz="2000" spc="-40" dirty="0">
                <a:latin typeface="Roboto"/>
                <a:cs typeface="Roboto"/>
              </a:rPr>
              <a:t> </a:t>
            </a:r>
            <a:r>
              <a:rPr sz="2000" dirty="0">
                <a:latin typeface="Roboto"/>
                <a:cs typeface="Roboto"/>
              </a:rPr>
              <a:t>focus</a:t>
            </a:r>
            <a:r>
              <a:rPr sz="2000" spc="-20" dirty="0">
                <a:latin typeface="Roboto"/>
                <a:cs typeface="Roboto"/>
              </a:rPr>
              <a:t> </a:t>
            </a:r>
            <a:r>
              <a:rPr sz="2000" dirty="0">
                <a:latin typeface="Roboto"/>
                <a:cs typeface="Roboto"/>
              </a:rPr>
              <a:t>groups</a:t>
            </a:r>
            <a:r>
              <a:rPr sz="2000" spc="-40" dirty="0">
                <a:latin typeface="Roboto"/>
                <a:cs typeface="Roboto"/>
              </a:rPr>
              <a:t> </a:t>
            </a:r>
            <a:r>
              <a:rPr sz="2000" dirty="0">
                <a:latin typeface="Roboto"/>
                <a:cs typeface="Roboto"/>
              </a:rPr>
              <a:t>or</a:t>
            </a:r>
            <a:r>
              <a:rPr sz="2000" spc="-35" dirty="0">
                <a:latin typeface="Roboto"/>
                <a:cs typeface="Roboto"/>
              </a:rPr>
              <a:t> </a:t>
            </a:r>
            <a:r>
              <a:rPr sz="2000" spc="-20" dirty="0">
                <a:latin typeface="Roboto"/>
                <a:cs typeface="Roboto"/>
              </a:rPr>
              <a:t>interviews</a:t>
            </a:r>
            <a:r>
              <a:rPr sz="2000" spc="-35" dirty="0">
                <a:latin typeface="Roboto"/>
                <a:cs typeface="Roboto"/>
              </a:rPr>
              <a:t> </a:t>
            </a:r>
            <a:r>
              <a:rPr sz="2000" dirty="0">
                <a:latin typeface="Roboto"/>
                <a:cs typeface="Roboto"/>
              </a:rPr>
              <a:t>to</a:t>
            </a:r>
            <a:r>
              <a:rPr sz="2000" spc="-40" dirty="0">
                <a:latin typeface="Roboto"/>
                <a:cs typeface="Roboto"/>
              </a:rPr>
              <a:t> </a:t>
            </a:r>
            <a:r>
              <a:rPr sz="2000" dirty="0">
                <a:latin typeface="Roboto"/>
                <a:cs typeface="Roboto"/>
              </a:rPr>
              <a:t>get</a:t>
            </a:r>
            <a:r>
              <a:rPr sz="2000" spc="-40" dirty="0">
                <a:latin typeface="Roboto"/>
                <a:cs typeface="Roboto"/>
              </a:rPr>
              <a:t> </a:t>
            </a:r>
            <a:r>
              <a:rPr sz="2000" spc="-10" dirty="0">
                <a:latin typeface="Roboto"/>
                <a:cs typeface="Roboto"/>
              </a:rPr>
              <a:t>feedback </a:t>
            </a:r>
            <a:r>
              <a:rPr sz="2000" dirty="0">
                <a:latin typeface="Roboto"/>
                <a:cs typeface="Roboto"/>
              </a:rPr>
              <a:t>from</a:t>
            </a:r>
            <a:r>
              <a:rPr sz="2000" spc="-15" dirty="0">
                <a:latin typeface="Roboto"/>
                <a:cs typeface="Roboto"/>
              </a:rPr>
              <a:t> </a:t>
            </a:r>
            <a:r>
              <a:rPr sz="2000" spc="-10" dirty="0">
                <a:latin typeface="Roboto"/>
                <a:cs typeface="Roboto"/>
              </a:rPr>
              <a:t>potential</a:t>
            </a:r>
            <a:r>
              <a:rPr sz="2000" spc="-25" dirty="0">
                <a:latin typeface="Roboto"/>
                <a:cs typeface="Roboto"/>
              </a:rPr>
              <a:t> </a:t>
            </a:r>
            <a:r>
              <a:rPr sz="2000" spc="-10" dirty="0">
                <a:latin typeface="Roboto"/>
                <a:cs typeface="Roboto"/>
              </a:rPr>
              <a:t>customers.</a:t>
            </a:r>
            <a:endParaRPr sz="2000" dirty="0">
              <a:latin typeface="Roboto"/>
              <a:cs typeface="Roboto"/>
            </a:endParaRPr>
          </a:p>
          <a:p>
            <a:pPr marL="241300" marR="139700" indent="-228600">
              <a:lnSpc>
                <a:spcPct val="90100"/>
              </a:lnSpc>
              <a:spcBef>
                <a:spcPts val="994"/>
              </a:spcBef>
              <a:buFont typeface="Arial MT"/>
              <a:buChar char="•"/>
              <a:tabLst>
                <a:tab pos="241300" algn="l"/>
              </a:tabLst>
            </a:pPr>
            <a:r>
              <a:rPr sz="2000" dirty="0">
                <a:latin typeface="Roboto"/>
                <a:cs typeface="Roboto"/>
              </a:rPr>
              <a:t>Once</a:t>
            </a:r>
            <a:r>
              <a:rPr sz="2000" spc="-25" dirty="0">
                <a:latin typeface="Roboto"/>
                <a:cs typeface="Roboto"/>
              </a:rPr>
              <a:t> </a:t>
            </a:r>
            <a:r>
              <a:rPr sz="2000" dirty="0">
                <a:latin typeface="Roboto"/>
                <a:cs typeface="Roboto"/>
              </a:rPr>
              <a:t>the</a:t>
            </a:r>
            <a:r>
              <a:rPr sz="2000" spc="-45" dirty="0">
                <a:latin typeface="Roboto"/>
                <a:cs typeface="Roboto"/>
              </a:rPr>
              <a:t> </a:t>
            </a:r>
            <a:r>
              <a:rPr sz="2000" dirty="0">
                <a:latin typeface="Roboto"/>
                <a:cs typeface="Roboto"/>
              </a:rPr>
              <a:t>data</a:t>
            </a:r>
            <a:r>
              <a:rPr sz="2000" spc="-50" dirty="0">
                <a:latin typeface="Roboto"/>
                <a:cs typeface="Roboto"/>
              </a:rPr>
              <a:t> </a:t>
            </a:r>
            <a:r>
              <a:rPr sz="2000" dirty="0">
                <a:latin typeface="Roboto"/>
                <a:cs typeface="Roboto"/>
              </a:rPr>
              <a:t>is</a:t>
            </a:r>
            <a:r>
              <a:rPr sz="2000" spc="-40" dirty="0">
                <a:latin typeface="Roboto"/>
                <a:cs typeface="Roboto"/>
              </a:rPr>
              <a:t> </a:t>
            </a:r>
            <a:r>
              <a:rPr sz="2000" spc="-10" dirty="0">
                <a:latin typeface="Roboto"/>
                <a:cs typeface="Roboto"/>
              </a:rPr>
              <a:t>gathered,</a:t>
            </a:r>
            <a:r>
              <a:rPr sz="2000" spc="-25" dirty="0">
                <a:latin typeface="Roboto"/>
                <a:cs typeface="Roboto"/>
              </a:rPr>
              <a:t> </a:t>
            </a:r>
            <a:r>
              <a:rPr sz="2000" dirty="0">
                <a:latin typeface="Roboto"/>
                <a:cs typeface="Roboto"/>
              </a:rPr>
              <a:t>one</a:t>
            </a:r>
            <a:r>
              <a:rPr sz="2000" spc="-40" dirty="0">
                <a:latin typeface="Roboto"/>
                <a:cs typeface="Roboto"/>
              </a:rPr>
              <a:t> </a:t>
            </a:r>
            <a:r>
              <a:rPr sz="2000" dirty="0">
                <a:latin typeface="Roboto"/>
                <a:cs typeface="Roboto"/>
              </a:rPr>
              <a:t>can</a:t>
            </a:r>
            <a:r>
              <a:rPr sz="2000" spc="-45" dirty="0">
                <a:latin typeface="Roboto"/>
                <a:cs typeface="Roboto"/>
              </a:rPr>
              <a:t> </a:t>
            </a:r>
            <a:r>
              <a:rPr sz="2000" dirty="0">
                <a:latin typeface="Roboto"/>
                <a:cs typeface="Roboto"/>
              </a:rPr>
              <a:t>use</a:t>
            </a:r>
            <a:r>
              <a:rPr sz="2000" spc="-45" dirty="0">
                <a:latin typeface="Roboto"/>
                <a:cs typeface="Roboto"/>
              </a:rPr>
              <a:t> </a:t>
            </a:r>
            <a:r>
              <a:rPr sz="2000" dirty="0">
                <a:latin typeface="Roboto"/>
                <a:cs typeface="Roboto"/>
              </a:rPr>
              <a:t>it</a:t>
            </a:r>
            <a:r>
              <a:rPr sz="2000" spc="-45" dirty="0">
                <a:latin typeface="Roboto"/>
                <a:cs typeface="Roboto"/>
              </a:rPr>
              <a:t> </a:t>
            </a:r>
            <a:r>
              <a:rPr sz="2000" dirty="0">
                <a:latin typeface="Roboto"/>
                <a:cs typeface="Roboto"/>
              </a:rPr>
              <a:t>to</a:t>
            </a:r>
            <a:r>
              <a:rPr sz="2000" spc="-40" dirty="0">
                <a:latin typeface="Roboto"/>
                <a:cs typeface="Roboto"/>
              </a:rPr>
              <a:t> </a:t>
            </a:r>
            <a:r>
              <a:rPr sz="2000" dirty="0">
                <a:latin typeface="Roboto"/>
                <a:cs typeface="Roboto"/>
              </a:rPr>
              <a:t>create</a:t>
            </a:r>
            <a:r>
              <a:rPr sz="2000" spc="-30" dirty="0">
                <a:latin typeface="Roboto"/>
                <a:cs typeface="Roboto"/>
              </a:rPr>
              <a:t> </a:t>
            </a:r>
            <a:r>
              <a:rPr sz="2000" dirty="0">
                <a:latin typeface="Roboto"/>
                <a:cs typeface="Roboto"/>
              </a:rPr>
              <a:t>a</a:t>
            </a:r>
            <a:r>
              <a:rPr sz="2000" spc="-45" dirty="0">
                <a:latin typeface="Roboto"/>
                <a:cs typeface="Roboto"/>
              </a:rPr>
              <a:t> </a:t>
            </a:r>
            <a:r>
              <a:rPr sz="2000" spc="-10" dirty="0">
                <a:latin typeface="Roboto"/>
                <a:cs typeface="Roboto"/>
              </a:rPr>
              <a:t>profile </a:t>
            </a:r>
            <a:r>
              <a:rPr sz="2000" dirty="0">
                <a:latin typeface="Roboto"/>
                <a:cs typeface="Roboto"/>
              </a:rPr>
              <a:t>of</a:t>
            </a:r>
            <a:r>
              <a:rPr sz="2000" spc="-45" dirty="0">
                <a:latin typeface="Roboto"/>
                <a:cs typeface="Roboto"/>
              </a:rPr>
              <a:t> </a:t>
            </a:r>
            <a:r>
              <a:rPr sz="2000" spc="-10" dirty="0">
                <a:latin typeface="Roboto"/>
                <a:cs typeface="Roboto"/>
              </a:rPr>
              <a:t>his/her</a:t>
            </a:r>
            <a:r>
              <a:rPr sz="2000" spc="-45" dirty="0">
                <a:latin typeface="Roboto"/>
                <a:cs typeface="Roboto"/>
              </a:rPr>
              <a:t> </a:t>
            </a:r>
            <a:r>
              <a:rPr sz="2000" dirty="0">
                <a:latin typeface="Roboto"/>
                <a:cs typeface="Roboto"/>
              </a:rPr>
              <a:t>ideal</a:t>
            </a:r>
            <a:r>
              <a:rPr sz="2000" spc="-40" dirty="0">
                <a:latin typeface="Roboto"/>
                <a:cs typeface="Roboto"/>
              </a:rPr>
              <a:t> </a:t>
            </a:r>
            <a:r>
              <a:rPr sz="2000" spc="-10" dirty="0">
                <a:latin typeface="Roboto"/>
                <a:cs typeface="Roboto"/>
              </a:rPr>
              <a:t>customer.</a:t>
            </a:r>
            <a:r>
              <a:rPr sz="2000" spc="-40" dirty="0">
                <a:latin typeface="Roboto"/>
                <a:cs typeface="Roboto"/>
              </a:rPr>
              <a:t> </a:t>
            </a:r>
            <a:r>
              <a:rPr sz="2000" dirty="0">
                <a:latin typeface="Roboto"/>
                <a:cs typeface="Roboto"/>
              </a:rPr>
              <a:t>This</a:t>
            </a:r>
            <a:r>
              <a:rPr sz="2000" spc="-50" dirty="0">
                <a:latin typeface="Roboto"/>
                <a:cs typeface="Roboto"/>
              </a:rPr>
              <a:t> </a:t>
            </a:r>
            <a:r>
              <a:rPr sz="2000" dirty="0">
                <a:latin typeface="Roboto"/>
                <a:cs typeface="Roboto"/>
              </a:rPr>
              <a:t>will</a:t>
            </a:r>
            <a:r>
              <a:rPr sz="2000" spc="-35" dirty="0">
                <a:latin typeface="Roboto"/>
                <a:cs typeface="Roboto"/>
              </a:rPr>
              <a:t> </a:t>
            </a:r>
            <a:r>
              <a:rPr sz="2000" dirty="0">
                <a:latin typeface="Roboto"/>
                <a:cs typeface="Roboto"/>
              </a:rPr>
              <a:t>help</a:t>
            </a:r>
            <a:r>
              <a:rPr sz="2000" spc="-40" dirty="0">
                <a:latin typeface="Roboto"/>
                <a:cs typeface="Roboto"/>
              </a:rPr>
              <a:t> </a:t>
            </a:r>
            <a:r>
              <a:rPr sz="2000" dirty="0">
                <a:latin typeface="Roboto"/>
                <a:cs typeface="Roboto"/>
              </a:rPr>
              <a:t>to</a:t>
            </a:r>
            <a:r>
              <a:rPr sz="2000" spc="-60" dirty="0">
                <a:latin typeface="Roboto"/>
                <a:cs typeface="Roboto"/>
              </a:rPr>
              <a:t> </a:t>
            </a:r>
            <a:r>
              <a:rPr sz="2000" spc="-10" dirty="0">
                <a:latin typeface="Roboto"/>
                <a:cs typeface="Roboto"/>
              </a:rPr>
              <a:t>understand</a:t>
            </a:r>
            <a:r>
              <a:rPr sz="2000" spc="-30" dirty="0">
                <a:latin typeface="Roboto"/>
                <a:cs typeface="Roboto"/>
              </a:rPr>
              <a:t> </a:t>
            </a:r>
            <a:r>
              <a:rPr sz="2000" spc="-25" dirty="0">
                <a:latin typeface="Roboto"/>
                <a:cs typeface="Roboto"/>
              </a:rPr>
              <a:t>the </a:t>
            </a:r>
            <a:r>
              <a:rPr sz="2000" dirty="0">
                <a:latin typeface="Roboto"/>
                <a:cs typeface="Roboto"/>
              </a:rPr>
              <a:t>target</a:t>
            </a:r>
            <a:r>
              <a:rPr sz="2000" spc="-75" dirty="0">
                <a:latin typeface="Roboto"/>
                <a:cs typeface="Roboto"/>
              </a:rPr>
              <a:t> </a:t>
            </a:r>
            <a:r>
              <a:rPr sz="2000" dirty="0">
                <a:latin typeface="Roboto"/>
                <a:cs typeface="Roboto"/>
              </a:rPr>
              <a:t>market</a:t>
            </a:r>
            <a:r>
              <a:rPr sz="2000" spc="-65" dirty="0">
                <a:latin typeface="Roboto"/>
                <a:cs typeface="Roboto"/>
              </a:rPr>
              <a:t> </a:t>
            </a:r>
            <a:r>
              <a:rPr sz="2000" dirty="0">
                <a:latin typeface="Roboto"/>
                <a:cs typeface="Roboto"/>
              </a:rPr>
              <a:t>and</a:t>
            </a:r>
            <a:r>
              <a:rPr sz="2000" spc="-70" dirty="0">
                <a:latin typeface="Roboto"/>
                <a:cs typeface="Roboto"/>
              </a:rPr>
              <a:t> </a:t>
            </a:r>
            <a:r>
              <a:rPr sz="2000" dirty="0">
                <a:latin typeface="Roboto"/>
                <a:cs typeface="Roboto"/>
              </a:rPr>
              <a:t>how</a:t>
            </a:r>
            <a:r>
              <a:rPr sz="2000" spc="-80" dirty="0">
                <a:latin typeface="Roboto"/>
                <a:cs typeface="Roboto"/>
              </a:rPr>
              <a:t> </a:t>
            </a:r>
            <a:r>
              <a:rPr sz="2000" dirty="0">
                <a:latin typeface="Roboto"/>
                <a:cs typeface="Roboto"/>
              </a:rPr>
              <a:t>to</a:t>
            </a:r>
            <a:r>
              <a:rPr sz="2000" spc="-75" dirty="0">
                <a:latin typeface="Roboto"/>
                <a:cs typeface="Roboto"/>
              </a:rPr>
              <a:t> </a:t>
            </a:r>
            <a:r>
              <a:rPr sz="2000" dirty="0">
                <a:latin typeface="Roboto"/>
                <a:cs typeface="Roboto"/>
              </a:rPr>
              <a:t>reach</a:t>
            </a:r>
            <a:r>
              <a:rPr sz="2000" spc="-50" dirty="0">
                <a:latin typeface="Roboto"/>
                <a:cs typeface="Roboto"/>
              </a:rPr>
              <a:t> </a:t>
            </a:r>
            <a:r>
              <a:rPr sz="2000" spc="-10" dirty="0">
                <a:latin typeface="Roboto"/>
                <a:cs typeface="Roboto"/>
              </a:rPr>
              <a:t>them.</a:t>
            </a:r>
            <a:endParaRPr sz="2000" dirty="0">
              <a:latin typeface="Roboto"/>
              <a:cs typeface="Roboto"/>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50086" y="1922780"/>
            <a:ext cx="2976245" cy="2894965"/>
          </a:xfrm>
          <a:prstGeom prst="rect">
            <a:avLst/>
          </a:prstGeom>
        </p:spPr>
        <p:txBody>
          <a:bodyPr vert="horz" wrap="square" lIns="0" tIns="76835" rIns="0" bIns="0" rtlCol="0">
            <a:spAutoFit/>
          </a:bodyPr>
          <a:lstStyle/>
          <a:p>
            <a:pPr marL="12700" marR="5080">
              <a:lnSpc>
                <a:spcPct val="89800"/>
              </a:lnSpc>
              <a:spcBef>
                <a:spcPts val="605"/>
              </a:spcBef>
            </a:pPr>
            <a:r>
              <a:rPr sz="4100" dirty="0"/>
              <a:t>4.</a:t>
            </a:r>
            <a:r>
              <a:rPr sz="4100" spc="-55" dirty="0"/>
              <a:t> </a:t>
            </a:r>
            <a:r>
              <a:rPr sz="4100" spc="-20" dirty="0"/>
              <a:t>Plan </a:t>
            </a:r>
            <a:r>
              <a:rPr sz="4100" spc="-10" dirty="0"/>
              <a:t>Business </a:t>
            </a:r>
            <a:r>
              <a:rPr sz="4100" spc="-40" dirty="0"/>
              <a:t>Organization </a:t>
            </a:r>
            <a:r>
              <a:rPr sz="4100" spc="-25" dirty="0"/>
              <a:t>and </a:t>
            </a:r>
            <a:r>
              <a:rPr sz="4100" spc="-10" dirty="0"/>
              <a:t>Operations</a:t>
            </a:r>
            <a:endParaRPr sz="4100" dirty="0"/>
          </a:p>
        </p:txBody>
      </p:sp>
      <p:sp>
        <p:nvSpPr>
          <p:cNvPr id="3" name="object 3"/>
          <p:cNvSpPr/>
          <p:nvPr/>
        </p:nvSpPr>
        <p:spPr>
          <a:xfrm>
            <a:off x="9294748" y="941112"/>
            <a:ext cx="2376805" cy="1490345"/>
          </a:xfrm>
          <a:custGeom>
            <a:avLst/>
            <a:gdLst/>
            <a:ahLst/>
            <a:cxnLst/>
            <a:rect l="l" t="t" r="r" b="b"/>
            <a:pathLst>
              <a:path w="2376804" h="1490345">
                <a:moveTo>
                  <a:pt x="0" y="288755"/>
                </a:moveTo>
                <a:lnTo>
                  <a:pt x="39458" y="260804"/>
                </a:lnTo>
                <a:lnTo>
                  <a:pt x="79505" y="234304"/>
                </a:lnTo>
                <a:lnTo>
                  <a:pt x="120109" y="209253"/>
                </a:lnTo>
                <a:lnTo>
                  <a:pt x="161236" y="185644"/>
                </a:lnTo>
                <a:lnTo>
                  <a:pt x="202855" y="163472"/>
                </a:lnTo>
                <a:lnTo>
                  <a:pt x="244933" y="142733"/>
                </a:lnTo>
                <a:lnTo>
                  <a:pt x="287437" y="123421"/>
                </a:lnTo>
                <a:lnTo>
                  <a:pt x="330336" y="105532"/>
                </a:lnTo>
                <a:lnTo>
                  <a:pt x="373596" y="89060"/>
                </a:lnTo>
                <a:lnTo>
                  <a:pt x="417187" y="74001"/>
                </a:lnTo>
                <a:lnTo>
                  <a:pt x="461074" y="60350"/>
                </a:lnTo>
                <a:lnTo>
                  <a:pt x="505225" y="48101"/>
                </a:lnTo>
                <a:lnTo>
                  <a:pt x="549609" y="37249"/>
                </a:lnTo>
                <a:lnTo>
                  <a:pt x="594193" y="27790"/>
                </a:lnTo>
                <a:lnTo>
                  <a:pt x="638944" y="19719"/>
                </a:lnTo>
                <a:lnTo>
                  <a:pt x="683831" y="13030"/>
                </a:lnTo>
                <a:lnTo>
                  <a:pt x="728820" y="7718"/>
                </a:lnTo>
                <a:lnTo>
                  <a:pt x="773879" y="3780"/>
                </a:lnTo>
                <a:lnTo>
                  <a:pt x="818976" y="1208"/>
                </a:lnTo>
                <a:lnTo>
                  <a:pt x="864078" y="0"/>
                </a:lnTo>
                <a:lnTo>
                  <a:pt x="909153" y="148"/>
                </a:lnTo>
                <a:lnTo>
                  <a:pt x="954169" y="1650"/>
                </a:lnTo>
                <a:lnTo>
                  <a:pt x="999093" y="4498"/>
                </a:lnTo>
                <a:lnTo>
                  <a:pt x="1043893" y="8690"/>
                </a:lnTo>
                <a:lnTo>
                  <a:pt x="1088536" y="14219"/>
                </a:lnTo>
                <a:lnTo>
                  <a:pt x="1132991" y="21080"/>
                </a:lnTo>
                <a:lnTo>
                  <a:pt x="1177223" y="29269"/>
                </a:lnTo>
                <a:lnTo>
                  <a:pt x="1221202" y="38781"/>
                </a:lnTo>
                <a:lnTo>
                  <a:pt x="1264895" y="49610"/>
                </a:lnTo>
                <a:lnTo>
                  <a:pt x="1308269" y="61752"/>
                </a:lnTo>
                <a:lnTo>
                  <a:pt x="1351292" y="75201"/>
                </a:lnTo>
                <a:lnTo>
                  <a:pt x="1393932" y="89953"/>
                </a:lnTo>
                <a:lnTo>
                  <a:pt x="1436156" y="106003"/>
                </a:lnTo>
                <a:lnTo>
                  <a:pt x="1477931" y="123345"/>
                </a:lnTo>
                <a:lnTo>
                  <a:pt x="1519226" y="141975"/>
                </a:lnTo>
                <a:lnTo>
                  <a:pt x="1560008" y="161887"/>
                </a:lnTo>
                <a:lnTo>
                  <a:pt x="1600245" y="183077"/>
                </a:lnTo>
                <a:lnTo>
                  <a:pt x="1639903" y="205539"/>
                </a:lnTo>
                <a:lnTo>
                  <a:pt x="1678951" y="229269"/>
                </a:lnTo>
                <a:lnTo>
                  <a:pt x="1717357" y="254262"/>
                </a:lnTo>
                <a:lnTo>
                  <a:pt x="1755087" y="280512"/>
                </a:lnTo>
                <a:lnTo>
                  <a:pt x="1792110" y="308014"/>
                </a:lnTo>
                <a:lnTo>
                  <a:pt x="1828393" y="336765"/>
                </a:lnTo>
                <a:lnTo>
                  <a:pt x="1863904" y="366758"/>
                </a:lnTo>
                <a:lnTo>
                  <a:pt x="1898610" y="397988"/>
                </a:lnTo>
                <a:lnTo>
                  <a:pt x="1932479" y="430451"/>
                </a:lnTo>
                <a:lnTo>
                  <a:pt x="1965479" y="464142"/>
                </a:lnTo>
                <a:lnTo>
                  <a:pt x="1997576" y="499056"/>
                </a:lnTo>
                <a:lnTo>
                  <a:pt x="2028740" y="535187"/>
                </a:lnTo>
                <a:lnTo>
                  <a:pt x="2058936" y="572530"/>
                </a:lnTo>
                <a:lnTo>
                  <a:pt x="2088133" y="611081"/>
                </a:lnTo>
                <a:lnTo>
                  <a:pt x="2116898" y="651779"/>
                </a:lnTo>
                <a:lnTo>
                  <a:pt x="2144230" y="693313"/>
                </a:lnTo>
                <a:lnTo>
                  <a:pt x="2170114" y="735645"/>
                </a:lnTo>
                <a:lnTo>
                  <a:pt x="2194539" y="778737"/>
                </a:lnTo>
                <a:lnTo>
                  <a:pt x="2217490" y="822549"/>
                </a:lnTo>
                <a:lnTo>
                  <a:pt x="2238956" y="867043"/>
                </a:lnTo>
                <a:lnTo>
                  <a:pt x="2258922" y="912180"/>
                </a:lnTo>
                <a:lnTo>
                  <a:pt x="2277376" y="957920"/>
                </a:lnTo>
                <a:lnTo>
                  <a:pt x="2294304" y="1004226"/>
                </a:lnTo>
                <a:lnTo>
                  <a:pt x="2309694" y="1051057"/>
                </a:lnTo>
                <a:lnTo>
                  <a:pt x="2323532" y="1098375"/>
                </a:lnTo>
                <a:lnTo>
                  <a:pt x="2335805" y="1146142"/>
                </a:lnTo>
                <a:lnTo>
                  <a:pt x="2346501" y="1194318"/>
                </a:lnTo>
                <a:lnTo>
                  <a:pt x="2355605" y="1242865"/>
                </a:lnTo>
                <a:lnTo>
                  <a:pt x="2363106" y="1291743"/>
                </a:lnTo>
                <a:lnTo>
                  <a:pt x="2368989" y="1340914"/>
                </a:lnTo>
                <a:lnTo>
                  <a:pt x="2373242" y="1390339"/>
                </a:lnTo>
                <a:lnTo>
                  <a:pt x="2375852" y="1439978"/>
                </a:lnTo>
                <a:lnTo>
                  <a:pt x="2376804" y="1489794"/>
                </a:lnTo>
              </a:path>
            </a:pathLst>
          </a:custGeom>
          <a:ln w="127000">
            <a:solidFill>
              <a:srgbClr val="FFC000"/>
            </a:solidFill>
            <a:prstDash val="dash"/>
          </a:ln>
        </p:spPr>
        <p:txBody>
          <a:bodyPr wrap="square" lIns="0" tIns="0" rIns="0" bIns="0" rtlCol="0"/>
          <a:lstStyle/>
          <a:p>
            <a:endParaRPr/>
          </a:p>
        </p:txBody>
      </p:sp>
      <p:sp>
        <p:nvSpPr>
          <p:cNvPr id="4" name="object 4"/>
          <p:cNvSpPr/>
          <p:nvPr/>
        </p:nvSpPr>
        <p:spPr>
          <a:xfrm>
            <a:off x="909827" y="4780788"/>
            <a:ext cx="546100" cy="546100"/>
          </a:xfrm>
          <a:custGeom>
            <a:avLst/>
            <a:gdLst/>
            <a:ahLst/>
            <a:cxnLst/>
            <a:rect l="l" t="t" r="r" b="b"/>
            <a:pathLst>
              <a:path w="546100" h="546100">
                <a:moveTo>
                  <a:pt x="272796" y="0"/>
                </a:moveTo>
                <a:lnTo>
                  <a:pt x="223760" y="4396"/>
                </a:lnTo>
                <a:lnTo>
                  <a:pt x="177609" y="17071"/>
                </a:lnTo>
                <a:lnTo>
                  <a:pt x="135111" y="37253"/>
                </a:lnTo>
                <a:lnTo>
                  <a:pt x="97037" y="64171"/>
                </a:lnTo>
                <a:lnTo>
                  <a:pt x="64158" y="97053"/>
                </a:lnTo>
                <a:lnTo>
                  <a:pt x="37244" y="135127"/>
                </a:lnTo>
                <a:lnTo>
                  <a:pt x="17066" y="177624"/>
                </a:lnTo>
                <a:lnTo>
                  <a:pt x="4395" y="223770"/>
                </a:lnTo>
                <a:lnTo>
                  <a:pt x="0" y="272795"/>
                </a:lnTo>
                <a:lnTo>
                  <a:pt x="4395" y="321821"/>
                </a:lnTo>
                <a:lnTo>
                  <a:pt x="17066" y="367967"/>
                </a:lnTo>
                <a:lnTo>
                  <a:pt x="37244" y="410463"/>
                </a:lnTo>
                <a:lnTo>
                  <a:pt x="64158" y="448538"/>
                </a:lnTo>
                <a:lnTo>
                  <a:pt x="97037" y="481420"/>
                </a:lnTo>
                <a:lnTo>
                  <a:pt x="135111" y="508338"/>
                </a:lnTo>
                <a:lnTo>
                  <a:pt x="177609" y="528520"/>
                </a:lnTo>
                <a:lnTo>
                  <a:pt x="223760" y="541195"/>
                </a:lnTo>
                <a:lnTo>
                  <a:pt x="272796" y="545592"/>
                </a:lnTo>
                <a:lnTo>
                  <a:pt x="321821" y="541195"/>
                </a:lnTo>
                <a:lnTo>
                  <a:pt x="367967" y="528520"/>
                </a:lnTo>
                <a:lnTo>
                  <a:pt x="410464" y="508338"/>
                </a:lnTo>
                <a:lnTo>
                  <a:pt x="448538" y="481420"/>
                </a:lnTo>
                <a:lnTo>
                  <a:pt x="481420" y="448538"/>
                </a:lnTo>
                <a:lnTo>
                  <a:pt x="508338" y="410464"/>
                </a:lnTo>
                <a:lnTo>
                  <a:pt x="528520" y="367967"/>
                </a:lnTo>
                <a:lnTo>
                  <a:pt x="541195" y="321821"/>
                </a:lnTo>
                <a:lnTo>
                  <a:pt x="545591" y="272795"/>
                </a:lnTo>
                <a:lnTo>
                  <a:pt x="541195" y="223770"/>
                </a:lnTo>
                <a:lnTo>
                  <a:pt x="528520" y="177624"/>
                </a:lnTo>
                <a:lnTo>
                  <a:pt x="508338" y="135127"/>
                </a:lnTo>
                <a:lnTo>
                  <a:pt x="481420" y="97053"/>
                </a:lnTo>
                <a:lnTo>
                  <a:pt x="448538" y="64171"/>
                </a:lnTo>
                <a:lnTo>
                  <a:pt x="410463" y="37253"/>
                </a:lnTo>
                <a:lnTo>
                  <a:pt x="367967" y="17071"/>
                </a:lnTo>
                <a:lnTo>
                  <a:pt x="321821" y="4396"/>
                </a:lnTo>
                <a:lnTo>
                  <a:pt x="272796" y="0"/>
                </a:lnTo>
                <a:close/>
              </a:path>
            </a:pathLst>
          </a:custGeom>
          <a:solidFill>
            <a:srgbClr val="5B9BD4"/>
          </a:solidFill>
        </p:spPr>
        <p:txBody>
          <a:bodyPr wrap="square" lIns="0" tIns="0" rIns="0" bIns="0" rtlCol="0"/>
          <a:lstStyle/>
          <a:p>
            <a:endParaRPr/>
          </a:p>
        </p:txBody>
      </p:sp>
      <p:sp>
        <p:nvSpPr>
          <p:cNvPr id="5" name="object 5"/>
          <p:cNvSpPr txBox="1"/>
          <p:nvPr/>
        </p:nvSpPr>
        <p:spPr>
          <a:xfrm>
            <a:off x="4566590" y="457200"/>
            <a:ext cx="7320610" cy="5430974"/>
          </a:xfrm>
          <a:prstGeom prst="rect">
            <a:avLst/>
          </a:prstGeom>
        </p:spPr>
        <p:txBody>
          <a:bodyPr vert="horz" wrap="square" lIns="0" tIns="67310" rIns="0" bIns="0" rtlCol="0">
            <a:spAutoFit/>
          </a:bodyPr>
          <a:lstStyle/>
          <a:p>
            <a:pPr marL="12700" marR="5080">
              <a:spcBef>
                <a:spcPts val="530"/>
              </a:spcBef>
            </a:pPr>
            <a:r>
              <a:rPr sz="2400" dirty="0">
                <a:latin typeface="Roboto"/>
                <a:cs typeface="Roboto"/>
              </a:rPr>
              <a:t>When</a:t>
            </a:r>
            <a:r>
              <a:rPr sz="2400" spc="-45" dirty="0">
                <a:latin typeface="Roboto"/>
                <a:cs typeface="Roboto"/>
              </a:rPr>
              <a:t> </a:t>
            </a:r>
            <a:r>
              <a:rPr sz="2400" spc="-20" dirty="0">
                <a:latin typeface="Roboto"/>
                <a:cs typeface="Roboto"/>
              </a:rPr>
              <a:t>starting</a:t>
            </a:r>
            <a:r>
              <a:rPr sz="2400" spc="-35" dirty="0">
                <a:latin typeface="Roboto"/>
                <a:cs typeface="Roboto"/>
              </a:rPr>
              <a:t> </a:t>
            </a:r>
            <a:r>
              <a:rPr sz="2400" dirty="0">
                <a:latin typeface="Roboto"/>
                <a:cs typeface="Roboto"/>
              </a:rPr>
              <a:t>a</a:t>
            </a:r>
            <a:r>
              <a:rPr sz="2400" spc="-50" dirty="0">
                <a:latin typeface="Roboto"/>
                <a:cs typeface="Roboto"/>
              </a:rPr>
              <a:t> </a:t>
            </a:r>
            <a:r>
              <a:rPr sz="2400" spc="-10" dirty="0">
                <a:latin typeface="Roboto"/>
                <a:cs typeface="Roboto"/>
              </a:rPr>
              <a:t>business,</a:t>
            </a:r>
            <a:r>
              <a:rPr sz="2400" spc="-40" dirty="0">
                <a:latin typeface="Roboto"/>
                <a:cs typeface="Roboto"/>
              </a:rPr>
              <a:t> </a:t>
            </a:r>
            <a:r>
              <a:rPr sz="2400" dirty="0">
                <a:latin typeface="Roboto"/>
                <a:cs typeface="Roboto"/>
              </a:rPr>
              <a:t>one</a:t>
            </a:r>
            <a:r>
              <a:rPr sz="2400" spc="-50" dirty="0">
                <a:latin typeface="Roboto"/>
                <a:cs typeface="Roboto"/>
              </a:rPr>
              <a:t> </a:t>
            </a:r>
            <a:r>
              <a:rPr sz="2400" dirty="0">
                <a:latin typeface="Roboto"/>
                <a:cs typeface="Roboto"/>
              </a:rPr>
              <a:t>of</a:t>
            </a:r>
            <a:r>
              <a:rPr sz="2400" spc="-45" dirty="0">
                <a:latin typeface="Roboto"/>
                <a:cs typeface="Roboto"/>
              </a:rPr>
              <a:t> </a:t>
            </a:r>
            <a:r>
              <a:rPr sz="2400" dirty="0">
                <a:latin typeface="Roboto"/>
                <a:cs typeface="Roboto"/>
              </a:rPr>
              <a:t>the</a:t>
            </a:r>
            <a:r>
              <a:rPr sz="2400" spc="-50" dirty="0">
                <a:latin typeface="Roboto"/>
                <a:cs typeface="Roboto"/>
              </a:rPr>
              <a:t> </a:t>
            </a:r>
            <a:r>
              <a:rPr sz="2400" dirty="0">
                <a:latin typeface="Roboto"/>
                <a:cs typeface="Roboto"/>
              </a:rPr>
              <a:t>first</a:t>
            </a:r>
            <a:r>
              <a:rPr sz="2400" spc="-40" dirty="0">
                <a:latin typeface="Roboto"/>
                <a:cs typeface="Roboto"/>
              </a:rPr>
              <a:t> </a:t>
            </a:r>
            <a:r>
              <a:rPr sz="2400" spc="-20" dirty="0">
                <a:latin typeface="Roboto"/>
                <a:cs typeface="Roboto"/>
              </a:rPr>
              <a:t>things</a:t>
            </a:r>
            <a:r>
              <a:rPr sz="2400" spc="-45" dirty="0">
                <a:latin typeface="Roboto"/>
                <a:cs typeface="Roboto"/>
              </a:rPr>
              <a:t> </a:t>
            </a:r>
            <a:r>
              <a:rPr sz="2400" spc="-25" dirty="0">
                <a:latin typeface="Roboto"/>
                <a:cs typeface="Roboto"/>
              </a:rPr>
              <a:t>one </a:t>
            </a:r>
            <a:r>
              <a:rPr sz="2400" dirty="0">
                <a:latin typeface="Roboto"/>
                <a:cs typeface="Roboto"/>
              </a:rPr>
              <a:t>need</a:t>
            </a:r>
            <a:r>
              <a:rPr sz="2400" spc="-55" dirty="0">
                <a:latin typeface="Roboto"/>
                <a:cs typeface="Roboto"/>
              </a:rPr>
              <a:t> </a:t>
            </a:r>
            <a:r>
              <a:rPr sz="2400" dirty="0">
                <a:latin typeface="Roboto"/>
                <a:cs typeface="Roboto"/>
              </a:rPr>
              <a:t>is</a:t>
            </a:r>
            <a:r>
              <a:rPr sz="2400" spc="-50" dirty="0">
                <a:latin typeface="Roboto"/>
                <a:cs typeface="Roboto"/>
              </a:rPr>
              <a:t> </a:t>
            </a:r>
            <a:r>
              <a:rPr sz="2400" dirty="0">
                <a:latin typeface="Roboto"/>
                <a:cs typeface="Roboto"/>
              </a:rPr>
              <a:t>to</a:t>
            </a:r>
            <a:r>
              <a:rPr sz="2400" spc="-50" dirty="0">
                <a:latin typeface="Roboto"/>
                <a:cs typeface="Roboto"/>
              </a:rPr>
              <a:t> </a:t>
            </a:r>
            <a:r>
              <a:rPr sz="2400" dirty="0">
                <a:latin typeface="Roboto"/>
                <a:cs typeface="Roboto"/>
              </a:rPr>
              <a:t>plan</a:t>
            </a:r>
            <a:r>
              <a:rPr sz="2400" spc="-35" dirty="0">
                <a:latin typeface="Roboto"/>
                <a:cs typeface="Roboto"/>
              </a:rPr>
              <a:t> </a:t>
            </a:r>
            <a:r>
              <a:rPr sz="2400" spc="-10" dirty="0">
                <a:latin typeface="Roboto"/>
                <a:cs typeface="Roboto"/>
              </a:rPr>
              <a:t>his/her</a:t>
            </a:r>
            <a:r>
              <a:rPr sz="2400" spc="-60" dirty="0">
                <a:latin typeface="Roboto"/>
                <a:cs typeface="Roboto"/>
              </a:rPr>
              <a:t> </a:t>
            </a:r>
            <a:r>
              <a:rPr sz="2400" spc="-20" dirty="0">
                <a:latin typeface="Roboto"/>
                <a:cs typeface="Roboto"/>
              </a:rPr>
              <a:t>organization</a:t>
            </a:r>
            <a:r>
              <a:rPr sz="2400" spc="-55" dirty="0">
                <a:latin typeface="Roboto"/>
                <a:cs typeface="Roboto"/>
              </a:rPr>
              <a:t> </a:t>
            </a:r>
            <a:r>
              <a:rPr sz="2400" dirty="0">
                <a:latin typeface="Roboto"/>
                <a:cs typeface="Roboto"/>
              </a:rPr>
              <a:t>and</a:t>
            </a:r>
            <a:r>
              <a:rPr sz="2400" spc="-50" dirty="0">
                <a:latin typeface="Roboto"/>
                <a:cs typeface="Roboto"/>
              </a:rPr>
              <a:t> </a:t>
            </a:r>
            <a:r>
              <a:rPr sz="2400" spc="-10" dirty="0">
                <a:latin typeface="Roboto"/>
                <a:cs typeface="Roboto"/>
              </a:rPr>
              <a:t>operations. </a:t>
            </a:r>
            <a:r>
              <a:rPr sz="2400" dirty="0">
                <a:latin typeface="Roboto"/>
                <a:cs typeface="Roboto"/>
              </a:rPr>
              <a:t>This</a:t>
            </a:r>
            <a:r>
              <a:rPr sz="2400" spc="-40" dirty="0">
                <a:latin typeface="Roboto"/>
                <a:cs typeface="Roboto"/>
              </a:rPr>
              <a:t> </a:t>
            </a:r>
            <a:r>
              <a:rPr sz="2400" spc="-10" dirty="0">
                <a:latin typeface="Roboto"/>
                <a:cs typeface="Roboto"/>
              </a:rPr>
              <a:t>involves</a:t>
            </a:r>
            <a:r>
              <a:rPr sz="2400" spc="-40" dirty="0">
                <a:latin typeface="Roboto"/>
                <a:cs typeface="Roboto"/>
              </a:rPr>
              <a:t> </a:t>
            </a:r>
            <a:r>
              <a:rPr sz="2400" spc="-10" dirty="0">
                <a:latin typeface="Roboto"/>
                <a:cs typeface="Roboto"/>
              </a:rPr>
              <a:t>creating</a:t>
            </a:r>
            <a:r>
              <a:rPr sz="2400" spc="-50" dirty="0">
                <a:latin typeface="Roboto"/>
                <a:cs typeface="Roboto"/>
              </a:rPr>
              <a:t> </a:t>
            </a:r>
            <a:r>
              <a:rPr sz="2400" dirty="0">
                <a:latin typeface="Roboto"/>
                <a:cs typeface="Roboto"/>
              </a:rPr>
              <a:t>a</a:t>
            </a:r>
            <a:r>
              <a:rPr sz="2400" spc="-35" dirty="0">
                <a:latin typeface="Roboto"/>
                <a:cs typeface="Roboto"/>
              </a:rPr>
              <a:t> </a:t>
            </a:r>
            <a:r>
              <a:rPr sz="2400" spc="-20" dirty="0">
                <a:latin typeface="Roboto"/>
                <a:cs typeface="Roboto"/>
              </a:rPr>
              <a:t>structure</a:t>
            </a:r>
            <a:r>
              <a:rPr sz="2400" spc="-50" dirty="0">
                <a:latin typeface="Roboto"/>
                <a:cs typeface="Roboto"/>
              </a:rPr>
              <a:t> </a:t>
            </a:r>
            <a:r>
              <a:rPr sz="2400" dirty="0">
                <a:latin typeface="Roboto"/>
                <a:cs typeface="Roboto"/>
              </a:rPr>
              <a:t>for</a:t>
            </a:r>
            <a:r>
              <a:rPr sz="2400" spc="-35" dirty="0">
                <a:latin typeface="Roboto"/>
                <a:cs typeface="Roboto"/>
              </a:rPr>
              <a:t> </a:t>
            </a:r>
            <a:r>
              <a:rPr sz="2400" spc="-10" dirty="0">
                <a:latin typeface="Roboto"/>
                <a:cs typeface="Roboto"/>
              </a:rPr>
              <a:t>his/her company</a:t>
            </a:r>
            <a:r>
              <a:rPr sz="2400" spc="-75" dirty="0">
                <a:latin typeface="Roboto"/>
                <a:cs typeface="Roboto"/>
              </a:rPr>
              <a:t> </a:t>
            </a:r>
            <a:r>
              <a:rPr sz="2400" dirty="0">
                <a:latin typeface="Roboto"/>
                <a:cs typeface="Roboto"/>
              </a:rPr>
              <a:t>and</a:t>
            </a:r>
            <a:r>
              <a:rPr sz="2400" spc="-55" dirty="0">
                <a:latin typeface="Roboto"/>
                <a:cs typeface="Roboto"/>
              </a:rPr>
              <a:t> </a:t>
            </a:r>
            <a:r>
              <a:rPr sz="2400" spc="-10" dirty="0">
                <a:latin typeface="Roboto"/>
                <a:cs typeface="Roboto"/>
              </a:rPr>
              <a:t>figuring</a:t>
            </a:r>
            <a:r>
              <a:rPr sz="2400" spc="-55" dirty="0">
                <a:latin typeface="Roboto"/>
                <a:cs typeface="Roboto"/>
              </a:rPr>
              <a:t> </a:t>
            </a:r>
            <a:r>
              <a:rPr sz="2400" dirty="0">
                <a:latin typeface="Roboto"/>
                <a:cs typeface="Roboto"/>
              </a:rPr>
              <a:t>out</a:t>
            </a:r>
            <a:r>
              <a:rPr sz="2400" spc="-55" dirty="0">
                <a:latin typeface="Roboto"/>
                <a:cs typeface="Roboto"/>
              </a:rPr>
              <a:t> </a:t>
            </a:r>
            <a:r>
              <a:rPr sz="2400" dirty="0">
                <a:latin typeface="Roboto"/>
                <a:cs typeface="Roboto"/>
              </a:rPr>
              <a:t>the</a:t>
            </a:r>
            <a:r>
              <a:rPr sz="2400" spc="-60" dirty="0">
                <a:latin typeface="Roboto"/>
                <a:cs typeface="Roboto"/>
              </a:rPr>
              <a:t> </a:t>
            </a:r>
            <a:r>
              <a:rPr sz="2400" spc="-10" dirty="0">
                <a:latin typeface="Roboto"/>
                <a:cs typeface="Roboto"/>
              </a:rPr>
              <a:t>logistics</a:t>
            </a:r>
            <a:r>
              <a:rPr sz="2400" spc="-60" dirty="0">
                <a:latin typeface="Roboto"/>
                <a:cs typeface="Roboto"/>
              </a:rPr>
              <a:t> </a:t>
            </a:r>
            <a:r>
              <a:rPr sz="2400" dirty="0">
                <a:latin typeface="Roboto"/>
                <a:cs typeface="Roboto"/>
              </a:rPr>
              <a:t>of</a:t>
            </a:r>
            <a:r>
              <a:rPr sz="2400" spc="-55" dirty="0">
                <a:latin typeface="Roboto"/>
                <a:cs typeface="Roboto"/>
              </a:rPr>
              <a:t> </a:t>
            </a:r>
            <a:r>
              <a:rPr sz="2400" spc="-25" dirty="0">
                <a:latin typeface="Roboto"/>
                <a:cs typeface="Roboto"/>
              </a:rPr>
              <a:t>how </a:t>
            </a:r>
            <a:r>
              <a:rPr sz="2400" dirty="0">
                <a:latin typeface="Roboto"/>
                <a:cs typeface="Roboto"/>
              </a:rPr>
              <a:t>he/she</a:t>
            </a:r>
            <a:r>
              <a:rPr sz="2400" spc="-70" dirty="0">
                <a:latin typeface="Roboto"/>
                <a:cs typeface="Roboto"/>
              </a:rPr>
              <a:t> </a:t>
            </a:r>
            <a:r>
              <a:rPr sz="2400" dirty="0">
                <a:latin typeface="Roboto"/>
                <a:cs typeface="Roboto"/>
              </a:rPr>
              <a:t>will</a:t>
            </a:r>
            <a:r>
              <a:rPr sz="2400" spc="-80" dirty="0">
                <a:latin typeface="Roboto"/>
                <a:cs typeface="Roboto"/>
              </a:rPr>
              <a:t> </a:t>
            </a:r>
            <a:r>
              <a:rPr sz="2400" dirty="0">
                <a:latin typeface="Roboto"/>
                <a:cs typeface="Roboto"/>
              </a:rPr>
              <a:t>run</a:t>
            </a:r>
            <a:r>
              <a:rPr sz="2400" spc="-65" dirty="0">
                <a:latin typeface="Roboto"/>
                <a:cs typeface="Roboto"/>
              </a:rPr>
              <a:t> </a:t>
            </a:r>
            <a:r>
              <a:rPr sz="2400" dirty="0">
                <a:latin typeface="Roboto"/>
                <a:cs typeface="Roboto"/>
              </a:rPr>
              <a:t>it.</a:t>
            </a:r>
            <a:r>
              <a:rPr sz="2400" spc="-50" dirty="0">
                <a:latin typeface="Roboto"/>
                <a:cs typeface="Roboto"/>
              </a:rPr>
              <a:t> </a:t>
            </a:r>
            <a:r>
              <a:rPr sz="2400" dirty="0">
                <a:latin typeface="Roboto"/>
                <a:cs typeface="Roboto"/>
              </a:rPr>
              <a:t>There</a:t>
            </a:r>
            <a:r>
              <a:rPr sz="2400" spc="-80" dirty="0">
                <a:latin typeface="Roboto"/>
                <a:cs typeface="Roboto"/>
              </a:rPr>
              <a:t> </a:t>
            </a:r>
            <a:r>
              <a:rPr sz="2400" dirty="0">
                <a:latin typeface="Roboto"/>
                <a:cs typeface="Roboto"/>
              </a:rPr>
              <a:t>are</a:t>
            </a:r>
            <a:r>
              <a:rPr sz="2400" spc="-70" dirty="0">
                <a:latin typeface="Roboto"/>
                <a:cs typeface="Roboto"/>
              </a:rPr>
              <a:t> </a:t>
            </a:r>
            <a:r>
              <a:rPr sz="2400" spc="-10" dirty="0">
                <a:latin typeface="Roboto"/>
                <a:cs typeface="Roboto"/>
              </a:rPr>
              <a:t>many</a:t>
            </a:r>
            <a:r>
              <a:rPr sz="2400" spc="-75" dirty="0">
                <a:latin typeface="Roboto"/>
                <a:cs typeface="Roboto"/>
              </a:rPr>
              <a:t> </a:t>
            </a:r>
            <a:r>
              <a:rPr sz="2400" dirty="0">
                <a:latin typeface="Roboto"/>
                <a:cs typeface="Roboto"/>
              </a:rPr>
              <a:t>factors</a:t>
            </a:r>
            <a:r>
              <a:rPr sz="2400" spc="-85" dirty="0">
                <a:latin typeface="Roboto"/>
                <a:cs typeface="Roboto"/>
              </a:rPr>
              <a:t> </a:t>
            </a:r>
            <a:r>
              <a:rPr sz="2400" dirty="0">
                <a:latin typeface="Roboto"/>
                <a:cs typeface="Roboto"/>
              </a:rPr>
              <a:t>to</a:t>
            </a:r>
            <a:r>
              <a:rPr sz="2400" spc="-60" dirty="0">
                <a:latin typeface="Roboto"/>
                <a:cs typeface="Roboto"/>
              </a:rPr>
              <a:t> </a:t>
            </a:r>
            <a:r>
              <a:rPr sz="2400" spc="-10" dirty="0">
                <a:latin typeface="Roboto"/>
                <a:cs typeface="Roboto"/>
              </a:rPr>
              <a:t>consider </a:t>
            </a:r>
            <a:r>
              <a:rPr sz="2400" dirty="0">
                <a:latin typeface="Roboto"/>
                <a:cs typeface="Roboto"/>
              </a:rPr>
              <a:t>when</a:t>
            </a:r>
            <a:r>
              <a:rPr sz="2400" spc="-70" dirty="0">
                <a:latin typeface="Roboto"/>
                <a:cs typeface="Roboto"/>
              </a:rPr>
              <a:t> </a:t>
            </a:r>
            <a:r>
              <a:rPr sz="2400" spc="-10" dirty="0">
                <a:latin typeface="Roboto"/>
                <a:cs typeface="Roboto"/>
              </a:rPr>
              <a:t>planning</a:t>
            </a:r>
            <a:r>
              <a:rPr sz="2400" spc="-45" dirty="0">
                <a:latin typeface="Roboto"/>
                <a:cs typeface="Roboto"/>
              </a:rPr>
              <a:t> </a:t>
            </a:r>
            <a:r>
              <a:rPr sz="2400" spc="-20" dirty="0">
                <a:latin typeface="Roboto"/>
                <a:cs typeface="Roboto"/>
              </a:rPr>
              <a:t>organization</a:t>
            </a:r>
            <a:r>
              <a:rPr sz="2400" spc="-60" dirty="0">
                <a:latin typeface="Roboto"/>
                <a:cs typeface="Roboto"/>
              </a:rPr>
              <a:t> </a:t>
            </a:r>
            <a:r>
              <a:rPr sz="2400" dirty="0">
                <a:latin typeface="Roboto"/>
                <a:cs typeface="Roboto"/>
              </a:rPr>
              <a:t>and</a:t>
            </a:r>
            <a:r>
              <a:rPr sz="2400" spc="-60" dirty="0">
                <a:latin typeface="Roboto"/>
                <a:cs typeface="Roboto"/>
              </a:rPr>
              <a:t> </a:t>
            </a:r>
            <a:r>
              <a:rPr sz="2400" spc="-10" dirty="0">
                <a:latin typeface="Roboto"/>
                <a:cs typeface="Roboto"/>
              </a:rPr>
              <a:t>operations,</a:t>
            </a:r>
            <a:r>
              <a:rPr sz="2400" spc="-70" dirty="0">
                <a:latin typeface="Roboto"/>
                <a:cs typeface="Roboto"/>
              </a:rPr>
              <a:t> </a:t>
            </a:r>
            <a:r>
              <a:rPr sz="2400" spc="-10" dirty="0">
                <a:latin typeface="Roboto"/>
                <a:cs typeface="Roboto"/>
              </a:rPr>
              <a:t>such</a:t>
            </a:r>
            <a:r>
              <a:rPr sz="2400" spc="-80" dirty="0">
                <a:latin typeface="Roboto"/>
                <a:cs typeface="Roboto"/>
              </a:rPr>
              <a:t> </a:t>
            </a:r>
            <a:r>
              <a:rPr sz="2400" spc="-25" dirty="0">
                <a:latin typeface="Roboto"/>
                <a:cs typeface="Roboto"/>
              </a:rPr>
              <a:t>as:</a:t>
            </a:r>
            <a:endParaRPr sz="2400" dirty="0">
              <a:latin typeface="Roboto"/>
              <a:cs typeface="Roboto"/>
            </a:endParaRPr>
          </a:p>
          <a:p>
            <a:pPr marL="698500" marR="45720" indent="-228600">
              <a:spcBef>
                <a:spcPts val="505"/>
              </a:spcBef>
              <a:buFont typeface="Arial MT"/>
              <a:buChar char="•"/>
              <a:tabLst>
                <a:tab pos="698500" algn="l"/>
              </a:tabLst>
            </a:pPr>
            <a:r>
              <a:rPr sz="2400" spc="-10" dirty="0">
                <a:latin typeface="Roboto"/>
                <a:cs typeface="Roboto"/>
              </a:rPr>
              <a:t>Company</a:t>
            </a:r>
            <a:r>
              <a:rPr sz="2400" spc="-35" dirty="0">
                <a:latin typeface="Roboto"/>
                <a:cs typeface="Roboto"/>
              </a:rPr>
              <a:t> </a:t>
            </a:r>
            <a:r>
              <a:rPr sz="2400" spc="-25" dirty="0">
                <a:latin typeface="Roboto"/>
                <a:cs typeface="Roboto"/>
              </a:rPr>
              <a:t>Structure:</a:t>
            </a:r>
            <a:r>
              <a:rPr sz="2400" spc="-50" dirty="0">
                <a:latin typeface="Roboto"/>
                <a:cs typeface="Roboto"/>
              </a:rPr>
              <a:t> </a:t>
            </a:r>
            <a:r>
              <a:rPr sz="2400" dirty="0">
                <a:latin typeface="Roboto"/>
                <a:cs typeface="Roboto"/>
              </a:rPr>
              <a:t>What</a:t>
            </a:r>
            <a:r>
              <a:rPr sz="2400" spc="-20" dirty="0">
                <a:latin typeface="Roboto"/>
                <a:cs typeface="Roboto"/>
              </a:rPr>
              <a:t> </a:t>
            </a:r>
            <a:r>
              <a:rPr sz="2400" spc="-10" dirty="0">
                <a:latin typeface="Roboto"/>
                <a:cs typeface="Roboto"/>
              </a:rPr>
              <a:t>type</a:t>
            </a:r>
            <a:r>
              <a:rPr sz="2400" spc="-30" dirty="0">
                <a:latin typeface="Roboto"/>
                <a:cs typeface="Roboto"/>
              </a:rPr>
              <a:t> </a:t>
            </a:r>
            <a:r>
              <a:rPr sz="2400" dirty="0">
                <a:latin typeface="Roboto"/>
                <a:cs typeface="Roboto"/>
              </a:rPr>
              <a:t>of</a:t>
            </a:r>
            <a:r>
              <a:rPr sz="2400" spc="-25" dirty="0">
                <a:latin typeface="Roboto"/>
                <a:cs typeface="Roboto"/>
              </a:rPr>
              <a:t> </a:t>
            </a:r>
            <a:r>
              <a:rPr sz="2400" spc="-10" dirty="0">
                <a:latin typeface="Roboto"/>
                <a:cs typeface="Roboto"/>
              </a:rPr>
              <a:t>company </a:t>
            </a:r>
            <a:r>
              <a:rPr sz="2400" dirty="0">
                <a:latin typeface="Roboto"/>
                <a:cs typeface="Roboto"/>
              </a:rPr>
              <a:t>will</a:t>
            </a:r>
            <a:r>
              <a:rPr sz="2400" spc="-35" dirty="0">
                <a:latin typeface="Roboto"/>
                <a:cs typeface="Roboto"/>
              </a:rPr>
              <a:t> </a:t>
            </a:r>
            <a:r>
              <a:rPr sz="2400" dirty="0">
                <a:latin typeface="Roboto"/>
                <a:cs typeface="Roboto"/>
              </a:rPr>
              <a:t>it</a:t>
            </a:r>
            <a:r>
              <a:rPr sz="2400" spc="-30" dirty="0">
                <a:latin typeface="Roboto"/>
                <a:cs typeface="Roboto"/>
              </a:rPr>
              <a:t> </a:t>
            </a:r>
            <a:r>
              <a:rPr sz="2400" dirty="0">
                <a:latin typeface="Roboto"/>
                <a:cs typeface="Roboto"/>
              </a:rPr>
              <a:t>be</a:t>
            </a:r>
            <a:r>
              <a:rPr sz="2400" spc="-35" dirty="0">
                <a:latin typeface="Roboto"/>
                <a:cs typeface="Roboto"/>
              </a:rPr>
              <a:t> </a:t>
            </a:r>
            <a:r>
              <a:rPr sz="2400" dirty="0">
                <a:latin typeface="Roboto"/>
                <a:cs typeface="Roboto"/>
              </a:rPr>
              <a:t>(sole</a:t>
            </a:r>
            <a:r>
              <a:rPr sz="2400" spc="-35" dirty="0">
                <a:latin typeface="Roboto"/>
                <a:cs typeface="Roboto"/>
              </a:rPr>
              <a:t> </a:t>
            </a:r>
            <a:r>
              <a:rPr sz="2400" spc="-20" dirty="0">
                <a:latin typeface="Roboto"/>
                <a:cs typeface="Roboto"/>
              </a:rPr>
              <a:t>proprietorship,</a:t>
            </a:r>
            <a:r>
              <a:rPr sz="2400" spc="-50" dirty="0">
                <a:latin typeface="Roboto"/>
                <a:cs typeface="Roboto"/>
              </a:rPr>
              <a:t> </a:t>
            </a:r>
            <a:r>
              <a:rPr sz="2400" spc="-10" dirty="0">
                <a:latin typeface="Roboto"/>
                <a:cs typeface="Roboto"/>
              </a:rPr>
              <a:t>partnership, corporation,</a:t>
            </a:r>
            <a:r>
              <a:rPr sz="2400" spc="-70" dirty="0">
                <a:latin typeface="Roboto"/>
                <a:cs typeface="Roboto"/>
              </a:rPr>
              <a:t> </a:t>
            </a:r>
            <a:r>
              <a:rPr sz="2400" dirty="0">
                <a:latin typeface="Roboto"/>
                <a:cs typeface="Roboto"/>
              </a:rPr>
              <a:t>etc.)?</a:t>
            </a:r>
            <a:r>
              <a:rPr sz="2400" spc="-30" dirty="0">
                <a:latin typeface="Roboto"/>
                <a:cs typeface="Roboto"/>
              </a:rPr>
              <a:t> </a:t>
            </a:r>
            <a:r>
              <a:rPr sz="2400" dirty="0">
                <a:latin typeface="Roboto"/>
                <a:cs typeface="Roboto"/>
              </a:rPr>
              <a:t>How</a:t>
            </a:r>
            <a:r>
              <a:rPr sz="2400" spc="-50" dirty="0">
                <a:latin typeface="Roboto"/>
                <a:cs typeface="Roboto"/>
              </a:rPr>
              <a:t> </a:t>
            </a:r>
            <a:r>
              <a:rPr sz="2400" dirty="0">
                <a:latin typeface="Roboto"/>
                <a:cs typeface="Roboto"/>
              </a:rPr>
              <a:t>will</a:t>
            </a:r>
            <a:r>
              <a:rPr sz="2400" spc="-30" dirty="0">
                <a:latin typeface="Roboto"/>
                <a:cs typeface="Roboto"/>
              </a:rPr>
              <a:t> </a:t>
            </a:r>
            <a:r>
              <a:rPr sz="2400" dirty="0">
                <a:latin typeface="Roboto"/>
                <a:cs typeface="Roboto"/>
              </a:rPr>
              <a:t>the</a:t>
            </a:r>
            <a:r>
              <a:rPr sz="2400" spc="-45" dirty="0">
                <a:latin typeface="Roboto"/>
                <a:cs typeface="Roboto"/>
              </a:rPr>
              <a:t> </a:t>
            </a:r>
            <a:r>
              <a:rPr sz="2400" spc="-20" dirty="0">
                <a:latin typeface="Roboto"/>
                <a:cs typeface="Roboto"/>
              </a:rPr>
              <a:t>hierarchy</a:t>
            </a:r>
            <a:r>
              <a:rPr sz="2400" spc="-65" dirty="0">
                <a:latin typeface="Roboto"/>
                <a:cs typeface="Roboto"/>
              </a:rPr>
              <a:t> </a:t>
            </a:r>
            <a:r>
              <a:rPr sz="2400" spc="-20" dirty="0">
                <a:latin typeface="Roboto"/>
                <a:cs typeface="Roboto"/>
              </a:rPr>
              <a:t>look </a:t>
            </a:r>
            <a:r>
              <a:rPr sz="2400" spc="-10" dirty="0">
                <a:latin typeface="Roboto"/>
                <a:cs typeface="Roboto"/>
              </a:rPr>
              <a:t>like?</a:t>
            </a:r>
            <a:endParaRPr sz="2400" dirty="0">
              <a:latin typeface="Roboto"/>
              <a:cs typeface="Roboto"/>
            </a:endParaRPr>
          </a:p>
          <a:p>
            <a:pPr marL="698500" marR="50165" indent="-228600">
              <a:spcBef>
                <a:spcPts val="490"/>
              </a:spcBef>
              <a:buFont typeface="Arial MT"/>
              <a:buChar char="•"/>
              <a:tabLst>
                <a:tab pos="698500" algn="l"/>
              </a:tabLst>
            </a:pPr>
            <a:r>
              <a:rPr sz="2400" spc="-10" dirty="0">
                <a:latin typeface="Roboto"/>
                <a:cs typeface="Roboto"/>
              </a:rPr>
              <a:t>Location:</a:t>
            </a:r>
            <a:r>
              <a:rPr sz="2400" spc="-65" dirty="0">
                <a:latin typeface="Roboto"/>
                <a:cs typeface="Roboto"/>
              </a:rPr>
              <a:t> </a:t>
            </a:r>
            <a:r>
              <a:rPr sz="2400" dirty="0">
                <a:latin typeface="Roboto"/>
                <a:cs typeface="Roboto"/>
              </a:rPr>
              <a:t>Where</a:t>
            </a:r>
            <a:r>
              <a:rPr sz="2400" spc="-60" dirty="0">
                <a:latin typeface="Roboto"/>
                <a:cs typeface="Roboto"/>
              </a:rPr>
              <a:t> </a:t>
            </a:r>
            <a:r>
              <a:rPr sz="2400" dirty="0">
                <a:latin typeface="Roboto"/>
                <a:cs typeface="Roboto"/>
              </a:rPr>
              <a:t>will</a:t>
            </a:r>
            <a:r>
              <a:rPr sz="2400" spc="-50" dirty="0">
                <a:latin typeface="Roboto"/>
                <a:cs typeface="Roboto"/>
              </a:rPr>
              <a:t> </a:t>
            </a:r>
            <a:r>
              <a:rPr sz="2400" dirty="0">
                <a:latin typeface="Roboto"/>
                <a:cs typeface="Roboto"/>
              </a:rPr>
              <a:t>the</a:t>
            </a:r>
            <a:r>
              <a:rPr sz="2400" spc="-55" dirty="0">
                <a:latin typeface="Roboto"/>
                <a:cs typeface="Roboto"/>
              </a:rPr>
              <a:t> </a:t>
            </a:r>
            <a:r>
              <a:rPr sz="2400" spc="-10" dirty="0">
                <a:latin typeface="Roboto"/>
                <a:cs typeface="Roboto"/>
              </a:rPr>
              <a:t>business</a:t>
            </a:r>
            <a:r>
              <a:rPr sz="2400" spc="-60" dirty="0">
                <a:latin typeface="Roboto"/>
                <a:cs typeface="Roboto"/>
              </a:rPr>
              <a:t> </a:t>
            </a:r>
            <a:r>
              <a:rPr sz="2400" dirty="0">
                <a:latin typeface="Roboto"/>
                <a:cs typeface="Roboto"/>
              </a:rPr>
              <a:t>be</a:t>
            </a:r>
            <a:r>
              <a:rPr sz="2400" spc="-45" dirty="0">
                <a:latin typeface="Roboto"/>
                <a:cs typeface="Roboto"/>
              </a:rPr>
              <a:t> </a:t>
            </a:r>
            <a:r>
              <a:rPr sz="2400" spc="-10" dirty="0">
                <a:latin typeface="Roboto"/>
                <a:cs typeface="Roboto"/>
              </a:rPr>
              <a:t>located? </a:t>
            </a:r>
            <a:r>
              <a:rPr sz="2400" dirty="0">
                <a:latin typeface="Roboto"/>
                <a:cs typeface="Roboto"/>
              </a:rPr>
              <a:t>Will</a:t>
            </a:r>
            <a:r>
              <a:rPr sz="2400" spc="-25" dirty="0">
                <a:latin typeface="Roboto"/>
                <a:cs typeface="Roboto"/>
              </a:rPr>
              <a:t> </a:t>
            </a:r>
            <a:r>
              <a:rPr sz="2400" dirty="0">
                <a:latin typeface="Roboto"/>
                <a:cs typeface="Roboto"/>
              </a:rPr>
              <a:t>it</a:t>
            </a:r>
            <a:r>
              <a:rPr sz="2400" spc="-30" dirty="0">
                <a:latin typeface="Roboto"/>
                <a:cs typeface="Roboto"/>
              </a:rPr>
              <a:t> </a:t>
            </a:r>
            <a:r>
              <a:rPr sz="2400" dirty="0">
                <a:latin typeface="Roboto"/>
                <a:cs typeface="Roboto"/>
              </a:rPr>
              <a:t>have</a:t>
            </a:r>
            <a:r>
              <a:rPr sz="2400" spc="-55" dirty="0">
                <a:latin typeface="Roboto"/>
                <a:cs typeface="Roboto"/>
              </a:rPr>
              <a:t> </a:t>
            </a:r>
            <a:r>
              <a:rPr sz="2400" dirty="0">
                <a:latin typeface="Roboto"/>
                <a:cs typeface="Roboto"/>
              </a:rPr>
              <a:t>a</a:t>
            </a:r>
            <a:r>
              <a:rPr sz="2400" spc="-40" dirty="0">
                <a:latin typeface="Roboto"/>
                <a:cs typeface="Roboto"/>
              </a:rPr>
              <a:t> </a:t>
            </a:r>
            <a:r>
              <a:rPr sz="2400" spc="-20" dirty="0">
                <a:latin typeface="Roboto"/>
                <a:cs typeface="Roboto"/>
              </a:rPr>
              <a:t>physical</a:t>
            </a:r>
            <a:r>
              <a:rPr sz="2400" spc="-50" dirty="0">
                <a:latin typeface="Roboto"/>
                <a:cs typeface="Roboto"/>
              </a:rPr>
              <a:t> </a:t>
            </a:r>
            <a:r>
              <a:rPr sz="2400" spc="-10" dirty="0">
                <a:latin typeface="Roboto"/>
                <a:cs typeface="Roboto"/>
              </a:rPr>
              <a:t>storefront</a:t>
            </a:r>
            <a:r>
              <a:rPr sz="2400" spc="-50" dirty="0">
                <a:latin typeface="Roboto"/>
                <a:cs typeface="Roboto"/>
              </a:rPr>
              <a:t> </a:t>
            </a:r>
            <a:r>
              <a:rPr sz="2400" dirty="0">
                <a:latin typeface="Roboto"/>
                <a:cs typeface="Roboto"/>
              </a:rPr>
              <a:t>or</a:t>
            </a:r>
            <a:r>
              <a:rPr sz="2400" spc="-40" dirty="0">
                <a:latin typeface="Roboto"/>
                <a:cs typeface="Roboto"/>
              </a:rPr>
              <a:t> </a:t>
            </a:r>
            <a:r>
              <a:rPr sz="2400" spc="-20" dirty="0">
                <a:latin typeface="Roboto"/>
                <a:cs typeface="Roboto"/>
              </a:rPr>
              <a:t>will </a:t>
            </a:r>
            <a:r>
              <a:rPr sz="2400" dirty="0">
                <a:latin typeface="Roboto"/>
                <a:cs typeface="Roboto"/>
              </a:rPr>
              <a:t>operate</a:t>
            </a:r>
            <a:r>
              <a:rPr sz="2400" spc="-114" dirty="0">
                <a:latin typeface="Roboto"/>
                <a:cs typeface="Roboto"/>
              </a:rPr>
              <a:t> </a:t>
            </a:r>
            <a:r>
              <a:rPr sz="2400" dirty="0">
                <a:latin typeface="Roboto"/>
                <a:cs typeface="Roboto"/>
              </a:rPr>
              <a:t>online</a:t>
            </a:r>
            <a:r>
              <a:rPr sz="2400" spc="-80" dirty="0">
                <a:latin typeface="Roboto"/>
                <a:cs typeface="Roboto"/>
              </a:rPr>
              <a:t> </a:t>
            </a:r>
            <a:r>
              <a:rPr sz="2400" spc="-20" dirty="0">
                <a:latin typeface="Roboto"/>
                <a:cs typeface="Roboto"/>
              </a:rPr>
              <a:t>only?</a:t>
            </a:r>
            <a:endParaRPr sz="2400" dirty="0">
              <a:latin typeface="Roboto"/>
              <a:cs typeface="Roboto"/>
            </a:endParaRPr>
          </a:p>
          <a:p>
            <a:pPr marL="698500" marR="1013460" indent="-228600">
              <a:spcBef>
                <a:spcPts val="509"/>
              </a:spcBef>
              <a:buFont typeface="Arial MT"/>
              <a:buChar char="•"/>
              <a:tabLst>
                <a:tab pos="698500" algn="l"/>
              </a:tabLst>
            </a:pPr>
            <a:r>
              <a:rPr sz="2400" spc="-10" dirty="0">
                <a:latin typeface="Roboto"/>
                <a:cs typeface="Roboto"/>
              </a:rPr>
              <a:t>Marketing:</a:t>
            </a:r>
            <a:r>
              <a:rPr sz="2400" spc="-60" dirty="0">
                <a:latin typeface="Roboto"/>
                <a:cs typeface="Roboto"/>
              </a:rPr>
              <a:t> </a:t>
            </a:r>
            <a:r>
              <a:rPr sz="2400" dirty="0">
                <a:latin typeface="Roboto"/>
                <a:cs typeface="Roboto"/>
              </a:rPr>
              <a:t>How</a:t>
            </a:r>
            <a:r>
              <a:rPr sz="2400" spc="-60" dirty="0">
                <a:latin typeface="Roboto"/>
                <a:cs typeface="Roboto"/>
              </a:rPr>
              <a:t> </a:t>
            </a:r>
            <a:r>
              <a:rPr sz="2400" dirty="0">
                <a:latin typeface="Roboto"/>
                <a:cs typeface="Roboto"/>
              </a:rPr>
              <a:t>will</a:t>
            </a:r>
            <a:r>
              <a:rPr sz="2400" spc="-55" dirty="0">
                <a:latin typeface="Roboto"/>
                <a:cs typeface="Roboto"/>
              </a:rPr>
              <a:t> </a:t>
            </a:r>
            <a:r>
              <a:rPr sz="2400" dirty="0">
                <a:latin typeface="Roboto"/>
                <a:cs typeface="Roboto"/>
              </a:rPr>
              <a:t>the</a:t>
            </a:r>
            <a:r>
              <a:rPr sz="2400" spc="-65" dirty="0">
                <a:latin typeface="Roboto"/>
                <a:cs typeface="Roboto"/>
              </a:rPr>
              <a:t> </a:t>
            </a:r>
            <a:r>
              <a:rPr sz="2400" spc="-10" dirty="0">
                <a:latin typeface="Roboto"/>
                <a:cs typeface="Roboto"/>
              </a:rPr>
              <a:t>business</a:t>
            </a:r>
            <a:r>
              <a:rPr sz="2400" spc="-70" dirty="0">
                <a:latin typeface="Roboto"/>
                <a:cs typeface="Roboto"/>
              </a:rPr>
              <a:t> </a:t>
            </a:r>
            <a:r>
              <a:rPr sz="2400" spc="-25" dirty="0">
                <a:latin typeface="Roboto"/>
                <a:cs typeface="Roboto"/>
              </a:rPr>
              <a:t>be </a:t>
            </a:r>
            <a:r>
              <a:rPr sz="2400" dirty="0">
                <a:latin typeface="Roboto"/>
                <a:cs typeface="Roboto"/>
              </a:rPr>
              <a:t>promoted</a:t>
            </a:r>
            <a:r>
              <a:rPr sz="2400" spc="-110" dirty="0">
                <a:latin typeface="Roboto"/>
                <a:cs typeface="Roboto"/>
              </a:rPr>
              <a:t> </a:t>
            </a:r>
            <a:r>
              <a:rPr sz="2400" spc="-50" dirty="0">
                <a:latin typeface="Roboto"/>
                <a:cs typeface="Roboto"/>
              </a:rPr>
              <a:t>?</a:t>
            </a:r>
            <a:endParaRPr sz="2400" dirty="0">
              <a:latin typeface="Roboto"/>
              <a:cs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89204" y="1118616"/>
            <a:ext cx="4619625" cy="4620895"/>
          </a:xfrm>
          <a:custGeom>
            <a:avLst/>
            <a:gdLst/>
            <a:ahLst/>
            <a:cxnLst/>
            <a:rect l="l" t="t" r="r" b="b"/>
            <a:pathLst>
              <a:path w="4619625" h="4620895">
                <a:moveTo>
                  <a:pt x="2309622" y="0"/>
                </a:moveTo>
                <a:lnTo>
                  <a:pt x="2261299" y="495"/>
                </a:lnTo>
                <a:lnTo>
                  <a:pt x="2213219" y="1976"/>
                </a:lnTo>
                <a:lnTo>
                  <a:pt x="2165390" y="4431"/>
                </a:lnTo>
                <a:lnTo>
                  <a:pt x="2117822" y="7852"/>
                </a:lnTo>
                <a:lnTo>
                  <a:pt x="2070525" y="12229"/>
                </a:lnTo>
                <a:lnTo>
                  <a:pt x="2023508" y="17553"/>
                </a:lnTo>
                <a:lnTo>
                  <a:pt x="1976782" y="23812"/>
                </a:lnTo>
                <a:lnTo>
                  <a:pt x="1930355" y="30999"/>
                </a:lnTo>
                <a:lnTo>
                  <a:pt x="1884238" y="39103"/>
                </a:lnTo>
                <a:lnTo>
                  <a:pt x="1838440" y="48115"/>
                </a:lnTo>
                <a:lnTo>
                  <a:pt x="1792970" y="58025"/>
                </a:lnTo>
                <a:lnTo>
                  <a:pt x="1747839" y="68823"/>
                </a:lnTo>
                <a:lnTo>
                  <a:pt x="1703055" y="80499"/>
                </a:lnTo>
                <a:lnTo>
                  <a:pt x="1658629" y="93045"/>
                </a:lnTo>
                <a:lnTo>
                  <a:pt x="1614571" y="106450"/>
                </a:lnTo>
                <a:lnTo>
                  <a:pt x="1570889" y="120705"/>
                </a:lnTo>
                <a:lnTo>
                  <a:pt x="1527594" y="135800"/>
                </a:lnTo>
                <a:lnTo>
                  <a:pt x="1484695" y="151725"/>
                </a:lnTo>
                <a:lnTo>
                  <a:pt x="1442202" y="168471"/>
                </a:lnTo>
                <a:lnTo>
                  <a:pt x="1400124" y="186029"/>
                </a:lnTo>
                <a:lnTo>
                  <a:pt x="1358472" y="204388"/>
                </a:lnTo>
                <a:lnTo>
                  <a:pt x="1317254" y="223538"/>
                </a:lnTo>
                <a:lnTo>
                  <a:pt x="1276481" y="243471"/>
                </a:lnTo>
                <a:lnTo>
                  <a:pt x="1236161" y="264176"/>
                </a:lnTo>
                <a:lnTo>
                  <a:pt x="1196306" y="285645"/>
                </a:lnTo>
                <a:lnTo>
                  <a:pt x="1156923" y="307866"/>
                </a:lnTo>
                <a:lnTo>
                  <a:pt x="1118024" y="330832"/>
                </a:lnTo>
                <a:lnTo>
                  <a:pt x="1079617" y="354531"/>
                </a:lnTo>
                <a:lnTo>
                  <a:pt x="1041713" y="378954"/>
                </a:lnTo>
                <a:lnTo>
                  <a:pt x="1004320" y="404092"/>
                </a:lnTo>
                <a:lnTo>
                  <a:pt x="967449" y="429935"/>
                </a:lnTo>
                <a:lnTo>
                  <a:pt x="931109" y="456474"/>
                </a:lnTo>
                <a:lnTo>
                  <a:pt x="895310" y="483698"/>
                </a:lnTo>
                <a:lnTo>
                  <a:pt x="860061" y="511598"/>
                </a:lnTo>
                <a:lnTo>
                  <a:pt x="825373" y="540165"/>
                </a:lnTo>
                <a:lnTo>
                  <a:pt x="791254" y="569388"/>
                </a:lnTo>
                <a:lnTo>
                  <a:pt x="757715" y="599259"/>
                </a:lnTo>
                <a:lnTo>
                  <a:pt x="724765" y="629767"/>
                </a:lnTo>
                <a:lnTo>
                  <a:pt x="692413" y="660903"/>
                </a:lnTo>
                <a:lnTo>
                  <a:pt x="660670" y="692657"/>
                </a:lnTo>
                <a:lnTo>
                  <a:pt x="629545" y="725019"/>
                </a:lnTo>
                <a:lnTo>
                  <a:pt x="599047" y="757981"/>
                </a:lnTo>
                <a:lnTo>
                  <a:pt x="569187" y="791531"/>
                </a:lnTo>
                <a:lnTo>
                  <a:pt x="539974" y="825662"/>
                </a:lnTo>
                <a:lnTo>
                  <a:pt x="511417" y="860362"/>
                </a:lnTo>
                <a:lnTo>
                  <a:pt x="483526" y="895622"/>
                </a:lnTo>
                <a:lnTo>
                  <a:pt x="456312" y="931433"/>
                </a:lnTo>
                <a:lnTo>
                  <a:pt x="429782" y="967785"/>
                </a:lnTo>
                <a:lnTo>
                  <a:pt x="403948" y="1004669"/>
                </a:lnTo>
                <a:lnTo>
                  <a:pt x="378819" y="1042074"/>
                </a:lnTo>
                <a:lnTo>
                  <a:pt x="354404" y="1079991"/>
                </a:lnTo>
                <a:lnTo>
                  <a:pt x="330713" y="1118410"/>
                </a:lnTo>
                <a:lnTo>
                  <a:pt x="307756" y="1157323"/>
                </a:lnTo>
                <a:lnTo>
                  <a:pt x="285542" y="1196718"/>
                </a:lnTo>
                <a:lnTo>
                  <a:pt x="264082" y="1236587"/>
                </a:lnTo>
                <a:lnTo>
                  <a:pt x="243384" y="1276919"/>
                </a:lnTo>
                <a:lnTo>
                  <a:pt x="223458" y="1317706"/>
                </a:lnTo>
                <a:lnTo>
                  <a:pt x="204314" y="1358937"/>
                </a:lnTo>
                <a:lnTo>
                  <a:pt x="185962" y="1400603"/>
                </a:lnTo>
                <a:lnTo>
                  <a:pt x="168411" y="1442695"/>
                </a:lnTo>
                <a:lnTo>
                  <a:pt x="151670" y="1485201"/>
                </a:lnTo>
                <a:lnTo>
                  <a:pt x="135751" y="1528114"/>
                </a:lnTo>
                <a:lnTo>
                  <a:pt x="120661" y="1571423"/>
                </a:lnTo>
                <a:lnTo>
                  <a:pt x="106411" y="1615119"/>
                </a:lnTo>
                <a:lnTo>
                  <a:pt x="93011" y="1659191"/>
                </a:lnTo>
                <a:lnTo>
                  <a:pt x="80470" y="1703631"/>
                </a:lnTo>
                <a:lnTo>
                  <a:pt x="68798" y="1748428"/>
                </a:lnTo>
                <a:lnTo>
                  <a:pt x="58003" y="1793574"/>
                </a:lnTo>
                <a:lnTo>
                  <a:pt x="48097" y="1839058"/>
                </a:lnTo>
                <a:lnTo>
                  <a:pt x="39089" y="1884870"/>
                </a:lnTo>
                <a:lnTo>
                  <a:pt x="30988" y="1931002"/>
                </a:lnTo>
                <a:lnTo>
                  <a:pt x="23804" y="1977443"/>
                </a:lnTo>
                <a:lnTo>
                  <a:pt x="17546" y="2024184"/>
                </a:lnTo>
                <a:lnTo>
                  <a:pt x="12225" y="2071215"/>
                </a:lnTo>
                <a:lnTo>
                  <a:pt x="7849" y="2118526"/>
                </a:lnTo>
                <a:lnTo>
                  <a:pt x="4430" y="2166108"/>
                </a:lnTo>
                <a:lnTo>
                  <a:pt x="1975" y="2213952"/>
                </a:lnTo>
                <a:lnTo>
                  <a:pt x="495" y="2262047"/>
                </a:lnTo>
                <a:lnTo>
                  <a:pt x="0" y="2310384"/>
                </a:lnTo>
                <a:lnTo>
                  <a:pt x="495" y="2358720"/>
                </a:lnTo>
                <a:lnTo>
                  <a:pt x="1975" y="2406815"/>
                </a:lnTo>
                <a:lnTo>
                  <a:pt x="4430" y="2454659"/>
                </a:lnTo>
                <a:lnTo>
                  <a:pt x="7849" y="2502241"/>
                </a:lnTo>
                <a:lnTo>
                  <a:pt x="12225" y="2549552"/>
                </a:lnTo>
                <a:lnTo>
                  <a:pt x="17546" y="2596583"/>
                </a:lnTo>
                <a:lnTo>
                  <a:pt x="23804" y="2643324"/>
                </a:lnTo>
                <a:lnTo>
                  <a:pt x="30988" y="2689765"/>
                </a:lnTo>
                <a:lnTo>
                  <a:pt x="39089" y="2735897"/>
                </a:lnTo>
                <a:lnTo>
                  <a:pt x="48097" y="2781709"/>
                </a:lnTo>
                <a:lnTo>
                  <a:pt x="58003" y="2827193"/>
                </a:lnTo>
                <a:lnTo>
                  <a:pt x="68798" y="2872339"/>
                </a:lnTo>
                <a:lnTo>
                  <a:pt x="80470" y="2917136"/>
                </a:lnTo>
                <a:lnTo>
                  <a:pt x="93011" y="2961576"/>
                </a:lnTo>
                <a:lnTo>
                  <a:pt x="106411" y="3005648"/>
                </a:lnTo>
                <a:lnTo>
                  <a:pt x="120661" y="3049344"/>
                </a:lnTo>
                <a:lnTo>
                  <a:pt x="135751" y="3092653"/>
                </a:lnTo>
                <a:lnTo>
                  <a:pt x="151670" y="3135566"/>
                </a:lnTo>
                <a:lnTo>
                  <a:pt x="168411" y="3178072"/>
                </a:lnTo>
                <a:lnTo>
                  <a:pt x="185962" y="3220164"/>
                </a:lnTo>
                <a:lnTo>
                  <a:pt x="204314" y="3261830"/>
                </a:lnTo>
                <a:lnTo>
                  <a:pt x="223458" y="3303061"/>
                </a:lnTo>
                <a:lnTo>
                  <a:pt x="243384" y="3343848"/>
                </a:lnTo>
                <a:lnTo>
                  <a:pt x="264082" y="3384180"/>
                </a:lnTo>
                <a:lnTo>
                  <a:pt x="285542" y="3424049"/>
                </a:lnTo>
                <a:lnTo>
                  <a:pt x="307756" y="3463444"/>
                </a:lnTo>
                <a:lnTo>
                  <a:pt x="330713" y="3502357"/>
                </a:lnTo>
                <a:lnTo>
                  <a:pt x="354404" y="3540776"/>
                </a:lnTo>
                <a:lnTo>
                  <a:pt x="378819" y="3578693"/>
                </a:lnTo>
                <a:lnTo>
                  <a:pt x="403948" y="3616098"/>
                </a:lnTo>
                <a:lnTo>
                  <a:pt x="429782" y="3652982"/>
                </a:lnTo>
                <a:lnTo>
                  <a:pt x="456312" y="3689334"/>
                </a:lnTo>
                <a:lnTo>
                  <a:pt x="483526" y="3725145"/>
                </a:lnTo>
                <a:lnTo>
                  <a:pt x="511417" y="3760405"/>
                </a:lnTo>
                <a:lnTo>
                  <a:pt x="539974" y="3795105"/>
                </a:lnTo>
                <a:lnTo>
                  <a:pt x="569187" y="3829236"/>
                </a:lnTo>
                <a:lnTo>
                  <a:pt x="599047" y="3862786"/>
                </a:lnTo>
                <a:lnTo>
                  <a:pt x="629545" y="3895748"/>
                </a:lnTo>
                <a:lnTo>
                  <a:pt x="660670" y="3928110"/>
                </a:lnTo>
                <a:lnTo>
                  <a:pt x="692413" y="3959864"/>
                </a:lnTo>
                <a:lnTo>
                  <a:pt x="724765" y="3991000"/>
                </a:lnTo>
                <a:lnTo>
                  <a:pt x="757715" y="4021508"/>
                </a:lnTo>
                <a:lnTo>
                  <a:pt x="791254" y="4051379"/>
                </a:lnTo>
                <a:lnTo>
                  <a:pt x="825373" y="4080602"/>
                </a:lnTo>
                <a:lnTo>
                  <a:pt x="860061" y="4109169"/>
                </a:lnTo>
                <a:lnTo>
                  <a:pt x="895310" y="4137069"/>
                </a:lnTo>
                <a:lnTo>
                  <a:pt x="931109" y="4164293"/>
                </a:lnTo>
                <a:lnTo>
                  <a:pt x="967449" y="4190832"/>
                </a:lnTo>
                <a:lnTo>
                  <a:pt x="1004320" y="4216675"/>
                </a:lnTo>
                <a:lnTo>
                  <a:pt x="1041713" y="4241813"/>
                </a:lnTo>
                <a:lnTo>
                  <a:pt x="1079617" y="4266236"/>
                </a:lnTo>
                <a:lnTo>
                  <a:pt x="1118024" y="4289935"/>
                </a:lnTo>
                <a:lnTo>
                  <a:pt x="1156923" y="4312901"/>
                </a:lnTo>
                <a:lnTo>
                  <a:pt x="1196306" y="4335122"/>
                </a:lnTo>
                <a:lnTo>
                  <a:pt x="1236161" y="4356591"/>
                </a:lnTo>
                <a:lnTo>
                  <a:pt x="1276481" y="4377296"/>
                </a:lnTo>
                <a:lnTo>
                  <a:pt x="1317254" y="4397229"/>
                </a:lnTo>
                <a:lnTo>
                  <a:pt x="1358472" y="4416379"/>
                </a:lnTo>
                <a:lnTo>
                  <a:pt x="1400124" y="4434738"/>
                </a:lnTo>
                <a:lnTo>
                  <a:pt x="1442202" y="4452296"/>
                </a:lnTo>
                <a:lnTo>
                  <a:pt x="1484695" y="4469042"/>
                </a:lnTo>
                <a:lnTo>
                  <a:pt x="1527594" y="4484967"/>
                </a:lnTo>
                <a:lnTo>
                  <a:pt x="1570889" y="4500062"/>
                </a:lnTo>
                <a:lnTo>
                  <a:pt x="1614571" y="4514317"/>
                </a:lnTo>
                <a:lnTo>
                  <a:pt x="1658629" y="4527722"/>
                </a:lnTo>
                <a:lnTo>
                  <a:pt x="1703055" y="4540268"/>
                </a:lnTo>
                <a:lnTo>
                  <a:pt x="1747839" y="4551944"/>
                </a:lnTo>
                <a:lnTo>
                  <a:pt x="1792970" y="4562742"/>
                </a:lnTo>
                <a:lnTo>
                  <a:pt x="1838440" y="4572652"/>
                </a:lnTo>
                <a:lnTo>
                  <a:pt x="1884238" y="4581664"/>
                </a:lnTo>
                <a:lnTo>
                  <a:pt x="1930355" y="4589768"/>
                </a:lnTo>
                <a:lnTo>
                  <a:pt x="1976782" y="4596955"/>
                </a:lnTo>
                <a:lnTo>
                  <a:pt x="2023508" y="4603214"/>
                </a:lnTo>
                <a:lnTo>
                  <a:pt x="2070525" y="4608538"/>
                </a:lnTo>
                <a:lnTo>
                  <a:pt x="2117822" y="4612915"/>
                </a:lnTo>
                <a:lnTo>
                  <a:pt x="2165390" y="4616336"/>
                </a:lnTo>
                <a:lnTo>
                  <a:pt x="2213219" y="4618791"/>
                </a:lnTo>
                <a:lnTo>
                  <a:pt x="2261299" y="4620272"/>
                </a:lnTo>
                <a:lnTo>
                  <a:pt x="2309622" y="4620768"/>
                </a:lnTo>
                <a:lnTo>
                  <a:pt x="2357944" y="4620272"/>
                </a:lnTo>
                <a:lnTo>
                  <a:pt x="2406024" y="4618791"/>
                </a:lnTo>
                <a:lnTo>
                  <a:pt x="2453853" y="4616336"/>
                </a:lnTo>
                <a:lnTo>
                  <a:pt x="2501421" y="4612915"/>
                </a:lnTo>
                <a:lnTo>
                  <a:pt x="2548718" y="4608538"/>
                </a:lnTo>
                <a:lnTo>
                  <a:pt x="2595735" y="4603214"/>
                </a:lnTo>
                <a:lnTo>
                  <a:pt x="2642461" y="4596955"/>
                </a:lnTo>
                <a:lnTo>
                  <a:pt x="2688888" y="4589768"/>
                </a:lnTo>
                <a:lnTo>
                  <a:pt x="2735005" y="4581664"/>
                </a:lnTo>
                <a:lnTo>
                  <a:pt x="2780803" y="4572652"/>
                </a:lnTo>
                <a:lnTo>
                  <a:pt x="2826273" y="4562742"/>
                </a:lnTo>
                <a:lnTo>
                  <a:pt x="2871404" y="4551944"/>
                </a:lnTo>
                <a:lnTo>
                  <a:pt x="2916188" y="4540268"/>
                </a:lnTo>
                <a:lnTo>
                  <a:pt x="2960614" y="4527722"/>
                </a:lnTo>
                <a:lnTo>
                  <a:pt x="3004672" y="4514317"/>
                </a:lnTo>
                <a:lnTo>
                  <a:pt x="3048354" y="4500062"/>
                </a:lnTo>
                <a:lnTo>
                  <a:pt x="3091649" y="4484967"/>
                </a:lnTo>
                <a:lnTo>
                  <a:pt x="3134548" y="4469042"/>
                </a:lnTo>
                <a:lnTo>
                  <a:pt x="3177041" y="4452296"/>
                </a:lnTo>
                <a:lnTo>
                  <a:pt x="3219119" y="4434738"/>
                </a:lnTo>
                <a:lnTo>
                  <a:pt x="3260771" y="4416379"/>
                </a:lnTo>
                <a:lnTo>
                  <a:pt x="3301989" y="4397229"/>
                </a:lnTo>
                <a:lnTo>
                  <a:pt x="3342762" y="4377296"/>
                </a:lnTo>
                <a:lnTo>
                  <a:pt x="3383082" y="4356591"/>
                </a:lnTo>
                <a:lnTo>
                  <a:pt x="3422937" y="4335122"/>
                </a:lnTo>
                <a:lnTo>
                  <a:pt x="3462320" y="4312901"/>
                </a:lnTo>
                <a:lnTo>
                  <a:pt x="3501219" y="4289935"/>
                </a:lnTo>
                <a:lnTo>
                  <a:pt x="3539626" y="4266236"/>
                </a:lnTo>
                <a:lnTo>
                  <a:pt x="3577530" y="4241813"/>
                </a:lnTo>
                <a:lnTo>
                  <a:pt x="3614923" y="4216675"/>
                </a:lnTo>
                <a:lnTo>
                  <a:pt x="3651794" y="4190832"/>
                </a:lnTo>
                <a:lnTo>
                  <a:pt x="3688134" y="4164293"/>
                </a:lnTo>
                <a:lnTo>
                  <a:pt x="3723933" y="4137069"/>
                </a:lnTo>
                <a:lnTo>
                  <a:pt x="3759182" y="4109169"/>
                </a:lnTo>
                <a:lnTo>
                  <a:pt x="3793870" y="4080602"/>
                </a:lnTo>
                <a:lnTo>
                  <a:pt x="3827989" y="4051379"/>
                </a:lnTo>
                <a:lnTo>
                  <a:pt x="3861528" y="4021508"/>
                </a:lnTo>
                <a:lnTo>
                  <a:pt x="3894478" y="3991000"/>
                </a:lnTo>
                <a:lnTo>
                  <a:pt x="3926830" y="3959864"/>
                </a:lnTo>
                <a:lnTo>
                  <a:pt x="3958573" y="3928110"/>
                </a:lnTo>
                <a:lnTo>
                  <a:pt x="3989698" y="3895748"/>
                </a:lnTo>
                <a:lnTo>
                  <a:pt x="4020196" y="3862786"/>
                </a:lnTo>
                <a:lnTo>
                  <a:pt x="4050056" y="3829236"/>
                </a:lnTo>
                <a:lnTo>
                  <a:pt x="4079269" y="3795105"/>
                </a:lnTo>
                <a:lnTo>
                  <a:pt x="4107826" y="3760405"/>
                </a:lnTo>
                <a:lnTo>
                  <a:pt x="4135717" y="3725145"/>
                </a:lnTo>
                <a:lnTo>
                  <a:pt x="4162931" y="3689334"/>
                </a:lnTo>
                <a:lnTo>
                  <a:pt x="4189461" y="3652982"/>
                </a:lnTo>
                <a:lnTo>
                  <a:pt x="4215295" y="3616098"/>
                </a:lnTo>
                <a:lnTo>
                  <a:pt x="4240424" y="3578693"/>
                </a:lnTo>
                <a:lnTo>
                  <a:pt x="4264839" y="3540776"/>
                </a:lnTo>
                <a:lnTo>
                  <a:pt x="4288530" y="3502357"/>
                </a:lnTo>
                <a:lnTo>
                  <a:pt x="4311487" y="3463444"/>
                </a:lnTo>
                <a:lnTo>
                  <a:pt x="4333701" y="3424049"/>
                </a:lnTo>
                <a:lnTo>
                  <a:pt x="4355161" y="3384180"/>
                </a:lnTo>
                <a:lnTo>
                  <a:pt x="4375859" y="3343848"/>
                </a:lnTo>
                <a:lnTo>
                  <a:pt x="4395785" y="3303061"/>
                </a:lnTo>
                <a:lnTo>
                  <a:pt x="4414929" y="3261830"/>
                </a:lnTo>
                <a:lnTo>
                  <a:pt x="4433281" y="3220164"/>
                </a:lnTo>
                <a:lnTo>
                  <a:pt x="4450832" y="3178072"/>
                </a:lnTo>
                <a:lnTo>
                  <a:pt x="4467573" y="3135566"/>
                </a:lnTo>
                <a:lnTo>
                  <a:pt x="4483492" y="3092653"/>
                </a:lnTo>
                <a:lnTo>
                  <a:pt x="4498582" y="3049344"/>
                </a:lnTo>
                <a:lnTo>
                  <a:pt x="4512832" y="3005648"/>
                </a:lnTo>
                <a:lnTo>
                  <a:pt x="4526232" y="2961576"/>
                </a:lnTo>
                <a:lnTo>
                  <a:pt x="4538773" y="2917136"/>
                </a:lnTo>
                <a:lnTo>
                  <a:pt x="4550445" y="2872339"/>
                </a:lnTo>
                <a:lnTo>
                  <a:pt x="4561240" y="2827193"/>
                </a:lnTo>
                <a:lnTo>
                  <a:pt x="4571146" y="2781709"/>
                </a:lnTo>
                <a:lnTo>
                  <a:pt x="4580154" y="2735897"/>
                </a:lnTo>
                <a:lnTo>
                  <a:pt x="4588255" y="2689765"/>
                </a:lnTo>
                <a:lnTo>
                  <a:pt x="4595439" y="2643324"/>
                </a:lnTo>
                <a:lnTo>
                  <a:pt x="4601697" y="2596583"/>
                </a:lnTo>
                <a:lnTo>
                  <a:pt x="4607018" y="2549552"/>
                </a:lnTo>
                <a:lnTo>
                  <a:pt x="4611394" y="2502241"/>
                </a:lnTo>
                <a:lnTo>
                  <a:pt x="4614813" y="2454659"/>
                </a:lnTo>
                <a:lnTo>
                  <a:pt x="4617268" y="2406815"/>
                </a:lnTo>
                <a:lnTo>
                  <a:pt x="4618748" y="2358720"/>
                </a:lnTo>
                <a:lnTo>
                  <a:pt x="4619244" y="2310384"/>
                </a:lnTo>
                <a:lnTo>
                  <a:pt x="4618748" y="2262047"/>
                </a:lnTo>
                <a:lnTo>
                  <a:pt x="4617268" y="2213952"/>
                </a:lnTo>
                <a:lnTo>
                  <a:pt x="4614813" y="2166108"/>
                </a:lnTo>
                <a:lnTo>
                  <a:pt x="4611394" y="2118526"/>
                </a:lnTo>
                <a:lnTo>
                  <a:pt x="4607018" y="2071215"/>
                </a:lnTo>
                <a:lnTo>
                  <a:pt x="4601697" y="2024184"/>
                </a:lnTo>
                <a:lnTo>
                  <a:pt x="4595439" y="1977443"/>
                </a:lnTo>
                <a:lnTo>
                  <a:pt x="4588255" y="1931002"/>
                </a:lnTo>
                <a:lnTo>
                  <a:pt x="4580154" y="1884870"/>
                </a:lnTo>
                <a:lnTo>
                  <a:pt x="4571146" y="1839058"/>
                </a:lnTo>
                <a:lnTo>
                  <a:pt x="4561240" y="1793574"/>
                </a:lnTo>
                <a:lnTo>
                  <a:pt x="4550445" y="1748428"/>
                </a:lnTo>
                <a:lnTo>
                  <a:pt x="4538773" y="1703631"/>
                </a:lnTo>
                <a:lnTo>
                  <a:pt x="4526232" y="1659191"/>
                </a:lnTo>
                <a:lnTo>
                  <a:pt x="4512832" y="1615119"/>
                </a:lnTo>
                <a:lnTo>
                  <a:pt x="4498582" y="1571423"/>
                </a:lnTo>
                <a:lnTo>
                  <a:pt x="4483492" y="1528114"/>
                </a:lnTo>
                <a:lnTo>
                  <a:pt x="4467573" y="1485201"/>
                </a:lnTo>
                <a:lnTo>
                  <a:pt x="4450832" y="1442695"/>
                </a:lnTo>
                <a:lnTo>
                  <a:pt x="4433281" y="1400603"/>
                </a:lnTo>
                <a:lnTo>
                  <a:pt x="4414929" y="1358937"/>
                </a:lnTo>
                <a:lnTo>
                  <a:pt x="4395785" y="1317706"/>
                </a:lnTo>
                <a:lnTo>
                  <a:pt x="4375859" y="1276919"/>
                </a:lnTo>
                <a:lnTo>
                  <a:pt x="4355161" y="1236587"/>
                </a:lnTo>
                <a:lnTo>
                  <a:pt x="4333701" y="1196718"/>
                </a:lnTo>
                <a:lnTo>
                  <a:pt x="4311487" y="1157323"/>
                </a:lnTo>
                <a:lnTo>
                  <a:pt x="4288530" y="1118410"/>
                </a:lnTo>
                <a:lnTo>
                  <a:pt x="4264839" y="1079991"/>
                </a:lnTo>
                <a:lnTo>
                  <a:pt x="4240424" y="1042074"/>
                </a:lnTo>
                <a:lnTo>
                  <a:pt x="4215295" y="1004669"/>
                </a:lnTo>
                <a:lnTo>
                  <a:pt x="4189461" y="967785"/>
                </a:lnTo>
                <a:lnTo>
                  <a:pt x="4162931" y="931433"/>
                </a:lnTo>
                <a:lnTo>
                  <a:pt x="4135717" y="895622"/>
                </a:lnTo>
                <a:lnTo>
                  <a:pt x="4107826" y="860362"/>
                </a:lnTo>
                <a:lnTo>
                  <a:pt x="4079269" y="825662"/>
                </a:lnTo>
                <a:lnTo>
                  <a:pt x="4050056" y="791531"/>
                </a:lnTo>
                <a:lnTo>
                  <a:pt x="4020196" y="757981"/>
                </a:lnTo>
                <a:lnTo>
                  <a:pt x="3989698" y="725019"/>
                </a:lnTo>
                <a:lnTo>
                  <a:pt x="3958573" y="692657"/>
                </a:lnTo>
                <a:lnTo>
                  <a:pt x="3926830" y="660903"/>
                </a:lnTo>
                <a:lnTo>
                  <a:pt x="3894478" y="629767"/>
                </a:lnTo>
                <a:lnTo>
                  <a:pt x="3861528" y="599259"/>
                </a:lnTo>
                <a:lnTo>
                  <a:pt x="3827989" y="569388"/>
                </a:lnTo>
                <a:lnTo>
                  <a:pt x="3793870" y="540165"/>
                </a:lnTo>
                <a:lnTo>
                  <a:pt x="3759182" y="511598"/>
                </a:lnTo>
                <a:lnTo>
                  <a:pt x="3723933" y="483698"/>
                </a:lnTo>
                <a:lnTo>
                  <a:pt x="3688134" y="456474"/>
                </a:lnTo>
                <a:lnTo>
                  <a:pt x="3651794" y="429935"/>
                </a:lnTo>
                <a:lnTo>
                  <a:pt x="3614923" y="404092"/>
                </a:lnTo>
                <a:lnTo>
                  <a:pt x="3577530" y="378954"/>
                </a:lnTo>
                <a:lnTo>
                  <a:pt x="3539626" y="354531"/>
                </a:lnTo>
                <a:lnTo>
                  <a:pt x="3501219" y="330832"/>
                </a:lnTo>
                <a:lnTo>
                  <a:pt x="3462320" y="307866"/>
                </a:lnTo>
                <a:lnTo>
                  <a:pt x="3422937" y="285645"/>
                </a:lnTo>
                <a:lnTo>
                  <a:pt x="3383082" y="264176"/>
                </a:lnTo>
                <a:lnTo>
                  <a:pt x="3342762" y="243471"/>
                </a:lnTo>
                <a:lnTo>
                  <a:pt x="3301989" y="223538"/>
                </a:lnTo>
                <a:lnTo>
                  <a:pt x="3260771" y="204388"/>
                </a:lnTo>
                <a:lnTo>
                  <a:pt x="3219119" y="186029"/>
                </a:lnTo>
                <a:lnTo>
                  <a:pt x="3177041" y="168471"/>
                </a:lnTo>
                <a:lnTo>
                  <a:pt x="3134548" y="151725"/>
                </a:lnTo>
                <a:lnTo>
                  <a:pt x="3091649" y="135800"/>
                </a:lnTo>
                <a:lnTo>
                  <a:pt x="3048354" y="120705"/>
                </a:lnTo>
                <a:lnTo>
                  <a:pt x="3004672" y="106450"/>
                </a:lnTo>
                <a:lnTo>
                  <a:pt x="2960614" y="93045"/>
                </a:lnTo>
                <a:lnTo>
                  <a:pt x="2916188" y="80499"/>
                </a:lnTo>
                <a:lnTo>
                  <a:pt x="2871404" y="68823"/>
                </a:lnTo>
                <a:lnTo>
                  <a:pt x="2826273" y="58025"/>
                </a:lnTo>
                <a:lnTo>
                  <a:pt x="2780803" y="48115"/>
                </a:lnTo>
                <a:lnTo>
                  <a:pt x="2735005" y="39103"/>
                </a:lnTo>
                <a:lnTo>
                  <a:pt x="2688888" y="30999"/>
                </a:lnTo>
                <a:lnTo>
                  <a:pt x="2642461" y="23812"/>
                </a:lnTo>
                <a:lnTo>
                  <a:pt x="2595735" y="17553"/>
                </a:lnTo>
                <a:lnTo>
                  <a:pt x="2548718" y="12229"/>
                </a:lnTo>
                <a:lnTo>
                  <a:pt x="2501421" y="7852"/>
                </a:lnTo>
                <a:lnTo>
                  <a:pt x="2453853" y="4431"/>
                </a:lnTo>
                <a:lnTo>
                  <a:pt x="2406024" y="1976"/>
                </a:lnTo>
                <a:lnTo>
                  <a:pt x="2357944" y="495"/>
                </a:lnTo>
                <a:lnTo>
                  <a:pt x="2309622" y="0"/>
                </a:lnTo>
                <a:close/>
              </a:path>
            </a:pathLst>
          </a:custGeom>
          <a:solidFill>
            <a:srgbClr val="EC7C30"/>
          </a:solidFill>
        </p:spPr>
        <p:txBody>
          <a:bodyPr wrap="square" lIns="0" tIns="0" rIns="0" bIns="0" rtlCol="0"/>
          <a:lstStyle/>
          <a:p>
            <a:endParaRPr/>
          </a:p>
        </p:txBody>
      </p:sp>
      <p:sp>
        <p:nvSpPr>
          <p:cNvPr id="3" name="object 3"/>
          <p:cNvSpPr txBox="1">
            <a:spLocks noGrp="1"/>
          </p:cNvSpPr>
          <p:nvPr>
            <p:ph type="title"/>
          </p:nvPr>
        </p:nvSpPr>
        <p:spPr>
          <a:xfrm>
            <a:off x="1250086" y="1812163"/>
            <a:ext cx="2841625" cy="3105150"/>
          </a:xfrm>
          <a:prstGeom prst="rect">
            <a:avLst/>
          </a:prstGeom>
        </p:spPr>
        <p:txBody>
          <a:bodyPr vert="horz" wrap="square" lIns="0" tIns="81280" rIns="0" bIns="0" rtlCol="0">
            <a:spAutoFit/>
          </a:bodyPr>
          <a:lstStyle/>
          <a:p>
            <a:pPr marL="12700" marR="5080">
              <a:lnSpc>
                <a:spcPct val="89800"/>
              </a:lnSpc>
              <a:spcBef>
                <a:spcPts val="640"/>
              </a:spcBef>
              <a:tabLst>
                <a:tab pos="613410" algn="l"/>
              </a:tabLst>
            </a:pPr>
            <a:r>
              <a:rPr sz="4400" spc="-25" dirty="0"/>
              <a:t>5.</a:t>
            </a:r>
            <a:r>
              <a:rPr sz="4400" dirty="0"/>
              <a:t>	</a:t>
            </a:r>
            <a:r>
              <a:rPr sz="4400" spc="-10" dirty="0"/>
              <a:t>Prepare </a:t>
            </a:r>
            <a:r>
              <a:rPr sz="4400" dirty="0"/>
              <a:t>an</a:t>
            </a:r>
            <a:r>
              <a:rPr sz="4400" spc="-125" dirty="0"/>
              <a:t> </a:t>
            </a:r>
            <a:r>
              <a:rPr sz="4400" spc="-30" dirty="0"/>
              <a:t>Opening </a:t>
            </a:r>
            <a:r>
              <a:rPr sz="4400" spc="-25" dirty="0"/>
              <a:t>Day </a:t>
            </a:r>
            <a:r>
              <a:rPr sz="4400" spc="-10" dirty="0"/>
              <a:t>Balance Sheet</a:t>
            </a:r>
            <a:endParaRPr sz="4400"/>
          </a:p>
        </p:txBody>
      </p:sp>
      <p:sp>
        <p:nvSpPr>
          <p:cNvPr id="4" name="object 4"/>
          <p:cNvSpPr/>
          <p:nvPr/>
        </p:nvSpPr>
        <p:spPr>
          <a:xfrm>
            <a:off x="9294748" y="941112"/>
            <a:ext cx="2376805" cy="1490345"/>
          </a:xfrm>
          <a:custGeom>
            <a:avLst/>
            <a:gdLst/>
            <a:ahLst/>
            <a:cxnLst/>
            <a:rect l="l" t="t" r="r" b="b"/>
            <a:pathLst>
              <a:path w="2376804" h="1490345">
                <a:moveTo>
                  <a:pt x="0" y="288755"/>
                </a:moveTo>
                <a:lnTo>
                  <a:pt x="39458" y="260804"/>
                </a:lnTo>
                <a:lnTo>
                  <a:pt x="79505" y="234304"/>
                </a:lnTo>
                <a:lnTo>
                  <a:pt x="120109" y="209253"/>
                </a:lnTo>
                <a:lnTo>
                  <a:pt x="161236" y="185644"/>
                </a:lnTo>
                <a:lnTo>
                  <a:pt x="202855" y="163472"/>
                </a:lnTo>
                <a:lnTo>
                  <a:pt x="244933" y="142733"/>
                </a:lnTo>
                <a:lnTo>
                  <a:pt x="287437" y="123421"/>
                </a:lnTo>
                <a:lnTo>
                  <a:pt x="330336" y="105532"/>
                </a:lnTo>
                <a:lnTo>
                  <a:pt x="373596" y="89060"/>
                </a:lnTo>
                <a:lnTo>
                  <a:pt x="417187" y="74001"/>
                </a:lnTo>
                <a:lnTo>
                  <a:pt x="461074" y="60350"/>
                </a:lnTo>
                <a:lnTo>
                  <a:pt x="505225" y="48101"/>
                </a:lnTo>
                <a:lnTo>
                  <a:pt x="549609" y="37249"/>
                </a:lnTo>
                <a:lnTo>
                  <a:pt x="594193" y="27790"/>
                </a:lnTo>
                <a:lnTo>
                  <a:pt x="638944" y="19719"/>
                </a:lnTo>
                <a:lnTo>
                  <a:pt x="683831" y="13030"/>
                </a:lnTo>
                <a:lnTo>
                  <a:pt x="728820" y="7718"/>
                </a:lnTo>
                <a:lnTo>
                  <a:pt x="773879" y="3780"/>
                </a:lnTo>
                <a:lnTo>
                  <a:pt x="818976" y="1208"/>
                </a:lnTo>
                <a:lnTo>
                  <a:pt x="864078" y="0"/>
                </a:lnTo>
                <a:lnTo>
                  <a:pt x="909153" y="148"/>
                </a:lnTo>
                <a:lnTo>
                  <a:pt x="954169" y="1650"/>
                </a:lnTo>
                <a:lnTo>
                  <a:pt x="999093" y="4498"/>
                </a:lnTo>
                <a:lnTo>
                  <a:pt x="1043893" y="8690"/>
                </a:lnTo>
                <a:lnTo>
                  <a:pt x="1088536" y="14219"/>
                </a:lnTo>
                <a:lnTo>
                  <a:pt x="1132991" y="21080"/>
                </a:lnTo>
                <a:lnTo>
                  <a:pt x="1177223" y="29269"/>
                </a:lnTo>
                <a:lnTo>
                  <a:pt x="1221202" y="38781"/>
                </a:lnTo>
                <a:lnTo>
                  <a:pt x="1264895" y="49610"/>
                </a:lnTo>
                <a:lnTo>
                  <a:pt x="1308269" y="61752"/>
                </a:lnTo>
                <a:lnTo>
                  <a:pt x="1351292" y="75201"/>
                </a:lnTo>
                <a:lnTo>
                  <a:pt x="1393932" y="89953"/>
                </a:lnTo>
                <a:lnTo>
                  <a:pt x="1436156" y="106003"/>
                </a:lnTo>
                <a:lnTo>
                  <a:pt x="1477931" y="123345"/>
                </a:lnTo>
                <a:lnTo>
                  <a:pt x="1519226" y="141975"/>
                </a:lnTo>
                <a:lnTo>
                  <a:pt x="1560008" y="161887"/>
                </a:lnTo>
                <a:lnTo>
                  <a:pt x="1600245" y="183077"/>
                </a:lnTo>
                <a:lnTo>
                  <a:pt x="1639903" y="205539"/>
                </a:lnTo>
                <a:lnTo>
                  <a:pt x="1678951" y="229269"/>
                </a:lnTo>
                <a:lnTo>
                  <a:pt x="1717357" y="254262"/>
                </a:lnTo>
                <a:lnTo>
                  <a:pt x="1755087" y="280512"/>
                </a:lnTo>
                <a:lnTo>
                  <a:pt x="1792110" y="308014"/>
                </a:lnTo>
                <a:lnTo>
                  <a:pt x="1828393" y="336765"/>
                </a:lnTo>
                <a:lnTo>
                  <a:pt x="1863904" y="366758"/>
                </a:lnTo>
                <a:lnTo>
                  <a:pt x="1898610" y="397988"/>
                </a:lnTo>
                <a:lnTo>
                  <a:pt x="1932479" y="430451"/>
                </a:lnTo>
                <a:lnTo>
                  <a:pt x="1965479" y="464142"/>
                </a:lnTo>
                <a:lnTo>
                  <a:pt x="1997576" y="499056"/>
                </a:lnTo>
                <a:lnTo>
                  <a:pt x="2028740" y="535187"/>
                </a:lnTo>
                <a:lnTo>
                  <a:pt x="2058936" y="572530"/>
                </a:lnTo>
                <a:lnTo>
                  <a:pt x="2088133" y="611081"/>
                </a:lnTo>
                <a:lnTo>
                  <a:pt x="2116898" y="651779"/>
                </a:lnTo>
                <a:lnTo>
                  <a:pt x="2144230" y="693313"/>
                </a:lnTo>
                <a:lnTo>
                  <a:pt x="2170114" y="735645"/>
                </a:lnTo>
                <a:lnTo>
                  <a:pt x="2194539" y="778737"/>
                </a:lnTo>
                <a:lnTo>
                  <a:pt x="2217490" y="822549"/>
                </a:lnTo>
                <a:lnTo>
                  <a:pt x="2238956" y="867043"/>
                </a:lnTo>
                <a:lnTo>
                  <a:pt x="2258922" y="912180"/>
                </a:lnTo>
                <a:lnTo>
                  <a:pt x="2277376" y="957920"/>
                </a:lnTo>
                <a:lnTo>
                  <a:pt x="2294304" y="1004226"/>
                </a:lnTo>
                <a:lnTo>
                  <a:pt x="2309694" y="1051057"/>
                </a:lnTo>
                <a:lnTo>
                  <a:pt x="2323532" y="1098375"/>
                </a:lnTo>
                <a:lnTo>
                  <a:pt x="2335805" y="1146142"/>
                </a:lnTo>
                <a:lnTo>
                  <a:pt x="2346501" y="1194318"/>
                </a:lnTo>
                <a:lnTo>
                  <a:pt x="2355605" y="1242865"/>
                </a:lnTo>
                <a:lnTo>
                  <a:pt x="2363106" y="1291743"/>
                </a:lnTo>
                <a:lnTo>
                  <a:pt x="2368989" y="1340914"/>
                </a:lnTo>
                <a:lnTo>
                  <a:pt x="2373242" y="1390339"/>
                </a:lnTo>
                <a:lnTo>
                  <a:pt x="2375852" y="1439978"/>
                </a:lnTo>
                <a:lnTo>
                  <a:pt x="2376804" y="1489794"/>
                </a:lnTo>
              </a:path>
            </a:pathLst>
          </a:custGeom>
          <a:ln w="127000">
            <a:solidFill>
              <a:srgbClr val="FFC000"/>
            </a:solidFill>
            <a:prstDash val="dash"/>
          </a:ln>
        </p:spPr>
        <p:txBody>
          <a:bodyPr wrap="square" lIns="0" tIns="0" rIns="0" bIns="0" rtlCol="0"/>
          <a:lstStyle/>
          <a:p>
            <a:endParaRPr/>
          </a:p>
        </p:txBody>
      </p:sp>
      <p:sp>
        <p:nvSpPr>
          <p:cNvPr id="5" name="object 5"/>
          <p:cNvSpPr/>
          <p:nvPr/>
        </p:nvSpPr>
        <p:spPr>
          <a:xfrm>
            <a:off x="909827" y="4780788"/>
            <a:ext cx="546100" cy="546100"/>
          </a:xfrm>
          <a:custGeom>
            <a:avLst/>
            <a:gdLst/>
            <a:ahLst/>
            <a:cxnLst/>
            <a:rect l="l" t="t" r="r" b="b"/>
            <a:pathLst>
              <a:path w="546100" h="546100">
                <a:moveTo>
                  <a:pt x="272796" y="0"/>
                </a:moveTo>
                <a:lnTo>
                  <a:pt x="223760" y="4396"/>
                </a:lnTo>
                <a:lnTo>
                  <a:pt x="177609" y="17071"/>
                </a:lnTo>
                <a:lnTo>
                  <a:pt x="135111" y="37253"/>
                </a:lnTo>
                <a:lnTo>
                  <a:pt x="97037" y="64171"/>
                </a:lnTo>
                <a:lnTo>
                  <a:pt x="64158" y="97053"/>
                </a:lnTo>
                <a:lnTo>
                  <a:pt x="37244" y="135127"/>
                </a:lnTo>
                <a:lnTo>
                  <a:pt x="17066" y="177624"/>
                </a:lnTo>
                <a:lnTo>
                  <a:pt x="4395" y="223770"/>
                </a:lnTo>
                <a:lnTo>
                  <a:pt x="0" y="272795"/>
                </a:lnTo>
                <a:lnTo>
                  <a:pt x="4395" y="321821"/>
                </a:lnTo>
                <a:lnTo>
                  <a:pt x="17066" y="367967"/>
                </a:lnTo>
                <a:lnTo>
                  <a:pt x="37244" y="410463"/>
                </a:lnTo>
                <a:lnTo>
                  <a:pt x="64158" y="448538"/>
                </a:lnTo>
                <a:lnTo>
                  <a:pt x="97037" y="481420"/>
                </a:lnTo>
                <a:lnTo>
                  <a:pt x="135111" y="508338"/>
                </a:lnTo>
                <a:lnTo>
                  <a:pt x="177609" y="528520"/>
                </a:lnTo>
                <a:lnTo>
                  <a:pt x="223760" y="541195"/>
                </a:lnTo>
                <a:lnTo>
                  <a:pt x="272796" y="545592"/>
                </a:lnTo>
                <a:lnTo>
                  <a:pt x="321821" y="541195"/>
                </a:lnTo>
                <a:lnTo>
                  <a:pt x="367967" y="528520"/>
                </a:lnTo>
                <a:lnTo>
                  <a:pt x="410464" y="508338"/>
                </a:lnTo>
                <a:lnTo>
                  <a:pt x="448538" y="481420"/>
                </a:lnTo>
                <a:lnTo>
                  <a:pt x="481420" y="448538"/>
                </a:lnTo>
                <a:lnTo>
                  <a:pt x="508338" y="410464"/>
                </a:lnTo>
                <a:lnTo>
                  <a:pt x="528520" y="367967"/>
                </a:lnTo>
                <a:lnTo>
                  <a:pt x="541195" y="321821"/>
                </a:lnTo>
                <a:lnTo>
                  <a:pt x="545591" y="272795"/>
                </a:lnTo>
                <a:lnTo>
                  <a:pt x="541195" y="223770"/>
                </a:lnTo>
                <a:lnTo>
                  <a:pt x="528520" y="177624"/>
                </a:lnTo>
                <a:lnTo>
                  <a:pt x="508338" y="135127"/>
                </a:lnTo>
                <a:lnTo>
                  <a:pt x="481420" y="97053"/>
                </a:lnTo>
                <a:lnTo>
                  <a:pt x="448538" y="64171"/>
                </a:lnTo>
                <a:lnTo>
                  <a:pt x="410463" y="37253"/>
                </a:lnTo>
                <a:lnTo>
                  <a:pt x="367967" y="17071"/>
                </a:lnTo>
                <a:lnTo>
                  <a:pt x="321821" y="4396"/>
                </a:lnTo>
                <a:lnTo>
                  <a:pt x="272796" y="0"/>
                </a:lnTo>
                <a:close/>
              </a:path>
            </a:pathLst>
          </a:custGeom>
          <a:solidFill>
            <a:srgbClr val="5B9BD4"/>
          </a:solidFill>
        </p:spPr>
        <p:txBody>
          <a:bodyPr wrap="square" lIns="0" tIns="0" rIns="0" bIns="0" rtlCol="0"/>
          <a:lstStyle/>
          <a:p>
            <a:endParaRPr/>
          </a:p>
        </p:txBody>
      </p:sp>
      <p:sp>
        <p:nvSpPr>
          <p:cNvPr id="6" name="object 6"/>
          <p:cNvSpPr txBox="1"/>
          <p:nvPr/>
        </p:nvSpPr>
        <p:spPr>
          <a:xfrm>
            <a:off x="5096915" y="550279"/>
            <a:ext cx="6361430" cy="2523768"/>
          </a:xfrm>
          <a:prstGeom prst="rect">
            <a:avLst/>
          </a:prstGeom>
        </p:spPr>
        <p:txBody>
          <a:bodyPr vert="horz" wrap="square" lIns="0" tIns="60960" rIns="0" bIns="0" rtlCol="0">
            <a:spAutoFit/>
          </a:bodyPr>
          <a:lstStyle/>
          <a:p>
            <a:pPr marL="12700" marR="5080">
              <a:spcBef>
                <a:spcPts val="480"/>
              </a:spcBef>
            </a:pPr>
            <a:r>
              <a:rPr sz="2000" dirty="0">
                <a:latin typeface="Roboto"/>
                <a:cs typeface="Roboto"/>
              </a:rPr>
              <a:t>The</a:t>
            </a:r>
            <a:r>
              <a:rPr sz="2000" spc="-55" dirty="0">
                <a:latin typeface="Roboto"/>
                <a:cs typeface="Roboto"/>
              </a:rPr>
              <a:t> </a:t>
            </a:r>
            <a:r>
              <a:rPr sz="2000" spc="-10" dirty="0">
                <a:latin typeface="Roboto"/>
                <a:cs typeface="Roboto"/>
              </a:rPr>
              <a:t>opening</a:t>
            </a:r>
            <a:r>
              <a:rPr sz="2000" spc="-30" dirty="0">
                <a:latin typeface="Roboto"/>
                <a:cs typeface="Roboto"/>
              </a:rPr>
              <a:t> </a:t>
            </a:r>
            <a:r>
              <a:rPr sz="2000" dirty="0">
                <a:latin typeface="Roboto"/>
                <a:cs typeface="Roboto"/>
              </a:rPr>
              <a:t>day</a:t>
            </a:r>
            <a:r>
              <a:rPr sz="2000" spc="-55" dirty="0">
                <a:latin typeface="Roboto"/>
                <a:cs typeface="Roboto"/>
              </a:rPr>
              <a:t> </a:t>
            </a:r>
            <a:r>
              <a:rPr sz="2000" dirty="0">
                <a:latin typeface="Roboto"/>
                <a:cs typeface="Roboto"/>
              </a:rPr>
              <a:t>balance</a:t>
            </a:r>
            <a:r>
              <a:rPr sz="2000" spc="-20" dirty="0">
                <a:latin typeface="Roboto"/>
                <a:cs typeface="Roboto"/>
              </a:rPr>
              <a:t> </a:t>
            </a:r>
            <a:r>
              <a:rPr sz="2000" dirty="0">
                <a:latin typeface="Roboto"/>
                <a:cs typeface="Roboto"/>
              </a:rPr>
              <a:t>sheet</a:t>
            </a:r>
            <a:r>
              <a:rPr sz="2000" spc="-60" dirty="0">
                <a:latin typeface="Roboto"/>
                <a:cs typeface="Roboto"/>
              </a:rPr>
              <a:t> </a:t>
            </a:r>
            <a:r>
              <a:rPr sz="2000" dirty="0">
                <a:latin typeface="Roboto"/>
                <a:cs typeface="Roboto"/>
              </a:rPr>
              <a:t>is</a:t>
            </a:r>
            <a:r>
              <a:rPr sz="2000" spc="-65" dirty="0">
                <a:latin typeface="Roboto"/>
                <a:cs typeface="Roboto"/>
              </a:rPr>
              <a:t> </a:t>
            </a:r>
            <a:r>
              <a:rPr sz="2000" dirty="0">
                <a:latin typeface="Roboto"/>
                <a:cs typeface="Roboto"/>
              </a:rPr>
              <a:t>a</a:t>
            </a:r>
            <a:r>
              <a:rPr sz="2000" spc="-50" dirty="0">
                <a:latin typeface="Roboto"/>
                <a:cs typeface="Roboto"/>
              </a:rPr>
              <a:t> </a:t>
            </a:r>
            <a:r>
              <a:rPr sz="2000" spc="-10" dirty="0">
                <a:latin typeface="Roboto"/>
                <a:cs typeface="Roboto"/>
              </a:rPr>
              <a:t>snapshot</a:t>
            </a:r>
            <a:r>
              <a:rPr sz="2000" spc="-35" dirty="0">
                <a:latin typeface="Roboto"/>
                <a:cs typeface="Roboto"/>
              </a:rPr>
              <a:t> </a:t>
            </a:r>
            <a:r>
              <a:rPr sz="2000" dirty="0">
                <a:latin typeface="Roboto"/>
                <a:cs typeface="Roboto"/>
              </a:rPr>
              <a:t>of</a:t>
            </a:r>
            <a:r>
              <a:rPr sz="2000" spc="-60" dirty="0">
                <a:latin typeface="Roboto"/>
                <a:cs typeface="Roboto"/>
              </a:rPr>
              <a:t> </a:t>
            </a:r>
            <a:r>
              <a:rPr sz="2000" spc="-25" dirty="0">
                <a:latin typeface="Roboto"/>
                <a:cs typeface="Roboto"/>
              </a:rPr>
              <a:t>the company's </a:t>
            </a:r>
            <a:r>
              <a:rPr sz="2000" spc="-10" dirty="0">
                <a:latin typeface="Roboto"/>
                <a:cs typeface="Roboto"/>
              </a:rPr>
              <a:t>financial</a:t>
            </a:r>
            <a:r>
              <a:rPr sz="2000" spc="15" dirty="0">
                <a:latin typeface="Roboto"/>
                <a:cs typeface="Roboto"/>
              </a:rPr>
              <a:t> </a:t>
            </a:r>
            <a:r>
              <a:rPr sz="2000" spc="-20" dirty="0">
                <a:latin typeface="Roboto"/>
                <a:cs typeface="Roboto"/>
              </a:rPr>
              <a:t>position</a:t>
            </a:r>
            <a:r>
              <a:rPr sz="2000" spc="-40" dirty="0">
                <a:latin typeface="Roboto"/>
                <a:cs typeface="Roboto"/>
              </a:rPr>
              <a:t> </a:t>
            </a:r>
            <a:r>
              <a:rPr sz="2000" dirty="0">
                <a:latin typeface="Roboto"/>
                <a:cs typeface="Roboto"/>
              </a:rPr>
              <a:t>at</a:t>
            </a:r>
            <a:r>
              <a:rPr sz="2000" spc="-30" dirty="0">
                <a:latin typeface="Roboto"/>
                <a:cs typeface="Roboto"/>
              </a:rPr>
              <a:t> </a:t>
            </a:r>
            <a:r>
              <a:rPr sz="2000" dirty="0">
                <a:latin typeface="Roboto"/>
                <a:cs typeface="Roboto"/>
              </a:rPr>
              <a:t>the</a:t>
            </a:r>
            <a:r>
              <a:rPr sz="2000" spc="-35" dirty="0">
                <a:latin typeface="Roboto"/>
                <a:cs typeface="Roboto"/>
              </a:rPr>
              <a:t> </a:t>
            </a:r>
            <a:r>
              <a:rPr sz="2000" spc="-20" dirty="0">
                <a:latin typeface="Roboto"/>
                <a:cs typeface="Roboto"/>
              </a:rPr>
              <a:t>beginning</a:t>
            </a:r>
            <a:r>
              <a:rPr sz="2000" dirty="0">
                <a:latin typeface="Roboto"/>
                <a:cs typeface="Roboto"/>
              </a:rPr>
              <a:t> of</a:t>
            </a:r>
            <a:r>
              <a:rPr sz="2000" spc="-35" dirty="0">
                <a:latin typeface="Roboto"/>
                <a:cs typeface="Roboto"/>
              </a:rPr>
              <a:t> </a:t>
            </a:r>
            <a:r>
              <a:rPr sz="2000" spc="-25" dirty="0">
                <a:latin typeface="Roboto"/>
                <a:cs typeface="Roboto"/>
              </a:rPr>
              <a:t>the </a:t>
            </a:r>
            <a:r>
              <a:rPr sz="2000" spc="-10" dirty="0">
                <a:latin typeface="Roboto"/>
                <a:cs typeface="Roboto"/>
              </a:rPr>
              <a:t>business</a:t>
            </a:r>
            <a:r>
              <a:rPr sz="2000" spc="-45" dirty="0">
                <a:latin typeface="Roboto"/>
                <a:cs typeface="Roboto"/>
              </a:rPr>
              <a:t> </a:t>
            </a:r>
            <a:r>
              <a:rPr sz="2000" spc="-10" dirty="0">
                <a:latin typeface="Roboto"/>
                <a:cs typeface="Roboto"/>
              </a:rPr>
              <a:t>venture.</a:t>
            </a:r>
            <a:r>
              <a:rPr sz="2000" spc="-45" dirty="0">
                <a:latin typeface="Roboto"/>
                <a:cs typeface="Roboto"/>
              </a:rPr>
              <a:t> </a:t>
            </a:r>
            <a:r>
              <a:rPr sz="2000" dirty="0">
                <a:latin typeface="Roboto"/>
                <a:cs typeface="Roboto"/>
              </a:rPr>
              <a:t>The</a:t>
            </a:r>
            <a:r>
              <a:rPr sz="2000" spc="-55" dirty="0">
                <a:latin typeface="Roboto"/>
                <a:cs typeface="Roboto"/>
              </a:rPr>
              <a:t> </a:t>
            </a:r>
            <a:r>
              <a:rPr sz="2000" spc="-10" dirty="0">
                <a:latin typeface="Roboto"/>
                <a:cs typeface="Roboto"/>
              </a:rPr>
              <a:t>purpose</a:t>
            </a:r>
            <a:r>
              <a:rPr sz="2000" spc="-55" dirty="0">
                <a:latin typeface="Roboto"/>
                <a:cs typeface="Roboto"/>
              </a:rPr>
              <a:t> </a:t>
            </a:r>
            <a:r>
              <a:rPr sz="2000" dirty="0">
                <a:latin typeface="Roboto"/>
                <a:cs typeface="Roboto"/>
              </a:rPr>
              <a:t>of</a:t>
            </a:r>
            <a:r>
              <a:rPr sz="2000" spc="-55" dirty="0">
                <a:latin typeface="Roboto"/>
                <a:cs typeface="Roboto"/>
              </a:rPr>
              <a:t> </a:t>
            </a:r>
            <a:r>
              <a:rPr sz="2000" dirty="0">
                <a:latin typeface="Roboto"/>
                <a:cs typeface="Roboto"/>
              </a:rPr>
              <a:t>the</a:t>
            </a:r>
            <a:r>
              <a:rPr sz="2000" spc="-60" dirty="0">
                <a:latin typeface="Roboto"/>
                <a:cs typeface="Roboto"/>
              </a:rPr>
              <a:t> </a:t>
            </a:r>
            <a:r>
              <a:rPr sz="2000" spc="-10" dirty="0">
                <a:latin typeface="Roboto"/>
                <a:cs typeface="Roboto"/>
              </a:rPr>
              <a:t>opening</a:t>
            </a:r>
            <a:r>
              <a:rPr sz="2000" spc="-35" dirty="0">
                <a:latin typeface="Roboto"/>
                <a:cs typeface="Roboto"/>
              </a:rPr>
              <a:t> </a:t>
            </a:r>
            <a:r>
              <a:rPr sz="2000" dirty="0">
                <a:latin typeface="Roboto"/>
                <a:cs typeface="Roboto"/>
              </a:rPr>
              <a:t>day</a:t>
            </a:r>
            <a:r>
              <a:rPr sz="2000" spc="-55" dirty="0">
                <a:latin typeface="Roboto"/>
                <a:cs typeface="Roboto"/>
              </a:rPr>
              <a:t> </a:t>
            </a:r>
            <a:r>
              <a:rPr sz="2000" spc="-10" dirty="0">
                <a:latin typeface="Roboto"/>
                <a:cs typeface="Roboto"/>
              </a:rPr>
              <a:t>balance </a:t>
            </a:r>
            <a:r>
              <a:rPr sz="2000" dirty="0">
                <a:latin typeface="Roboto"/>
                <a:cs typeface="Roboto"/>
              </a:rPr>
              <a:t>sheet</a:t>
            </a:r>
            <a:r>
              <a:rPr sz="2000" spc="-50" dirty="0">
                <a:latin typeface="Roboto"/>
                <a:cs typeface="Roboto"/>
              </a:rPr>
              <a:t> </a:t>
            </a:r>
            <a:r>
              <a:rPr sz="2000" dirty="0">
                <a:latin typeface="Roboto"/>
                <a:cs typeface="Roboto"/>
              </a:rPr>
              <a:t>is</a:t>
            </a:r>
            <a:r>
              <a:rPr sz="2000" spc="-40" dirty="0">
                <a:latin typeface="Roboto"/>
                <a:cs typeface="Roboto"/>
              </a:rPr>
              <a:t> </a:t>
            </a:r>
            <a:r>
              <a:rPr sz="2000" dirty="0">
                <a:latin typeface="Roboto"/>
                <a:cs typeface="Roboto"/>
              </a:rPr>
              <a:t>to</a:t>
            </a:r>
            <a:r>
              <a:rPr sz="2000" spc="-50" dirty="0">
                <a:latin typeface="Roboto"/>
                <a:cs typeface="Roboto"/>
              </a:rPr>
              <a:t> </a:t>
            </a:r>
            <a:r>
              <a:rPr sz="2000" dirty="0">
                <a:latin typeface="Roboto"/>
                <a:cs typeface="Roboto"/>
              </a:rPr>
              <a:t>give</a:t>
            </a:r>
            <a:r>
              <a:rPr sz="2000" spc="-40" dirty="0">
                <a:latin typeface="Roboto"/>
                <a:cs typeface="Roboto"/>
              </a:rPr>
              <a:t> </a:t>
            </a:r>
            <a:r>
              <a:rPr sz="2000" dirty="0">
                <a:latin typeface="Roboto"/>
                <a:cs typeface="Roboto"/>
              </a:rPr>
              <a:t>an</a:t>
            </a:r>
            <a:r>
              <a:rPr sz="2000" spc="-35" dirty="0">
                <a:latin typeface="Roboto"/>
                <a:cs typeface="Roboto"/>
              </a:rPr>
              <a:t> </a:t>
            </a:r>
            <a:r>
              <a:rPr sz="2000" dirty="0">
                <a:latin typeface="Roboto"/>
                <a:cs typeface="Roboto"/>
              </a:rPr>
              <a:t>idea</a:t>
            </a:r>
            <a:r>
              <a:rPr sz="2000" spc="-35" dirty="0">
                <a:latin typeface="Roboto"/>
                <a:cs typeface="Roboto"/>
              </a:rPr>
              <a:t> </a:t>
            </a:r>
            <a:r>
              <a:rPr sz="2000" dirty="0">
                <a:latin typeface="Roboto"/>
                <a:cs typeface="Roboto"/>
              </a:rPr>
              <a:t>of</a:t>
            </a:r>
            <a:r>
              <a:rPr sz="2000" spc="-40" dirty="0">
                <a:latin typeface="Roboto"/>
                <a:cs typeface="Roboto"/>
              </a:rPr>
              <a:t> </a:t>
            </a:r>
            <a:r>
              <a:rPr sz="2000" dirty="0">
                <a:latin typeface="Roboto"/>
                <a:cs typeface="Roboto"/>
              </a:rPr>
              <a:t>the</a:t>
            </a:r>
            <a:r>
              <a:rPr sz="2000" spc="-35" dirty="0">
                <a:latin typeface="Roboto"/>
                <a:cs typeface="Roboto"/>
              </a:rPr>
              <a:t> </a:t>
            </a:r>
            <a:r>
              <a:rPr sz="2000" spc="-10" dirty="0">
                <a:latin typeface="Roboto"/>
                <a:cs typeface="Roboto"/>
              </a:rPr>
              <a:t>amount</a:t>
            </a:r>
            <a:r>
              <a:rPr sz="2000" spc="-25" dirty="0">
                <a:latin typeface="Roboto"/>
                <a:cs typeface="Roboto"/>
              </a:rPr>
              <a:t> </a:t>
            </a:r>
            <a:r>
              <a:rPr sz="2000" dirty="0">
                <a:latin typeface="Roboto"/>
                <a:cs typeface="Roboto"/>
              </a:rPr>
              <a:t>of</a:t>
            </a:r>
            <a:r>
              <a:rPr sz="2000" spc="-35" dirty="0">
                <a:latin typeface="Roboto"/>
                <a:cs typeface="Roboto"/>
              </a:rPr>
              <a:t> </a:t>
            </a:r>
            <a:r>
              <a:rPr sz="2000" spc="-10" dirty="0">
                <a:latin typeface="Roboto"/>
                <a:cs typeface="Roboto"/>
              </a:rPr>
              <a:t>money</a:t>
            </a:r>
            <a:r>
              <a:rPr sz="2000" spc="-40" dirty="0">
                <a:latin typeface="Roboto"/>
                <a:cs typeface="Roboto"/>
              </a:rPr>
              <a:t> </a:t>
            </a:r>
            <a:r>
              <a:rPr sz="2000" dirty="0">
                <a:latin typeface="Roboto"/>
                <a:cs typeface="Roboto"/>
              </a:rPr>
              <a:t>that</a:t>
            </a:r>
            <a:r>
              <a:rPr sz="2000" spc="-25" dirty="0">
                <a:latin typeface="Roboto"/>
                <a:cs typeface="Roboto"/>
              </a:rPr>
              <a:t> the </a:t>
            </a:r>
            <a:r>
              <a:rPr sz="2000" spc="-10" dirty="0">
                <a:latin typeface="Roboto"/>
                <a:cs typeface="Roboto"/>
              </a:rPr>
              <a:t>company</a:t>
            </a:r>
            <a:r>
              <a:rPr sz="2000" spc="-60" dirty="0">
                <a:latin typeface="Roboto"/>
                <a:cs typeface="Roboto"/>
              </a:rPr>
              <a:t> </a:t>
            </a:r>
            <a:r>
              <a:rPr sz="2000" dirty="0">
                <a:latin typeface="Roboto"/>
                <a:cs typeface="Roboto"/>
              </a:rPr>
              <a:t>has</a:t>
            </a:r>
            <a:r>
              <a:rPr sz="2000" spc="-55" dirty="0">
                <a:latin typeface="Roboto"/>
                <a:cs typeface="Roboto"/>
              </a:rPr>
              <a:t> </a:t>
            </a:r>
            <a:r>
              <a:rPr sz="2000" dirty="0">
                <a:latin typeface="Roboto"/>
                <a:cs typeface="Roboto"/>
              </a:rPr>
              <a:t>to</a:t>
            </a:r>
            <a:r>
              <a:rPr sz="2000" spc="-75" dirty="0">
                <a:latin typeface="Roboto"/>
                <a:cs typeface="Roboto"/>
              </a:rPr>
              <a:t> </a:t>
            </a:r>
            <a:r>
              <a:rPr sz="2000" dirty="0">
                <a:latin typeface="Roboto"/>
                <a:cs typeface="Roboto"/>
              </a:rPr>
              <a:t>work</a:t>
            </a:r>
            <a:r>
              <a:rPr sz="2000" spc="-70" dirty="0">
                <a:latin typeface="Roboto"/>
                <a:cs typeface="Roboto"/>
              </a:rPr>
              <a:t> </a:t>
            </a:r>
            <a:r>
              <a:rPr sz="2000" dirty="0">
                <a:latin typeface="Roboto"/>
                <a:cs typeface="Roboto"/>
              </a:rPr>
              <a:t>with</a:t>
            </a:r>
            <a:r>
              <a:rPr sz="2000" spc="-60" dirty="0">
                <a:latin typeface="Roboto"/>
                <a:cs typeface="Roboto"/>
              </a:rPr>
              <a:t> </a:t>
            </a:r>
            <a:r>
              <a:rPr sz="2000" dirty="0">
                <a:latin typeface="Roboto"/>
                <a:cs typeface="Roboto"/>
              </a:rPr>
              <a:t>and</a:t>
            </a:r>
            <a:r>
              <a:rPr sz="2000" spc="-60" dirty="0">
                <a:latin typeface="Roboto"/>
                <a:cs typeface="Roboto"/>
              </a:rPr>
              <a:t> </a:t>
            </a:r>
            <a:r>
              <a:rPr sz="2000" dirty="0">
                <a:latin typeface="Roboto"/>
                <a:cs typeface="Roboto"/>
              </a:rPr>
              <a:t>track</a:t>
            </a:r>
            <a:r>
              <a:rPr sz="2000" spc="-80" dirty="0">
                <a:latin typeface="Roboto"/>
                <a:cs typeface="Roboto"/>
              </a:rPr>
              <a:t> </a:t>
            </a:r>
            <a:r>
              <a:rPr sz="2000" dirty="0">
                <a:latin typeface="Roboto"/>
                <a:cs typeface="Roboto"/>
              </a:rPr>
              <a:t>its</a:t>
            </a:r>
            <a:r>
              <a:rPr sz="2000" spc="-75" dirty="0">
                <a:latin typeface="Roboto"/>
                <a:cs typeface="Roboto"/>
              </a:rPr>
              <a:t> </a:t>
            </a:r>
            <a:r>
              <a:rPr sz="2000" dirty="0">
                <a:latin typeface="Roboto"/>
                <a:cs typeface="Roboto"/>
              </a:rPr>
              <a:t>expenses</a:t>
            </a:r>
            <a:r>
              <a:rPr sz="2000" spc="-70" dirty="0">
                <a:latin typeface="Roboto"/>
                <a:cs typeface="Roboto"/>
              </a:rPr>
              <a:t> </a:t>
            </a:r>
            <a:r>
              <a:rPr sz="2000" spc="-25" dirty="0">
                <a:latin typeface="Roboto"/>
                <a:cs typeface="Roboto"/>
              </a:rPr>
              <a:t>and </a:t>
            </a:r>
            <a:r>
              <a:rPr sz="2000" dirty="0">
                <a:latin typeface="Roboto"/>
                <a:cs typeface="Roboto"/>
              </a:rPr>
              <a:t>income</a:t>
            </a:r>
            <a:r>
              <a:rPr sz="2000" spc="-60" dirty="0">
                <a:latin typeface="Roboto"/>
                <a:cs typeface="Roboto"/>
              </a:rPr>
              <a:t> </a:t>
            </a:r>
            <a:r>
              <a:rPr sz="2000" dirty="0">
                <a:latin typeface="Roboto"/>
                <a:cs typeface="Roboto"/>
              </a:rPr>
              <a:t>as</a:t>
            </a:r>
            <a:r>
              <a:rPr sz="2000" spc="-65" dirty="0">
                <a:latin typeface="Roboto"/>
                <a:cs typeface="Roboto"/>
              </a:rPr>
              <a:t> </a:t>
            </a:r>
            <a:r>
              <a:rPr sz="2000" dirty="0">
                <a:latin typeface="Roboto"/>
                <a:cs typeface="Roboto"/>
              </a:rPr>
              <a:t>they</a:t>
            </a:r>
            <a:r>
              <a:rPr sz="2000" spc="-60" dirty="0">
                <a:latin typeface="Roboto"/>
                <a:cs typeface="Roboto"/>
              </a:rPr>
              <a:t> </a:t>
            </a:r>
            <a:r>
              <a:rPr sz="2000" spc="-10" dirty="0">
                <a:latin typeface="Roboto"/>
                <a:cs typeface="Roboto"/>
              </a:rPr>
              <a:t>occur.</a:t>
            </a:r>
            <a:r>
              <a:rPr sz="2000" spc="-70" dirty="0">
                <a:latin typeface="Roboto"/>
                <a:cs typeface="Roboto"/>
              </a:rPr>
              <a:t> </a:t>
            </a:r>
            <a:r>
              <a:rPr sz="2000" dirty="0">
                <a:latin typeface="Roboto"/>
                <a:cs typeface="Roboto"/>
              </a:rPr>
              <a:t>This</a:t>
            </a:r>
            <a:r>
              <a:rPr sz="2000" spc="-45" dirty="0">
                <a:latin typeface="Roboto"/>
                <a:cs typeface="Roboto"/>
              </a:rPr>
              <a:t> </a:t>
            </a:r>
            <a:r>
              <a:rPr sz="2000" spc="-10" dirty="0">
                <a:latin typeface="Roboto"/>
                <a:cs typeface="Roboto"/>
              </a:rPr>
              <a:t>information</a:t>
            </a:r>
            <a:r>
              <a:rPr sz="2000" spc="-35" dirty="0">
                <a:latin typeface="Roboto"/>
                <a:cs typeface="Roboto"/>
              </a:rPr>
              <a:t> </a:t>
            </a:r>
            <a:r>
              <a:rPr sz="2000" dirty="0">
                <a:latin typeface="Roboto"/>
                <a:cs typeface="Roboto"/>
              </a:rPr>
              <a:t>is</a:t>
            </a:r>
            <a:r>
              <a:rPr sz="2000" spc="-70" dirty="0">
                <a:latin typeface="Roboto"/>
                <a:cs typeface="Roboto"/>
              </a:rPr>
              <a:t> </a:t>
            </a:r>
            <a:r>
              <a:rPr sz="2000" dirty="0">
                <a:latin typeface="Roboto"/>
                <a:cs typeface="Roboto"/>
              </a:rPr>
              <a:t>vital</a:t>
            </a:r>
            <a:r>
              <a:rPr sz="2000" spc="-60" dirty="0">
                <a:latin typeface="Roboto"/>
                <a:cs typeface="Roboto"/>
              </a:rPr>
              <a:t> </a:t>
            </a:r>
            <a:r>
              <a:rPr sz="2000" dirty="0">
                <a:latin typeface="Roboto"/>
                <a:cs typeface="Roboto"/>
              </a:rPr>
              <a:t>to</a:t>
            </a:r>
            <a:r>
              <a:rPr sz="2000" spc="-60" dirty="0">
                <a:latin typeface="Roboto"/>
                <a:cs typeface="Roboto"/>
              </a:rPr>
              <a:t> </a:t>
            </a:r>
            <a:r>
              <a:rPr sz="2000" spc="-10" dirty="0">
                <a:latin typeface="Roboto"/>
                <a:cs typeface="Roboto"/>
              </a:rPr>
              <a:t>making sound</a:t>
            </a:r>
            <a:r>
              <a:rPr sz="2000" spc="-70" dirty="0">
                <a:latin typeface="Roboto"/>
                <a:cs typeface="Roboto"/>
              </a:rPr>
              <a:t> </a:t>
            </a:r>
            <a:r>
              <a:rPr sz="2000" spc="-10" dirty="0">
                <a:latin typeface="Roboto"/>
                <a:cs typeface="Roboto"/>
              </a:rPr>
              <a:t>business</a:t>
            </a:r>
            <a:r>
              <a:rPr sz="2000" spc="-65" dirty="0">
                <a:latin typeface="Roboto"/>
                <a:cs typeface="Roboto"/>
              </a:rPr>
              <a:t> </a:t>
            </a:r>
            <a:r>
              <a:rPr sz="2000" spc="-10" dirty="0">
                <a:latin typeface="Roboto"/>
                <a:cs typeface="Roboto"/>
              </a:rPr>
              <a:t>decisions.</a:t>
            </a:r>
            <a:r>
              <a:rPr sz="2000" spc="-75" dirty="0">
                <a:latin typeface="Roboto"/>
                <a:cs typeface="Roboto"/>
              </a:rPr>
              <a:t> </a:t>
            </a:r>
            <a:r>
              <a:rPr sz="2000" dirty="0">
                <a:latin typeface="Roboto"/>
                <a:cs typeface="Roboto"/>
              </a:rPr>
              <a:t>The</a:t>
            </a:r>
            <a:r>
              <a:rPr sz="2000" spc="-75" dirty="0">
                <a:latin typeface="Roboto"/>
                <a:cs typeface="Roboto"/>
              </a:rPr>
              <a:t> </a:t>
            </a:r>
            <a:r>
              <a:rPr sz="2000" spc="-10" dirty="0">
                <a:latin typeface="Roboto"/>
                <a:cs typeface="Roboto"/>
              </a:rPr>
              <a:t>opening</a:t>
            </a:r>
            <a:r>
              <a:rPr sz="2000" spc="-55" dirty="0">
                <a:latin typeface="Roboto"/>
                <a:cs typeface="Roboto"/>
              </a:rPr>
              <a:t> </a:t>
            </a:r>
            <a:r>
              <a:rPr sz="2000" dirty="0">
                <a:latin typeface="Roboto"/>
                <a:cs typeface="Roboto"/>
              </a:rPr>
              <a:t>day</a:t>
            </a:r>
            <a:r>
              <a:rPr sz="2000" spc="-75" dirty="0">
                <a:latin typeface="Roboto"/>
                <a:cs typeface="Roboto"/>
              </a:rPr>
              <a:t> </a:t>
            </a:r>
            <a:r>
              <a:rPr sz="2000" dirty="0">
                <a:latin typeface="Roboto"/>
                <a:cs typeface="Roboto"/>
              </a:rPr>
              <a:t>balance</a:t>
            </a:r>
            <a:r>
              <a:rPr sz="2000" spc="-55" dirty="0">
                <a:latin typeface="Roboto"/>
                <a:cs typeface="Roboto"/>
              </a:rPr>
              <a:t> </a:t>
            </a:r>
            <a:r>
              <a:rPr sz="2000" spc="-10" dirty="0">
                <a:latin typeface="Roboto"/>
                <a:cs typeface="Roboto"/>
              </a:rPr>
              <a:t>sheet </a:t>
            </a:r>
            <a:r>
              <a:rPr sz="2000" dirty="0">
                <a:latin typeface="Roboto"/>
                <a:cs typeface="Roboto"/>
              </a:rPr>
              <a:t>will</a:t>
            </a:r>
            <a:r>
              <a:rPr sz="2000" spc="-75" dirty="0">
                <a:latin typeface="Roboto"/>
                <a:cs typeface="Roboto"/>
              </a:rPr>
              <a:t> </a:t>
            </a:r>
            <a:r>
              <a:rPr sz="2000" spc="-10" dirty="0">
                <a:latin typeface="Roboto"/>
                <a:cs typeface="Roboto"/>
              </a:rPr>
              <a:t>include</a:t>
            </a:r>
            <a:r>
              <a:rPr sz="2000" spc="-45" dirty="0">
                <a:latin typeface="Roboto"/>
                <a:cs typeface="Roboto"/>
              </a:rPr>
              <a:t> </a:t>
            </a:r>
            <a:r>
              <a:rPr sz="2000" dirty="0">
                <a:latin typeface="Roboto"/>
                <a:cs typeface="Roboto"/>
              </a:rPr>
              <a:t>the</a:t>
            </a:r>
            <a:r>
              <a:rPr sz="2000" spc="-60" dirty="0">
                <a:latin typeface="Roboto"/>
                <a:cs typeface="Roboto"/>
              </a:rPr>
              <a:t> </a:t>
            </a:r>
            <a:r>
              <a:rPr sz="2000" spc="-10" dirty="0">
                <a:latin typeface="Roboto"/>
                <a:cs typeface="Roboto"/>
              </a:rPr>
              <a:t>following:</a:t>
            </a:r>
            <a:endParaRPr sz="2000" dirty="0">
              <a:latin typeface="Roboto"/>
              <a:cs typeface="Roboto"/>
            </a:endParaRPr>
          </a:p>
        </p:txBody>
      </p:sp>
      <p:sp>
        <p:nvSpPr>
          <p:cNvPr id="7" name="object 7"/>
          <p:cNvSpPr txBox="1"/>
          <p:nvPr/>
        </p:nvSpPr>
        <p:spPr>
          <a:xfrm>
            <a:off x="5449570" y="3110017"/>
            <a:ext cx="3618230" cy="3479158"/>
          </a:xfrm>
          <a:prstGeom prst="rect">
            <a:avLst/>
          </a:prstGeom>
        </p:spPr>
        <p:txBody>
          <a:bodyPr vert="horz" wrap="square" lIns="0" tIns="92710" rIns="0" bIns="0" rtlCol="0">
            <a:spAutoFit/>
          </a:bodyPr>
          <a:lstStyle/>
          <a:p>
            <a:pPr marL="240665" indent="-227965">
              <a:lnSpc>
                <a:spcPct val="100000"/>
              </a:lnSpc>
              <a:spcBef>
                <a:spcPts val="730"/>
              </a:spcBef>
              <a:buFont typeface="Arial MT"/>
              <a:buChar char="•"/>
              <a:tabLst>
                <a:tab pos="240665" algn="l"/>
              </a:tabLst>
            </a:pPr>
            <a:r>
              <a:rPr sz="2000" dirty="0">
                <a:latin typeface="Roboto"/>
                <a:cs typeface="Roboto"/>
              </a:rPr>
              <a:t>Cash</a:t>
            </a:r>
            <a:r>
              <a:rPr sz="2000" spc="-35" dirty="0">
                <a:latin typeface="Roboto"/>
                <a:cs typeface="Roboto"/>
              </a:rPr>
              <a:t> </a:t>
            </a:r>
            <a:r>
              <a:rPr sz="2000" dirty="0">
                <a:latin typeface="Roboto"/>
                <a:cs typeface="Roboto"/>
              </a:rPr>
              <a:t>on</a:t>
            </a:r>
            <a:r>
              <a:rPr sz="2000" spc="-25" dirty="0">
                <a:latin typeface="Roboto"/>
                <a:cs typeface="Roboto"/>
              </a:rPr>
              <a:t> </a:t>
            </a:r>
            <a:r>
              <a:rPr sz="2000" spc="-20" dirty="0">
                <a:latin typeface="Roboto"/>
                <a:cs typeface="Roboto"/>
              </a:rPr>
              <a:t>hand</a:t>
            </a:r>
            <a:endParaRPr sz="2000" dirty="0">
              <a:latin typeface="Roboto"/>
              <a:cs typeface="Roboto"/>
            </a:endParaRPr>
          </a:p>
          <a:p>
            <a:pPr marL="240665" indent="-227965">
              <a:lnSpc>
                <a:spcPct val="100000"/>
              </a:lnSpc>
              <a:spcBef>
                <a:spcPts val="625"/>
              </a:spcBef>
              <a:buFont typeface="Arial MT"/>
              <a:buChar char="•"/>
              <a:tabLst>
                <a:tab pos="240665" algn="l"/>
              </a:tabLst>
            </a:pPr>
            <a:r>
              <a:rPr sz="2000" dirty="0">
                <a:latin typeface="Roboto"/>
                <a:cs typeface="Roboto"/>
              </a:rPr>
              <a:t>Accounts</a:t>
            </a:r>
            <a:r>
              <a:rPr sz="2000" spc="-100" dirty="0">
                <a:latin typeface="Roboto"/>
                <a:cs typeface="Roboto"/>
              </a:rPr>
              <a:t> </a:t>
            </a:r>
            <a:r>
              <a:rPr sz="2000" spc="-10" dirty="0">
                <a:latin typeface="Roboto"/>
                <a:cs typeface="Roboto"/>
              </a:rPr>
              <a:t>receivable</a:t>
            </a:r>
            <a:endParaRPr sz="2000" dirty="0">
              <a:latin typeface="Roboto"/>
              <a:cs typeface="Roboto"/>
            </a:endParaRPr>
          </a:p>
          <a:p>
            <a:pPr marL="240665" indent="-227965">
              <a:lnSpc>
                <a:spcPct val="100000"/>
              </a:lnSpc>
              <a:spcBef>
                <a:spcPts val="610"/>
              </a:spcBef>
              <a:buFont typeface="Arial MT"/>
              <a:buChar char="•"/>
              <a:tabLst>
                <a:tab pos="240665" algn="l"/>
              </a:tabLst>
            </a:pPr>
            <a:r>
              <a:rPr sz="2000" spc="-10" dirty="0">
                <a:latin typeface="Roboto"/>
                <a:cs typeface="Roboto"/>
              </a:rPr>
              <a:t>Inventory</a:t>
            </a:r>
            <a:endParaRPr sz="2000" dirty="0">
              <a:latin typeface="Roboto"/>
              <a:cs typeface="Roboto"/>
            </a:endParaRPr>
          </a:p>
          <a:p>
            <a:pPr marL="240665" indent="-227965">
              <a:lnSpc>
                <a:spcPct val="100000"/>
              </a:lnSpc>
              <a:spcBef>
                <a:spcPts val="615"/>
              </a:spcBef>
              <a:buFont typeface="Arial MT"/>
              <a:buChar char="•"/>
              <a:tabLst>
                <a:tab pos="240665" algn="l"/>
              </a:tabLst>
            </a:pPr>
            <a:r>
              <a:rPr sz="2000" dirty="0">
                <a:latin typeface="Roboto"/>
                <a:cs typeface="Roboto"/>
              </a:rPr>
              <a:t>Prepaid</a:t>
            </a:r>
            <a:r>
              <a:rPr sz="2000" spc="-95" dirty="0">
                <a:latin typeface="Roboto"/>
                <a:cs typeface="Roboto"/>
              </a:rPr>
              <a:t> </a:t>
            </a:r>
            <a:r>
              <a:rPr sz="2000" spc="-10" dirty="0">
                <a:latin typeface="Roboto"/>
                <a:cs typeface="Roboto"/>
              </a:rPr>
              <a:t>expenses</a:t>
            </a:r>
            <a:endParaRPr sz="2000" dirty="0">
              <a:latin typeface="Roboto"/>
              <a:cs typeface="Roboto"/>
            </a:endParaRPr>
          </a:p>
          <a:p>
            <a:pPr marL="240665" indent="-227965">
              <a:lnSpc>
                <a:spcPct val="100000"/>
              </a:lnSpc>
              <a:spcBef>
                <a:spcPts val="620"/>
              </a:spcBef>
              <a:buFont typeface="Arial MT"/>
              <a:buChar char="•"/>
              <a:tabLst>
                <a:tab pos="240665" algn="l"/>
              </a:tabLst>
            </a:pPr>
            <a:r>
              <a:rPr sz="2000" dirty="0">
                <a:latin typeface="Roboto"/>
                <a:cs typeface="Roboto"/>
              </a:rPr>
              <a:t>Fixed</a:t>
            </a:r>
            <a:r>
              <a:rPr sz="2000" spc="-30" dirty="0">
                <a:latin typeface="Roboto"/>
                <a:cs typeface="Roboto"/>
              </a:rPr>
              <a:t> </a:t>
            </a:r>
            <a:r>
              <a:rPr sz="2000" spc="-10" dirty="0">
                <a:latin typeface="Roboto"/>
                <a:cs typeface="Roboto"/>
              </a:rPr>
              <a:t>assets</a:t>
            </a:r>
            <a:endParaRPr sz="2000" dirty="0">
              <a:latin typeface="Roboto"/>
              <a:cs typeface="Roboto"/>
            </a:endParaRPr>
          </a:p>
          <a:p>
            <a:pPr marL="240665" indent="-227965">
              <a:lnSpc>
                <a:spcPct val="100000"/>
              </a:lnSpc>
              <a:spcBef>
                <a:spcPts val="615"/>
              </a:spcBef>
              <a:buFont typeface="Arial MT"/>
              <a:buChar char="•"/>
              <a:tabLst>
                <a:tab pos="240665" algn="l"/>
              </a:tabLst>
            </a:pPr>
            <a:r>
              <a:rPr sz="2000" dirty="0">
                <a:latin typeface="Roboto"/>
                <a:cs typeface="Roboto"/>
              </a:rPr>
              <a:t>Accounts</a:t>
            </a:r>
            <a:r>
              <a:rPr sz="2000" spc="-100" dirty="0">
                <a:latin typeface="Roboto"/>
                <a:cs typeface="Roboto"/>
              </a:rPr>
              <a:t> </a:t>
            </a:r>
            <a:r>
              <a:rPr sz="2000" spc="-10" dirty="0">
                <a:latin typeface="Roboto"/>
                <a:cs typeface="Roboto"/>
              </a:rPr>
              <a:t>payable</a:t>
            </a:r>
            <a:endParaRPr sz="2000" dirty="0">
              <a:latin typeface="Roboto"/>
              <a:cs typeface="Roboto"/>
            </a:endParaRPr>
          </a:p>
          <a:p>
            <a:pPr marL="240665" indent="-227965">
              <a:lnSpc>
                <a:spcPct val="100000"/>
              </a:lnSpc>
              <a:spcBef>
                <a:spcPts val="615"/>
              </a:spcBef>
              <a:buFont typeface="Arial MT"/>
              <a:buChar char="•"/>
              <a:tabLst>
                <a:tab pos="240665" algn="l"/>
              </a:tabLst>
            </a:pPr>
            <a:r>
              <a:rPr sz="2000" dirty="0">
                <a:latin typeface="Roboto"/>
                <a:cs typeface="Roboto"/>
              </a:rPr>
              <a:t>Notes</a:t>
            </a:r>
            <a:r>
              <a:rPr sz="2000" spc="-50" dirty="0">
                <a:latin typeface="Roboto"/>
                <a:cs typeface="Roboto"/>
              </a:rPr>
              <a:t> </a:t>
            </a:r>
            <a:r>
              <a:rPr sz="2000" spc="-10" dirty="0">
                <a:latin typeface="Roboto"/>
                <a:cs typeface="Roboto"/>
              </a:rPr>
              <a:t>payable</a:t>
            </a:r>
            <a:endParaRPr sz="2000" dirty="0">
              <a:latin typeface="Roboto"/>
              <a:cs typeface="Roboto"/>
            </a:endParaRPr>
          </a:p>
          <a:p>
            <a:pPr marL="240665" indent="-227965">
              <a:lnSpc>
                <a:spcPct val="100000"/>
              </a:lnSpc>
              <a:spcBef>
                <a:spcPts val="625"/>
              </a:spcBef>
              <a:buFont typeface="Arial MT"/>
              <a:buChar char="•"/>
              <a:tabLst>
                <a:tab pos="240665" algn="l"/>
              </a:tabLst>
            </a:pPr>
            <a:r>
              <a:rPr sz="2000" spc="-80" dirty="0">
                <a:latin typeface="Roboto"/>
                <a:cs typeface="Roboto"/>
              </a:rPr>
              <a:t>Long-</a:t>
            </a:r>
            <a:r>
              <a:rPr sz="2000" dirty="0">
                <a:latin typeface="Roboto"/>
                <a:cs typeface="Roboto"/>
              </a:rPr>
              <a:t>term</a:t>
            </a:r>
            <a:r>
              <a:rPr sz="2000" spc="-25" dirty="0">
                <a:latin typeface="Roboto"/>
                <a:cs typeface="Roboto"/>
              </a:rPr>
              <a:t> </a:t>
            </a:r>
            <a:r>
              <a:rPr sz="2000" spc="-10" dirty="0">
                <a:latin typeface="Roboto"/>
                <a:cs typeface="Roboto"/>
              </a:rPr>
              <a:t>liabilities</a:t>
            </a:r>
            <a:endParaRPr sz="2000" dirty="0">
              <a:latin typeface="Roboto"/>
              <a:cs typeface="Roboto"/>
            </a:endParaRPr>
          </a:p>
          <a:p>
            <a:pPr marL="240665" indent="-227965">
              <a:lnSpc>
                <a:spcPct val="100000"/>
              </a:lnSpc>
              <a:spcBef>
                <a:spcPts val="610"/>
              </a:spcBef>
              <a:buFont typeface="Arial MT"/>
              <a:buChar char="•"/>
              <a:tabLst>
                <a:tab pos="240665" algn="l"/>
              </a:tabLst>
            </a:pPr>
            <a:r>
              <a:rPr sz="2000" spc="-10" dirty="0">
                <a:latin typeface="Roboto"/>
                <a:cs typeface="Roboto"/>
              </a:rPr>
              <a:t>Share</a:t>
            </a:r>
            <a:endParaRPr sz="2000" dirty="0">
              <a:latin typeface="Roboto"/>
              <a:cs typeface="Roboto"/>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89204" y="1118616"/>
            <a:ext cx="4619625" cy="4620895"/>
          </a:xfrm>
          <a:custGeom>
            <a:avLst/>
            <a:gdLst/>
            <a:ahLst/>
            <a:cxnLst/>
            <a:rect l="l" t="t" r="r" b="b"/>
            <a:pathLst>
              <a:path w="4619625" h="4620895">
                <a:moveTo>
                  <a:pt x="2309622" y="0"/>
                </a:moveTo>
                <a:lnTo>
                  <a:pt x="2261299" y="495"/>
                </a:lnTo>
                <a:lnTo>
                  <a:pt x="2213219" y="1976"/>
                </a:lnTo>
                <a:lnTo>
                  <a:pt x="2165390" y="4431"/>
                </a:lnTo>
                <a:lnTo>
                  <a:pt x="2117822" y="7852"/>
                </a:lnTo>
                <a:lnTo>
                  <a:pt x="2070525" y="12229"/>
                </a:lnTo>
                <a:lnTo>
                  <a:pt x="2023508" y="17553"/>
                </a:lnTo>
                <a:lnTo>
                  <a:pt x="1976782" y="23812"/>
                </a:lnTo>
                <a:lnTo>
                  <a:pt x="1930355" y="30999"/>
                </a:lnTo>
                <a:lnTo>
                  <a:pt x="1884238" y="39103"/>
                </a:lnTo>
                <a:lnTo>
                  <a:pt x="1838440" y="48115"/>
                </a:lnTo>
                <a:lnTo>
                  <a:pt x="1792970" y="58025"/>
                </a:lnTo>
                <a:lnTo>
                  <a:pt x="1747839" y="68823"/>
                </a:lnTo>
                <a:lnTo>
                  <a:pt x="1703055" y="80499"/>
                </a:lnTo>
                <a:lnTo>
                  <a:pt x="1658629" y="93045"/>
                </a:lnTo>
                <a:lnTo>
                  <a:pt x="1614571" y="106450"/>
                </a:lnTo>
                <a:lnTo>
                  <a:pt x="1570889" y="120705"/>
                </a:lnTo>
                <a:lnTo>
                  <a:pt x="1527594" y="135800"/>
                </a:lnTo>
                <a:lnTo>
                  <a:pt x="1484695" y="151725"/>
                </a:lnTo>
                <a:lnTo>
                  <a:pt x="1442202" y="168471"/>
                </a:lnTo>
                <a:lnTo>
                  <a:pt x="1400124" y="186029"/>
                </a:lnTo>
                <a:lnTo>
                  <a:pt x="1358472" y="204388"/>
                </a:lnTo>
                <a:lnTo>
                  <a:pt x="1317254" y="223538"/>
                </a:lnTo>
                <a:lnTo>
                  <a:pt x="1276481" y="243471"/>
                </a:lnTo>
                <a:lnTo>
                  <a:pt x="1236161" y="264176"/>
                </a:lnTo>
                <a:lnTo>
                  <a:pt x="1196306" y="285645"/>
                </a:lnTo>
                <a:lnTo>
                  <a:pt x="1156923" y="307866"/>
                </a:lnTo>
                <a:lnTo>
                  <a:pt x="1118024" y="330832"/>
                </a:lnTo>
                <a:lnTo>
                  <a:pt x="1079617" y="354531"/>
                </a:lnTo>
                <a:lnTo>
                  <a:pt x="1041713" y="378954"/>
                </a:lnTo>
                <a:lnTo>
                  <a:pt x="1004320" y="404092"/>
                </a:lnTo>
                <a:lnTo>
                  <a:pt x="967449" y="429935"/>
                </a:lnTo>
                <a:lnTo>
                  <a:pt x="931109" y="456474"/>
                </a:lnTo>
                <a:lnTo>
                  <a:pt x="895310" y="483698"/>
                </a:lnTo>
                <a:lnTo>
                  <a:pt x="860061" y="511598"/>
                </a:lnTo>
                <a:lnTo>
                  <a:pt x="825373" y="540165"/>
                </a:lnTo>
                <a:lnTo>
                  <a:pt x="791254" y="569388"/>
                </a:lnTo>
                <a:lnTo>
                  <a:pt x="757715" y="599259"/>
                </a:lnTo>
                <a:lnTo>
                  <a:pt x="724765" y="629767"/>
                </a:lnTo>
                <a:lnTo>
                  <a:pt x="692413" y="660903"/>
                </a:lnTo>
                <a:lnTo>
                  <a:pt x="660670" y="692657"/>
                </a:lnTo>
                <a:lnTo>
                  <a:pt x="629545" y="725019"/>
                </a:lnTo>
                <a:lnTo>
                  <a:pt x="599047" y="757981"/>
                </a:lnTo>
                <a:lnTo>
                  <a:pt x="569187" y="791531"/>
                </a:lnTo>
                <a:lnTo>
                  <a:pt x="539974" y="825662"/>
                </a:lnTo>
                <a:lnTo>
                  <a:pt x="511417" y="860362"/>
                </a:lnTo>
                <a:lnTo>
                  <a:pt x="483526" y="895622"/>
                </a:lnTo>
                <a:lnTo>
                  <a:pt x="456312" y="931433"/>
                </a:lnTo>
                <a:lnTo>
                  <a:pt x="429782" y="967785"/>
                </a:lnTo>
                <a:lnTo>
                  <a:pt x="403948" y="1004669"/>
                </a:lnTo>
                <a:lnTo>
                  <a:pt x="378819" y="1042074"/>
                </a:lnTo>
                <a:lnTo>
                  <a:pt x="354404" y="1079991"/>
                </a:lnTo>
                <a:lnTo>
                  <a:pt x="330713" y="1118410"/>
                </a:lnTo>
                <a:lnTo>
                  <a:pt x="307756" y="1157323"/>
                </a:lnTo>
                <a:lnTo>
                  <a:pt x="285542" y="1196718"/>
                </a:lnTo>
                <a:lnTo>
                  <a:pt x="264082" y="1236587"/>
                </a:lnTo>
                <a:lnTo>
                  <a:pt x="243384" y="1276919"/>
                </a:lnTo>
                <a:lnTo>
                  <a:pt x="223458" y="1317706"/>
                </a:lnTo>
                <a:lnTo>
                  <a:pt x="204314" y="1358937"/>
                </a:lnTo>
                <a:lnTo>
                  <a:pt x="185962" y="1400603"/>
                </a:lnTo>
                <a:lnTo>
                  <a:pt x="168411" y="1442695"/>
                </a:lnTo>
                <a:lnTo>
                  <a:pt x="151670" y="1485201"/>
                </a:lnTo>
                <a:lnTo>
                  <a:pt x="135751" y="1528114"/>
                </a:lnTo>
                <a:lnTo>
                  <a:pt x="120661" y="1571423"/>
                </a:lnTo>
                <a:lnTo>
                  <a:pt x="106411" y="1615119"/>
                </a:lnTo>
                <a:lnTo>
                  <a:pt x="93011" y="1659191"/>
                </a:lnTo>
                <a:lnTo>
                  <a:pt x="80470" y="1703631"/>
                </a:lnTo>
                <a:lnTo>
                  <a:pt x="68798" y="1748428"/>
                </a:lnTo>
                <a:lnTo>
                  <a:pt x="58003" y="1793574"/>
                </a:lnTo>
                <a:lnTo>
                  <a:pt x="48097" y="1839058"/>
                </a:lnTo>
                <a:lnTo>
                  <a:pt x="39089" y="1884870"/>
                </a:lnTo>
                <a:lnTo>
                  <a:pt x="30988" y="1931002"/>
                </a:lnTo>
                <a:lnTo>
                  <a:pt x="23804" y="1977443"/>
                </a:lnTo>
                <a:lnTo>
                  <a:pt x="17546" y="2024184"/>
                </a:lnTo>
                <a:lnTo>
                  <a:pt x="12225" y="2071215"/>
                </a:lnTo>
                <a:lnTo>
                  <a:pt x="7849" y="2118526"/>
                </a:lnTo>
                <a:lnTo>
                  <a:pt x="4430" y="2166108"/>
                </a:lnTo>
                <a:lnTo>
                  <a:pt x="1975" y="2213952"/>
                </a:lnTo>
                <a:lnTo>
                  <a:pt x="495" y="2262047"/>
                </a:lnTo>
                <a:lnTo>
                  <a:pt x="0" y="2310384"/>
                </a:lnTo>
                <a:lnTo>
                  <a:pt x="495" y="2358720"/>
                </a:lnTo>
                <a:lnTo>
                  <a:pt x="1975" y="2406815"/>
                </a:lnTo>
                <a:lnTo>
                  <a:pt x="4430" y="2454659"/>
                </a:lnTo>
                <a:lnTo>
                  <a:pt x="7849" y="2502241"/>
                </a:lnTo>
                <a:lnTo>
                  <a:pt x="12225" y="2549552"/>
                </a:lnTo>
                <a:lnTo>
                  <a:pt x="17546" y="2596583"/>
                </a:lnTo>
                <a:lnTo>
                  <a:pt x="23804" y="2643324"/>
                </a:lnTo>
                <a:lnTo>
                  <a:pt x="30988" y="2689765"/>
                </a:lnTo>
                <a:lnTo>
                  <a:pt x="39089" y="2735897"/>
                </a:lnTo>
                <a:lnTo>
                  <a:pt x="48097" y="2781709"/>
                </a:lnTo>
                <a:lnTo>
                  <a:pt x="58003" y="2827193"/>
                </a:lnTo>
                <a:lnTo>
                  <a:pt x="68798" y="2872339"/>
                </a:lnTo>
                <a:lnTo>
                  <a:pt x="80470" y="2917136"/>
                </a:lnTo>
                <a:lnTo>
                  <a:pt x="93011" y="2961576"/>
                </a:lnTo>
                <a:lnTo>
                  <a:pt x="106411" y="3005648"/>
                </a:lnTo>
                <a:lnTo>
                  <a:pt x="120661" y="3049344"/>
                </a:lnTo>
                <a:lnTo>
                  <a:pt x="135751" y="3092653"/>
                </a:lnTo>
                <a:lnTo>
                  <a:pt x="151670" y="3135566"/>
                </a:lnTo>
                <a:lnTo>
                  <a:pt x="168411" y="3178072"/>
                </a:lnTo>
                <a:lnTo>
                  <a:pt x="185962" y="3220164"/>
                </a:lnTo>
                <a:lnTo>
                  <a:pt x="204314" y="3261830"/>
                </a:lnTo>
                <a:lnTo>
                  <a:pt x="223458" y="3303061"/>
                </a:lnTo>
                <a:lnTo>
                  <a:pt x="243384" y="3343848"/>
                </a:lnTo>
                <a:lnTo>
                  <a:pt x="264082" y="3384180"/>
                </a:lnTo>
                <a:lnTo>
                  <a:pt x="285542" y="3424049"/>
                </a:lnTo>
                <a:lnTo>
                  <a:pt x="307756" y="3463444"/>
                </a:lnTo>
                <a:lnTo>
                  <a:pt x="330713" y="3502357"/>
                </a:lnTo>
                <a:lnTo>
                  <a:pt x="354404" y="3540776"/>
                </a:lnTo>
                <a:lnTo>
                  <a:pt x="378819" y="3578693"/>
                </a:lnTo>
                <a:lnTo>
                  <a:pt x="403948" y="3616098"/>
                </a:lnTo>
                <a:lnTo>
                  <a:pt x="429782" y="3652982"/>
                </a:lnTo>
                <a:lnTo>
                  <a:pt x="456312" y="3689334"/>
                </a:lnTo>
                <a:lnTo>
                  <a:pt x="483526" y="3725145"/>
                </a:lnTo>
                <a:lnTo>
                  <a:pt x="511417" y="3760405"/>
                </a:lnTo>
                <a:lnTo>
                  <a:pt x="539974" y="3795105"/>
                </a:lnTo>
                <a:lnTo>
                  <a:pt x="569187" y="3829236"/>
                </a:lnTo>
                <a:lnTo>
                  <a:pt x="599047" y="3862786"/>
                </a:lnTo>
                <a:lnTo>
                  <a:pt x="629545" y="3895748"/>
                </a:lnTo>
                <a:lnTo>
                  <a:pt x="660670" y="3928110"/>
                </a:lnTo>
                <a:lnTo>
                  <a:pt x="692413" y="3959864"/>
                </a:lnTo>
                <a:lnTo>
                  <a:pt x="724765" y="3991000"/>
                </a:lnTo>
                <a:lnTo>
                  <a:pt x="757715" y="4021508"/>
                </a:lnTo>
                <a:lnTo>
                  <a:pt x="791254" y="4051379"/>
                </a:lnTo>
                <a:lnTo>
                  <a:pt x="825373" y="4080602"/>
                </a:lnTo>
                <a:lnTo>
                  <a:pt x="860061" y="4109169"/>
                </a:lnTo>
                <a:lnTo>
                  <a:pt x="895310" y="4137069"/>
                </a:lnTo>
                <a:lnTo>
                  <a:pt x="931109" y="4164293"/>
                </a:lnTo>
                <a:lnTo>
                  <a:pt x="967449" y="4190832"/>
                </a:lnTo>
                <a:lnTo>
                  <a:pt x="1004320" y="4216675"/>
                </a:lnTo>
                <a:lnTo>
                  <a:pt x="1041713" y="4241813"/>
                </a:lnTo>
                <a:lnTo>
                  <a:pt x="1079617" y="4266236"/>
                </a:lnTo>
                <a:lnTo>
                  <a:pt x="1118024" y="4289935"/>
                </a:lnTo>
                <a:lnTo>
                  <a:pt x="1156923" y="4312901"/>
                </a:lnTo>
                <a:lnTo>
                  <a:pt x="1196306" y="4335122"/>
                </a:lnTo>
                <a:lnTo>
                  <a:pt x="1236161" y="4356591"/>
                </a:lnTo>
                <a:lnTo>
                  <a:pt x="1276481" y="4377296"/>
                </a:lnTo>
                <a:lnTo>
                  <a:pt x="1317254" y="4397229"/>
                </a:lnTo>
                <a:lnTo>
                  <a:pt x="1358472" y="4416379"/>
                </a:lnTo>
                <a:lnTo>
                  <a:pt x="1400124" y="4434738"/>
                </a:lnTo>
                <a:lnTo>
                  <a:pt x="1442202" y="4452296"/>
                </a:lnTo>
                <a:lnTo>
                  <a:pt x="1484695" y="4469042"/>
                </a:lnTo>
                <a:lnTo>
                  <a:pt x="1527594" y="4484967"/>
                </a:lnTo>
                <a:lnTo>
                  <a:pt x="1570889" y="4500062"/>
                </a:lnTo>
                <a:lnTo>
                  <a:pt x="1614571" y="4514317"/>
                </a:lnTo>
                <a:lnTo>
                  <a:pt x="1658629" y="4527722"/>
                </a:lnTo>
                <a:lnTo>
                  <a:pt x="1703055" y="4540268"/>
                </a:lnTo>
                <a:lnTo>
                  <a:pt x="1747839" y="4551944"/>
                </a:lnTo>
                <a:lnTo>
                  <a:pt x="1792970" y="4562742"/>
                </a:lnTo>
                <a:lnTo>
                  <a:pt x="1838440" y="4572652"/>
                </a:lnTo>
                <a:lnTo>
                  <a:pt x="1884238" y="4581664"/>
                </a:lnTo>
                <a:lnTo>
                  <a:pt x="1930355" y="4589768"/>
                </a:lnTo>
                <a:lnTo>
                  <a:pt x="1976782" y="4596955"/>
                </a:lnTo>
                <a:lnTo>
                  <a:pt x="2023508" y="4603214"/>
                </a:lnTo>
                <a:lnTo>
                  <a:pt x="2070525" y="4608538"/>
                </a:lnTo>
                <a:lnTo>
                  <a:pt x="2117822" y="4612915"/>
                </a:lnTo>
                <a:lnTo>
                  <a:pt x="2165390" y="4616336"/>
                </a:lnTo>
                <a:lnTo>
                  <a:pt x="2213219" y="4618791"/>
                </a:lnTo>
                <a:lnTo>
                  <a:pt x="2261299" y="4620272"/>
                </a:lnTo>
                <a:lnTo>
                  <a:pt x="2309622" y="4620768"/>
                </a:lnTo>
                <a:lnTo>
                  <a:pt x="2357944" y="4620272"/>
                </a:lnTo>
                <a:lnTo>
                  <a:pt x="2406024" y="4618791"/>
                </a:lnTo>
                <a:lnTo>
                  <a:pt x="2453853" y="4616336"/>
                </a:lnTo>
                <a:lnTo>
                  <a:pt x="2501421" y="4612915"/>
                </a:lnTo>
                <a:lnTo>
                  <a:pt x="2548718" y="4608538"/>
                </a:lnTo>
                <a:lnTo>
                  <a:pt x="2595735" y="4603214"/>
                </a:lnTo>
                <a:lnTo>
                  <a:pt x="2642461" y="4596955"/>
                </a:lnTo>
                <a:lnTo>
                  <a:pt x="2688888" y="4589768"/>
                </a:lnTo>
                <a:lnTo>
                  <a:pt x="2735005" y="4581664"/>
                </a:lnTo>
                <a:lnTo>
                  <a:pt x="2780803" y="4572652"/>
                </a:lnTo>
                <a:lnTo>
                  <a:pt x="2826273" y="4562742"/>
                </a:lnTo>
                <a:lnTo>
                  <a:pt x="2871404" y="4551944"/>
                </a:lnTo>
                <a:lnTo>
                  <a:pt x="2916188" y="4540268"/>
                </a:lnTo>
                <a:lnTo>
                  <a:pt x="2960614" y="4527722"/>
                </a:lnTo>
                <a:lnTo>
                  <a:pt x="3004672" y="4514317"/>
                </a:lnTo>
                <a:lnTo>
                  <a:pt x="3048354" y="4500062"/>
                </a:lnTo>
                <a:lnTo>
                  <a:pt x="3091649" y="4484967"/>
                </a:lnTo>
                <a:lnTo>
                  <a:pt x="3134548" y="4469042"/>
                </a:lnTo>
                <a:lnTo>
                  <a:pt x="3177041" y="4452296"/>
                </a:lnTo>
                <a:lnTo>
                  <a:pt x="3219119" y="4434738"/>
                </a:lnTo>
                <a:lnTo>
                  <a:pt x="3260771" y="4416379"/>
                </a:lnTo>
                <a:lnTo>
                  <a:pt x="3301989" y="4397229"/>
                </a:lnTo>
                <a:lnTo>
                  <a:pt x="3342762" y="4377296"/>
                </a:lnTo>
                <a:lnTo>
                  <a:pt x="3383082" y="4356591"/>
                </a:lnTo>
                <a:lnTo>
                  <a:pt x="3422937" y="4335122"/>
                </a:lnTo>
                <a:lnTo>
                  <a:pt x="3462320" y="4312901"/>
                </a:lnTo>
                <a:lnTo>
                  <a:pt x="3501219" y="4289935"/>
                </a:lnTo>
                <a:lnTo>
                  <a:pt x="3539626" y="4266236"/>
                </a:lnTo>
                <a:lnTo>
                  <a:pt x="3577530" y="4241813"/>
                </a:lnTo>
                <a:lnTo>
                  <a:pt x="3614923" y="4216675"/>
                </a:lnTo>
                <a:lnTo>
                  <a:pt x="3651794" y="4190832"/>
                </a:lnTo>
                <a:lnTo>
                  <a:pt x="3688134" y="4164293"/>
                </a:lnTo>
                <a:lnTo>
                  <a:pt x="3723933" y="4137069"/>
                </a:lnTo>
                <a:lnTo>
                  <a:pt x="3759182" y="4109169"/>
                </a:lnTo>
                <a:lnTo>
                  <a:pt x="3793870" y="4080602"/>
                </a:lnTo>
                <a:lnTo>
                  <a:pt x="3827989" y="4051379"/>
                </a:lnTo>
                <a:lnTo>
                  <a:pt x="3861528" y="4021508"/>
                </a:lnTo>
                <a:lnTo>
                  <a:pt x="3894478" y="3991000"/>
                </a:lnTo>
                <a:lnTo>
                  <a:pt x="3926830" y="3959864"/>
                </a:lnTo>
                <a:lnTo>
                  <a:pt x="3958573" y="3928110"/>
                </a:lnTo>
                <a:lnTo>
                  <a:pt x="3989698" y="3895748"/>
                </a:lnTo>
                <a:lnTo>
                  <a:pt x="4020196" y="3862786"/>
                </a:lnTo>
                <a:lnTo>
                  <a:pt x="4050056" y="3829236"/>
                </a:lnTo>
                <a:lnTo>
                  <a:pt x="4079269" y="3795105"/>
                </a:lnTo>
                <a:lnTo>
                  <a:pt x="4107826" y="3760405"/>
                </a:lnTo>
                <a:lnTo>
                  <a:pt x="4135717" y="3725145"/>
                </a:lnTo>
                <a:lnTo>
                  <a:pt x="4162931" y="3689334"/>
                </a:lnTo>
                <a:lnTo>
                  <a:pt x="4189461" y="3652982"/>
                </a:lnTo>
                <a:lnTo>
                  <a:pt x="4215295" y="3616098"/>
                </a:lnTo>
                <a:lnTo>
                  <a:pt x="4240424" y="3578693"/>
                </a:lnTo>
                <a:lnTo>
                  <a:pt x="4264839" y="3540776"/>
                </a:lnTo>
                <a:lnTo>
                  <a:pt x="4288530" y="3502357"/>
                </a:lnTo>
                <a:lnTo>
                  <a:pt x="4311487" y="3463444"/>
                </a:lnTo>
                <a:lnTo>
                  <a:pt x="4333701" y="3424049"/>
                </a:lnTo>
                <a:lnTo>
                  <a:pt x="4355161" y="3384180"/>
                </a:lnTo>
                <a:lnTo>
                  <a:pt x="4375859" y="3343848"/>
                </a:lnTo>
                <a:lnTo>
                  <a:pt x="4395785" y="3303061"/>
                </a:lnTo>
                <a:lnTo>
                  <a:pt x="4414929" y="3261830"/>
                </a:lnTo>
                <a:lnTo>
                  <a:pt x="4433281" y="3220164"/>
                </a:lnTo>
                <a:lnTo>
                  <a:pt x="4450832" y="3178072"/>
                </a:lnTo>
                <a:lnTo>
                  <a:pt x="4467573" y="3135566"/>
                </a:lnTo>
                <a:lnTo>
                  <a:pt x="4483492" y="3092653"/>
                </a:lnTo>
                <a:lnTo>
                  <a:pt x="4498582" y="3049344"/>
                </a:lnTo>
                <a:lnTo>
                  <a:pt x="4512832" y="3005648"/>
                </a:lnTo>
                <a:lnTo>
                  <a:pt x="4526232" y="2961576"/>
                </a:lnTo>
                <a:lnTo>
                  <a:pt x="4538773" y="2917136"/>
                </a:lnTo>
                <a:lnTo>
                  <a:pt x="4550445" y="2872339"/>
                </a:lnTo>
                <a:lnTo>
                  <a:pt x="4561240" y="2827193"/>
                </a:lnTo>
                <a:lnTo>
                  <a:pt x="4571146" y="2781709"/>
                </a:lnTo>
                <a:lnTo>
                  <a:pt x="4580154" y="2735897"/>
                </a:lnTo>
                <a:lnTo>
                  <a:pt x="4588255" y="2689765"/>
                </a:lnTo>
                <a:lnTo>
                  <a:pt x="4595439" y="2643324"/>
                </a:lnTo>
                <a:lnTo>
                  <a:pt x="4601697" y="2596583"/>
                </a:lnTo>
                <a:lnTo>
                  <a:pt x="4607018" y="2549552"/>
                </a:lnTo>
                <a:lnTo>
                  <a:pt x="4611394" y="2502241"/>
                </a:lnTo>
                <a:lnTo>
                  <a:pt x="4614813" y="2454659"/>
                </a:lnTo>
                <a:lnTo>
                  <a:pt x="4617268" y="2406815"/>
                </a:lnTo>
                <a:lnTo>
                  <a:pt x="4618748" y="2358720"/>
                </a:lnTo>
                <a:lnTo>
                  <a:pt x="4619244" y="2310384"/>
                </a:lnTo>
                <a:lnTo>
                  <a:pt x="4618748" y="2262047"/>
                </a:lnTo>
                <a:lnTo>
                  <a:pt x="4617268" y="2213952"/>
                </a:lnTo>
                <a:lnTo>
                  <a:pt x="4614813" y="2166108"/>
                </a:lnTo>
                <a:lnTo>
                  <a:pt x="4611394" y="2118526"/>
                </a:lnTo>
                <a:lnTo>
                  <a:pt x="4607018" y="2071215"/>
                </a:lnTo>
                <a:lnTo>
                  <a:pt x="4601697" y="2024184"/>
                </a:lnTo>
                <a:lnTo>
                  <a:pt x="4595439" y="1977443"/>
                </a:lnTo>
                <a:lnTo>
                  <a:pt x="4588255" y="1931002"/>
                </a:lnTo>
                <a:lnTo>
                  <a:pt x="4580154" y="1884870"/>
                </a:lnTo>
                <a:lnTo>
                  <a:pt x="4571146" y="1839058"/>
                </a:lnTo>
                <a:lnTo>
                  <a:pt x="4561240" y="1793574"/>
                </a:lnTo>
                <a:lnTo>
                  <a:pt x="4550445" y="1748428"/>
                </a:lnTo>
                <a:lnTo>
                  <a:pt x="4538773" y="1703631"/>
                </a:lnTo>
                <a:lnTo>
                  <a:pt x="4526232" y="1659191"/>
                </a:lnTo>
                <a:lnTo>
                  <a:pt x="4512832" y="1615119"/>
                </a:lnTo>
                <a:lnTo>
                  <a:pt x="4498582" y="1571423"/>
                </a:lnTo>
                <a:lnTo>
                  <a:pt x="4483492" y="1528114"/>
                </a:lnTo>
                <a:lnTo>
                  <a:pt x="4467573" y="1485201"/>
                </a:lnTo>
                <a:lnTo>
                  <a:pt x="4450832" y="1442695"/>
                </a:lnTo>
                <a:lnTo>
                  <a:pt x="4433281" y="1400603"/>
                </a:lnTo>
                <a:lnTo>
                  <a:pt x="4414929" y="1358937"/>
                </a:lnTo>
                <a:lnTo>
                  <a:pt x="4395785" y="1317706"/>
                </a:lnTo>
                <a:lnTo>
                  <a:pt x="4375859" y="1276919"/>
                </a:lnTo>
                <a:lnTo>
                  <a:pt x="4355161" y="1236587"/>
                </a:lnTo>
                <a:lnTo>
                  <a:pt x="4333701" y="1196718"/>
                </a:lnTo>
                <a:lnTo>
                  <a:pt x="4311487" y="1157323"/>
                </a:lnTo>
                <a:lnTo>
                  <a:pt x="4288530" y="1118410"/>
                </a:lnTo>
                <a:lnTo>
                  <a:pt x="4264839" y="1079991"/>
                </a:lnTo>
                <a:lnTo>
                  <a:pt x="4240424" y="1042074"/>
                </a:lnTo>
                <a:lnTo>
                  <a:pt x="4215295" y="1004669"/>
                </a:lnTo>
                <a:lnTo>
                  <a:pt x="4189461" y="967785"/>
                </a:lnTo>
                <a:lnTo>
                  <a:pt x="4162931" y="931433"/>
                </a:lnTo>
                <a:lnTo>
                  <a:pt x="4135717" y="895622"/>
                </a:lnTo>
                <a:lnTo>
                  <a:pt x="4107826" y="860362"/>
                </a:lnTo>
                <a:lnTo>
                  <a:pt x="4079269" y="825662"/>
                </a:lnTo>
                <a:lnTo>
                  <a:pt x="4050056" y="791531"/>
                </a:lnTo>
                <a:lnTo>
                  <a:pt x="4020196" y="757981"/>
                </a:lnTo>
                <a:lnTo>
                  <a:pt x="3989698" y="725019"/>
                </a:lnTo>
                <a:lnTo>
                  <a:pt x="3958573" y="692657"/>
                </a:lnTo>
                <a:lnTo>
                  <a:pt x="3926830" y="660903"/>
                </a:lnTo>
                <a:lnTo>
                  <a:pt x="3894478" y="629767"/>
                </a:lnTo>
                <a:lnTo>
                  <a:pt x="3861528" y="599259"/>
                </a:lnTo>
                <a:lnTo>
                  <a:pt x="3827989" y="569388"/>
                </a:lnTo>
                <a:lnTo>
                  <a:pt x="3793870" y="540165"/>
                </a:lnTo>
                <a:lnTo>
                  <a:pt x="3759182" y="511598"/>
                </a:lnTo>
                <a:lnTo>
                  <a:pt x="3723933" y="483698"/>
                </a:lnTo>
                <a:lnTo>
                  <a:pt x="3688134" y="456474"/>
                </a:lnTo>
                <a:lnTo>
                  <a:pt x="3651794" y="429935"/>
                </a:lnTo>
                <a:lnTo>
                  <a:pt x="3614923" y="404092"/>
                </a:lnTo>
                <a:lnTo>
                  <a:pt x="3577530" y="378954"/>
                </a:lnTo>
                <a:lnTo>
                  <a:pt x="3539626" y="354531"/>
                </a:lnTo>
                <a:lnTo>
                  <a:pt x="3501219" y="330832"/>
                </a:lnTo>
                <a:lnTo>
                  <a:pt x="3462320" y="307866"/>
                </a:lnTo>
                <a:lnTo>
                  <a:pt x="3422937" y="285645"/>
                </a:lnTo>
                <a:lnTo>
                  <a:pt x="3383082" y="264176"/>
                </a:lnTo>
                <a:lnTo>
                  <a:pt x="3342762" y="243471"/>
                </a:lnTo>
                <a:lnTo>
                  <a:pt x="3301989" y="223538"/>
                </a:lnTo>
                <a:lnTo>
                  <a:pt x="3260771" y="204388"/>
                </a:lnTo>
                <a:lnTo>
                  <a:pt x="3219119" y="186029"/>
                </a:lnTo>
                <a:lnTo>
                  <a:pt x="3177041" y="168471"/>
                </a:lnTo>
                <a:lnTo>
                  <a:pt x="3134548" y="151725"/>
                </a:lnTo>
                <a:lnTo>
                  <a:pt x="3091649" y="135800"/>
                </a:lnTo>
                <a:lnTo>
                  <a:pt x="3048354" y="120705"/>
                </a:lnTo>
                <a:lnTo>
                  <a:pt x="3004672" y="106450"/>
                </a:lnTo>
                <a:lnTo>
                  <a:pt x="2960614" y="93045"/>
                </a:lnTo>
                <a:lnTo>
                  <a:pt x="2916188" y="80499"/>
                </a:lnTo>
                <a:lnTo>
                  <a:pt x="2871404" y="68823"/>
                </a:lnTo>
                <a:lnTo>
                  <a:pt x="2826273" y="58025"/>
                </a:lnTo>
                <a:lnTo>
                  <a:pt x="2780803" y="48115"/>
                </a:lnTo>
                <a:lnTo>
                  <a:pt x="2735005" y="39103"/>
                </a:lnTo>
                <a:lnTo>
                  <a:pt x="2688888" y="30999"/>
                </a:lnTo>
                <a:lnTo>
                  <a:pt x="2642461" y="23812"/>
                </a:lnTo>
                <a:lnTo>
                  <a:pt x="2595735" y="17553"/>
                </a:lnTo>
                <a:lnTo>
                  <a:pt x="2548718" y="12229"/>
                </a:lnTo>
                <a:lnTo>
                  <a:pt x="2501421" y="7852"/>
                </a:lnTo>
                <a:lnTo>
                  <a:pt x="2453853" y="4431"/>
                </a:lnTo>
                <a:lnTo>
                  <a:pt x="2406024" y="1976"/>
                </a:lnTo>
                <a:lnTo>
                  <a:pt x="2357944" y="495"/>
                </a:lnTo>
                <a:lnTo>
                  <a:pt x="2309622" y="0"/>
                </a:lnTo>
                <a:close/>
              </a:path>
            </a:pathLst>
          </a:custGeom>
          <a:solidFill>
            <a:srgbClr val="EC7C30"/>
          </a:solidFill>
        </p:spPr>
        <p:txBody>
          <a:bodyPr wrap="square" lIns="0" tIns="0" rIns="0" bIns="0" rtlCol="0"/>
          <a:lstStyle/>
          <a:p>
            <a:endParaRPr/>
          </a:p>
        </p:txBody>
      </p:sp>
      <p:sp>
        <p:nvSpPr>
          <p:cNvPr id="3" name="object 3"/>
          <p:cNvSpPr txBox="1">
            <a:spLocks noGrp="1"/>
          </p:cNvSpPr>
          <p:nvPr>
            <p:ph type="title"/>
          </p:nvPr>
        </p:nvSpPr>
        <p:spPr>
          <a:xfrm>
            <a:off x="1250086" y="2415362"/>
            <a:ext cx="3042920" cy="1898650"/>
          </a:xfrm>
          <a:prstGeom prst="rect">
            <a:avLst/>
          </a:prstGeom>
        </p:spPr>
        <p:txBody>
          <a:bodyPr vert="horz" wrap="square" lIns="0" tIns="83185" rIns="0" bIns="0" rtlCol="0">
            <a:spAutoFit/>
          </a:bodyPr>
          <a:lstStyle/>
          <a:p>
            <a:pPr marL="12700" marR="5080">
              <a:lnSpc>
                <a:spcPct val="89600"/>
              </a:lnSpc>
              <a:spcBef>
                <a:spcPts val="655"/>
              </a:spcBef>
            </a:pPr>
            <a:r>
              <a:rPr sz="4400" dirty="0"/>
              <a:t>6.</a:t>
            </a:r>
            <a:r>
              <a:rPr sz="4400" spc="-40" dirty="0"/>
              <a:t> </a:t>
            </a:r>
            <a:r>
              <a:rPr sz="4400" spc="-10" dirty="0"/>
              <a:t>Review </a:t>
            </a:r>
            <a:r>
              <a:rPr sz="4400" dirty="0"/>
              <a:t>and</a:t>
            </a:r>
            <a:r>
              <a:rPr sz="4400" spc="-165" dirty="0"/>
              <a:t> </a:t>
            </a:r>
            <a:r>
              <a:rPr sz="4400" spc="-35" dirty="0"/>
              <a:t>Analyze </a:t>
            </a:r>
            <a:r>
              <a:rPr sz="4400" dirty="0"/>
              <a:t>All</a:t>
            </a:r>
            <a:r>
              <a:rPr sz="4400" spc="-25" dirty="0"/>
              <a:t> </a:t>
            </a:r>
            <a:r>
              <a:rPr sz="4400" spc="-20" dirty="0"/>
              <a:t>Data</a:t>
            </a:r>
            <a:endParaRPr sz="4400"/>
          </a:p>
        </p:txBody>
      </p:sp>
      <p:sp>
        <p:nvSpPr>
          <p:cNvPr id="4" name="object 4"/>
          <p:cNvSpPr/>
          <p:nvPr/>
        </p:nvSpPr>
        <p:spPr>
          <a:xfrm>
            <a:off x="9294748" y="941112"/>
            <a:ext cx="2376805" cy="1490345"/>
          </a:xfrm>
          <a:custGeom>
            <a:avLst/>
            <a:gdLst/>
            <a:ahLst/>
            <a:cxnLst/>
            <a:rect l="l" t="t" r="r" b="b"/>
            <a:pathLst>
              <a:path w="2376804" h="1490345">
                <a:moveTo>
                  <a:pt x="0" y="288755"/>
                </a:moveTo>
                <a:lnTo>
                  <a:pt x="39458" y="260804"/>
                </a:lnTo>
                <a:lnTo>
                  <a:pt x="79505" y="234304"/>
                </a:lnTo>
                <a:lnTo>
                  <a:pt x="120109" y="209253"/>
                </a:lnTo>
                <a:lnTo>
                  <a:pt x="161236" y="185644"/>
                </a:lnTo>
                <a:lnTo>
                  <a:pt x="202855" y="163472"/>
                </a:lnTo>
                <a:lnTo>
                  <a:pt x="244933" y="142733"/>
                </a:lnTo>
                <a:lnTo>
                  <a:pt x="287437" y="123421"/>
                </a:lnTo>
                <a:lnTo>
                  <a:pt x="330336" y="105532"/>
                </a:lnTo>
                <a:lnTo>
                  <a:pt x="373596" y="89060"/>
                </a:lnTo>
                <a:lnTo>
                  <a:pt x="417187" y="74001"/>
                </a:lnTo>
                <a:lnTo>
                  <a:pt x="461074" y="60350"/>
                </a:lnTo>
                <a:lnTo>
                  <a:pt x="505225" y="48101"/>
                </a:lnTo>
                <a:lnTo>
                  <a:pt x="549609" y="37249"/>
                </a:lnTo>
                <a:lnTo>
                  <a:pt x="594193" y="27790"/>
                </a:lnTo>
                <a:lnTo>
                  <a:pt x="638944" y="19719"/>
                </a:lnTo>
                <a:lnTo>
                  <a:pt x="683831" y="13030"/>
                </a:lnTo>
                <a:lnTo>
                  <a:pt x="728820" y="7718"/>
                </a:lnTo>
                <a:lnTo>
                  <a:pt x="773879" y="3780"/>
                </a:lnTo>
                <a:lnTo>
                  <a:pt x="818976" y="1208"/>
                </a:lnTo>
                <a:lnTo>
                  <a:pt x="864078" y="0"/>
                </a:lnTo>
                <a:lnTo>
                  <a:pt x="909153" y="148"/>
                </a:lnTo>
                <a:lnTo>
                  <a:pt x="954169" y="1650"/>
                </a:lnTo>
                <a:lnTo>
                  <a:pt x="999093" y="4498"/>
                </a:lnTo>
                <a:lnTo>
                  <a:pt x="1043893" y="8690"/>
                </a:lnTo>
                <a:lnTo>
                  <a:pt x="1088536" y="14219"/>
                </a:lnTo>
                <a:lnTo>
                  <a:pt x="1132991" y="21080"/>
                </a:lnTo>
                <a:lnTo>
                  <a:pt x="1177223" y="29269"/>
                </a:lnTo>
                <a:lnTo>
                  <a:pt x="1221202" y="38781"/>
                </a:lnTo>
                <a:lnTo>
                  <a:pt x="1264895" y="49610"/>
                </a:lnTo>
                <a:lnTo>
                  <a:pt x="1308269" y="61752"/>
                </a:lnTo>
                <a:lnTo>
                  <a:pt x="1351292" y="75201"/>
                </a:lnTo>
                <a:lnTo>
                  <a:pt x="1393932" y="89953"/>
                </a:lnTo>
                <a:lnTo>
                  <a:pt x="1436156" y="106003"/>
                </a:lnTo>
                <a:lnTo>
                  <a:pt x="1477931" y="123345"/>
                </a:lnTo>
                <a:lnTo>
                  <a:pt x="1519226" y="141975"/>
                </a:lnTo>
                <a:lnTo>
                  <a:pt x="1560008" y="161887"/>
                </a:lnTo>
                <a:lnTo>
                  <a:pt x="1600245" y="183077"/>
                </a:lnTo>
                <a:lnTo>
                  <a:pt x="1639903" y="205539"/>
                </a:lnTo>
                <a:lnTo>
                  <a:pt x="1678951" y="229269"/>
                </a:lnTo>
                <a:lnTo>
                  <a:pt x="1717357" y="254262"/>
                </a:lnTo>
                <a:lnTo>
                  <a:pt x="1755087" y="280512"/>
                </a:lnTo>
                <a:lnTo>
                  <a:pt x="1792110" y="308014"/>
                </a:lnTo>
                <a:lnTo>
                  <a:pt x="1828393" y="336765"/>
                </a:lnTo>
                <a:lnTo>
                  <a:pt x="1863904" y="366758"/>
                </a:lnTo>
                <a:lnTo>
                  <a:pt x="1898610" y="397988"/>
                </a:lnTo>
                <a:lnTo>
                  <a:pt x="1932479" y="430451"/>
                </a:lnTo>
                <a:lnTo>
                  <a:pt x="1965479" y="464142"/>
                </a:lnTo>
                <a:lnTo>
                  <a:pt x="1997576" y="499056"/>
                </a:lnTo>
                <a:lnTo>
                  <a:pt x="2028740" y="535187"/>
                </a:lnTo>
                <a:lnTo>
                  <a:pt x="2058936" y="572530"/>
                </a:lnTo>
                <a:lnTo>
                  <a:pt x="2088133" y="611081"/>
                </a:lnTo>
                <a:lnTo>
                  <a:pt x="2116898" y="651779"/>
                </a:lnTo>
                <a:lnTo>
                  <a:pt x="2144230" y="693313"/>
                </a:lnTo>
                <a:lnTo>
                  <a:pt x="2170114" y="735645"/>
                </a:lnTo>
                <a:lnTo>
                  <a:pt x="2194539" y="778737"/>
                </a:lnTo>
                <a:lnTo>
                  <a:pt x="2217490" y="822549"/>
                </a:lnTo>
                <a:lnTo>
                  <a:pt x="2238956" y="867043"/>
                </a:lnTo>
                <a:lnTo>
                  <a:pt x="2258922" y="912180"/>
                </a:lnTo>
                <a:lnTo>
                  <a:pt x="2277376" y="957920"/>
                </a:lnTo>
                <a:lnTo>
                  <a:pt x="2294304" y="1004226"/>
                </a:lnTo>
                <a:lnTo>
                  <a:pt x="2309694" y="1051057"/>
                </a:lnTo>
                <a:lnTo>
                  <a:pt x="2323532" y="1098375"/>
                </a:lnTo>
                <a:lnTo>
                  <a:pt x="2335805" y="1146142"/>
                </a:lnTo>
                <a:lnTo>
                  <a:pt x="2346501" y="1194318"/>
                </a:lnTo>
                <a:lnTo>
                  <a:pt x="2355605" y="1242865"/>
                </a:lnTo>
                <a:lnTo>
                  <a:pt x="2363106" y="1291743"/>
                </a:lnTo>
                <a:lnTo>
                  <a:pt x="2368989" y="1340914"/>
                </a:lnTo>
                <a:lnTo>
                  <a:pt x="2373242" y="1390339"/>
                </a:lnTo>
                <a:lnTo>
                  <a:pt x="2375852" y="1439978"/>
                </a:lnTo>
                <a:lnTo>
                  <a:pt x="2376804" y="1489794"/>
                </a:lnTo>
              </a:path>
            </a:pathLst>
          </a:custGeom>
          <a:ln w="127000">
            <a:solidFill>
              <a:srgbClr val="FFC000"/>
            </a:solidFill>
            <a:prstDash val="dash"/>
          </a:ln>
        </p:spPr>
        <p:txBody>
          <a:bodyPr wrap="square" lIns="0" tIns="0" rIns="0" bIns="0" rtlCol="0"/>
          <a:lstStyle/>
          <a:p>
            <a:endParaRPr/>
          </a:p>
        </p:txBody>
      </p:sp>
      <p:sp>
        <p:nvSpPr>
          <p:cNvPr id="5" name="object 5"/>
          <p:cNvSpPr/>
          <p:nvPr/>
        </p:nvSpPr>
        <p:spPr>
          <a:xfrm>
            <a:off x="909827" y="4780788"/>
            <a:ext cx="546100" cy="546100"/>
          </a:xfrm>
          <a:custGeom>
            <a:avLst/>
            <a:gdLst/>
            <a:ahLst/>
            <a:cxnLst/>
            <a:rect l="l" t="t" r="r" b="b"/>
            <a:pathLst>
              <a:path w="546100" h="546100">
                <a:moveTo>
                  <a:pt x="272796" y="0"/>
                </a:moveTo>
                <a:lnTo>
                  <a:pt x="223760" y="4396"/>
                </a:lnTo>
                <a:lnTo>
                  <a:pt x="177609" y="17071"/>
                </a:lnTo>
                <a:lnTo>
                  <a:pt x="135111" y="37253"/>
                </a:lnTo>
                <a:lnTo>
                  <a:pt x="97037" y="64171"/>
                </a:lnTo>
                <a:lnTo>
                  <a:pt x="64158" y="97053"/>
                </a:lnTo>
                <a:lnTo>
                  <a:pt x="37244" y="135127"/>
                </a:lnTo>
                <a:lnTo>
                  <a:pt x="17066" y="177624"/>
                </a:lnTo>
                <a:lnTo>
                  <a:pt x="4395" y="223770"/>
                </a:lnTo>
                <a:lnTo>
                  <a:pt x="0" y="272795"/>
                </a:lnTo>
                <a:lnTo>
                  <a:pt x="4395" y="321821"/>
                </a:lnTo>
                <a:lnTo>
                  <a:pt x="17066" y="367967"/>
                </a:lnTo>
                <a:lnTo>
                  <a:pt x="37244" y="410463"/>
                </a:lnTo>
                <a:lnTo>
                  <a:pt x="64158" y="448538"/>
                </a:lnTo>
                <a:lnTo>
                  <a:pt x="97037" y="481420"/>
                </a:lnTo>
                <a:lnTo>
                  <a:pt x="135111" y="508338"/>
                </a:lnTo>
                <a:lnTo>
                  <a:pt x="177609" y="528520"/>
                </a:lnTo>
                <a:lnTo>
                  <a:pt x="223760" y="541195"/>
                </a:lnTo>
                <a:lnTo>
                  <a:pt x="272796" y="545592"/>
                </a:lnTo>
                <a:lnTo>
                  <a:pt x="321821" y="541195"/>
                </a:lnTo>
                <a:lnTo>
                  <a:pt x="367967" y="528520"/>
                </a:lnTo>
                <a:lnTo>
                  <a:pt x="410464" y="508338"/>
                </a:lnTo>
                <a:lnTo>
                  <a:pt x="448538" y="481420"/>
                </a:lnTo>
                <a:lnTo>
                  <a:pt x="481420" y="448538"/>
                </a:lnTo>
                <a:lnTo>
                  <a:pt x="508338" y="410464"/>
                </a:lnTo>
                <a:lnTo>
                  <a:pt x="528520" y="367967"/>
                </a:lnTo>
                <a:lnTo>
                  <a:pt x="541195" y="321821"/>
                </a:lnTo>
                <a:lnTo>
                  <a:pt x="545591" y="272795"/>
                </a:lnTo>
                <a:lnTo>
                  <a:pt x="541195" y="223770"/>
                </a:lnTo>
                <a:lnTo>
                  <a:pt x="528520" y="177624"/>
                </a:lnTo>
                <a:lnTo>
                  <a:pt x="508338" y="135127"/>
                </a:lnTo>
                <a:lnTo>
                  <a:pt x="481420" y="97053"/>
                </a:lnTo>
                <a:lnTo>
                  <a:pt x="448538" y="64171"/>
                </a:lnTo>
                <a:lnTo>
                  <a:pt x="410463" y="37253"/>
                </a:lnTo>
                <a:lnTo>
                  <a:pt x="367967" y="17071"/>
                </a:lnTo>
                <a:lnTo>
                  <a:pt x="321821" y="4396"/>
                </a:lnTo>
                <a:lnTo>
                  <a:pt x="272796" y="0"/>
                </a:lnTo>
                <a:close/>
              </a:path>
            </a:pathLst>
          </a:custGeom>
          <a:solidFill>
            <a:srgbClr val="5B9BD4"/>
          </a:solidFill>
        </p:spPr>
        <p:txBody>
          <a:bodyPr wrap="square" lIns="0" tIns="0" rIns="0" bIns="0" rtlCol="0"/>
          <a:lstStyle/>
          <a:p>
            <a:endParaRPr/>
          </a:p>
        </p:txBody>
      </p:sp>
      <p:sp>
        <p:nvSpPr>
          <p:cNvPr id="6" name="object 6"/>
          <p:cNvSpPr txBox="1"/>
          <p:nvPr/>
        </p:nvSpPr>
        <p:spPr>
          <a:xfrm>
            <a:off x="5053888" y="632841"/>
            <a:ext cx="6617665" cy="2190984"/>
          </a:xfrm>
          <a:prstGeom prst="rect">
            <a:avLst/>
          </a:prstGeom>
        </p:spPr>
        <p:txBody>
          <a:bodyPr vert="horz" wrap="square" lIns="0" tIns="36195" rIns="0" bIns="0" rtlCol="0">
            <a:spAutoFit/>
          </a:bodyPr>
          <a:lstStyle/>
          <a:p>
            <a:pPr marL="241300" marR="5080" indent="-228600">
              <a:spcBef>
                <a:spcPts val="285"/>
              </a:spcBef>
              <a:buFont typeface="Arial MT"/>
              <a:buChar char="•"/>
              <a:tabLst>
                <a:tab pos="241300" algn="l"/>
              </a:tabLst>
            </a:pPr>
            <a:r>
              <a:rPr sz="2000" dirty="0">
                <a:latin typeface="Roboto"/>
                <a:cs typeface="Roboto"/>
              </a:rPr>
              <a:t>The</a:t>
            </a:r>
            <a:r>
              <a:rPr sz="2000" spc="-70" dirty="0">
                <a:latin typeface="Roboto"/>
                <a:cs typeface="Roboto"/>
              </a:rPr>
              <a:t> </a:t>
            </a:r>
            <a:r>
              <a:rPr sz="2000" spc="-10" dirty="0">
                <a:latin typeface="Roboto"/>
                <a:cs typeface="Roboto"/>
              </a:rPr>
              <a:t>feasibility</a:t>
            </a:r>
            <a:r>
              <a:rPr sz="2000" spc="-50" dirty="0">
                <a:latin typeface="Roboto"/>
                <a:cs typeface="Roboto"/>
              </a:rPr>
              <a:t> </a:t>
            </a:r>
            <a:r>
              <a:rPr sz="2000" spc="-20" dirty="0">
                <a:latin typeface="Roboto"/>
                <a:cs typeface="Roboto"/>
              </a:rPr>
              <a:t>study</a:t>
            </a:r>
            <a:r>
              <a:rPr sz="2000" spc="-60" dirty="0">
                <a:latin typeface="Roboto"/>
                <a:cs typeface="Roboto"/>
              </a:rPr>
              <a:t> </a:t>
            </a:r>
            <a:r>
              <a:rPr sz="2000" spc="-10" dirty="0">
                <a:latin typeface="Roboto"/>
                <a:cs typeface="Roboto"/>
              </a:rPr>
              <a:t>should</a:t>
            </a:r>
            <a:r>
              <a:rPr sz="2000" spc="-65" dirty="0">
                <a:latin typeface="Roboto"/>
                <a:cs typeface="Roboto"/>
              </a:rPr>
              <a:t> </a:t>
            </a:r>
            <a:r>
              <a:rPr sz="2000" spc="-10" dirty="0">
                <a:latin typeface="Roboto"/>
                <a:cs typeface="Roboto"/>
              </a:rPr>
              <a:t>include</a:t>
            </a:r>
            <a:r>
              <a:rPr sz="2000" spc="-45" dirty="0">
                <a:latin typeface="Roboto"/>
                <a:cs typeface="Roboto"/>
              </a:rPr>
              <a:t> </a:t>
            </a:r>
            <a:r>
              <a:rPr sz="2000" spc="-10" dirty="0">
                <a:latin typeface="Roboto"/>
                <a:cs typeface="Roboto"/>
              </a:rPr>
              <a:t>reviewing</a:t>
            </a:r>
            <a:r>
              <a:rPr sz="2000" spc="-60" dirty="0">
                <a:latin typeface="Roboto"/>
                <a:cs typeface="Roboto"/>
              </a:rPr>
              <a:t> </a:t>
            </a:r>
            <a:r>
              <a:rPr sz="2000" spc="-25" dirty="0">
                <a:latin typeface="Roboto"/>
                <a:cs typeface="Roboto"/>
              </a:rPr>
              <a:t>and </a:t>
            </a:r>
            <a:r>
              <a:rPr sz="2000" spc="-20" dirty="0">
                <a:latin typeface="Roboto"/>
                <a:cs typeface="Roboto"/>
              </a:rPr>
              <a:t>analyzing</a:t>
            </a:r>
            <a:r>
              <a:rPr sz="2000" spc="-10" dirty="0">
                <a:latin typeface="Roboto"/>
                <a:cs typeface="Roboto"/>
              </a:rPr>
              <a:t> </a:t>
            </a:r>
            <a:r>
              <a:rPr sz="2000" dirty="0">
                <a:latin typeface="Roboto"/>
                <a:cs typeface="Roboto"/>
              </a:rPr>
              <a:t>all</a:t>
            </a:r>
            <a:r>
              <a:rPr sz="2000" spc="-45" dirty="0">
                <a:latin typeface="Roboto"/>
                <a:cs typeface="Roboto"/>
              </a:rPr>
              <a:t> </a:t>
            </a:r>
            <a:r>
              <a:rPr sz="2000" dirty="0">
                <a:latin typeface="Roboto"/>
                <a:cs typeface="Roboto"/>
              </a:rPr>
              <a:t>data</a:t>
            </a:r>
            <a:r>
              <a:rPr sz="2000" spc="-40" dirty="0">
                <a:latin typeface="Roboto"/>
                <a:cs typeface="Roboto"/>
              </a:rPr>
              <a:t> </a:t>
            </a:r>
            <a:r>
              <a:rPr sz="2000" spc="-10" dirty="0">
                <a:latin typeface="Roboto"/>
                <a:cs typeface="Roboto"/>
              </a:rPr>
              <a:t>relevant</a:t>
            </a:r>
            <a:r>
              <a:rPr sz="2000" spc="-40" dirty="0">
                <a:latin typeface="Roboto"/>
                <a:cs typeface="Roboto"/>
              </a:rPr>
              <a:t> </a:t>
            </a:r>
            <a:r>
              <a:rPr sz="2000" dirty="0">
                <a:latin typeface="Roboto"/>
                <a:cs typeface="Roboto"/>
              </a:rPr>
              <a:t>to</a:t>
            </a:r>
            <a:r>
              <a:rPr sz="2000" spc="-60" dirty="0">
                <a:latin typeface="Roboto"/>
                <a:cs typeface="Roboto"/>
              </a:rPr>
              <a:t> </a:t>
            </a:r>
            <a:r>
              <a:rPr sz="2000" dirty="0">
                <a:latin typeface="Roboto"/>
                <a:cs typeface="Roboto"/>
              </a:rPr>
              <a:t>the</a:t>
            </a:r>
            <a:r>
              <a:rPr sz="2000" spc="-50" dirty="0">
                <a:latin typeface="Roboto"/>
                <a:cs typeface="Roboto"/>
              </a:rPr>
              <a:t> </a:t>
            </a:r>
            <a:r>
              <a:rPr sz="2000" dirty="0">
                <a:latin typeface="Roboto"/>
                <a:cs typeface="Roboto"/>
              </a:rPr>
              <a:t>proposed</a:t>
            </a:r>
            <a:r>
              <a:rPr sz="2000" spc="-60" dirty="0">
                <a:latin typeface="Roboto"/>
                <a:cs typeface="Roboto"/>
              </a:rPr>
              <a:t> </a:t>
            </a:r>
            <a:r>
              <a:rPr sz="2000" spc="-10" dirty="0">
                <a:latin typeface="Roboto"/>
                <a:cs typeface="Roboto"/>
              </a:rPr>
              <a:t>project.</a:t>
            </a:r>
            <a:r>
              <a:rPr sz="2000" spc="-60" dirty="0">
                <a:latin typeface="Roboto"/>
                <a:cs typeface="Roboto"/>
              </a:rPr>
              <a:t> </a:t>
            </a:r>
            <a:r>
              <a:rPr sz="2000" spc="-25" dirty="0">
                <a:latin typeface="Roboto"/>
                <a:cs typeface="Roboto"/>
              </a:rPr>
              <a:t>The </a:t>
            </a:r>
            <a:r>
              <a:rPr sz="2000" dirty="0">
                <a:latin typeface="Roboto"/>
                <a:cs typeface="Roboto"/>
              </a:rPr>
              <a:t>data</a:t>
            </a:r>
            <a:r>
              <a:rPr sz="2000" spc="-60" dirty="0">
                <a:latin typeface="Roboto"/>
                <a:cs typeface="Roboto"/>
              </a:rPr>
              <a:t> </a:t>
            </a:r>
            <a:r>
              <a:rPr sz="2000" dirty="0">
                <a:latin typeface="Roboto"/>
                <a:cs typeface="Roboto"/>
              </a:rPr>
              <a:t>collected</a:t>
            </a:r>
            <a:r>
              <a:rPr sz="2000" spc="-70" dirty="0">
                <a:latin typeface="Roboto"/>
                <a:cs typeface="Roboto"/>
              </a:rPr>
              <a:t> </a:t>
            </a:r>
            <a:r>
              <a:rPr sz="2000" spc="-10" dirty="0">
                <a:latin typeface="Roboto"/>
                <a:cs typeface="Roboto"/>
              </a:rPr>
              <a:t>should</a:t>
            </a:r>
            <a:r>
              <a:rPr sz="2000" spc="-55" dirty="0">
                <a:latin typeface="Roboto"/>
                <a:cs typeface="Roboto"/>
              </a:rPr>
              <a:t> </a:t>
            </a:r>
            <a:r>
              <a:rPr sz="2000" dirty="0">
                <a:latin typeface="Roboto"/>
                <a:cs typeface="Roboto"/>
              </a:rPr>
              <a:t>be</a:t>
            </a:r>
            <a:r>
              <a:rPr sz="2000" spc="-65" dirty="0">
                <a:latin typeface="Roboto"/>
                <a:cs typeface="Roboto"/>
              </a:rPr>
              <a:t> </a:t>
            </a:r>
            <a:r>
              <a:rPr sz="2000" dirty="0">
                <a:latin typeface="Roboto"/>
                <a:cs typeface="Roboto"/>
              </a:rPr>
              <a:t>verified</a:t>
            </a:r>
            <a:r>
              <a:rPr sz="2000" spc="-50" dirty="0">
                <a:latin typeface="Roboto"/>
                <a:cs typeface="Roboto"/>
              </a:rPr>
              <a:t> </a:t>
            </a:r>
            <a:r>
              <a:rPr sz="2000" spc="-10" dirty="0">
                <a:latin typeface="Roboto"/>
                <a:cs typeface="Roboto"/>
              </a:rPr>
              <a:t>against</a:t>
            </a:r>
            <a:r>
              <a:rPr sz="2000" spc="-35" dirty="0">
                <a:latin typeface="Roboto"/>
                <a:cs typeface="Roboto"/>
              </a:rPr>
              <a:t> </a:t>
            </a:r>
            <a:r>
              <a:rPr sz="2000" spc="-10" dirty="0">
                <a:latin typeface="Roboto"/>
                <a:cs typeface="Roboto"/>
              </a:rPr>
              <a:t>source documentation,</a:t>
            </a:r>
            <a:r>
              <a:rPr sz="2000" spc="-60" dirty="0">
                <a:latin typeface="Roboto"/>
                <a:cs typeface="Roboto"/>
              </a:rPr>
              <a:t> </a:t>
            </a:r>
            <a:r>
              <a:rPr sz="2000" dirty="0">
                <a:latin typeface="Roboto"/>
                <a:cs typeface="Roboto"/>
              </a:rPr>
              <a:t>and</a:t>
            </a:r>
            <a:r>
              <a:rPr sz="2000" spc="-55" dirty="0">
                <a:latin typeface="Roboto"/>
                <a:cs typeface="Roboto"/>
              </a:rPr>
              <a:t> </a:t>
            </a:r>
            <a:r>
              <a:rPr sz="2000" dirty="0">
                <a:latin typeface="Roboto"/>
                <a:cs typeface="Roboto"/>
              </a:rPr>
              <a:t>any</a:t>
            </a:r>
            <a:r>
              <a:rPr sz="2000" spc="-60" dirty="0">
                <a:latin typeface="Roboto"/>
                <a:cs typeface="Roboto"/>
              </a:rPr>
              <a:t> </a:t>
            </a:r>
            <a:r>
              <a:rPr sz="2000" spc="-10" dirty="0">
                <a:latin typeface="Roboto"/>
                <a:cs typeface="Roboto"/>
              </a:rPr>
              <a:t>discrepancies</a:t>
            </a:r>
            <a:r>
              <a:rPr sz="2000" spc="-60" dirty="0">
                <a:latin typeface="Roboto"/>
                <a:cs typeface="Roboto"/>
              </a:rPr>
              <a:t> </a:t>
            </a:r>
            <a:r>
              <a:rPr sz="2000" spc="-10" dirty="0">
                <a:latin typeface="Roboto"/>
                <a:cs typeface="Roboto"/>
              </a:rPr>
              <a:t>should</a:t>
            </a:r>
            <a:r>
              <a:rPr sz="2000" spc="-65" dirty="0">
                <a:latin typeface="Roboto"/>
                <a:cs typeface="Roboto"/>
              </a:rPr>
              <a:t> </a:t>
            </a:r>
            <a:r>
              <a:rPr sz="2000" dirty="0">
                <a:latin typeface="Roboto"/>
                <a:cs typeface="Roboto"/>
              </a:rPr>
              <a:t>be</a:t>
            </a:r>
            <a:r>
              <a:rPr sz="2000" spc="-75" dirty="0">
                <a:latin typeface="Roboto"/>
                <a:cs typeface="Roboto"/>
              </a:rPr>
              <a:t> </a:t>
            </a:r>
            <a:r>
              <a:rPr sz="2000" spc="-10" dirty="0">
                <a:latin typeface="Roboto"/>
                <a:cs typeface="Roboto"/>
              </a:rPr>
              <a:t>noted. </a:t>
            </a:r>
            <a:r>
              <a:rPr sz="2000" dirty="0">
                <a:latin typeface="Roboto"/>
                <a:cs typeface="Roboto"/>
              </a:rPr>
              <a:t>The</a:t>
            </a:r>
            <a:r>
              <a:rPr sz="2000" spc="-45" dirty="0">
                <a:latin typeface="Roboto"/>
                <a:cs typeface="Roboto"/>
              </a:rPr>
              <a:t> </a:t>
            </a:r>
            <a:r>
              <a:rPr sz="2000" spc="-10" dirty="0">
                <a:latin typeface="Roboto"/>
                <a:cs typeface="Roboto"/>
              </a:rPr>
              <a:t>purpose</a:t>
            </a:r>
            <a:r>
              <a:rPr sz="2000" spc="-35" dirty="0">
                <a:latin typeface="Roboto"/>
                <a:cs typeface="Roboto"/>
              </a:rPr>
              <a:t> </a:t>
            </a:r>
            <a:r>
              <a:rPr sz="2000" dirty="0">
                <a:latin typeface="Roboto"/>
                <a:cs typeface="Roboto"/>
              </a:rPr>
              <a:t>of</a:t>
            </a:r>
            <a:r>
              <a:rPr sz="2000" spc="-40" dirty="0">
                <a:latin typeface="Roboto"/>
                <a:cs typeface="Roboto"/>
              </a:rPr>
              <a:t> </a:t>
            </a:r>
            <a:r>
              <a:rPr sz="2000" dirty="0">
                <a:latin typeface="Roboto"/>
                <a:cs typeface="Roboto"/>
              </a:rPr>
              <a:t>the</a:t>
            </a:r>
            <a:r>
              <a:rPr sz="2000" spc="-40" dirty="0">
                <a:latin typeface="Roboto"/>
                <a:cs typeface="Roboto"/>
              </a:rPr>
              <a:t> </a:t>
            </a:r>
            <a:r>
              <a:rPr sz="2000" spc="-10" dirty="0">
                <a:latin typeface="Roboto"/>
                <a:cs typeface="Roboto"/>
              </a:rPr>
              <a:t>feasibility</a:t>
            </a:r>
            <a:r>
              <a:rPr sz="2000" spc="-20" dirty="0">
                <a:latin typeface="Roboto"/>
                <a:cs typeface="Roboto"/>
              </a:rPr>
              <a:t> </a:t>
            </a:r>
            <a:r>
              <a:rPr sz="2000" spc="-10" dirty="0">
                <a:latin typeface="Roboto"/>
                <a:cs typeface="Roboto"/>
              </a:rPr>
              <a:t>study</a:t>
            </a:r>
            <a:r>
              <a:rPr sz="2000" spc="-25" dirty="0">
                <a:latin typeface="Roboto"/>
                <a:cs typeface="Roboto"/>
              </a:rPr>
              <a:t> </a:t>
            </a:r>
            <a:r>
              <a:rPr sz="2000" dirty="0">
                <a:latin typeface="Roboto"/>
                <a:cs typeface="Roboto"/>
              </a:rPr>
              <a:t>is</a:t>
            </a:r>
            <a:r>
              <a:rPr sz="2000" spc="-50" dirty="0">
                <a:latin typeface="Roboto"/>
                <a:cs typeface="Roboto"/>
              </a:rPr>
              <a:t> </a:t>
            </a:r>
            <a:r>
              <a:rPr sz="2000" dirty="0">
                <a:latin typeface="Roboto"/>
                <a:cs typeface="Roboto"/>
              </a:rPr>
              <a:t>to</a:t>
            </a:r>
            <a:r>
              <a:rPr sz="2000" spc="-50" dirty="0">
                <a:latin typeface="Roboto"/>
                <a:cs typeface="Roboto"/>
              </a:rPr>
              <a:t> </a:t>
            </a:r>
            <a:r>
              <a:rPr sz="2000" spc="-10" dirty="0">
                <a:latin typeface="Roboto"/>
                <a:cs typeface="Roboto"/>
              </a:rPr>
              <a:t>provide</a:t>
            </a:r>
            <a:r>
              <a:rPr sz="2000" spc="-35" dirty="0">
                <a:latin typeface="Roboto"/>
                <a:cs typeface="Roboto"/>
              </a:rPr>
              <a:t> </a:t>
            </a:r>
            <a:r>
              <a:rPr sz="2000" dirty="0">
                <a:latin typeface="Roboto"/>
                <a:cs typeface="Roboto"/>
              </a:rPr>
              <a:t>a</a:t>
            </a:r>
            <a:r>
              <a:rPr sz="2000" spc="-45" dirty="0">
                <a:latin typeface="Roboto"/>
                <a:cs typeface="Roboto"/>
              </a:rPr>
              <a:t> </a:t>
            </a:r>
            <a:r>
              <a:rPr sz="2000" spc="-10" dirty="0">
                <a:latin typeface="Roboto"/>
                <a:cs typeface="Roboto"/>
              </a:rPr>
              <a:t>basis </a:t>
            </a:r>
            <a:r>
              <a:rPr sz="2000" dirty="0">
                <a:latin typeface="Roboto"/>
                <a:cs typeface="Roboto"/>
              </a:rPr>
              <a:t>for</a:t>
            </a:r>
            <a:r>
              <a:rPr sz="2000" spc="-55" dirty="0">
                <a:latin typeface="Roboto"/>
                <a:cs typeface="Roboto"/>
              </a:rPr>
              <a:t> </a:t>
            </a:r>
            <a:r>
              <a:rPr sz="2000" dirty="0">
                <a:latin typeface="Roboto"/>
                <a:cs typeface="Roboto"/>
              </a:rPr>
              <a:t>making</a:t>
            </a:r>
            <a:r>
              <a:rPr sz="2000" spc="-25" dirty="0">
                <a:latin typeface="Roboto"/>
                <a:cs typeface="Roboto"/>
              </a:rPr>
              <a:t> </a:t>
            </a:r>
            <a:r>
              <a:rPr sz="2000" dirty="0">
                <a:latin typeface="Roboto"/>
                <a:cs typeface="Roboto"/>
              </a:rPr>
              <a:t>a</a:t>
            </a:r>
            <a:r>
              <a:rPr sz="2000" spc="-55" dirty="0">
                <a:latin typeface="Roboto"/>
                <a:cs typeface="Roboto"/>
              </a:rPr>
              <a:t> </a:t>
            </a:r>
            <a:r>
              <a:rPr sz="2000" spc="-10" dirty="0">
                <a:latin typeface="Roboto"/>
                <a:cs typeface="Roboto"/>
              </a:rPr>
              <a:t>decision,</a:t>
            </a:r>
            <a:r>
              <a:rPr sz="2000" spc="-40" dirty="0">
                <a:latin typeface="Roboto"/>
                <a:cs typeface="Roboto"/>
              </a:rPr>
              <a:t> </a:t>
            </a:r>
            <a:r>
              <a:rPr sz="2000" dirty="0">
                <a:latin typeface="Roboto"/>
                <a:cs typeface="Roboto"/>
              </a:rPr>
              <a:t>and</a:t>
            </a:r>
            <a:r>
              <a:rPr sz="2000" spc="-40" dirty="0">
                <a:latin typeface="Roboto"/>
                <a:cs typeface="Roboto"/>
              </a:rPr>
              <a:t> </a:t>
            </a:r>
            <a:r>
              <a:rPr sz="2000" dirty="0">
                <a:latin typeface="Roboto"/>
                <a:cs typeface="Roboto"/>
              </a:rPr>
              <a:t>the</a:t>
            </a:r>
            <a:r>
              <a:rPr sz="2000" spc="-45" dirty="0">
                <a:latin typeface="Roboto"/>
                <a:cs typeface="Roboto"/>
              </a:rPr>
              <a:t> </a:t>
            </a:r>
            <a:r>
              <a:rPr sz="2000" dirty="0">
                <a:latin typeface="Roboto"/>
                <a:cs typeface="Roboto"/>
              </a:rPr>
              <a:t>data</a:t>
            </a:r>
            <a:r>
              <a:rPr sz="2000" spc="-40" dirty="0">
                <a:latin typeface="Roboto"/>
                <a:cs typeface="Roboto"/>
              </a:rPr>
              <a:t> </a:t>
            </a:r>
            <a:r>
              <a:rPr sz="2000" spc="-10" dirty="0">
                <a:latin typeface="Roboto"/>
                <a:cs typeface="Roboto"/>
              </a:rPr>
              <a:t>should</a:t>
            </a:r>
            <a:r>
              <a:rPr sz="2000" spc="-45" dirty="0">
                <a:latin typeface="Roboto"/>
                <a:cs typeface="Roboto"/>
              </a:rPr>
              <a:t> </a:t>
            </a:r>
            <a:r>
              <a:rPr sz="2000" dirty="0">
                <a:latin typeface="Roboto"/>
                <a:cs typeface="Roboto"/>
              </a:rPr>
              <a:t>be</a:t>
            </a:r>
            <a:r>
              <a:rPr sz="2000" spc="-50" dirty="0">
                <a:latin typeface="Roboto"/>
                <a:cs typeface="Roboto"/>
              </a:rPr>
              <a:t> </a:t>
            </a:r>
            <a:r>
              <a:rPr sz="2000" spc="-10" dirty="0">
                <a:latin typeface="Roboto"/>
                <a:cs typeface="Roboto"/>
              </a:rPr>
              <a:t>sufficient </a:t>
            </a:r>
            <a:r>
              <a:rPr sz="2000" dirty="0">
                <a:latin typeface="Roboto"/>
                <a:cs typeface="Roboto"/>
              </a:rPr>
              <a:t>to</a:t>
            </a:r>
            <a:r>
              <a:rPr sz="2000" spc="-75" dirty="0">
                <a:latin typeface="Roboto"/>
                <a:cs typeface="Roboto"/>
              </a:rPr>
              <a:t> </a:t>
            </a:r>
            <a:r>
              <a:rPr sz="2000" spc="-10" dirty="0">
                <a:latin typeface="Roboto"/>
                <a:cs typeface="Roboto"/>
              </a:rPr>
              <a:t>support</a:t>
            </a:r>
            <a:r>
              <a:rPr sz="2000" spc="-60" dirty="0">
                <a:latin typeface="Roboto"/>
                <a:cs typeface="Roboto"/>
              </a:rPr>
              <a:t> </a:t>
            </a:r>
            <a:r>
              <a:rPr sz="2000" dirty="0">
                <a:latin typeface="Roboto"/>
                <a:cs typeface="Roboto"/>
              </a:rPr>
              <a:t>that</a:t>
            </a:r>
            <a:r>
              <a:rPr sz="2000" spc="-55" dirty="0">
                <a:latin typeface="Roboto"/>
                <a:cs typeface="Roboto"/>
              </a:rPr>
              <a:t> </a:t>
            </a:r>
            <a:r>
              <a:rPr sz="2000" spc="-10" dirty="0">
                <a:latin typeface="Roboto"/>
                <a:cs typeface="Roboto"/>
              </a:rPr>
              <a:t>decision.</a:t>
            </a:r>
            <a:endParaRPr sz="2000" dirty="0">
              <a:latin typeface="Roboto"/>
              <a:cs typeface="Roboto"/>
            </a:endParaRPr>
          </a:p>
        </p:txBody>
      </p:sp>
      <p:sp>
        <p:nvSpPr>
          <p:cNvPr id="7" name="object 7"/>
          <p:cNvSpPr txBox="1">
            <a:spLocks noGrp="1"/>
          </p:cNvSpPr>
          <p:nvPr>
            <p:ph type="body" idx="1"/>
          </p:nvPr>
        </p:nvSpPr>
        <p:spPr>
          <a:xfrm>
            <a:off x="5108829" y="2917232"/>
            <a:ext cx="6562724" cy="1975541"/>
          </a:xfrm>
          <a:prstGeom prst="rect">
            <a:avLst/>
          </a:prstGeom>
        </p:spPr>
        <p:txBody>
          <a:bodyPr vert="horz" wrap="square" lIns="0" tIns="36195" rIns="0" bIns="0" rtlCol="0">
            <a:spAutoFit/>
          </a:bodyPr>
          <a:lstStyle/>
          <a:p>
            <a:pPr marL="241300" marR="5080" indent="-228600">
              <a:lnSpc>
                <a:spcPct val="90000"/>
              </a:lnSpc>
              <a:spcBef>
                <a:spcPts val="285"/>
              </a:spcBef>
              <a:buFont typeface="Arial MT"/>
              <a:buChar char="•"/>
              <a:tabLst>
                <a:tab pos="241300" algn="l"/>
              </a:tabLst>
            </a:pPr>
            <a:r>
              <a:rPr sz="2000" dirty="0"/>
              <a:t>The</a:t>
            </a:r>
            <a:r>
              <a:rPr sz="2000" spc="-60" dirty="0"/>
              <a:t> </a:t>
            </a:r>
            <a:r>
              <a:rPr sz="2000" spc="-20" dirty="0"/>
              <a:t>analysis</a:t>
            </a:r>
            <a:r>
              <a:rPr sz="2000" spc="-30" dirty="0"/>
              <a:t> </a:t>
            </a:r>
            <a:r>
              <a:rPr sz="2000" spc="-10" dirty="0"/>
              <a:t>should</a:t>
            </a:r>
            <a:r>
              <a:rPr sz="2000" spc="-50" dirty="0"/>
              <a:t> </a:t>
            </a:r>
            <a:r>
              <a:rPr sz="2000" spc="-10" dirty="0"/>
              <a:t>consider</a:t>
            </a:r>
            <a:r>
              <a:rPr sz="2000" spc="-60" dirty="0"/>
              <a:t> </a:t>
            </a:r>
            <a:r>
              <a:rPr sz="2000" dirty="0"/>
              <a:t>both</a:t>
            </a:r>
            <a:r>
              <a:rPr sz="2000" spc="-60" dirty="0"/>
              <a:t> </a:t>
            </a:r>
            <a:r>
              <a:rPr sz="2000" dirty="0"/>
              <a:t>the</a:t>
            </a:r>
            <a:r>
              <a:rPr sz="2000" spc="-60" dirty="0"/>
              <a:t> </a:t>
            </a:r>
            <a:r>
              <a:rPr sz="2000" spc="-10" dirty="0"/>
              <a:t>positive</a:t>
            </a:r>
            <a:r>
              <a:rPr sz="2000" spc="-55" dirty="0"/>
              <a:t> </a:t>
            </a:r>
            <a:r>
              <a:rPr sz="2000" spc="-25" dirty="0"/>
              <a:t>and </a:t>
            </a:r>
            <a:r>
              <a:rPr sz="2000" spc="-10" dirty="0"/>
              <a:t>negative</a:t>
            </a:r>
            <a:r>
              <a:rPr sz="2000" spc="-35" dirty="0"/>
              <a:t> </a:t>
            </a:r>
            <a:r>
              <a:rPr sz="2000" dirty="0"/>
              <a:t>aspects</a:t>
            </a:r>
            <a:r>
              <a:rPr sz="2000" spc="-40" dirty="0"/>
              <a:t> </a:t>
            </a:r>
            <a:r>
              <a:rPr sz="2000" dirty="0"/>
              <a:t>of</a:t>
            </a:r>
            <a:r>
              <a:rPr sz="2000" spc="-45" dirty="0"/>
              <a:t> </a:t>
            </a:r>
            <a:r>
              <a:rPr sz="2000" dirty="0"/>
              <a:t>the</a:t>
            </a:r>
            <a:r>
              <a:rPr sz="2000" spc="-45" dirty="0"/>
              <a:t> </a:t>
            </a:r>
            <a:r>
              <a:rPr sz="2000" spc="-10" dirty="0"/>
              <a:t>proposed</a:t>
            </a:r>
            <a:r>
              <a:rPr sz="2000" spc="-55" dirty="0"/>
              <a:t> </a:t>
            </a:r>
            <a:r>
              <a:rPr sz="2000" spc="-10" dirty="0"/>
              <a:t>project.</a:t>
            </a:r>
            <a:r>
              <a:rPr sz="2000" spc="-55" dirty="0"/>
              <a:t> </a:t>
            </a:r>
            <a:r>
              <a:rPr sz="2000" dirty="0"/>
              <a:t>The</a:t>
            </a:r>
            <a:r>
              <a:rPr sz="2000" spc="-20" dirty="0"/>
              <a:t> </a:t>
            </a:r>
            <a:r>
              <a:rPr sz="2000" spc="-10" dirty="0"/>
              <a:t>financial </a:t>
            </a:r>
            <a:r>
              <a:rPr sz="2000" spc="-20" dirty="0"/>
              <a:t>analysis</a:t>
            </a:r>
            <a:r>
              <a:rPr sz="2000" spc="-5" dirty="0"/>
              <a:t> </a:t>
            </a:r>
            <a:r>
              <a:rPr sz="2000" spc="-10" dirty="0"/>
              <a:t>should</a:t>
            </a:r>
            <a:r>
              <a:rPr sz="2000" spc="-40" dirty="0"/>
              <a:t> </a:t>
            </a:r>
            <a:r>
              <a:rPr sz="2000" dirty="0"/>
              <a:t>be</a:t>
            </a:r>
            <a:r>
              <a:rPr sz="2000" spc="-45" dirty="0"/>
              <a:t> </a:t>
            </a:r>
            <a:r>
              <a:rPr sz="2000" spc="-20" dirty="0"/>
              <a:t>thorough,</a:t>
            </a:r>
            <a:r>
              <a:rPr sz="2000" spc="-25" dirty="0"/>
              <a:t> </a:t>
            </a:r>
            <a:r>
              <a:rPr sz="2000" dirty="0"/>
              <a:t>and</a:t>
            </a:r>
            <a:r>
              <a:rPr sz="2000" spc="-30" dirty="0"/>
              <a:t> </a:t>
            </a:r>
            <a:r>
              <a:rPr sz="2000" dirty="0"/>
              <a:t>all</a:t>
            </a:r>
            <a:r>
              <a:rPr sz="2000" spc="-35" dirty="0"/>
              <a:t> </a:t>
            </a:r>
            <a:r>
              <a:rPr sz="2000" spc="-20" dirty="0"/>
              <a:t>assumptions</a:t>
            </a:r>
            <a:r>
              <a:rPr sz="2000" spc="-30" dirty="0"/>
              <a:t> </a:t>
            </a:r>
            <a:r>
              <a:rPr sz="2000" spc="-10" dirty="0"/>
              <a:t>should </a:t>
            </a:r>
            <a:r>
              <a:rPr sz="2000" dirty="0"/>
              <a:t>be</a:t>
            </a:r>
            <a:r>
              <a:rPr sz="2000" spc="-55" dirty="0"/>
              <a:t> </a:t>
            </a:r>
            <a:r>
              <a:rPr sz="2000" spc="-10" dirty="0"/>
              <a:t>documented.</a:t>
            </a:r>
            <a:r>
              <a:rPr sz="2000" spc="-40" dirty="0"/>
              <a:t> </a:t>
            </a:r>
            <a:r>
              <a:rPr sz="2000" dirty="0"/>
              <a:t>The</a:t>
            </a:r>
            <a:r>
              <a:rPr sz="2000" spc="-45" dirty="0"/>
              <a:t> </a:t>
            </a:r>
            <a:r>
              <a:rPr sz="2000" dirty="0"/>
              <a:t>risk</a:t>
            </a:r>
            <a:r>
              <a:rPr sz="2000" spc="-55" dirty="0"/>
              <a:t> </a:t>
            </a:r>
            <a:r>
              <a:rPr sz="2000" spc="-10" dirty="0"/>
              <a:t>assessment</a:t>
            </a:r>
            <a:r>
              <a:rPr sz="2000" spc="-55" dirty="0"/>
              <a:t> </a:t>
            </a:r>
            <a:r>
              <a:rPr sz="2000" spc="-10" dirty="0"/>
              <a:t>should</a:t>
            </a:r>
            <a:r>
              <a:rPr sz="2000" spc="-30" dirty="0"/>
              <a:t> </a:t>
            </a:r>
            <a:r>
              <a:rPr sz="2000" spc="-10" dirty="0"/>
              <a:t>identify</a:t>
            </a:r>
            <a:r>
              <a:rPr sz="2000" spc="500" dirty="0"/>
              <a:t> </a:t>
            </a:r>
            <a:r>
              <a:rPr sz="2000" dirty="0"/>
              <a:t>any</a:t>
            </a:r>
            <a:r>
              <a:rPr sz="2000" spc="-55" dirty="0"/>
              <a:t> </a:t>
            </a:r>
            <a:r>
              <a:rPr sz="2000" spc="-10" dirty="0"/>
              <a:t>potential</a:t>
            </a:r>
            <a:r>
              <a:rPr sz="2000" spc="-65" dirty="0"/>
              <a:t> </a:t>
            </a:r>
            <a:r>
              <a:rPr sz="2000" dirty="0"/>
              <a:t>risks</a:t>
            </a:r>
            <a:r>
              <a:rPr sz="2000" spc="-70" dirty="0"/>
              <a:t> </a:t>
            </a:r>
            <a:r>
              <a:rPr sz="2000" dirty="0"/>
              <a:t>and</a:t>
            </a:r>
            <a:r>
              <a:rPr sz="2000" spc="-60" dirty="0"/>
              <a:t> </a:t>
            </a:r>
            <a:r>
              <a:rPr sz="2000" spc="-10" dirty="0"/>
              <a:t>mitigation</a:t>
            </a:r>
            <a:r>
              <a:rPr sz="2000" spc="-70" dirty="0"/>
              <a:t> </a:t>
            </a:r>
            <a:r>
              <a:rPr sz="2000" spc="-10" dirty="0"/>
              <a:t>strategies.</a:t>
            </a:r>
            <a:r>
              <a:rPr sz="2000" spc="-85" dirty="0"/>
              <a:t> </a:t>
            </a:r>
            <a:r>
              <a:rPr sz="2000" dirty="0"/>
              <a:t>The</a:t>
            </a:r>
            <a:r>
              <a:rPr sz="2000" spc="-60" dirty="0"/>
              <a:t> </a:t>
            </a:r>
            <a:r>
              <a:rPr sz="2000" spc="-20" dirty="0"/>
              <a:t>team </a:t>
            </a:r>
            <a:r>
              <a:rPr sz="2000" spc="-10" dirty="0"/>
              <a:t>assigned</a:t>
            </a:r>
            <a:r>
              <a:rPr sz="2000" spc="-45" dirty="0"/>
              <a:t> </a:t>
            </a:r>
            <a:r>
              <a:rPr sz="2000" dirty="0"/>
              <a:t>to</a:t>
            </a:r>
            <a:r>
              <a:rPr sz="2000" spc="-70" dirty="0"/>
              <a:t> </a:t>
            </a:r>
            <a:r>
              <a:rPr sz="2000" dirty="0"/>
              <a:t>the</a:t>
            </a:r>
            <a:r>
              <a:rPr sz="2000" spc="-50" dirty="0"/>
              <a:t> </a:t>
            </a:r>
            <a:r>
              <a:rPr sz="2000" spc="-10" dirty="0"/>
              <a:t>project</a:t>
            </a:r>
            <a:r>
              <a:rPr sz="2000" spc="-65" dirty="0"/>
              <a:t> </a:t>
            </a:r>
            <a:r>
              <a:rPr sz="2000" spc="-10" dirty="0"/>
              <a:t>should</a:t>
            </a:r>
            <a:r>
              <a:rPr sz="2000" spc="-50" dirty="0"/>
              <a:t> </a:t>
            </a:r>
            <a:r>
              <a:rPr sz="2000" dirty="0"/>
              <a:t>review</a:t>
            </a:r>
            <a:r>
              <a:rPr sz="2000" spc="-50" dirty="0"/>
              <a:t> </a:t>
            </a:r>
            <a:r>
              <a:rPr sz="2000" dirty="0"/>
              <a:t>the</a:t>
            </a:r>
            <a:r>
              <a:rPr sz="2000" spc="-55" dirty="0"/>
              <a:t> </a:t>
            </a:r>
            <a:r>
              <a:rPr sz="2000" spc="-10" dirty="0"/>
              <a:t>feasibility</a:t>
            </a:r>
            <a:r>
              <a:rPr sz="2000" spc="500" dirty="0"/>
              <a:t> </a:t>
            </a:r>
            <a:r>
              <a:rPr sz="2000" spc="-10" dirty="0"/>
              <a:t>study</a:t>
            </a:r>
            <a:r>
              <a:rPr sz="2000" spc="-55" dirty="0"/>
              <a:t> </a:t>
            </a:r>
            <a:r>
              <a:rPr sz="2000" dirty="0"/>
              <a:t>and</a:t>
            </a:r>
            <a:r>
              <a:rPr sz="2000" spc="-30" dirty="0"/>
              <a:t> </a:t>
            </a:r>
            <a:r>
              <a:rPr sz="2000" spc="-10" dirty="0"/>
              <a:t>recommend</a:t>
            </a:r>
            <a:r>
              <a:rPr sz="2000" spc="-75" dirty="0"/>
              <a:t> </a:t>
            </a:r>
            <a:r>
              <a:rPr sz="2000" dirty="0"/>
              <a:t>the</a:t>
            </a:r>
            <a:r>
              <a:rPr sz="2000" spc="-50" dirty="0"/>
              <a:t> </a:t>
            </a:r>
            <a:r>
              <a:rPr sz="2000" spc="-20" dirty="0"/>
              <a:t>organization's</a:t>
            </a:r>
            <a:r>
              <a:rPr sz="2000" spc="-10" dirty="0"/>
              <a:t> leadership.</a:t>
            </a:r>
          </a:p>
        </p:txBody>
      </p:sp>
      <p:sp>
        <p:nvSpPr>
          <p:cNvPr id="8" name="object 8"/>
          <p:cNvSpPr txBox="1"/>
          <p:nvPr/>
        </p:nvSpPr>
        <p:spPr>
          <a:xfrm>
            <a:off x="5053888" y="5166106"/>
            <a:ext cx="6617665" cy="1421543"/>
          </a:xfrm>
          <a:prstGeom prst="rect">
            <a:avLst/>
          </a:prstGeom>
        </p:spPr>
        <p:txBody>
          <a:bodyPr vert="horz" wrap="square" lIns="0" tIns="36195" rIns="0" bIns="0" rtlCol="0">
            <a:spAutoFit/>
          </a:bodyPr>
          <a:lstStyle/>
          <a:p>
            <a:pPr marL="241300" marR="5080" indent="-228600">
              <a:lnSpc>
                <a:spcPct val="90000"/>
              </a:lnSpc>
              <a:spcBef>
                <a:spcPts val="285"/>
              </a:spcBef>
              <a:buFont typeface="Arial MT"/>
              <a:buChar char="•"/>
              <a:tabLst>
                <a:tab pos="241300" algn="l"/>
              </a:tabLst>
            </a:pPr>
            <a:r>
              <a:rPr sz="2000" spc="-20" dirty="0">
                <a:latin typeface="Roboto"/>
                <a:cs typeface="Roboto"/>
              </a:rPr>
              <a:t>Organizational</a:t>
            </a:r>
            <a:r>
              <a:rPr sz="2000" spc="-15" dirty="0">
                <a:latin typeface="Roboto"/>
                <a:cs typeface="Roboto"/>
              </a:rPr>
              <a:t> </a:t>
            </a:r>
            <a:r>
              <a:rPr sz="2000" spc="-10" dirty="0">
                <a:latin typeface="Roboto"/>
                <a:cs typeface="Roboto"/>
              </a:rPr>
              <a:t>leadership</a:t>
            </a:r>
            <a:r>
              <a:rPr sz="2000" spc="-45" dirty="0">
                <a:latin typeface="Roboto"/>
                <a:cs typeface="Roboto"/>
              </a:rPr>
              <a:t> </a:t>
            </a:r>
            <a:r>
              <a:rPr sz="2000" spc="-10" dirty="0">
                <a:latin typeface="Roboto"/>
                <a:cs typeface="Roboto"/>
              </a:rPr>
              <a:t>should</a:t>
            </a:r>
            <a:r>
              <a:rPr sz="2000" spc="-45" dirty="0">
                <a:latin typeface="Roboto"/>
                <a:cs typeface="Roboto"/>
              </a:rPr>
              <a:t> </a:t>
            </a:r>
            <a:r>
              <a:rPr sz="2000" dirty="0">
                <a:latin typeface="Roboto"/>
                <a:cs typeface="Roboto"/>
              </a:rPr>
              <a:t>decide</a:t>
            </a:r>
            <a:r>
              <a:rPr sz="2000" spc="-70" dirty="0">
                <a:latin typeface="Roboto"/>
                <a:cs typeface="Roboto"/>
              </a:rPr>
              <a:t> </a:t>
            </a:r>
            <a:r>
              <a:rPr sz="2000" spc="-10" dirty="0">
                <a:latin typeface="Roboto"/>
                <a:cs typeface="Roboto"/>
              </a:rPr>
              <a:t>whether</a:t>
            </a:r>
            <a:r>
              <a:rPr sz="2000" spc="-40" dirty="0">
                <a:latin typeface="Roboto"/>
                <a:cs typeface="Roboto"/>
              </a:rPr>
              <a:t> </a:t>
            </a:r>
            <a:r>
              <a:rPr sz="2000" spc="-25" dirty="0">
                <a:latin typeface="Roboto"/>
                <a:cs typeface="Roboto"/>
              </a:rPr>
              <a:t>to </a:t>
            </a:r>
            <a:r>
              <a:rPr sz="2000" dirty="0">
                <a:latin typeface="Roboto"/>
                <a:cs typeface="Roboto"/>
              </a:rPr>
              <a:t>proceed</a:t>
            </a:r>
            <a:r>
              <a:rPr sz="2000" spc="-70" dirty="0">
                <a:latin typeface="Roboto"/>
                <a:cs typeface="Roboto"/>
              </a:rPr>
              <a:t> </a:t>
            </a:r>
            <a:r>
              <a:rPr sz="2000" dirty="0">
                <a:latin typeface="Roboto"/>
                <a:cs typeface="Roboto"/>
              </a:rPr>
              <a:t>with</a:t>
            </a:r>
            <a:r>
              <a:rPr sz="2000" spc="-55" dirty="0">
                <a:latin typeface="Roboto"/>
                <a:cs typeface="Roboto"/>
              </a:rPr>
              <a:t> </a:t>
            </a:r>
            <a:r>
              <a:rPr sz="2000" dirty="0">
                <a:latin typeface="Roboto"/>
                <a:cs typeface="Roboto"/>
              </a:rPr>
              <a:t>the</a:t>
            </a:r>
            <a:r>
              <a:rPr sz="2000" spc="-55" dirty="0">
                <a:latin typeface="Roboto"/>
                <a:cs typeface="Roboto"/>
              </a:rPr>
              <a:t> </a:t>
            </a:r>
            <a:r>
              <a:rPr sz="2000" spc="-10" dirty="0">
                <a:latin typeface="Roboto"/>
                <a:cs typeface="Roboto"/>
              </a:rPr>
              <a:t>project</a:t>
            </a:r>
            <a:r>
              <a:rPr sz="2000" spc="-65" dirty="0">
                <a:latin typeface="Roboto"/>
                <a:cs typeface="Roboto"/>
              </a:rPr>
              <a:t> </a:t>
            </a:r>
            <a:r>
              <a:rPr sz="2000" dirty="0">
                <a:latin typeface="Roboto"/>
                <a:cs typeface="Roboto"/>
              </a:rPr>
              <a:t>based</a:t>
            </a:r>
            <a:r>
              <a:rPr sz="2000" spc="-55" dirty="0">
                <a:latin typeface="Roboto"/>
                <a:cs typeface="Roboto"/>
              </a:rPr>
              <a:t> </a:t>
            </a:r>
            <a:r>
              <a:rPr sz="2000" dirty="0">
                <a:latin typeface="Roboto"/>
                <a:cs typeface="Roboto"/>
              </a:rPr>
              <a:t>on</a:t>
            </a:r>
            <a:r>
              <a:rPr sz="2000" spc="-60" dirty="0">
                <a:latin typeface="Roboto"/>
                <a:cs typeface="Roboto"/>
              </a:rPr>
              <a:t> </a:t>
            </a:r>
            <a:r>
              <a:rPr sz="2000" dirty="0">
                <a:latin typeface="Roboto"/>
                <a:cs typeface="Roboto"/>
              </a:rPr>
              <a:t>the</a:t>
            </a:r>
            <a:r>
              <a:rPr sz="2000" spc="-55" dirty="0">
                <a:latin typeface="Roboto"/>
                <a:cs typeface="Roboto"/>
              </a:rPr>
              <a:t> </a:t>
            </a:r>
            <a:r>
              <a:rPr sz="2000" spc="-10" dirty="0">
                <a:latin typeface="Roboto"/>
                <a:cs typeface="Roboto"/>
              </a:rPr>
              <a:t>feasibility</a:t>
            </a:r>
            <a:r>
              <a:rPr sz="2000" spc="-30" dirty="0">
                <a:latin typeface="Roboto"/>
                <a:cs typeface="Roboto"/>
              </a:rPr>
              <a:t> </a:t>
            </a:r>
            <a:r>
              <a:rPr sz="2000" spc="-10" dirty="0">
                <a:latin typeface="Roboto"/>
                <a:cs typeface="Roboto"/>
              </a:rPr>
              <a:t>study's findings. </a:t>
            </a:r>
            <a:r>
              <a:rPr sz="2000" dirty="0">
                <a:latin typeface="Roboto"/>
                <a:cs typeface="Roboto"/>
              </a:rPr>
              <a:t>If</a:t>
            </a:r>
            <a:r>
              <a:rPr sz="2000" spc="-30" dirty="0">
                <a:latin typeface="Roboto"/>
                <a:cs typeface="Roboto"/>
              </a:rPr>
              <a:t> </a:t>
            </a:r>
            <a:r>
              <a:rPr sz="2000" dirty="0">
                <a:latin typeface="Roboto"/>
                <a:cs typeface="Roboto"/>
              </a:rPr>
              <a:t>the</a:t>
            </a:r>
            <a:r>
              <a:rPr sz="2000" spc="-50" dirty="0">
                <a:latin typeface="Roboto"/>
                <a:cs typeface="Roboto"/>
              </a:rPr>
              <a:t> </a:t>
            </a:r>
            <a:r>
              <a:rPr sz="2000" spc="-10" dirty="0">
                <a:latin typeface="Roboto"/>
                <a:cs typeface="Roboto"/>
              </a:rPr>
              <a:t>project</a:t>
            </a:r>
            <a:r>
              <a:rPr sz="2000" spc="-45" dirty="0">
                <a:latin typeface="Roboto"/>
                <a:cs typeface="Roboto"/>
              </a:rPr>
              <a:t> </a:t>
            </a:r>
            <a:r>
              <a:rPr sz="2000" dirty="0">
                <a:latin typeface="Roboto"/>
                <a:cs typeface="Roboto"/>
              </a:rPr>
              <a:t>is</a:t>
            </a:r>
            <a:r>
              <a:rPr sz="2000" spc="-40" dirty="0">
                <a:latin typeface="Roboto"/>
                <a:cs typeface="Roboto"/>
              </a:rPr>
              <a:t> </a:t>
            </a:r>
            <a:r>
              <a:rPr sz="2000" spc="-10" dirty="0">
                <a:latin typeface="Roboto"/>
                <a:cs typeface="Roboto"/>
              </a:rPr>
              <a:t>approved,</a:t>
            </a:r>
            <a:r>
              <a:rPr sz="2000" spc="-35" dirty="0">
                <a:latin typeface="Roboto"/>
                <a:cs typeface="Roboto"/>
              </a:rPr>
              <a:t> </a:t>
            </a:r>
            <a:r>
              <a:rPr sz="2000" dirty="0">
                <a:latin typeface="Roboto"/>
                <a:cs typeface="Roboto"/>
              </a:rPr>
              <a:t>the</a:t>
            </a:r>
            <a:r>
              <a:rPr sz="2000" spc="-35" dirty="0">
                <a:latin typeface="Roboto"/>
                <a:cs typeface="Roboto"/>
              </a:rPr>
              <a:t> </a:t>
            </a:r>
            <a:r>
              <a:rPr sz="2000" spc="-10" dirty="0">
                <a:latin typeface="Roboto"/>
                <a:cs typeface="Roboto"/>
              </a:rPr>
              <a:t>organization should</a:t>
            </a:r>
            <a:r>
              <a:rPr sz="2000" spc="-55" dirty="0">
                <a:latin typeface="Roboto"/>
                <a:cs typeface="Roboto"/>
              </a:rPr>
              <a:t> </a:t>
            </a:r>
            <a:r>
              <a:rPr sz="2000" dirty="0">
                <a:latin typeface="Roboto"/>
                <a:cs typeface="Roboto"/>
              </a:rPr>
              <a:t>develop</a:t>
            </a:r>
            <a:r>
              <a:rPr sz="2000" spc="-55" dirty="0">
                <a:latin typeface="Roboto"/>
                <a:cs typeface="Roboto"/>
              </a:rPr>
              <a:t> </a:t>
            </a:r>
            <a:r>
              <a:rPr sz="2000" dirty="0">
                <a:latin typeface="Roboto"/>
                <a:cs typeface="Roboto"/>
              </a:rPr>
              <a:t>a</a:t>
            </a:r>
            <a:r>
              <a:rPr sz="2000" spc="-55" dirty="0">
                <a:latin typeface="Roboto"/>
                <a:cs typeface="Roboto"/>
              </a:rPr>
              <a:t> </a:t>
            </a:r>
            <a:r>
              <a:rPr sz="2000" spc="-10" dirty="0">
                <a:latin typeface="Roboto"/>
                <a:cs typeface="Roboto"/>
              </a:rPr>
              <a:t>project</a:t>
            </a:r>
            <a:r>
              <a:rPr sz="2000" spc="-70" dirty="0">
                <a:latin typeface="Roboto"/>
                <a:cs typeface="Roboto"/>
              </a:rPr>
              <a:t> </a:t>
            </a:r>
            <a:r>
              <a:rPr sz="2000" dirty="0">
                <a:latin typeface="Roboto"/>
                <a:cs typeface="Roboto"/>
              </a:rPr>
              <a:t>plan</a:t>
            </a:r>
            <a:r>
              <a:rPr sz="2000" spc="-40" dirty="0">
                <a:latin typeface="Roboto"/>
                <a:cs typeface="Roboto"/>
              </a:rPr>
              <a:t> </a:t>
            </a:r>
            <a:r>
              <a:rPr sz="2000" dirty="0">
                <a:latin typeface="Roboto"/>
                <a:cs typeface="Roboto"/>
              </a:rPr>
              <a:t>that</a:t>
            </a:r>
            <a:r>
              <a:rPr sz="2000" spc="-50" dirty="0">
                <a:latin typeface="Roboto"/>
                <a:cs typeface="Roboto"/>
              </a:rPr>
              <a:t> </a:t>
            </a:r>
            <a:r>
              <a:rPr sz="2000" spc="-10" dirty="0">
                <a:latin typeface="Roboto"/>
                <a:cs typeface="Roboto"/>
              </a:rPr>
              <a:t>includes</a:t>
            </a:r>
            <a:r>
              <a:rPr sz="2000" spc="-40" dirty="0">
                <a:latin typeface="Roboto"/>
                <a:cs typeface="Roboto"/>
              </a:rPr>
              <a:t> </a:t>
            </a:r>
            <a:r>
              <a:rPr sz="2000" dirty="0">
                <a:latin typeface="Roboto"/>
                <a:cs typeface="Roboto"/>
              </a:rPr>
              <a:t>a</a:t>
            </a:r>
            <a:r>
              <a:rPr sz="2000" spc="-65" dirty="0">
                <a:latin typeface="Roboto"/>
                <a:cs typeface="Roboto"/>
              </a:rPr>
              <a:t> </a:t>
            </a:r>
            <a:r>
              <a:rPr sz="2000" spc="-10" dirty="0">
                <a:latin typeface="Roboto"/>
                <a:cs typeface="Roboto"/>
              </a:rPr>
              <a:t>detailed budget</a:t>
            </a:r>
            <a:r>
              <a:rPr sz="2000" spc="-65" dirty="0">
                <a:latin typeface="Roboto"/>
                <a:cs typeface="Roboto"/>
              </a:rPr>
              <a:t> </a:t>
            </a:r>
            <a:r>
              <a:rPr sz="2000" dirty="0">
                <a:latin typeface="Roboto"/>
                <a:cs typeface="Roboto"/>
              </a:rPr>
              <a:t>and</a:t>
            </a:r>
            <a:r>
              <a:rPr sz="2000" spc="-55" dirty="0">
                <a:latin typeface="Roboto"/>
                <a:cs typeface="Roboto"/>
              </a:rPr>
              <a:t> </a:t>
            </a:r>
            <a:r>
              <a:rPr sz="2000" spc="-10" dirty="0">
                <a:latin typeface="Roboto"/>
                <a:cs typeface="Roboto"/>
              </a:rPr>
              <a:t>timeline</a:t>
            </a:r>
            <a:endParaRPr sz="2000" dirty="0">
              <a:latin typeface="Roboto"/>
              <a:cs typeface="Roboto"/>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50086" y="2415362"/>
            <a:ext cx="2526665" cy="1898650"/>
          </a:xfrm>
          <a:prstGeom prst="rect">
            <a:avLst/>
          </a:prstGeom>
        </p:spPr>
        <p:txBody>
          <a:bodyPr vert="horz" wrap="square" lIns="0" tIns="83185" rIns="0" bIns="0" rtlCol="0">
            <a:spAutoFit/>
          </a:bodyPr>
          <a:lstStyle/>
          <a:p>
            <a:pPr marL="12700" marR="5080" algn="just">
              <a:lnSpc>
                <a:spcPct val="89600"/>
              </a:lnSpc>
              <a:spcBef>
                <a:spcPts val="655"/>
              </a:spcBef>
            </a:pPr>
            <a:r>
              <a:rPr sz="4400" dirty="0"/>
              <a:t>7.</a:t>
            </a:r>
            <a:r>
              <a:rPr sz="4400" spc="-30" dirty="0"/>
              <a:t> </a:t>
            </a:r>
            <a:r>
              <a:rPr sz="4400" dirty="0"/>
              <a:t>Make</a:t>
            </a:r>
            <a:r>
              <a:rPr sz="4400" spc="-75" dirty="0"/>
              <a:t> </a:t>
            </a:r>
            <a:r>
              <a:rPr sz="4400" spc="-50" dirty="0"/>
              <a:t>a </a:t>
            </a:r>
            <a:r>
              <a:rPr sz="4400" spc="-145" dirty="0"/>
              <a:t>Go/No-</a:t>
            </a:r>
            <a:r>
              <a:rPr sz="4400" spc="-25" dirty="0"/>
              <a:t>Go </a:t>
            </a:r>
            <a:r>
              <a:rPr sz="4400" spc="-10" dirty="0"/>
              <a:t>Decision</a:t>
            </a:r>
            <a:endParaRPr sz="4400"/>
          </a:p>
        </p:txBody>
      </p:sp>
      <p:sp>
        <p:nvSpPr>
          <p:cNvPr id="3" name="object 3"/>
          <p:cNvSpPr/>
          <p:nvPr/>
        </p:nvSpPr>
        <p:spPr>
          <a:xfrm>
            <a:off x="9294748" y="941112"/>
            <a:ext cx="2376805" cy="1490345"/>
          </a:xfrm>
          <a:custGeom>
            <a:avLst/>
            <a:gdLst/>
            <a:ahLst/>
            <a:cxnLst/>
            <a:rect l="l" t="t" r="r" b="b"/>
            <a:pathLst>
              <a:path w="2376804" h="1490345">
                <a:moveTo>
                  <a:pt x="0" y="288755"/>
                </a:moveTo>
                <a:lnTo>
                  <a:pt x="39458" y="260804"/>
                </a:lnTo>
                <a:lnTo>
                  <a:pt x="79505" y="234304"/>
                </a:lnTo>
                <a:lnTo>
                  <a:pt x="120109" y="209253"/>
                </a:lnTo>
                <a:lnTo>
                  <a:pt x="161236" y="185644"/>
                </a:lnTo>
                <a:lnTo>
                  <a:pt x="202855" y="163472"/>
                </a:lnTo>
                <a:lnTo>
                  <a:pt x="244933" y="142733"/>
                </a:lnTo>
                <a:lnTo>
                  <a:pt x="287437" y="123421"/>
                </a:lnTo>
                <a:lnTo>
                  <a:pt x="330336" y="105532"/>
                </a:lnTo>
                <a:lnTo>
                  <a:pt x="373596" y="89060"/>
                </a:lnTo>
                <a:lnTo>
                  <a:pt x="417187" y="74001"/>
                </a:lnTo>
                <a:lnTo>
                  <a:pt x="461074" y="60350"/>
                </a:lnTo>
                <a:lnTo>
                  <a:pt x="505225" y="48101"/>
                </a:lnTo>
                <a:lnTo>
                  <a:pt x="549609" y="37249"/>
                </a:lnTo>
                <a:lnTo>
                  <a:pt x="594193" y="27790"/>
                </a:lnTo>
                <a:lnTo>
                  <a:pt x="638944" y="19719"/>
                </a:lnTo>
                <a:lnTo>
                  <a:pt x="683831" y="13030"/>
                </a:lnTo>
                <a:lnTo>
                  <a:pt x="728820" y="7718"/>
                </a:lnTo>
                <a:lnTo>
                  <a:pt x="773879" y="3780"/>
                </a:lnTo>
                <a:lnTo>
                  <a:pt x="818976" y="1208"/>
                </a:lnTo>
                <a:lnTo>
                  <a:pt x="864078" y="0"/>
                </a:lnTo>
                <a:lnTo>
                  <a:pt x="909153" y="148"/>
                </a:lnTo>
                <a:lnTo>
                  <a:pt x="954169" y="1650"/>
                </a:lnTo>
                <a:lnTo>
                  <a:pt x="999093" y="4498"/>
                </a:lnTo>
                <a:lnTo>
                  <a:pt x="1043893" y="8690"/>
                </a:lnTo>
                <a:lnTo>
                  <a:pt x="1088536" y="14219"/>
                </a:lnTo>
                <a:lnTo>
                  <a:pt x="1132991" y="21080"/>
                </a:lnTo>
                <a:lnTo>
                  <a:pt x="1177223" y="29269"/>
                </a:lnTo>
                <a:lnTo>
                  <a:pt x="1221202" y="38781"/>
                </a:lnTo>
                <a:lnTo>
                  <a:pt x="1264895" y="49610"/>
                </a:lnTo>
                <a:lnTo>
                  <a:pt x="1308269" y="61752"/>
                </a:lnTo>
                <a:lnTo>
                  <a:pt x="1351292" y="75201"/>
                </a:lnTo>
                <a:lnTo>
                  <a:pt x="1393932" y="89953"/>
                </a:lnTo>
                <a:lnTo>
                  <a:pt x="1436156" y="106003"/>
                </a:lnTo>
                <a:lnTo>
                  <a:pt x="1477931" y="123345"/>
                </a:lnTo>
                <a:lnTo>
                  <a:pt x="1519226" y="141975"/>
                </a:lnTo>
                <a:lnTo>
                  <a:pt x="1560008" y="161887"/>
                </a:lnTo>
                <a:lnTo>
                  <a:pt x="1600245" y="183077"/>
                </a:lnTo>
                <a:lnTo>
                  <a:pt x="1639903" y="205539"/>
                </a:lnTo>
                <a:lnTo>
                  <a:pt x="1678951" y="229269"/>
                </a:lnTo>
                <a:lnTo>
                  <a:pt x="1717357" y="254262"/>
                </a:lnTo>
                <a:lnTo>
                  <a:pt x="1755087" y="280512"/>
                </a:lnTo>
                <a:lnTo>
                  <a:pt x="1792110" y="308014"/>
                </a:lnTo>
                <a:lnTo>
                  <a:pt x="1828393" y="336765"/>
                </a:lnTo>
                <a:lnTo>
                  <a:pt x="1863904" y="366758"/>
                </a:lnTo>
                <a:lnTo>
                  <a:pt x="1898610" y="397988"/>
                </a:lnTo>
                <a:lnTo>
                  <a:pt x="1932479" y="430451"/>
                </a:lnTo>
                <a:lnTo>
                  <a:pt x="1965479" y="464142"/>
                </a:lnTo>
                <a:lnTo>
                  <a:pt x="1997576" y="499056"/>
                </a:lnTo>
                <a:lnTo>
                  <a:pt x="2028740" y="535187"/>
                </a:lnTo>
                <a:lnTo>
                  <a:pt x="2058936" y="572530"/>
                </a:lnTo>
                <a:lnTo>
                  <a:pt x="2088133" y="611081"/>
                </a:lnTo>
                <a:lnTo>
                  <a:pt x="2116898" y="651779"/>
                </a:lnTo>
                <a:lnTo>
                  <a:pt x="2144230" y="693313"/>
                </a:lnTo>
                <a:lnTo>
                  <a:pt x="2170114" y="735645"/>
                </a:lnTo>
                <a:lnTo>
                  <a:pt x="2194539" y="778737"/>
                </a:lnTo>
                <a:lnTo>
                  <a:pt x="2217490" y="822549"/>
                </a:lnTo>
                <a:lnTo>
                  <a:pt x="2238956" y="867043"/>
                </a:lnTo>
                <a:lnTo>
                  <a:pt x="2258922" y="912180"/>
                </a:lnTo>
                <a:lnTo>
                  <a:pt x="2277376" y="957920"/>
                </a:lnTo>
                <a:lnTo>
                  <a:pt x="2294304" y="1004226"/>
                </a:lnTo>
                <a:lnTo>
                  <a:pt x="2309694" y="1051057"/>
                </a:lnTo>
                <a:lnTo>
                  <a:pt x="2323532" y="1098375"/>
                </a:lnTo>
                <a:lnTo>
                  <a:pt x="2335805" y="1146142"/>
                </a:lnTo>
                <a:lnTo>
                  <a:pt x="2346501" y="1194318"/>
                </a:lnTo>
                <a:lnTo>
                  <a:pt x="2355605" y="1242865"/>
                </a:lnTo>
                <a:lnTo>
                  <a:pt x="2363106" y="1291743"/>
                </a:lnTo>
                <a:lnTo>
                  <a:pt x="2368989" y="1340914"/>
                </a:lnTo>
                <a:lnTo>
                  <a:pt x="2373242" y="1390339"/>
                </a:lnTo>
                <a:lnTo>
                  <a:pt x="2375852" y="1439978"/>
                </a:lnTo>
                <a:lnTo>
                  <a:pt x="2376804" y="1489794"/>
                </a:lnTo>
              </a:path>
            </a:pathLst>
          </a:custGeom>
          <a:ln w="127000">
            <a:solidFill>
              <a:srgbClr val="FFC000"/>
            </a:solidFill>
            <a:prstDash val="dash"/>
          </a:ln>
        </p:spPr>
        <p:txBody>
          <a:bodyPr wrap="square" lIns="0" tIns="0" rIns="0" bIns="0" rtlCol="0"/>
          <a:lstStyle/>
          <a:p>
            <a:endParaRPr/>
          </a:p>
        </p:txBody>
      </p:sp>
      <p:sp>
        <p:nvSpPr>
          <p:cNvPr id="4" name="object 4"/>
          <p:cNvSpPr/>
          <p:nvPr/>
        </p:nvSpPr>
        <p:spPr>
          <a:xfrm>
            <a:off x="909827" y="4780788"/>
            <a:ext cx="546100" cy="546100"/>
          </a:xfrm>
          <a:custGeom>
            <a:avLst/>
            <a:gdLst/>
            <a:ahLst/>
            <a:cxnLst/>
            <a:rect l="l" t="t" r="r" b="b"/>
            <a:pathLst>
              <a:path w="546100" h="546100">
                <a:moveTo>
                  <a:pt x="272796" y="0"/>
                </a:moveTo>
                <a:lnTo>
                  <a:pt x="223760" y="4396"/>
                </a:lnTo>
                <a:lnTo>
                  <a:pt x="177609" y="17071"/>
                </a:lnTo>
                <a:lnTo>
                  <a:pt x="135111" y="37253"/>
                </a:lnTo>
                <a:lnTo>
                  <a:pt x="97037" y="64171"/>
                </a:lnTo>
                <a:lnTo>
                  <a:pt x="64158" y="97053"/>
                </a:lnTo>
                <a:lnTo>
                  <a:pt x="37244" y="135127"/>
                </a:lnTo>
                <a:lnTo>
                  <a:pt x="17066" y="177624"/>
                </a:lnTo>
                <a:lnTo>
                  <a:pt x="4395" y="223770"/>
                </a:lnTo>
                <a:lnTo>
                  <a:pt x="0" y="272795"/>
                </a:lnTo>
                <a:lnTo>
                  <a:pt x="4395" y="321821"/>
                </a:lnTo>
                <a:lnTo>
                  <a:pt x="17066" y="367967"/>
                </a:lnTo>
                <a:lnTo>
                  <a:pt x="37244" y="410463"/>
                </a:lnTo>
                <a:lnTo>
                  <a:pt x="64158" y="448538"/>
                </a:lnTo>
                <a:lnTo>
                  <a:pt x="97037" y="481420"/>
                </a:lnTo>
                <a:lnTo>
                  <a:pt x="135111" y="508338"/>
                </a:lnTo>
                <a:lnTo>
                  <a:pt x="177609" y="528520"/>
                </a:lnTo>
                <a:lnTo>
                  <a:pt x="223760" y="541195"/>
                </a:lnTo>
                <a:lnTo>
                  <a:pt x="272796" y="545592"/>
                </a:lnTo>
                <a:lnTo>
                  <a:pt x="321821" y="541195"/>
                </a:lnTo>
                <a:lnTo>
                  <a:pt x="367967" y="528520"/>
                </a:lnTo>
                <a:lnTo>
                  <a:pt x="410464" y="508338"/>
                </a:lnTo>
                <a:lnTo>
                  <a:pt x="448538" y="481420"/>
                </a:lnTo>
                <a:lnTo>
                  <a:pt x="481420" y="448538"/>
                </a:lnTo>
                <a:lnTo>
                  <a:pt x="508338" y="410464"/>
                </a:lnTo>
                <a:lnTo>
                  <a:pt x="528520" y="367967"/>
                </a:lnTo>
                <a:lnTo>
                  <a:pt x="541195" y="321821"/>
                </a:lnTo>
                <a:lnTo>
                  <a:pt x="545591" y="272795"/>
                </a:lnTo>
                <a:lnTo>
                  <a:pt x="541195" y="223770"/>
                </a:lnTo>
                <a:lnTo>
                  <a:pt x="528520" y="177624"/>
                </a:lnTo>
                <a:lnTo>
                  <a:pt x="508338" y="135127"/>
                </a:lnTo>
                <a:lnTo>
                  <a:pt x="481420" y="97053"/>
                </a:lnTo>
                <a:lnTo>
                  <a:pt x="448538" y="64171"/>
                </a:lnTo>
                <a:lnTo>
                  <a:pt x="410463" y="37253"/>
                </a:lnTo>
                <a:lnTo>
                  <a:pt x="367967" y="17071"/>
                </a:lnTo>
                <a:lnTo>
                  <a:pt x="321821" y="4396"/>
                </a:lnTo>
                <a:lnTo>
                  <a:pt x="272796" y="0"/>
                </a:lnTo>
                <a:close/>
              </a:path>
            </a:pathLst>
          </a:custGeom>
          <a:solidFill>
            <a:srgbClr val="5B9BD4"/>
          </a:solidFill>
        </p:spPr>
        <p:txBody>
          <a:bodyPr wrap="square" lIns="0" tIns="0" rIns="0" bIns="0" rtlCol="0"/>
          <a:lstStyle/>
          <a:p>
            <a:endParaRPr/>
          </a:p>
        </p:txBody>
      </p:sp>
      <p:sp>
        <p:nvSpPr>
          <p:cNvPr id="5" name="object 5"/>
          <p:cNvSpPr txBox="1"/>
          <p:nvPr/>
        </p:nvSpPr>
        <p:spPr>
          <a:xfrm>
            <a:off x="5449569" y="1521333"/>
            <a:ext cx="6221983" cy="1702389"/>
          </a:xfrm>
          <a:prstGeom prst="rect">
            <a:avLst/>
          </a:prstGeom>
        </p:spPr>
        <p:txBody>
          <a:bodyPr vert="horz" wrap="square" lIns="0" tIns="40005" rIns="0" bIns="0" rtlCol="0">
            <a:spAutoFit/>
          </a:bodyPr>
          <a:lstStyle/>
          <a:p>
            <a:pPr marL="241300" marR="5080" indent="-228600">
              <a:lnSpc>
                <a:spcPct val="90000"/>
              </a:lnSpc>
              <a:spcBef>
                <a:spcPts val="315"/>
              </a:spcBef>
              <a:buFont typeface="Arial MT"/>
              <a:buChar char="•"/>
              <a:tabLst>
                <a:tab pos="241300" algn="l"/>
              </a:tabLst>
            </a:pPr>
            <a:r>
              <a:rPr sz="2000" dirty="0">
                <a:latin typeface="Roboto"/>
                <a:cs typeface="Roboto"/>
              </a:rPr>
              <a:t>It</a:t>
            </a:r>
            <a:r>
              <a:rPr sz="2000" spc="-60" dirty="0">
                <a:latin typeface="Roboto"/>
                <a:cs typeface="Roboto"/>
              </a:rPr>
              <a:t> </a:t>
            </a:r>
            <a:r>
              <a:rPr sz="2000" dirty="0">
                <a:latin typeface="Roboto"/>
                <a:cs typeface="Roboto"/>
              </a:rPr>
              <a:t>is</a:t>
            </a:r>
            <a:r>
              <a:rPr sz="2000" spc="-55" dirty="0">
                <a:latin typeface="Roboto"/>
                <a:cs typeface="Roboto"/>
              </a:rPr>
              <a:t> </a:t>
            </a:r>
            <a:r>
              <a:rPr sz="2000" spc="-20" dirty="0">
                <a:latin typeface="Roboto"/>
                <a:cs typeface="Roboto"/>
              </a:rPr>
              <a:t>important</a:t>
            </a:r>
            <a:r>
              <a:rPr sz="2000" spc="-55" dirty="0">
                <a:latin typeface="Roboto"/>
                <a:cs typeface="Roboto"/>
              </a:rPr>
              <a:t> </a:t>
            </a:r>
            <a:r>
              <a:rPr sz="2000" dirty="0">
                <a:latin typeface="Roboto"/>
                <a:cs typeface="Roboto"/>
              </a:rPr>
              <a:t>to</a:t>
            </a:r>
            <a:r>
              <a:rPr sz="2000" spc="-55" dirty="0">
                <a:latin typeface="Roboto"/>
                <a:cs typeface="Roboto"/>
              </a:rPr>
              <a:t> </a:t>
            </a:r>
            <a:r>
              <a:rPr sz="2000" dirty="0">
                <a:latin typeface="Roboto"/>
                <a:cs typeface="Roboto"/>
              </a:rPr>
              <a:t>know</a:t>
            </a:r>
            <a:r>
              <a:rPr sz="2000" spc="-65" dirty="0">
                <a:latin typeface="Roboto"/>
                <a:cs typeface="Roboto"/>
              </a:rPr>
              <a:t> </a:t>
            </a:r>
            <a:r>
              <a:rPr sz="2000" dirty="0">
                <a:latin typeface="Roboto"/>
                <a:cs typeface="Roboto"/>
              </a:rPr>
              <a:t>when</a:t>
            </a:r>
            <a:r>
              <a:rPr sz="2000" spc="-65" dirty="0">
                <a:latin typeface="Roboto"/>
                <a:cs typeface="Roboto"/>
              </a:rPr>
              <a:t> </a:t>
            </a:r>
            <a:r>
              <a:rPr sz="2000" dirty="0">
                <a:latin typeface="Roboto"/>
                <a:cs typeface="Roboto"/>
              </a:rPr>
              <a:t>to</a:t>
            </a:r>
            <a:r>
              <a:rPr sz="2000" spc="-55" dirty="0">
                <a:latin typeface="Roboto"/>
                <a:cs typeface="Roboto"/>
              </a:rPr>
              <a:t> </a:t>
            </a:r>
            <a:r>
              <a:rPr sz="2000" dirty="0">
                <a:latin typeface="Roboto"/>
                <a:cs typeface="Roboto"/>
              </a:rPr>
              <a:t>cut</a:t>
            </a:r>
            <a:r>
              <a:rPr sz="2000" spc="-70" dirty="0">
                <a:latin typeface="Roboto"/>
                <a:cs typeface="Roboto"/>
              </a:rPr>
              <a:t> </a:t>
            </a:r>
            <a:r>
              <a:rPr sz="2000" dirty="0">
                <a:latin typeface="Roboto"/>
                <a:cs typeface="Roboto"/>
              </a:rPr>
              <a:t>losses</a:t>
            </a:r>
            <a:r>
              <a:rPr sz="2000" spc="-60" dirty="0">
                <a:latin typeface="Roboto"/>
                <a:cs typeface="Roboto"/>
              </a:rPr>
              <a:t> </a:t>
            </a:r>
            <a:r>
              <a:rPr sz="2000" spc="-20" dirty="0">
                <a:latin typeface="Roboto"/>
                <a:cs typeface="Roboto"/>
              </a:rPr>
              <a:t>when starting</a:t>
            </a:r>
            <a:r>
              <a:rPr sz="2000" spc="-35" dirty="0">
                <a:latin typeface="Roboto"/>
                <a:cs typeface="Roboto"/>
              </a:rPr>
              <a:t> </a:t>
            </a:r>
            <a:r>
              <a:rPr sz="2000" dirty="0">
                <a:latin typeface="Roboto"/>
                <a:cs typeface="Roboto"/>
              </a:rPr>
              <a:t>a</a:t>
            </a:r>
            <a:r>
              <a:rPr sz="2000" spc="-35" dirty="0">
                <a:latin typeface="Roboto"/>
                <a:cs typeface="Roboto"/>
              </a:rPr>
              <a:t> </a:t>
            </a:r>
            <a:r>
              <a:rPr sz="2000" spc="-10" dirty="0">
                <a:latin typeface="Roboto"/>
                <a:cs typeface="Roboto"/>
              </a:rPr>
              <a:t>business.</a:t>
            </a:r>
            <a:r>
              <a:rPr sz="2000" spc="-30" dirty="0">
                <a:latin typeface="Roboto"/>
                <a:cs typeface="Roboto"/>
              </a:rPr>
              <a:t> </a:t>
            </a:r>
            <a:r>
              <a:rPr sz="2000" dirty="0">
                <a:latin typeface="Roboto"/>
                <a:cs typeface="Roboto"/>
              </a:rPr>
              <a:t>The</a:t>
            </a:r>
            <a:r>
              <a:rPr sz="2000" spc="-55" dirty="0">
                <a:latin typeface="Roboto"/>
                <a:cs typeface="Roboto"/>
              </a:rPr>
              <a:t> </a:t>
            </a:r>
            <a:r>
              <a:rPr sz="2000" spc="-75" dirty="0">
                <a:latin typeface="Roboto"/>
                <a:cs typeface="Roboto"/>
              </a:rPr>
              <a:t>go/no-</a:t>
            </a:r>
            <a:r>
              <a:rPr sz="2000" dirty="0">
                <a:latin typeface="Roboto"/>
                <a:cs typeface="Roboto"/>
              </a:rPr>
              <a:t>go</a:t>
            </a:r>
            <a:r>
              <a:rPr sz="2000" spc="-35" dirty="0">
                <a:latin typeface="Roboto"/>
                <a:cs typeface="Roboto"/>
              </a:rPr>
              <a:t> </a:t>
            </a:r>
            <a:r>
              <a:rPr sz="2000" spc="-10" dirty="0">
                <a:latin typeface="Roboto"/>
                <a:cs typeface="Roboto"/>
              </a:rPr>
              <a:t>decision</a:t>
            </a:r>
            <a:r>
              <a:rPr sz="2000" spc="-45" dirty="0">
                <a:latin typeface="Roboto"/>
                <a:cs typeface="Roboto"/>
              </a:rPr>
              <a:t> </a:t>
            </a:r>
            <a:r>
              <a:rPr sz="2000" dirty="0">
                <a:latin typeface="Roboto"/>
                <a:cs typeface="Roboto"/>
              </a:rPr>
              <a:t>in</a:t>
            </a:r>
            <a:r>
              <a:rPr sz="2000" spc="-25" dirty="0">
                <a:latin typeface="Roboto"/>
                <a:cs typeface="Roboto"/>
              </a:rPr>
              <a:t> </a:t>
            </a:r>
            <a:r>
              <a:rPr sz="2000" spc="-50" dirty="0">
                <a:latin typeface="Roboto"/>
                <a:cs typeface="Roboto"/>
              </a:rPr>
              <a:t>a </a:t>
            </a:r>
            <a:r>
              <a:rPr sz="2000" spc="-10" dirty="0">
                <a:latin typeface="Roboto"/>
                <a:cs typeface="Roboto"/>
              </a:rPr>
              <a:t>feasibility</a:t>
            </a:r>
            <a:r>
              <a:rPr sz="2000" spc="-40" dirty="0">
                <a:latin typeface="Roboto"/>
                <a:cs typeface="Roboto"/>
              </a:rPr>
              <a:t> </a:t>
            </a:r>
            <a:r>
              <a:rPr sz="2000" spc="-20" dirty="0">
                <a:latin typeface="Roboto"/>
                <a:cs typeface="Roboto"/>
              </a:rPr>
              <a:t>study</a:t>
            </a:r>
            <a:r>
              <a:rPr sz="2000" spc="-50" dirty="0">
                <a:latin typeface="Roboto"/>
                <a:cs typeface="Roboto"/>
              </a:rPr>
              <a:t> </a:t>
            </a:r>
            <a:r>
              <a:rPr sz="2000" dirty="0">
                <a:latin typeface="Roboto"/>
                <a:cs typeface="Roboto"/>
              </a:rPr>
              <a:t>comes</a:t>
            </a:r>
            <a:r>
              <a:rPr sz="2000" spc="-75" dirty="0">
                <a:latin typeface="Roboto"/>
                <a:cs typeface="Roboto"/>
              </a:rPr>
              <a:t> </a:t>
            </a:r>
            <a:r>
              <a:rPr sz="2000" dirty="0">
                <a:latin typeface="Roboto"/>
                <a:cs typeface="Roboto"/>
              </a:rPr>
              <a:t>in.</a:t>
            </a:r>
            <a:r>
              <a:rPr sz="2000" spc="-30" dirty="0">
                <a:latin typeface="Roboto"/>
                <a:cs typeface="Roboto"/>
              </a:rPr>
              <a:t> </a:t>
            </a:r>
            <a:r>
              <a:rPr sz="2000" dirty="0">
                <a:latin typeface="Roboto"/>
                <a:cs typeface="Roboto"/>
              </a:rPr>
              <a:t>The</a:t>
            </a:r>
            <a:r>
              <a:rPr sz="2000" spc="-55" dirty="0">
                <a:latin typeface="Roboto"/>
                <a:cs typeface="Roboto"/>
              </a:rPr>
              <a:t> </a:t>
            </a:r>
            <a:r>
              <a:rPr sz="2000" spc="-70" dirty="0">
                <a:latin typeface="Roboto"/>
                <a:cs typeface="Roboto"/>
              </a:rPr>
              <a:t>go/no-</a:t>
            </a:r>
            <a:r>
              <a:rPr sz="2000" dirty="0">
                <a:latin typeface="Roboto"/>
                <a:cs typeface="Roboto"/>
              </a:rPr>
              <a:t>go</a:t>
            </a:r>
            <a:r>
              <a:rPr sz="2000" spc="-45" dirty="0">
                <a:latin typeface="Roboto"/>
                <a:cs typeface="Roboto"/>
              </a:rPr>
              <a:t> </a:t>
            </a:r>
            <a:r>
              <a:rPr sz="2000" spc="-10" dirty="0">
                <a:latin typeface="Roboto"/>
                <a:cs typeface="Roboto"/>
              </a:rPr>
              <a:t>decision </a:t>
            </a:r>
            <a:r>
              <a:rPr sz="2000" dirty="0">
                <a:latin typeface="Roboto"/>
                <a:cs typeface="Roboto"/>
              </a:rPr>
              <a:t>is</a:t>
            </a:r>
            <a:r>
              <a:rPr sz="2000" spc="-50" dirty="0">
                <a:latin typeface="Roboto"/>
                <a:cs typeface="Roboto"/>
              </a:rPr>
              <a:t> </a:t>
            </a:r>
            <a:r>
              <a:rPr sz="2000" dirty="0">
                <a:latin typeface="Roboto"/>
                <a:cs typeface="Roboto"/>
              </a:rPr>
              <a:t>a</a:t>
            </a:r>
            <a:r>
              <a:rPr sz="2000" spc="-40" dirty="0">
                <a:latin typeface="Roboto"/>
                <a:cs typeface="Roboto"/>
              </a:rPr>
              <a:t> </a:t>
            </a:r>
            <a:r>
              <a:rPr sz="2000" dirty="0">
                <a:latin typeface="Roboto"/>
                <a:cs typeface="Roboto"/>
              </a:rPr>
              <a:t>key</a:t>
            </a:r>
            <a:r>
              <a:rPr sz="2000" spc="-55" dirty="0">
                <a:latin typeface="Roboto"/>
                <a:cs typeface="Roboto"/>
              </a:rPr>
              <a:t> </a:t>
            </a:r>
            <a:r>
              <a:rPr sz="2000" dirty="0">
                <a:latin typeface="Roboto"/>
                <a:cs typeface="Roboto"/>
              </a:rPr>
              <a:t>part</a:t>
            </a:r>
            <a:r>
              <a:rPr sz="2000" spc="-50" dirty="0">
                <a:latin typeface="Roboto"/>
                <a:cs typeface="Roboto"/>
              </a:rPr>
              <a:t> </a:t>
            </a:r>
            <a:r>
              <a:rPr sz="2000" dirty="0">
                <a:latin typeface="Roboto"/>
                <a:cs typeface="Roboto"/>
              </a:rPr>
              <a:t>of</a:t>
            </a:r>
            <a:r>
              <a:rPr sz="2000" spc="-50" dirty="0">
                <a:latin typeface="Roboto"/>
                <a:cs typeface="Roboto"/>
              </a:rPr>
              <a:t> </a:t>
            </a:r>
            <a:r>
              <a:rPr sz="2000" dirty="0">
                <a:latin typeface="Roboto"/>
                <a:cs typeface="Roboto"/>
              </a:rPr>
              <a:t>a</a:t>
            </a:r>
            <a:r>
              <a:rPr sz="2000" spc="-45" dirty="0">
                <a:latin typeface="Roboto"/>
                <a:cs typeface="Roboto"/>
              </a:rPr>
              <a:t> </a:t>
            </a:r>
            <a:r>
              <a:rPr sz="2000" spc="-10" dirty="0">
                <a:latin typeface="Roboto"/>
                <a:cs typeface="Roboto"/>
              </a:rPr>
              <a:t>feasibility</a:t>
            </a:r>
            <a:r>
              <a:rPr sz="2000" spc="-40" dirty="0">
                <a:latin typeface="Roboto"/>
                <a:cs typeface="Roboto"/>
              </a:rPr>
              <a:t> </a:t>
            </a:r>
            <a:r>
              <a:rPr sz="2000" spc="-10" dirty="0">
                <a:latin typeface="Roboto"/>
                <a:cs typeface="Roboto"/>
              </a:rPr>
              <a:t>study,</a:t>
            </a:r>
            <a:r>
              <a:rPr sz="2000" spc="-55" dirty="0">
                <a:latin typeface="Roboto"/>
                <a:cs typeface="Roboto"/>
              </a:rPr>
              <a:t> </a:t>
            </a:r>
            <a:r>
              <a:rPr sz="2000" dirty="0">
                <a:latin typeface="Roboto"/>
                <a:cs typeface="Roboto"/>
              </a:rPr>
              <a:t>and</a:t>
            </a:r>
            <a:r>
              <a:rPr sz="2000" spc="-50" dirty="0">
                <a:latin typeface="Roboto"/>
                <a:cs typeface="Roboto"/>
              </a:rPr>
              <a:t> </a:t>
            </a:r>
            <a:r>
              <a:rPr sz="2000" dirty="0">
                <a:latin typeface="Roboto"/>
                <a:cs typeface="Roboto"/>
              </a:rPr>
              <a:t>it</a:t>
            </a:r>
            <a:r>
              <a:rPr sz="2000" spc="-40" dirty="0">
                <a:latin typeface="Roboto"/>
                <a:cs typeface="Roboto"/>
              </a:rPr>
              <a:t> </a:t>
            </a:r>
            <a:r>
              <a:rPr sz="2000" dirty="0">
                <a:latin typeface="Roboto"/>
                <a:cs typeface="Roboto"/>
              </a:rPr>
              <a:t>can</a:t>
            </a:r>
            <a:r>
              <a:rPr sz="2000" spc="-60" dirty="0">
                <a:latin typeface="Roboto"/>
                <a:cs typeface="Roboto"/>
              </a:rPr>
              <a:t> </a:t>
            </a:r>
            <a:r>
              <a:rPr sz="2000" spc="-20" dirty="0">
                <a:latin typeface="Roboto"/>
                <a:cs typeface="Roboto"/>
              </a:rPr>
              <a:t>help </a:t>
            </a:r>
            <a:r>
              <a:rPr sz="2000" dirty="0">
                <a:latin typeface="Roboto"/>
                <a:cs typeface="Roboto"/>
              </a:rPr>
              <a:t>one</a:t>
            </a:r>
            <a:r>
              <a:rPr sz="2000" spc="-50" dirty="0">
                <a:latin typeface="Roboto"/>
                <a:cs typeface="Roboto"/>
              </a:rPr>
              <a:t> </a:t>
            </a:r>
            <a:r>
              <a:rPr sz="2000" dirty="0">
                <a:latin typeface="Roboto"/>
                <a:cs typeface="Roboto"/>
              </a:rPr>
              <a:t>determine</a:t>
            </a:r>
            <a:r>
              <a:rPr sz="2000" spc="-50" dirty="0">
                <a:latin typeface="Roboto"/>
                <a:cs typeface="Roboto"/>
              </a:rPr>
              <a:t> </a:t>
            </a:r>
            <a:r>
              <a:rPr sz="2000" spc="-10" dirty="0">
                <a:latin typeface="Roboto"/>
                <a:cs typeface="Roboto"/>
              </a:rPr>
              <a:t>whether</a:t>
            </a:r>
            <a:r>
              <a:rPr sz="2000" spc="-65" dirty="0">
                <a:latin typeface="Roboto"/>
                <a:cs typeface="Roboto"/>
              </a:rPr>
              <a:t> </a:t>
            </a:r>
            <a:r>
              <a:rPr sz="2000" dirty="0">
                <a:latin typeface="Roboto"/>
                <a:cs typeface="Roboto"/>
              </a:rPr>
              <a:t>or</a:t>
            </a:r>
            <a:r>
              <a:rPr sz="2000" spc="-45" dirty="0">
                <a:latin typeface="Roboto"/>
                <a:cs typeface="Roboto"/>
              </a:rPr>
              <a:t> </a:t>
            </a:r>
            <a:r>
              <a:rPr sz="2000" dirty="0">
                <a:latin typeface="Roboto"/>
                <a:cs typeface="Roboto"/>
              </a:rPr>
              <a:t>not</a:t>
            </a:r>
            <a:r>
              <a:rPr sz="2000" spc="-35" dirty="0">
                <a:latin typeface="Roboto"/>
                <a:cs typeface="Roboto"/>
              </a:rPr>
              <a:t> </a:t>
            </a:r>
            <a:r>
              <a:rPr sz="2000" spc="-20" dirty="0">
                <a:latin typeface="Roboto"/>
                <a:cs typeface="Roboto"/>
              </a:rPr>
              <a:t>his/her</a:t>
            </a:r>
            <a:r>
              <a:rPr sz="2000" spc="-70" dirty="0">
                <a:latin typeface="Roboto"/>
                <a:cs typeface="Roboto"/>
              </a:rPr>
              <a:t> </a:t>
            </a:r>
            <a:r>
              <a:rPr sz="2000" spc="-10" dirty="0">
                <a:latin typeface="Roboto"/>
                <a:cs typeface="Roboto"/>
              </a:rPr>
              <a:t>business </a:t>
            </a:r>
            <a:r>
              <a:rPr sz="2000" dirty="0">
                <a:latin typeface="Roboto"/>
                <a:cs typeface="Roboto"/>
              </a:rPr>
              <a:t>idea</a:t>
            </a:r>
            <a:r>
              <a:rPr sz="2000" spc="-50" dirty="0">
                <a:latin typeface="Roboto"/>
                <a:cs typeface="Roboto"/>
              </a:rPr>
              <a:t> </a:t>
            </a:r>
            <a:r>
              <a:rPr sz="2000" dirty="0">
                <a:latin typeface="Roboto"/>
                <a:cs typeface="Roboto"/>
              </a:rPr>
              <a:t>is</a:t>
            </a:r>
            <a:r>
              <a:rPr sz="2000" spc="-45" dirty="0">
                <a:latin typeface="Roboto"/>
                <a:cs typeface="Roboto"/>
              </a:rPr>
              <a:t> </a:t>
            </a:r>
            <a:r>
              <a:rPr sz="2000" spc="-10" dirty="0">
                <a:latin typeface="Roboto"/>
                <a:cs typeface="Roboto"/>
              </a:rPr>
              <a:t>worth</a:t>
            </a:r>
            <a:r>
              <a:rPr sz="2000" spc="-65" dirty="0">
                <a:latin typeface="Roboto"/>
                <a:cs typeface="Roboto"/>
              </a:rPr>
              <a:t> </a:t>
            </a:r>
            <a:r>
              <a:rPr sz="2000" spc="-10" dirty="0">
                <a:latin typeface="Roboto"/>
                <a:cs typeface="Roboto"/>
              </a:rPr>
              <a:t>pursuing.</a:t>
            </a:r>
            <a:endParaRPr sz="2000" dirty="0">
              <a:latin typeface="Roboto"/>
              <a:cs typeface="Roboto"/>
            </a:endParaRPr>
          </a:p>
        </p:txBody>
      </p:sp>
      <p:sp>
        <p:nvSpPr>
          <p:cNvPr id="6" name="object 6"/>
          <p:cNvSpPr txBox="1"/>
          <p:nvPr/>
        </p:nvSpPr>
        <p:spPr>
          <a:xfrm>
            <a:off x="5449570" y="3503167"/>
            <a:ext cx="6221982" cy="1702389"/>
          </a:xfrm>
          <a:prstGeom prst="rect">
            <a:avLst/>
          </a:prstGeom>
        </p:spPr>
        <p:txBody>
          <a:bodyPr vert="horz" wrap="square" lIns="0" tIns="40005" rIns="0" bIns="0" rtlCol="0">
            <a:spAutoFit/>
          </a:bodyPr>
          <a:lstStyle/>
          <a:p>
            <a:pPr marL="241300" marR="5080" indent="-228600">
              <a:lnSpc>
                <a:spcPct val="90000"/>
              </a:lnSpc>
              <a:spcBef>
                <a:spcPts val="315"/>
              </a:spcBef>
              <a:buFont typeface="Arial MT"/>
              <a:buChar char="•"/>
              <a:tabLst>
                <a:tab pos="241300" algn="l"/>
              </a:tabLst>
            </a:pPr>
            <a:r>
              <a:rPr sz="2000" dirty="0">
                <a:latin typeface="Roboto"/>
                <a:cs typeface="Roboto"/>
              </a:rPr>
              <a:t>Making</a:t>
            </a:r>
            <a:r>
              <a:rPr sz="2000" spc="-45" dirty="0">
                <a:latin typeface="Roboto"/>
                <a:cs typeface="Roboto"/>
              </a:rPr>
              <a:t> </a:t>
            </a:r>
            <a:r>
              <a:rPr sz="2000" dirty="0">
                <a:latin typeface="Roboto"/>
                <a:cs typeface="Roboto"/>
              </a:rPr>
              <a:t>the</a:t>
            </a:r>
            <a:r>
              <a:rPr sz="2000" spc="-50" dirty="0">
                <a:latin typeface="Roboto"/>
                <a:cs typeface="Roboto"/>
              </a:rPr>
              <a:t> </a:t>
            </a:r>
            <a:r>
              <a:rPr sz="2000" spc="-75" dirty="0">
                <a:latin typeface="Roboto"/>
                <a:cs typeface="Roboto"/>
              </a:rPr>
              <a:t>go/no-</a:t>
            </a:r>
            <a:r>
              <a:rPr sz="2000" dirty="0">
                <a:latin typeface="Roboto"/>
                <a:cs typeface="Roboto"/>
              </a:rPr>
              <a:t>go</a:t>
            </a:r>
            <a:r>
              <a:rPr sz="2000" spc="-50" dirty="0">
                <a:latin typeface="Roboto"/>
                <a:cs typeface="Roboto"/>
              </a:rPr>
              <a:t> </a:t>
            </a:r>
            <a:r>
              <a:rPr sz="2000" spc="-10" dirty="0">
                <a:latin typeface="Roboto"/>
                <a:cs typeface="Roboto"/>
              </a:rPr>
              <a:t>decision</a:t>
            </a:r>
            <a:r>
              <a:rPr sz="2000" spc="-60" dirty="0">
                <a:latin typeface="Roboto"/>
                <a:cs typeface="Roboto"/>
              </a:rPr>
              <a:t> </a:t>
            </a:r>
            <a:r>
              <a:rPr sz="2000" dirty="0">
                <a:latin typeface="Roboto"/>
                <a:cs typeface="Roboto"/>
              </a:rPr>
              <a:t>is</a:t>
            </a:r>
            <a:r>
              <a:rPr sz="2000" spc="-50" dirty="0">
                <a:latin typeface="Roboto"/>
                <a:cs typeface="Roboto"/>
              </a:rPr>
              <a:t> </a:t>
            </a:r>
            <a:r>
              <a:rPr sz="2000" dirty="0">
                <a:latin typeface="Roboto"/>
                <a:cs typeface="Roboto"/>
              </a:rPr>
              <a:t>all</a:t>
            </a:r>
            <a:r>
              <a:rPr sz="2000" spc="-45" dirty="0">
                <a:latin typeface="Roboto"/>
                <a:cs typeface="Roboto"/>
              </a:rPr>
              <a:t> </a:t>
            </a:r>
            <a:r>
              <a:rPr sz="2000" spc="-10" dirty="0">
                <a:latin typeface="Roboto"/>
                <a:cs typeface="Roboto"/>
              </a:rPr>
              <a:t>about</a:t>
            </a:r>
            <a:r>
              <a:rPr sz="2000" spc="-60" dirty="0">
                <a:latin typeface="Roboto"/>
                <a:cs typeface="Roboto"/>
              </a:rPr>
              <a:t> </a:t>
            </a:r>
            <a:r>
              <a:rPr sz="2000" spc="-20" dirty="0">
                <a:latin typeface="Roboto"/>
                <a:cs typeface="Roboto"/>
              </a:rPr>
              <a:t>risk </a:t>
            </a:r>
            <a:r>
              <a:rPr sz="2000" spc="-10" dirty="0">
                <a:latin typeface="Roboto"/>
                <a:cs typeface="Roboto"/>
              </a:rPr>
              <a:t>assessment.</a:t>
            </a:r>
            <a:r>
              <a:rPr sz="2000" spc="-80" dirty="0">
                <a:latin typeface="Roboto"/>
                <a:cs typeface="Roboto"/>
              </a:rPr>
              <a:t> </a:t>
            </a:r>
            <a:r>
              <a:rPr sz="2000" dirty="0">
                <a:latin typeface="Roboto"/>
                <a:cs typeface="Roboto"/>
              </a:rPr>
              <a:t>One</a:t>
            </a:r>
            <a:r>
              <a:rPr sz="2000" spc="-55" dirty="0">
                <a:latin typeface="Roboto"/>
                <a:cs typeface="Roboto"/>
              </a:rPr>
              <a:t> </a:t>
            </a:r>
            <a:r>
              <a:rPr sz="2000" dirty="0">
                <a:latin typeface="Roboto"/>
                <a:cs typeface="Roboto"/>
              </a:rPr>
              <a:t>need</a:t>
            </a:r>
            <a:r>
              <a:rPr sz="2000" spc="-80" dirty="0">
                <a:latin typeface="Roboto"/>
                <a:cs typeface="Roboto"/>
              </a:rPr>
              <a:t> </a:t>
            </a:r>
            <a:r>
              <a:rPr sz="2000" dirty="0">
                <a:latin typeface="Roboto"/>
                <a:cs typeface="Roboto"/>
              </a:rPr>
              <a:t>to</a:t>
            </a:r>
            <a:r>
              <a:rPr sz="2000" spc="-60" dirty="0">
                <a:latin typeface="Roboto"/>
                <a:cs typeface="Roboto"/>
              </a:rPr>
              <a:t> </a:t>
            </a:r>
            <a:r>
              <a:rPr sz="2000" dirty="0">
                <a:latin typeface="Roboto"/>
                <a:cs typeface="Roboto"/>
              </a:rPr>
              <a:t>weigh</a:t>
            </a:r>
            <a:r>
              <a:rPr sz="2000" spc="-75" dirty="0">
                <a:latin typeface="Roboto"/>
                <a:cs typeface="Roboto"/>
              </a:rPr>
              <a:t> </a:t>
            </a:r>
            <a:r>
              <a:rPr sz="2000" dirty="0">
                <a:latin typeface="Roboto"/>
                <a:cs typeface="Roboto"/>
              </a:rPr>
              <a:t>the</a:t>
            </a:r>
            <a:r>
              <a:rPr sz="2000" spc="-70" dirty="0">
                <a:latin typeface="Roboto"/>
                <a:cs typeface="Roboto"/>
              </a:rPr>
              <a:t> </a:t>
            </a:r>
            <a:r>
              <a:rPr sz="2000" dirty="0">
                <a:latin typeface="Roboto"/>
                <a:cs typeface="Roboto"/>
              </a:rPr>
              <a:t>risks</a:t>
            </a:r>
            <a:r>
              <a:rPr sz="2000" spc="-50" dirty="0">
                <a:latin typeface="Roboto"/>
                <a:cs typeface="Roboto"/>
              </a:rPr>
              <a:t> </a:t>
            </a:r>
            <a:r>
              <a:rPr sz="2000" spc="-25" dirty="0">
                <a:latin typeface="Roboto"/>
                <a:cs typeface="Roboto"/>
              </a:rPr>
              <a:t>and </a:t>
            </a:r>
            <a:r>
              <a:rPr sz="2000" dirty="0">
                <a:latin typeface="Roboto"/>
                <a:cs typeface="Roboto"/>
              </a:rPr>
              <a:t>rewards</a:t>
            </a:r>
            <a:r>
              <a:rPr sz="2000" spc="-65" dirty="0">
                <a:latin typeface="Roboto"/>
                <a:cs typeface="Roboto"/>
              </a:rPr>
              <a:t> </a:t>
            </a:r>
            <a:r>
              <a:rPr sz="2000" dirty="0">
                <a:latin typeface="Roboto"/>
                <a:cs typeface="Roboto"/>
              </a:rPr>
              <a:t>of</a:t>
            </a:r>
            <a:r>
              <a:rPr sz="2000" spc="-35" dirty="0">
                <a:latin typeface="Roboto"/>
                <a:cs typeface="Roboto"/>
              </a:rPr>
              <a:t> </a:t>
            </a:r>
            <a:r>
              <a:rPr sz="2000" spc="-20" dirty="0">
                <a:latin typeface="Roboto"/>
                <a:cs typeface="Roboto"/>
              </a:rPr>
              <a:t>starting</a:t>
            </a:r>
            <a:r>
              <a:rPr sz="2000" spc="-30" dirty="0">
                <a:latin typeface="Roboto"/>
                <a:cs typeface="Roboto"/>
              </a:rPr>
              <a:t> </a:t>
            </a:r>
            <a:r>
              <a:rPr sz="2000" spc="-20" dirty="0">
                <a:latin typeface="Roboto"/>
                <a:cs typeface="Roboto"/>
              </a:rPr>
              <a:t>his/her</a:t>
            </a:r>
            <a:r>
              <a:rPr sz="2000" spc="-60" dirty="0">
                <a:latin typeface="Roboto"/>
                <a:cs typeface="Roboto"/>
              </a:rPr>
              <a:t> </a:t>
            </a:r>
            <a:r>
              <a:rPr sz="2000" spc="-10" dirty="0">
                <a:latin typeface="Roboto"/>
                <a:cs typeface="Roboto"/>
              </a:rPr>
              <a:t>business</a:t>
            </a:r>
            <a:r>
              <a:rPr sz="2000" spc="-35" dirty="0">
                <a:latin typeface="Roboto"/>
                <a:cs typeface="Roboto"/>
              </a:rPr>
              <a:t> </a:t>
            </a:r>
            <a:r>
              <a:rPr sz="2000" dirty="0">
                <a:latin typeface="Roboto"/>
                <a:cs typeface="Roboto"/>
              </a:rPr>
              <a:t>and</a:t>
            </a:r>
            <a:r>
              <a:rPr sz="2000" spc="-40" dirty="0">
                <a:latin typeface="Roboto"/>
                <a:cs typeface="Roboto"/>
              </a:rPr>
              <a:t> </a:t>
            </a:r>
            <a:r>
              <a:rPr sz="2000" spc="-10" dirty="0">
                <a:latin typeface="Roboto"/>
                <a:cs typeface="Roboto"/>
              </a:rPr>
              <a:t>decide whether</a:t>
            </a:r>
            <a:r>
              <a:rPr sz="2000" spc="-90" dirty="0">
                <a:latin typeface="Roboto"/>
                <a:cs typeface="Roboto"/>
              </a:rPr>
              <a:t> </a:t>
            </a:r>
            <a:r>
              <a:rPr sz="2000" dirty="0">
                <a:latin typeface="Roboto"/>
                <a:cs typeface="Roboto"/>
              </a:rPr>
              <a:t>the</a:t>
            </a:r>
            <a:r>
              <a:rPr sz="2000" spc="-70" dirty="0">
                <a:latin typeface="Roboto"/>
                <a:cs typeface="Roboto"/>
              </a:rPr>
              <a:t> </a:t>
            </a:r>
            <a:r>
              <a:rPr sz="2000" spc="-10" dirty="0">
                <a:latin typeface="Roboto"/>
                <a:cs typeface="Roboto"/>
              </a:rPr>
              <a:t>potential</a:t>
            </a:r>
            <a:r>
              <a:rPr sz="2000" spc="-70" dirty="0">
                <a:latin typeface="Roboto"/>
                <a:cs typeface="Roboto"/>
              </a:rPr>
              <a:t> </a:t>
            </a:r>
            <a:r>
              <a:rPr sz="2000" spc="-10" dirty="0">
                <a:latin typeface="Roboto"/>
                <a:cs typeface="Roboto"/>
              </a:rPr>
              <a:t>rewards</a:t>
            </a:r>
            <a:r>
              <a:rPr sz="2000" spc="-90" dirty="0">
                <a:latin typeface="Roboto"/>
                <a:cs typeface="Roboto"/>
              </a:rPr>
              <a:t> </a:t>
            </a:r>
            <a:r>
              <a:rPr sz="2000" dirty="0">
                <a:latin typeface="Roboto"/>
                <a:cs typeface="Roboto"/>
              </a:rPr>
              <a:t>are</a:t>
            </a:r>
            <a:r>
              <a:rPr sz="2000" spc="-65" dirty="0">
                <a:latin typeface="Roboto"/>
                <a:cs typeface="Roboto"/>
              </a:rPr>
              <a:t> </a:t>
            </a:r>
            <a:r>
              <a:rPr sz="2000" spc="-10" dirty="0">
                <a:latin typeface="Roboto"/>
                <a:cs typeface="Roboto"/>
              </a:rPr>
              <a:t>worth</a:t>
            </a:r>
            <a:r>
              <a:rPr sz="2000" spc="-90" dirty="0">
                <a:latin typeface="Roboto"/>
                <a:cs typeface="Roboto"/>
              </a:rPr>
              <a:t> </a:t>
            </a:r>
            <a:r>
              <a:rPr sz="2000" dirty="0">
                <a:latin typeface="Roboto"/>
                <a:cs typeface="Roboto"/>
              </a:rPr>
              <a:t>the</a:t>
            </a:r>
            <a:r>
              <a:rPr sz="2000" spc="-70" dirty="0">
                <a:latin typeface="Roboto"/>
                <a:cs typeface="Roboto"/>
              </a:rPr>
              <a:t> </a:t>
            </a:r>
            <a:r>
              <a:rPr sz="2000" spc="-10" dirty="0">
                <a:latin typeface="Roboto"/>
                <a:cs typeface="Roboto"/>
              </a:rPr>
              <a:t>risks. </a:t>
            </a:r>
            <a:r>
              <a:rPr sz="2000" dirty="0">
                <a:latin typeface="Roboto"/>
                <a:cs typeface="Roboto"/>
              </a:rPr>
              <a:t>If</a:t>
            </a:r>
            <a:r>
              <a:rPr sz="2000" spc="-60" dirty="0">
                <a:latin typeface="Roboto"/>
                <a:cs typeface="Roboto"/>
              </a:rPr>
              <a:t> </a:t>
            </a:r>
            <a:r>
              <a:rPr sz="2000" dirty="0">
                <a:latin typeface="Roboto"/>
                <a:cs typeface="Roboto"/>
              </a:rPr>
              <a:t>the</a:t>
            </a:r>
            <a:r>
              <a:rPr sz="2000" spc="-70" dirty="0">
                <a:latin typeface="Roboto"/>
                <a:cs typeface="Roboto"/>
              </a:rPr>
              <a:t> </a:t>
            </a:r>
            <a:r>
              <a:rPr sz="2000" dirty="0">
                <a:latin typeface="Roboto"/>
                <a:cs typeface="Roboto"/>
              </a:rPr>
              <a:t>risks</a:t>
            </a:r>
            <a:r>
              <a:rPr sz="2000" spc="-55" dirty="0">
                <a:latin typeface="Roboto"/>
                <a:cs typeface="Roboto"/>
              </a:rPr>
              <a:t> </a:t>
            </a:r>
            <a:r>
              <a:rPr sz="2000" dirty="0">
                <a:latin typeface="Roboto"/>
                <a:cs typeface="Roboto"/>
              </a:rPr>
              <a:t>are</a:t>
            </a:r>
            <a:r>
              <a:rPr sz="2000" spc="-65" dirty="0">
                <a:latin typeface="Roboto"/>
                <a:cs typeface="Roboto"/>
              </a:rPr>
              <a:t> </a:t>
            </a:r>
            <a:r>
              <a:rPr sz="2000" dirty="0">
                <a:latin typeface="Roboto"/>
                <a:cs typeface="Roboto"/>
              </a:rPr>
              <a:t>too</a:t>
            </a:r>
            <a:r>
              <a:rPr sz="2000" spc="-55" dirty="0">
                <a:latin typeface="Roboto"/>
                <a:cs typeface="Roboto"/>
              </a:rPr>
              <a:t> </a:t>
            </a:r>
            <a:r>
              <a:rPr sz="2000" spc="-10" dirty="0">
                <a:latin typeface="Roboto"/>
                <a:cs typeface="Roboto"/>
              </a:rPr>
              <a:t>high,</a:t>
            </a:r>
            <a:r>
              <a:rPr sz="2000" spc="-65" dirty="0">
                <a:latin typeface="Roboto"/>
                <a:cs typeface="Roboto"/>
              </a:rPr>
              <a:t> </a:t>
            </a:r>
            <a:r>
              <a:rPr sz="2000" dirty="0">
                <a:latin typeface="Roboto"/>
                <a:cs typeface="Roboto"/>
              </a:rPr>
              <a:t>one</a:t>
            </a:r>
            <a:r>
              <a:rPr sz="2000" spc="-60" dirty="0">
                <a:latin typeface="Roboto"/>
                <a:cs typeface="Roboto"/>
              </a:rPr>
              <a:t> </a:t>
            </a:r>
            <a:r>
              <a:rPr sz="2000" dirty="0">
                <a:latin typeface="Roboto"/>
                <a:cs typeface="Roboto"/>
              </a:rPr>
              <a:t>may</a:t>
            </a:r>
            <a:r>
              <a:rPr sz="2000" spc="-70" dirty="0">
                <a:latin typeface="Roboto"/>
                <a:cs typeface="Roboto"/>
              </a:rPr>
              <a:t> </a:t>
            </a:r>
            <a:r>
              <a:rPr sz="2000" dirty="0">
                <a:latin typeface="Roboto"/>
                <a:cs typeface="Roboto"/>
              </a:rPr>
              <a:t>want</a:t>
            </a:r>
            <a:r>
              <a:rPr sz="2000" spc="-65" dirty="0">
                <a:latin typeface="Roboto"/>
                <a:cs typeface="Roboto"/>
              </a:rPr>
              <a:t> </a:t>
            </a:r>
            <a:r>
              <a:rPr sz="2000" spc="-25" dirty="0">
                <a:latin typeface="Roboto"/>
                <a:cs typeface="Roboto"/>
              </a:rPr>
              <a:t>to </a:t>
            </a:r>
            <a:r>
              <a:rPr sz="2000" spc="-10" dirty="0">
                <a:latin typeface="Roboto"/>
                <a:cs typeface="Roboto"/>
              </a:rPr>
              <a:t>reconsider</a:t>
            </a:r>
            <a:r>
              <a:rPr sz="2000" spc="-60" dirty="0">
                <a:latin typeface="Roboto"/>
                <a:cs typeface="Roboto"/>
              </a:rPr>
              <a:t> </a:t>
            </a:r>
            <a:r>
              <a:rPr sz="2000" spc="-20" dirty="0">
                <a:latin typeface="Roboto"/>
                <a:cs typeface="Roboto"/>
              </a:rPr>
              <a:t>his/her</a:t>
            </a:r>
            <a:r>
              <a:rPr sz="2000" spc="-55" dirty="0">
                <a:latin typeface="Roboto"/>
                <a:cs typeface="Roboto"/>
              </a:rPr>
              <a:t> </a:t>
            </a:r>
            <a:r>
              <a:rPr sz="2000" spc="-10" dirty="0">
                <a:latin typeface="Roboto"/>
                <a:cs typeface="Roboto"/>
              </a:rPr>
              <a:t>business</a:t>
            </a:r>
            <a:r>
              <a:rPr sz="2000" spc="-40" dirty="0">
                <a:latin typeface="Roboto"/>
                <a:cs typeface="Roboto"/>
              </a:rPr>
              <a:t> </a:t>
            </a:r>
            <a:r>
              <a:rPr sz="2000" spc="-10" dirty="0">
                <a:latin typeface="Roboto"/>
                <a:cs typeface="Roboto"/>
              </a:rPr>
              <a:t>idea.</a:t>
            </a:r>
            <a:endParaRPr sz="2000" dirty="0">
              <a:latin typeface="Roboto"/>
              <a:cs typeface="Roboto"/>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EC7C30"/>
          </a:solidFill>
        </p:spPr>
        <p:txBody>
          <a:bodyPr wrap="square" lIns="0" tIns="0" rIns="0" bIns="0" rtlCol="0"/>
          <a:lstStyle/>
          <a:p>
            <a:endParaRPr/>
          </a:p>
        </p:txBody>
      </p:sp>
      <p:grpSp>
        <p:nvGrpSpPr>
          <p:cNvPr id="3" name="object 3"/>
          <p:cNvGrpSpPr/>
          <p:nvPr/>
        </p:nvGrpSpPr>
        <p:grpSpPr>
          <a:xfrm>
            <a:off x="1570608" y="219456"/>
            <a:ext cx="10621645" cy="6638925"/>
            <a:chOff x="1570608" y="219456"/>
            <a:chExt cx="10621645" cy="6638925"/>
          </a:xfrm>
        </p:grpSpPr>
        <p:sp>
          <p:nvSpPr>
            <p:cNvPr id="4" name="object 4"/>
            <p:cNvSpPr/>
            <p:nvPr/>
          </p:nvSpPr>
          <p:spPr>
            <a:xfrm>
              <a:off x="2769108" y="219456"/>
              <a:ext cx="9423400" cy="6638925"/>
            </a:xfrm>
            <a:custGeom>
              <a:avLst/>
              <a:gdLst/>
              <a:ahLst/>
              <a:cxnLst/>
              <a:rect l="l" t="t" r="r" b="b"/>
              <a:pathLst>
                <a:path w="9423400" h="6638925">
                  <a:moveTo>
                    <a:pt x="5670550" y="0"/>
                  </a:moveTo>
                  <a:lnTo>
                    <a:pt x="5621916" y="202"/>
                  </a:lnTo>
                  <a:lnTo>
                    <a:pt x="5573380" y="810"/>
                  </a:lnTo>
                  <a:lnTo>
                    <a:pt x="5524943" y="1821"/>
                  </a:lnTo>
                  <a:lnTo>
                    <a:pt x="5476607" y="3233"/>
                  </a:lnTo>
                  <a:lnTo>
                    <a:pt x="5428372" y="5046"/>
                  </a:lnTo>
                  <a:lnTo>
                    <a:pt x="5380241" y="7256"/>
                  </a:lnTo>
                  <a:lnTo>
                    <a:pt x="5332215" y="9863"/>
                  </a:lnTo>
                  <a:lnTo>
                    <a:pt x="5284296" y="12866"/>
                  </a:lnTo>
                  <a:lnTo>
                    <a:pt x="5236486" y="16262"/>
                  </a:lnTo>
                  <a:lnTo>
                    <a:pt x="5188785" y="20049"/>
                  </a:lnTo>
                  <a:lnTo>
                    <a:pt x="5141197" y="24227"/>
                  </a:lnTo>
                  <a:lnTo>
                    <a:pt x="5093722" y="28794"/>
                  </a:lnTo>
                  <a:lnTo>
                    <a:pt x="5046362" y="33747"/>
                  </a:lnTo>
                  <a:lnTo>
                    <a:pt x="4999118" y="39086"/>
                  </a:lnTo>
                  <a:lnTo>
                    <a:pt x="4951993" y="44809"/>
                  </a:lnTo>
                  <a:lnTo>
                    <a:pt x="4904988" y="50914"/>
                  </a:lnTo>
                  <a:lnTo>
                    <a:pt x="4858104" y="57400"/>
                  </a:lnTo>
                  <a:lnTo>
                    <a:pt x="4811344" y="64264"/>
                  </a:lnTo>
                  <a:lnTo>
                    <a:pt x="4764708" y="71506"/>
                  </a:lnTo>
                  <a:lnTo>
                    <a:pt x="4718199" y="79123"/>
                  </a:lnTo>
                  <a:lnTo>
                    <a:pt x="4671817" y="87115"/>
                  </a:lnTo>
                  <a:lnTo>
                    <a:pt x="4625565" y="95479"/>
                  </a:lnTo>
                  <a:lnTo>
                    <a:pt x="4579445" y="104214"/>
                  </a:lnTo>
                  <a:lnTo>
                    <a:pt x="4533457" y="113318"/>
                  </a:lnTo>
                  <a:lnTo>
                    <a:pt x="4487604" y="122790"/>
                  </a:lnTo>
                  <a:lnTo>
                    <a:pt x="4441887" y="132627"/>
                  </a:lnTo>
                  <a:lnTo>
                    <a:pt x="4396308" y="142830"/>
                  </a:lnTo>
                  <a:lnTo>
                    <a:pt x="4350868" y="153395"/>
                  </a:lnTo>
                  <a:lnTo>
                    <a:pt x="4305569" y="164321"/>
                  </a:lnTo>
                  <a:lnTo>
                    <a:pt x="4260413" y="175607"/>
                  </a:lnTo>
                  <a:lnTo>
                    <a:pt x="4215401" y="187251"/>
                  </a:lnTo>
                  <a:lnTo>
                    <a:pt x="4170535" y="199251"/>
                  </a:lnTo>
                  <a:lnTo>
                    <a:pt x="4125816" y="211606"/>
                  </a:lnTo>
                  <a:lnTo>
                    <a:pt x="4081247" y="224314"/>
                  </a:lnTo>
                  <a:lnTo>
                    <a:pt x="4036828" y="237373"/>
                  </a:lnTo>
                  <a:lnTo>
                    <a:pt x="3992561" y="250783"/>
                  </a:lnTo>
                  <a:lnTo>
                    <a:pt x="3948449" y="264540"/>
                  </a:lnTo>
                  <a:lnTo>
                    <a:pt x="3904492" y="278645"/>
                  </a:lnTo>
                  <a:lnTo>
                    <a:pt x="3860693" y="293094"/>
                  </a:lnTo>
                  <a:lnTo>
                    <a:pt x="3817052" y="307887"/>
                  </a:lnTo>
                  <a:lnTo>
                    <a:pt x="3773572" y="323022"/>
                  </a:lnTo>
                  <a:lnTo>
                    <a:pt x="3730254" y="338497"/>
                  </a:lnTo>
                  <a:lnTo>
                    <a:pt x="3687099" y="354310"/>
                  </a:lnTo>
                  <a:lnTo>
                    <a:pt x="3644110" y="370460"/>
                  </a:lnTo>
                  <a:lnTo>
                    <a:pt x="3601288" y="386946"/>
                  </a:lnTo>
                  <a:lnTo>
                    <a:pt x="3558635" y="403766"/>
                  </a:lnTo>
                  <a:lnTo>
                    <a:pt x="3516152" y="420918"/>
                  </a:lnTo>
                  <a:lnTo>
                    <a:pt x="3473840" y="438400"/>
                  </a:lnTo>
                  <a:lnTo>
                    <a:pt x="3431702" y="456211"/>
                  </a:lnTo>
                  <a:lnTo>
                    <a:pt x="3389740" y="474350"/>
                  </a:lnTo>
                  <a:lnTo>
                    <a:pt x="3347954" y="492814"/>
                  </a:lnTo>
                  <a:lnTo>
                    <a:pt x="3306346" y="511602"/>
                  </a:lnTo>
                  <a:lnTo>
                    <a:pt x="3264918" y="530713"/>
                  </a:lnTo>
                  <a:lnTo>
                    <a:pt x="3223672" y="550144"/>
                  </a:lnTo>
                  <a:lnTo>
                    <a:pt x="3182609" y="569895"/>
                  </a:lnTo>
                  <a:lnTo>
                    <a:pt x="3141731" y="589963"/>
                  </a:lnTo>
                  <a:lnTo>
                    <a:pt x="3101040" y="610348"/>
                  </a:lnTo>
                  <a:lnTo>
                    <a:pt x="3060536" y="631046"/>
                  </a:lnTo>
                  <a:lnTo>
                    <a:pt x="3020222" y="652058"/>
                  </a:lnTo>
                  <a:lnTo>
                    <a:pt x="2980100" y="673381"/>
                  </a:lnTo>
                  <a:lnTo>
                    <a:pt x="2940171" y="695013"/>
                  </a:lnTo>
                  <a:lnTo>
                    <a:pt x="2900436" y="716953"/>
                  </a:lnTo>
                  <a:lnTo>
                    <a:pt x="2860897" y="739200"/>
                  </a:lnTo>
                  <a:lnTo>
                    <a:pt x="2821556" y="761751"/>
                  </a:lnTo>
                  <a:lnTo>
                    <a:pt x="2782415" y="784605"/>
                  </a:lnTo>
                  <a:lnTo>
                    <a:pt x="2743475" y="807761"/>
                  </a:lnTo>
                  <a:lnTo>
                    <a:pt x="2704737" y="831217"/>
                  </a:lnTo>
                  <a:lnTo>
                    <a:pt x="2666204" y="854971"/>
                  </a:lnTo>
                  <a:lnTo>
                    <a:pt x="2627877" y="879021"/>
                  </a:lnTo>
                  <a:lnTo>
                    <a:pt x="2589757" y="903367"/>
                  </a:lnTo>
                  <a:lnTo>
                    <a:pt x="2551846" y="928006"/>
                  </a:lnTo>
                  <a:lnTo>
                    <a:pt x="2514147" y="952936"/>
                  </a:lnTo>
                  <a:lnTo>
                    <a:pt x="2476659" y="978157"/>
                  </a:lnTo>
                  <a:lnTo>
                    <a:pt x="2439386" y="1003667"/>
                  </a:lnTo>
                  <a:lnTo>
                    <a:pt x="2402329" y="1029463"/>
                  </a:lnTo>
                  <a:lnTo>
                    <a:pt x="2365489" y="1055545"/>
                  </a:lnTo>
                  <a:lnTo>
                    <a:pt x="2328867" y="1081911"/>
                  </a:lnTo>
                  <a:lnTo>
                    <a:pt x="2292467" y="1108559"/>
                  </a:lnTo>
                  <a:lnTo>
                    <a:pt x="2256288" y="1135487"/>
                  </a:lnTo>
                  <a:lnTo>
                    <a:pt x="2220334" y="1162694"/>
                  </a:lnTo>
                  <a:lnTo>
                    <a:pt x="2184605" y="1190178"/>
                  </a:lnTo>
                  <a:lnTo>
                    <a:pt x="2149103" y="1217938"/>
                  </a:lnTo>
                  <a:lnTo>
                    <a:pt x="2113829" y="1245972"/>
                  </a:lnTo>
                  <a:lnTo>
                    <a:pt x="2078786" y="1274279"/>
                  </a:lnTo>
                  <a:lnTo>
                    <a:pt x="2043975" y="1302856"/>
                  </a:lnTo>
                  <a:lnTo>
                    <a:pt x="2009397" y="1331702"/>
                  </a:lnTo>
                  <a:lnTo>
                    <a:pt x="1975055" y="1360816"/>
                  </a:lnTo>
                  <a:lnTo>
                    <a:pt x="1940949" y="1390196"/>
                  </a:lnTo>
                  <a:lnTo>
                    <a:pt x="1907082" y="1419841"/>
                  </a:lnTo>
                  <a:lnTo>
                    <a:pt x="1873455" y="1449748"/>
                  </a:lnTo>
                  <a:lnTo>
                    <a:pt x="1840069" y="1479916"/>
                  </a:lnTo>
                  <a:lnTo>
                    <a:pt x="1806927" y="1510344"/>
                  </a:lnTo>
                  <a:lnTo>
                    <a:pt x="1774030" y="1541030"/>
                  </a:lnTo>
                  <a:lnTo>
                    <a:pt x="1741379" y="1571972"/>
                  </a:lnTo>
                  <a:lnTo>
                    <a:pt x="1708977" y="1603168"/>
                  </a:lnTo>
                  <a:lnTo>
                    <a:pt x="1676824" y="1634618"/>
                  </a:lnTo>
                  <a:lnTo>
                    <a:pt x="1644923" y="1666319"/>
                  </a:lnTo>
                  <a:lnTo>
                    <a:pt x="1613275" y="1698271"/>
                  </a:lnTo>
                  <a:lnTo>
                    <a:pt x="1581881" y="1730470"/>
                  </a:lnTo>
                  <a:lnTo>
                    <a:pt x="1550744" y="1762916"/>
                  </a:lnTo>
                  <a:lnTo>
                    <a:pt x="1519864" y="1795607"/>
                  </a:lnTo>
                  <a:lnTo>
                    <a:pt x="1489245" y="1828541"/>
                  </a:lnTo>
                  <a:lnTo>
                    <a:pt x="1458886" y="1861717"/>
                  </a:lnTo>
                  <a:lnTo>
                    <a:pt x="1428790" y="1895133"/>
                  </a:lnTo>
                  <a:lnTo>
                    <a:pt x="1398959" y="1928788"/>
                  </a:lnTo>
                  <a:lnTo>
                    <a:pt x="1369393" y="1962679"/>
                  </a:lnTo>
                  <a:lnTo>
                    <a:pt x="1340096" y="1996806"/>
                  </a:lnTo>
                  <a:lnTo>
                    <a:pt x="1311067" y="2031167"/>
                  </a:lnTo>
                  <a:lnTo>
                    <a:pt x="1282310" y="2065760"/>
                  </a:lnTo>
                  <a:lnTo>
                    <a:pt x="1253824" y="2100583"/>
                  </a:lnTo>
                  <a:lnTo>
                    <a:pt x="1225614" y="2135635"/>
                  </a:lnTo>
                  <a:lnTo>
                    <a:pt x="1197679" y="2170914"/>
                  </a:lnTo>
                  <a:lnTo>
                    <a:pt x="1170021" y="2206419"/>
                  </a:lnTo>
                  <a:lnTo>
                    <a:pt x="1142642" y="2242148"/>
                  </a:lnTo>
                  <a:lnTo>
                    <a:pt x="1115544" y="2278100"/>
                  </a:lnTo>
                  <a:lnTo>
                    <a:pt x="1088728" y="2314272"/>
                  </a:lnTo>
                  <a:lnTo>
                    <a:pt x="1062197" y="2350663"/>
                  </a:lnTo>
                  <a:lnTo>
                    <a:pt x="1035950" y="2387272"/>
                  </a:lnTo>
                  <a:lnTo>
                    <a:pt x="1009991" y="2424097"/>
                  </a:lnTo>
                  <a:lnTo>
                    <a:pt x="984321" y="2461136"/>
                  </a:lnTo>
                  <a:lnTo>
                    <a:pt x="958941" y="2498388"/>
                  </a:lnTo>
                  <a:lnTo>
                    <a:pt x="933853" y="2535851"/>
                  </a:lnTo>
                  <a:lnTo>
                    <a:pt x="909058" y="2573523"/>
                  </a:lnTo>
                  <a:lnTo>
                    <a:pt x="884559" y="2611404"/>
                  </a:lnTo>
                  <a:lnTo>
                    <a:pt x="860357" y="2649490"/>
                  </a:lnTo>
                  <a:lnTo>
                    <a:pt x="836453" y="2687782"/>
                  </a:lnTo>
                  <a:lnTo>
                    <a:pt x="812850" y="2726276"/>
                  </a:lnTo>
                  <a:lnTo>
                    <a:pt x="789548" y="2764972"/>
                  </a:lnTo>
                  <a:lnTo>
                    <a:pt x="766550" y="2803867"/>
                  </a:lnTo>
                  <a:lnTo>
                    <a:pt x="743856" y="2842961"/>
                  </a:lnTo>
                  <a:lnTo>
                    <a:pt x="721470" y="2882251"/>
                  </a:lnTo>
                  <a:lnTo>
                    <a:pt x="699391" y="2921737"/>
                  </a:lnTo>
                  <a:lnTo>
                    <a:pt x="677623" y="2961415"/>
                  </a:lnTo>
                  <a:lnTo>
                    <a:pt x="656165" y="3001286"/>
                  </a:lnTo>
                  <a:lnTo>
                    <a:pt x="635021" y="3041346"/>
                  </a:lnTo>
                  <a:lnTo>
                    <a:pt x="614192" y="3081595"/>
                  </a:lnTo>
                  <a:lnTo>
                    <a:pt x="593679" y="3122031"/>
                  </a:lnTo>
                  <a:lnTo>
                    <a:pt x="573484" y="3162652"/>
                  </a:lnTo>
                  <a:lnTo>
                    <a:pt x="553609" y="3203457"/>
                  </a:lnTo>
                  <a:lnTo>
                    <a:pt x="534055" y="3244444"/>
                  </a:lnTo>
                  <a:lnTo>
                    <a:pt x="514824" y="3285612"/>
                  </a:lnTo>
                  <a:lnTo>
                    <a:pt x="495918" y="3326958"/>
                  </a:lnTo>
                  <a:lnTo>
                    <a:pt x="477337" y="3368481"/>
                  </a:lnTo>
                  <a:lnTo>
                    <a:pt x="459084" y="3410180"/>
                  </a:lnTo>
                  <a:lnTo>
                    <a:pt x="441161" y="3452053"/>
                  </a:lnTo>
                  <a:lnTo>
                    <a:pt x="423568" y="3494099"/>
                  </a:lnTo>
                  <a:lnTo>
                    <a:pt x="406309" y="3536315"/>
                  </a:lnTo>
                  <a:lnTo>
                    <a:pt x="389383" y="3578700"/>
                  </a:lnTo>
                  <a:lnTo>
                    <a:pt x="372793" y="3621253"/>
                  </a:lnTo>
                  <a:lnTo>
                    <a:pt x="356541" y="3663972"/>
                  </a:lnTo>
                  <a:lnTo>
                    <a:pt x="340628" y="3706855"/>
                  </a:lnTo>
                  <a:lnTo>
                    <a:pt x="325056" y="3749901"/>
                  </a:lnTo>
                  <a:lnTo>
                    <a:pt x="309826" y="3793108"/>
                  </a:lnTo>
                  <a:lnTo>
                    <a:pt x="294940" y="3836474"/>
                  </a:lnTo>
                  <a:lnTo>
                    <a:pt x="280399" y="3879998"/>
                  </a:lnTo>
                  <a:lnTo>
                    <a:pt x="266206" y="3923678"/>
                  </a:lnTo>
                  <a:lnTo>
                    <a:pt x="252362" y="3967513"/>
                  </a:lnTo>
                  <a:lnTo>
                    <a:pt x="238868" y="4011501"/>
                  </a:lnTo>
                  <a:lnTo>
                    <a:pt x="225726" y="4055641"/>
                  </a:lnTo>
                  <a:lnTo>
                    <a:pt x="212938" y="4099930"/>
                  </a:lnTo>
                  <a:lnTo>
                    <a:pt x="200505" y="4144367"/>
                  </a:lnTo>
                  <a:lnTo>
                    <a:pt x="188430" y="4188951"/>
                  </a:lnTo>
                  <a:lnTo>
                    <a:pt x="176713" y="4233680"/>
                  </a:lnTo>
                  <a:lnTo>
                    <a:pt x="165356" y="4278552"/>
                  </a:lnTo>
                  <a:lnTo>
                    <a:pt x="154361" y="4323566"/>
                  </a:lnTo>
                  <a:lnTo>
                    <a:pt x="143729" y="4368720"/>
                  </a:lnTo>
                  <a:lnTo>
                    <a:pt x="133462" y="4414013"/>
                  </a:lnTo>
                  <a:lnTo>
                    <a:pt x="123563" y="4459442"/>
                  </a:lnTo>
                  <a:lnTo>
                    <a:pt x="114031" y="4505007"/>
                  </a:lnTo>
                  <a:lnTo>
                    <a:pt x="104870" y="4550705"/>
                  </a:lnTo>
                  <a:lnTo>
                    <a:pt x="96080" y="4596535"/>
                  </a:lnTo>
                  <a:lnTo>
                    <a:pt x="87663" y="4642496"/>
                  </a:lnTo>
                  <a:lnTo>
                    <a:pt x="79621" y="4688586"/>
                  </a:lnTo>
                  <a:lnTo>
                    <a:pt x="71956" y="4734802"/>
                  </a:lnTo>
                  <a:lnTo>
                    <a:pt x="64668" y="4781144"/>
                  </a:lnTo>
                  <a:lnTo>
                    <a:pt x="57761" y="4827611"/>
                  </a:lnTo>
                  <a:lnTo>
                    <a:pt x="51235" y="4874199"/>
                  </a:lnTo>
                  <a:lnTo>
                    <a:pt x="45091" y="4920909"/>
                  </a:lnTo>
                  <a:lnTo>
                    <a:pt x="39332" y="4967737"/>
                  </a:lnTo>
                  <a:lnTo>
                    <a:pt x="33960" y="5014683"/>
                  </a:lnTo>
                  <a:lnTo>
                    <a:pt x="28975" y="5061745"/>
                  </a:lnTo>
                  <a:lnTo>
                    <a:pt x="24380" y="5108921"/>
                  </a:lnTo>
                  <a:lnTo>
                    <a:pt x="20176" y="5156210"/>
                  </a:lnTo>
                  <a:lnTo>
                    <a:pt x="16364" y="5203609"/>
                  </a:lnTo>
                  <a:lnTo>
                    <a:pt x="12947" y="5251119"/>
                  </a:lnTo>
                  <a:lnTo>
                    <a:pt x="9926" y="5298736"/>
                  </a:lnTo>
                  <a:lnTo>
                    <a:pt x="7302" y="5346459"/>
                  </a:lnTo>
                  <a:lnTo>
                    <a:pt x="5077" y="5394287"/>
                  </a:lnTo>
                  <a:lnTo>
                    <a:pt x="3254" y="5442218"/>
                  </a:lnTo>
                  <a:lnTo>
                    <a:pt x="1832" y="5490250"/>
                  </a:lnTo>
                  <a:lnTo>
                    <a:pt x="815" y="5538382"/>
                  </a:lnTo>
                  <a:lnTo>
                    <a:pt x="204" y="5586612"/>
                  </a:lnTo>
                  <a:lnTo>
                    <a:pt x="0" y="5634939"/>
                  </a:lnTo>
                  <a:lnTo>
                    <a:pt x="231" y="5686371"/>
                  </a:lnTo>
                  <a:lnTo>
                    <a:pt x="925" y="5737695"/>
                  </a:lnTo>
                  <a:lnTo>
                    <a:pt x="2078" y="5788907"/>
                  </a:lnTo>
                  <a:lnTo>
                    <a:pt x="3689" y="5840005"/>
                  </a:lnTo>
                  <a:lnTo>
                    <a:pt x="5755" y="5890989"/>
                  </a:lnTo>
                  <a:lnTo>
                    <a:pt x="8274" y="5941855"/>
                  </a:lnTo>
                  <a:lnTo>
                    <a:pt x="11245" y="5992603"/>
                  </a:lnTo>
                  <a:lnTo>
                    <a:pt x="14664" y="6043229"/>
                  </a:lnTo>
                  <a:lnTo>
                    <a:pt x="18530" y="6093732"/>
                  </a:lnTo>
                  <a:lnTo>
                    <a:pt x="22840" y="6144110"/>
                  </a:lnTo>
                  <a:lnTo>
                    <a:pt x="27593" y="6194361"/>
                  </a:lnTo>
                  <a:lnTo>
                    <a:pt x="32786" y="6244483"/>
                  </a:lnTo>
                  <a:lnTo>
                    <a:pt x="38417" y="6294475"/>
                  </a:lnTo>
                  <a:lnTo>
                    <a:pt x="44484" y="6344333"/>
                  </a:lnTo>
                  <a:lnTo>
                    <a:pt x="50984" y="6394056"/>
                  </a:lnTo>
                  <a:lnTo>
                    <a:pt x="57916" y="6443643"/>
                  </a:lnTo>
                  <a:lnTo>
                    <a:pt x="65278" y="6493090"/>
                  </a:lnTo>
                  <a:lnTo>
                    <a:pt x="91440" y="6638544"/>
                  </a:lnTo>
                  <a:lnTo>
                    <a:pt x="9422892" y="6638544"/>
                  </a:lnTo>
                  <a:lnTo>
                    <a:pt x="9422892" y="1411986"/>
                  </a:lnTo>
                  <a:lnTo>
                    <a:pt x="9277477" y="1286764"/>
                  </a:lnTo>
                  <a:lnTo>
                    <a:pt x="9239641" y="1256003"/>
                  </a:lnTo>
                  <a:lnTo>
                    <a:pt x="9201535" y="1225560"/>
                  </a:lnTo>
                  <a:lnTo>
                    <a:pt x="9163160" y="1195439"/>
                  </a:lnTo>
                  <a:lnTo>
                    <a:pt x="9124519" y="1165640"/>
                  </a:lnTo>
                  <a:lnTo>
                    <a:pt x="9085614" y="1136166"/>
                  </a:lnTo>
                  <a:lnTo>
                    <a:pt x="9046446" y="1107019"/>
                  </a:lnTo>
                  <a:lnTo>
                    <a:pt x="9007018" y="1078200"/>
                  </a:lnTo>
                  <a:lnTo>
                    <a:pt x="8967332" y="1049713"/>
                  </a:lnTo>
                  <a:lnTo>
                    <a:pt x="8927389" y="1021559"/>
                  </a:lnTo>
                  <a:lnTo>
                    <a:pt x="8887192" y="993739"/>
                  </a:lnTo>
                  <a:lnTo>
                    <a:pt x="8846744" y="966257"/>
                  </a:lnTo>
                  <a:lnTo>
                    <a:pt x="8806045" y="939114"/>
                  </a:lnTo>
                  <a:lnTo>
                    <a:pt x="8765099" y="912312"/>
                  </a:lnTo>
                  <a:lnTo>
                    <a:pt x="8723906" y="885854"/>
                  </a:lnTo>
                  <a:lnTo>
                    <a:pt x="8682470" y="859740"/>
                  </a:lnTo>
                  <a:lnTo>
                    <a:pt x="8640792" y="833974"/>
                  </a:lnTo>
                  <a:lnTo>
                    <a:pt x="8598874" y="808557"/>
                  </a:lnTo>
                  <a:lnTo>
                    <a:pt x="8556719" y="783492"/>
                  </a:lnTo>
                  <a:lnTo>
                    <a:pt x="8514328" y="758780"/>
                  </a:lnTo>
                  <a:lnTo>
                    <a:pt x="8471704" y="734423"/>
                  </a:lnTo>
                  <a:lnTo>
                    <a:pt x="8428848" y="710425"/>
                  </a:lnTo>
                  <a:lnTo>
                    <a:pt x="8385763" y="686785"/>
                  </a:lnTo>
                  <a:lnTo>
                    <a:pt x="8342451" y="663508"/>
                  </a:lnTo>
                  <a:lnTo>
                    <a:pt x="8298913" y="640594"/>
                  </a:lnTo>
                  <a:lnTo>
                    <a:pt x="8255152" y="618045"/>
                  </a:lnTo>
                  <a:lnTo>
                    <a:pt x="8211170" y="595865"/>
                  </a:lnTo>
                  <a:lnTo>
                    <a:pt x="8166969" y="574054"/>
                  </a:lnTo>
                  <a:lnTo>
                    <a:pt x="8122551" y="552615"/>
                  </a:lnTo>
                  <a:lnTo>
                    <a:pt x="8077919" y="531550"/>
                  </a:lnTo>
                  <a:lnTo>
                    <a:pt x="8033073" y="510861"/>
                  </a:lnTo>
                  <a:lnTo>
                    <a:pt x="7988016" y="490550"/>
                  </a:lnTo>
                  <a:lnTo>
                    <a:pt x="7942751" y="470619"/>
                  </a:lnTo>
                  <a:lnTo>
                    <a:pt x="7897279" y="451070"/>
                  </a:lnTo>
                  <a:lnTo>
                    <a:pt x="7851602" y="431905"/>
                  </a:lnTo>
                  <a:lnTo>
                    <a:pt x="7805723" y="413127"/>
                  </a:lnTo>
                  <a:lnTo>
                    <a:pt x="7759643" y="394737"/>
                  </a:lnTo>
                  <a:lnTo>
                    <a:pt x="7713365" y="376736"/>
                  </a:lnTo>
                  <a:lnTo>
                    <a:pt x="7666891" y="359129"/>
                  </a:lnTo>
                  <a:lnTo>
                    <a:pt x="7620222" y="341915"/>
                  </a:lnTo>
                  <a:lnTo>
                    <a:pt x="7573361" y="325098"/>
                  </a:lnTo>
                  <a:lnTo>
                    <a:pt x="7526309" y="308680"/>
                  </a:lnTo>
                  <a:lnTo>
                    <a:pt x="7479070" y="292662"/>
                  </a:lnTo>
                  <a:lnTo>
                    <a:pt x="7431644" y="277046"/>
                  </a:lnTo>
                  <a:lnTo>
                    <a:pt x="7384035" y="261835"/>
                  </a:lnTo>
                  <a:lnTo>
                    <a:pt x="7336244" y="247031"/>
                  </a:lnTo>
                  <a:lnTo>
                    <a:pt x="7288272" y="232635"/>
                  </a:lnTo>
                  <a:lnTo>
                    <a:pt x="7240123" y="218650"/>
                  </a:lnTo>
                  <a:lnTo>
                    <a:pt x="7191798" y="205078"/>
                  </a:lnTo>
                  <a:lnTo>
                    <a:pt x="7143300" y="191921"/>
                  </a:lnTo>
                  <a:lnTo>
                    <a:pt x="7094629" y="179180"/>
                  </a:lnTo>
                  <a:lnTo>
                    <a:pt x="7045790" y="166859"/>
                  </a:lnTo>
                  <a:lnTo>
                    <a:pt x="6996782" y="154958"/>
                  </a:lnTo>
                  <a:lnTo>
                    <a:pt x="6947610" y="143481"/>
                  </a:lnTo>
                  <a:lnTo>
                    <a:pt x="6898273" y="132428"/>
                  </a:lnTo>
                  <a:lnTo>
                    <a:pt x="6848776" y="121803"/>
                  </a:lnTo>
                  <a:lnTo>
                    <a:pt x="6799119" y="111606"/>
                  </a:lnTo>
                  <a:lnTo>
                    <a:pt x="6749305" y="101841"/>
                  </a:lnTo>
                  <a:lnTo>
                    <a:pt x="6699336" y="92509"/>
                  </a:lnTo>
                  <a:lnTo>
                    <a:pt x="6649214" y="83613"/>
                  </a:lnTo>
                  <a:lnTo>
                    <a:pt x="6598941" y="75153"/>
                  </a:lnTo>
                  <a:lnTo>
                    <a:pt x="6548519" y="67133"/>
                  </a:lnTo>
                  <a:lnTo>
                    <a:pt x="6497950" y="59555"/>
                  </a:lnTo>
                  <a:lnTo>
                    <a:pt x="6447236" y="52420"/>
                  </a:lnTo>
                  <a:lnTo>
                    <a:pt x="6396379" y="45730"/>
                  </a:lnTo>
                  <a:lnTo>
                    <a:pt x="6345382" y="39488"/>
                  </a:lnTo>
                  <a:lnTo>
                    <a:pt x="6294246" y="33696"/>
                  </a:lnTo>
                  <a:lnTo>
                    <a:pt x="6242973" y="28355"/>
                  </a:lnTo>
                  <a:lnTo>
                    <a:pt x="6191566" y="23468"/>
                  </a:lnTo>
                  <a:lnTo>
                    <a:pt x="6140026" y="19037"/>
                  </a:lnTo>
                  <a:lnTo>
                    <a:pt x="6088356" y="15063"/>
                  </a:lnTo>
                  <a:lnTo>
                    <a:pt x="6036558" y="11549"/>
                  </a:lnTo>
                  <a:lnTo>
                    <a:pt x="5984633" y="8497"/>
                  </a:lnTo>
                  <a:lnTo>
                    <a:pt x="5932585" y="5909"/>
                  </a:lnTo>
                  <a:lnTo>
                    <a:pt x="5880414" y="3787"/>
                  </a:lnTo>
                  <a:lnTo>
                    <a:pt x="5828123" y="2133"/>
                  </a:lnTo>
                  <a:lnTo>
                    <a:pt x="5775714" y="949"/>
                  </a:lnTo>
                  <a:lnTo>
                    <a:pt x="5723188" y="237"/>
                  </a:lnTo>
                  <a:lnTo>
                    <a:pt x="5670550" y="0"/>
                  </a:lnTo>
                  <a:close/>
                </a:path>
              </a:pathLst>
            </a:custGeom>
            <a:solidFill>
              <a:srgbClr val="FFFFFF"/>
            </a:solidFill>
          </p:spPr>
          <p:txBody>
            <a:bodyPr wrap="square" lIns="0" tIns="0" rIns="0" bIns="0" rtlCol="0"/>
            <a:lstStyle/>
            <a:p>
              <a:endParaRPr/>
            </a:p>
          </p:txBody>
        </p:sp>
        <p:sp>
          <p:nvSpPr>
            <p:cNvPr id="5" name="object 5"/>
            <p:cNvSpPr/>
            <p:nvPr/>
          </p:nvSpPr>
          <p:spPr>
            <a:xfrm>
              <a:off x="2209800" y="2100072"/>
              <a:ext cx="1941830" cy="1889760"/>
            </a:xfrm>
            <a:custGeom>
              <a:avLst/>
              <a:gdLst/>
              <a:ahLst/>
              <a:cxnLst/>
              <a:rect l="l" t="t" r="r" b="b"/>
              <a:pathLst>
                <a:path w="1941829" h="1889760">
                  <a:moveTo>
                    <a:pt x="970788" y="0"/>
                  </a:moveTo>
                  <a:lnTo>
                    <a:pt x="922332" y="1156"/>
                  </a:lnTo>
                  <a:lnTo>
                    <a:pt x="874491" y="4589"/>
                  </a:lnTo>
                  <a:lnTo>
                    <a:pt x="827322" y="10244"/>
                  </a:lnTo>
                  <a:lnTo>
                    <a:pt x="780879" y="18068"/>
                  </a:lnTo>
                  <a:lnTo>
                    <a:pt x="735218" y="28007"/>
                  </a:lnTo>
                  <a:lnTo>
                    <a:pt x="690396" y="40005"/>
                  </a:lnTo>
                  <a:lnTo>
                    <a:pt x="646466" y="54009"/>
                  </a:lnTo>
                  <a:lnTo>
                    <a:pt x="603485" y="69965"/>
                  </a:lnTo>
                  <a:lnTo>
                    <a:pt x="561509" y="87819"/>
                  </a:lnTo>
                  <a:lnTo>
                    <a:pt x="520593" y="107516"/>
                  </a:lnTo>
                  <a:lnTo>
                    <a:pt x="480793" y="129003"/>
                  </a:lnTo>
                  <a:lnTo>
                    <a:pt x="442164" y="152225"/>
                  </a:lnTo>
                  <a:lnTo>
                    <a:pt x="404763" y="177129"/>
                  </a:lnTo>
                  <a:lnTo>
                    <a:pt x="368643" y="203659"/>
                  </a:lnTo>
                  <a:lnTo>
                    <a:pt x="333862" y="231763"/>
                  </a:lnTo>
                  <a:lnTo>
                    <a:pt x="300474" y="261385"/>
                  </a:lnTo>
                  <a:lnTo>
                    <a:pt x="268536" y="292471"/>
                  </a:lnTo>
                  <a:lnTo>
                    <a:pt x="238103" y="324969"/>
                  </a:lnTo>
                  <a:lnTo>
                    <a:pt x="209230" y="358822"/>
                  </a:lnTo>
                  <a:lnTo>
                    <a:pt x="181974" y="393978"/>
                  </a:lnTo>
                  <a:lnTo>
                    <a:pt x="156389" y="430382"/>
                  </a:lnTo>
                  <a:lnTo>
                    <a:pt x="132531" y="467980"/>
                  </a:lnTo>
                  <a:lnTo>
                    <a:pt x="110456" y="506718"/>
                  </a:lnTo>
                  <a:lnTo>
                    <a:pt x="90220" y="546542"/>
                  </a:lnTo>
                  <a:lnTo>
                    <a:pt x="71878" y="587397"/>
                  </a:lnTo>
                  <a:lnTo>
                    <a:pt x="55485" y="629230"/>
                  </a:lnTo>
                  <a:lnTo>
                    <a:pt x="41098" y="671986"/>
                  </a:lnTo>
                  <a:lnTo>
                    <a:pt x="28772" y="715611"/>
                  </a:lnTo>
                  <a:lnTo>
                    <a:pt x="18562" y="760051"/>
                  </a:lnTo>
                  <a:lnTo>
                    <a:pt x="10524" y="805252"/>
                  </a:lnTo>
                  <a:lnTo>
                    <a:pt x="4714" y="851160"/>
                  </a:lnTo>
                  <a:lnTo>
                    <a:pt x="1187" y="897720"/>
                  </a:lnTo>
                  <a:lnTo>
                    <a:pt x="0" y="944879"/>
                  </a:lnTo>
                  <a:lnTo>
                    <a:pt x="1187" y="992039"/>
                  </a:lnTo>
                  <a:lnTo>
                    <a:pt x="4714" y="1038599"/>
                  </a:lnTo>
                  <a:lnTo>
                    <a:pt x="10524" y="1084507"/>
                  </a:lnTo>
                  <a:lnTo>
                    <a:pt x="18562" y="1129708"/>
                  </a:lnTo>
                  <a:lnTo>
                    <a:pt x="28772" y="1174148"/>
                  </a:lnTo>
                  <a:lnTo>
                    <a:pt x="41098" y="1217773"/>
                  </a:lnTo>
                  <a:lnTo>
                    <a:pt x="55485" y="1260529"/>
                  </a:lnTo>
                  <a:lnTo>
                    <a:pt x="71878" y="1302362"/>
                  </a:lnTo>
                  <a:lnTo>
                    <a:pt x="90220" y="1343217"/>
                  </a:lnTo>
                  <a:lnTo>
                    <a:pt x="110456" y="1383041"/>
                  </a:lnTo>
                  <a:lnTo>
                    <a:pt x="132531" y="1421779"/>
                  </a:lnTo>
                  <a:lnTo>
                    <a:pt x="156389" y="1459377"/>
                  </a:lnTo>
                  <a:lnTo>
                    <a:pt x="181974" y="1495781"/>
                  </a:lnTo>
                  <a:lnTo>
                    <a:pt x="209230" y="1530937"/>
                  </a:lnTo>
                  <a:lnTo>
                    <a:pt x="238103" y="1564790"/>
                  </a:lnTo>
                  <a:lnTo>
                    <a:pt x="268536" y="1597288"/>
                  </a:lnTo>
                  <a:lnTo>
                    <a:pt x="300474" y="1628374"/>
                  </a:lnTo>
                  <a:lnTo>
                    <a:pt x="333862" y="1657996"/>
                  </a:lnTo>
                  <a:lnTo>
                    <a:pt x="368643" y="1686100"/>
                  </a:lnTo>
                  <a:lnTo>
                    <a:pt x="404763" y="1712630"/>
                  </a:lnTo>
                  <a:lnTo>
                    <a:pt x="442164" y="1737534"/>
                  </a:lnTo>
                  <a:lnTo>
                    <a:pt x="480793" y="1760756"/>
                  </a:lnTo>
                  <a:lnTo>
                    <a:pt x="520593" y="1782243"/>
                  </a:lnTo>
                  <a:lnTo>
                    <a:pt x="561509" y="1801940"/>
                  </a:lnTo>
                  <a:lnTo>
                    <a:pt x="603485" y="1819794"/>
                  </a:lnTo>
                  <a:lnTo>
                    <a:pt x="646466" y="1835750"/>
                  </a:lnTo>
                  <a:lnTo>
                    <a:pt x="690396" y="1849754"/>
                  </a:lnTo>
                  <a:lnTo>
                    <a:pt x="735218" y="1861752"/>
                  </a:lnTo>
                  <a:lnTo>
                    <a:pt x="780879" y="1871691"/>
                  </a:lnTo>
                  <a:lnTo>
                    <a:pt x="827322" y="1879515"/>
                  </a:lnTo>
                  <a:lnTo>
                    <a:pt x="874491" y="1885170"/>
                  </a:lnTo>
                  <a:lnTo>
                    <a:pt x="922332" y="1888603"/>
                  </a:lnTo>
                  <a:lnTo>
                    <a:pt x="970788" y="1889759"/>
                  </a:lnTo>
                  <a:lnTo>
                    <a:pt x="1019243" y="1888603"/>
                  </a:lnTo>
                  <a:lnTo>
                    <a:pt x="1067084" y="1885170"/>
                  </a:lnTo>
                  <a:lnTo>
                    <a:pt x="1114253" y="1879515"/>
                  </a:lnTo>
                  <a:lnTo>
                    <a:pt x="1160696" y="1871691"/>
                  </a:lnTo>
                  <a:lnTo>
                    <a:pt x="1206357" y="1861752"/>
                  </a:lnTo>
                  <a:lnTo>
                    <a:pt x="1251179" y="1849754"/>
                  </a:lnTo>
                  <a:lnTo>
                    <a:pt x="1295109" y="1835750"/>
                  </a:lnTo>
                  <a:lnTo>
                    <a:pt x="1338090" y="1819794"/>
                  </a:lnTo>
                  <a:lnTo>
                    <a:pt x="1380066" y="1801940"/>
                  </a:lnTo>
                  <a:lnTo>
                    <a:pt x="1420982" y="1782243"/>
                  </a:lnTo>
                  <a:lnTo>
                    <a:pt x="1460782" y="1760756"/>
                  </a:lnTo>
                  <a:lnTo>
                    <a:pt x="1499411" y="1737534"/>
                  </a:lnTo>
                  <a:lnTo>
                    <a:pt x="1536812" y="1712630"/>
                  </a:lnTo>
                  <a:lnTo>
                    <a:pt x="1572932" y="1686100"/>
                  </a:lnTo>
                  <a:lnTo>
                    <a:pt x="1607713" y="1657996"/>
                  </a:lnTo>
                  <a:lnTo>
                    <a:pt x="1641101" y="1628374"/>
                  </a:lnTo>
                  <a:lnTo>
                    <a:pt x="1673039" y="1597288"/>
                  </a:lnTo>
                  <a:lnTo>
                    <a:pt x="1703472" y="1564790"/>
                  </a:lnTo>
                  <a:lnTo>
                    <a:pt x="1732345" y="1530937"/>
                  </a:lnTo>
                  <a:lnTo>
                    <a:pt x="1759601" y="1495781"/>
                  </a:lnTo>
                  <a:lnTo>
                    <a:pt x="1785186" y="1459377"/>
                  </a:lnTo>
                  <a:lnTo>
                    <a:pt x="1809044" y="1421779"/>
                  </a:lnTo>
                  <a:lnTo>
                    <a:pt x="1831119" y="1383041"/>
                  </a:lnTo>
                  <a:lnTo>
                    <a:pt x="1851355" y="1343217"/>
                  </a:lnTo>
                  <a:lnTo>
                    <a:pt x="1869697" y="1302362"/>
                  </a:lnTo>
                  <a:lnTo>
                    <a:pt x="1886090" y="1260529"/>
                  </a:lnTo>
                  <a:lnTo>
                    <a:pt x="1900477" y="1217773"/>
                  </a:lnTo>
                  <a:lnTo>
                    <a:pt x="1912803" y="1174148"/>
                  </a:lnTo>
                  <a:lnTo>
                    <a:pt x="1923013" y="1129708"/>
                  </a:lnTo>
                  <a:lnTo>
                    <a:pt x="1931051" y="1084507"/>
                  </a:lnTo>
                  <a:lnTo>
                    <a:pt x="1936861" y="1038599"/>
                  </a:lnTo>
                  <a:lnTo>
                    <a:pt x="1940388" y="992039"/>
                  </a:lnTo>
                  <a:lnTo>
                    <a:pt x="1941576" y="944879"/>
                  </a:lnTo>
                  <a:lnTo>
                    <a:pt x="1940388" y="897720"/>
                  </a:lnTo>
                  <a:lnTo>
                    <a:pt x="1936861" y="851160"/>
                  </a:lnTo>
                  <a:lnTo>
                    <a:pt x="1931051" y="805252"/>
                  </a:lnTo>
                  <a:lnTo>
                    <a:pt x="1923013" y="760051"/>
                  </a:lnTo>
                  <a:lnTo>
                    <a:pt x="1912803" y="715611"/>
                  </a:lnTo>
                  <a:lnTo>
                    <a:pt x="1900477" y="671986"/>
                  </a:lnTo>
                  <a:lnTo>
                    <a:pt x="1886090" y="629230"/>
                  </a:lnTo>
                  <a:lnTo>
                    <a:pt x="1869697" y="587397"/>
                  </a:lnTo>
                  <a:lnTo>
                    <a:pt x="1851355" y="546542"/>
                  </a:lnTo>
                  <a:lnTo>
                    <a:pt x="1831119" y="506718"/>
                  </a:lnTo>
                  <a:lnTo>
                    <a:pt x="1809044" y="467980"/>
                  </a:lnTo>
                  <a:lnTo>
                    <a:pt x="1785186" y="430382"/>
                  </a:lnTo>
                  <a:lnTo>
                    <a:pt x="1759601" y="393978"/>
                  </a:lnTo>
                  <a:lnTo>
                    <a:pt x="1732345" y="358822"/>
                  </a:lnTo>
                  <a:lnTo>
                    <a:pt x="1703472" y="324969"/>
                  </a:lnTo>
                  <a:lnTo>
                    <a:pt x="1673039" y="292471"/>
                  </a:lnTo>
                  <a:lnTo>
                    <a:pt x="1641101" y="261385"/>
                  </a:lnTo>
                  <a:lnTo>
                    <a:pt x="1607713" y="231763"/>
                  </a:lnTo>
                  <a:lnTo>
                    <a:pt x="1572932" y="203659"/>
                  </a:lnTo>
                  <a:lnTo>
                    <a:pt x="1536812" y="177129"/>
                  </a:lnTo>
                  <a:lnTo>
                    <a:pt x="1499411" y="152225"/>
                  </a:lnTo>
                  <a:lnTo>
                    <a:pt x="1460782" y="129003"/>
                  </a:lnTo>
                  <a:lnTo>
                    <a:pt x="1420982" y="107516"/>
                  </a:lnTo>
                  <a:lnTo>
                    <a:pt x="1380066" y="87819"/>
                  </a:lnTo>
                  <a:lnTo>
                    <a:pt x="1338090" y="69965"/>
                  </a:lnTo>
                  <a:lnTo>
                    <a:pt x="1295109" y="54009"/>
                  </a:lnTo>
                  <a:lnTo>
                    <a:pt x="1251179" y="40005"/>
                  </a:lnTo>
                  <a:lnTo>
                    <a:pt x="1206357" y="28007"/>
                  </a:lnTo>
                  <a:lnTo>
                    <a:pt x="1160696" y="18068"/>
                  </a:lnTo>
                  <a:lnTo>
                    <a:pt x="1114253" y="10244"/>
                  </a:lnTo>
                  <a:lnTo>
                    <a:pt x="1067084" y="4589"/>
                  </a:lnTo>
                  <a:lnTo>
                    <a:pt x="1019243" y="1156"/>
                  </a:lnTo>
                  <a:lnTo>
                    <a:pt x="970788" y="0"/>
                  </a:lnTo>
                  <a:close/>
                </a:path>
              </a:pathLst>
            </a:custGeom>
            <a:solidFill>
              <a:srgbClr val="FFC000"/>
            </a:solidFill>
          </p:spPr>
          <p:txBody>
            <a:bodyPr wrap="square" lIns="0" tIns="0" rIns="0" bIns="0" rtlCol="0"/>
            <a:lstStyle/>
            <a:p>
              <a:endParaRPr/>
            </a:p>
          </p:txBody>
        </p:sp>
        <p:sp>
          <p:nvSpPr>
            <p:cNvPr id="6" name="object 6"/>
            <p:cNvSpPr/>
            <p:nvPr/>
          </p:nvSpPr>
          <p:spPr>
            <a:xfrm>
              <a:off x="1634108" y="1492377"/>
              <a:ext cx="2481580" cy="1245235"/>
            </a:xfrm>
            <a:custGeom>
              <a:avLst/>
              <a:gdLst/>
              <a:ahLst/>
              <a:cxnLst/>
              <a:rect l="l" t="t" r="r" b="b"/>
              <a:pathLst>
                <a:path w="2481579" h="1245235">
                  <a:moveTo>
                    <a:pt x="0" y="1245107"/>
                  </a:moveTo>
                  <a:lnTo>
                    <a:pt x="8809" y="1197560"/>
                  </a:lnTo>
                  <a:lnTo>
                    <a:pt x="19053" y="1150644"/>
                  </a:lnTo>
                  <a:lnTo>
                    <a:pt x="30706" y="1104379"/>
                  </a:lnTo>
                  <a:lnTo>
                    <a:pt x="43740" y="1058784"/>
                  </a:lnTo>
                  <a:lnTo>
                    <a:pt x="58128" y="1013877"/>
                  </a:lnTo>
                  <a:lnTo>
                    <a:pt x="73845" y="969678"/>
                  </a:lnTo>
                  <a:lnTo>
                    <a:pt x="90863" y="926205"/>
                  </a:lnTo>
                  <a:lnTo>
                    <a:pt x="109155" y="883478"/>
                  </a:lnTo>
                  <a:lnTo>
                    <a:pt x="128695" y="841515"/>
                  </a:lnTo>
                  <a:lnTo>
                    <a:pt x="149455" y="800336"/>
                  </a:lnTo>
                  <a:lnTo>
                    <a:pt x="171411" y="759960"/>
                  </a:lnTo>
                  <a:lnTo>
                    <a:pt x="194533" y="720405"/>
                  </a:lnTo>
                  <a:lnTo>
                    <a:pt x="218797" y="681691"/>
                  </a:lnTo>
                  <a:lnTo>
                    <a:pt x="244174" y="643836"/>
                  </a:lnTo>
                  <a:lnTo>
                    <a:pt x="270639" y="606860"/>
                  </a:lnTo>
                  <a:lnTo>
                    <a:pt x="298164" y="570781"/>
                  </a:lnTo>
                  <a:lnTo>
                    <a:pt x="326723" y="535619"/>
                  </a:lnTo>
                  <a:lnTo>
                    <a:pt x="356290" y="501392"/>
                  </a:lnTo>
                  <a:lnTo>
                    <a:pt x="386837" y="468120"/>
                  </a:lnTo>
                  <a:lnTo>
                    <a:pt x="418337" y="435822"/>
                  </a:lnTo>
                  <a:lnTo>
                    <a:pt x="450764" y="404516"/>
                  </a:lnTo>
                  <a:lnTo>
                    <a:pt x="484092" y="374221"/>
                  </a:lnTo>
                  <a:lnTo>
                    <a:pt x="518292" y="344957"/>
                  </a:lnTo>
                  <a:lnTo>
                    <a:pt x="553340" y="316742"/>
                  </a:lnTo>
                  <a:lnTo>
                    <a:pt x="589208" y="289596"/>
                  </a:lnTo>
                  <a:lnTo>
                    <a:pt x="625868" y="263538"/>
                  </a:lnTo>
                  <a:lnTo>
                    <a:pt x="663296" y="238586"/>
                  </a:lnTo>
                  <a:lnTo>
                    <a:pt x="701463" y="214760"/>
                  </a:lnTo>
                  <a:lnTo>
                    <a:pt x="740343" y="192078"/>
                  </a:lnTo>
                  <a:lnTo>
                    <a:pt x="779909" y="170559"/>
                  </a:lnTo>
                  <a:lnTo>
                    <a:pt x="820135" y="150223"/>
                  </a:lnTo>
                  <a:lnTo>
                    <a:pt x="860994" y="131089"/>
                  </a:lnTo>
                  <a:lnTo>
                    <a:pt x="902459" y="113174"/>
                  </a:lnTo>
                  <a:lnTo>
                    <a:pt x="944503" y="96500"/>
                  </a:lnTo>
                  <a:lnTo>
                    <a:pt x="987100" y="81084"/>
                  </a:lnTo>
                  <a:lnTo>
                    <a:pt x="1030223" y="66945"/>
                  </a:lnTo>
                  <a:lnTo>
                    <a:pt x="1073845" y="54103"/>
                  </a:lnTo>
                  <a:lnTo>
                    <a:pt x="1117939" y="42576"/>
                  </a:lnTo>
                  <a:lnTo>
                    <a:pt x="1162479" y="32384"/>
                  </a:lnTo>
                  <a:lnTo>
                    <a:pt x="1207438" y="23545"/>
                  </a:lnTo>
                  <a:lnTo>
                    <a:pt x="1252790" y="16079"/>
                  </a:lnTo>
                  <a:lnTo>
                    <a:pt x="1298506" y="10004"/>
                  </a:lnTo>
                  <a:lnTo>
                    <a:pt x="1344562" y="5340"/>
                  </a:lnTo>
                  <a:lnTo>
                    <a:pt x="1390929" y="2105"/>
                  </a:lnTo>
                  <a:lnTo>
                    <a:pt x="1437582" y="319"/>
                  </a:lnTo>
                  <a:lnTo>
                    <a:pt x="1484493" y="0"/>
                  </a:lnTo>
                  <a:lnTo>
                    <a:pt x="1531636" y="1167"/>
                  </a:lnTo>
                  <a:lnTo>
                    <a:pt x="1578985" y="3840"/>
                  </a:lnTo>
                  <a:lnTo>
                    <a:pt x="1626511" y="8037"/>
                  </a:lnTo>
                  <a:lnTo>
                    <a:pt x="1674189" y="13778"/>
                  </a:lnTo>
                  <a:lnTo>
                    <a:pt x="1721993" y="21081"/>
                  </a:lnTo>
                  <a:lnTo>
                    <a:pt x="1771847" y="30388"/>
                  </a:lnTo>
                  <a:lnTo>
                    <a:pt x="1821249" y="41353"/>
                  </a:lnTo>
                  <a:lnTo>
                    <a:pt x="1870159" y="53957"/>
                  </a:lnTo>
                  <a:lnTo>
                    <a:pt x="1918539" y="68183"/>
                  </a:lnTo>
                  <a:lnTo>
                    <a:pt x="1966350" y="84010"/>
                  </a:lnTo>
                  <a:lnTo>
                    <a:pt x="2013553" y="101420"/>
                  </a:lnTo>
                  <a:lnTo>
                    <a:pt x="2060109" y="120394"/>
                  </a:lnTo>
                  <a:lnTo>
                    <a:pt x="2105980" y="140914"/>
                  </a:lnTo>
                  <a:lnTo>
                    <a:pt x="2151127" y="162961"/>
                  </a:lnTo>
                  <a:lnTo>
                    <a:pt x="2195511" y="186516"/>
                  </a:lnTo>
                  <a:lnTo>
                    <a:pt x="2239093" y="211560"/>
                  </a:lnTo>
                  <a:lnTo>
                    <a:pt x="2281835" y="238074"/>
                  </a:lnTo>
                  <a:lnTo>
                    <a:pt x="2323697" y="266041"/>
                  </a:lnTo>
                  <a:lnTo>
                    <a:pt x="2364642" y="295440"/>
                  </a:lnTo>
                  <a:lnTo>
                    <a:pt x="2404630" y="326253"/>
                  </a:lnTo>
                  <a:lnTo>
                    <a:pt x="2443622" y="358462"/>
                  </a:lnTo>
                  <a:lnTo>
                    <a:pt x="2481580" y="392048"/>
                  </a:lnTo>
                </a:path>
              </a:pathLst>
            </a:custGeom>
            <a:ln w="127000">
              <a:solidFill>
                <a:srgbClr val="FFC000"/>
              </a:solidFill>
              <a:prstDash val="dash"/>
            </a:ln>
          </p:spPr>
          <p:txBody>
            <a:bodyPr wrap="square" lIns="0" tIns="0" rIns="0" bIns="0" rtlCol="0"/>
            <a:lstStyle/>
            <a:p>
              <a:endParaRPr/>
            </a:p>
          </p:txBody>
        </p:sp>
      </p:grpSp>
      <p:sp>
        <p:nvSpPr>
          <p:cNvPr id="7" name="object 7"/>
          <p:cNvSpPr txBox="1">
            <a:spLocks noGrp="1"/>
          </p:cNvSpPr>
          <p:nvPr>
            <p:ph type="title"/>
          </p:nvPr>
        </p:nvSpPr>
        <p:spPr>
          <a:xfrm>
            <a:off x="9438893" y="3669919"/>
            <a:ext cx="2167255" cy="939800"/>
          </a:xfrm>
          <a:prstGeom prst="rect">
            <a:avLst/>
          </a:prstGeom>
        </p:spPr>
        <p:txBody>
          <a:bodyPr vert="horz" wrap="square" lIns="0" tIns="12700" rIns="0" bIns="0" rtlCol="0">
            <a:spAutoFit/>
          </a:bodyPr>
          <a:lstStyle/>
          <a:p>
            <a:pPr marL="12700">
              <a:lnSpc>
                <a:spcPct val="100000"/>
              </a:lnSpc>
              <a:spcBef>
                <a:spcPts val="100"/>
              </a:spcBef>
            </a:pPr>
            <a:r>
              <a:rPr sz="6000" spc="-10" dirty="0">
                <a:solidFill>
                  <a:srgbClr val="000000"/>
                </a:solidFill>
                <a:latin typeface="Calibri Light"/>
                <a:cs typeface="Calibri Light"/>
              </a:rPr>
              <a:t>Thanks</a:t>
            </a:r>
            <a:endParaRPr sz="6000">
              <a:latin typeface="Calibri Light"/>
              <a:cs typeface="Calibri Ligh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209276" y="0"/>
            <a:ext cx="1134110" cy="478790"/>
          </a:xfrm>
          <a:custGeom>
            <a:avLst/>
            <a:gdLst/>
            <a:ahLst/>
            <a:cxnLst/>
            <a:rect l="l" t="t" r="r" b="b"/>
            <a:pathLst>
              <a:path w="1134109" h="478790">
                <a:moveTo>
                  <a:pt x="1133855" y="0"/>
                </a:moveTo>
                <a:lnTo>
                  <a:pt x="0" y="0"/>
                </a:lnTo>
                <a:lnTo>
                  <a:pt x="1650" y="16891"/>
                </a:lnTo>
                <a:lnTo>
                  <a:pt x="12982" y="62669"/>
                </a:lnTo>
                <a:lnTo>
                  <a:pt x="27864" y="106933"/>
                </a:lnTo>
                <a:lnTo>
                  <a:pt x="46135" y="149518"/>
                </a:lnTo>
                <a:lnTo>
                  <a:pt x="67632" y="190264"/>
                </a:lnTo>
                <a:lnTo>
                  <a:pt x="92192" y="229006"/>
                </a:lnTo>
                <a:lnTo>
                  <a:pt x="119655" y="265584"/>
                </a:lnTo>
                <a:lnTo>
                  <a:pt x="149858" y="299833"/>
                </a:lnTo>
                <a:lnTo>
                  <a:pt x="182639" y="331592"/>
                </a:lnTo>
                <a:lnTo>
                  <a:pt x="217835" y="360699"/>
                </a:lnTo>
                <a:lnTo>
                  <a:pt x="255286" y="386989"/>
                </a:lnTo>
                <a:lnTo>
                  <a:pt x="294827" y="410302"/>
                </a:lnTo>
                <a:lnTo>
                  <a:pt x="336299" y="430474"/>
                </a:lnTo>
                <a:lnTo>
                  <a:pt x="379538" y="447342"/>
                </a:lnTo>
                <a:lnTo>
                  <a:pt x="424382" y="460746"/>
                </a:lnTo>
                <a:lnTo>
                  <a:pt x="470670" y="470521"/>
                </a:lnTo>
                <a:lnTo>
                  <a:pt x="518239" y="476505"/>
                </a:lnTo>
                <a:lnTo>
                  <a:pt x="566927" y="478536"/>
                </a:lnTo>
                <a:lnTo>
                  <a:pt x="615616" y="476505"/>
                </a:lnTo>
                <a:lnTo>
                  <a:pt x="663185" y="470521"/>
                </a:lnTo>
                <a:lnTo>
                  <a:pt x="709473" y="460746"/>
                </a:lnTo>
                <a:lnTo>
                  <a:pt x="754317" y="447342"/>
                </a:lnTo>
                <a:lnTo>
                  <a:pt x="797556" y="430474"/>
                </a:lnTo>
                <a:lnTo>
                  <a:pt x="839028" y="410302"/>
                </a:lnTo>
                <a:lnTo>
                  <a:pt x="878569" y="386989"/>
                </a:lnTo>
                <a:lnTo>
                  <a:pt x="916020" y="360699"/>
                </a:lnTo>
                <a:lnTo>
                  <a:pt x="951216" y="331592"/>
                </a:lnTo>
                <a:lnTo>
                  <a:pt x="983997" y="299833"/>
                </a:lnTo>
                <a:lnTo>
                  <a:pt x="1014200" y="265584"/>
                </a:lnTo>
                <a:lnTo>
                  <a:pt x="1041663" y="229006"/>
                </a:lnTo>
                <a:lnTo>
                  <a:pt x="1066223" y="190264"/>
                </a:lnTo>
                <a:lnTo>
                  <a:pt x="1087720" y="149518"/>
                </a:lnTo>
                <a:lnTo>
                  <a:pt x="1105991" y="106933"/>
                </a:lnTo>
                <a:lnTo>
                  <a:pt x="1120873" y="62669"/>
                </a:lnTo>
                <a:lnTo>
                  <a:pt x="1132204" y="16891"/>
                </a:lnTo>
                <a:lnTo>
                  <a:pt x="1133855" y="0"/>
                </a:lnTo>
                <a:close/>
              </a:path>
            </a:pathLst>
          </a:custGeom>
          <a:solidFill>
            <a:srgbClr val="FFC000"/>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312038" rIns="0" bIns="0" rtlCol="0">
            <a:spAutoFit/>
          </a:bodyPr>
          <a:lstStyle/>
          <a:p>
            <a:pPr marL="12700">
              <a:lnSpc>
                <a:spcPct val="100000"/>
              </a:lnSpc>
              <a:spcBef>
                <a:spcPts val="105"/>
              </a:spcBef>
            </a:pPr>
            <a:r>
              <a:rPr sz="4400" b="1" dirty="0">
                <a:solidFill>
                  <a:srgbClr val="000000"/>
                </a:solidFill>
                <a:latin typeface="Times New Roman"/>
                <a:cs typeface="Times New Roman"/>
              </a:rPr>
              <a:t>Stages</a:t>
            </a:r>
            <a:r>
              <a:rPr sz="4400" b="1" spc="-60" dirty="0">
                <a:solidFill>
                  <a:srgbClr val="000000"/>
                </a:solidFill>
                <a:latin typeface="Times New Roman"/>
                <a:cs typeface="Times New Roman"/>
              </a:rPr>
              <a:t> </a:t>
            </a:r>
            <a:r>
              <a:rPr sz="4400" b="1" dirty="0">
                <a:solidFill>
                  <a:srgbClr val="000000"/>
                </a:solidFill>
                <a:latin typeface="Times New Roman"/>
                <a:cs typeface="Times New Roman"/>
              </a:rPr>
              <a:t>of</a:t>
            </a:r>
            <a:r>
              <a:rPr sz="4400" b="1" spc="-50" dirty="0">
                <a:solidFill>
                  <a:srgbClr val="000000"/>
                </a:solidFill>
                <a:latin typeface="Times New Roman"/>
                <a:cs typeface="Times New Roman"/>
              </a:rPr>
              <a:t> </a:t>
            </a:r>
            <a:r>
              <a:rPr sz="4400" b="1" dirty="0">
                <a:solidFill>
                  <a:srgbClr val="000000"/>
                </a:solidFill>
                <a:latin typeface="Times New Roman"/>
                <a:cs typeface="Times New Roman"/>
              </a:rPr>
              <a:t>Project</a:t>
            </a:r>
            <a:r>
              <a:rPr sz="4400" b="1" spc="-45" dirty="0">
                <a:solidFill>
                  <a:srgbClr val="000000"/>
                </a:solidFill>
                <a:latin typeface="Times New Roman"/>
                <a:cs typeface="Times New Roman"/>
              </a:rPr>
              <a:t> </a:t>
            </a:r>
            <a:r>
              <a:rPr sz="4400" b="1" spc="-10" dirty="0">
                <a:solidFill>
                  <a:srgbClr val="000000"/>
                </a:solidFill>
                <a:latin typeface="Times New Roman"/>
                <a:cs typeface="Times New Roman"/>
              </a:rPr>
              <a:t>Conception</a:t>
            </a:r>
            <a:endParaRPr sz="4400">
              <a:latin typeface="Times New Roman"/>
              <a:cs typeface="Times New Roman"/>
            </a:endParaRPr>
          </a:p>
        </p:txBody>
      </p:sp>
      <p:sp>
        <p:nvSpPr>
          <p:cNvPr id="4" name="object 4"/>
          <p:cNvSpPr/>
          <p:nvPr/>
        </p:nvSpPr>
        <p:spPr>
          <a:xfrm>
            <a:off x="557022" y="4226052"/>
            <a:ext cx="2041525" cy="2041525"/>
          </a:xfrm>
          <a:custGeom>
            <a:avLst/>
            <a:gdLst/>
            <a:ahLst/>
            <a:cxnLst/>
            <a:rect l="l" t="t" r="r" b="b"/>
            <a:pathLst>
              <a:path w="2041525" h="2041525">
                <a:moveTo>
                  <a:pt x="0" y="0"/>
                </a:moveTo>
                <a:lnTo>
                  <a:pt x="557" y="48183"/>
                </a:lnTo>
                <a:lnTo>
                  <a:pt x="2222" y="96093"/>
                </a:lnTo>
                <a:lnTo>
                  <a:pt x="4981" y="143717"/>
                </a:lnTo>
                <a:lnTo>
                  <a:pt x="8822" y="191044"/>
                </a:lnTo>
                <a:lnTo>
                  <a:pt x="13734" y="238060"/>
                </a:lnTo>
                <a:lnTo>
                  <a:pt x="19704" y="284753"/>
                </a:lnTo>
                <a:lnTo>
                  <a:pt x="26719" y="331112"/>
                </a:lnTo>
                <a:lnTo>
                  <a:pt x="34768" y="377123"/>
                </a:lnTo>
                <a:lnTo>
                  <a:pt x="43838" y="422776"/>
                </a:lnTo>
                <a:lnTo>
                  <a:pt x="53917" y="468056"/>
                </a:lnTo>
                <a:lnTo>
                  <a:pt x="64993" y="512953"/>
                </a:lnTo>
                <a:lnTo>
                  <a:pt x="77053" y="557454"/>
                </a:lnTo>
                <a:lnTo>
                  <a:pt x="90085" y="601547"/>
                </a:lnTo>
                <a:lnTo>
                  <a:pt x="104077" y="645218"/>
                </a:lnTo>
                <a:lnTo>
                  <a:pt x="119016" y="688457"/>
                </a:lnTo>
                <a:lnTo>
                  <a:pt x="134891" y="731251"/>
                </a:lnTo>
                <a:lnTo>
                  <a:pt x="151689" y="773588"/>
                </a:lnTo>
                <a:lnTo>
                  <a:pt x="169398" y="815455"/>
                </a:lnTo>
                <a:lnTo>
                  <a:pt x="188005" y="856840"/>
                </a:lnTo>
                <a:lnTo>
                  <a:pt x="207499" y="897731"/>
                </a:lnTo>
                <a:lnTo>
                  <a:pt x="227867" y="938116"/>
                </a:lnTo>
                <a:lnTo>
                  <a:pt x="249097" y="977982"/>
                </a:lnTo>
                <a:lnTo>
                  <a:pt x="271176" y="1017317"/>
                </a:lnTo>
                <a:lnTo>
                  <a:pt x="294092" y="1056108"/>
                </a:lnTo>
                <a:lnTo>
                  <a:pt x="317834" y="1094345"/>
                </a:lnTo>
                <a:lnTo>
                  <a:pt x="342388" y="1132014"/>
                </a:lnTo>
                <a:lnTo>
                  <a:pt x="367743" y="1169103"/>
                </a:lnTo>
                <a:lnTo>
                  <a:pt x="393886" y="1205599"/>
                </a:lnTo>
                <a:lnTo>
                  <a:pt x="420806" y="1241492"/>
                </a:lnTo>
                <a:lnTo>
                  <a:pt x="448489" y="1276767"/>
                </a:lnTo>
                <a:lnTo>
                  <a:pt x="476923" y="1311414"/>
                </a:lnTo>
                <a:lnTo>
                  <a:pt x="506097" y="1345419"/>
                </a:lnTo>
                <a:lnTo>
                  <a:pt x="535998" y="1378771"/>
                </a:lnTo>
                <a:lnTo>
                  <a:pt x="566613" y="1411457"/>
                </a:lnTo>
                <a:lnTo>
                  <a:pt x="597931" y="1443466"/>
                </a:lnTo>
                <a:lnTo>
                  <a:pt x="629940" y="1474784"/>
                </a:lnTo>
                <a:lnTo>
                  <a:pt x="662626" y="1505399"/>
                </a:lnTo>
                <a:lnTo>
                  <a:pt x="695978" y="1535300"/>
                </a:lnTo>
                <a:lnTo>
                  <a:pt x="729983" y="1564474"/>
                </a:lnTo>
                <a:lnTo>
                  <a:pt x="764630" y="1592908"/>
                </a:lnTo>
                <a:lnTo>
                  <a:pt x="799905" y="1620591"/>
                </a:lnTo>
                <a:lnTo>
                  <a:pt x="835798" y="1647511"/>
                </a:lnTo>
                <a:lnTo>
                  <a:pt x="872294" y="1673654"/>
                </a:lnTo>
                <a:lnTo>
                  <a:pt x="909383" y="1699009"/>
                </a:lnTo>
                <a:lnTo>
                  <a:pt x="947052" y="1723563"/>
                </a:lnTo>
                <a:lnTo>
                  <a:pt x="985289" y="1747305"/>
                </a:lnTo>
                <a:lnTo>
                  <a:pt x="1024080" y="1770221"/>
                </a:lnTo>
                <a:lnTo>
                  <a:pt x="1063415" y="1792300"/>
                </a:lnTo>
                <a:lnTo>
                  <a:pt x="1103281" y="1813530"/>
                </a:lnTo>
                <a:lnTo>
                  <a:pt x="1143666" y="1833898"/>
                </a:lnTo>
                <a:lnTo>
                  <a:pt x="1184557" y="1853392"/>
                </a:lnTo>
                <a:lnTo>
                  <a:pt x="1225942" y="1871999"/>
                </a:lnTo>
                <a:lnTo>
                  <a:pt x="1267809" y="1889708"/>
                </a:lnTo>
                <a:lnTo>
                  <a:pt x="1310146" y="1906506"/>
                </a:lnTo>
                <a:lnTo>
                  <a:pt x="1352940" y="1922381"/>
                </a:lnTo>
                <a:lnTo>
                  <a:pt x="1396179" y="1937320"/>
                </a:lnTo>
                <a:lnTo>
                  <a:pt x="1439850" y="1951312"/>
                </a:lnTo>
                <a:lnTo>
                  <a:pt x="1483943" y="1964344"/>
                </a:lnTo>
                <a:lnTo>
                  <a:pt x="1528444" y="1976404"/>
                </a:lnTo>
                <a:lnTo>
                  <a:pt x="1573341" y="1987480"/>
                </a:lnTo>
                <a:lnTo>
                  <a:pt x="1618621" y="1997559"/>
                </a:lnTo>
                <a:lnTo>
                  <a:pt x="1664274" y="2006629"/>
                </a:lnTo>
                <a:lnTo>
                  <a:pt x="1710285" y="2014678"/>
                </a:lnTo>
                <a:lnTo>
                  <a:pt x="1756644" y="2021693"/>
                </a:lnTo>
                <a:lnTo>
                  <a:pt x="1803337" y="2027663"/>
                </a:lnTo>
                <a:lnTo>
                  <a:pt x="1850353" y="2032575"/>
                </a:lnTo>
                <a:lnTo>
                  <a:pt x="1897680" y="2036416"/>
                </a:lnTo>
                <a:lnTo>
                  <a:pt x="1945304" y="2039175"/>
                </a:lnTo>
                <a:lnTo>
                  <a:pt x="1993214" y="2040840"/>
                </a:lnTo>
                <a:lnTo>
                  <a:pt x="2041398" y="2041398"/>
                </a:lnTo>
              </a:path>
            </a:pathLst>
          </a:custGeom>
          <a:ln w="127000">
            <a:solidFill>
              <a:srgbClr val="FFC000"/>
            </a:solidFill>
            <a:prstDash val="dash"/>
          </a:ln>
        </p:spPr>
        <p:txBody>
          <a:bodyPr wrap="square" lIns="0" tIns="0" rIns="0" bIns="0" rtlCol="0"/>
          <a:lstStyle/>
          <a:p>
            <a:endParaRPr/>
          </a:p>
        </p:txBody>
      </p:sp>
      <p:sp>
        <p:nvSpPr>
          <p:cNvPr id="5" name="object 5"/>
          <p:cNvSpPr txBox="1"/>
          <p:nvPr/>
        </p:nvSpPr>
        <p:spPr>
          <a:xfrm>
            <a:off x="916939" y="1819401"/>
            <a:ext cx="10055861" cy="4318490"/>
          </a:xfrm>
          <a:prstGeom prst="rect">
            <a:avLst/>
          </a:prstGeom>
        </p:spPr>
        <p:txBody>
          <a:bodyPr vert="horz" wrap="square" lIns="0" tIns="47625" rIns="0" bIns="0" rtlCol="0">
            <a:spAutoFit/>
          </a:bodyPr>
          <a:lstStyle/>
          <a:p>
            <a:pPr marL="239395" marR="8255" indent="-226695" algn="just">
              <a:lnSpc>
                <a:spcPts val="2160"/>
              </a:lnSpc>
              <a:spcBef>
                <a:spcPts val="375"/>
              </a:spcBef>
              <a:buFont typeface="Arial MT"/>
              <a:buChar char="•"/>
              <a:tabLst>
                <a:tab pos="241300" algn="l"/>
              </a:tabLst>
            </a:pPr>
            <a:r>
              <a:rPr sz="2000" dirty="0">
                <a:latin typeface="Times New Roman"/>
                <a:cs typeface="Times New Roman"/>
              </a:rPr>
              <a:t>Initial</a:t>
            </a:r>
            <a:r>
              <a:rPr sz="2000" spc="10" dirty="0">
                <a:latin typeface="Times New Roman"/>
                <a:cs typeface="Times New Roman"/>
              </a:rPr>
              <a:t> </a:t>
            </a:r>
            <a:r>
              <a:rPr sz="2000" dirty="0">
                <a:latin typeface="Times New Roman"/>
                <a:cs typeface="Times New Roman"/>
              </a:rPr>
              <a:t>conceptualization</a:t>
            </a:r>
            <a:r>
              <a:rPr sz="2000" spc="20" dirty="0">
                <a:latin typeface="Times New Roman"/>
                <a:cs typeface="Times New Roman"/>
              </a:rPr>
              <a:t> </a:t>
            </a:r>
            <a:r>
              <a:rPr sz="2000" dirty="0">
                <a:latin typeface="Times New Roman"/>
                <a:cs typeface="Times New Roman"/>
              </a:rPr>
              <a:t>of</a:t>
            </a:r>
            <a:r>
              <a:rPr sz="2000" spc="25" dirty="0">
                <a:latin typeface="Times New Roman"/>
                <a:cs typeface="Times New Roman"/>
              </a:rPr>
              <a:t> </a:t>
            </a:r>
            <a:r>
              <a:rPr sz="2000" dirty="0">
                <a:latin typeface="Times New Roman"/>
                <a:cs typeface="Times New Roman"/>
              </a:rPr>
              <a:t>a</a:t>
            </a:r>
            <a:r>
              <a:rPr sz="2000" spc="5" dirty="0">
                <a:latin typeface="Times New Roman"/>
                <a:cs typeface="Times New Roman"/>
              </a:rPr>
              <a:t> </a:t>
            </a:r>
            <a:r>
              <a:rPr sz="2000" dirty="0">
                <a:latin typeface="Times New Roman"/>
                <a:cs typeface="Times New Roman"/>
              </a:rPr>
              <a:t>project</a:t>
            </a:r>
            <a:r>
              <a:rPr sz="2000" spc="20" dirty="0">
                <a:latin typeface="Times New Roman"/>
                <a:cs typeface="Times New Roman"/>
              </a:rPr>
              <a:t> </a:t>
            </a:r>
            <a:r>
              <a:rPr sz="2000" dirty="0">
                <a:latin typeface="Times New Roman"/>
                <a:cs typeface="Times New Roman"/>
              </a:rPr>
              <a:t>has</a:t>
            </a:r>
            <a:r>
              <a:rPr sz="2000" spc="20" dirty="0">
                <a:latin typeface="Times New Roman"/>
                <a:cs typeface="Times New Roman"/>
              </a:rPr>
              <a:t> </a:t>
            </a:r>
            <a:r>
              <a:rPr sz="2000" dirty="0">
                <a:latin typeface="Times New Roman"/>
                <a:cs typeface="Times New Roman"/>
              </a:rPr>
              <a:t>various</a:t>
            </a:r>
            <a:r>
              <a:rPr sz="2000" spc="25" dirty="0">
                <a:latin typeface="Times New Roman"/>
                <a:cs typeface="Times New Roman"/>
              </a:rPr>
              <a:t> </a:t>
            </a:r>
            <a:r>
              <a:rPr sz="2000" dirty="0">
                <a:latin typeface="Times New Roman"/>
                <a:cs typeface="Times New Roman"/>
              </a:rPr>
              <a:t>degrees</a:t>
            </a:r>
            <a:r>
              <a:rPr sz="2000" spc="5" dirty="0">
                <a:latin typeface="Times New Roman"/>
                <a:cs typeface="Times New Roman"/>
              </a:rPr>
              <a:t> </a:t>
            </a:r>
            <a:r>
              <a:rPr sz="2000" dirty="0">
                <a:latin typeface="Times New Roman"/>
                <a:cs typeface="Times New Roman"/>
              </a:rPr>
              <a:t>of</a:t>
            </a:r>
            <a:r>
              <a:rPr sz="2000" spc="10" dirty="0">
                <a:latin typeface="Times New Roman"/>
                <a:cs typeface="Times New Roman"/>
              </a:rPr>
              <a:t> </a:t>
            </a:r>
            <a:r>
              <a:rPr sz="2000" spc="-10" dirty="0">
                <a:latin typeface="Times New Roman"/>
                <a:cs typeface="Times New Roman"/>
              </a:rPr>
              <a:t>complexity,</a:t>
            </a:r>
            <a:r>
              <a:rPr sz="2000" spc="10" dirty="0">
                <a:latin typeface="Times New Roman"/>
                <a:cs typeface="Times New Roman"/>
              </a:rPr>
              <a:t> </a:t>
            </a:r>
            <a:r>
              <a:rPr sz="2000" dirty="0">
                <a:latin typeface="Times New Roman"/>
                <a:cs typeface="Times New Roman"/>
              </a:rPr>
              <a:t>depending</a:t>
            </a:r>
            <a:r>
              <a:rPr sz="2000" spc="20" dirty="0">
                <a:latin typeface="Times New Roman"/>
                <a:cs typeface="Times New Roman"/>
              </a:rPr>
              <a:t> </a:t>
            </a:r>
            <a:r>
              <a:rPr sz="2000" dirty="0">
                <a:latin typeface="Times New Roman"/>
                <a:cs typeface="Times New Roman"/>
              </a:rPr>
              <a:t>on</a:t>
            </a:r>
            <a:r>
              <a:rPr sz="2000" spc="25" dirty="0">
                <a:latin typeface="Times New Roman"/>
                <a:cs typeface="Times New Roman"/>
              </a:rPr>
              <a:t> </a:t>
            </a:r>
            <a:r>
              <a:rPr sz="2000" dirty="0">
                <a:latin typeface="Times New Roman"/>
                <a:cs typeface="Times New Roman"/>
              </a:rPr>
              <a:t>the</a:t>
            </a:r>
            <a:r>
              <a:rPr sz="2000" spc="10" dirty="0">
                <a:latin typeface="Times New Roman"/>
                <a:cs typeface="Times New Roman"/>
              </a:rPr>
              <a:t> </a:t>
            </a:r>
            <a:r>
              <a:rPr sz="2000" dirty="0">
                <a:latin typeface="Times New Roman"/>
                <a:cs typeface="Times New Roman"/>
              </a:rPr>
              <a:t>nature</a:t>
            </a:r>
            <a:r>
              <a:rPr sz="2000" spc="10" dirty="0">
                <a:latin typeface="Times New Roman"/>
                <a:cs typeface="Times New Roman"/>
              </a:rPr>
              <a:t> </a:t>
            </a:r>
            <a:r>
              <a:rPr sz="2000" spc="-25" dirty="0">
                <a:latin typeface="Times New Roman"/>
                <a:cs typeface="Times New Roman"/>
              </a:rPr>
              <a:t>of 	</a:t>
            </a:r>
            <a:r>
              <a:rPr sz="2000" dirty="0">
                <a:latin typeface="Times New Roman"/>
                <a:cs typeface="Times New Roman"/>
              </a:rPr>
              <a:t>the</a:t>
            </a:r>
            <a:r>
              <a:rPr sz="2000" spc="-10" dirty="0">
                <a:latin typeface="Times New Roman"/>
                <a:cs typeface="Times New Roman"/>
              </a:rPr>
              <a:t> </a:t>
            </a:r>
            <a:r>
              <a:rPr sz="2000" dirty="0">
                <a:latin typeface="Times New Roman"/>
                <a:cs typeface="Times New Roman"/>
              </a:rPr>
              <a:t>specific</a:t>
            </a:r>
            <a:r>
              <a:rPr sz="2000" spc="-35" dirty="0">
                <a:latin typeface="Times New Roman"/>
                <a:cs typeface="Times New Roman"/>
              </a:rPr>
              <a:t> </a:t>
            </a:r>
            <a:r>
              <a:rPr sz="2000" dirty="0">
                <a:latin typeface="Times New Roman"/>
                <a:cs typeface="Times New Roman"/>
              </a:rPr>
              <a:t>project</a:t>
            </a:r>
            <a:r>
              <a:rPr sz="2000" spc="-50" dirty="0">
                <a:latin typeface="Times New Roman"/>
                <a:cs typeface="Times New Roman"/>
              </a:rPr>
              <a:t> </a:t>
            </a:r>
            <a:r>
              <a:rPr sz="2000" dirty="0">
                <a:latin typeface="Times New Roman"/>
                <a:cs typeface="Times New Roman"/>
              </a:rPr>
              <a:t>and the</a:t>
            </a:r>
            <a:r>
              <a:rPr sz="2000" spc="-20" dirty="0">
                <a:latin typeface="Times New Roman"/>
                <a:cs typeface="Times New Roman"/>
              </a:rPr>
              <a:t> </a:t>
            </a:r>
            <a:r>
              <a:rPr sz="2000" dirty="0">
                <a:latin typeface="Times New Roman"/>
                <a:cs typeface="Times New Roman"/>
              </a:rPr>
              <a:t>particular</a:t>
            </a:r>
            <a:r>
              <a:rPr sz="2000" spc="-40" dirty="0">
                <a:latin typeface="Times New Roman"/>
                <a:cs typeface="Times New Roman"/>
              </a:rPr>
              <a:t> </a:t>
            </a:r>
            <a:r>
              <a:rPr sz="2000" dirty="0">
                <a:latin typeface="Times New Roman"/>
                <a:cs typeface="Times New Roman"/>
              </a:rPr>
              <a:t>analysis</a:t>
            </a:r>
            <a:r>
              <a:rPr sz="2000" spc="-15" dirty="0">
                <a:latin typeface="Times New Roman"/>
                <a:cs typeface="Times New Roman"/>
              </a:rPr>
              <a:t> </a:t>
            </a:r>
            <a:r>
              <a:rPr sz="2000" dirty="0">
                <a:latin typeface="Times New Roman"/>
                <a:cs typeface="Times New Roman"/>
              </a:rPr>
              <a:t>and</a:t>
            </a:r>
            <a:r>
              <a:rPr sz="2000" spc="-10" dirty="0">
                <a:latin typeface="Times New Roman"/>
                <a:cs typeface="Times New Roman"/>
              </a:rPr>
              <a:t> </a:t>
            </a:r>
            <a:r>
              <a:rPr sz="2000" dirty="0">
                <a:latin typeface="Times New Roman"/>
                <a:cs typeface="Times New Roman"/>
              </a:rPr>
              <a:t>approval</a:t>
            </a:r>
            <a:r>
              <a:rPr sz="2000" spc="-30" dirty="0">
                <a:latin typeface="Times New Roman"/>
                <a:cs typeface="Times New Roman"/>
              </a:rPr>
              <a:t> </a:t>
            </a:r>
            <a:r>
              <a:rPr sz="2000" dirty="0">
                <a:latin typeface="Times New Roman"/>
                <a:cs typeface="Times New Roman"/>
              </a:rPr>
              <a:t>procedures</a:t>
            </a:r>
            <a:r>
              <a:rPr sz="2000" spc="-30" dirty="0">
                <a:latin typeface="Times New Roman"/>
                <a:cs typeface="Times New Roman"/>
              </a:rPr>
              <a:t> </a:t>
            </a:r>
            <a:r>
              <a:rPr sz="2000" dirty="0">
                <a:latin typeface="Times New Roman"/>
                <a:cs typeface="Times New Roman"/>
              </a:rPr>
              <a:t>used</a:t>
            </a:r>
            <a:r>
              <a:rPr sz="2000" spc="-15" dirty="0">
                <a:latin typeface="Times New Roman"/>
                <a:cs typeface="Times New Roman"/>
              </a:rPr>
              <a:t> </a:t>
            </a:r>
            <a:r>
              <a:rPr sz="2000" dirty="0">
                <a:latin typeface="Times New Roman"/>
                <a:cs typeface="Times New Roman"/>
              </a:rPr>
              <a:t>by</a:t>
            </a:r>
            <a:r>
              <a:rPr sz="2000" spc="-15" dirty="0">
                <a:latin typeface="Times New Roman"/>
                <a:cs typeface="Times New Roman"/>
              </a:rPr>
              <a:t> </a:t>
            </a:r>
            <a:r>
              <a:rPr sz="2000" dirty="0">
                <a:latin typeface="Times New Roman"/>
                <a:cs typeface="Times New Roman"/>
              </a:rPr>
              <a:t>an</a:t>
            </a:r>
            <a:r>
              <a:rPr sz="2000" spc="-5" dirty="0">
                <a:latin typeface="Times New Roman"/>
                <a:cs typeface="Times New Roman"/>
              </a:rPr>
              <a:t> </a:t>
            </a:r>
            <a:r>
              <a:rPr sz="2000" spc="-10" dirty="0">
                <a:latin typeface="Times New Roman"/>
                <a:cs typeface="Times New Roman"/>
              </a:rPr>
              <a:t>organization.</a:t>
            </a:r>
            <a:endParaRPr sz="2000" dirty="0">
              <a:latin typeface="Times New Roman"/>
              <a:cs typeface="Times New Roman"/>
            </a:endParaRPr>
          </a:p>
          <a:p>
            <a:pPr marL="239395" marR="5080" indent="-226695" algn="just">
              <a:lnSpc>
                <a:spcPts val="2160"/>
              </a:lnSpc>
              <a:spcBef>
                <a:spcPts val="1000"/>
              </a:spcBef>
              <a:buFont typeface="Arial MT"/>
              <a:buChar char="•"/>
              <a:tabLst>
                <a:tab pos="241300" algn="l"/>
              </a:tabLst>
            </a:pPr>
            <a:r>
              <a:rPr sz="2000" dirty="0">
                <a:latin typeface="Times New Roman"/>
                <a:cs typeface="Times New Roman"/>
              </a:rPr>
              <a:t>The</a:t>
            </a:r>
            <a:r>
              <a:rPr sz="2000" spc="459" dirty="0">
                <a:latin typeface="Times New Roman"/>
                <a:cs typeface="Times New Roman"/>
              </a:rPr>
              <a:t> </a:t>
            </a:r>
            <a:r>
              <a:rPr sz="2000" dirty="0">
                <a:latin typeface="Times New Roman"/>
                <a:cs typeface="Times New Roman"/>
              </a:rPr>
              <a:t>organization’s</a:t>
            </a:r>
            <a:r>
              <a:rPr sz="2000" spc="470" dirty="0">
                <a:latin typeface="Times New Roman"/>
                <a:cs typeface="Times New Roman"/>
              </a:rPr>
              <a:t> </a:t>
            </a:r>
            <a:r>
              <a:rPr sz="2000" dirty="0">
                <a:latin typeface="Times New Roman"/>
                <a:cs typeface="Times New Roman"/>
              </a:rPr>
              <a:t>planning</a:t>
            </a:r>
            <a:r>
              <a:rPr sz="2000" spc="465" dirty="0">
                <a:latin typeface="Times New Roman"/>
                <a:cs typeface="Times New Roman"/>
              </a:rPr>
              <a:t> </a:t>
            </a:r>
            <a:r>
              <a:rPr sz="2000" dirty="0">
                <a:latin typeface="Times New Roman"/>
                <a:cs typeface="Times New Roman"/>
              </a:rPr>
              <a:t>strategy</a:t>
            </a:r>
            <a:r>
              <a:rPr sz="2000" spc="465" dirty="0">
                <a:latin typeface="Times New Roman"/>
                <a:cs typeface="Times New Roman"/>
              </a:rPr>
              <a:t> </a:t>
            </a:r>
            <a:r>
              <a:rPr sz="2000" dirty="0">
                <a:latin typeface="Times New Roman"/>
                <a:cs typeface="Times New Roman"/>
              </a:rPr>
              <a:t>may</a:t>
            </a:r>
            <a:r>
              <a:rPr sz="2000" spc="465" dirty="0">
                <a:latin typeface="Times New Roman"/>
                <a:cs typeface="Times New Roman"/>
              </a:rPr>
              <a:t> </a:t>
            </a:r>
            <a:r>
              <a:rPr sz="2000" dirty="0">
                <a:latin typeface="Times New Roman"/>
                <a:cs typeface="Times New Roman"/>
              </a:rPr>
              <a:t>require</a:t>
            </a:r>
            <a:r>
              <a:rPr sz="2000" spc="459" dirty="0">
                <a:latin typeface="Times New Roman"/>
                <a:cs typeface="Times New Roman"/>
              </a:rPr>
              <a:t> </a:t>
            </a:r>
            <a:r>
              <a:rPr sz="2000" dirty="0">
                <a:latin typeface="Times New Roman"/>
                <a:cs typeface="Times New Roman"/>
              </a:rPr>
              <a:t>formulations</a:t>
            </a:r>
            <a:r>
              <a:rPr sz="2000" spc="450" dirty="0">
                <a:latin typeface="Times New Roman"/>
                <a:cs typeface="Times New Roman"/>
              </a:rPr>
              <a:t> </a:t>
            </a:r>
            <a:r>
              <a:rPr sz="2000" dirty="0">
                <a:latin typeface="Times New Roman"/>
                <a:cs typeface="Times New Roman"/>
              </a:rPr>
              <a:t>of</a:t>
            </a:r>
            <a:r>
              <a:rPr sz="2000" spc="459" dirty="0">
                <a:latin typeface="Times New Roman"/>
                <a:cs typeface="Times New Roman"/>
              </a:rPr>
              <a:t> </a:t>
            </a:r>
            <a:r>
              <a:rPr sz="2000" dirty="0">
                <a:latin typeface="Times New Roman"/>
                <a:cs typeface="Times New Roman"/>
              </a:rPr>
              <a:t>programs</a:t>
            </a:r>
            <a:r>
              <a:rPr sz="2000" spc="465" dirty="0">
                <a:latin typeface="Times New Roman"/>
                <a:cs typeface="Times New Roman"/>
              </a:rPr>
              <a:t> </a:t>
            </a:r>
            <a:r>
              <a:rPr sz="2000" dirty="0">
                <a:latin typeface="Times New Roman"/>
                <a:cs typeface="Times New Roman"/>
              </a:rPr>
              <a:t>involving</a:t>
            </a:r>
            <a:r>
              <a:rPr sz="2000" spc="475" dirty="0">
                <a:latin typeface="Times New Roman"/>
                <a:cs typeface="Times New Roman"/>
              </a:rPr>
              <a:t> </a:t>
            </a:r>
            <a:r>
              <a:rPr sz="2000" spc="-10" dirty="0">
                <a:latin typeface="Times New Roman"/>
                <a:cs typeface="Times New Roman"/>
              </a:rPr>
              <a:t>several 	</a:t>
            </a:r>
            <a:r>
              <a:rPr sz="2000" dirty="0">
                <a:latin typeface="Times New Roman"/>
                <a:cs typeface="Times New Roman"/>
              </a:rPr>
              <a:t>projects.</a:t>
            </a:r>
            <a:r>
              <a:rPr sz="2000" spc="405" dirty="0">
                <a:latin typeface="Times New Roman"/>
                <a:cs typeface="Times New Roman"/>
              </a:rPr>
              <a:t> </a:t>
            </a:r>
            <a:r>
              <a:rPr sz="2000" dirty="0">
                <a:latin typeface="Times New Roman"/>
                <a:cs typeface="Times New Roman"/>
              </a:rPr>
              <a:t>Conception</a:t>
            </a:r>
            <a:r>
              <a:rPr sz="2000" spc="420" dirty="0">
                <a:latin typeface="Times New Roman"/>
                <a:cs typeface="Times New Roman"/>
              </a:rPr>
              <a:t> </a:t>
            </a:r>
            <a:r>
              <a:rPr sz="2000" dirty="0">
                <a:latin typeface="Times New Roman"/>
                <a:cs typeface="Times New Roman"/>
              </a:rPr>
              <a:t>of</a:t>
            </a:r>
            <a:r>
              <a:rPr sz="2000" spc="409" dirty="0">
                <a:latin typeface="Times New Roman"/>
                <a:cs typeface="Times New Roman"/>
              </a:rPr>
              <a:t> </a:t>
            </a:r>
            <a:r>
              <a:rPr sz="2000" dirty="0">
                <a:latin typeface="Times New Roman"/>
                <a:cs typeface="Times New Roman"/>
              </a:rPr>
              <a:t>the</a:t>
            </a:r>
            <a:r>
              <a:rPr sz="2000" spc="409" dirty="0">
                <a:latin typeface="Times New Roman"/>
                <a:cs typeface="Times New Roman"/>
              </a:rPr>
              <a:t> </a:t>
            </a:r>
            <a:r>
              <a:rPr sz="2000" dirty="0">
                <a:latin typeface="Times New Roman"/>
                <a:cs typeface="Times New Roman"/>
              </a:rPr>
              <a:t>overall</a:t>
            </a:r>
            <a:r>
              <a:rPr sz="2000" spc="415" dirty="0">
                <a:latin typeface="Times New Roman"/>
                <a:cs typeface="Times New Roman"/>
              </a:rPr>
              <a:t> </a:t>
            </a:r>
            <a:r>
              <a:rPr sz="2000" dirty="0">
                <a:latin typeface="Times New Roman"/>
                <a:cs typeface="Times New Roman"/>
              </a:rPr>
              <a:t>program</a:t>
            </a:r>
            <a:r>
              <a:rPr sz="2000" spc="400" dirty="0">
                <a:latin typeface="Times New Roman"/>
                <a:cs typeface="Times New Roman"/>
              </a:rPr>
              <a:t> </a:t>
            </a:r>
            <a:r>
              <a:rPr sz="2000" dirty="0">
                <a:latin typeface="Times New Roman"/>
                <a:cs typeface="Times New Roman"/>
              </a:rPr>
              <a:t>should</a:t>
            </a:r>
            <a:r>
              <a:rPr sz="2000" spc="409" dirty="0">
                <a:latin typeface="Times New Roman"/>
                <a:cs typeface="Times New Roman"/>
              </a:rPr>
              <a:t> </a:t>
            </a:r>
            <a:r>
              <a:rPr sz="2000" dirty="0">
                <a:latin typeface="Times New Roman"/>
                <a:cs typeface="Times New Roman"/>
              </a:rPr>
              <a:t>then</a:t>
            </a:r>
            <a:r>
              <a:rPr sz="2000" spc="405" dirty="0">
                <a:latin typeface="Times New Roman"/>
                <a:cs typeface="Times New Roman"/>
              </a:rPr>
              <a:t> </a:t>
            </a:r>
            <a:r>
              <a:rPr sz="2000" dirty="0">
                <a:latin typeface="Times New Roman"/>
                <a:cs typeface="Times New Roman"/>
              </a:rPr>
              <a:t>precede</a:t>
            </a:r>
            <a:r>
              <a:rPr sz="2000" spc="409" dirty="0">
                <a:latin typeface="Times New Roman"/>
                <a:cs typeface="Times New Roman"/>
              </a:rPr>
              <a:t> </a:t>
            </a:r>
            <a:r>
              <a:rPr sz="2000" dirty="0">
                <a:latin typeface="Times New Roman"/>
                <a:cs typeface="Times New Roman"/>
              </a:rPr>
              <a:t>conception</a:t>
            </a:r>
            <a:r>
              <a:rPr sz="2000" spc="425" dirty="0">
                <a:latin typeface="Times New Roman"/>
                <a:cs typeface="Times New Roman"/>
              </a:rPr>
              <a:t> </a:t>
            </a:r>
            <a:r>
              <a:rPr sz="2000" dirty="0">
                <a:latin typeface="Times New Roman"/>
                <a:cs typeface="Times New Roman"/>
              </a:rPr>
              <a:t>of</a:t>
            </a:r>
            <a:r>
              <a:rPr sz="2000" spc="425" dirty="0">
                <a:latin typeface="Times New Roman"/>
                <a:cs typeface="Times New Roman"/>
              </a:rPr>
              <a:t> </a:t>
            </a:r>
            <a:r>
              <a:rPr sz="2000" dirty="0">
                <a:latin typeface="Times New Roman"/>
                <a:cs typeface="Times New Roman"/>
              </a:rPr>
              <a:t>the</a:t>
            </a:r>
            <a:r>
              <a:rPr sz="2000" spc="409" dirty="0">
                <a:latin typeface="Times New Roman"/>
                <a:cs typeface="Times New Roman"/>
              </a:rPr>
              <a:t> </a:t>
            </a:r>
            <a:r>
              <a:rPr sz="2000" spc="-10" dirty="0">
                <a:latin typeface="Times New Roman"/>
                <a:cs typeface="Times New Roman"/>
              </a:rPr>
              <a:t>individual 	</a:t>
            </a:r>
            <a:r>
              <a:rPr sz="2000" dirty="0">
                <a:latin typeface="Times New Roman"/>
                <a:cs typeface="Times New Roman"/>
              </a:rPr>
              <a:t>specific</a:t>
            </a:r>
            <a:r>
              <a:rPr sz="2000" spc="-35" dirty="0">
                <a:latin typeface="Times New Roman"/>
                <a:cs typeface="Times New Roman"/>
              </a:rPr>
              <a:t> </a:t>
            </a:r>
            <a:r>
              <a:rPr sz="2000" spc="-10" dirty="0">
                <a:latin typeface="Times New Roman"/>
                <a:cs typeface="Times New Roman"/>
              </a:rPr>
              <a:t>projects.</a:t>
            </a:r>
            <a:endParaRPr sz="2000" dirty="0">
              <a:latin typeface="Times New Roman"/>
              <a:cs typeface="Times New Roman"/>
            </a:endParaRPr>
          </a:p>
          <a:p>
            <a:pPr marL="239395" indent="-226695" algn="just">
              <a:lnSpc>
                <a:spcPct val="100000"/>
              </a:lnSpc>
              <a:spcBef>
                <a:spcPts val="735"/>
              </a:spcBef>
              <a:buFont typeface="Arial MT"/>
              <a:buChar char="•"/>
              <a:tabLst>
                <a:tab pos="239395" algn="l"/>
              </a:tabLst>
            </a:pPr>
            <a:r>
              <a:rPr sz="2000" dirty="0">
                <a:latin typeface="Times New Roman"/>
                <a:cs typeface="Times New Roman"/>
              </a:rPr>
              <a:t>The</a:t>
            </a:r>
            <a:r>
              <a:rPr sz="2000" spc="-10" dirty="0">
                <a:latin typeface="Times New Roman"/>
                <a:cs typeface="Times New Roman"/>
              </a:rPr>
              <a:t> </a:t>
            </a:r>
            <a:r>
              <a:rPr sz="2000" dirty="0">
                <a:latin typeface="Times New Roman"/>
                <a:cs typeface="Times New Roman"/>
              </a:rPr>
              <a:t>conceptual</a:t>
            </a:r>
            <a:r>
              <a:rPr sz="2000" spc="-30" dirty="0">
                <a:latin typeface="Times New Roman"/>
                <a:cs typeface="Times New Roman"/>
              </a:rPr>
              <a:t> </a:t>
            </a:r>
            <a:r>
              <a:rPr sz="2000" dirty="0">
                <a:latin typeface="Times New Roman"/>
                <a:cs typeface="Times New Roman"/>
              </a:rPr>
              <a:t>stage</a:t>
            </a:r>
            <a:r>
              <a:rPr sz="2000" spc="-15" dirty="0">
                <a:latin typeface="Times New Roman"/>
                <a:cs typeface="Times New Roman"/>
              </a:rPr>
              <a:t> </a:t>
            </a:r>
            <a:r>
              <a:rPr sz="2000" dirty="0">
                <a:latin typeface="Times New Roman"/>
                <a:cs typeface="Times New Roman"/>
              </a:rPr>
              <a:t>involves</a:t>
            </a:r>
            <a:r>
              <a:rPr sz="2000" spc="-35" dirty="0">
                <a:latin typeface="Times New Roman"/>
                <a:cs typeface="Times New Roman"/>
              </a:rPr>
              <a:t> </a:t>
            </a:r>
            <a:r>
              <a:rPr sz="2000" dirty="0">
                <a:latin typeface="Times New Roman"/>
                <a:cs typeface="Times New Roman"/>
              </a:rPr>
              <a:t>the</a:t>
            </a:r>
            <a:r>
              <a:rPr sz="2000" spc="5" dirty="0">
                <a:latin typeface="Times New Roman"/>
                <a:cs typeface="Times New Roman"/>
              </a:rPr>
              <a:t> </a:t>
            </a:r>
            <a:r>
              <a:rPr sz="2000" dirty="0">
                <a:latin typeface="Times New Roman"/>
                <a:cs typeface="Times New Roman"/>
              </a:rPr>
              <a:t>following</a:t>
            </a:r>
            <a:r>
              <a:rPr sz="2000" spc="-35" dirty="0">
                <a:latin typeface="Times New Roman"/>
                <a:cs typeface="Times New Roman"/>
              </a:rPr>
              <a:t> </a:t>
            </a:r>
            <a:r>
              <a:rPr sz="2000" spc="-10" dirty="0">
                <a:latin typeface="Times New Roman"/>
                <a:cs typeface="Times New Roman"/>
              </a:rPr>
              <a:t>activities:</a:t>
            </a:r>
            <a:endParaRPr sz="2000" dirty="0">
              <a:latin typeface="Times New Roman"/>
              <a:cs typeface="Times New Roman"/>
            </a:endParaRPr>
          </a:p>
          <a:p>
            <a:pPr marL="1180465" marR="1036319" lvl="1" indent="-253365" algn="just">
              <a:lnSpc>
                <a:spcPts val="2160"/>
              </a:lnSpc>
              <a:spcBef>
                <a:spcPts val="1030"/>
              </a:spcBef>
              <a:buAutoNum type="arabicPeriod"/>
              <a:tabLst>
                <a:tab pos="1181735" algn="l"/>
              </a:tabLst>
            </a:pPr>
            <a:r>
              <a:rPr sz="2000" dirty="0">
                <a:latin typeface="Times New Roman"/>
                <a:cs typeface="Times New Roman"/>
              </a:rPr>
              <a:t>Definition</a:t>
            </a:r>
            <a:r>
              <a:rPr sz="2000" spc="-50" dirty="0">
                <a:latin typeface="Times New Roman"/>
                <a:cs typeface="Times New Roman"/>
              </a:rPr>
              <a:t> </a:t>
            </a:r>
            <a:r>
              <a:rPr sz="2000" dirty="0">
                <a:latin typeface="Times New Roman"/>
                <a:cs typeface="Times New Roman"/>
              </a:rPr>
              <a:t>of</a:t>
            </a:r>
            <a:r>
              <a:rPr sz="2000" spc="-20" dirty="0">
                <a:latin typeface="Times New Roman"/>
                <a:cs typeface="Times New Roman"/>
              </a:rPr>
              <a:t> </a:t>
            </a:r>
            <a:r>
              <a:rPr sz="2000" dirty="0">
                <a:latin typeface="Times New Roman"/>
                <a:cs typeface="Times New Roman"/>
              </a:rPr>
              <a:t>a</a:t>
            </a:r>
            <a:r>
              <a:rPr sz="2000" spc="-10" dirty="0">
                <a:latin typeface="Times New Roman"/>
                <a:cs typeface="Times New Roman"/>
              </a:rPr>
              <a:t> </a:t>
            </a:r>
            <a:r>
              <a:rPr sz="2000" dirty="0">
                <a:latin typeface="Times New Roman"/>
                <a:cs typeface="Times New Roman"/>
              </a:rPr>
              <a:t>requirement</a:t>
            </a:r>
            <a:r>
              <a:rPr sz="2000" spc="-40" dirty="0">
                <a:latin typeface="Times New Roman"/>
                <a:cs typeface="Times New Roman"/>
              </a:rPr>
              <a:t> </a:t>
            </a:r>
            <a:r>
              <a:rPr sz="2000" dirty="0">
                <a:latin typeface="Times New Roman"/>
                <a:cs typeface="Times New Roman"/>
              </a:rPr>
              <a:t>or</a:t>
            </a:r>
            <a:r>
              <a:rPr sz="2000" spc="-10" dirty="0">
                <a:latin typeface="Times New Roman"/>
                <a:cs typeface="Times New Roman"/>
              </a:rPr>
              <a:t> </a:t>
            </a:r>
            <a:r>
              <a:rPr sz="2000" dirty="0">
                <a:latin typeface="Times New Roman"/>
                <a:cs typeface="Times New Roman"/>
              </a:rPr>
              <a:t>an</a:t>
            </a:r>
            <a:r>
              <a:rPr sz="2000" spc="-25" dirty="0">
                <a:latin typeface="Times New Roman"/>
                <a:cs typeface="Times New Roman"/>
              </a:rPr>
              <a:t> </a:t>
            </a:r>
            <a:r>
              <a:rPr sz="2000" dirty="0">
                <a:latin typeface="Times New Roman"/>
                <a:cs typeface="Times New Roman"/>
              </a:rPr>
              <a:t>opportunity</a:t>
            </a:r>
            <a:r>
              <a:rPr sz="2000" spc="-50" dirty="0">
                <a:latin typeface="Times New Roman"/>
                <a:cs typeface="Times New Roman"/>
              </a:rPr>
              <a:t> </a:t>
            </a:r>
            <a:r>
              <a:rPr sz="2000" dirty="0">
                <a:latin typeface="Times New Roman"/>
                <a:cs typeface="Times New Roman"/>
              </a:rPr>
              <a:t>that</a:t>
            </a:r>
            <a:r>
              <a:rPr sz="2000" spc="-20" dirty="0">
                <a:latin typeface="Times New Roman"/>
                <a:cs typeface="Times New Roman"/>
              </a:rPr>
              <a:t> </a:t>
            </a:r>
            <a:r>
              <a:rPr sz="2000" dirty="0">
                <a:latin typeface="Times New Roman"/>
                <a:cs typeface="Times New Roman"/>
              </a:rPr>
              <a:t>commands</a:t>
            </a:r>
            <a:r>
              <a:rPr sz="2000" spc="-20" dirty="0">
                <a:latin typeface="Times New Roman"/>
                <a:cs typeface="Times New Roman"/>
              </a:rPr>
              <a:t> </a:t>
            </a:r>
            <a:r>
              <a:rPr sz="2000" dirty="0">
                <a:latin typeface="Times New Roman"/>
                <a:cs typeface="Times New Roman"/>
              </a:rPr>
              <a:t>the</a:t>
            </a:r>
            <a:r>
              <a:rPr sz="2000" spc="-20" dirty="0">
                <a:latin typeface="Times New Roman"/>
                <a:cs typeface="Times New Roman"/>
              </a:rPr>
              <a:t> </a:t>
            </a:r>
            <a:r>
              <a:rPr sz="2000" dirty="0">
                <a:latin typeface="Times New Roman"/>
                <a:cs typeface="Times New Roman"/>
              </a:rPr>
              <a:t>interests</a:t>
            </a:r>
            <a:r>
              <a:rPr sz="2000" spc="-40" dirty="0">
                <a:latin typeface="Times New Roman"/>
                <a:cs typeface="Times New Roman"/>
              </a:rPr>
              <a:t> </a:t>
            </a:r>
            <a:r>
              <a:rPr sz="2000" dirty="0">
                <a:latin typeface="Times New Roman"/>
                <a:cs typeface="Times New Roman"/>
              </a:rPr>
              <a:t>of</a:t>
            </a:r>
            <a:r>
              <a:rPr sz="2000" spc="-20" dirty="0">
                <a:latin typeface="Times New Roman"/>
                <a:cs typeface="Times New Roman"/>
              </a:rPr>
              <a:t> </a:t>
            </a:r>
            <a:r>
              <a:rPr sz="2000" spc="-25" dirty="0">
                <a:latin typeface="Times New Roman"/>
                <a:cs typeface="Times New Roman"/>
              </a:rPr>
              <a:t>the 	</a:t>
            </a:r>
            <a:r>
              <a:rPr sz="2000" spc="-10" dirty="0">
                <a:latin typeface="Times New Roman"/>
                <a:cs typeface="Times New Roman"/>
              </a:rPr>
              <a:t>company.</a:t>
            </a:r>
            <a:endParaRPr sz="2000" dirty="0">
              <a:latin typeface="Times New Roman"/>
              <a:cs typeface="Times New Roman"/>
            </a:endParaRPr>
          </a:p>
          <a:p>
            <a:pPr marL="1180465" lvl="1" indent="-253365" algn="just">
              <a:lnSpc>
                <a:spcPts val="2280"/>
              </a:lnSpc>
              <a:spcBef>
                <a:spcPts val="725"/>
              </a:spcBef>
              <a:buAutoNum type="arabicPeriod"/>
              <a:tabLst>
                <a:tab pos="1180465" algn="l"/>
              </a:tabLst>
            </a:pPr>
            <a:r>
              <a:rPr sz="2000" dirty="0">
                <a:latin typeface="Times New Roman"/>
                <a:cs typeface="Times New Roman"/>
              </a:rPr>
              <a:t>Formulation</a:t>
            </a:r>
            <a:r>
              <a:rPr sz="2000" spc="-55" dirty="0">
                <a:latin typeface="Times New Roman"/>
                <a:cs typeface="Times New Roman"/>
              </a:rPr>
              <a:t> </a:t>
            </a:r>
            <a:r>
              <a:rPr sz="2000" dirty="0">
                <a:latin typeface="Times New Roman"/>
                <a:cs typeface="Times New Roman"/>
              </a:rPr>
              <a:t>of</a:t>
            </a:r>
            <a:r>
              <a:rPr sz="2000" spc="-25" dirty="0">
                <a:latin typeface="Times New Roman"/>
                <a:cs typeface="Times New Roman"/>
              </a:rPr>
              <a:t> </a:t>
            </a:r>
            <a:r>
              <a:rPr sz="2000" dirty="0">
                <a:latin typeface="Times New Roman"/>
                <a:cs typeface="Times New Roman"/>
              </a:rPr>
              <a:t>a</a:t>
            </a:r>
            <a:r>
              <a:rPr sz="2000" spc="-5" dirty="0">
                <a:latin typeface="Times New Roman"/>
                <a:cs typeface="Times New Roman"/>
              </a:rPr>
              <a:t> </a:t>
            </a:r>
            <a:r>
              <a:rPr sz="2000" dirty="0">
                <a:latin typeface="Times New Roman"/>
                <a:cs typeface="Times New Roman"/>
              </a:rPr>
              <a:t>set</a:t>
            </a:r>
            <a:r>
              <a:rPr sz="2000" spc="-30" dirty="0">
                <a:latin typeface="Times New Roman"/>
                <a:cs typeface="Times New Roman"/>
              </a:rPr>
              <a:t> </a:t>
            </a:r>
            <a:r>
              <a:rPr sz="2000" dirty="0">
                <a:latin typeface="Times New Roman"/>
                <a:cs typeface="Times New Roman"/>
              </a:rPr>
              <a:t>of</a:t>
            </a:r>
            <a:r>
              <a:rPr sz="2000" spc="-20" dirty="0">
                <a:latin typeface="Times New Roman"/>
                <a:cs typeface="Times New Roman"/>
              </a:rPr>
              <a:t> </a:t>
            </a:r>
            <a:r>
              <a:rPr sz="2000" dirty="0">
                <a:latin typeface="Times New Roman"/>
                <a:cs typeface="Times New Roman"/>
              </a:rPr>
              <a:t>preliminary</a:t>
            </a:r>
            <a:r>
              <a:rPr sz="2000" spc="-40" dirty="0">
                <a:latin typeface="Times New Roman"/>
                <a:cs typeface="Times New Roman"/>
              </a:rPr>
              <a:t> </a:t>
            </a:r>
            <a:r>
              <a:rPr sz="2000" dirty="0">
                <a:latin typeface="Times New Roman"/>
                <a:cs typeface="Times New Roman"/>
              </a:rPr>
              <a:t>alternatives</a:t>
            </a:r>
            <a:r>
              <a:rPr sz="2000" spc="-55" dirty="0">
                <a:latin typeface="Times New Roman"/>
                <a:cs typeface="Times New Roman"/>
              </a:rPr>
              <a:t> </a:t>
            </a:r>
            <a:r>
              <a:rPr sz="2000" dirty="0">
                <a:latin typeface="Times New Roman"/>
                <a:cs typeface="Times New Roman"/>
              </a:rPr>
              <a:t>capable</a:t>
            </a:r>
            <a:r>
              <a:rPr sz="2000" spc="-40" dirty="0">
                <a:latin typeface="Times New Roman"/>
                <a:cs typeface="Times New Roman"/>
              </a:rPr>
              <a:t> </a:t>
            </a:r>
            <a:r>
              <a:rPr sz="2000" dirty="0">
                <a:latin typeface="Times New Roman"/>
                <a:cs typeface="Times New Roman"/>
              </a:rPr>
              <a:t>of</a:t>
            </a:r>
            <a:r>
              <a:rPr sz="2000" spc="-25" dirty="0">
                <a:latin typeface="Times New Roman"/>
                <a:cs typeface="Times New Roman"/>
              </a:rPr>
              <a:t> </a:t>
            </a:r>
            <a:r>
              <a:rPr sz="2000" dirty="0">
                <a:latin typeface="Times New Roman"/>
                <a:cs typeface="Times New Roman"/>
              </a:rPr>
              <a:t>fulfilling</a:t>
            </a:r>
            <a:r>
              <a:rPr sz="2000" spc="-50" dirty="0">
                <a:latin typeface="Times New Roman"/>
                <a:cs typeface="Times New Roman"/>
              </a:rPr>
              <a:t> </a:t>
            </a:r>
            <a:r>
              <a:rPr sz="2000" dirty="0">
                <a:latin typeface="Times New Roman"/>
                <a:cs typeface="Times New Roman"/>
              </a:rPr>
              <a:t>the</a:t>
            </a:r>
            <a:r>
              <a:rPr sz="2000" spc="-25" dirty="0">
                <a:latin typeface="Times New Roman"/>
                <a:cs typeface="Times New Roman"/>
              </a:rPr>
              <a:t> </a:t>
            </a:r>
            <a:r>
              <a:rPr sz="2000" spc="-10" dirty="0">
                <a:latin typeface="Times New Roman"/>
                <a:cs typeface="Times New Roman"/>
              </a:rPr>
              <a:t>initial</a:t>
            </a:r>
            <a:endParaRPr sz="2000" dirty="0">
              <a:latin typeface="Times New Roman"/>
              <a:cs typeface="Times New Roman"/>
            </a:endParaRPr>
          </a:p>
          <a:p>
            <a:pPr marL="1181735">
              <a:lnSpc>
                <a:spcPts val="2280"/>
              </a:lnSpc>
            </a:pPr>
            <a:r>
              <a:rPr sz="2000" spc="-10" dirty="0">
                <a:latin typeface="Times New Roman"/>
                <a:cs typeface="Times New Roman"/>
              </a:rPr>
              <a:t>requirement.</a:t>
            </a:r>
            <a:endParaRPr sz="2000" dirty="0">
              <a:latin typeface="Times New Roman"/>
              <a:cs typeface="Times New Roman"/>
            </a:endParaRPr>
          </a:p>
          <a:p>
            <a:pPr marL="1179830" marR="535940" lvl="1" indent="-253365">
              <a:lnSpc>
                <a:spcPts val="2110"/>
              </a:lnSpc>
              <a:spcBef>
                <a:spcPts val="1080"/>
              </a:spcBef>
              <a:buAutoNum type="arabicPeriod" startAt="3"/>
              <a:tabLst>
                <a:tab pos="1243965" algn="l"/>
              </a:tabLst>
            </a:pPr>
            <a:r>
              <a:rPr sz="2000" dirty="0">
                <a:latin typeface="Times New Roman"/>
                <a:cs typeface="Times New Roman"/>
              </a:rPr>
              <a:t>Selection</a:t>
            </a:r>
            <a:r>
              <a:rPr sz="2000" spc="-45" dirty="0">
                <a:latin typeface="Times New Roman"/>
                <a:cs typeface="Times New Roman"/>
              </a:rPr>
              <a:t> </a:t>
            </a:r>
            <a:r>
              <a:rPr sz="2000" dirty="0">
                <a:latin typeface="Times New Roman"/>
                <a:cs typeface="Times New Roman"/>
              </a:rPr>
              <a:t>of</a:t>
            </a:r>
            <a:r>
              <a:rPr sz="2000" spc="-30" dirty="0">
                <a:latin typeface="Times New Roman"/>
                <a:cs typeface="Times New Roman"/>
              </a:rPr>
              <a:t> </a:t>
            </a:r>
            <a:r>
              <a:rPr sz="2000" dirty="0">
                <a:latin typeface="Times New Roman"/>
                <a:cs typeface="Times New Roman"/>
              </a:rPr>
              <a:t>alternative(s)</a:t>
            </a:r>
            <a:r>
              <a:rPr sz="2000" spc="-50" dirty="0">
                <a:latin typeface="Times New Roman"/>
                <a:cs typeface="Times New Roman"/>
              </a:rPr>
              <a:t> </a:t>
            </a:r>
            <a:r>
              <a:rPr sz="2000" dirty="0">
                <a:latin typeface="Times New Roman"/>
                <a:cs typeface="Times New Roman"/>
              </a:rPr>
              <a:t>that</a:t>
            </a:r>
            <a:r>
              <a:rPr sz="2000" spc="-30" dirty="0">
                <a:latin typeface="Times New Roman"/>
                <a:cs typeface="Times New Roman"/>
              </a:rPr>
              <a:t> </a:t>
            </a:r>
            <a:r>
              <a:rPr sz="2000" dirty="0">
                <a:latin typeface="Times New Roman"/>
                <a:cs typeface="Times New Roman"/>
              </a:rPr>
              <a:t>might</a:t>
            </a:r>
            <a:r>
              <a:rPr sz="2000" spc="-30" dirty="0">
                <a:latin typeface="Times New Roman"/>
                <a:cs typeface="Times New Roman"/>
              </a:rPr>
              <a:t> </a:t>
            </a:r>
            <a:r>
              <a:rPr sz="2000" dirty="0">
                <a:latin typeface="Times New Roman"/>
                <a:cs typeface="Times New Roman"/>
              </a:rPr>
              <a:t>satisfy</a:t>
            </a:r>
            <a:r>
              <a:rPr sz="2000" spc="-40" dirty="0">
                <a:latin typeface="Times New Roman"/>
                <a:cs typeface="Times New Roman"/>
              </a:rPr>
              <a:t> </a:t>
            </a:r>
            <a:r>
              <a:rPr sz="2000" dirty="0">
                <a:latin typeface="Times New Roman"/>
                <a:cs typeface="Times New Roman"/>
              </a:rPr>
              <a:t>the</a:t>
            </a:r>
            <a:r>
              <a:rPr sz="2000" spc="-25" dirty="0">
                <a:latin typeface="Times New Roman"/>
                <a:cs typeface="Times New Roman"/>
              </a:rPr>
              <a:t> </a:t>
            </a:r>
            <a:r>
              <a:rPr sz="2000" dirty="0">
                <a:latin typeface="Times New Roman"/>
                <a:cs typeface="Times New Roman"/>
              </a:rPr>
              <a:t>requirements</a:t>
            </a:r>
            <a:r>
              <a:rPr sz="2000" spc="-45" dirty="0">
                <a:latin typeface="Times New Roman"/>
                <a:cs typeface="Times New Roman"/>
              </a:rPr>
              <a:t> </a:t>
            </a:r>
            <a:r>
              <a:rPr sz="2000" dirty="0">
                <a:latin typeface="Times New Roman"/>
                <a:cs typeface="Times New Roman"/>
              </a:rPr>
              <a:t>in</a:t>
            </a:r>
            <a:r>
              <a:rPr sz="2000" spc="-25" dirty="0">
                <a:latin typeface="Times New Roman"/>
                <a:cs typeface="Times New Roman"/>
              </a:rPr>
              <a:t> </a:t>
            </a:r>
            <a:r>
              <a:rPr sz="2000" dirty="0">
                <a:latin typeface="Times New Roman"/>
                <a:cs typeface="Times New Roman"/>
              </a:rPr>
              <a:t>terms</a:t>
            </a:r>
            <a:r>
              <a:rPr sz="2000" spc="-25" dirty="0">
                <a:latin typeface="Times New Roman"/>
                <a:cs typeface="Times New Roman"/>
              </a:rPr>
              <a:t> </a:t>
            </a:r>
            <a:r>
              <a:rPr sz="2000" dirty="0">
                <a:latin typeface="Times New Roman"/>
                <a:cs typeface="Times New Roman"/>
              </a:rPr>
              <a:t>and</a:t>
            </a:r>
            <a:r>
              <a:rPr sz="2000" spc="-10" dirty="0">
                <a:latin typeface="Times New Roman"/>
                <a:cs typeface="Times New Roman"/>
              </a:rPr>
              <a:t> conditions 	</a:t>
            </a:r>
            <a:r>
              <a:rPr sz="2000" dirty="0">
                <a:latin typeface="Times New Roman"/>
                <a:cs typeface="Times New Roman"/>
              </a:rPr>
              <a:t>attractive</a:t>
            </a:r>
            <a:r>
              <a:rPr sz="2000" spc="-35" dirty="0">
                <a:latin typeface="Times New Roman"/>
                <a:cs typeface="Times New Roman"/>
              </a:rPr>
              <a:t> </a:t>
            </a:r>
            <a:r>
              <a:rPr sz="2000" dirty="0">
                <a:latin typeface="Times New Roman"/>
                <a:cs typeface="Times New Roman"/>
              </a:rPr>
              <a:t>to</a:t>
            </a:r>
            <a:r>
              <a:rPr sz="2000" spc="-15" dirty="0">
                <a:latin typeface="Times New Roman"/>
                <a:cs typeface="Times New Roman"/>
              </a:rPr>
              <a:t> </a:t>
            </a:r>
            <a:r>
              <a:rPr sz="2000" dirty="0">
                <a:latin typeface="Times New Roman"/>
                <a:cs typeface="Times New Roman"/>
              </a:rPr>
              <a:t>the</a:t>
            </a:r>
            <a:r>
              <a:rPr sz="2000" spc="-30" dirty="0">
                <a:latin typeface="Times New Roman"/>
                <a:cs typeface="Times New Roman"/>
              </a:rPr>
              <a:t> </a:t>
            </a:r>
            <a:r>
              <a:rPr sz="2000" spc="-10" dirty="0">
                <a:latin typeface="Times New Roman"/>
                <a:cs typeface="Times New Roman"/>
              </a:rPr>
              <a:t>organization</a:t>
            </a:r>
            <a:endParaRPr sz="2000" dirty="0">
              <a:latin typeface="Times New Roman"/>
              <a:cs typeface="Times New Roman"/>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209276" y="0"/>
            <a:ext cx="1134110" cy="478790"/>
          </a:xfrm>
          <a:custGeom>
            <a:avLst/>
            <a:gdLst/>
            <a:ahLst/>
            <a:cxnLst/>
            <a:rect l="l" t="t" r="r" b="b"/>
            <a:pathLst>
              <a:path w="1134109" h="478790">
                <a:moveTo>
                  <a:pt x="1133855" y="0"/>
                </a:moveTo>
                <a:lnTo>
                  <a:pt x="0" y="0"/>
                </a:lnTo>
                <a:lnTo>
                  <a:pt x="1650" y="16891"/>
                </a:lnTo>
                <a:lnTo>
                  <a:pt x="12982" y="62669"/>
                </a:lnTo>
                <a:lnTo>
                  <a:pt x="27864" y="106933"/>
                </a:lnTo>
                <a:lnTo>
                  <a:pt x="46135" y="149518"/>
                </a:lnTo>
                <a:lnTo>
                  <a:pt x="67632" y="190264"/>
                </a:lnTo>
                <a:lnTo>
                  <a:pt x="92192" y="229006"/>
                </a:lnTo>
                <a:lnTo>
                  <a:pt x="119655" y="265584"/>
                </a:lnTo>
                <a:lnTo>
                  <a:pt x="149858" y="299833"/>
                </a:lnTo>
                <a:lnTo>
                  <a:pt x="182639" y="331592"/>
                </a:lnTo>
                <a:lnTo>
                  <a:pt x="217835" y="360699"/>
                </a:lnTo>
                <a:lnTo>
                  <a:pt x="255286" y="386989"/>
                </a:lnTo>
                <a:lnTo>
                  <a:pt x="294827" y="410302"/>
                </a:lnTo>
                <a:lnTo>
                  <a:pt x="336299" y="430474"/>
                </a:lnTo>
                <a:lnTo>
                  <a:pt x="379538" y="447342"/>
                </a:lnTo>
                <a:lnTo>
                  <a:pt x="424382" y="460746"/>
                </a:lnTo>
                <a:lnTo>
                  <a:pt x="470670" y="470521"/>
                </a:lnTo>
                <a:lnTo>
                  <a:pt x="518239" y="476505"/>
                </a:lnTo>
                <a:lnTo>
                  <a:pt x="566927" y="478536"/>
                </a:lnTo>
                <a:lnTo>
                  <a:pt x="615616" y="476505"/>
                </a:lnTo>
                <a:lnTo>
                  <a:pt x="663185" y="470521"/>
                </a:lnTo>
                <a:lnTo>
                  <a:pt x="709473" y="460746"/>
                </a:lnTo>
                <a:lnTo>
                  <a:pt x="754317" y="447342"/>
                </a:lnTo>
                <a:lnTo>
                  <a:pt x="797556" y="430474"/>
                </a:lnTo>
                <a:lnTo>
                  <a:pt x="839028" y="410302"/>
                </a:lnTo>
                <a:lnTo>
                  <a:pt x="878569" y="386989"/>
                </a:lnTo>
                <a:lnTo>
                  <a:pt x="916020" y="360699"/>
                </a:lnTo>
                <a:lnTo>
                  <a:pt x="951216" y="331592"/>
                </a:lnTo>
                <a:lnTo>
                  <a:pt x="983997" y="299833"/>
                </a:lnTo>
                <a:lnTo>
                  <a:pt x="1014200" y="265584"/>
                </a:lnTo>
                <a:lnTo>
                  <a:pt x="1041663" y="229006"/>
                </a:lnTo>
                <a:lnTo>
                  <a:pt x="1066223" y="190264"/>
                </a:lnTo>
                <a:lnTo>
                  <a:pt x="1087720" y="149518"/>
                </a:lnTo>
                <a:lnTo>
                  <a:pt x="1105991" y="106933"/>
                </a:lnTo>
                <a:lnTo>
                  <a:pt x="1120873" y="62669"/>
                </a:lnTo>
                <a:lnTo>
                  <a:pt x="1132204" y="16891"/>
                </a:lnTo>
                <a:lnTo>
                  <a:pt x="1133855" y="0"/>
                </a:lnTo>
                <a:close/>
              </a:path>
            </a:pathLst>
          </a:custGeom>
          <a:solidFill>
            <a:srgbClr val="FFC000"/>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384555" rIns="0" bIns="0" rtlCol="0">
            <a:spAutoFit/>
          </a:bodyPr>
          <a:lstStyle/>
          <a:p>
            <a:pPr marL="12700">
              <a:lnSpc>
                <a:spcPct val="100000"/>
              </a:lnSpc>
              <a:spcBef>
                <a:spcPts val="100"/>
              </a:spcBef>
            </a:pPr>
            <a:r>
              <a:rPr sz="3600" b="1" dirty="0">
                <a:solidFill>
                  <a:srgbClr val="000000"/>
                </a:solidFill>
                <a:latin typeface="Times New Roman"/>
                <a:cs typeface="Times New Roman"/>
              </a:rPr>
              <a:t>1.</a:t>
            </a:r>
            <a:r>
              <a:rPr sz="3600" b="1" spc="-15" dirty="0">
                <a:solidFill>
                  <a:srgbClr val="000000"/>
                </a:solidFill>
                <a:latin typeface="Times New Roman"/>
                <a:cs typeface="Times New Roman"/>
              </a:rPr>
              <a:t> </a:t>
            </a:r>
            <a:r>
              <a:rPr sz="3600" b="1" dirty="0">
                <a:solidFill>
                  <a:srgbClr val="000000"/>
                </a:solidFill>
                <a:latin typeface="Times New Roman"/>
                <a:cs typeface="Times New Roman"/>
              </a:rPr>
              <a:t>Definition</a:t>
            </a:r>
            <a:r>
              <a:rPr sz="3600" b="1" spc="-15" dirty="0">
                <a:solidFill>
                  <a:srgbClr val="000000"/>
                </a:solidFill>
                <a:latin typeface="Times New Roman"/>
                <a:cs typeface="Times New Roman"/>
              </a:rPr>
              <a:t> </a:t>
            </a:r>
            <a:r>
              <a:rPr sz="3600" b="1" dirty="0">
                <a:solidFill>
                  <a:srgbClr val="000000"/>
                </a:solidFill>
                <a:latin typeface="Times New Roman"/>
                <a:cs typeface="Times New Roman"/>
              </a:rPr>
              <a:t>of</a:t>
            </a:r>
            <a:r>
              <a:rPr sz="3600" b="1" spc="-15" dirty="0">
                <a:solidFill>
                  <a:srgbClr val="000000"/>
                </a:solidFill>
                <a:latin typeface="Times New Roman"/>
                <a:cs typeface="Times New Roman"/>
              </a:rPr>
              <a:t> </a:t>
            </a:r>
            <a:r>
              <a:rPr sz="3600" b="1" dirty="0">
                <a:solidFill>
                  <a:srgbClr val="000000"/>
                </a:solidFill>
                <a:latin typeface="Times New Roman"/>
                <a:cs typeface="Times New Roman"/>
              </a:rPr>
              <a:t>the</a:t>
            </a:r>
            <a:r>
              <a:rPr sz="3600" b="1" spc="-10" dirty="0">
                <a:solidFill>
                  <a:srgbClr val="000000"/>
                </a:solidFill>
                <a:latin typeface="Times New Roman"/>
                <a:cs typeface="Times New Roman"/>
              </a:rPr>
              <a:t> </a:t>
            </a:r>
            <a:r>
              <a:rPr sz="3600" b="1" dirty="0">
                <a:solidFill>
                  <a:srgbClr val="000000"/>
                </a:solidFill>
                <a:latin typeface="Times New Roman"/>
                <a:cs typeface="Times New Roman"/>
              </a:rPr>
              <a:t>Requirement</a:t>
            </a:r>
            <a:r>
              <a:rPr sz="3600" b="1" spc="-15" dirty="0">
                <a:solidFill>
                  <a:srgbClr val="000000"/>
                </a:solidFill>
                <a:latin typeface="Times New Roman"/>
                <a:cs typeface="Times New Roman"/>
              </a:rPr>
              <a:t> </a:t>
            </a:r>
            <a:r>
              <a:rPr sz="3600" b="1" dirty="0">
                <a:solidFill>
                  <a:srgbClr val="000000"/>
                </a:solidFill>
                <a:latin typeface="Times New Roman"/>
                <a:cs typeface="Times New Roman"/>
              </a:rPr>
              <a:t>or</a:t>
            </a:r>
            <a:r>
              <a:rPr sz="3600" b="1" spc="-80" dirty="0">
                <a:solidFill>
                  <a:srgbClr val="000000"/>
                </a:solidFill>
                <a:latin typeface="Times New Roman"/>
                <a:cs typeface="Times New Roman"/>
              </a:rPr>
              <a:t> </a:t>
            </a:r>
            <a:r>
              <a:rPr sz="3600" b="1" spc="-10" dirty="0">
                <a:solidFill>
                  <a:srgbClr val="000000"/>
                </a:solidFill>
                <a:latin typeface="Times New Roman"/>
                <a:cs typeface="Times New Roman"/>
              </a:rPr>
              <a:t>Opportunity</a:t>
            </a:r>
            <a:endParaRPr sz="3600">
              <a:latin typeface="Times New Roman"/>
              <a:cs typeface="Times New Roman"/>
            </a:endParaRPr>
          </a:p>
        </p:txBody>
      </p:sp>
      <p:sp>
        <p:nvSpPr>
          <p:cNvPr id="4" name="object 4"/>
          <p:cNvSpPr/>
          <p:nvPr/>
        </p:nvSpPr>
        <p:spPr>
          <a:xfrm>
            <a:off x="557022" y="4226052"/>
            <a:ext cx="2041525" cy="2041525"/>
          </a:xfrm>
          <a:custGeom>
            <a:avLst/>
            <a:gdLst/>
            <a:ahLst/>
            <a:cxnLst/>
            <a:rect l="l" t="t" r="r" b="b"/>
            <a:pathLst>
              <a:path w="2041525" h="2041525">
                <a:moveTo>
                  <a:pt x="0" y="0"/>
                </a:moveTo>
                <a:lnTo>
                  <a:pt x="557" y="48183"/>
                </a:lnTo>
                <a:lnTo>
                  <a:pt x="2222" y="96093"/>
                </a:lnTo>
                <a:lnTo>
                  <a:pt x="4981" y="143717"/>
                </a:lnTo>
                <a:lnTo>
                  <a:pt x="8822" y="191044"/>
                </a:lnTo>
                <a:lnTo>
                  <a:pt x="13734" y="238060"/>
                </a:lnTo>
                <a:lnTo>
                  <a:pt x="19704" y="284753"/>
                </a:lnTo>
                <a:lnTo>
                  <a:pt x="26719" y="331112"/>
                </a:lnTo>
                <a:lnTo>
                  <a:pt x="34768" y="377123"/>
                </a:lnTo>
                <a:lnTo>
                  <a:pt x="43838" y="422776"/>
                </a:lnTo>
                <a:lnTo>
                  <a:pt x="53917" y="468056"/>
                </a:lnTo>
                <a:lnTo>
                  <a:pt x="64993" y="512953"/>
                </a:lnTo>
                <a:lnTo>
                  <a:pt x="77053" y="557454"/>
                </a:lnTo>
                <a:lnTo>
                  <a:pt x="90085" y="601547"/>
                </a:lnTo>
                <a:lnTo>
                  <a:pt x="104077" y="645218"/>
                </a:lnTo>
                <a:lnTo>
                  <a:pt x="119016" y="688457"/>
                </a:lnTo>
                <a:lnTo>
                  <a:pt x="134891" y="731251"/>
                </a:lnTo>
                <a:lnTo>
                  <a:pt x="151689" y="773588"/>
                </a:lnTo>
                <a:lnTo>
                  <a:pt x="169398" y="815455"/>
                </a:lnTo>
                <a:lnTo>
                  <a:pt x="188005" y="856840"/>
                </a:lnTo>
                <a:lnTo>
                  <a:pt x="207499" y="897731"/>
                </a:lnTo>
                <a:lnTo>
                  <a:pt x="227867" y="938116"/>
                </a:lnTo>
                <a:lnTo>
                  <a:pt x="249097" y="977982"/>
                </a:lnTo>
                <a:lnTo>
                  <a:pt x="271176" y="1017317"/>
                </a:lnTo>
                <a:lnTo>
                  <a:pt x="294092" y="1056108"/>
                </a:lnTo>
                <a:lnTo>
                  <a:pt x="317834" y="1094345"/>
                </a:lnTo>
                <a:lnTo>
                  <a:pt x="342388" y="1132014"/>
                </a:lnTo>
                <a:lnTo>
                  <a:pt x="367743" y="1169103"/>
                </a:lnTo>
                <a:lnTo>
                  <a:pt x="393886" y="1205599"/>
                </a:lnTo>
                <a:lnTo>
                  <a:pt x="420806" y="1241492"/>
                </a:lnTo>
                <a:lnTo>
                  <a:pt x="448489" y="1276767"/>
                </a:lnTo>
                <a:lnTo>
                  <a:pt x="476923" y="1311414"/>
                </a:lnTo>
                <a:lnTo>
                  <a:pt x="506097" y="1345419"/>
                </a:lnTo>
                <a:lnTo>
                  <a:pt x="535998" y="1378771"/>
                </a:lnTo>
                <a:lnTo>
                  <a:pt x="566613" y="1411457"/>
                </a:lnTo>
                <a:lnTo>
                  <a:pt x="597931" y="1443466"/>
                </a:lnTo>
                <a:lnTo>
                  <a:pt x="629940" y="1474784"/>
                </a:lnTo>
                <a:lnTo>
                  <a:pt x="662626" y="1505399"/>
                </a:lnTo>
                <a:lnTo>
                  <a:pt x="695978" y="1535300"/>
                </a:lnTo>
                <a:lnTo>
                  <a:pt x="729983" y="1564474"/>
                </a:lnTo>
                <a:lnTo>
                  <a:pt x="764630" y="1592908"/>
                </a:lnTo>
                <a:lnTo>
                  <a:pt x="799905" y="1620591"/>
                </a:lnTo>
                <a:lnTo>
                  <a:pt x="835798" y="1647511"/>
                </a:lnTo>
                <a:lnTo>
                  <a:pt x="872294" y="1673654"/>
                </a:lnTo>
                <a:lnTo>
                  <a:pt x="909383" y="1699009"/>
                </a:lnTo>
                <a:lnTo>
                  <a:pt x="947052" y="1723563"/>
                </a:lnTo>
                <a:lnTo>
                  <a:pt x="985289" y="1747305"/>
                </a:lnTo>
                <a:lnTo>
                  <a:pt x="1024080" y="1770221"/>
                </a:lnTo>
                <a:lnTo>
                  <a:pt x="1063415" y="1792300"/>
                </a:lnTo>
                <a:lnTo>
                  <a:pt x="1103281" y="1813530"/>
                </a:lnTo>
                <a:lnTo>
                  <a:pt x="1143666" y="1833898"/>
                </a:lnTo>
                <a:lnTo>
                  <a:pt x="1184557" y="1853392"/>
                </a:lnTo>
                <a:lnTo>
                  <a:pt x="1225942" y="1871999"/>
                </a:lnTo>
                <a:lnTo>
                  <a:pt x="1267809" y="1889708"/>
                </a:lnTo>
                <a:lnTo>
                  <a:pt x="1310146" y="1906506"/>
                </a:lnTo>
                <a:lnTo>
                  <a:pt x="1352940" y="1922381"/>
                </a:lnTo>
                <a:lnTo>
                  <a:pt x="1396179" y="1937320"/>
                </a:lnTo>
                <a:lnTo>
                  <a:pt x="1439850" y="1951312"/>
                </a:lnTo>
                <a:lnTo>
                  <a:pt x="1483943" y="1964344"/>
                </a:lnTo>
                <a:lnTo>
                  <a:pt x="1528444" y="1976404"/>
                </a:lnTo>
                <a:lnTo>
                  <a:pt x="1573341" y="1987480"/>
                </a:lnTo>
                <a:lnTo>
                  <a:pt x="1618621" y="1997559"/>
                </a:lnTo>
                <a:lnTo>
                  <a:pt x="1664274" y="2006629"/>
                </a:lnTo>
                <a:lnTo>
                  <a:pt x="1710285" y="2014678"/>
                </a:lnTo>
                <a:lnTo>
                  <a:pt x="1756644" y="2021693"/>
                </a:lnTo>
                <a:lnTo>
                  <a:pt x="1803337" y="2027663"/>
                </a:lnTo>
                <a:lnTo>
                  <a:pt x="1850353" y="2032575"/>
                </a:lnTo>
                <a:lnTo>
                  <a:pt x="1897680" y="2036416"/>
                </a:lnTo>
                <a:lnTo>
                  <a:pt x="1945304" y="2039175"/>
                </a:lnTo>
                <a:lnTo>
                  <a:pt x="1993214" y="2040840"/>
                </a:lnTo>
                <a:lnTo>
                  <a:pt x="2041398" y="2041398"/>
                </a:lnTo>
              </a:path>
            </a:pathLst>
          </a:custGeom>
          <a:ln w="127000">
            <a:solidFill>
              <a:srgbClr val="FFC000"/>
            </a:solidFill>
            <a:prstDash val="dash"/>
          </a:ln>
        </p:spPr>
        <p:txBody>
          <a:bodyPr wrap="square" lIns="0" tIns="0" rIns="0" bIns="0" rtlCol="0"/>
          <a:lstStyle/>
          <a:p>
            <a:endParaRPr/>
          </a:p>
        </p:txBody>
      </p:sp>
      <p:sp>
        <p:nvSpPr>
          <p:cNvPr id="5" name="object 5"/>
          <p:cNvSpPr txBox="1"/>
          <p:nvPr/>
        </p:nvSpPr>
        <p:spPr>
          <a:xfrm>
            <a:off x="916939" y="1803857"/>
            <a:ext cx="9979661" cy="3644265"/>
          </a:xfrm>
          <a:prstGeom prst="rect">
            <a:avLst/>
          </a:prstGeom>
        </p:spPr>
        <p:txBody>
          <a:bodyPr vert="horz" wrap="square" lIns="0" tIns="55244" rIns="0" bIns="0" rtlCol="0">
            <a:spAutoFit/>
          </a:bodyPr>
          <a:lstStyle/>
          <a:p>
            <a:pPr marL="240029" marR="5080" indent="-227329" algn="just">
              <a:lnSpc>
                <a:spcPct val="90000"/>
              </a:lnSpc>
              <a:spcBef>
                <a:spcPts val="434"/>
              </a:spcBef>
              <a:buFont typeface="Arial MT"/>
              <a:buChar char="•"/>
              <a:tabLst>
                <a:tab pos="241300" algn="l"/>
              </a:tabLst>
            </a:pPr>
            <a:r>
              <a:rPr sz="2800" dirty="0">
                <a:latin typeface="Times New Roman"/>
                <a:cs typeface="Times New Roman"/>
              </a:rPr>
              <a:t>The</a:t>
            </a:r>
            <a:r>
              <a:rPr sz="2800" spc="640" dirty="0">
                <a:latin typeface="Times New Roman"/>
                <a:cs typeface="Times New Roman"/>
              </a:rPr>
              <a:t> </a:t>
            </a:r>
            <a:r>
              <a:rPr sz="2800" dirty="0">
                <a:latin typeface="Times New Roman"/>
                <a:cs typeface="Times New Roman"/>
              </a:rPr>
              <a:t>continuity</a:t>
            </a:r>
            <a:r>
              <a:rPr sz="2800" spc="655" dirty="0">
                <a:latin typeface="Times New Roman"/>
                <a:cs typeface="Times New Roman"/>
              </a:rPr>
              <a:t> </a:t>
            </a:r>
            <a:r>
              <a:rPr sz="2800" dirty="0">
                <a:latin typeface="Times New Roman"/>
                <a:cs typeface="Times New Roman"/>
              </a:rPr>
              <a:t>of</a:t>
            </a:r>
            <a:r>
              <a:rPr sz="2800" spc="650" dirty="0">
                <a:latin typeface="Times New Roman"/>
                <a:cs typeface="Times New Roman"/>
              </a:rPr>
              <a:t> </a:t>
            </a:r>
            <a:r>
              <a:rPr sz="2800" dirty="0">
                <a:latin typeface="Times New Roman"/>
                <a:cs typeface="Times New Roman"/>
              </a:rPr>
              <a:t>efficient</a:t>
            </a:r>
            <a:r>
              <a:rPr sz="2800" spc="650" dirty="0">
                <a:latin typeface="Times New Roman"/>
                <a:cs typeface="Times New Roman"/>
              </a:rPr>
              <a:t> </a:t>
            </a:r>
            <a:r>
              <a:rPr sz="2800" dirty="0">
                <a:latin typeface="Times New Roman"/>
                <a:cs typeface="Times New Roman"/>
              </a:rPr>
              <a:t>operations</a:t>
            </a:r>
            <a:r>
              <a:rPr sz="2800" spc="650" dirty="0">
                <a:latin typeface="Times New Roman"/>
                <a:cs typeface="Times New Roman"/>
              </a:rPr>
              <a:t> </a:t>
            </a:r>
            <a:r>
              <a:rPr sz="2800" dirty="0">
                <a:latin typeface="Times New Roman"/>
                <a:cs typeface="Times New Roman"/>
              </a:rPr>
              <a:t>and</a:t>
            </a:r>
            <a:r>
              <a:rPr sz="2800" spc="650" dirty="0">
                <a:latin typeface="Times New Roman"/>
                <a:cs typeface="Times New Roman"/>
              </a:rPr>
              <a:t> </a:t>
            </a:r>
            <a:r>
              <a:rPr sz="2800" dirty="0">
                <a:latin typeface="Times New Roman"/>
                <a:cs typeface="Times New Roman"/>
              </a:rPr>
              <a:t>the</a:t>
            </a:r>
            <a:r>
              <a:rPr sz="2800" spc="645" dirty="0">
                <a:latin typeface="Times New Roman"/>
                <a:cs typeface="Times New Roman"/>
              </a:rPr>
              <a:t> </a:t>
            </a:r>
            <a:r>
              <a:rPr sz="2800" dirty="0">
                <a:latin typeface="Times New Roman"/>
                <a:cs typeface="Times New Roman"/>
              </a:rPr>
              <a:t>opening</a:t>
            </a:r>
            <a:r>
              <a:rPr sz="2800" spc="655" dirty="0">
                <a:latin typeface="Times New Roman"/>
                <a:cs typeface="Times New Roman"/>
              </a:rPr>
              <a:t> </a:t>
            </a:r>
            <a:r>
              <a:rPr sz="2800" dirty="0">
                <a:latin typeface="Times New Roman"/>
                <a:cs typeface="Times New Roman"/>
              </a:rPr>
              <a:t>of</a:t>
            </a:r>
            <a:r>
              <a:rPr sz="2800" spc="650" dirty="0">
                <a:latin typeface="Times New Roman"/>
                <a:cs typeface="Times New Roman"/>
              </a:rPr>
              <a:t> </a:t>
            </a:r>
            <a:r>
              <a:rPr sz="2800" dirty="0">
                <a:latin typeface="Times New Roman"/>
                <a:cs typeface="Times New Roman"/>
              </a:rPr>
              <a:t>the</a:t>
            </a:r>
            <a:r>
              <a:rPr sz="2800" spc="645" dirty="0">
                <a:latin typeface="Times New Roman"/>
                <a:cs typeface="Times New Roman"/>
              </a:rPr>
              <a:t> </a:t>
            </a:r>
            <a:r>
              <a:rPr sz="2800" spc="-25" dirty="0">
                <a:latin typeface="Times New Roman"/>
                <a:cs typeface="Times New Roman"/>
              </a:rPr>
              <a:t>new 	</a:t>
            </a:r>
            <a:r>
              <a:rPr sz="2800" dirty="0">
                <a:latin typeface="Times New Roman"/>
                <a:cs typeface="Times New Roman"/>
              </a:rPr>
              <a:t>business</a:t>
            </a:r>
            <a:r>
              <a:rPr sz="2800" spc="-20" dirty="0">
                <a:latin typeface="Times New Roman"/>
                <a:cs typeface="Times New Roman"/>
              </a:rPr>
              <a:t> </a:t>
            </a:r>
            <a:r>
              <a:rPr sz="2800" dirty="0">
                <a:latin typeface="Times New Roman"/>
                <a:cs typeface="Times New Roman"/>
              </a:rPr>
              <a:t>areas</a:t>
            </a:r>
            <a:r>
              <a:rPr sz="2800" spc="5" dirty="0">
                <a:latin typeface="Times New Roman"/>
                <a:cs typeface="Times New Roman"/>
              </a:rPr>
              <a:t> </a:t>
            </a:r>
            <a:r>
              <a:rPr sz="2800" dirty="0">
                <a:latin typeface="Times New Roman"/>
                <a:cs typeface="Times New Roman"/>
              </a:rPr>
              <a:t>are</a:t>
            </a:r>
            <a:r>
              <a:rPr sz="2800" spc="-10" dirty="0">
                <a:latin typeface="Times New Roman"/>
                <a:cs typeface="Times New Roman"/>
              </a:rPr>
              <a:t> </a:t>
            </a:r>
            <a:r>
              <a:rPr sz="2800" dirty="0">
                <a:latin typeface="Times New Roman"/>
                <a:cs typeface="Times New Roman"/>
              </a:rPr>
              <a:t>the</a:t>
            </a:r>
            <a:r>
              <a:rPr sz="2800" spc="-5" dirty="0">
                <a:latin typeface="Times New Roman"/>
                <a:cs typeface="Times New Roman"/>
              </a:rPr>
              <a:t> </a:t>
            </a:r>
            <a:r>
              <a:rPr sz="2800" dirty="0">
                <a:latin typeface="Times New Roman"/>
                <a:cs typeface="Times New Roman"/>
              </a:rPr>
              <a:t>main drives</a:t>
            </a:r>
            <a:r>
              <a:rPr sz="2800" spc="5" dirty="0">
                <a:latin typeface="Times New Roman"/>
                <a:cs typeface="Times New Roman"/>
              </a:rPr>
              <a:t> </a:t>
            </a:r>
            <a:r>
              <a:rPr sz="2800" dirty="0">
                <a:latin typeface="Times New Roman"/>
                <a:cs typeface="Times New Roman"/>
              </a:rPr>
              <a:t>for</a:t>
            </a:r>
            <a:r>
              <a:rPr sz="2800" spc="5" dirty="0">
                <a:latin typeface="Times New Roman"/>
                <a:cs typeface="Times New Roman"/>
              </a:rPr>
              <a:t> </a:t>
            </a:r>
            <a:r>
              <a:rPr sz="2800" dirty="0">
                <a:latin typeface="Times New Roman"/>
                <a:cs typeface="Times New Roman"/>
              </a:rPr>
              <a:t>capital</a:t>
            </a:r>
            <a:r>
              <a:rPr sz="2800" spc="-10" dirty="0">
                <a:latin typeface="Times New Roman"/>
                <a:cs typeface="Times New Roman"/>
              </a:rPr>
              <a:t> </a:t>
            </a:r>
            <a:r>
              <a:rPr sz="2800" dirty="0">
                <a:latin typeface="Times New Roman"/>
                <a:cs typeface="Times New Roman"/>
              </a:rPr>
              <a:t>investments</a:t>
            </a:r>
            <a:r>
              <a:rPr sz="2800" spc="10" dirty="0">
                <a:latin typeface="Times New Roman"/>
                <a:cs typeface="Times New Roman"/>
              </a:rPr>
              <a:t> </a:t>
            </a:r>
            <a:r>
              <a:rPr sz="2800" dirty="0">
                <a:latin typeface="Times New Roman"/>
                <a:cs typeface="Times New Roman"/>
              </a:rPr>
              <a:t>for </a:t>
            </a:r>
            <a:r>
              <a:rPr sz="2800" spc="-10" dirty="0">
                <a:latin typeface="Times New Roman"/>
                <a:cs typeface="Times New Roman"/>
              </a:rPr>
              <a:t>industrial 	</a:t>
            </a:r>
            <a:r>
              <a:rPr sz="2800" dirty="0">
                <a:latin typeface="Times New Roman"/>
                <a:cs typeface="Times New Roman"/>
              </a:rPr>
              <a:t>firms.</a:t>
            </a:r>
            <a:r>
              <a:rPr sz="2800" spc="245" dirty="0">
                <a:latin typeface="Times New Roman"/>
                <a:cs typeface="Times New Roman"/>
              </a:rPr>
              <a:t>  </a:t>
            </a:r>
            <a:r>
              <a:rPr sz="2800" dirty="0">
                <a:latin typeface="Times New Roman"/>
                <a:cs typeface="Times New Roman"/>
              </a:rPr>
              <a:t>Investment</a:t>
            </a:r>
            <a:r>
              <a:rPr sz="2800" spc="245" dirty="0">
                <a:latin typeface="Times New Roman"/>
                <a:cs typeface="Times New Roman"/>
              </a:rPr>
              <a:t>  </a:t>
            </a:r>
            <a:r>
              <a:rPr sz="2800" dirty="0">
                <a:latin typeface="Times New Roman"/>
                <a:cs typeface="Times New Roman"/>
              </a:rPr>
              <a:t>opportunities</a:t>
            </a:r>
            <a:r>
              <a:rPr sz="2800" spc="254" dirty="0">
                <a:latin typeface="Times New Roman"/>
                <a:cs typeface="Times New Roman"/>
              </a:rPr>
              <a:t>  </a:t>
            </a:r>
            <a:r>
              <a:rPr sz="2800" dirty="0">
                <a:latin typeface="Times New Roman"/>
                <a:cs typeface="Times New Roman"/>
              </a:rPr>
              <a:t>are</a:t>
            </a:r>
            <a:r>
              <a:rPr sz="2800" spc="245" dirty="0">
                <a:latin typeface="Times New Roman"/>
                <a:cs typeface="Times New Roman"/>
              </a:rPr>
              <a:t>  </a:t>
            </a:r>
            <a:r>
              <a:rPr sz="2800" dirty="0">
                <a:latin typeface="Times New Roman"/>
                <a:cs typeface="Times New Roman"/>
              </a:rPr>
              <a:t>detected</a:t>
            </a:r>
            <a:r>
              <a:rPr sz="2800" spc="254" dirty="0">
                <a:latin typeface="Times New Roman"/>
                <a:cs typeface="Times New Roman"/>
              </a:rPr>
              <a:t>  </a:t>
            </a:r>
            <a:r>
              <a:rPr sz="2800" dirty="0">
                <a:latin typeface="Times New Roman"/>
                <a:cs typeface="Times New Roman"/>
              </a:rPr>
              <a:t>through</a:t>
            </a:r>
            <a:r>
              <a:rPr sz="2800" spc="254" dirty="0">
                <a:latin typeface="Times New Roman"/>
                <a:cs typeface="Times New Roman"/>
              </a:rPr>
              <a:t>  </a:t>
            </a:r>
            <a:r>
              <a:rPr sz="2800" spc="-10" dirty="0">
                <a:latin typeface="Times New Roman"/>
                <a:cs typeface="Times New Roman"/>
              </a:rPr>
              <a:t>operational 	</a:t>
            </a:r>
            <a:r>
              <a:rPr sz="2800" dirty="0">
                <a:latin typeface="Times New Roman"/>
                <a:cs typeface="Times New Roman"/>
              </a:rPr>
              <a:t>analysis</a:t>
            </a:r>
            <a:r>
              <a:rPr sz="2800" spc="434" dirty="0">
                <a:latin typeface="Times New Roman"/>
                <a:cs typeface="Times New Roman"/>
              </a:rPr>
              <a:t> </a:t>
            </a:r>
            <a:r>
              <a:rPr sz="2800" dirty="0">
                <a:latin typeface="Times New Roman"/>
                <a:cs typeface="Times New Roman"/>
              </a:rPr>
              <a:t>of</a:t>
            </a:r>
            <a:r>
              <a:rPr sz="2800" spc="450" dirty="0">
                <a:latin typeface="Times New Roman"/>
                <a:cs typeface="Times New Roman"/>
              </a:rPr>
              <a:t> </a:t>
            </a:r>
            <a:r>
              <a:rPr sz="2800" dirty="0">
                <a:latin typeface="Times New Roman"/>
                <a:cs typeface="Times New Roman"/>
              </a:rPr>
              <a:t>current</a:t>
            </a:r>
            <a:r>
              <a:rPr sz="2800" spc="470" dirty="0">
                <a:latin typeface="Times New Roman"/>
                <a:cs typeface="Times New Roman"/>
              </a:rPr>
              <a:t> </a:t>
            </a:r>
            <a:r>
              <a:rPr sz="2800" dirty="0">
                <a:latin typeface="Times New Roman"/>
                <a:cs typeface="Times New Roman"/>
              </a:rPr>
              <a:t>performance</a:t>
            </a:r>
            <a:r>
              <a:rPr sz="2800" spc="440" dirty="0">
                <a:latin typeface="Times New Roman"/>
                <a:cs typeface="Times New Roman"/>
              </a:rPr>
              <a:t> </a:t>
            </a:r>
            <a:r>
              <a:rPr sz="2800" dirty="0">
                <a:latin typeface="Times New Roman"/>
                <a:cs typeface="Times New Roman"/>
              </a:rPr>
              <a:t>and</a:t>
            </a:r>
            <a:r>
              <a:rPr sz="2800" spc="455" dirty="0">
                <a:latin typeface="Times New Roman"/>
                <a:cs typeface="Times New Roman"/>
              </a:rPr>
              <a:t> </a:t>
            </a:r>
            <a:r>
              <a:rPr sz="2800" dirty="0">
                <a:latin typeface="Times New Roman"/>
                <a:cs typeface="Times New Roman"/>
              </a:rPr>
              <a:t>by</a:t>
            </a:r>
            <a:r>
              <a:rPr sz="2800" spc="450" dirty="0">
                <a:latin typeface="Times New Roman"/>
                <a:cs typeface="Times New Roman"/>
              </a:rPr>
              <a:t> </a:t>
            </a:r>
            <a:r>
              <a:rPr sz="2800" dirty="0">
                <a:latin typeface="Times New Roman"/>
                <a:cs typeface="Times New Roman"/>
              </a:rPr>
              <a:t>forecasts</a:t>
            </a:r>
            <a:r>
              <a:rPr sz="2800" spc="455" dirty="0">
                <a:latin typeface="Times New Roman"/>
                <a:cs typeface="Times New Roman"/>
              </a:rPr>
              <a:t> </a:t>
            </a:r>
            <a:r>
              <a:rPr sz="2800" dirty="0">
                <a:latin typeface="Times New Roman"/>
                <a:cs typeface="Times New Roman"/>
              </a:rPr>
              <a:t>of</a:t>
            </a:r>
            <a:r>
              <a:rPr sz="2800" spc="450" dirty="0">
                <a:latin typeface="Times New Roman"/>
                <a:cs typeface="Times New Roman"/>
              </a:rPr>
              <a:t> </a:t>
            </a:r>
            <a:r>
              <a:rPr sz="2800" dirty="0">
                <a:latin typeface="Times New Roman"/>
                <a:cs typeface="Times New Roman"/>
              </a:rPr>
              <a:t>the</a:t>
            </a:r>
            <a:r>
              <a:rPr sz="2800" spc="455" dirty="0">
                <a:latin typeface="Times New Roman"/>
                <a:cs typeface="Times New Roman"/>
              </a:rPr>
              <a:t> </a:t>
            </a:r>
            <a:r>
              <a:rPr sz="2800" dirty="0">
                <a:latin typeface="Times New Roman"/>
                <a:cs typeface="Times New Roman"/>
              </a:rPr>
              <a:t>most</a:t>
            </a:r>
            <a:r>
              <a:rPr sz="2800" spc="450" dirty="0">
                <a:latin typeface="Times New Roman"/>
                <a:cs typeface="Times New Roman"/>
              </a:rPr>
              <a:t> </a:t>
            </a:r>
            <a:r>
              <a:rPr sz="2800" spc="-10" dirty="0">
                <a:latin typeface="Times New Roman"/>
                <a:cs typeface="Times New Roman"/>
              </a:rPr>
              <a:t>likely 	</a:t>
            </a:r>
            <a:r>
              <a:rPr sz="2800" dirty="0">
                <a:latin typeface="Times New Roman"/>
                <a:cs typeface="Times New Roman"/>
              </a:rPr>
              <a:t>future</a:t>
            </a:r>
            <a:r>
              <a:rPr sz="2800" spc="-60" dirty="0">
                <a:latin typeface="Times New Roman"/>
                <a:cs typeface="Times New Roman"/>
              </a:rPr>
              <a:t> </a:t>
            </a:r>
            <a:r>
              <a:rPr sz="2800" spc="-10" dirty="0">
                <a:latin typeface="Times New Roman"/>
                <a:cs typeface="Times New Roman"/>
              </a:rPr>
              <a:t>scenarios.</a:t>
            </a:r>
            <a:endParaRPr sz="2800" dirty="0">
              <a:latin typeface="Times New Roman"/>
              <a:cs typeface="Times New Roman"/>
            </a:endParaRPr>
          </a:p>
          <a:p>
            <a:pPr marL="240029" marR="5080" indent="-227329" algn="just">
              <a:lnSpc>
                <a:spcPct val="89300"/>
              </a:lnSpc>
              <a:spcBef>
                <a:spcPts val="1030"/>
              </a:spcBef>
              <a:buFont typeface="Arial MT"/>
              <a:buChar char="•"/>
              <a:tabLst>
                <a:tab pos="241300" algn="l"/>
              </a:tabLst>
            </a:pPr>
            <a:r>
              <a:rPr sz="2800" dirty="0">
                <a:latin typeface="Times New Roman"/>
                <a:cs typeface="Times New Roman"/>
              </a:rPr>
              <a:t>Initially,</a:t>
            </a:r>
            <a:r>
              <a:rPr sz="2800" spc="30" dirty="0">
                <a:latin typeface="Times New Roman"/>
                <a:cs typeface="Times New Roman"/>
              </a:rPr>
              <a:t>  </a:t>
            </a:r>
            <a:r>
              <a:rPr sz="2800" dirty="0">
                <a:latin typeface="Times New Roman"/>
                <a:cs typeface="Times New Roman"/>
              </a:rPr>
              <a:t>the</a:t>
            </a:r>
            <a:r>
              <a:rPr sz="2800" spc="40" dirty="0">
                <a:latin typeface="Times New Roman"/>
                <a:cs typeface="Times New Roman"/>
              </a:rPr>
              <a:t>  </a:t>
            </a:r>
            <a:r>
              <a:rPr sz="2800" dirty="0">
                <a:latin typeface="Times New Roman"/>
                <a:cs typeface="Times New Roman"/>
              </a:rPr>
              <a:t>scope</a:t>
            </a:r>
            <a:r>
              <a:rPr sz="2800" spc="40" dirty="0">
                <a:latin typeface="Times New Roman"/>
                <a:cs typeface="Times New Roman"/>
              </a:rPr>
              <a:t>  </a:t>
            </a:r>
            <a:r>
              <a:rPr sz="2800" dirty="0">
                <a:latin typeface="Times New Roman"/>
                <a:cs typeface="Times New Roman"/>
              </a:rPr>
              <a:t>of</a:t>
            </a:r>
            <a:r>
              <a:rPr sz="2800" spc="40" dirty="0">
                <a:latin typeface="Times New Roman"/>
                <a:cs typeface="Times New Roman"/>
              </a:rPr>
              <a:t>  </a:t>
            </a:r>
            <a:r>
              <a:rPr sz="2800" dirty="0">
                <a:latin typeface="Times New Roman"/>
                <a:cs typeface="Times New Roman"/>
              </a:rPr>
              <a:t>any</a:t>
            </a:r>
            <a:r>
              <a:rPr sz="2800" spc="45" dirty="0">
                <a:latin typeface="Times New Roman"/>
                <a:cs typeface="Times New Roman"/>
              </a:rPr>
              <a:t>  </a:t>
            </a:r>
            <a:r>
              <a:rPr sz="2800" dirty="0">
                <a:latin typeface="Times New Roman"/>
                <a:cs typeface="Times New Roman"/>
              </a:rPr>
              <a:t>new</a:t>
            </a:r>
            <a:r>
              <a:rPr sz="2800" spc="35" dirty="0">
                <a:latin typeface="Times New Roman"/>
                <a:cs typeface="Times New Roman"/>
              </a:rPr>
              <a:t>  </a:t>
            </a:r>
            <a:r>
              <a:rPr sz="2800" dirty="0">
                <a:latin typeface="Times New Roman"/>
                <a:cs typeface="Times New Roman"/>
              </a:rPr>
              <a:t>investment</a:t>
            </a:r>
            <a:r>
              <a:rPr sz="2800" spc="45" dirty="0">
                <a:latin typeface="Times New Roman"/>
                <a:cs typeface="Times New Roman"/>
              </a:rPr>
              <a:t>  </a:t>
            </a:r>
            <a:r>
              <a:rPr sz="2800" dirty="0">
                <a:latin typeface="Times New Roman"/>
                <a:cs typeface="Times New Roman"/>
              </a:rPr>
              <a:t>is</a:t>
            </a:r>
            <a:r>
              <a:rPr sz="2800" spc="45" dirty="0">
                <a:latin typeface="Times New Roman"/>
                <a:cs typeface="Times New Roman"/>
              </a:rPr>
              <a:t>  </a:t>
            </a:r>
            <a:r>
              <a:rPr sz="2800" dirty="0">
                <a:latin typeface="Times New Roman"/>
                <a:cs typeface="Times New Roman"/>
              </a:rPr>
              <a:t>likely</a:t>
            </a:r>
            <a:r>
              <a:rPr sz="2800" spc="45" dirty="0">
                <a:latin typeface="Times New Roman"/>
                <a:cs typeface="Times New Roman"/>
              </a:rPr>
              <a:t>  </a:t>
            </a:r>
            <a:r>
              <a:rPr sz="2800" dirty="0">
                <a:latin typeface="Times New Roman"/>
                <a:cs typeface="Times New Roman"/>
              </a:rPr>
              <a:t>to</a:t>
            </a:r>
            <a:r>
              <a:rPr sz="2800" spc="40" dirty="0">
                <a:latin typeface="Times New Roman"/>
                <a:cs typeface="Times New Roman"/>
              </a:rPr>
              <a:t>  </a:t>
            </a:r>
            <a:r>
              <a:rPr sz="2800" dirty="0">
                <a:latin typeface="Times New Roman"/>
                <a:cs typeface="Times New Roman"/>
              </a:rPr>
              <a:t>be</a:t>
            </a:r>
            <a:r>
              <a:rPr sz="2800" spc="40" dirty="0">
                <a:latin typeface="Times New Roman"/>
                <a:cs typeface="Times New Roman"/>
              </a:rPr>
              <a:t>  </a:t>
            </a:r>
            <a:r>
              <a:rPr sz="2800" spc="-10" dirty="0">
                <a:latin typeface="Times New Roman"/>
                <a:cs typeface="Times New Roman"/>
              </a:rPr>
              <a:t>vague. 	</a:t>
            </a:r>
            <a:r>
              <a:rPr sz="2800" dirty="0">
                <a:latin typeface="Times New Roman"/>
                <a:cs typeface="Times New Roman"/>
              </a:rPr>
              <a:t>Subsequent</a:t>
            </a:r>
            <a:r>
              <a:rPr sz="2800" spc="265" dirty="0">
                <a:latin typeface="Times New Roman"/>
                <a:cs typeface="Times New Roman"/>
              </a:rPr>
              <a:t> </a:t>
            </a:r>
            <a:r>
              <a:rPr sz="2800" dirty="0">
                <a:latin typeface="Times New Roman"/>
                <a:cs typeface="Times New Roman"/>
              </a:rPr>
              <a:t>definition</a:t>
            </a:r>
            <a:r>
              <a:rPr sz="2800" spc="295" dirty="0">
                <a:latin typeface="Times New Roman"/>
                <a:cs typeface="Times New Roman"/>
              </a:rPr>
              <a:t> </a:t>
            </a:r>
            <a:r>
              <a:rPr sz="2800" dirty="0">
                <a:latin typeface="Times New Roman"/>
                <a:cs typeface="Times New Roman"/>
              </a:rPr>
              <a:t>involves</a:t>
            </a:r>
            <a:r>
              <a:rPr sz="2800" spc="265" dirty="0">
                <a:latin typeface="Times New Roman"/>
                <a:cs typeface="Times New Roman"/>
              </a:rPr>
              <a:t> </a:t>
            </a:r>
            <a:r>
              <a:rPr sz="2800" dirty="0">
                <a:latin typeface="Times New Roman"/>
                <a:cs typeface="Times New Roman"/>
              </a:rPr>
              <a:t>consideration</a:t>
            </a:r>
            <a:r>
              <a:rPr sz="2800" spc="290" dirty="0">
                <a:latin typeface="Times New Roman"/>
                <a:cs typeface="Times New Roman"/>
              </a:rPr>
              <a:t> </a:t>
            </a:r>
            <a:r>
              <a:rPr sz="2800" dirty="0">
                <a:latin typeface="Times New Roman"/>
                <a:cs typeface="Times New Roman"/>
              </a:rPr>
              <a:t>of</a:t>
            </a:r>
            <a:r>
              <a:rPr sz="2800" spc="290" dirty="0">
                <a:latin typeface="Times New Roman"/>
                <a:cs typeface="Times New Roman"/>
              </a:rPr>
              <a:t> </a:t>
            </a:r>
            <a:r>
              <a:rPr sz="2800" dirty="0">
                <a:latin typeface="Times New Roman"/>
                <a:cs typeface="Times New Roman"/>
              </a:rPr>
              <a:t>all</a:t>
            </a:r>
            <a:r>
              <a:rPr sz="2800" spc="280" dirty="0">
                <a:latin typeface="Times New Roman"/>
                <a:cs typeface="Times New Roman"/>
              </a:rPr>
              <a:t> </a:t>
            </a:r>
            <a:r>
              <a:rPr sz="2800" dirty="0">
                <a:latin typeface="Times New Roman"/>
                <a:cs typeface="Times New Roman"/>
              </a:rPr>
              <a:t>available</a:t>
            </a:r>
            <a:r>
              <a:rPr sz="2800" spc="285" dirty="0">
                <a:latin typeface="Times New Roman"/>
                <a:cs typeface="Times New Roman"/>
              </a:rPr>
              <a:t> </a:t>
            </a:r>
            <a:r>
              <a:rPr sz="2800" spc="-10" dirty="0">
                <a:latin typeface="Times New Roman"/>
                <a:cs typeface="Times New Roman"/>
              </a:rPr>
              <a:t>relevant 	</a:t>
            </a:r>
            <a:r>
              <a:rPr sz="2800" dirty="0">
                <a:latin typeface="Times New Roman"/>
                <a:cs typeface="Times New Roman"/>
              </a:rPr>
              <a:t>facts,</a:t>
            </a:r>
            <a:r>
              <a:rPr sz="2800" spc="365" dirty="0">
                <a:latin typeface="Times New Roman"/>
                <a:cs typeface="Times New Roman"/>
              </a:rPr>
              <a:t> </a:t>
            </a:r>
            <a:r>
              <a:rPr sz="2800" dirty="0">
                <a:latin typeface="Times New Roman"/>
                <a:cs typeface="Times New Roman"/>
              </a:rPr>
              <a:t>required</a:t>
            </a:r>
            <a:r>
              <a:rPr sz="2800" spc="385" dirty="0">
                <a:latin typeface="Times New Roman"/>
                <a:cs typeface="Times New Roman"/>
              </a:rPr>
              <a:t> </a:t>
            </a:r>
            <a:r>
              <a:rPr sz="2800" dirty="0">
                <a:latin typeface="Times New Roman"/>
                <a:cs typeface="Times New Roman"/>
              </a:rPr>
              <a:t>resource</a:t>
            </a:r>
            <a:r>
              <a:rPr sz="2800" spc="365" dirty="0">
                <a:latin typeface="Times New Roman"/>
                <a:cs typeface="Times New Roman"/>
              </a:rPr>
              <a:t> </a:t>
            </a:r>
            <a:r>
              <a:rPr sz="2800" dirty="0">
                <a:latin typeface="Times New Roman"/>
                <a:cs typeface="Times New Roman"/>
              </a:rPr>
              <a:t>sand</a:t>
            </a:r>
            <a:r>
              <a:rPr sz="2800" spc="385" dirty="0">
                <a:latin typeface="Times New Roman"/>
                <a:cs typeface="Times New Roman"/>
              </a:rPr>
              <a:t> </a:t>
            </a:r>
            <a:r>
              <a:rPr sz="2800" dirty="0">
                <a:latin typeface="Times New Roman"/>
                <a:cs typeface="Times New Roman"/>
              </a:rPr>
              <a:t>constraints</a:t>
            </a:r>
            <a:r>
              <a:rPr sz="2800" spc="390" dirty="0">
                <a:latin typeface="Times New Roman"/>
                <a:cs typeface="Times New Roman"/>
              </a:rPr>
              <a:t> </a:t>
            </a:r>
            <a:r>
              <a:rPr sz="2800" dirty="0">
                <a:latin typeface="Times New Roman"/>
                <a:cs typeface="Times New Roman"/>
              </a:rPr>
              <a:t>associated</a:t>
            </a:r>
            <a:r>
              <a:rPr sz="2800" spc="370" dirty="0">
                <a:latin typeface="Times New Roman"/>
                <a:cs typeface="Times New Roman"/>
              </a:rPr>
              <a:t> </a:t>
            </a:r>
            <a:r>
              <a:rPr sz="2800" dirty="0">
                <a:latin typeface="Times New Roman"/>
                <a:cs typeface="Times New Roman"/>
              </a:rPr>
              <a:t>with</a:t>
            </a:r>
            <a:r>
              <a:rPr sz="2800" spc="385" dirty="0">
                <a:latin typeface="Times New Roman"/>
                <a:cs typeface="Times New Roman"/>
              </a:rPr>
              <a:t> </a:t>
            </a:r>
            <a:r>
              <a:rPr sz="2800" dirty="0">
                <a:latin typeface="Times New Roman"/>
                <a:cs typeface="Times New Roman"/>
              </a:rPr>
              <a:t>the</a:t>
            </a:r>
            <a:r>
              <a:rPr sz="2800" spc="370" dirty="0">
                <a:latin typeface="Times New Roman"/>
                <a:cs typeface="Times New Roman"/>
              </a:rPr>
              <a:t> </a:t>
            </a:r>
            <a:r>
              <a:rPr sz="2800" spc="-10" dirty="0">
                <a:latin typeface="Times New Roman"/>
                <a:cs typeface="Times New Roman"/>
              </a:rPr>
              <a:t>original 	idea.</a:t>
            </a:r>
            <a:endParaRPr sz="2800" dirty="0">
              <a:latin typeface="Times New Roman"/>
              <a:cs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209276" y="0"/>
            <a:ext cx="1134110" cy="478790"/>
          </a:xfrm>
          <a:custGeom>
            <a:avLst/>
            <a:gdLst/>
            <a:ahLst/>
            <a:cxnLst/>
            <a:rect l="l" t="t" r="r" b="b"/>
            <a:pathLst>
              <a:path w="1134109" h="478790">
                <a:moveTo>
                  <a:pt x="1133855" y="0"/>
                </a:moveTo>
                <a:lnTo>
                  <a:pt x="0" y="0"/>
                </a:lnTo>
                <a:lnTo>
                  <a:pt x="1650" y="16891"/>
                </a:lnTo>
                <a:lnTo>
                  <a:pt x="12982" y="62669"/>
                </a:lnTo>
                <a:lnTo>
                  <a:pt x="27864" y="106933"/>
                </a:lnTo>
                <a:lnTo>
                  <a:pt x="46135" y="149518"/>
                </a:lnTo>
                <a:lnTo>
                  <a:pt x="67632" y="190264"/>
                </a:lnTo>
                <a:lnTo>
                  <a:pt x="92192" y="229006"/>
                </a:lnTo>
                <a:lnTo>
                  <a:pt x="119655" y="265584"/>
                </a:lnTo>
                <a:lnTo>
                  <a:pt x="149858" y="299833"/>
                </a:lnTo>
                <a:lnTo>
                  <a:pt x="182639" y="331592"/>
                </a:lnTo>
                <a:lnTo>
                  <a:pt x="217835" y="360699"/>
                </a:lnTo>
                <a:lnTo>
                  <a:pt x="255286" y="386989"/>
                </a:lnTo>
                <a:lnTo>
                  <a:pt x="294827" y="410302"/>
                </a:lnTo>
                <a:lnTo>
                  <a:pt x="336299" y="430474"/>
                </a:lnTo>
                <a:lnTo>
                  <a:pt x="379538" y="447342"/>
                </a:lnTo>
                <a:lnTo>
                  <a:pt x="424382" y="460746"/>
                </a:lnTo>
                <a:lnTo>
                  <a:pt x="470670" y="470521"/>
                </a:lnTo>
                <a:lnTo>
                  <a:pt x="518239" y="476505"/>
                </a:lnTo>
                <a:lnTo>
                  <a:pt x="566927" y="478536"/>
                </a:lnTo>
                <a:lnTo>
                  <a:pt x="615616" y="476505"/>
                </a:lnTo>
                <a:lnTo>
                  <a:pt x="663185" y="470521"/>
                </a:lnTo>
                <a:lnTo>
                  <a:pt x="709473" y="460746"/>
                </a:lnTo>
                <a:lnTo>
                  <a:pt x="754317" y="447342"/>
                </a:lnTo>
                <a:lnTo>
                  <a:pt x="797556" y="430474"/>
                </a:lnTo>
                <a:lnTo>
                  <a:pt x="839028" y="410302"/>
                </a:lnTo>
                <a:lnTo>
                  <a:pt x="878569" y="386989"/>
                </a:lnTo>
                <a:lnTo>
                  <a:pt x="916020" y="360699"/>
                </a:lnTo>
                <a:lnTo>
                  <a:pt x="951216" y="331592"/>
                </a:lnTo>
                <a:lnTo>
                  <a:pt x="983997" y="299833"/>
                </a:lnTo>
                <a:lnTo>
                  <a:pt x="1014200" y="265584"/>
                </a:lnTo>
                <a:lnTo>
                  <a:pt x="1041663" y="229006"/>
                </a:lnTo>
                <a:lnTo>
                  <a:pt x="1066223" y="190264"/>
                </a:lnTo>
                <a:lnTo>
                  <a:pt x="1087720" y="149518"/>
                </a:lnTo>
                <a:lnTo>
                  <a:pt x="1105991" y="106933"/>
                </a:lnTo>
                <a:lnTo>
                  <a:pt x="1120873" y="62669"/>
                </a:lnTo>
                <a:lnTo>
                  <a:pt x="1132204" y="16891"/>
                </a:lnTo>
                <a:lnTo>
                  <a:pt x="1133855" y="0"/>
                </a:lnTo>
                <a:close/>
              </a:path>
            </a:pathLst>
          </a:custGeom>
          <a:solidFill>
            <a:srgbClr val="FFC000"/>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384555" rIns="0" bIns="0" rtlCol="0">
            <a:spAutoFit/>
          </a:bodyPr>
          <a:lstStyle/>
          <a:p>
            <a:pPr marL="12700">
              <a:lnSpc>
                <a:spcPct val="100000"/>
              </a:lnSpc>
              <a:spcBef>
                <a:spcPts val="100"/>
              </a:spcBef>
            </a:pPr>
            <a:r>
              <a:rPr sz="3600" b="1" dirty="0">
                <a:solidFill>
                  <a:srgbClr val="000000"/>
                </a:solidFill>
                <a:latin typeface="Times New Roman"/>
                <a:cs typeface="Times New Roman"/>
              </a:rPr>
              <a:t>2.</a:t>
            </a:r>
            <a:r>
              <a:rPr sz="3600" b="1" spc="-30" dirty="0">
                <a:solidFill>
                  <a:srgbClr val="000000"/>
                </a:solidFill>
                <a:latin typeface="Times New Roman"/>
                <a:cs typeface="Times New Roman"/>
              </a:rPr>
              <a:t> </a:t>
            </a:r>
            <a:r>
              <a:rPr sz="3600" b="1" dirty="0">
                <a:solidFill>
                  <a:srgbClr val="000000"/>
                </a:solidFill>
                <a:latin typeface="Times New Roman"/>
                <a:cs typeface="Times New Roman"/>
              </a:rPr>
              <a:t>Preliminary</a:t>
            </a:r>
            <a:r>
              <a:rPr sz="3600" b="1" spc="-15" dirty="0">
                <a:solidFill>
                  <a:srgbClr val="000000"/>
                </a:solidFill>
                <a:latin typeface="Times New Roman"/>
                <a:cs typeface="Times New Roman"/>
              </a:rPr>
              <a:t> </a:t>
            </a:r>
            <a:r>
              <a:rPr sz="3600" b="1" dirty="0">
                <a:solidFill>
                  <a:srgbClr val="000000"/>
                </a:solidFill>
                <a:latin typeface="Times New Roman"/>
                <a:cs typeface="Times New Roman"/>
              </a:rPr>
              <a:t>Formulation</a:t>
            </a:r>
            <a:r>
              <a:rPr sz="3600" b="1" spc="-30" dirty="0">
                <a:solidFill>
                  <a:srgbClr val="000000"/>
                </a:solidFill>
                <a:latin typeface="Times New Roman"/>
                <a:cs typeface="Times New Roman"/>
              </a:rPr>
              <a:t> </a:t>
            </a:r>
            <a:r>
              <a:rPr sz="3600" b="1" dirty="0">
                <a:solidFill>
                  <a:srgbClr val="000000"/>
                </a:solidFill>
                <a:latin typeface="Times New Roman"/>
                <a:cs typeface="Times New Roman"/>
              </a:rPr>
              <a:t>of</a:t>
            </a:r>
            <a:r>
              <a:rPr sz="3600" b="1" spc="-30" dirty="0">
                <a:solidFill>
                  <a:srgbClr val="000000"/>
                </a:solidFill>
                <a:latin typeface="Times New Roman"/>
                <a:cs typeface="Times New Roman"/>
              </a:rPr>
              <a:t> </a:t>
            </a:r>
            <a:r>
              <a:rPr sz="3600" b="1" dirty="0">
                <a:solidFill>
                  <a:srgbClr val="000000"/>
                </a:solidFill>
                <a:latin typeface="Times New Roman"/>
                <a:cs typeface="Times New Roman"/>
              </a:rPr>
              <a:t>the</a:t>
            </a:r>
            <a:r>
              <a:rPr sz="3600" b="1" spc="-215" dirty="0">
                <a:solidFill>
                  <a:srgbClr val="000000"/>
                </a:solidFill>
                <a:latin typeface="Times New Roman"/>
                <a:cs typeface="Times New Roman"/>
              </a:rPr>
              <a:t> </a:t>
            </a:r>
            <a:r>
              <a:rPr sz="3600" b="1" spc="-10" dirty="0">
                <a:solidFill>
                  <a:srgbClr val="000000"/>
                </a:solidFill>
                <a:latin typeface="Times New Roman"/>
                <a:cs typeface="Times New Roman"/>
              </a:rPr>
              <a:t>Alternatives</a:t>
            </a:r>
            <a:endParaRPr sz="3600">
              <a:latin typeface="Times New Roman"/>
              <a:cs typeface="Times New Roman"/>
            </a:endParaRPr>
          </a:p>
        </p:txBody>
      </p:sp>
      <p:sp>
        <p:nvSpPr>
          <p:cNvPr id="4" name="object 4"/>
          <p:cNvSpPr/>
          <p:nvPr/>
        </p:nvSpPr>
        <p:spPr>
          <a:xfrm>
            <a:off x="557022" y="4226052"/>
            <a:ext cx="2041525" cy="2041525"/>
          </a:xfrm>
          <a:custGeom>
            <a:avLst/>
            <a:gdLst/>
            <a:ahLst/>
            <a:cxnLst/>
            <a:rect l="l" t="t" r="r" b="b"/>
            <a:pathLst>
              <a:path w="2041525" h="2041525">
                <a:moveTo>
                  <a:pt x="0" y="0"/>
                </a:moveTo>
                <a:lnTo>
                  <a:pt x="557" y="48183"/>
                </a:lnTo>
                <a:lnTo>
                  <a:pt x="2222" y="96093"/>
                </a:lnTo>
                <a:lnTo>
                  <a:pt x="4981" y="143717"/>
                </a:lnTo>
                <a:lnTo>
                  <a:pt x="8822" y="191044"/>
                </a:lnTo>
                <a:lnTo>
                  <a:pt x="13734" y="238060"/>
                </a:lnTo>
                <a:lnTo>
                  <a:pt x="19704" y="284753"/>
                </a:lnTo>
                <a:lnTo>
                  <a:pt x="26719" y="331112"/>
                </a:lnTo>
                <a:lnTo>
                  <a:pt x="34768" y="377123"/>
                </a:lnTo>
                <a:lnTo>
                  <a:pt x="43838" y="422776"/>
                </a:lnTo>
                <a:lnTo>
                  <a:pt x="53917" y="468056"/>
                </a:lnTo>
                <a:lnTo>
                  <a:pt x="64993" y="512953"/>
                </a:lnTo>
                <a:lnTo>
                  <a:pt x="77053" y="557454"/>
                </a:lnTo>
                <a:lnTo>
                  <a:pt x="90085" y="601547"/>
                </a:lnTo>
                <a:lnTo>
                  <a:pt x="104077" y="645218"/>
                </a:lnTo>
                <a:lnTo>
                  <a:pt x="119016" y="688457"/>
                </a:lnTo>
                <a:lnTo>
                  <a:pt x="134891" y="731251"/>
                </a:lnTo>
                <a:lnTo>
                  <a:pt x="151689" y="773588"/>
                </a:lnTo>
                <a:lnTo>
                  <a:pt x="169398" y="815455"/>
                </a:lnTo>
                <a:lnTo>
                  <a:pt x="188005" y="856840"/>
                </a:lnTo>
                <a:lnTo>
                  <a:pt x="207499" y="897731"/>
                </a:lnTo>
                <a:lnTo>
                  <a:pt x="227867" y="938116"/>
                </a:lnTo>
                <a:lnTo>
                  <a:pt x="249097" y="977982"/>
                </a:lnTo>
                <a:lnTo>
                  <a:pt x="271176" y="1017317"/>
                </a:lnTo>
                <a:lnTo>
                  <a:pt x="294092" y="1056108"/>
                </a:lnTo>
                <a:lnTo>
                  <a:pt x="317834" y="1094345"/>
                </a:lnTo>
                <a:lnTo>
                  <a:pt x="342388" y="1132014"/>
                </a:lnTo>
                <a:lnTo>
                  <a:pt x="367743" y="1169103"/>
                </a:lnTo>
                <a:lnTo>
                  <a:pt x="393886" y="1205599"/>
                </a:lnTo>
                <a:lnTo>
                  <a:pt x="420806" y="1241492"/>
                </a:lnTo>
                <a:lnTo>
                  <a:pt x="448489" y="1276767"/>
                </a:lnTo>
                <a:lnTo>
                  <a:pt x="476923" y="1311414"/>
                </a:lnTo>
                <a:lnTo>
                  <a:pt x="506097" y="1345419"/>
                </a:lnTo>
                <a:lnTo>
                  <a:pt x="535998" y="1378771"/>
                </a:lnTo>
                <a:lnTo>
                  <a:pt x="566613" y="1411457"/>
                </a:lnTo>
                <a:lnTo>
                  <a:pt x="597931" y="1443466"/>
                </a:lnTo>
                <a:lnTo>
                  <a:pt x="629940" y="1474784"/>
                </a:lnTo>
                <a:lnTo>
                  <a:pt x="662626" y="1505399"/>
                </a:lnTo>
                <a:lnTo>
                  <a:pt x="695978" y="1535300"/>
                </a:lnTo>
                <a:lnTo>
                  <a:pt x="729983" y="1564474"/>
                </a:lnTo>
                <a:lnTo>
                  <a:pt x="764630" y="1592908"/>
                </a:lnTo>
                <a:lnTo>
                  <a:pt x="799905" y="1620591"/>
                </a:lnTo>
                <a:lnTo>
                  <a:pt x="835798" y="1647511"/>
                </a:lnTo>
                <a:lnTo>
                  <a:pt x="872294" y="1673654"/>
                </a:lnTo>
                <a:lnTo>
                  <a:pt x="909383" y="1699009"/>
                </a:lnTo>
                <a:lnTo>
                  <a:pt x="947052" y="1723563"/>
                </a:lnTo>
                <a:lnTo>
                  <a:pt x="985289" y="1747305"/>
                </a:lnTo>
                <a:lnTo>
                  <a:pt x="1024080" y="1770221"/>
                </a:lnTo>
                <a:lnTo>
                  <a:pt x="1063415" y="1792300"/>
                </a:lnTo>
                <a:lnTo>
                  <a:pt x="1103281" y="1813530"/>
                </a:lnTo>
                <a:lnTo>
                  <a:pt x="1143666" y="1833898"/>
                </a:lnTo>
                <a:lnTo>
                  <a:pt x="1184557" y="1853392"/>
                </a:lnTo>
                <a:lnTo>
                  <a:pt x="1225942" y="1871999"/>
                </a:lnTo>
                <a:lnTo>
                  <a:pt x="1267809" y="1889708"/>
                </a:lnTo>
                <a:lnTo>
                  <a:pt x="1310146" y="1906506"/>
                </a:lnTo>
                <a:lnTo>
                  <a:pt x="1352940" y="1922381"/>
                </a:lnTo>
                <a:lnTo>
                  <a:pt x="1396179" y="1937320"/>
                </a:lnTo>
                <a:lnTo>
                  <a:pt x="1439850" y="1951312"/>
                </a:lnTo>
                <a:lnTo>
                  <a:pt x="1483943" y="1964344"/>
                </a:lnTo>
                <a:lnTo>
                  <a:pt x="1528444" y="1976404"/>
                </a:lnTo>
                <a:lnTo>
                  <a:pt x="1573341" y="1987480"/>
                </a:lnTo>
                <a:lnTo>
                  <a:pt x="1618621" y="1997559"/>
                </a:lnTo>
                <a:lnTo>
                  <a:pt x="1664274" y="2006629"/>
                </a:lnTo>
                <a:lnTo>
                  <a:pt x="1710285" y="2014678"/>
                </a:lnTo>
                <a:lnTo>
                  <a:pt x="1756644" y="2021693"/>
                </a:lnTo>
                <a:lnTo>
                  <a:pt x="1803337" y="2027663"/>
                </a:lnTo>
                <a:lnTo>
                  <a:pt x="1850353" y="2032575"/>
                </a:lnTo>
                <a:lnTo>
                  <a:pt x="1897680" y="2036416"/>
                </a:lnTo>
                <a:lnTo>
                  <a:pt x="1945304" y="2039175"/>
                </a:lnTo>
                <a:lnTo>
                  <a:pt x="1993214" y="2040840"/>
                </a:lnTo>
                <a:lnTo>
                  <a:pt x="2041398" y="2041398"/>
                </a:lnTo>
              </a:path>
            </a:pathLst>
          </a:custGeom>
          <a:ln w="127000">
            <a:solidFill>
              <a:srgbClr val="FFC000"/>
            </a:solidFill>
            <a:prstDash val="dash"/>
          </a:ln>
        </p:spPr>
        <p:txBody>
          <a:bodyPr wrap="square" lIns="0" tIns="0" rIns="0" bIns="0" rtlCol="0"/>
          <a:lstStyle/>
          <a:p>
            <a:endParaRPr/>
          </a:p>
        </p:txBody>
      </p:sp>
      <p:sp>
        <p:nvSpPr>
          <p:cNvPr id="5" name="object 5"/>
          <p:cNvSpPr txBox="1"/>
          <p:nvPr/>
        </p:nvSpPr>
        <p:spPr>
          <a:xfrm>
            <a:off x="916939" y="1803857"/>
            <a:ext cx="9903461" cy="4841967"/>
          </a:xfrm>
          <a:prstGeom prst="rect">
            <a:avLst/>
          </a:prstGeom>
        </p:spPr>
        <p:txBody>
          <a:bodyPr vert="horz" wrap="square" lIns="0" tIns="60325" rIns="0" bIns="0" rtlCol="0">
            <a:spAutoFit/>
          </a:bodyPr>
          <a:lstStyle/>
          <a:p>
            <a:pPr marL="240029" marR="5715" indent="-227329" algn="just">
              <a:lnSpc>
                <a:spcPts val="3030"/>
              </a:lnSpc>
              <a:spcBef>
                <a:spcPts val="475"/>
              </a:spcBef>
              <a:buFont typeface="Arial MT"/>
              <a:buChar char="•"/>
              <a:tabLst>
                <a:tab pos="241300" algn="l"/>
              </a:tabLst>
            </a:pPr>
            <a:r>
              <a:rPr sz="2800" dirty="0">
                <a:latin typeface="Times New Roman"/>
                <a:cs typeface="Times New Roman"/>
              </a:rPr>
              <a:t>Project</a:t>
            </a:r>
            <a:r>
              <a:rPr sz="2800" spc="40" dirty="0">
                <a:latin typeface="Times New Roman"/>
                <a:cs typeface="Times New Roman"/>
              </a:rPr>
              <a:t> </a:t>
            </a:r>
            <a:r>
              <a:rPr sz="2800" dirty="0">
                <a:latin typeface="Times New Roman"/>
                <a:cs typeface="Times New Roman"/>
              </a:rPr>
              <a:t>conception</a:t>
            </a:r>
            <a:r>
              <a:rPr sz="2800" spc="70" dirty="0">
                <a:latin typeface="Times New Roman"/>
                <a:cs typeface="Times New Roman"/>
              </a:rPr>
              <a:t> </a:t>
            </a:r>
            <a:r>
              <a:rPr sz="2800" dirty="0">
                <a:latin typeface="Times New Roman"/>
                <a:cs typeface="Times New Roman"/>
              </a:rPr>
              <a:t>continues</a:t>
            </a:r>
            <a:r>
              <a:rPr sz="2800" spc="50" dirty="0">
                <a:latin typeface="Times New Roman"/>
                <a:cs typeface="Times New Roman"/>
              </a:rPr>
              <a:t> </a:t>
            </a:r>
            <a:r>
              <a:rPr sz="2800" dirty="0">
                <a:latin typeface="Times New Roman"/>
                <a:cs typeface="Times New Roman"/>
              </a:rPr>
              <a:t>with</a:t>
            </a:r>
            <a:r>
              <a:rPr sz="2800" spc="60" dirty="0">
                <a:latin typeface="Times New Roman"/>
                <a:cs typeface="Times New Roman"/>
              </a:rPr>
              <a:t> </a:t>
            </a:r>
            <a:r>
              <a:rPr sz="2800" dirty="0">
                <a:latin typeface="Times New Roman"/>
                <a:cs typeface="Times New Roman"/>
              </a:rPr>
              <a:t>development</a:t>
            </a:r>
            <a:r>
              <a:rPr sz="2800" spc="65" dirty="0">
                <a:latin typeface="Times New Roman"/>
                <a:cs typeface="Times New Roman"/>
              </a:rPr>
              <a:t> </a:t>
            </a:r>
            <a:r>
              <a:rPr sz="2800" dirty="0">
                <a:latin typeface="Times New Roman"/>
                <a:cs typeface="Times New Roman"/>
              </a:rPr>
              <a:t>of</a:t>
            </a:r>
            <a:r>
              <a:rPr sz="2800" spc="60" dirty="0">
                <a:latin typeface="Times New Roman"/>
                <a:cs typeface="Times New Roman"/>
              </a:rPr>
              <a:t> </a:t>
            </a:r>
            <a:r>
              <a:rPr sz="2800" dirty="0">
                <a:latin typeface="Times New Roman"/>
                <a:cs typeface="Times New Roman"/>
              </a:rPr>
              <a:t>alternatives</a:t>
            </a:r>
            <a:r>
              <a:rPr sz="2800" spc="60" dirty="0">
                <a:latin typeface="Times New Roman"/>
                <a:cs typeface="Times New Roman"/>
              </a:rPr>
              <a:t> </a:t>
            </a:r>
            <a:r>
              <a:rPr sz="2800" spc="-10" dirty="0">
                <a:latin typeface="Times New Roman"/>
                <a:cs typeface="Times New Roman"/>
              </a:rPr>
              <a:t>capable 	</a:t>
            </a:r>
            <a:r>
              <a:rPr sz="2800" dirty="0">
                <a:latin typeface="Times New Roman"/>
                <a:cs typeface="Times New Roman"/>
              </a:rPr>
              <a:t>of</a:t>
            </a:r>
            <a:r>
              <a:rPr sz="2800" spc="-30" dirty="0">
                <a:latin typeface="Times New Roman"/>
                <a:cs typeface="Times New Roman"/>
              </a:rPr>
              <a:t> </a:t>
            </a:r>
            <a:r>
              <a:rPr sz="2800" dirty="0">
                <a:latin typeface="Times New Roman"/>
                <a:cs typeface="Times New Roman"/>
              </a:rPr>
              <a:t>fulfilling</a:t>
            </a:r>
            <a:r>
              <a:rPr sz="2800" spc="-40" dirty="0">
                <a:latin typeface="Times New Roman"/>
                <a:cs typeface="Times New Roman"/>
              </a:rPr>
              <a:t> </a:t>
            </a:r>
            <a:r>
              <a:rPr sz="2800" dirty="0">
                <a:latin typeface="Times New Roman"/>
                <a:cs typeface="Times New Roman"/>
              </a:rPr>
              <a:t>the</a:t>
            </a:r>
            <a:r>
              <a:rPr sz="2800" spc="-45" dirty="0">
                <a:latin typeface="Times New Roman"/>
                <a:cs typeface="Times New Roman"/>
              </a:rPr>
              <a:t> </a:t>
            </a:r>
            <a:r>
              <a:rPr sz="2800" dirty="0">
                <a:latin typeface="Times New Roman"/>
                <a:cs typeface="Times New Roman"/>
              </a:rPr>
              <a:t>expressed</a:t>
            </a:r>
            <a:r>
              <a:rPr sz="2800" spc="-35" dirty="0">
                <a:latin typeface="Times New Roman"/>
                <a:cs typeface="Times New Roman"/>
              </a:rPr>
              <a:t> </a:t>
            </a:r>
            <a:r>
              <a:rPr sz="2800" spc="-10" dirty="0">
                <a:latin typeface="Times New Roman"/>
                <a:cs typeface="Times New Roman"/>
              </a:rPr>
              <a:t>objectives.</a:t>
            </a:r>
            <a:endParaRPr sz="2800" dirty="0">
              <a:latin typeface="Times New Roman"/>
              <a:cs typeface="Times New Roman"/>
            </a:endParaRPr>
          </a:p>
          <a:p>
            <a:pPr>
              <a:lnSpc>
                <a:spcPct val="100000"/>
              </a:lnSpc>
              <a:spcBef>
                <a:spcPts val="1805"/>
              </a:spcBef>
              <a:buFont typeface="Arial MT"/>
              <a:buChar char="•"/>
            </a:pPr>
            <a:endParaRPr sz="2800" dirty="0">
              <a:latin typeface="Times New Roman"/>
              <a:cs typeface="Times New Roman"/>
            </a:endParaRPr>
          </a:p>
          <a:p>
            <a:pPr marL="240029" marR="5080" indent="-227329" algn="just">
              <a:lnSpc>
                <a:spcPts val="3020"/>
              </a:lnSpc>
              <a:buFont typeface="Arial MT"/>
              <a:buChar char="•"/>
              <a:tabLst>
                <a:tab pos="241300" algn="l"/>
              </a:tabLst>
            </a:pPr>
            <a:r>
              <a:rPr sz="2800" dirty="0">
                <a:latin typeface="Times New Roman"/>
                <a:cs typeface="Times New Roman"/>
              </a:rPr>
              <a:t>The</a:t>
            </a:r>
            <a:r>
              <a:rPr sz="2800" spc="204" dirty="0">
                <a:latin typeface="Times New Roman"/>
                <a:cs typeface="Times New Roman"/>
              </a:rPr>
              <a:t> </a:t>
            </a:r>
            <a:r>
              <a:rPr sz="2800" dirty="0">
                <a:latin typeface="Times New Roman"/>
                <a:cs typeface="Times New Roman"/>
              </a:rPr>
              <a:t>preliminary</a:t>
            </a:r>
            <a:r>
              <a:rPr sz="2800" spc="220" dirty="0">
                <a:latin typeface="Times New Roman"/>
                <a:cs typeface="Times New Roman"/>
              </a:rPr>
              <a:t> </a:t>
            </a:r>
            <a:r>
              <a:rPr sz="2800" dirty="0">
                <a:latin typeface="Times New Roman"/>
                <a:cs typeface="Times New Roman"/>
              </a:rPr>
              <a:t>formulation</a:t>
            </a:r>
            <a:r>
              <a:rPr sz="2800" spc="220" dirty="0">
                <a:latin typeface="Times New Roman"/>
                <a:cs typeface="Times New Roman"/>
              </a:rPr>
              <a:t> </a:t>
            </a:r>
            <a:r>
              <a:rPr sz="2800" dirty="0">
                <a:latin typeface="Times New Roman"/>
                <a:cs typeface="Times New Roman"/>
              </a:rPr>
              <a:t>of</a:t>
            </a:r>
            <a:r>
              <a:rPr sz="2800" spc="215" dirty="0">
                <a:latin typeface="Times New Roman"/>
                <a:cs typeface="Times New Roman"/>
              </a:rPr>
              <a:t> </a:t>
            </a:r>
            <a:r>
              <a:rPr sz="2800" dirty="0">
                <a:latin typeface="Times New Roman"/>
                <a:cs typeface="Times New Roman"/>
              </a:rPr>
              <a:t>alternatives</a:t>
            </a:r>
            <a:r>
              <a:rPr sz="2800" spc="210" dirty="0">
                <a:latin typeface="Times New Roman"/>
                <a:cs typeface="Times New Roman"/>
              </a:rPr>
              <a:t> </a:t>
            </a:r>
            <a:r>
              <a:rPr sz="2800" dirty="0">
                <a:latin typeface="Times New Roman"/>
                <a:cs typeface="Times New Roman"/>
              </a:rPr>
              <a:t>is</a:t>
            </a:r>
            <a:r>
              <a:rPr sz="2800" spc="210" dirty="0">
                <a:latin typeface="Times New Roman"/>
                <a:cs typeface="Times New Roman"/>
              </a:rPr>
              <a:t> </a:t>
            </a:r>
            <a:r>
              <a:rPr sz="2800" dirty="0">
                <a:latin typeface="Times New Roman"/>
                <a:cs typeface="Times New Roman"/>
              </a:rPr>
              <a:t>important</a:t>
            </a:r>
            <a:r>
              <a:rPr sz="2800" spc="220" dirty="0">
                <a:latin typeface="Times New Roman"/>
                <a:cs typeface="Times New Roman"/>
              </a:rPr>
              <a:t> </a:t>
            </a:r>
            <a:r>
              <a:rPr sz="2800" dirty="0">
                <a:latin typeface="Times New Roman"/>
                <a:cs typeface="Times New Roman"/>
              </a:rPr>
              <a:t>as</a:t>
            </a:r>
            <a:r>
              <a:rPr sz="2800" spc="210" dirty="0">
                <a:latin typeface="Times New Roman"/>
                <a:cs typeface="Times New Roman"/>
              </a:rPr>
              <a:t> </a:t>
            </a:r>
            <a:r>
              <a:rPr sz="2800" dirty="0">
                <a:latin typeface="Times New Roman"/>
                <a:cs typeface="Times New Roman"/>
              </a:rPr>
              <a:t>it</a:t>
            </a:r>
            <a:r>
              <a:rPr sz="2800" spc="210" dirty="0">
                <a:latin typeface="Times New Roman"/>
                <a:cs typeface="Times New Roman"/>
              </a:rPr>
              <a:t> </a:t>
            </a:r>
            <a:r>
              <a:rPr sz="2800" dirty="0">
                <a:latin typeface="Times New Roman"/>
                <a:cs typeface="Times New Roman"/>
              </a:rPr>
              <a:t>sets</a:t>
            </a:r>
            <a:r>
              <a:rPr sz="2800" spc="215" dirty="0">
                <a:latin typeface="Times New Roman"/>
                <a:cs typeface="Times New Roman"/>
              </a:rPr>
              <a:t> </a:t>
            </a:r>
            <a:r>
              <a:rPr sz="2800" spc="-25" dirty="0">
                <a:latin typeface="Times New Roman"/>
                <a:cs typeface="Times New Roman"/>
              </a:rPr>
              <a:t>the 	</a:t>
            </a:r>
            <a:r>
              <a:rPr sz="2800" dirty="0">
                <a:latin typeface="Times New Roman"/>
                <a:cs typeface="Times New Roman"/>
              </a:rPr>
              <a:t>pace</a:t>
            </a:r>
            <a:r>
              <a:rPr sz="2800" spc="-50" dirty="0">
                <a:latin typeface="Times New Roman"/>
                <a:cs typeface="Times New Roman"/>
              </a:rPr>
              <a:t> </a:t>
            </a:r>
            <a:r>
              <a:rPr sz="2800" dirty="0">
                <a:latin typeface="Times New Roman"/>
                <a:cs typeface="Times New Roman"/>
              </a:rPr>
              <a:t>of</a:t>
            </a:r>
            <a:r>
              <a:rPr sz="2800" spc="-30" dirty="0">
                <a:latin typeface="Times New Roman"/>
                <a:cs typeface="Times New Roman"/>
              </a:rPr>
              <a:t> </a:t>
            </a:r>
            <a:r>
              <a:rPr sz="2800" dirty="0">
                <a:latin typeface="Times New Roman"/>
                <a:cs typeface="Times New Roman"/>
              </a:rPr>
              <a:t>the</a:t>
            </a:r>
            <a:r>
              <a:rPr sz="2800" spc="-35" dirty="0">
                <a:latin typeface="Times New Roman"/>
                <a:cs typeface="Times New Roman"/>
              </a:rPr>
              <a:t> </a:t>
            </a:r>
            <a:r>
              <a:rPr sz="2800" dirty="0">
                <a:latin typeface="Times New Roman"/>
                <a:cs typeface="Times New Roman"/>
              </a:rPr>
              <a:t>subsequent</a:t>
            </a:r>
            <a:r>
              <a:rPr sz="2800" spc="-45" dirty="0">
                <a:latin typeface="Times New Roman"/>
                <a:cs typeface="Times New Roman"/>
              </a:rPr>
              <a:t> </a:t>
            </a:r>
            <a:r>
              <a:rPr sz="2800" dirty="0">
                <a:latin typeface="Times New Roman"/>
                <a:cs typeface="Times New Roman"/>
              </a:rPr>
              <a:t>definition</a:t>
            </a:r>
            <a:r>
              <a:rPr sz="2800" spc="-45" dirty="0">
                <a:latin typeface="Times New Roman"/>
                <a:cs typeface="Times New Roman"/>
              </a:rPr>
              <a:t> </a:t>
            </a:r>
            <a:r>
              <a:rPr sz="2800" dirty="0">
                <a:latin typeface="Times New Roman"/>
                <a:cs typeface="Times New Roman"/>
              </a:rPr>
              <a:t>and</a:t>
            </a:r>
            <a:r>
              <a:rPr sz="2800" spc="-35" dirty="0">
                <a:latin typeface="Times New Roman"/>
                <a:cs typeface="Times New Roman"/>
              </a:rPr>
              <a:t> </a:t>
            </a:r>
            <a:r>
              <a:rPr sz="2800" dirty="0">
                <a:latin typeface="Times New Roman"/>
                <a:cs typeface="Times New Roman"/>
              </a:rPr>
              <a:t>elaboration</a:t>
            </a:r>
            <a:r>
              <a:rPr sz="2800" spc="-30" dirty="0">
                <a:latin typeface="Times New Roman"/>
                <a:cs typeface="Times New Roman"/>
              </a:rPr>
              <a:t> </a:t>
            </a:r>
            <a:r>
              <a:rPr sz="2800" dirty="0">
                <a:latin typeface="Times New Roman"/>
                <a:cs typeface="Times New Roman"/>
              </a:rPr>
              <a:t>of</a:t>
            </a:r>
            <a:r>
              <a:rPr sz="2800" spc="-30" dirty="0">
                <a:latin typeface="Times New Roman"/>
                <a:cs typeface="Times New Roman"/>
              </a:rPr>
              <a:t> </a:t>
            </a:r>
            <a:r>
              <a:rPr sz="2800" dirty="0">
                <a:latin typeface="Times New Roman"/>
                <a:cs typeface="Times New Roman"/>
              </a:rPr>
              <a:t>the</a:t>
            </a:r>
            <a:r>
              <a:rPr sz="2800" spc="-40" dirty="0">
                <a:latin typeface="Times New Roman"/>
                <a:cs typeface="Times New Roman"/>
              </a:rPr>
              <a:t> </a:t>
            </a:r>
            <a:r>
              <a:rPr sz="2800" dirty="0">
                <a:latin typeface="Times New Roman"/>
                <a:cs typeface="Times New Roman"/>
              </a:rPr>
              <a:t>project</a:t>
            </a:r>
            <a:r>
              <a:rPr sz="2800" spc="-25" dirty="0">
                <a:latin typeface="Times New Roman"/>
                <a:cs typeface="Times New Roman"/>
              </a:rPr>
              <a:t> </a:t>
            </a:r>
            <a:r>
              <a:rPr sz="2800" spc="-10" dirty="0">
                <a:latin typeface="Times New Roman"/>
                <a:cs typeface="Times New Roman"/>
              </a:rPr>
              <a:t>scope.</a:t>
            </a:r>
            <a:endParaRPr sz="2800" dirty="0">
              <a:latin typeface="Times New Roman"/>
              <a:cs typeface="Times New Roman"/>
            </a:endParaRPr>
          </a:p>
          <a:p>
            <a:pPr>
              <a:lnSpc>
                <a:spcPct val="100000"/>
              </a:lnSpc>
              <a:spcBef>
                <a:spcPts val="1810"/>
              </a:spcBef>
              <a:buFont typeface="Arial MT"/>
              <a:buChar char="•"/>
            </a:pPr>
            <a:endParaRPr sz="2800" dirty="0">
              <a:latin typeface="Times New Roman"/>
              <a:cs typeface="Times New Roman"/>
            </a:endParaRPr>
          </a:p>
          <a:p>
            <a:pPr marL="240029" marR="6350" indent="-227329" algn="just">
              <a:lnSpc>
                <a:spcPct val="88900"/>
              </a:lnSpc>
              <a:buFont typeface="Arial MT"/>
              <a:buChar char="•"/>
              <a:tabLst>
                <a:tab pos="241300" algn="l"/>
              </a:tabLst>
            </a:pPr>
            <a:r>
              <a:rPr sz="2800" dirty="0">
                <a:latin typeface="Times New Roman"/>
                <a:cs typeface="Times New Roman"/>
              </a:rPr>
              <a:t>During</a:t>
            </a:r>
            <a:r>
              <a:rPr sz="2800" spc="690" dirty="0">
                <a:latin typeface="Times New Roman"/>
                <a:cs typeface="Times New Roman"/>
              </a:rPr>
              <a:t> </a:t>
            </a:r>
            <a:r>
              <a:rPr sz="2800" dirty="0">
                <a:latin typeface="Times New Roman"/>
                <a:cs typeface="Times New Roman"/>
              </a:rPr>
              <a:t>this  phase,</a:t>
            </a:r>
            <a:r>
              <a:rPr sz="2800" spc="690" dirty="0">
                <a:latin typeface="Times New Roman"/>
                <a:cs typeface="Times New Roman"/>
              </a:rPr>
              <a:t> </a:t>
            </a:r>
            <a:r>
              <a:rPr sz="2800" dirty="0">
                <a:latin typeface="Times New Roman"/>
                <a:cs typeface="Times New Roman"/>
              </a:rPr>
              <a:t>the</a:t>
            </a:r>
            <a:r>
              <a:rPr sz="2800" spc="695" dirty="0">
                <a:latin typeface="Times New Roman"/>
                <a:cs typeface="Times New Roman"/>
              </a:rPr>
              <a:t> </a:t>
            </a:r>
            <a:r>
              <a:rPr sz="2800" dirty="0">
                <a:latin typeface="Times New Roman"/>
                <a:cs typeface="Times New Roman"/>
              </a:rPr>
              <a:t>organization  calls</a:t>
            </a:r>
            <a:r>
              <a:rPr sz="2800" spc="5" dirty="0">
                <a:latin typeface="Times New Roman"/>
                <a:cs typeface="Times New Roman"/>
              </a:rPr>
              <a:t>  </a:t>
            </a:r>
            <a:r>
              <a:rPr sz="2800" dirty="0">
                <a:latin typeface="Times New Roman"/>
                <a:cs typeface="Times New Roman"/>
              </a:rPr>
              <a:t>upon</a:t>
            </a:r>
            <a:r>
              <a:rPr sz="2800" spc="695" dirty="0">
                <a:latin typeface="Times New Roman"/>
                <a:cs typeface="Times New Roman"/>
              </a:rPr>
              <a:t> </a:t>
            </a:r>
            <a:r>
              <a:rPr sz="2800" dirty="0">
                <a:latin typeface="Times New Roman"/>
                <a:cs typeface="Times New Roman"/>
              </a:rPr>
              <a:t>the</a:t>
            </a:r>
            <a:r>
              <a:rPr sz="2800" spc="695" dirty="0">
                <a:latin typeface="Times New Roman"/>
                <a:cs typeface="Times New Roman"/>
              </a:rPr>
              <a:t> </a:t>
            </a:r>
            <a:r>
              <a:rPr sz="2800" dirty="0">
                <a:latin typeface="Times New Roman"/>
                <a:cs typeface="Times New Roman"/>
              </a:rPr>
              <a:t>experience</a:t>
            </a:r>
            <a:r>
              <a:rPr sz="2800" spc="680" dirty="0">
                <a:latin typeface="Times New Roman"/>
                <a:cs typeface="Times New Roman"/>
              </a:rPr>
              <a:t> </a:t>
            </a:r>
            <a:r>
              <a:rPr sz="2800" spc="-25" dirty="0">
                <a:latin typeface="Times New Roman"/>
                <a:cs typeface="Times New Roman"/>
              </a:rPr>
              <a:t>and 	</a:t>
            </a:r>
            <a:r>
              <a:rPr sz="2800" dirty="0">
                <a:latin typeface="Times New Roman"/>
                <a:cs typeface="Times New Roman"/>
              </a:rPr>
              <a:t>creativity</a:t>
            </a:r>
            <a:r>
              <a:rPr sz="2800" spc="5" dirty="0">
                <a:latin typeface="Times New Roman"/>
                <a:cs typeface="Times New Roman"/>
              </a:rPr>
              <a:t>  </a:t>
            </a:r>
            <a:r>
              <a:rPr sz="2800" dirty="0">
                <a:latin typeface="Times New Roman"/>
                <a:cs typeface="Times New Roman"/>
              </a:rPr>
              <a:t>of</a:t>
            </a:r>
            <a:r>
              <a:rPr sz="2800" spc="10" dirty="0">
                <a:latin typeface="Times New Roman"/>
                <a:cs typeface="Times New Roman"/>
              </a:rPr>
              <a:t>  </a:t>
            </a:r>
            <a:r>
              <a:rPr sz="2800" dirty="0">
                <a:latin typeface="Times New Roman"/>
                <a:cs typeface="Times New Roman"/>
              </a:rPr>
              <a:t>its</a:t>
            </a:r>
            <a:r>
              <a:rPr sz="2800" spc="15" dirty="0">
                <a:latin typeface="Times New Roman"/>
                <a:cs typeface="Times New Roman"/>
              </a:rPr>
              <a:t>  </a:t>
            </a:r>
            <a:r>
              <a:rPr sz="2800" dirty="0">
                <a:latin typeface="Times New Roman"/>
                <a:cs typeface="Times New Roman"/>
              </a:rPr>
              <a:t>technicians,</a:t>
            </a:r>
            <a:r>
              <a:rPr sz="2800" spc="15" dirty="0">
                <a:latin typeface="Times New Roman"/>
                <a:cs typeface="Times New Roman"/>
              </a:rPr>
              <a:t>  </a:t>
            </a:r>
            <a:r>
              <a:rPr sz="2800" dirty="0">
                <a:latin typeface="Times New Roman"/>
                <a:cs typeface="Times New Roman"/>
              </a:rPr>
              <a:t>manager</a:t>
            </a:r>
            <a:r>
              <a:rPr sz="2800" spc="25" dirty="0">
                <a:latin typeface="Times New Roman"/>
                <a:cs typeface="Times New Roman"/>
              </a:rPr>
              <a:t>  </a:t>
            </a:r>
            <a:r>
              <a:rPr sz="2800" dirty="0">
                <a:latin typeface="Times New Roman"/>
                <a:cs typeface="Times New Roman"/>
              </a:rPr>
              <a:t>and</a:t>
            </a:r>
            <a:r>
              <a:rPr sz="2800" spc="10" dirty="0">
                <a:latin typeface="Times New Roman"/>
                <a:cs typeface="Times New Roman"/>
              </a:rPr>
              <a:t>  </a:t>
            </a:r>
            <a:r>
              <a:rPr sz="2800" dirty="0">
                <a:latin typeface="Times New Roman"/>
                <a:cs typeface="Times New Roman"/>
              </a:rPr>
              <a:t>directors</a:t>
            </a:r>
            <a:r>
              <a:rPr sz="2800" spc="20" dirty="0">
                <a:latin typeface="Times New Roman"/>
                <a:cs typeface="Times New Roman"/>
              </a:rPr>
              <a:t>  </a:t>
            </a:r>
            <a:r>
              <a:rPr sz="2800" dirty="0">
                <a:latin typeface="Times New Roman"/>
                <a:cs typeface="Times New Roman"/>
              </a:rPr>
              <a:t>to</a:t>
            </a:r>
            <a:r>
              <a:rPr sz="2800" spc="15" dirty="0">
                <a:latin typeface="Times New Roman"/>
                <a:cs typeface="Times New Roman"/>
              </a:rPr>
              <a:t>  </a:t>
            </a:r>
            <a:r>
              <a:rPr sz="2800" dirty="0">
                <a:latin typeface="Times New Roman"/>
                <a:cs typeface="Times New Roman"/>
              </a:rPr>
              <a:t>generate</a:t>
            </a:r>
            <a:r>
              <a:rPr sz="2800" spc="10" dirty="0">
                <a:latin typeface="Times New Roman"/>
                <a:cs typeface="Times New Roman"/>
              </a:rPr>
              <a:t>  </a:t>
            </a:r>
            <a:r>
              <a:rPr sz="2800" spc="-25" dirty="0">
                <a:latin typeface="Times New Roman"/>
                <a:cs typeface="Times New Roman"/>
              </a:rPr>
              <a:t>an 	</a:t>
            </a:r>
            <a:r>
              <a:rPr sz="2800" dirty="0">
                <a:latin typeface="Times New Roman"/>
                <a:cs typeface="Times New Roman"/>
              </a:rPr>
              <a:t>adequate</a:t>
            </a:r>
            <a:r>
              <a:rPr sz="2800" spc="-45" dirty="0">
                <a:latin typeface="Times New Roman"/>
                <a:cs typeface="Times New Roman"/>
              </a:rPr>
              <a:t> </a:t>
            </a:r>
            <a:r>
              <a:rPr sz="2800" dirty="0">
                <a:latin typeface="Times New Roman"/>
                <a:cs typeface="Times New Roman"/>
              </a:rPr>
              <a:t>group</a:t>
            </a:r>
            <a:r>
              <a:rPr sz="2800" spc="-10" dirty="0">
                <a:latin typeface="Times New Roman"/>
                <a:cs typeface="Times New Roman"/>
              </a:rPr>
              <a:t> </a:t>
            </a:r>
            <a:r>
              <a:rPr sz="2800" dirty="0">
                <a:latin typeface="Times New Roman"/>
                <a:cs typeface="Times New Roman"/>
              </a:rPr>
              <a:t>of</a:t>
            </a:r>
            <a:r>
              <a:rPr sz="2800" spc="-10" dirty="0">
                <a:latin typeface="Times New Roman"/>
                <a:cs typeface="Times New Roman"/>
              </a:rPr>
              <a:t> </a:t>
            </a:r>
            <a:r>
              <a:rPr sz="2800" dirty="0">
                <a:latin typeface="Times New Roman"/>
                <a:cs typeface="Times New Roman"/>
              </a:rPr>
              <a:t>alternatives</a:t>
            </a:r>
            <a:r>
              <a:rPr sz="2800" spc="-55" dirty="0">
                <a:latin typeface="Times New Roman"/>
                <a:cs typeface="Times New Roman"/>
              </a:rPr>
              <a:t> </a:t>
            </a:r>
            <a:r>
              <a:rPr sz="2800" dirty="0">
                <a:latin typeface="Times New Roman"/>
                <a:cs typeface="Times New Roman"/>
              </a:rPr>
              <a:t>to</a:t>
            </a:r>
            <a:r>
              <a:rPr sz="2800" spc="-10" dirty="0">
                <a:latin typeface="Times New Roman"/>
                <a:cs typeface="Times New Roman"/>
              </a:rPr>
              <a:t> </a:t>
            </a:r>
            <a:r>
              <a:rPr sz="2800" dirty="0">
                <a:latin typeface="Times New Roman"/>
                <a:cs typeface="Times New Roman"/>
              </a:rPr>
              <a:t>fulfill</a:t>
            </a:r>
            <a:r>
              <a:rPr sz="2800" spc="-30" dirty="0">
                <a:latin typeface="Times New Roman"/>
                <a:cs typeface="Times New Roman"/>
              </a:rPr>
              <a:t> </a:t>
            </a:r>
            <a:r>
              <a:rPr sz="2800" dirty="0">
                <a:latin typeface="Times New Roman"/>
                <a:cs typeface="Times New Roman"/>
              </a:rPr>
              <a:t>the</a:t>
            </a:r>
            <a:r>
              <a:rPr sz="2800" spc="-15" dirty="0">
                <a:latin typeface="Times New Roman"/>
                <a:cs typeface="Times New Roman"/>
              </a:rPr>
              <a:t> </a:t>
            </a:r>
            <a:r>
              <a:rPr sz="2800" dirty="0">
                <a:latin typeface="Times New Roman"/>
                <a:cs typeface="Times New Roman"/>
              </a:rPr>
              <a:t>expressed</a:t>
            </a:r>
            <a:r>
              <a:rPr sz="2800" spc="-20" dirty="0">
                <a:latin typeface="Times New Roman"/>
                <a:cs typeface="Times New Roman"/>
              </a:rPr>
              <a:t> </a:t>
            </a:r>
            <a:r>
              <a:rPr sz="2800" spc="-10" dirty="0">
                <a:latin typeface="Times New Roman"/>
                <a:cs typeface="Times New Roman"/>
              </a:rPr>
              <a:t>need.</a:t>
            </a:r>
            <a:endParaRPr sz="2800" dirty="0">
              <a:latin typeface="Times New Roman"/>
              <a:cs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209276" y="0"/>
            <a:ext cx="1134110" cy="478790"/>
          </a:xfrm>
          <a:custGeom>
            <a:avLst/>
            <a:gdLst/>
            <a:ahLst/>
            <a:cxnLst/>
            <a:rect l="l" t="t" r="r" b="b"/>
            <a:pathLst>
              <a:path w="1134109" h="478790">
                <a:moveTo>
                  <a:pt x="1133855" y="0"/>
                </a:moveTo>
                <a:lnTo>
                  <a:pt x="0" y="0"/>
                </a:lnTo>
                <a:lnTo>
                  <a:pt x="1650" y="16891"/>
                </a:lnTo>
                <a:lnTo>
                  <a:pt x="12982" y="62669"/>
                </a:lnTo>
                <a:lnTo>
                  <a:pt x="27864" y="106933"/>
                </a:lnTo>
                <a:lnTo>
                  <a:pt x="46135" y="149518"/>
                </a:lnTo>
                <a:lnTo>
                  <a:pt x="67632" y="190264"/>
                </a:lnTo>
                <a:lnTo>
                  <a:pt x="92192" y="229006"/>
                </a:lnTo>
                <a:lnTo>
                  <a:pt x="119655" y="265584"/>
                </a:lnTo>
                <a:lnTo>
                  <a:pt x="149858" y="299833"/>
                </a:lnTo>
                <a:lnTo>
                  <a:pt x="182639" y="331592"/>
                </a:lnTo>
                <a:lnTo>
                  <a:pt x="217835" y="360699"/>
                </a:lnTo>
                <a:lnTo>
                  <a:pt x="255286" y="386989"/>
                </a:lnTo>
                <a:lnTo>
                  <a:pt x="294827" y="410302"/>
                </a:lnTo>
                <a:lnTo>
                  <a:pt x="336299" y="430474"/>
                </a:lnTo>
                <a:lnTo>
                  <a:pt x="379538" y="447342"/>
                </a:lnTo>
                <a:lnTo>
                  <a:pt x="424382" y="460746"/>
                </a:lnTo>
                <a:lnTo>
                  <a:pt x="470670" y="470521"/>
                </a:lnTo>
                <a:lnTo>
                  <a:pt x="518239" y="476505"/>
                </a:lnTo>
                <a:lnTo>
                  <a:pt x="566927" y="478536"/>
                </a:lnTo>
                <a:lnTo>
                  <a:pt x="615616" y="476505"/>
                </a:lnTo>
                <a:lnTo>
                  <a:pt x="663185" y="470521"/>
                </a:lnTo>
                <a:lnTo>
                  <a:pt x="709473" y="460746"/>
                </a:lnTo>
                <a:lnTo>
                  <a:pt x="754317" y="447342"/>
                </a:lnTo>
                <a:lnTo>
                  <a:pt x="797556" y="430474"/>
                </a:lnTo>
                <a:lnTo>
                  <a:pt x="839028" y="410302"/>
                </a:lnTo>
                <a:lnTo>
                  <a:pt x="878569" y="386989"/>
                </a:lnTo>
                <a:lnTo>
                  <a:pt x="916020" y="360699"/>
                </a:lnTo>
                <a:lnTo>
                  <a:pt x="951216" y="331592"/>
                </a:lnTo>
                <a:lnTo>
                  <a:pt x="983997" y="299833"/>
                </a:lnTo>
                <a:lnTo>
                  <a:pt x="1014200" y="265584"/>
                </a:lnTo>
                <a:lnTo>
                  <a:pt x="1041663" y="229006"/>
                </a:lnTo>
                <a:lnTo>
                  <a:pt x="1066223" y="190264"/>
                </a:lnTo>
                <a:lnTo>
                  <a:pt x="1087720" y="149518"/>
                </a:lnTo>
                <a:lnTo>
                  <a:pt x="1105991" y="106933"/>
                </a:lnTo>
                <a:lnTo>
                  <a:pt x="1120873" y="62669"/>
                </a:lnTo>
                <a:lnTo>
                  <a:pt x="1132204" y="16891"/>
                </a:lnTo>
                <a:lnTo>
                  <a:pt x="1133855" y="0"/>
                </a:lnTo>
                <a:close/>
              </a:path>
            </a:pathLst>
          </a:custGeom>
          <a:solidFill>
            <a:srgbClr val="FFC000"/>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384555" rIns="0" bIns="0" rtlCol="0">
            <a:spAutoFit/>
          </a:bodyPr>
          <a:lstStyle/>
          <a:p>
            <a:pPr marL="12700">
              <a:lnSpc>
                <a:spcPct val="100000"/>
              </a:lnSpc>
              <a:spcBef>
                <a:spcPts val="100"/>
              </a:spcBef>
            </a:pPr>
            <a:r>
              <a:rPr sz="3600" b="1" dirty="0">
                <a:solidFill>
                  <a:srgbClr val="000000"/>
                </a:solidFill>
                <a:latin typeface="Times New Roman"/>
                <a:cs typeface="Times New Roman"/>
              </a:rPr>
              <a:t>3.</a:t>
            </a:r>
            <a:r>
              <a:rPr sz="3600" b="1" spc="-5" dirty="0">
                <a:solidFill>
                  <a:srgbClr val="000000"/>
                </a:solidFill>
                <a:latin typeface="Times New Roman"/>
                <a:cs typeface="Times New Roman"/>
              </a:rPr>
              <a:t> </a:t>
            </a:r>
            <a:r>
              <a:rPr sz="3600" b="1" dirty="0">
                <a:solidFill>
                  <a:srgbClr val="000000"/>
                </a:solidFill>
                <a:latin typeface="Times New Roman"/>
                <a:cs typeface="Times New Roman"/>
              </a:rPr>
              <a:t>Initial</a:t>
            </a:r>
            <a:r>
              <a:rPr sz="3600" b="1" spc="-20" dirty="0">
                <a:solidFill>
                  <a:srgbClr val="000000"/>
                </a:solidFill>
                <a:latin typeface="Times New Roman"/>
                <a:cs typeface="Times New Roman"/>
              </a:rPr>
              <a:t> </a:t>
            </a:r>
            <a:r>
              <a:rPr sz="3600" b="1" dirty="0">
                <a:solidFill>
                  <a:srgbClr val="000000"/>
                </a:solidFill>
                <a:latin typeface="Times New Roman"/>
                <a:cs typeface="Times New Roman"/>
              </a:rPr>
              <a:t>Selection</a:t>
            </a:r>
            <a:r>
              <a:rPr sz="3600" b="1" spc="-5" dirty="0">
                <a:solidFill>
                  <a:srgbClr val="000000"/>
                </a:solidFill>
                <a:latin typeface="Times New Roman"/>
                <a:cs typeface="Times New Roman"/>
              </a:rPr>
              <a:t> </a:t>
            </a:r>
            <a:r>
              <a:rPr sz="3600" b="1" dirty="0">
                <a:solidFill>
                  <a:srgbClr val="000000"/>
                </a:solidFill>
                <a:latin typeface="Times New Roman"/>
                <a:cs typeface="Times New Roman"/>
              </a:rPr>
              <a:t>of</a:t>
            </a:r>
            <a:r>
              <a:rPr sz="3600" b="1" spc="-185" dirty="0">
                <a:solidFill>
                  <a:srgbClr val="000000"/>
                </a:solidFill>
                <a:latin typeface="Times New Roman"/>
                <a:cs typeface="Times New Roman"/>
              </a:rPr>
              <a:t> </a:t>
            </a:r>
            <a:r>
              <a:rPr sz="3600" b="1" spc="-10" dirty="0">
                <a:solidFill>
                  <a:srgbClr val="000000"/>
                </a:solidFill>
                <a:latin typeface="Times New Roman"/>
                <a:cs typeface="Times New Roman"/>
              </a:rPr>
              <a:t>Alternatives</a:t>
            </a:r>
            <a:endParaRPr sz="3600">
              <a:latin typeface="Times New Roman"/>
              <a:cs typeface="Times New Roman"/>
            </a:endParaRPr>
          </a:p>
        </p:txBody>
      </p:sp>
      <p:sp>
        <p:nvSpPr>
          <p:cNvPr id="4" name="object 4"/>
          <p:cNvSpPr/>
          <p:nvPr/>
        </p:nvSpPr>
        <p:spPr>
          <a:xfrm>
            <a:off x="557022" y="4226052"/>
            <a:ext cx="2041525" cy="2041525"/>
          </a:xfrm>
          <a:custGeom>
            <a:avLst/>
            <a:gdLst/>
            <a:ahLst/>
            <a:cxnLst/>
            <a:rect l="l" t="t" r="r" b="b"/>
            <a:pathLst>
              <a:path w="2041525" h="2041525">
                <a:moveTo>
                  <a:pt x="0" y="0"/>
                </a:moveTo>
                <a:lnTo>
                  <a:pt x="557" y="48183"/>
                </a:lnTo>
                <a:lnTo>
                  <a:pt x="2222" y="96093"/>
                </a:lnTo>
                <a:lnTo>
                  <a:pt x="4981" y="143717"/>
                </a:lnTo>
                <a:lnTo>
                  <a:pt x="8822" y="191044"/>
                </a:lnTo>
                <a:lnTo>
                  <a:pt x="13734" y="238060"/>
                </a:lnTo>
                <a:lnTo>
                  <a:pt x="19704" y="284753"/>
                </a:lnTo>
                <a:lnTo>
                  <a:pt x="26719" y="331112"/>
                </a:lnTo>
                <a:lnTo>
                  <a:pt x="34768" y="377123"/>
                </a:lnTo>
                <a:lnTo>
                  <a:pt x="43838" y="422776"/>
                </a:lnTo>
                <a:lnTo>
                  <a:pt x="53917" y="468056"/>
                </a:lnTo>
                <a:lnTo>
                  <a:pt x="64993" y="512953"/>
                </a:lnTo>
                <a:lnTo>
                  <a:pt x="77053" y="557454"/>
                </a:lnTo>
                <a:lnTo>
                  <a:pt x="90085" y="601547"/>
                </a:lnTo>
                <a:lnTo>
                  <a:pt x="104077" y="645218"/>
                </a:lnTo>
                <a:lnTo>
                  <a:pt x="119016" y="688457"/>
                </a:lnTo>
                <a:lnTo>
                  <a:pt x="134891" y="731251"/>
                </a:lnTo>
                <a:lnTo>
                  <a:pt x="151689" y="773588"/>
                </a:lnTo>
                <a:lnTo>
                  <a:pt x="169398" y="815455"/>
                </a:lnTo>
                <a:lnTo>
                  <a:pt x="188005" y="856840"/>
                </a:lnTo>
                <a:lnTo>
                  <a:pt x="207499" y="897731"/>
                </a:lnTo>
                <a:lnTo>
                  <a:pt x="227867" y="938116"/>
                </a:lnTo>
                <a:lnTo>
                  <a:pt x="249097" y="977982"/>
                </a:lnTo>
                <a:lnTo>
                  <a:pt x="271176" y="1017317"/>
                </a:lnTo>
                <a:lnTo>
                  <a:pt x="294092" y="1056108"/>
                </a:lnTo>
                <a:lnTo>
                  <a:pt x="317834" y="1094345"/>
                </a:lnTo>
                <a:lnTo>
                  <a:pt x="342388" y="1132014"/>
                </a:lnTo>
                <a:lnTo>
                  <a:pt x="367743" y="1169103"/>
                </a:lnTo>
                <a:lnTo>
                  <a:pt x="393886" y="1205599"/>
                </a:lnTo>
                <a:lnTo>
                  <a:pt x="420806" y="1241492"/>
                </a:lnTo>
                <a:lnTo>
                  <a:pt x="448489" y="1276767"/>
                </a:lnTo>
                <a:lnTo>
                  <a:pt x="476923" y="1311414"/>
                </a:lnTo>
                <a:lnTo>
                  <a:pt x="506097" y="1345419"/>
                </a:lnTo>
                <a:lnTo>
                  <a:pt x="535998" y="1378771"/>
                </a:lnTo>
                <a:lnTo>
                  <a:pt x="566613" y="1411457"/>
                </a:lnTo>
                <a:lnTo>
                  <a:pt x="597931" y="1443466"/>
                </a:lnTo>
                <a:lnTo>
                  <a:pt x="629940" y="1474784"/>
                </a:lnTo>
                <a:lnTo>
                  <a:pt x="662626" y="1505399"/>
                </a:lnTo>
                <a:lnTo>
                  <a:pt x="695978" y="1535300"/>
                </a:lnTo>
                <a:lnTo>
                  <a:pt x="729983" y="1564474"/>
                </a:lnTo>
                <a:lnTo>
                  <a:pt x="764630" y="1592908"/>
                </a:lnTo>
                <a:lnTo>
                  <a:pt x="799905" y="1620591"/>
                </a:lnTo>
                <a:lnTo>
                  <a:pt x="835798" y="1647511"/>
                </a:lnTo>
                <a:lnTo>
                  <a:pt x="872294" y="1673654"/>
                </a:lnTo>
                <a:lnTo>
                  <a:pt x="909383" y="1699009"/>
                </a:lnTo>
                <a:lnTo>
                  <a:pt x="947052" y="1723563"/>
                </a:lnTo>
                <a:lnTo>
                  <a:pt x="985289" y="1747305"/>
                </a:lnTo>
                <a:lnTo>
                  <a:pt x="1024080" y="1770221"/>
                </a:lnTo>
                <a:lnTo>
                  <a:pt x="1063415" y="1792300"/>
                </a:lnTo>
                <a:lnTo>
                  <a:pt x="1103281" y="1813530"/>
                </a:lnTo>
                <a:lnTo>
                  <a:pt x="1143666" y="1833898"/>
                </a:lnTo>
                <a:lnTo>
                  <a:pt x="1184557" y="1853392"/>
                </a:lnTo>
                <a:lnTo>
                  <a:pt x="1225942" y="1871999"/>
                </a:lnTo>
                <a:lnTo>
                  <a:pt x="1267809" y="1889708"/>
                </a:lnTo>
                <a:lnTo>
                  <a:pt x="1310146" y="1906506"/>
                </a:lnTo>
                <a:lnTo>
                  <a:pt x="1352940" y="1922381"/>
                </a:lnTo>
                <a:lnTo>
                  <a:pt x="1396179" y="1937320"/>
                </a:lnTo>
                <a:lnTo>
                  <a:pt x="1439850" y="1951312"/>
                </a:lnTo>
                <a:lnTo>
                  <a:pt x="1483943" y="1964344"/>
                </a:lnTo>
                <a:lnTo>
                  <a:pt x="1528444" y="1976404"/>
                </a:lnTo>
                <a:lnTo>
                  <a:pt x="1573341" y="1987480"/>
                </a:lnTo>
                <a:lnTo>
                  <a:pt x="1618621" y="1997559"/>
                </a:lnTo>
                <a:lnTo>
                  <a:pt x="1664274" y="2006629"/>
                </a:lnTo>
                <a:lnTo>
                  <a:pt x="1710285" y="2014678"/>
                </a:lnTo>
                <a:lnTo>
                  <a:pt x="1756644" y="2021693"/>
                </a:lnTo>
                <a:lnTo>
                  <a:pt x="1803337" y="2027663"/>
                </a:lnTo>
                <a:lnTo>
                  <a:pt x="1850353" y="2032575"/>
                </a:lnTo>
                <a:lnTo>
                  <a:pt x="1897680" y="2036416"/>
                </a:lnTo>
                <a:lnTo>
                  <a:pt x="1945304" y="2039175"/>
                </a:lnTo>
                <a:lnTo>
                  <a:pt x="1993214" y="2040840"/>
                </a:lnTo>
                <a:lnTo>
                  <a:pt x="2041398" y="2041398"/>
                </a:lnTo>
              </a:path>
            </a:pathLst>
          </a:custGeom>
          <a:ln w="127000">
            <a:solidFill>
              <a:srgbClr val="FFC000"/>
            </a:solidFill>
            <a:prstDash val="dash"/>
          </a:ln>
        </p:spPr>
        <p:txBody>
          <a:bodyPr wrap="square" lIns="0" tIns="0" rIns="0" bIns="0" rtlCol="0"/>
          <a:lstStyle/>
          <a:p>
            <a:endParaRPr/>
          </a:p>
        </p:txBody>
      </p:sp>
      <p:sp>
        <p:nvSpPr>
          <p:cNvPr id="5" name="object 5"/>
          <p:cNvSpPr txBox="1"/>
          <p:nvPr/>
        </p:nvSpPr>
        <p:spPr>
          <a:xfrm>
            <a:off x="1217931" y="1423023"/>
            <a:ext cx="9602470" cy="4526880"/>
          </a:xfrm>
          <a:prstGeom prst="rect">
            <a:avLst/>
          </a:prstGeom>
        </p:spPr>
        <p:txBody>
          <a:bodyPr vert="horz" wrap="square" lIns="0" tIns="12700" rIns="0" bIns="0" rtlCol="0">
            <a:spAutoFit/>
          </a:bodyPr>
          <a:lstStyle/>
          <a:p>
            <a:pPr marL="240029" indent="-227329" algn="just">
              <a:lnSpc>
                <a:spcPts val="2735"/>
              </a:lnSpc>
              <a:spcBef>
                <a:spcPts val="100"/>
              </a:spcBef>
              <a:buFont typeface="Arial MT"/>
              <a:buChar char="•"/>
              <a:tabLst>
                <a:tab pos="240029" algn="l"/>
              </a:tabLst>
            </a:pPr>
            <a:r>
              <a:rPr sz="2400" dirty="0">
                <a:latin typeface="Times New Roman"/>
                <a:cs typeface="Times New Roman"/>
              </a:rPr>
              <a:t>After</a:t>
            </a:r>
            <a:r>
              <a:rPr sz="2400" spc="-15" dirty="0">
                <a:latin typeface="Times New Roman"/>
                <a:cs typeface="Times New Roman"/>
              </a:rPr>
              <a:t> </a:t>
            </a:r>
            <a:r>
              <a:rPr sz="2400" dirty="0">
                <a:latin typeface="Times New Roman"/>
                <a:cs typeface="Times New Roman"/>
              </a:rPr>
              <a:t>the</a:t>
            </a:r>
            <a:r>
              <a:rPr sz="2400" spc="-10" dirty="0">
                <a:latin typeface="Times New Roman"/>
                <a:cs typeface="Times New Roman"/>
              </a:rPr>
              <a:t> </a:t>
            </a:r>
            <a:r>
              <a:rPr sz="2400" dirty="0">
                <a:latin typeface="Times New Roman"/>
                <a:cs typeface="Times New Roman"/>
              </a:rPr>
              <a:t>alternatives</a:t>
            </a:r>
            <a:r>
              <a:rPr sz="2400" spc="-10" dirty="0">
                <a:latin typeface="Times New Roman"/>
                <a:cs typeface="Times New Roman"/>
              </a:rPr>
              <a:t> </a:t>
            </a:r>
            <a:r>
              <a:rPr sz="2400" dirty="0">
                <a:latin typeface="Times New Roman"/>
                <a:cs typeface="Times New Roman"/>
              </a:rPr>
              <a:t>have</a:t>
            </a:r>
            <a:r>
              <a:rPr sz="2400" spc="-15" dirty="0">
                <a:latin typeface="Times New Roman"/>
                <a:cs typeface="Times New Roman"/>
              </a:rPr>
              <a:t> </a:t>
            </a:r>
            <a:r>
              <a:rPr sz="2400" dirty="0">
                <a:latin typeface="Times New Roman"/>
                <a:cs typeface="Times New Roman"/>
              </a:rPr>
              <a:t>been</a:t>
            </a:r>
            <a:r>
              <a:rPr sz="2400" spc="-25" dirty="0">
                <a:latin typeface="Times New Roman"/>
                <a:cs typeface="Times New Roman"/>
              </a:rPr>
              <a:t> </a:t>
            </a:r>
            <a:r>
              <a:rPr sz="2400" dirty="0">
                <a:latin typeface="Times New Roman"/>
                <a:cs typeface="Times New Roman"/>
              </a:rPr>
              <a:t>identified,</a:t>
            </a:r>
            <a:r>
              <a:rPr sz="2400" spc="-20" dirty="0">
                <a:latin typeface="Times New Roman"/>
                <a:cs typeface="Times New Roman"/>
              </a:rPr>
              <a:t> </a:t>
            </a:r>
            <a:r>
              <a:rPr sz="2400" dirty="0">
                <a:latin typeface="Times New Roman"/>
                <a:cs typeface="Times New Roman"/>
              </a:rPr>
              <a:t>comparative</a:t>
            </a:r>
            <a:r>
              <a:rPr sz="2400" spc="-35" dirty="0">
                <a:latin typeface="Times New Roman"/>
                <a:cs typeface="Times New Roman"/>
              </a:rPr>
              <a:t> </a:t>
            </a:r>
            <a:r>
              <a:rPr sz="2400" dirty="0">
                <a:latin typeface="Times New Roman"/>
                <a:cs typeface="Times New Roman"/>
              </a:rPr>
              <a:t>analyses</a:t>
            </a:r>
            <a:r>
              <a:rPr sz="2400" spc="-20" dirty="0">
                <a:latin typeface="Times New Roman"/>
                <a:cs typeface="Times New Roman"/>
              </a:rPr>
              <a:t> </a:t>
            </a:r>
            <a:r>
              <a:rPr sz="2400" dirty="0">
                <a:latin typeface="Times New Roman"/>
                <a:cs typeface="Times New Roman"/>
              </a:rPr>
              <a:t>are</a:t>
            </a:r>
            <a:r>
              <a:rPr sz="2400" spc="-15" dirty="0">
                <a:latin typeface="Times New Roman"/>
                <a:cs typeface="Times New Roman"/>
              </a:rPr>
              <a:t> </a:t>
            </a:r>
            <a:r>
              <a:rPr sz="2400" dirty="0">
                <a:latin typeface="Times New Roman"/>
                <a:cs typeface="Times New Roman"/>
              </a:rPr>
              <a:t>made</a:t>
            </a:r>
            <a:r>
              <a:rPr sz="2400" spc="-10" dirty="0">
                <a:latin typeface="Times New Roman"/>
                <a:cs typeface="Times New Roman"/>
              </a:rPr>
              <a:t> </a:t>
            </a:r>
            <a:r>
              <a:rPr sz="2400" dirty="0">
                <a:latin typeface="Times New Roman"/>
                <a:cs typeface="Times New Roman"/>
              </a:rPr>
              <a:t>in</a:t>
            </a:r>
            <a:r>
              <a:rPr sz="2400" spc="-25" dirty="0">
                <a:latin typeface="Times New Roman"/>
                <a:cs typeface="Times New Roman"/>
              </a:rPr>
              <a:t> </a:t>
            </a:r>
            <a:r>
              <a:rPr sz="2400" spc="-10" dirty="0" smtClean="0">
                <a:latin typeface="Times New Roman"/>
                <a:cs typeface="Times New Roman"/>
              </a:rPr>
              <a:t>order </a:t>
            </a:r>
            <a:r>
              <a:rPr sz="2400" dirty="0" smtClean="0">
                <a:latin typeface="Times New Roman"/>
                <a:cs typeface="Times New Roman"/>
              </a:rPr>
              <a:t>to</a:t>
            </a:r>
            <a:r>
              <a:rPr sz="2400" spc="-25" dirty="0" smtClean="0">
                <a:latin typeface="Times New Roman"/>
                <a:cs typeface="Times New Roman"/>
              </a:rPr>
              <a:t> </a:t>
            </a:r>
            <a:r>
              <a:rPr sz="2400" dirty="0">
                <a:latin typeface="Times New Roman"/>
                <a:cs typeface="Times New Roman"/>
              </a:rPr>
              <a:t>select</a:t>
            </a:r>
            <a:r>
              <a:rPr sz="2400" spc="-25" dirty="0">
                <a:latin typeface="Times New Roman"/>
                <a:cs typeface="Times New Roman"/>
              </a:rPr>
              <a:t> </a:t>
            </a:r>
            <a:r>
              <a:rPr sz="2400" dirty="0">
                <a:latin typeface="Times New Roman"/>
                <a:cs typeface="Times New Roman"/>
              </a:rPr>
              <a:t>the</a:t>
            </a:r>
            <a:r>
              <a:rPr sz="2400" spc="-5" dirty="0">
                <a:latin typeface="Times New Roman"/>
                <a:cs typeface="Times New Roman"/>
              </a:rPr>
              <a:t> </a:t>
            </a:r>
            <a:r>
              <a:rPr sz="2400" dirty="0">
                <a:latin typeface="Times New Roman"/>
                <a:cs typeface="Times New Roman"/>
              </a:rPr>
              <a:t>most</a:t>
            </a:r>
            <a:r>
              <a:rPr sz="2400" spc="15" dirty="0">
                <a:latin typeface="Times New Roman"/>
                <a:cs typeface="Times New Roman"/>
              </a:rPr>
              <a:t> </a:t>
            </a:r>
            <a:r>
              <a:rPr sz="2400" dirty="0">
                <a:latin typeface="Times New Roman"/>
                <a:cs typeface="Times New Roman"/>
              </a:rPr>
              <a:t>beneficial</a:t>
            </a:r>
            <a:r>
              <a:rPr sz="2400" spc="-35" dirty="0">
                <a:latin typeface="Times New Roman"/>
                <a:cs typeface="Times New Roman"/>
              </a:rPr>
              <a:t> </a:t>
            </a:r>
            <a:r>
              <a:rPr sz="2400" dirty="0">
                <a:latin typeface="Times New Roman"/>
                <a:cs typeface="Times New Roman"/>
              </a:rPr>
              <a:t>and to</a:t>
            </a:r>
            <a:r>
              <a:rPr sz="2400" spc="-15" dirty="0">
                <a:latin typeface="Times New Roman"/>
                <a:cs typeface="Times New Roman"/>
              </a:rPr>
              <a:t> </a:t>
            </a:r>
            <a:r>
              <a:rPr sz="2400" dirty="0">
                <a:latin typeface="Times New Roman"/>
                <a:cs typeface="Times New Roman"/>
              </a:rPr>
              <a:t>reject</a:t>
            </a:r>
            <a:r>
              <a:rPr sz="2400" spc="-25" dirty="0">
                <a:latin typeface="Times New Roman"/>
                <a:cs typeface="Times New Roman"/>
              </a:rPr>
              <a:t> </a:t>
            </a:r>
            <a:r>
              <a:rPr sz="2400" dirty="0">
                <a:latin typeface="Times New Roman"/>
                <a:cs typeface="Times New Roman"/>
              </a:rPr>
              <a:t>the</a:t>
            </a:r>
            <a:r>
              <a:rPr sz="2400" spc="-15" dirty="0">
                <a:latin typeface="Times New Roman"/>
                <a:cs typeface="Times New Roman"/>
              </a:rPr>
              <a:t> </a:t>
            </a:r>
            <a:r>
              <a:rPr sz="2400" dirty="0">
                <a:latin typeface="Times New Roman"/>
                <a:cs typeface="Times New Roman"/>
              </a:rPr>
              <a:t>least</a:t>
            </a:r>
            <a:r>
              <a:rPr sz="2400" spc="-10" dirty="0">
                <a:latin typeface="Times New Roman"/>
                <a:cs typeface="Times New Roman"/>
              </a:rPr>
              <a:t> attractive.</a:t>
            </a:r>
            <a:endParaRPr sz="2400" dirty="0">
              <a:latin typeface="Times New Roman"/>
              <a:cs typeface="Times New Roman"/>
            </a:endParaRPr>
          </a:p>
          <a:p>
            <a:pPr marL="240029" marR="6350" indent="-227329" algn="just">
              <a:lnSpc>
                <a:spcPts val="2590"/>
              </a:lnSpc>
              <a:spcBef>
                <a:spcPts val="1035"/>
              </a:spcBef>
              <a:buFont typeface="Arial MT"/>
              <a:buChar char="•"/>
              <a:tabLst>
                <a:tab pos="241300" algn="l"/>
              </a:tabLst>
            </a:pPr>
            <a:r>
              <a:rPr sz="2400" dirty="0">
                <a:latin typeface="Times New Roman"/>
                <a:cs typeface="Times New Roman"/>
              </a:rPr>
              <a:t>The</a:t>
            </a:r>
            <a:r>
              <a:rPr sz="2400" spc="220" dirty="0">
                <a:latin typeface="Times New Roman"/>
                <a:cs typeface="Times New Roman"/>
              </a:rPr>
              <a:t> </a:t>
            </a:r>
            <a:r>
              <a:rPr sz="2400" dirty="0">
                <a:latin typeface="Times New Roman"/>
                <a:cs typeface="Times New Roman"/>
              </a:rPr>
              <a:t>selection</a:t>
            </a:r>
            <a:r>
              <a:rPr sz="2400" spc="220" dirty="0">
                <a:latin typeface="Times New Roman"/>
                <a:cs typeface="Times New Roman"/>
              </a:rPr>
              <a:t> </a:t>
            </a:r>
            <a:r>
              <a:rPr sz="2400" dirty="0">
                <a:latin typeface="Times New Roman"/>
                <a:cs typeface="Times New Roman"/>
              </a:rPr>
              <a:t>process</a:t>
            </a:r>
            <a:r>
              <a:rPr sz="2400" spc="229" dirty="0">
                <a:latin typeface="Times New Roman"/>
                <a:cs typeface="Times New Roman"/>
              </a:rPr>
              <a:t> </a:t>
            </a:r>
            <a:r>
              <a:rPr sz="2400" dirty="0">
                <a:latin typeface="Times New Roman"/>
                <a:cs typeface="Times New Roman"/>
              </a:rPr>
              <a:t>employs</a:t>
            </a:r>
            <a:r>
              <a:rPr sz="2400" spc="225" dirty="0">
                <a:latin typeface="Times New Roman"/>
                <a:cs typeface="Times New Roman"/>
              </a:rPr>
              <a:t> </a:t>
            </a:r>
            <a:r>
              <a:rPr sz="2400" dirty="0">
                <a:latin typeface="Times New Roman"/>
                <a:cs typeface="Times New Roman"/>
              </a:rPr>
              <a:t>a</a:t>
            </a:r>
            <a:r>
              <a:rPr sz="2400" spc="220" dirty="0">
                <a:latin typeface="Times New Roman"/>
                <a:cs typeface="Times New Roman"/>
              </a:rPr>
              <a:t> </a:t>
            </a:r>
            <a:r>
              <a:rPr sz="2400" dirty="0">
                <a:latin typeface="Times New Roman"/>
                <a:cs typeface="Times New Roman"/>
              </a:rPr>
              <a:t>basic</a:t>
            </a:r>
            <a:r>
              <a:rPr sz="2400" spc="225" dirty="0">
                <a:latin typeface="Times New Roman"/>
                <a:cs typeface="Times New Roman"/>
              </a:rPr>
              <a:t> </a:t>
            </a:r>
            <a:r>
              <a:rPr sz="2400" dirty="0">
                <a:latin typeface="Times New Roman"/>
                <a:cs typeface="Times New Roman"/>
              </a:rPr>
              <a:t>feasibility</a:t>
            </a:r>
            <a:r>
              <a:rPr sz="2400" spc="220" dirty="0">
                <a:latin typeface="Times New Roman"/>
                <a:cs typeface="Times New Roman"/>
              </a:rPr>
              <a:t> </a:t>
            </a:r>
            <a:r>
              <a:rPr sz="2400" dirty="0">
                <a:latin typeface="Times New Roman"/>
                <a:cs typeface="Times New Roman"/>
              </a:rPr>
              <a:t>analysis</a:t>
            </a:r>
            <a:r>
              <a:rPr sz="2400" spc="229" dirty="0">
                <a:latin typeface="Times New Roman"/>
                <a:cs typeface="Times New Roman"/>
              </a:rPr>
              <a:t> </a:t>
            </a:r>
            <a:r>
              <a:rPr sz="2400" dirty="0">
                <a:latin typeface="Times New Roman"/>
                <a:cs typeface="Times New Roman"/>
              </a:rPr>
              <a:t>of</a:t>
            </a:r>
            <a:r>
              <a:rPr sz="2400" spc="210" dirty="0">
                <a:latin typeface="Times New Roman"/>
                <a:cs typeface="Times New Roman"/>
              </a:rPr>
              <a:t> </a:t>
            </a:r>
            <a:r>
              <a:rPr sz="2400" dirty="0">
                <a:latin typeface="Times New Roman"/>
                <a:cs typeface="Times New Roman"/>
              </a:rPr>
              <a:t>each</a:t>
            </a:r>
            <a:r>
              <a:rPr sz="2400" spc="220" dirty="0">
                <a:latin typeface="Times New Roman"/>
                <a:cs typeface="Times New Roman"/>
              </a:rPr>
              <a:t> </a:t>
            </a:r>
            <a:r>
              <a:rPr sz="2400" dirty="0">
                <a:latin typeface="Times New Roman"/>
                <a:cs typeface="Times New Roman"/>
              </a:rPr>
              <a:t>alternative</a:t>
            </a:r>
            <a:r>
              <a:rPr sz="2400" spc="225" dirty="0">
                <a:latin typeface="Times New Roman"/>
                <a:cs typeface="Times New Roman"/>
              </a:rPr>
              <a:t> </a:t>
            </a:r>
            <a:r>
              <a:rPr sz="2400" spc="-25" dirty="0">
                <a:latin typeface="Times New Roman"/>
                <a:cs typeface="Times New Roman"/>
              </a:rPr>
              <a:t>the </a:t>
            </a:r>
            <a:r>
              <a:rPr sz="2400" dirty="0" smtClean="0">
                <a:latin typeface="Times New Roman"/>
                <a:cs typeface="Times New Roman"/>
              </a:rPr>
              <a:t>establishment</a:t>
            </a:r>
            <a:r>
              <a:rPr sz="2400" spc="355" dirty="0" smtClean="0">
                <a:latin typeface="Times New Roman"/>
                <a:cs typeface="Times New Roman"/>
              </a:rPr>
              <a:t> </a:t>
            </a:r>
            <a:r>
              <a:rPr sz="2400" dirty="0">
                <a:latin typeface="Times New Roman"/>
                <a:cs typeface="Times New Roman"/>
              </a:rPr>
              <a:t>of</a:t>
            </a:r>
            <a:r>
              <a:rPr sz="2400" spc="360" dirty="0">
                <a:latin typeface="Times New Roman"/>
                <a:cs typeface="Times New Roman"/>
              </a:rPr>
              <a:t> </a:t>
            </a:r>
            <a:r>
              <a:rPr sz="2400" dirty="0">
                <a:latin typeface="Times New Roman"/>
                <a:cs typeface="Times New Roman"/>
              </a:rPr>
              <a:t>criteria</a:t>
            </a:r>
            <a:r>
              <a:rPr sz="2400" spc="360" dirty="0">
                <a:latin typeface="Times New Roman"/>
                <a:cs typeface="Times New Roman"/>
              </a:rPr>
              <a:t> </a:t>
            </a:r>
            <a:r>
              <a:rPr sz="2400" dirty="0">
                <a:latin typeface="Times New Roman"/>
                <a:cs typeface="Times New Roman"/>
              </a:rPr>
              <a:t>that</a:t>
            </a:r>
            <a:r>
              <a:rPr sz="2400" spc="365" dirty="0">
                <a:latin typeface="Times New Roman"/>
                <a:cs typeface="Times New Roman"/>
              </a:rPr>
              <a:t> </a:t>
            </a:r>
            <a:r>
              <a:rPr sz="2400" dirty="0">
                <a:latin typeface="Times New Roman"/>
                <a:cs typeface="Times New Roman"/>
              </a:rPr>
              <a:t>will</a:t>
            </a:r>
            <a:r>
              <a:rPr sz="2400" spc="355" dirty="0">
                <a:latin typeface="Times New Roman"/>
                <a:cs typeface="Times New Roman"/>
              </a:rPr>
              <a:t> </a:t>
            </a:r>
            <a:r>
              <a:rPr sz="2400" dirty="0">
                <a:latin typeface="Times New Roman"/>
                <a:cs typeface="Times New Roman"/>
              </a:rPr>
              <a:t>allow</a:t>
            </a:r>
            <a:r>
              <a:rPr sz="2400" spc="365" dirty="0">
                <a:latin typeface="Times New Roman"/>
                <a:cs typeface="Times New Roman"/>
              </a:rPr>
              <a:t> </a:t>
            </a:r>
            <a:r>
              <a:rPr sz="2400" dirty="0">
                <a:latin typeface="Times New Roman"/>
                <a:cs typeface="Times New Roman"/>
              </a:rPr>
              <a:t>the</a:t>
            </a:r>
            <a:r>
              <a:rPr sz="2400" spc="360" dirty="0">
                <a:latin typeface="Times New Roman"/>
                <a:cs typeface="Times New Roman"/>
              </a:rPr>
              <a:t> </a:t>
            </a:r>
            <a:r>
              <a:rPr sz="2400" dirty="0">
                <a:latin typeface="Times New Roman"/>
                <a:cs typeface="Times New Roman"/>
              </a:rPr>
              <a:t>identification</a:t>
            </a:r>
            <a:r>
              <a:rPr sz="2400" spc="350" dirty="0">
                <a:latin typeface="Times New Roman"/>
                <a:cs typeface="Times New Roman"/>
              </a:rPr>
              <a:t> </a:t>
            </a:r>
            <a:r>
              <a:rPr sz="2400" dirty="0">
                <a:latin typeface="Times New Roman"/>
                <a:cs typeface="Times New Roman"/>
              </a:rPr>
              <a:t>of</a:t>
            </a:r>
            <a:r>
              <a:rPr sz="2400" spc="360" dirty="0">
                <a:latin typeface="Times New Roman"/>
                <a:cs typeface="Times New Roman"/>
              </a:rPr>
              <a:t> </a:t>
            </a:r>
            <a:r>
              <a:rPr sz="2400" dirty="0">
                <a:latin typeface="Times New Roman"/>
                <a:cs typeface="Times New Roman"/>
              </a:rPr>
              <a:t>the</a:t>
            </a:r>
            <a:r>
              <a:rPr sz="2400" spc="380" dirty="0">
                <a:latin typeface="Times New Roman"/>
                <a:cs typeface="Times New Roman"/>
              </a:rPr>
              <a:t> </a:t>
            </a:r>
            <a:r>
              <a:rPr sz="2400" dirty="0">
                <a:latin typeface="Times New Roman"/>
                <a:cs typeface="Times New Roman"/>
              </a:rPr>
              <a:t>most</a:t>
            </a:r>
            <a:r>
              <a:rPr sz="2400" spc="360" dirty="0">
                <a:latin typeface="Times New Roman"/>
                <a:cs typeface="Times New Roman"/>
              </a:rPr>
              <a:t> </a:t>
            </a:r>
            <a:r>
              <a:rPr sz="2400" spc="-10" dirty="0">
                <a:latin typeface="Times New Roman"/>
                <a:cs typeface="Times New Roman"/>
              </a:rPr>
              <a:t>attractive </a:t>
            </a:r>
            <a:r>
              <a:rPr sz="2400" spc="-10" dirty="0" smtClean="0">
                <a:latin typeface="Times New Roman"/>
                <a:cs typeface="Times New Roman"/>
              </a:rPr>
              <a:t>options</a:t>
            </a:r>
            <a:r>
              <a:rPr sz="2400" spc="-10" dirty="0">
                <a:latin typeface="Times New Roman"/>
                <a:cs typeface="Times New Roman"/>
              </a:rPr>
              <a:t>.</a:t>
            </a:r>
            <a:endParaRPr sz="2400" dirty="0">
              <a:latin typeface="Times New Roman"/>
              <a:cs typeface="Times New Roman"/>
            </a:endParaRPr>
          </a:p>
          <a:p>
            <a:pPr marL="240029" marR="6350" indent="-227329" algn="just">
              <a:lnSpc>
                <a:spcPts val="2590"/>
              </a:lnSpc>
              <a:spcBef>
                <a:spcPts val="1020"/>
              </a:spcBef>
              <a:buFont typeface="Arial MT"/>
              <a:buChar char="•"/>
              <a:tabLst>
                <a:tab pos="241300" algn="l"/>
              </a:tabLst>
            </a:pPr>
            <a:r>
              <a:rPr sz="2400" dirty="0">
                <a:latin typeface="Times New Roman"/>
                <a:cs typeface="Times New Roman"/>
              </a:rPr>
              <a:t>At</a:t>
            </a:r>
            <a:r>
              <a:rPr sz="2400" spc="195" dirty="0">
                <a:latin typeface="Times New Roman"/>
                <a:cs typeface="Times New Roman"/>
              </a:rPr>
              <a:t> </a:t>
            </a:r>
            <a:r>
              <a:rPr sz="2400" dirty="0">
                <a:latin typeface="Times New Roman"/>
                <a:cs typeface="Times New Roman"/>
              </a:rPr>
              <a:t>this</a:t>
            </a:r>
            <a:r>
              <a:rPr sz="2400" spc="204" dirty="0">
                <a:latin typeface="Times New Roman"/>
                <a:cs typeface="Times New Roman"/>
              </a:rPr>
              <a:t> </a:t>
            </a:r>
            <a:r>
              <a:rPr sz="2400" dirty="0">
                <a:latin typeface="Times New Roman"/>
                <a:cs typeface="Times New Roman"/>
              </a:rPr>
              <a:t>point,</a:t>
            </a:r>
            <a:r>
              <a:rPr sz="2400" spc="204" dirty="0">
                <a:latin typeface="Times New Roman"/>
                <a:cs typeface="Times New Roman"/>
              </a:rPr>
              <a:t> </a:t>
            </a:r>
            <a:r>
              <a:rPr sz="2400" dirty="0">
                <a:latin typeface="Times New Roman"/>
                <a:cs typeface="Times New Roman"/>
              </a:rPr>
              <a:t>further</a:t>
            </a:r>
            <a:r>
              <a:rPr sz="2400" spc="195" dirty="0">
                <a:latin typeface="Times New Roman"/>
                <a:cs typeface="Times New Roman"/>
              </a:rPr>
              <a:t> </a:t>
            </a:r>
            <a:r>
              <a:rPr sz="2400" dirty="0">
                <a:latin typeface="Times New Roman"/>
                <a:cs typeface="Times New Roman"/>
              </a:rPr>
              <a:t>consideration</a:t>
            </a:r>
            <a:r>
              <a:rPr sz="2400" spc="165" dirty="0">
                <a:latin typeface="Times New Roman"/>
                <a:cs typeface="Times New Roman"/>
              </a:rPr>
              <a:t> </a:t>
            </a:r>
            <a:r>
              <a:rPr sz="2400" dirty="0">
                <a:latin typeface="Times New Roman"/>
                <a:cs typeface="Times New Roman"/>
              </a:rPr>
              <a:t>of</a:t>
            </a:r>
            <a:r>
              <a:rPr sz="2400" spc="195" dirty="0">
                <a:latin typeface="Times New Roman"/>
                <a:cs typeface="Times New Roman"/>
              </a:rPr>
              <a:t> </a:t>
            </a:r>
            <a:r>
              <a:rPr sz="2400" dirty="0">
                <a:latin typeface="Times New Roman"/>
                <a:cs typeface="Times New Roman"/>
              </a:rPr>
              <a:t>the</a:t>
            </a:r>
            <a:r>
              <a:rPr sz="2400" spc="204" dirty="0">
                <a:latin typeface="Times New Roman"/>
                <a:cs typeface="Times New Roman"/>
              </a:rPr>
              <a:t> </a:t>
            </a:r>
            <a:r>
              <a:rPr sz="2400" dirty="0">
                <a:latin typeface="Times New Roman"/>
                <a:cs typeface="Times New Roman"/>
              </a:rPr>
              <a:t>rejected</a:t>
            </a:r>
            <a:r>
              <a:rPr sz="2400" spc="185" dirty="0">
                <a:latin typeface="Times New Roman"/>
                <a:cs typeface="Times New Roman"/>
              </a:rPr>
              <a:t> </a:t>
            </a:r>
            <a:r>
              <a:rPr sz="2400" dirty="0">
                <a:latin typeface="Times New Roman"/>
                <a:cs typeface="Times New Roman"/>
              </a:rPr>
              <a:t>alternative</a:t>
            </a:r>
            <a:r>
              <a:rPr sz="2400" spc="204" dirty="0">
                <a:latin typeface="Times New Roman"/>
                <a:cs typeface="Times New Roman"/>
              </a:rPr>
              <a:t> </a:t>
            </a:r>
            <a:r>
              <a:rPr sz="2400" dirty="0">
                <a:latin typeface="Times New Roman"/>
                <a:cs typeface="Times New Roman"/>
              </a:rPr>
              <a:t>is</a:t>
            </a:r>
            <a:r>
              <a:rPr sz="2400" spc="190" dirty="0">
                <a:latin typeface="Times New Roman"/>
                <a:cs typeface="Times New Roman"/>
              </a:rPr>
              <a:t> </a:t>
            </a:r>
            <a:r>
              <a:rPr sz="2400" dirty="0">
                <a:latin typeface="Times New Roman"/>
                <a:cs typeface="Times New Roman"/>
              </a:rPr>
              <a:t>terminated</a:t>
            </a:r>
            <a:r>
              <a:rPr sz="2400" spc="210" dirty="0">
                <a:latin typeface="Times New Roman"/>
                <a:cs typeface="Times New Roman"/>
              </a:rPr>
              <a:t> </a:t>
            </a:r>
            <a:r>
              <a:rPr sz="2400" spc="-10" dirty="0">
                <a:latin typeface="Times New Roman"/>
                <a:cs typeface="Times New Roman"/>
              </a:rPr>
              <a:t>along </a:t>
            </a:r>
            <a:r>
              <a:rPr sz="2400" dirty="0" smtClean="0">
                <a:latin typeface="Times New Roman"/>
                <a:cs typeface="Times New Roman"/>
              </a:rPr>
              <a:t>with</a:t>
            </a:r>
            <a:r>
              <a:rPr sz="2400" spc="-20" dirty="0" smtClean="0">
                <a:latin typeface="Times New Roman"/>
                <a:cs typeface="Times New Roman"/>
              </a:rPr>
              <a:t> </a:t>
            </a:r>
            <a:r>
              <a:rPr sz="2400" dirty="0">
                <a:latin typeface="Times New Roman"/>
                <a:cs typeface="Times New Roman"/>
              </a:rPr>
              <a:t>the</a:t>
            </a:r>
            <a:r>
              <a:rPr sz="2400" spc="-5" dirty="0">
                <a:latin typeface="Times New Roman"/>
                <a:cs typeface="Times New Roman"/>
              </a:rPr>
              <a:t> </a:t>
            </a:r>
            <a:r>
              <a:rPr sz="2400" dirty="0">
                <a:latin typeface="Times New Roman"/>
                <a:cs typeface="Times New Roman"/>
              </a:rPr>
              <a:t>need</a:t>
            </a:r>
            <a:r>
              <a:rPr sz="2400" spc="-10" dirty="0">
                <a:latin typeface="Times New Roman"/>
                <a:cs typeface="Times New Roman"/>
              </a:rPr>
              <a:t> </a:t>
            </a:r>
            <a:r>
              <a:rPr sz="2400" dirty="0">
                <a:latin typeface="Times New Roman"/>
                <a:cs typeface="Times New Roman"/>
              </a:rPr>
              <a:t>to</a:t>
            </a:r>
            <a:r>
              <a:rPr sz="2400" spc="-20" dirty="0">
                <a:latin typeface="Times New Roman"/>
                <a:cs typeface="Times New Roman"/>
              </a:rPr>
              <a:t> </a:t>
            </a:r>
            <a:r>
              <a:rPr sz="2400" dirty="0">
                <a:latin typeface="Times New Roman"/>
                <a:cs typeface="Times New Roman"/>
              </a:rPr>
              <a:t>prepare</a:t>
            </a:r>
            <a:r>
              <a:rPr sz="2400" spc="-15" dirty="0">
                <a:latin typeface="Times New Roman"/>
                <a:cs typeface="Times New Roman"/>
              </a:rPr>
              <a:t> </a:t>
            </a:r>
            <a:r>
              <a:rPr sz="2400" dirty="0">
                <a:latin typeface="Times New Roman"/>
                <a:cs typeface="Times New Roman"/>
              </a:rPr>
              <a:t>elaborate</a:t>
            </a:r>
            <a:r>
              <a:rPr sz="2400" spc="-35" dirty="0">
                <a:latin typeface="Times New Roman"/>
                <a:cs typeface="Times New Roman"/>
              </a:rPr>
              <a:t> </a:t>
            </a:r>
            <a:r>
              <a:rPr sz="2400" dirty="0">
                <a:latin typeface="Times New Roman"/>
                <a:cs typeface="Times New Roman"/>
              </a:rPr>
              <a:t>definitions</a:t>
            </a:r>
            <a:r>
              <a:rPr sz="2400" spc="-20" dirty="0">
                <a:latin typeface="Times New Roman"/>
                <a:cs typeface="Times New Roman"/>
              </a:rPr>
              <a:t> </a:t>
            </a:r>
            <a:r>
              <a:rPr sz="2400" dirty="0">
                <a:latin typeface="Times New Roman"/>
                <a:cs typeface="Times New Roman"/>
              </a:rPr>
              <a:t>for</a:t>
            </a:r>
            <a:r>
              <a:rPr sz="2400" spc="-5" dirty="0">
                <a:latin typeface="Times New Roman"/>
                <a:cs typeface="Times New Roman"/>
              </a:rPr>
              <a:t> </a:t>
            </a:r>
            <a:r>
              <a:rPr sz="2400" spc="-10" dirty="0">
                <a:latin typeface="Times New Roman"/>
                <a:cs typeface="Times New Roman"/>
              </a:rPr>
              <a:t>them.</a:t>
            </a:r>
            <a:endParaRPr sz="2400" dirty="0">
              <a:latin typeface="Times New Roman"/>
              <a:cs typeface="Times New Roman"/>
            </a:endParaRPr>
          </a:p>
          <a:p>
            <a:pPr marL="240029" marR="6350" indent="-227329" algn="just">
              <a:lnSpc>
                <a:spcPts val="2590"/>
              </a:lnSpc>
              <a:spcBef>
                <a:spcPts val="1000"/>
              </a:spcBef>
              <a:buFont typeface="Arial MT"/>
              <a:buChar char="•"/>
              <a:tabLst>
                <a:tab pos="241300" algn="l"/>
              </a:tabLst>
            </a:pPr>
            <a:r>
              <a:rPr sz="2400" dirty="0">
                <a:latin typeface="Times New Roman"/>
                <a:cs typeface="Times New Roman"/>
              </a:rPr>
              <a:t>The</a:t>
            </a:r>
            <a:r>
              <a:rPr sz="2400" spc="10" dirty="0">
                <a:latin typeface="Times New Roman"/>
                <a:cs typeface="Times New Roman"/>
              </a:rPr>
              <a:t> </a:t>
            </a:r>
            <a:r>
              <a:rPr sz="2400" dirty="0">
                <a:latin typeface="Times New Roman"/>
                <a:cs typeface="Times New Roman"/>
              </a:rPr>
              <a:t>cost,</a:t>
            </a:r>
            <a:r>
              <a:rPr sz="2400" spc="15" dirty="0">
                <a:latin typeface="Times New Roman"/>
                <a:cs typeface="Times New Roman"/>
              </a:rPr>
              <a:t> </a:t>
            </a:r>
            <a:r>
              <a:rPr sz="2400" dirty="0">
                <a:latin typeface="Times New Roman"/>
                <a:cs typeface="Times New Roman"/>
              </a:rPr>
              <a:t>schedule,</a:t>
            </a:r>
            <a:r>
              <a:rPr sz="2400" spc="10" dirty="0">
                <a:latin typeface="Times New Roman"/>
                <a:cs typeface="Times New Roman"/>
              </a:rPr>
              <a:t> </a:t>
            </a:r>
            <a:r>
              <a:rPr sz="2400" spc="-10" dirty="0">
                <a:latin typeface="Times New Roman"/>
                <a:cs typeface="Times New Roman"/>
              </a:rPr>
              <a:t>profitability,</a:t>
            </a:r>
            <a:r>
              <a:rPr sz="2400" spc="15" dirty="0">
                <a:latin typeface="Times New Roman"/>
                <a:cs typeface="Times New Roman"/>
              </a:rPr>
              <a:t> </a:t>
            </a:r>
            <a:r>
              <a:rPr sz="2400" dirty="0">
                <a:latin typeface="Times New Roman"/>
                <a:cs typeface="Times New Roman"/>
              </a:rPr>
              <a:t>and other</a:t>
            </a:r>
            <a:r>
              <a:rPr sz="2400" spc="5" dirty="0">
                <a:latin typeface="Times New Roman"/>
                <a:cs typeface="Times New Roman"/>
              </a:rPr>
              <a:t> </a:t>
            </a:r>
            <a:r>
              <a:rPr sz="2400" dirty="0">
                <a:latin typeface="Times New Roman"/>
                <a:cs typeface="Times New Roman"/>
              </a:rPr>
              <a:t>salient</a:t>
            </a:r>
            <a:r>
              <a:rPr sz="2400" spc="5" dirty="0">
                <a:latin typeface="Times New Roman"/>
                <a:cs typeface="Times New Roman"/>
              </a:rPr>
              <a:t> </a:t>
            </a:r>
            <a:r>
              <a:rPr sz="2400" dirty="0">
                <a:latin typeface="Times New Roman"/>
                <a:cs typeface="Times New Roman"/>
              </a:rPr>
              <a:t>advantages</a:t>
            </a:r>
            <a:r>
              <a:rPr sz="2400" spc="5" dirty="0">
                <a:latin typeface="Times New Roman"/>
                <a:cs typeface="Times New Roman"/>
              </a:rPr>
              <a:t> </a:t>
            </a:r>
            <a:r>
              <a:rPr sz="2400" dirty="0">
                <a:latin typeface="Times New Roman"/>
                <a:cs typeface="Times New Roman"/>
              </a:rPr>
              <a:t>and</a:t>
            </a:r>
            <a:r>
              <a:rPr sz="2400" spc="15" dirty="0">
                <a:latin typeface="Times New Roman"/>
                <a:cs typeface="Times New Roman"/>
              </a:rPr>
              <a:t> </a:t>
            </a:r>
            <a:r>
              <a:rPr sz="2400" dirty="0">
                <a:latin typeface="Times New Roman"/>
                <a:cs typeface="Times New Roman"/>
              </a:rPr>
              <a:t>disadvantages</a:t>
            </a:r>
            <a:r>
              <a:rPr sz="2400" spc="15" dirty="0">
                <a:latin typeface="Times New Roman"/>
                <a:cs typeface="Times New Roman"/>
              </a:rPr>
              <a:t> </a:t>
            </a:r>
            <a:r>
              <a:rPr sz="2400" spc="-25" dirty="0">
                <a:latin typeface="Times New Roman"/>
                <a:cs typeface="Times New Roman"/>
              </a:rPr>
              <a:t>of </a:t>
            </a:r>
            <a:r>
              <a:rPr sz="2400" dirty="0" smtClean="0">
                <a:latin typeface="Times New Roman"/>
                <a:cs typeface="Times New Roman"/>
              </a:rPr>
              <a:t>each</a:t>
            </a:r>
            <a:r>
              <a:rPr sz="2400" spc="-40" dirty="0" smtClean="0">
                <a:latin typeface="Times New Roman"/>
                <a:cs typeface="Times New Roman"/>
              </a:rPr>
              <a:t> </a:t>
            </a:r>
            <a:r>
              <a:rPr sz="2400" dirty="0">
                <a:latin typeface="Times New Roman"/>
                <a:cs typeface="Times New Roman"/>
              </a:rPr>
              <a:t>of</a:t>
            </a:r>
            <a:r>
              <a:rPr sz="2400" spc="-25" dirty="0">
                <a:latin typeface="Times New Roman"/>
                <a:cs typeface="Times New Roman"/>
              </a:rPr>
              <a:t> </a:t>
            </a:r>
            <a:r>
              <a:rPr sz="2400" dirty="0">
                <a:latin typeface="Times New Roman"/>
                <a:cs typeface="Times New Roman"/>
              </a:rPr>
              <a:t>the</a:t>
            </a:r>
            <a:r>
              <a:rPr sz="2400" spc="-20" dirty="0">
                <a:latin typeface="Times New Roman"/>
                <a:cs typeface="Times New Roman"/>
              </a:rPr>
              <a:t> </a:t>
            </a:r>
            <a:r>
              <a:rPr sz="2400" dirty="0">
                <a:latin typeface="Times New Roman"/>
                <a:cs typeface="Times New Roman"/>
              </a:rPr>
              <a:t>selected</a:t>
            </a:r>
            <a:r>
              <a:rPr sz="2400" spc="-45" dirty="0">
                <a:latin typeface="Times New Roman"/>
                <a:cs typeface="Times New Roman"/>
              </a:rPr>
              <a:t> </a:t>
            </a:r>
            <a:r>
              <a:rPr sz="2400" dirty="0">
                <a:latin typeface="Times New Roman"/>
                <a:cs typeface="Times New Roman"/>
              </a:rPr>
              <a:t>alternatives</a:t>
            </a:r>
            <a:r>
              <a:rPr sz="2400" spc="-30" dirty="0">
                <a:latin typeface="Times New Roman"/>
                <a:cs typeface="Times New Roman"/>
              </a:rPr>
              <a:t> </a:t>
            </a:r>
            <a:r>
              <a:rPr sz="2400" dirty="0">
                <a:latin typeface="Times New Roman"/>
                <a:cs typeface="Times New Roman"/>
              </a:rPr>
              <a:t>are</a:t>
            </a:r>
            <a:r>
              <a:rPr sz="2400" spc="-35" dirty="0">
                <a:latin typeface="Times New Roman"/>
                <a:cs typeface="Times New Roman"/>
              </a:rPr>
              <a:t> </a:t>
            </a:r>
            <a:r>
              <a:rPr sz="2400" dirty="0">
                <a:latin typeface="Times New Roman"/>
                <a:cs typeface="Times New Roman"/>
              </a:rPr>
              <a:t>assessed</a:t>
            </a:r>
            <a:r>
              <a:rPr sz="2400" spc="-30" dirty="0">
                <a:latin typeface="Times New Roman"/>
                <a:cs typeface="Times New Roman"/>
              </a:rPr>
              <a:t> </a:t>
            </a:r>
            <a:r>
              <a:rPr sz="2400" dirty="0">
                <a:latin typeface="Times New Roman"/>
                <a:cs typeface="Times New Roman"/>
              </a:rPr>
              <a:t>in</a:t>
            </a:r>
            <a:r>
              <a:rPr sz="2400" spc="-15" dirty="0">
                <a:latin typeface="Times New Roman"/>
                <a:cs typeface="Times New Roman"/>
              </a:rPr>
              <a:t> </a:t>
            </a:r>
            <a:r>
              <a:rPr sz="2400" dirty="0">
                <a:latin typeface="Times New Roman"/>
                <a:cs typeface="Times New Roman"/>
              </a:rPr>
              <a:t>terms</a:t>
            </a:r>
            <a:r>
              <a:rPr sz="2400" spc="-25" dirty="0">
                <a:latin typeface="Times New Roman"/>
                <a:cs typeface="Times New Roman"/>
              </a:rPr>
              <a:t> </a:t>
            </a:r>
            <a:r>
              <a:rPr sz="2400" dirty="0">
                <a:latin typeface="Times New Roman"/>
                <a:cs typeface="Times New Roman"/>
              </a:rPr>
              <a:t>of</a:t>
            </a:r>
            <a:r>
              <a:rPr sz="2400" spc="-20" dirty="0">
                <a:latin typeface="Times New Roman"/>
                <a:cs typeface="Times New Roman"/>
              </a:rPr>
              <a:t> </a:t>
            </a:r>
            <a:r>
              <a:rPr sz="2400" dirty="0">
                <a:latin typeface="Times New Roman"/>
                <a:cs typeface="Times New Roman"/>
              </a:rPr>
              <a:t>order</a:t>
            </a:r>
            <a:r>
              <a:rPr sz="2400" spc="-20" dirty="0">
                <a:latin typeface="Times New Roman"/>
                <a:cs typeface="Times New Roman"/>
              </a:rPr>
              <a:t> </a:t>
            </a:r>
            <a:r>
              <a:rPr sz="2400" dirty="0">
                <a:latin typeface="Times New Roman"/>
                <a:cs typeface="Times New Roman"/>
              </a:rPr>
              <a:t>of</a:t>
            </a:r>
            <a:r>
              <a:rPr sz="2400" spc="-15" dirty="0">
                <a:latin typeface="Times New Roman"/>
                <a:cs typeface="Times New Roman"/>
              </a:rPr>
              <a:t> </a:t>
            </a:r>
            <a:r>
              <a:rPr sz="2400" spc="-10" dirty="0">
                <a:latin typeface="Times New Roman"/>
                <a:cs typeface="Times New Roman"/>
              </a:rPr>
              <a:t>magnitude.</a:t>
            </a:r>
            <a:endParaRPr sz="2400" dirty="0">
              <a:latin typeface="Times New Roman"/>
              <a:cs typeface="Times New Roman"/>
            </a:endParaRPr>
          </a:p>
          <a:p>
            <a:pPr marL="241300" marR="5080" indent="-228600" algn="just">
              <a:lnSpc>
                <a:spcPts val="2540"/>
              </a:lnSpc>
              <a:spcBef>
                <a:spcPts val="1040"/>
              </a:spcBef>
              <a:buFont typeface="Arial MT"/>
              <a:buChar char="•"/>
              <a:tabLst>
                <a:tab pos="241300" algn="l"/>
                <a:tab pos="316230" algn="l"/>
              </a:tabLst>
            </a:pPr>
            <a:r>
              <a:rPr sz="2400" dirty="0">
                <a:latin typeface="Times New Roman"/>
                <a:cs typeface="Times New Roman"/>
              </a:rPr>
              <a:t>	Difference</a:t>
            </a:r>
            <a:r>
              <a:rPr sz="2400" spc="215" dirty="0">
                <a:latin typeface="Times New Roman"/>
                <a:cs typeface="Times New Roman"/>
              </a:rPr>
              <a:t> </a:t>
            </a:r>
            <a:r>
              <a:rPr sz="2400" dirty="0">
                <a:latin typeface="Times New Roman"/>
                <a:cs typeface="Times New Roman"/>
              </a:rPr>
              <a:t>among</a:t>
            </a:r>
            <a:r>
              <a:rPr sz="2400" spc="220" dirty="0">
                <a:latin typeface="Times New Roman"/>
                <a:cs typeface="Times New Roman"/>
              </a:rPr>
              <a:t> </a:t>
            </a:r>
            <a:r>
              <a:rPr sz="2400" dirty="0">
                <a:latin typeface="Times New Roman"/>
                <a:cs typeface="Times New Roman"/>
              </a:rPr>
              <a:t>the</a:t>
            </a:r>
            <a:r>
              <a:rPr sz="2400" spc="235" dirty="0">
                <a:latin typeface="Times New Roman"/>
                <a:cs typeface="Times New Roman"/>
              </a:rPr>
              <a:t> </a:t>
            </a:r>
            <a:r>
              <a:rPr sz="2400" dirty="0">
                <a:latin typeface="Times New Roman"/>
                <a:cs typeface="Times New Roman"/>
              </a:rPr>
              <a:t>options</a:t>
            </a:r>
            <a:r>
              <a:rPr sz="2400" spc="225" dirty="0">
                <a:latin typeface="Times New Roman"/>
                <a:cs typeface="Times New Roman"/>
              </a:rPr>
              <a:t> </a:t>
            </a:r>
            <a:r>
              <a:rPr sz="2400" dirty="0">
                <a:latin typeface="Times New Roman"/>
                <a:cs typeface="Times New Roman"/>
              </a:rPr>
              <a:t>is</a:t>
            </a:r>
            <a:r>
              <a:rPr sz="2400" spc="220" dirty="0">
                <a:latin typeface="Times New Roman"/>
                <a:cs typeface="Times New Roman"/>
              </a:rPr>
              <a:t> </a:t>
            </a:r>
            <a:r>
              <a:rPr sz="2400" dirty="0">
                <a:latin typeface="Times New Roman"/>
                <a:cs typeface="Times New Roman"/>
              </a:rPr>
              <a:t>sought</a:t>
            </a:r>
            <a:r>
              <a:rPr sz="2400" spc="225" dirty="0">
                <a:latin typeface="Times New Roman"/>
                <a:cs typeface="Times New Roman"/>
              </a:rPr>
              <a:t> </a:t>
            </a:r>
            <a:r>
              <a:rPr sz="2400" dirty="0">
                <a:latin typeface="Times New Roman"/>
                <a:cs typeface="Times New Roman"/>
              </a:rPr>
              <a:t>still</a:t>
            </a:r>
            <a:r>
              <a:rPr sz="2400" spc="220" dirty="0">
                <a:latin typeface="Times New Roman"/>
                <a:cs typeface="Times New Roman"/>
              </a:rPr>
              <a:t> </a:t>
            </a:r>
            <a:r>
              <a:rPr sz="2400" dirty="0">
                <a:latin typeface="Times New Roman"/>
                <a:cs typeface="Times New Roman"/>
              </a:rPr>
              <a:t>without</a:t>
            </a:r>
            <a:r>
              <a:rPr sz="2400" spc="220" dirty="0">
                <a:latin typeface="Times New Roman"/>
                <a:cs typeface="Times New Roman"/>
              </a:rPr>
              <a:t> </a:t>
            </a:r>
            <a:r>
              <a:rPr sz="2400" dirty="0">
                <a:latin typeface="Times New Roman"/>
                <a:cs typeface="Times New Roman"/>
              </a:rPr>
              <a:t>establishing</a:t>
            </a:r>
            <a:r>
              <a:rPr sz="2400" spc="225" dirty="0">
                <a:latin typeface="Times New Roman"/>
                <a:cs typeface="Times New Roman"/>
              </a:rPr>
              <a:t> </a:t>
            </a:r>
            <a:r>
              <a:rPr sz="2400" dirty="0">
                <a:latin typeface="Times New Roman"/>
                <a:cs typeface="Times New Roman"/>
              </a:rPr>
              <a:t>precise</a:t>
            </a:r>
            <a:r>
              <a:rPr sz="2400" spc="220" dirty="0">
                <a:latin typeface="Times New Roman"/>
                <a:cs typeface="Times New Roman"/>
              </a:rPr>
              <a:t> </a:t>
            </a:r>
            <a:r>
              <a:rPr sz="2400" spc="-10" dirty="0">
                <a:latin typeface="Times New Roman"/>
                <a:cs typeface="Times New Roman"/>
              </a:rPr>
              <a:t>project parameters.</a:t>
            </a:r>
            <a:endParaRPr sz="2400" dirty="0">
              <a:latin typeface="Times New Roman"/>
              <a:cs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993777" y="405338"/>
            <a:ext cx="9867977" cy="606128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90957" rIns="0" bIns="0" rtlCol="0">
            <a:spAutoFit/>
          </a:bodyPr>
          <a:lstStyle/>
          <a:p>
            <a:pPr marL="12700">
              <a:lnSpc>
                <a:spcPct val="100000"/>
              </a:lnSpc>
              <a:spcBef>
                <a:spcPts val="95"/>
              </a:spcBef>
            </a:pPr>
            <a:r>
              <a:rPr sz="4600" dirty="0">
                <a:solidFill>
                  <a:srgbClr val="000000"/>
                </a:solidFill>
              </a:rPr>
              <a:t>What</a:t>
            </a:r>
            <a:r>
              <a:rPr sz="4600" spc="-85" dirty="0">
                <a:solidFill>
                  <a:srgbClr val="000000"/>
                </a:solidFill>
              </a:rPr>
              <a:t> </a:t>
            </a:r>
            <a:r>
              <a:rPr sz="4600" dirty="0">
                <a:solidFill>
                  <a:srgbClr val="000000"/>
                </a:solidFill>
              </a:rPr>
              <a:t>is</a:t>
            </a:r>
            <a:r>
              <a:rPr sz="4600" spc="-85" dirty="0">
                <a:solidFill>
                  <a:srgbClr val="000000"/>
                </a:solidFill>
              </a:rPr>
              <a:t> </a:t>
            </a:r>
            <a:r>
              <a:rPr sz="4600" dirty="0">
                <a:solidFill>
                  <a:srgbClr val="000000"/>
                </a:solidFill>
              </a:rPr>
              <a:t>a</a:t>
            </a:r>
            <a:r>
              <a:rPr sz="4600" spc="-85" dirty="0">
                <a:solidFill>
                  <a:srgbClr val="000000"/>
                </a:solidFill>
              </a:rPr>
              <a:t> </a:t>
            </a:r>
            <a:r>
              <a:rPr sz="4600" spc="-25" dirty="0">
                <a:solidFill>
                  <a:srgbClr val="000000"/>
                </a:solidFill>
              </a:rPr>
              <a:t>Feasibility</a:t>
            </a:r>
            <a:r>
              <a:rPr sz="4600" spc="-105" dirty="0">
                <a:solidFill>
                  <a:srgbClr val="000000"/>
                </a:solidFill>
              </a:rPr>
              <a:t> </a:t>
            </a:r>
            <a:r>
              <a:rPr sz="4600" spc="-60" dirty="0">
                <a:solidFill>
                  <a:srgbClr val="000000"/>
                </a:solidFill>
              </a:rPr>
              <a:t>Study</a:t>
            </a:r>
            <a:r>
              <a:rPr sz="4600" spc="-75" dirty="0">
                <a:solidFill>
                  <a:srgbClr val="000000"/>
                </a:solidFill>
              </a:rPr>
              <a:t> </a:t>
            </a:r>
            <a:r>
              <a:rPr sz="4600" dirty="0">
                <a:solidFill>
                  <a:srgbClr val="000000"/>
                </a:solidFill>
              </a:rPr>
              <a:t>of</a:t>
            </a:r>
            <a:r>
              <a:rPr sz="4600" spc="-85" dirty="0">
                <a:solidFill>
                  <a:srgbClr val="000000"/>
                </a:solidFill>
              </a:rPr>
              <a:t> </a:t>
            </a:r>
            <a:r>
              <a:rPr sz="4600" dirty="0">
                <a:solidFill>
                  <a:srgbClr val="000000"/>
                </a:solidFill>
              </a:rPr>
              <a:t>a</a:t>
            </a:r>
            <a:r>
              <a:rPr sz="4600" spc="-85" dirty="0">
                <a:solidFill>
                  <a:srgbClr val="000000"/>
                </a:solidFill>
              </a:rPr>
              <a:t> </a:t>
            </a:r>
            <a:r>
              <a:rPr sz="4600" spc="-10" dirty="0">
                <a:solidFill>
                  <a:srgbClr val="000000"/>
                </a:solidFill>
              </a:rPr>
              <a:t>Project?</a:t>
            </a:r>
            <a:endParaRPr sz="4600"/>
          </a:p>
        </p:txBody>
      </p:sp>
      <p:pic>
        <p:nvPicPr>
          <p:cNvPr id="3" name="object 3"/>
          <p:cNvPicPr/>
          <p:nvPr/>
        </p:nvPicPr>
        <p:blipFill>
          <a:blip r:embed="rId2" cstate="print"/>
          <a:stretch>
            <a:fillRect/>
          </a:stretch>
        </p:blipFill>
        <p:spPr>
          <a:xfrm>
            <a:off x="648944" y="1636614"/>
            <a:ext cx="10896053" cy="99631"/>
          </a:xfrm>
          <a:prstGeom prst="rect">
            <a:avLst/>
          </a:prstGeom>
        </p:spPr>
      </p:pic>
      <p:sp>
        <p:nvSpPr>
          <p:cNvPr id="4" name="object 4"/>
          <p:cNvSpPr txBox="1"/>
          <p:nvPr/>
        </p:nvSpPr>
        <p:spPr>
          <a:xfrm>
            <a:off x="916939" y="1820697"/>
            <a:ext cx="9827261" cy="2973250"/>
          </a:xfrm>
          <a:prstGeom prst="rect">
            <a:avLst/>
          </a:prstGeom>
        </p:spPr>
        <p:txBody>
          <a:bodyPr vert="horz" wrap="square" lIns="0" tIns="107315" rIns="0" bIns="0" rtlCol="0">
            <a:spAutoFit/>
          </a:bodyPr>
          <a:lstStyle/>
          <a:p>
            <a:pPr marL="240665" indent="-227965" algn="just">
              <a:lnSpc>
                <a:spcPct val="100000"/>
              </a:lnSpc>
              <a:spcBef>
                <a:spcPts val="845"/>
              </a:spcBef>
              <a:buFont typeface="Arial MT"/>
              <a:buChar char="•"/>
              <a:tabLst>
                <a:tab pos="240665" algn="l"/>
              </a:tabLst>
            </a:pPr>
            <a:r>
              <a:rPr sz="2200" dirty="0">
                <a:latin typeface="Roboto"/>
                <a:cs typeface="Roboto"/>
              </a:rPr>
              <a:t>In</a:t>
            </a:r>
            <a:r>
              <a:rPr sz="2200" spc="-65" dirty="0">
                <a:latin typeface="Roboto"/>
                <a:cs typeface="Roboto"/>
              </a:rPr>
              <a:t> </a:t>
            </a:r>
            <a:r>
              <a:rPr sz="2200" dirty="0">
                <a:latin typeface="Roboto"/>
                <a:cs typeface="Roboto"/>
              </a:rPr>
              <a:t>a</a:t>
            </a:r>
            <a:r>
              <a:rPr sz="2200" spc="-55" dirty="0">
                <a:latin typeface="Roboto"/>
                <a:cs typeface="Roboto"/>
              </a:rPr>
              <a:t> </a:t>
            </a:r>
            <a:r>
              <a:rPr sz="2200" spc="-10" dirty="0">
                <a:latin typeface="Roboto"/>
                <a:cs typeface="Roboto"/>
              </a:rPr>
              <a:t>feasibility</a:t>
            </a:r>
            <a:r>
              <a:rPr sz="2200" spc="-60" dirty="0">
                <a:latin typeface="Roboto"/>
                <a:cs typeface="Roboto"/>
              </a:rPr>
              <a:t> </a:t>
            </a:r>
            <a:r>
              <a:rPr sz="2200" spc="-10" dirty="0">
                <a:latin typeface="Roboto"/>
                <a:cs typeface="Roboto"/>
              </a:rPr>
              <a:t>study,</a:t>
            </a:r>
            <a:r>
              <a:rPr sz="2200" spc="-55" dirty="0">
                <a:latin typeface="Roboto"/>
                <a:cs typeface="Roboto"/>
              </a:rPr>
              <a:t> </a:t>
            </a:r>
            <a:r>
              <a:rPr sz="2200" dirty="0">
                <a:latin typeface="Roboto"/>
                <a:cs typeface="Roboto"/>
              </a:rPr>
              <a:t>a</a:t>
            </a:r>
            <a:r>
              <a:rPr sz="2200" spc="-55" dirty="0">
                <a:latin typeface="Roboto"/>
                <a:cs typeface="Roboto"/>
              </a:rPr>
              <a:t> </a:t>
            </a:r>
            <a:r>
              <a:rPr sz="2200" spc="-10" dirty="0">
                <a:latin typeface="Roboto"/>
                <a:cs typeface="Roboto"/>
              </a:rPr>
              <a:t>proposed</a:t>
            </a:r>
            <a:r>
              <a:rPr sz="2200" spc="-45" dirty="0">
                <a:latin typeface="Roboto"/>
                <a:cs typeface="Roboto"/>
              </a:rPr>
              <a:t> </a:t>
            </a:r>
            <a:r>
              <a:rPr sz="2200" dirty="0">
                <a:latin typeface="Roboto"/>
                <a:cs typeface="Roboto"/>
              </a:rPr>
              <a:t>plan</a:t>
            </a:r>
            <a:r>
              <a:rPr sz="2200" spc="-60" dirty="0">
                <a:latin typeface="Roboto"/>
                <a:cs typeface="Roboto"/>
              </a:rPr>
              <a:t> </a:t>
            </a:r>
            <a:r>
              <a:rPr sz="2200" dirty="0">
                <a:latin typeface="Roboto"/>
                <a:cs typeface="Roboto"/>
              </a:rPr>
              <a:t>or</a:t>
            </a:r>
            <a:r>
              <a:rPr sz="2200" spc="-55" dirty="0">
                <a:latin typeface="Roboto"/>
                <a:cs typeface="Roboto"/>
              </a:rPr>
              <a:t> </a:t>
            </a:r>
            <a:r>
              <a:rPr sz="2200" spc="-10" dirty="0">
                <a:latin typeface="Roboto"/>
                <a:cs typeface="Roboto"/>
              </a:rPr>
              <a:t>project</a:t>
            </a:r>
            <a:r>
              <a:rPr sz="2200" spc="-55" dirty="0">
                <a:latin typeface="Roboto"/>
                <a:cs typeface="Roboto"/>
              </a:rPr>
              <a:t> </a:t>
            </a:r>
            <a:r>
              <a:rPr sz="2200" dirty="0">
                <a:latin typeface="Roboto"/>
                <a:cs typeface="Roboto"/>
              </a:rPr>
              <a:t>is</a:t>
            </a:r>
            <a:r>
              <a:rPr sz="2200" spc="-55" dirty="0">
                <a:latin typeface="Roboto"/>
                <a:cs typeface="Roboto"/>
              </a:rPr>
              <a:t> </a:t>
            </a:r>
            <a:r>
              <a:rPr sz="2200" spc="-10" dirty="0">
                <a:latin typeface="Roboto"/>
                <a:cs typeface="Roboto"/>
              </a:rPr>
              <a:t>evaluated</a:t>
            </a:r>
            <a:r>
              <a:rPr sz="2200" spc="-70" dirty="0">
                <a:latin typeface="Roboto"/>
                <a:cs typeface="Roboto"/>
              </a:rPr>
              <a:t> </a:t>
            </a:r>
            <a:r>
              <a:rPr sz="2200" dirty="0">
                <a:latin typeface="Roboto"/>
                <a:cs typeface="Roboto"/>
              </a:rPr>
              <a:t>for</a:t>
            </a:r>
            <a:r>
              <a:rPr sz="2200" spc="-65" dirty="0">
                <a:latin typeface="Roboto"/>
                <a:cs typeface="Roboto"/>
              </a:rPr>
              <a:t> </a:t>
            </a:r>
            <a:r>
              <a:rPr sz="2200" dirty="0">
                <a:latin typeface="Roboto"/>
                <a:cs typeface="Roboto"/>
              </a:rPr>
              <a:t>its</a:t>
            </a:r>
            <a:r>
              <a:rPr sz="2200" spc="-55" dirty="0">
                <a:latin typeface="Roboto"/>
                <a:cs typeface="Roboto"/>
              </a:rPr>
              <a:t> </a:t>
            </a:r>
            <a:r>
              <a:rPr sz="2200" spc="-10" dirty="0">
                <a:latin typeface="Roboto"/>
                <a:cs typeface="Roboto"/>
              </a:rPr>
              <a:t>practicality.</a:t>
            </a:r>
            <a:endParaRPr sz="2200" dirty="0">
              <a:latin typeface="Roboto"/>
              <a:cs typeface="Roboto"/>
            </a:endParaRPr>
          </a:p>
          <a:p>
            <a:pPr marL="240665" indent="-227965" algn="just">
              <a:lnSpc>
                <a:spcPts val="2510"/>
              </a:lnSpc>
              <a:spcBef>
                <a:spcPts val="740"/>
              </a:spcBef>
              <a:buFont typeface="Arial MT"/>
              <a:buChar char="•"/>
              <a:tabLst>
                <a:tab pos="240665" algn="l"/>
              </a:tabLst>
            </a:pPr>
            <a:r>
              <a:rPr sz="2200" dirty="0">
                <a:latin typeface="Roboto"/>
                <a:cs typeface="Roboto"/>
              </a:rPr>
              <a:t>As</a:t>
            </a:r>
            <a:r>
              <a:rPr sz="2200" spc="140" dirty="0">
                <a:latin typeface="Roboto"/>
                <a:cs typeface="Roboto"/>
              </a:rPr>
              <a:t> </a:t>
            </a:r>
            <a:r>
              <a:rPr sz="2200" dirty="0">
                <a:latin typeface="Roboto"/>
                <a:cs typeface="Roboto"/>
              </a:rPr>
              <a:t>part</a:t>
            </a:r>
            <a:r>
              <a:rPr sz="2200" spc="165" dirty="0">
                <a:latin typeface="Roboto"/>
                <a:cs typeface="Roboto"/>
              </a:rPr>
              <a:t> </a:t>
            </a:r>
            <a:r>
              <a:rPr sz="2200" dirty="0">
                <a:latin typeface="Roboto"/>
                <a:cs typeface="Roboto"/>
              </a:rPr>
              <a:t>of</a:t>
            </a:r>
            <a:r>
              <a:rPr sz="2200" spc="140" dirty="0">
                <a:latin typeface="Roboto"/>
                <a:cs typeface="Roboto"/>
              </a:rPr>
              <a:t> </a:t>
            </a:r>
            <a:r>
              <a:rPr sz="2200" dirty="0">
                <a:latin typeface="Roboto"/>
                <a:cs typeface="Roboto"/>
              </a:rPr>
              <a:t>a</a:t>
            </a:r>
            <a:r>
              <a:rPr sz="2200" spc="155" dirty="0">
                <a:latin typeface="Roboto"/>
                <a:cs typeface="Roboto"/>
              </a:rPr>
              <a:t> </a:t>
            </a:r>
            <a:r>
              <a:rPr sz="2200" dirty="0">
                <a:latin typeface="Roboto"/>
                <a:cs typeface="Roboto"/>
              </a:rPr>
              <a:t>feasibility</a:t>
            </a:r>
            <a:r>
              <a:rPr sz="2200" spc="165" dirty="0">
                <a:latin typeface="Roboto"/>
                <a:cs typeface="Roboto"/>
              </a:rPr>
              <a:t> </a:t>
            </a:r>
            <a:r>
              <a:rPr sz="2200" dirty="0">
                <a:latin typeface="Roboto"/>
                <a:cs typeface="Roboto"/>
              </a:rPr>
              <a:t>study,</a:t>
            </a:r>
            <a:r>
              <a:rPr sz="2200" spc="140" dirty="0">
                <a:latin typeface="Roboto"/>
                <a:cs typeface="Roboto"/>
              </a:rPr>
              <a:t> </a:t>
            </a:r>
            <a:r>
              <a:rPr sz="2200" dirty="0">
                <a:latin typeface="Roboto"/>
                <a:cs typeface="Roboto"/>
              </a:rPr>
              <a:t>a</a:t>
            </a:r>
            <a:r>
              <a:rPr sz="2200" spc="155" dirty="0">
                <a:latin typeface="Roboto"/>
                <a:cs typeface="Roboto"/>
              </a:rPr>
              <a:t> </a:t>
            </a:r>
            <a:r>
              <a:rPr sz="2200" dirty="0">
                <a:latin typeface="Roboto"/>
                <a:cs typeface="Roboto"/>
              </a:rPr>
              <a:t>project</a:t>
            </a:r>
            <a:r>
              <a:rPr sz="2200" spc="145" dirty="0">
                <a:latin typeface="Roboto"/>
                <a:cs typeface="Roboto"/>
              </a:rPr>
              <a:t> </a:t>
            </a:r>
            <a:r>
              <a:rPr sz="2200" dirty="0">
                <a:latin typeface="Roboto"/>
                <a:cs typeface="Roboto"/>
              </a:rPr>
              <a:t>or</a:t>
            </a:r>
            <a:r>
              <a:rPr sz="2200" spc="150" dirty="0">
                <a:latin typeface="Roboto"/>
                <a:cs typeface="Roboto"/>
              </a:rPr>
              <a:t> </a:t>
            </a:r>
            <a:r>
              <a:rPr sz="2200" dirty="0">
                <a:latin typeface="Roboto"/>
                <a:cs typeface="Roboto"/>
              </a:rPr>
              <a:t>venture</a:t>
            </a:r>
            <a:r>
              <a:rPr sz="2200" spc="140" dirty="0">
                <a:latin typeface="Roboto"/>
                <a:cs typeface="Roboto"/>
              </a:rPr>
              <a:t> </a:t>
            </a:r>
            <a:r>
              <a:rPr sz="2200" dirty="0">
                <a:latin typeface="Roboto"/>
                <a:cs typeface="Roboto"/>
              </a:rPr>
              <a:t>is</a:t>
            </a:r>
            <a:r>
              <a:rPr sz="2200" spc="145" dirty="0">
                <a:latin typeface="Roboto"/>
                <a:cs typeface="Roboto"/>
              </a:rPr>
              <a:t> </a:t>
            </a:r>
            <a:r>
              <a:rPr sz="2200" dirty="0">
                <a:latin typeface="Roboto"/>
                <a:cs typeface="Roboto"/>
              </a:rPr>
              <a:t>evaluated</a:t>
            </a:r>
            <a:r>
              <a:rPr sz="2200" spc="140" dirty="0">
                <a:latin typeface="Roboto"/>
                <a:cs typeface="Roboto"/>
              </a:rPr>
              <a:t> </a:t>
            </a:r>
            <a:r>
              <a:rPr sz="2200" dirty="0">
                <a:latin typeface="Roboto"/>
                <a:cs typeface="Roboto"/>
              </a:rPr>
              <a:t>for</a:t>
            </a:r>
            <a:r>
              <a:rPr sz="2200" spc="145" dirty="0">
                <a:latin typeface="Roboto"/>
                <a:cs typeface="Roboto"/>
              </a:rPr>
              <a:t> </a:t>
            </a:r>
            <a:r>
              <a:rPr sz="2200" dirty="0">
                <a:latin typeface="Roboto"/>
                <a:cs typeface="Roboto"/>
              </a:rPr>
              <a:t>its</a:t>
            </a:r>
            <a:r>
              <a:rPr sz="2200" spc="145" dirty="0">
                <a:latin typeface="Roboto"/>
                <a:cs typeface="Roboto"/>
              </a:rPr>
              <a:t> </a:t>
            </a:r>
            <a:r>
              <a:rPr sz="2200" dirty="0">
                <a:latin typeface="Roboto"/>
                <a:cs typeface="Roboto"/>
              </a:rPr>
              <a:t>viability</a:t>
            </a:r>
            <a:r>
              <a:rPr sz="2200" spc="150" dirty="0">
                <a:latin typeface="Roboto"/>
                <a:cs typeface="Roboto"/>
              </a:rPr>
              <a:t> </a:t>
            </a:r>
            <a:r>
              <a:rPr sz="2200" spc="-25" dirty="0" smtClean="0">
                <a:latin typeface="Roboto"/>
                <a:cs typeface="Roboto"/>
              </a:rPr>
              <a:t>in </a:t>
            </a:r>
            <a:r>
              <a:rPr sz="2200" dirty="0" smtClean="0">
                <a:latin typeface="Roboto"/>
                <a:cs typeface="Roboto"/>
              </a:rPr>
              <a:t>order</a:t>
            </a:r>
            <a:r>
              <a:rPr sz="2200" spc="-50" dirty="0" smtClean="0">
                <a:latin typeface="Roboto"/>
                <a:cs typeface="Roboto"/>
              </a:rPr>
              <a:t> </a:t>
            </a:r>
            <a:r>
              <a:rPr sz="2200" dirty="0">
                <a:latin typeface="Roboto"/>
                <a:cs typeface="Roboto"/>
              </a:rPr>
              <a:t>to</a:t>
            </a:r>
            <a:r>
              <a:rPr sz="2200" spc="-50" dirty="0">
                <a:latin typeface="Roboto"/>
                <a:cs typeface="Roboto"/>
              </a:rPr>
              <a:t> </a:t>
            </a:r>
            <a:r>
              <a:rPr sz="2200" spc="-10" dirty="0">
                <a:latin typeface="Roboto"/>
                <a:cs typeface="Roboto"/>
              </a:rPr>
              <a:t>determine</a:t>
            </a:r>
            <a:r>
              <a:rPr sz="2200" spc="-35" dirty="0">
                <a:latin typeface="Roboto"/>
                <a:cs typeface="Roboto"/>
              </a:rPr>
              <a:t> </a:t>
            </a:r>
            <a:r>
              <a:rPr sz="2200" spc="-10" dirty="0">
                <a:latin typeface="Roboto"/>
                <a:cs typeface="Roboto"/>
              </a:rPr>
              <a:t>whether</a:t>
            </a:r>
            <a:r>
              <a:rPr sz="2200" spc="-45" dirty="0">
                <a:latin typeface="Roboto"/>
                <a:cs typeface="Roboto"/>
              </a:rPr>
              <a:t> </a:t>
            </a:r>
            <a:r>
              <a:rPr sz="2200" dirty="0">
                <a:latin typeface="Roboto"/>
                <a:cs typeface="Roboto"/>
              </a:rPr>
              <a:t>it</a:t>
            </a:r>
            <a:r>
              <a:rPr sz="2200" spc="-40" dirty="0">
                <a:latin typeface="Roboto"/>
                <a:cs typeface="Roboto"/>
              </a:rPr>
              <a:t> </a:t>
            </a:r>
            <a:r>
              <a:rPr sz="2200" dirty="0">
                <a:latin typeface="Roboto"/>
                <a:cs typeface="Roboto"/>
              </a:rPr>
              <a:t>will</a:t>
            </a:r>
            <a:r>
              <a:rPr sz="2200" spc="-55" dirty="0">
                <a:latin typeface="Roboto"/>
                <a:cs typeface="Roboto"/>
              </a:rPr>
              <a:t> </a:t>
            </a:r>
            <a:r>
              <a:rPr sz="2200" dirty="0">
                <a:latin typeface="Roboto"/>
                <a:cs typeface="Roboto"/>
              </a:rPr>
              <a:t>be</a:t>
            </a:r>
            <a:r>
              <a:rPr sz="2200" spc="-45" dirty="0">
                <a:latin typeface="Roboto"/>
                <a:cs typeface="Roboto"/>
              </a:rPr>
              <a:t> </a:t>
            </a:r>
            <a:r>
              <a:rPr sz="2200" spc="-10" dirty="0">
                <a:latin typeface="Roboto"/>
                <a:cs typeface="Roboto"/>
              </a:rPr>
              <a:t>successful.</a:t>
            </a:r>
            <a:endParaRPr sz="2200" dirty="0">
              <a:latin typeface="Roboto"/>
              <a:cs typeface="Roboto"/>
            </a:endParaRPr>
          </a:p>
          <a:p>
            <a:pPr marL="241300" marR="5080" indent="-228600" algn="just">
              <a:lnSpc>
                <a:spcPts val="2380"/>
              </a:lnSpc>
              <a:spcBef>
                <a:spcPts val="1030"/>
              </a:spcBef>
              <a:buFont typeface="Arial MT"/>
              <a:buChar char="•"/>
              <a:tabLst>
                <a:tab pos="241300" algn="l"/>
              </a:tabLst>
            </a:pPr>
            <a:r>
              <a:rPr sz="2200" dirty="0">
                <a:latin typeface="Roboto"/>
                <a:cs typeface="Roboto"/>
              </a:rPr>
              <a:t>As</a:t>
            </a:r>
            <a:r>
              <a:rPr sz="2200" spc="15" dirty="0">
                <a:latin typeface="Roboto"/>
                <a:cs typeface="Roboto"/>
              </a:rPr>
              <a:t> </a:t>
            </a:r>
            <a:r>
              <a:rPr sz="2200" dirty="0">
                <a:latin typeface="Roboto"/>
                <a:cs typeface="Roboto"/>
              </a:rPr>
              <a:t>the</a:t>
            </a:r>
            <a:r>
              <a:rPr sz="2200" spc="30" dirty="0">
                <a:latin typeface="Roboto"/>
                <a:cs typeface="Roboto"/>
              </a:rPr>
              <a:t> </a:t>
            </a:r>
            <a:r>
              <a:rPr sz="2200" dirty="0">
                <a:latin typeface="Roboto"/>
                <a:cs typeface="Roboto"/>
              </a:rPr>
              <a:t>name</a:t>
            </a:r>
            <a:r>
              <a:rPr sz="2200" spc="20" dirty="0">
                <a:latin typeface="Roboto"/>
                <a:cs typeface="Roboto"/>
              </a:rPr>
              <a:t> </a:t>
            </a:r>
            <a:r>
              <a:rPr sz="2200" dirty="0">
                <a:latin typeface="Roboto"/>
                <a:cs typeface="Roboto"/>
              </a:rPr>
              <a:t>implies,</a:t>
            </a:r>
            <a:r>
              <a:rPr sz="2200" spc="20" dirty="0">
                <a:latin typeface="Roboto"/>
                <a:cs typeface="Roboto"/>
              </a:rPr>
              <a:t> </a:t>
            </a:r>
            <a:r>
              <a:rPr sz="2200" dirty="0">
                <a:latin typeface="Roboto"/>
                <a:cs typeface="Roboto"/>
              </a:rPr>
              <a:t>a</a:t>
            </a:r>
            <a:r>
              <a:rPr sz="2200" spc="50" dirty="0">
                <a:latin typeface="Roboto"/>
                <a:cs typeface="Roboto"/>
              </a:rPr>
              <a:t> </a:t>
            </a:r>
            <a:r>
              <a:rPr sz="2200" dirty="0">
                <a:latin typeface="Roboto"/>
                <a:cs typeface="Roboto"/>
              </a:rPr>
              <a:t>feasibility</a:t>
            </a:r>
            <a:r>
              <a:rPr sz="2200" spc="25" dirty="0">
                <a:latin typeface="Roboto"/>
                <a:cs typeface="Roboto"/>
              </a:rPr>
              <a:t> </a:t>
            </a:r>
            <a:r>
              <a:rPr sz="2200" spc="-10" dirty="0">
                <a:latin typeface="Roboto"/>
                <a:cs typeface="Roboto"/>
              </a:rPr>
              <a:t>analysis</a:t>
            </a:r>
            <a:r>
              <a:rPr sz="2200" spc="15" dirty="0">
                <a:latin typeface="Roboto"/>
                <a:cs typeface="Roboto"/>
              </a:rPr>
              <a:t> </a:t>
            </a:r>
            <a:r>
              <a:rPr sz="2200" dirty="0">
                <a:latin typeface="Roboto"/>
                <a:cs typeface="Roboto"/>
              </a:rPr>
              <a:t>is</a:t>
            </a:r>
            <a:r>
              <a:rPr sz="2200" spc="25" dirty="0">
                <a:latin typeface="Roboto"/>
                <a:cs typeface="Roboto"/>
              </a:rPr>
              <a:t> </a:t>
            </a:r>
            <a:r>
              <a:rPr sz="2200" dirty="0">
                <a:latin typeface="Roboto"/>
                <a:cs typeface="Roboto"/>
              </a:rPr>
              <a:t>used</a:t>
            </a:r>
            <a:r>
              <a:rPr sz="2200" spc="20" dirty="0">
                <a:latin typeface="Roboto"/>
                <a:cs typeface="Roboto"/>
              </a:rPr>
              <a:t> </a:t>
            </a:r>
            <a:r>
              <a:rPr sz="2200" dirty="0">
                <a:latin typeface="Roboto"/>
                <a:cs typeface="Roboto"/>
              </a:rPr>
              <a:t>to</a:t>
            </a:r>
            <a:r>
              <a:rPr sz="2200" spc="20" dirty="0">
                <a:latin typeface="Roboto"/>
                <a:cs typeface="Roboto"/>
              </a:rPr>
              <a:t> </a:t>
            </a:r>
            <a:r>
              <a:rPr sz="2200" dirty="0">
                <a:latin typeface="Roboto"/>
                <a:cs typeface="Roboto"/>
              </a:rPr>
              <a:t>determine</a:t>
            </a:r>
            <a:r>
              <a:rPr sz="2200" spc="25" dirty="0">
                <a:latin typeface="Roboto"/>
                <a:cs typeface="Roboto"/>
              </a:rPr>
              <a:t> </a:t>
            </a:r>
            <a:r>
              <a:rPr sz="2200" dirty="0">
                <a:latin typeface="Roboto"/>
                <a:cs typeface="Roboto"/>
              </a:rPr>
              <a:t>the</a:t>
            </a:r>
            <a:r>
              <a:rPr sz="2200" spc="30" dirty="0">
                <a:latin typeface="Roboto"/>
                <a:cs typeface="Roboto"/>
              </a:rPr>
              <a:t> </a:t>
            </a:r>
            <a:r>
              <a:rPr sz="2200" spc="-10" dirty="0">
                <a:latin typeface="Roboto"/>
                <a:cs typeface="Roboto"/>
              </a:rPr>
              <a:t>viability</a:t>
            </a:r>
            <a:r>
              <a:rPr sz="2200" spc="25" dirty="0">
                <a:latin typeface="Roboto"/>
                <a:cs typeface="Roboto"/>
              </a:rPr>
              <a:t> </a:t>
            </a:r>
            <a:r>
              <a:rPr sz="2200" dirty="0">
                <a:latin typeface="Roboto"/>
                <a:cs typeface="Roboto"/>
              </a:rPr>
              <a:t>of</a:t>
            </a:r>
            <a:r>
              <a:rPr sz="2200" spc="20" dirty="0">
                <a:latin typeface="Roboto"/>
                <a:cs typeface="Roboto"/>
              </a:rPr>
              <a:t> </a:t>
            </a:r>
            <a:r>
              <a:rPr sz="2200" spc="-25" dirty="0">
                <a:latin typeface="Roboto"/>
                <a:cs typeface="Roboto"/>
              </a:rPr>
              <a:t>an </a:t>
            </a:r>
            <a:r>
              <a:rPr sz="2200" dirty="0">
                <a:latin typeface="Roboto"/>
                <a:cs typeface="Roboto"/>
              </a:rPr>
              <a:t>idea,</a:t>
            </a:r>
            <a:r>
              <a:rPr sz="2200" spc="360" dirty="0">
                <a:latin typeface="Roboto"/>
                <a:cs typeface="Roboto"/>
              </a:rPr>
              <a:t> </a:t>
            </a:r>
            <a:r>
              <a:rPr sz="2200" dirty="0">
                <a:latin typeface="Roboto"/>
                <a:cs typeface="Roboto"/>
              </a:rPr>
              <a:t>such</a:t>
            </a:r>
            <a:r>
              <a:rPr sz="2200" spc="370" dirty="0">
                <a:latin typeface="Roboto"/>
                <a:cs typeface="Roboto"/>
              </a:rPr>
              <a:t> </a:t>
            </a:r>
            <a:r>
              <a:rPr sz="2200" dirty="0">
                <a:latin typeface="Roboto"/>
                <a:cs typeface="Roboto"/>
              </a:rPr>
              <a:t>as</a:t>
            </a:r>
            <a:r>
              <a:rPr sz="2200" spc="355" dirty="0">
                <a:latin typeface="Roboto"/>
                <a:cs typeface="Roboto"/>
              </a:rPr>
              <a:t> </a:t>
            </a:r>
            <a:r>
              <a:rPr sz="2200" dirty="0">
                <a:latin typeface="Roboto"/>
                <a:cs typeface="Roboto"/>
              </a:rPr>
              <a:t>ensuring</a:t>
            </a:r>
            <a:r>
              <a:rPr sz="2200" spc="365" dirty="0">
                <a:latin typeface="Roboto"/>
                <a:cs typeface="Roboto"/>
              </a:rPr>
              <a:t> </a:t>
            </a:r>
            <a:r>
              <a:rPr sz="2200" dirty="0">
                <a:latin typeface="Roboto"/>
                <a:cs typeface="Roboto"/>
              </a:rPr>
              <a:t>a</a:t>
            </a:r>
            <a:r>
              <a:rPr sz="2200" spc="365" dirty="0">
                <a:latin typeface="Roboto"/>
                <a:cs typeface="Roboto"/>
              </a:rPr>
              <a:t> </a:t>
            </a:r>
            <a:r>
              <a:rPr sz="2200" dirty="0">
                <a:latin typeface="Roboto"/>
                <a:cs typeface="Roboto"/>
              </a:rPr>
              <a:t>project</a:t>
            </a:r>
            <a:r>
              <a:rPr sz="2200" spc="370" dirty="0">
                <a:latin typeface="Roboto"/>
                <a:cs typeface="Roboto"/>
              </a:rPr>
              <a:t> </a:t>
            </a:r>
            <a:r>
              <a:rPr sz="2200" dirty="0">
                <a:latin typeface="Roboto"/>
                <a:cs typeface="Roboto"/>
              </a:rPr>
              <a:t>is</a:t>
            </a:r>
            <a:r>
              <a:rPr sz="2200" spc="355" dirty="0">
                <a:latin typeface="Roboto"/>
                <a:cs typeface="Roboto"/>
              </a:rPr>
              <a:t> </a:t>
            </a:r>
            <a:r>
              <a:rPr sz="2200" dirty="0">
                <a:latin typeface="Roboto"/>
                <a:cs typeface="Roboto"/>
              </a:rPr>
              <a:t>legally</a:t>
            </a:r>
            <a:r>
              <a:rPr sz="2200" spc="365" dirty="0">
                <a:latin typeface="Roboto"/>
                <a:cs typeface="Roboto"/>
              </a:rPr>
              <a:t> </a:t>
            </a:r>
            <a:r>
              <a:rPr sz="2200" dirty="0">
                <a:latin typeface="Roboto"/>
                <a:cs typeface="Roboto"/>
              </a:rPr>
              <a:t>and</a:t>
            </a:r>
            <a:r>
              <a:rPr sz="2200" spc="360" dirty="0">
                <a:latin typeface="Roboto"/>
                <a:cs typeface="Roboto"/>
              </a:rPr>
              <a:t> </a:t>
            </a:r>
            <a:r>
              <a:rPr sz="2200" dirty="0">
                <a:latin typeface="Roboto"/>
                <a:cs typeface="Roboto"/>
              </a:rPr>
              <a:t>technically</a:t>
            </a:r>
            <a:r>
              <a:rPr sz="2200" spc="370" dirty="0">
                <a:latin typeface="Roboto"/>
                <a:cs typeface="Roboto"/>
              </a:rPr>
              <a:t> </a:t>
            </a:r>
            <a:r>
              <a:rPr sz="2200" dirty="0">
                <a:latin typeface="Roboto"/>
                <a:cs typeface="Roboto"/>
              </a:rPr>
              <a:t>feasible</a:t>
            </a:r>
            <a:r>
              <a:rPr sz="2200" spc="365" dirty="0">
                <a:latin typeface="Roboto"/>
                <a:cs typeface="Roboto"/>
              </a:rPr>
              <a:t> </a:t>
            </a:r>
            <a:r>
              <a:rPr sz="2200" dirty="0">
                <a:latin typeface="Roboto"/>
                <a:cs typeface="Roboto"/>
              </a:rPr>
              <a:t>as</a:t>
            </a:r>
            <a:r>
              <a:rPr sz="2200" spc="360" dirty="0">
                <a:latin typeface="Roboto"/>
                <a:cs typeface="Roboto"/>
              </a:rPr>
              <a:t> </a:t>
            </a:r>
            <a:r>
              <a:rPr sz="2200" dirty="0">
                <a:latin typeface="Roboto"/>
                <a:cs typeface="Roboto"/>
              </a:rPr>
              <a:t>well</a:t>
            </a:r>
            <a:r>
              <a:rPr sz="2200" spc="360" dirty="0">
                <a:latin typeface="Roboto"/>
                <a:cs typeface="Roboto"/>
              </a:rPr>
              <a:t> </a:t>
            </a:r>
            <a:r>
              <a:rPr sz="2200" spc="-25" dirty="0">
                <a:latin typeface="Roboto"/>
                <a:cs typeface="Roboto"/>
              </a:rPr>
              <a:t>as </a:t>
            </a:r>
            <a:r>
              <a:rPr sz="2200" spc="-10" dirty="0">
                <a:latin typeface="Roboto"/>
                <a:cs typeface="Roboto"/>
              </a:rPr>
              <a:t>economically</a:t>
            </a:r>
            <a:r>
              <a:rPr sz="2200" spc="-110" dirty="0">
                <a:latin typeface="Roboto"/>
                <a:cs typeface="Roboto"/>
              </a:rPr>
              <a:t> </a:t>
            </a:r>
            <a:r>
              <a:rPr sz="2200" spc="-10" dirty="0">
                <a:latin typeface="Roboto"/>
                <a:cs typeface="Roboto"/>
              </a:rPr>
              <a:t>justifiable.</a:t>
            </a:r>
            <a:endParaRPr sz="2200" dirty="0">
              <a:latin typeface="Roboto"/>
              <a:cs typeface="Roboto"/>
            </a:endParaRPr>
          </a:p>
          <a:p>
            <a:pPr marL="241300" marR="8890" indent="-228600" algn="just">
              <a:lnSpc>
                <a:spcPts val="2380"/>
              </a:lnSpc>
              <a:spcBef>
                <a:spcPts val="990"/>
              </a:spcBef>
              <a:buFont typeface="Arial MT"/>
              <a:buChar char="•"/>
              <a:tabLst>
                <a:tab pos="241300" algn="l"/>
              </a:tabLst>
            </a:pPr>
            <a:r>
              <a:rPr sz="2200" dirty="0">
                <a:latin typeface="Roboto"/>
                <a:cs typeface="Roboto"/>
              </a:rPr>
              <a:t>It</a:t>
            </a:r>
            <a:r>
              <a:rPr sz="2200" spc="305" dirty="0">
                <a:latin typeface="Roboto"/>
                <a:cs typeface="Roboto"/>
              </a:rPr>
              <a:t>  </a:t>
            </a:r>
            <a:r>
              <a:rPr sz="2200" dirty="0">
                <a:latin typeface="Roboto"/>
                <a:cs typeface="Roboto"/>
              </a:rPr>
              <a:t>tells</a:t>
            </a:r>
            <a:r>
              <a:rPr sz="2200" spc="310" dirty="0">
                <a:latin typeface="Roboto"/>
                <a:cs typeface="Roboto"/>
              </a:rPr>
              <a:t>  </a:t>
            </a:r>
            <a:r>
              <a:rPr sz="2200" dirty="0">
                <a:latin typeface="Roboto"/>
                <a:cs typeface="Roboto"/>
              </a:rPr>
              <a:t>us</a:t>
            </a:r>
            <a:r>
              <a:rPr sz="2200" spc="305" dirty="0">
                <a:latin typeface="Roboto"/>
                <a:cs typeface="Roboto"/>
              </a:rPr>
              <a:t>  </a:t>
            </a:r>
            <a:r>
              <a:rPr sz="2200" dirty="0">
                <a:latin typeface="Roboto"/>
                <a:cs typeface="Roboto"/>
              </a:rPr>
              <a:t>whether</a:t>
            </a:r>
            <a:r>
              <a:rPr sz="2200" spc="320" dirty="0">
                <a:latin typeface="Roboto"/>
                <a:cs typeface="Roboto"/>
              </a:rPr>
              <a:t>  </a:t>
            </a:r>
            <a:r>
              <a:rPr sz="2200" dirty="0">
                <a:latin typeface="Roboto"/>
                <a:cs typeface="Roboto"/>
              </a:rPr>
              <a:t>a</a:t>
            </a:r>
            <a:r>
              <a:rPr sz="2200" spc="300" dirty="0">
                <a:latin typeface="Roboto"/>
                <a:cs typeface="Roboto"/>
              </a:rPr>
              <a:t>  </a:t>
            </a:r>
            <a:r>
              <a:rPr sz="2200" dirty="0">
                <a:latin typeface="Roboto"/>
                <a:cs typeface="Roboto"/>
              </a:rPr>
              <a:t>project</a:t>
            </a:r>
            <a:r>
              <a:rPr sz="2200" spc="310" dirty="0">
                <a:latin typeface="Roboto"/>
                <a:cs typeface="Roboto"/>
              </a:rPr>
              <a:t>  </a:t>
            </a:r>
            <a:r>
              <a:rPr sz="2200" dirty="0">
                <a:latin typeface="Roboto"/>
                <a:cs typeface="Roboto"/>
              </a:rPr>
              <a:t>is</a:t>
            </a:r>
            <a:r>
              <a:rPr sz="2200" spc="305" dirty="0">
                <a:latin typeface="Roboto"/>
                <a:cs typeface="Roboto"/>
              </a:rPr>
              <a:t>  </a:t>
            </a:r>
            <a:r>
              <a:rPr sz="2200" dirty="0">
                <a:latin typeface="Roboto"/>
                <a:cs typeface="Roboto"/>
              </a:rPr>
              <a:t>worth</a:t>
            </a:r>
            <a:r>
              <a:rPr sz="2200" spc="310" dirty="0">
                <a:latin typeface="Roboto"/>
                <a:cs typeface="Roboto"/>
              </a:rPr>
              <a:t>  </a:t>
            </a:r>
            <a:r>
              <a:rPr sz="2200" dirty="0">
                <a:latin typeface="Roboto"/>
                <a:cs typeface="Roboto"/>
              </a:rPr>
              <a:t>the</a:t>
            </a:r>
            <a:r>
              <a:rPr sz="2200" spc="300" dirty="0">
                <a:latin typeface="Roboto"/>
                <a:cs typeface="Roboto"/>
              </a:rPr>
              <a:t>  </a:t>
            </a:r>
            <a:r>
              <a:rPr sz="2200" spc="-35" dirty="0">
                <a:latin typeface="Roboto"/>
                <a:cs typeface="Roboto"/>
              </a:rPr>
              <a:t>investment—</a:t>
            </a:r>
            <a:r>
              <a:rPr sz="2200" dirty="0">
                <a:latin typeface="Roboto"/>
                <a:cs typeface="Roboto"/>
              </a:rPr>
              <a:t>in</a:t>
            </a:r>
            <a:r>
              <a:rPr sz="2200" spc="310" dirty="0">
                <a:latin typeface="Roboto"/>
                <a:cs typeface="Roboto"/>
              </a:rPr>
              <a:t>  </a:t>
            </a:r>
            <a:r>
              <a:rPr sz="2200" dirty="0">
                <a:latin typeface="Roboto"/>
                <a:cs typeface="Roboto"/>
              </a:rPr>
              <a:t>some</a:t>
            </a:r>
            <a:r>
              <a:rPr sz="2200" spc="305" dirty="0">
                <a:latin typeface="Roboto"/>
                <a:cs typeface="Roboto"/>
              </a:rPr>
              <a:t>  </a:t>
            </a:r>
            <a:r>
              <a:rPr sz="2200" spc="-10" dirty="0">
                <a:latin typeface="Roboto"/>
                <a:cs typeface="Roboto"/>
              </a:rPr>
              <a:t>cases, </a:t>
            </a:r>
            <a:r>
              <a:rPr sz="2200" dirty="0">
                <a:latin typeface="Roboto"/>
                <a:cs typeface="Roboto"/>
              </a:rPr>
              <a:t>a</a:t>
            </a:r>
            <a:r>
              <a:rPr sz="2200" spc="-65" dirty="0">
                <a:latin typeface="Roboto"/>
                <a:cs typeface="Roboto"/>
              </a:rPr>
              <a:t> </a:t>
            </a:r>
            <a:r>
              <a:rPr sz="2200" spc="-10" dirty="0">
                <a:latin typeface="Roboto"/>
                <a:cs typeface="Roboto"/>
              </a:rPr>
              <a:t>project</a:t>
            </a:r>
            <a:r>
              <a:rPr sz="2200" spc="-60" dirty="0">
                <a:latin typeface="Roboto"/>
                <a:cs typeface="Roboto"/>
              </a:rPr>
              <a:t> </a:t>
            </a:r>
            <a:r>
              <a:rPr sz="2200" dirty="0">
                <a:latin typeface="Roboto"/>
                <a:cs typeface="Roboto"/>
              </a:rPr>
              <a:t>may</a:t>
            </a:r>
            <a:r>
              <a:rPr sz="2200" spc="-65" dirty="0">
                <a:latin typeface="Roboto"/>
                <a:cs typeface="Roboto"/>
              </a:rPr>
              <a:t> </a:t>
            </a:r>
            <a:r>
              <a:rPr sz="2200" dirty="0">
                <a:latin typeface="Roboto"/>
                <a:cs typeface="Roboto"/>
              </a:rPr>
              <a:t>not</a:t>
            </a:r>
            <a:r>
              <a:rPr sz="2200" spc="-60" dirty="0">
                <a:latin typeface="Roboto"/>
                <a:cs typeface="Roboto"/>
              </a:rPr>
              <a:t> </a:t>
            </a:r>
            <a:r>
              <a:rPr sz="2200" dirty="0">
                <a:latin typeface="Roboto"/>
                <a:cs typeface="Roboto"/>
              </a:rPr>
              <a:t>be</a:t>
            </a:r>
            <a:r>
              <a:rPr sz="2200" spc="-80" dirty="0">
                <a:latin typeface="Roboto"/>
                <a:cs typeface="Roboto"/>
              </a:rPr>
              <a:t> </a:t>
            </a:r>
            <a:r>
              <a:rPr sz="2200" spc="-10" dirty="0">
                <a:latin typeface="Roboto"/>
                <a:cs typeface="Roboto"/>
              </a:rPr>
              <a:t>doable.</a:t>
            </a:r>
            <a:endParaRPr sz="2200" dirty="0">
              <a:latin typeface="Roboto"/>
              <a:cs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521284"/>
            <a:ext cx="10236835" cy="848994"/>
          </a:xfrm>
          <a:prstGeom prst="rect">
            <a:avLst/>
          </a:prstGeom>
        </p:spPr>
        <p:txBody>
          <a:bodyPr vert="horz" wrap="square" lIns="0" tIns="12700" rIns="0" bIns="0" rtlCol="0">
            <a:spAutoFit/>
          </a:bodyPr>
          <a:lstStyle/>
          <a:p>
            <a:pPr marL="12700">
              <a:lnSpc>
                <a:spcPct val="100000"/>
              </a:lnSpc>
              <a:spcBef>
                <a:spcPts val="100"/>
              </a:spcBef>
            </a:pPr>
            <a:r>
              <a:rPr spc="-45" dirty="0">
                <a:solidFill>
                  <a:srgbClr val="000000"/>
                </a:solidFill>
              </a:rPr>
              <a:t>Understanding</a:t>
            </a:r>
            <a:r>
              <a:rPr spc="-140" dirty="0">
                <a:solidFill>
                  <a:srgbClr val="000000"/>
                </a:solidFill>
              </a:rPr>
              <a:t> </a:t>
            </a:r>
            <a:r>
              <a:rPr spc="100" dirty="0">
                <a:solidFill>
                  <a:srgbClr val="000000"/>
                </a:solidFill>
              </a:rPr>
              <a:t>A</a:t>
            </a:r>
            <a:r>
              <a:rPr spc="-150" dirty="0">
                <a:solidFill>
                  <a:srgbClr val="000000"/>
                </a:solidFill>
              </a:rPr>
              <a:t> </a:t>
            </a:r>
            <a:r>
              <a:rPr spc="-35" dirty="0">
                <a:solidFill>
                  <a:srgbClr val="000000"/>
                </a:solidFill>
              </a:rPr>
              <a:t>Feasibility</a:t>
            </a:r>
            <a:r>
              <a:rPr spc="-150" dirty="0">
                <a:solidFill>
                  <a:srgbClr val="000000"/>
                </a:solidFill>
              </a:rPr>
              <a:t> </a:t>
            </a:r>
            <a:r>
              <a:rPr spc="-30" dirty="0">
                <a:solidFill>
                  <a:srgbClr val="000000"/>
                </a:solidFill>
              </a:rPr>
              <a:t>Study</a:t>
            </a:r>
          </a:p>
        </p:txBody>
      </p:sp>
      <p:pic>
        <p:nvPicPr>
          <p:cNvPr id="3" name="object 3"/>
          <p:cNvPicPr/>
          <p:nvPr/>
        </p:nvPicPr>
        <p:blipFill>
          <a:blip r:embed="rId2" cstate="print"/>
          <a:stretch>
            <a:fillRect/>
          </a:stretch>
        </p:blipFill>
        <p:spPr>
          <a:xfrm>
            <a:off x="648944" y="1636614"/>
            <a:ext cx="10896053" cy="99631"/>
          </a:xfrm>
          <a:prstGeom prst="rect">
            <a:avLst/>
          </a:prstGeom>
        </p:spPr>
      </p:pic>
      <p:sp>
        <p:nvSpPr>
          <p:cNvPr id="4" name="object 4"/>
          <p:cNvSpPr txBox="1"/>
          <p:nvPr/>
        </p:nvSpPr>
        <p:spPr>
          <a:xfrm>
            <a:off x="916939" y="1915794"/>
            <a:ext cx="10358755" cy="3888104"/>
          </a:xfrm>
          <a:prstGeom prst="rect">
            <a:avLst/>
          </a:prstGeom>
        </p:spPr>
        <p:txBody>
          <a:bodyPr vert="horz" wrap="square" lIns="0" tIns="49530" rIns="0" bIns="0" rtlCol="0">
            <a:spAutoFit/>
          </a:bodyPr>
          <a:lstStyle/>
          <a:p>
            <a:pPr marL="241300" marR="5715" indent="-228600" algn="just">
              <a:lnSpc>
                <a:spcPts val="2380"/>
              </a:lnSpc>
              <a:spcBef>
                <a:spcPts val="390"/>
              </a:spcBef>
              <a:buFont typeface="Arial MT"/>
              <a:buChar char="•"/>
              <a:tabLst>
                <a:tab pos="241300" algn="l"/>
              </a:tabLst>
            </a:pPr>
            <a:r>
              <a:rPr sz="2200" dirty="0">
                <a:latin typeface="Roboto"/>
                <a:cs typeface="Roboto"/>
              </a:rPr>
              <a:t>A</a:t>
            </a:r>
            <a:r>
              <a:rPr sz="2200" spc="180" dirty="0">
                <a:latin typeface="Roboto"/>
                <a:cs typeface="Roboto"/>
              </a:rPr>
              <a:t>  </a:t>
            </a:r>
            <a:r>
              <a:rPr sz="2200" dirty="0">
                <a:latin typeface="Roboto"/>
                <a:cs typeface="Roboto"/>
              </a:rPr>
              <a:t>feasibility</a:t>
            </a:r>
            <a:r>
              <a:rPr sz="2200" spc="190" dirty="0">
                <a:latin typeface="Roboto"/>
                <a:cs typeface="Roboto"/>
              </a:rPr>
              <a:t>  </a:t>
            </a:r>
            <a:r>
              <a:rPr sz="2200" dirty="0">
                <a:latin typeface="Roboto"/>
                <a:cs typeface="Roboto"/>
              </a:rPr>
              <a:t>study</a:t>
            </a:r>
            <a:r>
              <a:rPr sz="2200" spc="185" dirty="0">
                <a:latin typeface="Roboto"/>
                <a:cs typeface="Roboto"/>
              </a:rPr>
              <a:t>  </a:t>
            </a:r>
            <a:r>
              <a:rPr sz="2200" dirty="0">
                <a:latin typeface="Roboto"/>
                <a:cs typeface="Roboto"/>
              </a:rPr>
              <a:t>is</a:t>
            </a:r>
            <a:r>
              <a:rPr sz="2200" spc="190" dirty="0">
                <a:latin typeface="Roboto"/>
                <a:cs typeface="Roboto"/>
              </a:rPr>
              <a:t>  </a:t>
            </a:r>
            <a:r>
              <a:rPr sz="2200" dirty="0">
                <a:latin typeface="Roboto"/>
                <a:cs typeface="Roboto"/>
              </a:rPr>
              <a:t>a</a:t>
            </a:r>
            <a:r>
              <a:rPr sz="2200" spc="185" dirty="0">
                <a:latin typeface="Roboto"/>
                <a:cs typeface="Roboto"/>
              </a:rPr>
              <a:t>  </a:t>
            </a:r>
            <a:r>
              <a:rPr sz="2200" dirty="0">
                <a:latin typeface="Roboto"/>
                <a:cs typeface="Roboto"/>
              </a:rPr>
              <a:t>preliminary</a:t>
            </a:r>
            <a:r>
              <a:rPr sz="2200" spc="195" dirty="0">
                <a:latin typeface="Roboto"/>
                <a:cs typeface="Roboto"/>
              </a:rPr>
              <a:t>  </a:t>
            </a:r>
            <a:r>
              <a:rPr sz="2200" dirty="0">
                <a:latin typeface="Roboto"/>
                <a:cs typeface="Roboto"/>
              </a:rPr>
              <a:t>exploration</a:t>
            </a:r>
            <a:r>
              <a:rPr sz="2200" spc="185" dirty="0">
                <a:latin typeface="Roboto"/>
                <a:cs typeface="Roboto"/>
              </a:rPr>
              <a:t>  </a:t>
            </a:r>
            <a:r>
              <a:rPr sz="2200" dirty="0">
                <a:latin typeface="Roboto"/>
                <a:cs typeface="Roboto"/>
              </a:rPr>
              <a:t>of</a:t>
            </a:r>
            <a:r>
              <a:rPr sz="2200" spc="185" dirty="0">
                <a:latin typeface="Roboto"/>
                <a:cs typeface="Roboto"/>
              </a:rPr>
              <a:t>  </a:t>
            </a:r>
            <a:r>
              <a:rPr sz="2200" dirty="0">
                <a:latin typeface="Roboto"/>
                <a:cs typeface="Roboto"/>
              </a:rPr>
              <a:t>a</a:t>
            </a:r>
            <a:r>
              <a:rPr sz="2200" spc="200" dirty="0">
                <a:latin typeface="Roboto"/>
                <a:cs typeface="Roboto"/>
              </a:rPr>
              <a:t>  </a:t>
            </a:r>
            <a:r>
              <a:rPr sz="2200" dirty="0">
                <a:latin typeface="Roboto"/>
                <a:cs typeface="Roboto"/>
              </a:rPr>
              <a:t>proposed</a:t>
            </a:r>
            <a:r>
              <a:rPr sz="2200" spc="185" dirty="0">
                <a:latin typeface="Roboto"/>
                <a:cs typeface="Roboto"/>
              </a:rPr>
              <a:t>  </a:t>
            </a:r>
            <a:r>
              <a:rPr sz="2200" dirty="0">
                <a:latin typeface="Roboto"/>
                <a:cs typeface="Roboto"/>
              </a:rPr>
              <a:t>project</a:t>
            </a:r>
            <a:r>
              <a:rPr sz="2200" spc="185" dirty="0">
                <a:latin typeface="Roboto"/>
                <a:cs typeface="Roboto"/>
              </a:rPr>
              <a:t>  </a:t>
            </a:r>
            <a:r>
              <a:rPr sz="2200" spc="-25" dirty="0">
                <a:latin typeface="Roboto"/>
                <a:cs typeface="Roboto"/>
              </a:rPr>
              <a:t>or undertaking</a:t>
            </a:r>
            <a:r>
              <a:rPr sz="2200" spc="-80" dirty="0">
                <a:latin typeface="Roboto"/>
                <a:cs typeface="Roboto"/>
              </a:rPr>
              <a:t> </a:t>
            </a:r>
            <a:r>
              <a:rPr sz="2200" dirty="0">
                <a:latin typeface="Roboto"/>
                <a:cs typeface="Roboto"/>
              </a:rPr>
              <a:t>to</a:t>
            </a:r>
            <a:r>
              <a:rPr sz="2200" spc="-65" dirty="0">
                <a:latin typeface="Roboto"/>
                <a:cs typeface="Roboto"/>
              </a:rPr>
              <a:t> </a:t>
            </a:r>
            <a:r>
              <a:rPr sz="2200" dirty="0">
                <a:latin typeface="Roboto"/>
                <a:cs typeface="Roboto"/>
              </a:rPr>
              <a:t>determine</a:t>
            </a:r>
            <a:r>
              <a:rPr sz="2200" spc="-55" dirty="0">
                <a:latin typeface="Roboto"/>
                <a:cs typeface="Roboto"/>
              </a:rPr>
              <a:t> </a:t>
            </a:r>
            <a:r>
              <a:rPr sz="2200" dirty="0">
                <a:latin typeface="Roboto"/>
                <a:cs typeface="Roboto"/>
              </a:rPr>
              <a:t>its</a:t>
            </a:r>
            <a:r>
              <a:rPr sz="2200" spc="-60" dirty="0">
                <a:latin typeface="Roboto"/>
                <a:cs typeface="Roboto"/>
              </a:rPr>
              <a:t> </a:t>
            </a:r>
            <a:r>
              <a:rPr sz="2200" spc="-10" dirty="0">
                <a:latin typeface="Roboto"/>
                <a:cs typeface="Roboto"/>
              </a:rPr>
              <a:t>merits</a:t>
            </a:r>
            <a:r>
              <a:rPr sz="2200" spc="-65" dirty="0">
                <a:latin typeface="Roboto"/>
                <a:cs typeface="Roboto"/>
              </a:rPr>
              <a:t> </a:t>
            </a:r>
            <a:r>
              <a:rPr sz="2200" dirty="0">
                <a:latin typeface="Roboto"/>
                <a:cs typeface="Roboto"/>
              </a:rPr>
              <a:t>and</a:t>
            </a:r>
            <a:r>
              <a:rPr sz="2200" spc="-70" dirty="0">
                <a:latin typeface="Roboto"/>
                <a:cs typeface="Roboto"/>
              </a:rPr>
              <a:t> </a:t>
            </a:r>
            <a:r>
              <a:rPr sz="2200" spc="-10" dirty="0">
                <a:latin typeface="Roboto"/>
                <a:cs typeface="Roboto"/>
              </a:rPr>
              <a:t>viability.</a:t>
            </a:r>
            <a:endParaRPr sz="2200">
              <a:latin typeface="Roboto"/>
              <a:cs typeface="Roboto"/>
            </a:endParaRPr>
          </a:p>
          <a:p>
            <a:pPr marL="241300" marR="5715" indent="-228600" algn="just">
              <a:lnSpc>
                <a:spcPts val="2380"/>
              </a:lnSpc>
              <a:spcBef>
                <a:spcPts val="1000"/>
              </a:spcBef>
              <a:buFont typeface="Arial MT"/>
              <a:buChar char="•"/>
              <a:tabLst>
                <a:tab pos="241300" algn="l"/>
              </a:tabLst>
            </a:pPr>
            <a:r>
              <a:rPr sz="2200" dirty="0">
                <a:latin typeface="Roboto"/>
                <a:cs typeface="Roboto"/>
              </a:rPr>
              <a:t>A</a:t>
            </a:r>
            <a:r>
              <a:rPr sz="2200" spc="-5" dirty="0">
                <a:latin typeface="Roboto"/>
                <a:cs typeface="Roboto"/>
              </a:rPr>
              <a:t> </a:t>
            </a:r>
            <a:r>
              <a:rPr sz="2200" dirty="0">
                <a:latin typeface="Roboto"/>
                <a:cs typeface="Roboto"/>
              </a:rPr>
              <a:t>feasibility</a:t>
            </a:r>
            <a:r>
              <a:rPr sz="2200" spc="20" dirty="0">
                <a:latin typeface="Roboto"/>
                <a:cs typeface="Roboto"/>
              </a:rPr>
              <a:t> </a:t>
            </a:r>
            <a:r>
              <a:rPr sz="2200" dirty="0">
                <a:latin typeface="Roboto"/>
                <a:cs typeface="Roboto"/>
              </a:rPr>
              <a:t>study</a:t>
            </a:r>
            <a:r>
              <a:rPr sz="2200" spc="5" dirty="0">
                <a:latin typeface="Roboto"/>
                <a:cs typeface="Roboto"/>
              </a:rPr>
              <a:t> </a:t>
            </a:r>
            <a:r>
              <a:rPr sz="2200" dirty="0">
                <a:latin typeface="Roboto"/>
                <a:cs typeface="Roboto"/>
              </a:rPr>
              <a:t>aims</a:t>
            </a:r>
            <a:r>
              <a:rPr sz="2200" spc="15" dirty="0">
                <a:latin typeface="Roboto"/>
                <a:cs typeface="Roboto"/>
              </a:rPr>
              <a:t> </a:t>
            </a:r>
            <a:r>
              <a:rPr sz="2200" dirty="0">
                <a:latin typeface="Roboto"/>
                <a:cs typeface="Roboto"/>
              </a:rPr>
              <a:t>to</a:t>
            </a:r>
            <a:r>
              <a:rPr sz="2200" spc="-5" dirty="0">
                <a:latin typeface="Roboto"/>
                <a:cs typeface="Roboto"/>
              </a:rPr>
              <a:t> </a:t>
            </a:r>
            <a:r>
              <a:rPr sz="2200" dirty="0">
                <a:latin typeface="Roboto"/>
                <a:cs typeface="Roboto"/>
              </a:rPr>
              <a:t>provide an</a:t>
            </a:r>
            <a:r>
              <a:rPr sz="2200" spc="10" dirty="0">
                <a:latin typeface="Roboto"/>
                <a:cs typeface="Roboto"/>
              </a:rPr>
              <a:t> </a:t>
            </a:r>
            <a:r>
              <a:rPr sz="2200" spc="-10" dirty="0">
                <a:latin typeface="Roboto"/>
                <a:cs typeface="Roboto"/>
              </a:rPr>
              <a:t>independent</a:t>
            </a:r>
            <a:r>
              <a:rPr sz="2200" dirty="0">
                <a:latin typeface="Roboto"/>
                <a:cs typeface="Roboto"/>
              </a:rPr>
              <a:t> assessment</a:t>
            </a:r>
            <a:r>
              <a:rPr sz="2200" spc="5" dirty="0">
                <a:latin typeface="Roboto"/>
                <a:cs typeface="Roboto"/>
              </a:rPr>
              <a:t> </a:t>
            </a:r>
            <a:r>
              <a:rPr sz="2200" dirty="0">
                <a:latin typeface="Roboto"/>
                <a:cs typeface="Roboto"/>
              </a:rPr>
              <a:t>that examines</a:t>
            </a:r>
            <a:r>
              <a:rPr sz="2200" spc="-5" dirty="0">
                <a:latin typeface="Roboto"/>
                <a:cs typeface="Roboto"/>
              </a:rPr>
              <a:t> </a:t>
            </a:r>
            <a:r>
              <a:rPr sz="2200" spc="-25" dirty="0">
                <a:latin typeface="Roboto"/>
                <a:cs typeface="Roboto"/>
              </a:rPr>
              <a:t>all </a:t>
            </a:r>
            <a:r>
              <a:rPr sz="2200" dirty="0">
                <a:latin typeface="Roboto"/>
                <a:cs typeface="Roboto"/>
              </a:rPr>
              <a:t>aspects</a:t>
            </a:r>
            <a:r>
              <a:rPr sz="2200" spc="-40" dirty="0">
                <a:latin typeface="Roboto"/>
                <a:cs typeface="Roboto"/>
              </a:rPr>
              <a:t> </a:t>
            </a:r>
            <a:r>
              <a:rPr sz="2200" dirty="0">
                <a:latin typeface="Roboto"/>
                <a:cs typeface="Roboto"/>
              </a:rPr>
              <a:t>of</a:t>
            </a:r>
            <a:r>
              <a:rPr sz="2200" spc="-25" dirty="0">
                <a:latin typeface="Roboto"/>
                <a:cs typeface="Roboto"/>
              </a:rPr>
              <a:t> </a:t>
            </a:r>
            <a:r>
              <a:rPr sz="2200" dirty="0">
                <a:latin typeface="Roboto"/>
                <a:cs typeface="Roboto"/>
              </a:rPr>
              <a:t>a</a:t>
            </a:r>
            <a:r>
              <a:rPr sz="2200" spc="-25" dirty="0">
                <a:latin typeface="Roboto"/>
                <a:cs typeface="Roboto"/>
              </a:rPr>
              <a:t> </a:t>
            </a:r>
            <a:r>
              <a:rPr sz="2200" dirty="0">
                <a:latin typeface="Roboto"/>
                <a:cs typeface="Roboto"/>
              </a:rPr>
              <a:t>proposed</a:t>
            </a:r>
            <a:r>
              <a:rPr sz="2200" spc="-25" dirty="0">
                <a:latin typeface="Roboto"/>
                <a:cs typeface="Roboto"/>
              </a:rPr>
              <a:t> </a:t>
            </a:r>
            <a:r>
              <a:rPr sz="2200" dirty="0">
                <a:latin typeface="Roboto"/>
                <a:cs typeface="Roboto"/>
              </a:rPr>
              <a:t>project,</a:t>
            </a:r>
            <a:r>
              <a:rPr sz="2200" spc="-30" dirty="0">
                <a:latin typeface="Roboto"/>
                <a:cs typeface="Roboto"/>
              </a:rPr>
              <a:t> </a:t>
            </a:r>
            <a:r>
              <a:rPr sz="2200" dirty="0">
                <a:latin typeface="Roboto"/>
                <a:cs typeface="Roboto"/>
              </a:rPr>
              <a:t>including</a:t>
            </a:r>
            <a:r>
              <a:rPr sz="2200" spc="-20" dirty="0">
                <a:latin typeface="Roboto"/>
                <a:cs typeface="Roboto"/>
              </a:rPr>
              <a:t> </a:t>
            </a:r>
            <a:r>
              <a:rPr sz="2200" dirty="0">
                <a:latin typeface="Roboto"/>
                <a:cs typeface="Roboto"/>
              </a:rPr>
              <a:t>technical,</a:t>
            </a:r>
            <a:r>
              <a:rPr sz="2200" spc="-35" dirty="0">
                <a:latin typeface="Roboto"/>
                <a:cs typeface="Roboto"/>
              </a:rPr>
              <a:t> </a:t>
            </a:r>
            <a:r>
              <a:rPr sz="2200" dirty="0">
                <a:latin typeface="Roboto"/>
                <a:cs typeface="Roboto"/>
              </a:rPr>
              <a:t>economic,</a:t>
            </a:r>
            <a:r>
              <a:rPr sz="2200" spc="-35" dirty="0">
                <a:latin typeface="Roboto"/>
                <a:cs typeface="Roboto"/>
              </a:rPr>
              <a:t> </a:t>
            </a:r>
            <a:r>
              <a:rPr sz="2200" dirty="0">
                <a:latin typeface="Roboto"/>
                <a:cs typeface="Roboto"/>
              </a:rPr>
              <a:t>financial,</a:t>
            </a:r>
            <a:r>
              <a:rPr sz="2200" spc="-15" dirty="0">
                <a:latin typeface="Roboto"/>
                <a:cs typeface="Roboto"/>
              </a:rPr>
              <a:t> </a:t>
            </a:r>
            <a:r>
              <a:rPr sz="2200" dirty="0">
                <a:latin typeface="Roboto"/>
                <a:cs typeface="Roboto"/>
              </a:rPr>
              <a:t>legal,</a:t>
            </a:r>
            <a:r>
              <a:rPr sz="2200" spc="-30" dirty="0">
                <a:latin typeface="Roboto"/>
                <a:cs typeface="Roboto"/>
              </a:rPr>
              <a:t> </a:t>
            </a:r>
            <a:r>
              <a:rPr sz="2200" spc="-25" dirty="0">
                <a:latin typeface="Roboto"/>
                <a:cs typeface="Roboto"/>
              </a:rPr>
              <a:t>and environmental</a:t>
            </a:r>
            <a:r>
              <a:rPr sz="2200" spc="-30" dirty="0">
                <a:latin typeface="Roboto"/>
                <a:cs typeface="Roboto"/>
              </a:rPr>
              <a:t> </a:t>
            </a:r>
            <a:r>
              <a:rPr sz="2200" spc="-10" dirty="0">
                <a:latin typeface="Roboto"/>
                <a:cs typeface="Roboto"/>
              </a:rPr>
              <a:t>considerations.</a:t>
            </a:r>
            <a:endParaRPr sz="2200">
              <a:latin typeface="Roboto"/>
              <a:cs typeface="Roboto"/>
            </a:endParaRPr>
          </a:p>
          <a:p>
            <a:pPr marL="240665" indent="-227965" algn="just">
              <a:lnSpc>
                <a:spcPts val="2510"/>
              </a:lnSpc>
              <a:spcBef>
                <a:spcPts val="690"/>
              </a:spcBef>
              <a:buFont typeface="Arial MT"/>
              <a:buChar char="•"/>
              <a:tabLst>
                <a:tab pos="240665" algn="l"/>
              </a:tabLst>
            </a:pPr>
            <a:r>
              <a:rPr sz="2200" dirty="0">
                <a:latin typeface="Roboto"/>
                <a:cs typeface="Roboto"/>
              </a:rPr>
              <a:t>This</a:t>
            </a:r>
            <a:r>
              <a:rPr sz="2200" spc="145" dirty="0">
                <a:latin typeface="Roboto"/>
                <a:cs typeface="Roboto"/>
              </a:rPr>
              <a:t>  </a:t>
            </a:r>
            <a:r>
              <a:rPr sz="2200" dirty="0">
                <a:latin typeface="Roboto"/>
                <a:cs typeface="Roboto"/>
              </a:rPr>
              <a:t>information</a:t>
            </a:r>
            <a:r>
              <a:rPr sz="2200" spc="145" dirty="0">
                <a:latin typeface="Roboto"/>
                <a:cs typeface="Roboto"/>
              </a:rPr>
              <a:t>  </a:t>
            </a:r>
            <a:r>
              <a:rPr sz="2200" dirty="0">
                <a:latin typeface="Roboto"/>
                <a:cs typeface="Roboto"/>
              </a:rPr>
              <a:t>then</a:t>
            </a:r>
            <a:r>
              <a:rPr sz="2200" spc="155" dirty="0">
                <a:latin typeface="Roboto"/>
                <a:cs typeface="Roboto"/>
              </a:rPr>
              <a:t>  </a:t>
            </a:r>
            <a:r>
              <a:rPr sz="2200" dirty="0">
                <a:latin typeface="Roboto"/>
                <a:cs typeface="Roboto"/>
              </a:rPr>
              <a:t>helps</a:t>
            </a:r>
            <a:r>
              <a:rPr sz="2200" spc="145" dirty="0">
                <a:latin typeface="Roboto"/>
                <a:cs typeface="Roboto"/>
              </a:rPr>
              <a:t>  </a:t>
            </a:r>
            <a:r>
              <a:rPr sz="2200" spc="-65" dirty="0">
                <a:latin typeface="Roboto"/>
                <a:cs typeface="Roboto"/>
              </a:rPr>
              <a:t>decision-</a:t>
            </a:r>
            <a:r>
              <a:rPr sz="2200" dirty="0">
                <a:latin typeface="Roboto"/>
                <a:cs typeface="Roboto"/>
              </a:rPr>
              <a:t>makers</a:t>
            </a:r>
            <a:r>
              <a:rPr sz="2200" spc="150" dirty="0">
                <a:latin typeface="Roboto"/>
                <a:cs typeface="Roboto"/>
              </a:rPr>
              <a:t>  </a:t>
            </a:r>
            <a:r>
              <a:rPr sz="2200" dirty="0">
                <a:latin typeface="Roboto"/>
                <a:cs typeface="Roboto"/>
              </a:rPr>
              <a:t>determine</a:t>
            </a:r>
            <a:r>
              <a:rPr sz="2200" spc="150" dirty="0">
                <a:latin typeface="Roboto"/>
                <a:cs typeface="Roboto"/>
              </a:rPr>
              <a:t>  </a:t>
            </a:r>
            <a:r>
              <a:rPr sz="2200" dirty="0">
                <a:latin typeface="Roboto"/>
                <a:cs typeface="Roboto"/>
              </a:rPr>
              <a:t>whether</a:t>
            </a:r>
            <a:r>
              <a:rPr sz="2200" spc="155" dirty="0">
                <a:latin typeface="Roboto"/>
                <a:cs typeface="Roboto"/>
              </a:rPr>
              <a:t>  </a:t>
            </a:r>
            <a:r>
              <a:rPr sz="2200" dirty="0">
                <a:latin typeface="Roboto"/>
                <a:cs typeface="Roboto"/>
              </a:rPr>
              <a:t>or</a:t>
            </a:r>
            <a:r>
              <a:rPr sz="2200" spc="145" dirty="0">
                <a:latin typeface="Roboto"/>
                <a:cs typeface="Roboto"/>
              </a:rPr>
              <a:t>  </a:t>
            </a:r>
            <a:r>
              <a:rPr sz="2200" dirty="0">
                <a:latin typeface="Roboto"/>
                <a:cs typeface="Roboto"/>
              </a:rPr>
              <a:t>not</a:t>
            </a:r>
            <a:r>
              <a:rPr sz="2200" spc="150" dirty="0">
                <a:latin typeface="Roboto"/>
                <a:cs typeface="Roboto"/>
              </a:rPr>
              <a:t>  </a:t>
            </a:r>
            <a:r>
              <a:rPr sz="2200" spc="-25" dirty="0">
                <a:latin typeface="Roboto"/>
                <a:cs typeface="Roboto"/>
              </a:rPr>
              <a:t>to</a:t>
            </a:r>
            <a:endParaRPr sz="2200">
              <a:latin typeface="Roboto"/>
              <a:cs typeface="Roboto"/>
            </a:endParaRPr>
          </a:p>
          <a:p>
            <a:pPr marL="241300" algn="just">
              <a:lnSpc>
                <a:spcPts val="2510"/>
              </a:lnSpc>
            </a:pPr>
            <a:r>
              <a:rPr sz="2200" dirty="0">
                <a:latin typeface="Roboto"/>
                <a:cs typeface="Roboto"/>
              </a:rPr>
              <a:t>proceed</a:t>
            </a:r>
            <a:r>
              <a:rPr sz="2200" spc="-90" dirty="0">
                <a:latin typeface="Roboto"/>
                <a:cs typeface="Roboto"/>
              </a:rPr>
              <a:t> </a:t>
            </a:r>
            <a:r>
              <a:rPr sz="2200" dirty="0">
                <a:latin typeface="Roboto"/>
                <a:cs typeface="Roboto"/>
              </a:rPr>
              <a:t>with</a:t>
            </a:r>
            <a:r>
              <a:rPr sz="2200" spc="-80" dirty="0">
                <a:latin typeface="Roboto"/>
                <a:cs typeface="Roboto"/>
              </a:rPr>
              <a:t> </a:t>
            </a:r>
            <a:r>
              <a:rPr sz="2200" dirty="0">
                <a:latin typeface="Roboto"/>
                <a:cs typeface="Roboto"/>
              </a:rPr>
              <a:t>the</a:t>
            </a:r>
            <a:r>
              <a:rPr sz="2200" spc="-80" dirty="0">
                <a:latin typeface="Roboto"/>
                <a:cs typeface="Roboto"/>
              </a:rPr>
              <a:t> </a:t>
            </a:r>
            <a:r>
              <a:rPr sz="2200" spc="-10" dirty="0">
                <a:latin typeface="Roboto"/>
                <a:cs typeface="Roboto"/>
              </a:rPr>
              <a:t>project.</a:t>
            </a:r>
            <a:endParaRPr sz="2200">
              <a:latin typeface="Roboto"/>
              <a:cs typeface="Roboto"/>
            </a:endParaRPr>
          </a:p>
          <a:p>
            <a:pPr marL="241300" marR="6985" indent="-228600" algn="just">
              <a:lnSpc>
                <a:spcPts val="2380"/>
              </a:lnSpc>
              <a:spcBef>
                <a:spcPts val="1030"/>
              </a:spcBef>
              <a:buFont typeface="Arial MT"/>
              <a:buChar char="•"/>
              <a:tabLst>
                <a:tab pos="241300" algn="l"/>
              </a:tabLst>
            </a:pPr>
            <a:r>
              <a:rPr sz="2200" dirty="0">
                <a:latin typeface="Roboto"/>
                <a:cs typeface="Roboto"/>
              </a:rPr>
              <a:t>The</a:t>
            </a:r>
            <a:r>
              <a:rPr sz="2200" spc="-70" dirty="0">
                <a:latin typeface="Roboto"/>
                <a:cs typeface="Roboto"/>
              </a:rPr>
              <a:t> </a:t>
            </a:r>
            <a:r>
              <a:rPr sz="2200" spc="-10" dirty="0">
                <a:latin typeface="Roboto"/>
                <a:cs typeface="Roboto"/>
              </a:rPr>
              <a:t>feasibility</a:t>
            </a:r>
            <a:r>
              <a:rPr sz="2200" spc="-50" dirty="0">
                <a:latin typeface="Roboto"/>
                <a:cs typeface="Roboto"/>
              </a:rPr>
              <a:t> </a:t>
            </a:r>
            <a:r>
              <a:rPr sz="2200" spc="-10" dirty="0">
                <a:latin typeface="Roboto"/>
                <a:cs typeface="Roboto"/>
              </a:rPr>
              <a:t>study</a:t>
            </a:r>
            <a:r>
              <a:rPr sz="2200" spc="-60" dirty="0">
                <a:latin typeface="Roboto"/>
                <a:cs typeface="Roboto"/>
              </a:rPr>
              <a:t> </a:t>
            </a:r>
            <a:r>
              <a:rPr sz="2200" dirty="0">
                <a:latin typeface="Roboto"/>
                <a:cs typeface="Roboto"/>
              </a:rPr>
              <a:t>results</a:t>
            </a:r>
            <a:r>
              <a:rPr sz="2200" spc="-70" dirty="0">
                <a:latin typeface="Roboto"/>
                <a:cs typeface="Roboto"/>
              </a:rPr>
              <a:t> </a:t>
            </a:r>
            <a:r>
              <a:rPr sz="2200" dirty="0">
                <a:latin typeface="Roboto"/>
                <a:cs typeface="Roboto"/>
              </a:rPr>
              <a:t>can</a:t>
            </a:r>
            <a:r>
              <a:rPr sz="2200" spc="-60" dirty="0">
                <a:latin typeface="Roboto"/>
                <a:cs typeface="Roboto"/>
              </a:rPr>
              <a:t> </a:t>
            </a:r>
            <a:r>
              <a:rPr sz="2200" dirty="0">
                <a:latin typeface="Roboto"/>
                <a:cs typeface="Roboto"/>
              </a:rPr>
              <a:t>also</a:t>
            </a:r>
            <a:r>
              <a:rPr sz="2200" spc="-70" dirty="0">
                <a:latin typeface="Roboto"/>
                <a:cs typeface="Roboto"/>
              </a:rPr>
              <a:t> </a:t>
            </a:r>
            <a:r>
              <a:rPr sz="2200" dirty="0">
                <a:latin typeface="Roboto"/>
                <a:cs typeface="Roboto"/>
              </a:rPr>
              <a:t>be</a:t>
            </a:r>
            <a:r>
              <a:rPr sz="2200" spc="-60" dirty="0">
                <a:latin typeface="Roboto"/>
                <a:cs typeface="Roboto"/>
              </a:rPr>
              <a:t> </a:t>
            </a:r>
            <a:r>
              <a:rPr sz="2200" dirty="0">
                <a:latin typeface="Roboto"/>
                <a:cs typeface="Roboto"/>
              </a:rPr>
              <a:t>used</a:t>
            </a:r>
            <a:r>
              <a:rPr sz="2200" spc="-65" dirty="0">
                <a:latin typeface="Roboto"/>
                <a:cs typeface="Roboto"/>
              </a:rPr>
              <a:t> </a:t>
            </a:r>
            <a:r>
              <a:rPr sz="2200" dirty="0">
                <a:latin typeface="Roboto"/>
                <a:cs typeface="Roboto"/>
              </a:rPr>
              <a:t>to</a:t>
            </a:r>
            <a:r>
              <a:rPr sz="2200" spc="-65" dirty="0">
                <a:latin typeface="Roboto"/>
                <a:cs typeface="Roboto"/>
              </a:rPr>
              <a:t> </a:t>
            </a:r>
            <a:r>
              <a:rPr sz="2200" dirty="0">
                <a:latin typeface="Roboto"/>
                <a:cs typeface="Roboto"/>
              </a:rPr>
              <a:t>create</a:t>
            </a:r>
            <a:r>
              <a:rPr sz="2200" spc="-60" dirty="0">
                <a:latin typeface="Roboto"/>
                <a:cs typeface="Roboto"/>
              </a:rPr>
              <a:t> </a:t>
            </a:r>
            <a:r>
              <a:rPr sz="2200" dirty="0">
                <a:latin typeface="Roboto"/>
                <a:cs typeface="Roboto"/>
              </a:rPr>
              <a:t>a</a:t>
            </a:r>
            <a:r>
              <a:rPr sz="2200" spc="-55" dirty="0">
                <a:latin typeface="Roboto"/>
                <a:cs typeface="Roboto"/>
              </a:rPr>
              <a:t> </a:t>
            </a:r>
            <a:r>
              <a:rPr sz="2200" dirty="0">
                <a:latin typeface="Roboto"/>
                <a:cs typeface="Roboto"/>
              </a:rPr>
              <a:t>realistic</a:t>
            </a:r>
            <a:r>
              <a:rPr sz="2200" spc="-50" dirty="0">
                <a:latin typeface="Roboto"/>
                <a:cs typeface="Roboto"/>
              </a:rPr>
              <a:t> </a:t>
            </a:r>
            <a:r>
              <a:rPr sz="2200" spc="-10" dirty="0">
                <a:latin typeface="Roboto"/>
                <a:cs typeface="Roboto"/>
              </a:rPr>
              <a:t>project</a:t>
            </a:r>
            <a:r>
              <a:rPr sz="2200" spc="-55" dirty="0">
                <a:latin typeface="Roboto"/>
                <a:cs typeface="Roboto"/>
              </a:rPr>
              <a:t> </a:t>
            </a:r>
            <a:r>
              <a:rPr sz="2200" dirty="0">
                <a:latin typeface="Roboto"/>
                <a:cs typeface="Roboto"/>
              </a:rPr>
              <a:t>plan</a:t>
            </a:r>
            <a:r>
              <a:rPr sz="2200" spc="-55" dirty="0">
                <a:latin typeface="Roboto"/>
                <a:cs typeface="Roboto"/>
              </a:rPr>
              <a:t> </a:t>
            </a:r>
            <a:r>
              <a:rPr sz="2200" spc="-25" dirty="0">
                <a:latin typeface="Roboto"/>
                <a:cs typeface="Roboto"/>
              </a:rPr>
              <a:t>and </a:t>
            </a:r>
            <a:r>
              <a:rPr sz="2200" spc="-10" dirty="0">
                <a:latin typeface="Roboto"/>
                <a:cs typeface="Roboto"/>
              </a:rPr>
              <a:t>budget.</a:t>
            </a:r>
            <a:endParaRPr sz="2200">
              <a:latin typeface="Roboto"/>
              <a:cs typeface="Roboto"/>
            </a:endParaRPr>
          </a:p>
          <a:p>
            <a:pPr marL="240665" indent="-227965" algn="just">
              <a:lnSpc>
                <a:spcPts val="2510"/>
              </a:lnSpc>
              <a:spcBef>
                <a:spcPts val="705"/>
              </a:spcBef>
              <a:buFont typeface="Arial MT"/>
              <a:buChar char="•"/>
              <a:tabLst>
                <a:tab pos="240665" algn="l"/>
              </a:tabLst>
            </a:pPr>
            <a:r>
              <a:rPr sz="2200" dirty="0">
                <a:latin typeface="Roboto"/>
                <a:cs typeface="Roboto"/>
              </a:rPr>
              <a:t>Without</a:t>
            </a:r>
            <a:r>
              <a:rPr sz="2200" spc="55" dirty="0">
                <a:latin typeface="Roboto"/>
                <a:cs typeface="Roboto"/>
              </a:rPr>
              <a:t> </a:t>
            </a:r>
            <a:r>
              <a:rPr sz="2200" dirty="0">
                <a:latin typeface="Roboto"/>
                <a:cs typeface="Roboto"/>
              </a:rPr>
              <a:t>a</a:t>
            </a:r>
            <a:r>
              <a:rPr sz="2200" spc="75" dirty="0">
                <a:latin typeface="Roboto"/>
                <a:cs typeface="Roboto"/>
              </a:rPr>
              <a:t> </a:t>
            </a:r>
            <a:r>
              <a:rPr sz="2200" dirty="0">
                <a:latin typeface="Roboto"/>
                <a:cs typeface="Roboto"/>
              </a:rPr>
              <a:t>feasibility</a:t>
            </a:r>
            <a:r>
              <a:rPr sz="2200" spc="70" dirty="0">
                <a:latin typeface="Roboto"/>
                <a:cs typeface="Roboto"/>
              </a:rPr>
              <a:t> </a:t>
            </a:r>
            <a:r>
              <a:rPr sz="2200" dirty="0">
                <a:latin typeface="Roboto"/>
                <a:cs typeface="Roboto"/>
              </a:rPr>
              <a:t>study,</a:t>
            </a:r>
            <a:r>
              <a:rPr sz="2200" spc="55" dirty="0">
                <a:latin typeface="Roboto"/>
                <a:cs typeface="Roboto"/>
              </a:rPr>
              <a:t> </a:t>
            </a:r>
            <a:r>
              <a:rPr sz="2200" dirty="0">
                <a:latin typeface="Roboto"/>
                <a:cs typeface="Roboto"/>
              </a:rPr>
              <a:t>it</a:t>
            </a:r>
            <a:r>
              <a:rPr sz="2200" spc="70" dirty="0">
                <a:latin typeface="Roboto"/>
                <a:cs typeface="Roboto"/>
              </a:rPr>
              <a:t> </a:t>
            </a:r>
            <a:r>
              <a:rPr sz="2200" dirty="0">
                <a:latin typeface="Roboto"/>
                <a:cs typeface="Roboto"/>
              </a:rPr>
              <a:t>cannot</a:t>
            </a:r>
            <a:r>
              <a:rPr sz="2200" spc="60" dirty="0">
                <a:latin typeface="Roboto"/>
                <a:cs typeface="Roboto"/>
              </a:rPr>
              <a:t> </a:t>
            </a:r>
            <a:r>
              <a:rPr sz="2200" dirty="0">
                <a:latin typeface="Roboto"/>
                <a:cs typeface="Roboto"/>
              </a:rPr>
              <a:t>be</a:t>
            </a:r>
            <a:r>
              <a:rPr sz="2200" spc="60" dirty="0">
                <a:latin typeface="Roboto"/>
                <a:cs typeface="Roboto"/>
              </a:rPr>
              <a:t> </a:t>
            </a:r>
            <a:r>
              <a:rPr sz="2200" dirty="0">
                <a:latin typeface="Roboto"/>
                <a:cs typeface="Roboto"/>
              </a:rPr>
              <a:t>easy</a:t>
            </a:r>
            <a:r>
              <a:rPr sz="2200" spc="65" dirty="0">
                <a:latin typeface="Roboto"/>
                <a:cs typeface="Roboto"/>
              </a:rPr>
              <a:t> </a:t>
            </a:r>
            <a:r>
              <a:rPr sz="2200" dirty="0">
                <a:latin typeface="Roboto"/>
                <a:cs typeface="Roboto"/>
              </a:rPr>
              <a:t>to</a:t>
            </a:r>
            <a:r>
              <a:rPr sz="2200" spc="75" dirty="0">
                <a:latin typeface="Roboto"/>
                <a:cs typeface="Roboto"/>
              </a:rPr>
              <a:t> </a:t>
            </a:r>
            <a:r>
              <a:rPr sz="2200" dirty="0">
                <a:latin typeface="Roboto"/>
                <a:cs typeface="Roboto"/>
              </a:rPr>
              <a:t>know</a:t>
            </a:r>
            <a:r>
              <a:rPr sz="2200" spc="60" dirty="0">
                <a:latin typeface="Roboto"/>
                <a:cs typeface="Roboto"/>
              </a:rPr>
              <a:t> </a:t>
            </a:r>
            <a:r>
              <a:rPr sz="2200" dirty="0">
                <a:latin typeface="Roboto"/>
                <a:cs typeface="Roboto"/>
              </a:rPr>
              <a:t>whether</a:t>
            </a:r>
            <a:r>
              <a:rPr sz="2200" spc="60" dirty="0">
                <a:latin typeface="Roboto"/>
                <a:cs typeface="Roboto"/>
              </a:rPr>
              <a:t> </a:t>
            </a:r>
            <a:r>
              <a:rPr sz="2200" dirty="0">
                <a:latin typeface="Roboto"/>
                <a:cs typeface="Roboto"/>
              </a:rPr>
              <a:t>or</a:t>
            </a:r>
            <a:r>
              <a:rPr sz="2200" spc="55" dirty="0">
                <a:latin typeface="Roboto"/>
                <a:cs typeface="Roboto"/>
              </a:rPr>
              <a:t> </a:t>
            </a:r>
            <a:r>
              <a:rPr sz="2200" dirty="0">
                <a:latin typeface="Roboto"/>
                <a:cs typeface="Roboto"/>
              </a:rPr>
              <a:t>not</a:t>
            </a:r>
            <a:r>
              <a:rPr sz="2200" spc="65" dirty="0">
                <a:latin typeface="Roboto"/>
                <a:cs typeface="Roboto"/>
              </a:rPr>
              <a:t> </a:t>
            </a:r>
            <a:r>
              <a:rPr sz="2200" dirty="0">
                <a:latin typeface="Roboto"/>
                <a:cs typeface="Roboto"/>
              </a:rPr>
              <a:t>a</a:t>
            </a:r>
            <a:r>
              <a:rPr sz="2200" spc="70" dirty="0">
                <a:latin typeface="Roboto"/>
                <a:cs typeface="Roboto"/>
              </a:rPr>
              <a:t> </a:t>
            </a:r>
            <a:r>
              <a:rPr sz="2200" spc="-10" dirty="0">
                <a:latin typeface="Roboto"/>
                <a:cs typeface="Roboto"/>
              </a:rPr>
              <a:t>proposed</a:t>
            </a:r>
            <a:endParaRPr sz="2200">
              <a:latin typeface="Roboto"/>
              <a:cs typeface="Roboto"/>
            </a:endParaRPr>
          </a:p>
          <a:p>
            <a:pPr marL="241300" algn="just">
              <a:lnSpc>
                <a:spcPts val="2510"/>
              </a:lnSpc>
            </a:pPr>
            <a:r>
              <a:rPr sz="2200" spc="-10" dirty="0">
                <a:latin typeface="Roboto"/>
                <a:cs typeface="Roboto"/>
              </a:rPr>
              <a:t>project</a:t>
            </a:r>
            <a:r>
              <a:rPr sz="2200" spc="-85" dirty="0">
                <a:latin typeface="Roboto"/>
                <a:cs typeface="Roboto"/>
              </a:rPr>
              <a:t> </a:t>
            </a:r>
            <a:r>
              <a:rPr sz="2200" dirty="0">
                <a:latin typeface="Roboto"/>
                <a:cs typeface="Roboto"/>
              </a:rPr>
              <a:t>is</a:t>
            </a:r>
            <a:r>
              <a:rPr sz="2200" spc="-70" dirty="0">
                <a:latin typeface="Roboto"/>
                <a:cs typeface="Roboto"/>
              </a:rPr>
              <a:t> </a:t>
            </a:r>
            <a:r>
              <a:rPr sz="2200" dirty="0">
                <a:latin typeface="Roboto"/>
                <a:cs typeface="Roboto"/>
              </a:rPr>
              <a:t>worth</a:t>
            </a:r>
            <a:r>
              <a:rPr sz="2200" spc="-75" dirty="0">
                <a:latin typeface="Roboto"/>
                <a:cs typeface="Roboto"/>
              </a:rPr>
              <a:t> </a:t>
            </a:r>
            <a:r>
              <a:rPr sz="2200" spc="-10" dirty="0">
                <a:latin typeface="Roboto"/>
                <a:cs typeface="Roboto"/>
              </a:rPr>
              <a:t>pursuing.</a:t>
            </a:r>
            <a:endParaRPr sz="2200">
              <a:latin typeface="Roboto"/>
              <a:cs typeface="Roboto"/>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194</TotalTime>
  <Words>2390</Words>
  <Application>Microsoft Office PowerPoint</Application>
  <PresentationFormat>Widescreen</PresentationFormat>
  <Paragraphs>143</Paragraphs>
  <Slides>28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 MT</vt:lpstr>
      <vt:lpstr>Calibri</vt:lpstr>
      <vt:lpstr>Calibri Light</vt:lpstr>
      <vt:lpstr>Roboto</vt:lpstr>
      <vt:lpstr>Times New Roman</vt:lpstr>
      <vt:lpstr>Trebuchet MS</vt:lpstr>
      <vt:lpstr>Office Theme</vt:lpstr>
      <vt:lpstr>Project Planning and Monitoring</vt:lpstr>
      <vt:lpstr>What is Project Conception?</vt:lpstr>
      <vt:lpstr>Stages of Project Conception</vt:lpstr>
      <vt:lpstr>1. Definition of the Requirement or Opportunity</vt:lpstr>
      <vt:lpstr>2. Preliminary Formulation of the Alternatives</vt:lpstr>
      <vt:lpstr>3. Initial Selection of Alternatives</vt:lpstr>
      <vt:lpstr>PowerPoint Presentation</vt:lpstr>
      <vt:lpstr>What is a Feasibility Study of a Project?</vt:lpstr>
      <vt:lpstr>Understanding A Feasibility Study</vt:lpstr>
      <vt:lpstr>PowerPoint Presentation</vt:lpstr>
      <vt:lpstr>3. Managerial Feasibility Demonstrated management capability and availability, employee involvement,  and  commitment  are  key  elements  required  to ascertain managerial feasibility. This addresses the management and  organizational  structure  of  the  project,  ensuring  that  the proponent’s structure is as described in the submittal and is well suited to the type of operation undertaken.</vt:lpstr>
      <vt:lpstr>PowerPoint Presentation</vt:lpstr>
      <vt:lpstr>7. Scheduling Feasibility</vt:lpstr>
      <vt:lpstr>9. Social Feasibility Social feasibility addresses the influences that a proposed project may have on the social system in the project environment. The ambient social structure may be such that certain categories of workers may be in short supply or nonexistent. The effect of the project on the social status of the project participants must be assessed to ensure compatibility.  It should be recognized  that workers in certain industries may have certain status symbols within the society.</vt:lpstr>
      <vt:lpstr>11. Political Feasibility Political considerations often dictate directions for a proposed project. This is particularly true for large projects with significant visibility that may have significant government inputs and political implications. For example, political necessity may be a source of support for a project regardless of the project's merits. On the other hand, worthy projects may face  insurmountable  opposition  simply  because  of  political  factors. Political feasibility analysis requires an evaluation of the compatibility of project goals with the prevailing goals of the political system.</vt:lpstr>
      <vt:lpstr>Constraints through Feasibility Study</vt:lpstr>
      <vt:lpstr>Importance of Feasibility Study</vt:lpstr>
      <vt:lpstr>What is Included in a Feasibility Study Report?</vt:lpstr>
      <vt:lpstr>Purpose of a Feasibility Study</vt:lpstr>
      <vt:lpstr>7 Steps to Do a Feasibility Study</vt:lpstr>
      <vt:lpstr>1. Conduct a Preliminary Analysis</vt:lpstr>
      <vt:lpstr>2. Prepare a Projected Income Statement</vt:lpstr>
      <vt:lpstr>PowerPoint Presentation</vt:lpstr>
      <vt:lpstr>4. Plan Business Organization and Operations</vt:lpstr>
      <vt:lpstr>5. Prepare an Opening Day Balance Sheet</vt:lpstr>
      <vt:lpstr>6. Review and Analyze All Data</vt:lpstr>
      <vt:lpstr>7. Make a Go/No-Go Decision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Muhammad Sajid Khattak</dc:creator>
  <cp:lastModifiedBy>Windows User</cp:lastModifiedBy>
  <cp:revision>7</cp:revision>
  <dcterms:created xsi:type="dcterms:W3CDTF">2025-09-26T01:19:41Z</dcterms:created>
  <dcterms:modified xsi:type="dcterms:W3CDTF">2025-10-02T09:42:50Z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2023-10-17T00:00:00Z</vt:filetime>
  </property>
  <property fmtid="{D5CDD505-2E9C-101B-9397-08002B2CF9AE}" pid="3" name="Creator">
    <vt:lpwstr>Microsoft® PowerPoint® for Microsoft 365</vt:lpwstr>
  </property>
  <property fmtid="{D5CDD505-2E9C-101B-9397-08002B2CF9AE}" pid="4" name="LastSaved">
    <vt:filetime>2025-09-26T00:00:00Z</vt:filetime>
  </property>
  <property fmtid="{D5CDD505-2E9C-101B-9397-08002B2CF9AE}" pid="5" name="Producer">
    <vt:lpwstr>Microsoft® PowerPoint® for Microsoft 365</vt:lpwstr>
  </property>
</Properties>
</file>