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38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semester</a:t>
            </a:r>
            <a:br>
              <a:rPr lang="en-US" dirty="0" smtClean="0"/>
            </a:br>
            <a:r>
              <a:rPr lang="en-US" dirty="0" smtClean="0"/>
              <a:t>human resources management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987889"/>
            <a:ext cx="8791575" cy="165576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NAMA	: </a:t>
            </a:r>
            <a:r>
              <a:rPr lang="en-US" dirty="0" err="1" smtClean="0">
                <a:solidFill>
                  <a:srgbClr val="00B0F0"/>
                </a:solidFill>
              </a:rPr>
              <a:t>ahmad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fikri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burhanudin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</a:rPr>
              <a:t>Nim</a:t>
            </a:r>
            <a:r>
              <a:rPr lang="en-US" dirty="0" smtClean="0">
                <a:solidFill>
                  <a:srgbClr val="00B0F0"/>
                </a:solidFill>
              </a:rPr>
              <a:t>	: 2201397201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Kelas</a:t>
            </a:r>
            <a:r>
              <a:rPr lang="en-US" dirty="0" smtClean="0">
                <a:solidFill>
                  <a:srgbClr val="00B0F0"/>
                </a:solidFill>
              </a:rPr>
              <a:t>	: F D3 </a:t>
            </a:r>
            <a:r>
              <a:rPr lang="en-US" dirty="0" err="1" smtClean="0">
                <a:solidFill>
                  <a:srgbClr val="00B0F0"/>
                </a:solidFill>
              </a:rPr>
              <a:t>perhotelan</a:t>
            </a:r>
            <a:endParaRPr lang="id-ID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6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1078173"/>
            <a:ext cx="9904459" cy="47130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d-ID" sz="2800" dirty="0"/>
              <a:t>4. Hubungan tenaga </a:t>
            </a:r>
            <a:r>
              <a:rPr lang="id-ID" sz="2800" dirty="0" smtClean="0"/>
              <a:t>kerja</a:t>
            </a:r>
            <a:endParaRPr lang="en-US" sz="2800" dirty="0" smtClean="0"/>
          </a:p>
          <a:p>
            <a:pPr marL="514350" indent="-514350" algn="just">
              <a:buAutoNum type="alphaUcPeriod"/>
            </a:pPr>
            <a:r>
              <a:rPr lang="id-ID" sz="2800" dirty="0" smtClean="0"/>
              <a:t>Lini </a:t>
            </a:r>
            <a:r>
              <a:rPr lang="id-ID" sz="2800" dirty="0"/>
              <a:t>(penyelia departemen)  Membangun iklim sehari-hari yang saling menghargai dan saling percaya yang dibutuhkan untuk mempertahankan hubungan manajemen-tenaga kerja yang sehat Secara konsisten menerapkan istilah-istilah tentang kesepakatan tenaga kerja</a:t>
            </a:r>
            <a:r>
              <a:rPr lang="id-ID" sz="2800" dirty="0" smtClean="0"/>
              <a:t>.</a:t>
            </a:r>
            <a:endParaRPr lang="en-US" sz="2800" dirty="0" smtClean="0"/>
          </a:p>
          <a:p>
            <a:pPr marL="514350" indent="-514350" algn="just">
              <a:buAutoNum type="alphaUcPeriod"/>
            </a:pPr>
            <a:r>
              <a:rPr lang="id-ID" sz="2800" dirty="0" smtClean="0"/>
              <a:t>Staf </a:t>
            </a:r>
            <a:r>
              <a:rPr lang="id-ID" sz="2800" dirty="0"/>
              <a:t>(spesialis personalia)  Mendiagnosa sebab-sebab dasar dari ketidakpuasan tenaga kerja menasihati para manajer dalam bagaimana menangani keluhan dan membantu semua pihak dalam mencapai persetujuan sehubungan dengan keluhan.</a:t>
            </a:r>
          </a:p>
        </p:txBody>
      </p:sp>
    </p:spTree>
    <p:extLst>
      <p:ext uri="{BB962C8B-B14F-4D97-AF65-F5344CB8AC3E}">
        <p14:creationId xmlns:p14="http://schemas.microsoft.com/office/powerpoint/2010/main" val="54172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832513"/>
            <a:ext cx="9904459" cy="4958685"/>
          </a:xfrm>
        </p:spPr>
        <p:txBody>
          <a:bodyPr>
            <a:noAutofit/>
          </a:bodyPr>
          <a:lstStyle/>
          <a:p>
            <a:pPr algn="just"/>
            <a:r>
              <a:rPr lang="id-ID" sz="2600" dirty="0"/>
              <a:t>5. Keamanan dan keselamatan </a:t>
            </a:r>
            <a:r>
              <a:rPr lang="id-ID" sz="2600" dirty="0" smtClean="0"/>
              <a:t>karyawan</a:t>
            </a:r>
            <a:endParaRPr lang="en-US" sz="2600" dirty="0"/>
          </a:p>
          <a:p>
            <a:pPr marL="514350" indent="-514350" algn="just">
              <a:buFont typeface="+mj-lt"/>
              <a:buAutoNum type="alphaUcPeriod"/>
            </a:pPr>
            <a:r>
              <a:rPr lang="id-ID" sz="2600" dirty="0" smtClean="0"/>
              <a:t>Lini </a:t>
            </a:r>
            <a:r>
              <a:rPr lang="id-ID" sz="2600" dirty="0"/>
              <a:t>(penyelia departemen) Mempersiapkan laporan-laporan peristiwa secara cepat dan tepat. Memastikan karyawan akan perlakuan jujur sebagaimana berhubungan dengan disiplin, pemecatan dan keamanan </a:t>
            </a:r>
            <a:r>
              <a:rPr lang="id-ID" sz="2600" dirty="0" smtClean="0"/>
              <a:t>pekerjaan.</a:t>
            </a:r>
            <a:endParaRPr lang="en-US" sz="2600" dirty="0"/>
          </a:p>
          <a:p>
            <a:pPr marL="514350" indent="-514350" algn="just">
              <a:buFont typeface="+mj-lt"/>
              <a:buAutoNum type="alphaUcPeriod"/>
            </a:pPr>
            <a:r>
              <a:rPr lang="id-ID" sz="2600" dirty="0" smtClean="0"/>
              <a:t>Staf </a:t>
            </a:r>
            <a:r>
              <a:rPr lang="id-ID" sz="2600" dirty="0"/>
              <a:t>(spesialis personalia) Menasihati manajemen lini sehubungan dengan teknik-teknik komunikasi yang dapat digunakan untuk mendorong komunikasi  ke atas dan ke bawah.Secara tepat menyelidiki peristiwa, menganalisis sebab, membuat ekomendasi untuk menghindari kecelakaan dan mengajukan formulir-formulir yang perlu bagi keselamatan kerja dan administrasi kesehatan</a:t>
            </a:r>
          </a:p>
        </p:txBody>
      </p:sp>
    </p:spTree>
    <p:extLst>
      <p:ext uri="{BB962C8B-B14F-4D97-AF65-F5344CB8AC3E}">
        <p14:creationId xmlns:p14="http://schemas.microsoft.com/office/powerpoint/2010/main" val="10908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</a:t>
            </a:r>
            <a:endParaRPr lang="id-ID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080" y="821611"/>
            <a:ext cx="4431071" cy="34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996287"/>
            <a:ext cx="9904459" cy="479491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err="1" smtClean="0"/>
              <a:t>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dimaksud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management SDM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hubungannya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manajemen</a:t>
            </a:r>
            <a:r>
              <a:rPr lang="en-US" sz="2800" dirty="0"/>
              <a:t> </a:t>
            </a:r>
            <a:r>
              <a:rPr lang="en-US" sz="28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err="1" smtClean="0"/>
              <a:t>Ilustrasikan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tanggung</a:t>
            </a:r>
            <a:r>
              <a:rPr lang="en-US" sz="2800" dirty="0" smtClean="0"/>
              <a:t> </a:t>
            </a:r>
            <a:r>
              <a:rPr lang="en-US" sz="2800" dirty="0" err="1" smtClean="0"/>
              <a:t>jawab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SDM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manajer</a:t>
            </a:r>
            <a:r>
              <a:rPr lang="en-US" sz="2800" dirty="0" smtClean="0"/>
              <a:t> </a:t>
            </a:r>
            <a:r>
              <a:rPr lang="en-US" sz="2800" dirty="0" err="1" smtClean="0"/>
              <a:t>lini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staf</a:t>
            </a:r>
            <a:r>
              <a:rPr lang="en-US" sz="2800" dirty="0" smtClean="0"/>
              <a:t> ?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08949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928049"/>
            <a:ext cx="9904459" cy="4863150"/>
          </a:xfrm>
        </p:spPr>
        <p:txBody>
          <a:bodyPr>
            <a:normAutofit/>
          </a:bodyPr>
          <a:lstStyle/>
          <a:p>
            <a:pPr algn="just"/>
            <a:r>
              <a:rPr lang="id-ID" sz="2800" b="1" dirty="0"/>
              <a:t>Manajemen sumber daya manusia atau disingkat MSDM</a:t>
            </a:r>
            <a:r>
              <a:rPr lang="id-ID" sz="2800" dirty="0"/>
              <a:t>, adalah pemanfaatan sejumlah individu secara efisien dan efektif serta dapat digunakan secara maksimal untuk mencapai tujuan organisasi atau </a:t>
            </a:r>
            <a:r>
              <a:rPr lang="id-ID" sz="2800" dirty="0" smtClean="0"/>
              <a:t>perusahaan</a:t>
            </a:r>
            <a:r>
              <a:rPr lang="en-US" sz="2800" dirty="0" smtClean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58119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55594" y="1091822"/>
            <a:ext cx="9790275" cy="2524836"/>
          </a:xfrm>
        </p:spPr>
        <p:txBody>
          <a:bodyPr/>
          <a:lstStyle/>
          <a:p>
            <a:pPr algn="ctr"/>
            <a:r>
              <a:rPr lang="en-US" sz="3600" dirty="0" err="1" smtClean="0"/>
              <a:t>Bagaimana</a:t>
            </a:r>
            <a:r>
              <a:rPr lang="en-US" sz="3600" dirty="0" smtClean="0"/>
              <a:t> </a:t>
            </a:r>
            <a:r>
              <a:rPr lang="en-US" sz="3600" dirty="0" err="1" smtClean="0"/>
              <a:t>hubungannya</a:t>
            </a:r>
            <a:r>
              <a:rPr lang="en-US" sz="3600" dirty="0" smtClean="0"/>
              <a:t> 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785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1009935"/>
            <a:ext cx="9904459" cy="4781264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B</a:t>
            </a:r>
            <a:r>
              <a:rPr lang="id-ID" sz="3200" b="1" dirty="0" smtClean="0"/>
              <a:t>ahwa </a:t>
            </a:r>
            <a:r>
              <a:rPr lang="id-ID" sz="3200" b="1" dirty="0"/>
              <a:t>MSDM </a:t>
            </a:r>
            <a:r>
              <a:rPr lang="id-ID" sz="3200" dirty="0"/>
              <a:t>adalah penarikan, seleksi, pengembangan, pemeliharaan, pemeliharaan dan penggunaan sumber daya manusia untuk mencapai tujuan- tujuan individu dan organisasi/perusaaan.</a:t>
            </a:r>
          </a:p>
        </p:txBody>
      </p:sp>
    </p:spTree>
    <p:extLst>
      <p:ext uri="{BB962C8B-B14F-4D97-AF65-F5344CB8AC3E}">
        <p14:creationId xmlns:p14="http://schemas.microsoft.com/office/powerpoint/2010/main" val="14125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1078173"/>
            <a:ext cx="9904459" cy="3248167"/>
          </a:xfrm>
        </p:spPr>
        <p:txBody>
          <a:bodyPr>
            <a:normAutofit/>
          </a:bodyPr>
          <a:lstStyle/>
          <a:p>
            <a:pPr algn="just"/>
            <a:r>
              <a:rPr lang="id-ID" sz="3200" dirty="0"/>
              <a:t>Ilustrasi dalam pembagian tanggung jawab SDM antara lini dan staf adalah sebagai berikut:</a:t>
            </a:r>
          </a:p>
        </p:txBody>
      </p:sp>
    </p:spTree>
    <p:extLst>
      <p:ext uri="{BB962C8B-B14F-4D97-AF65-F5344CB8AC3E}">
        <p14:creationId xmlns:p14="http://schemas.microsoft.com/office/powerpoint/2010/main" val="13851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723331"/>
            <a:ext cx="9904459" cy="5067867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id-ID" sz="2800" dirty="0" smtClean="0"/>
              <a:t>Perekrutan </a:t>
            </a:r>
            <a:r>
              <a:rPr lang="id-ID" sz="2800" dirty="0"/>
              <a:t>dan </a:t>
            </a:r>
            <a:r>
              <a:rPr lang="id-ID" sz="2800" dirty="0" smtClean="0"/>
              <a:t>seleksi</a:t>
            </a:r>
            <a:endParaRPr lang="en-US" sz="2800" dirty="0" smtClean="0"/>
          </a:p>
          <a:p>
            <a:pPr marL="342900" indent="-342900" algn="just">
              <a:buAutoNum type="alphaUcPeriod"/>
            </a:pPr>
            <a:r>
              <a:rPr lang="id-ID" sz="2800" dirty="0" smtClean="0"/>
              <a:t>Lini </a:t>
            </a:r>
            <a:r>
              <a:rPr lang="id-ID" sz="2800" dirty="0"/>
              <a:t>(penyelia departemen) Membantu analisis jabatan dengan mendaftarkan tugas-tugas spesifik dan tanggung jawab dari jabatan yang mau diisi. Mewawancarai para calon dan mengambil keputusan seleksi final</a:t>
            </a:r>
            <a:r>
              <a:rPr lang="id-ID" sz="2800" dirty="0" smtClean="0"/>
              <a:t>.</a:t>
            </a:r>
            <a:endParaRPr lang="en-US" sz="2800" dirty="0" smtClean="0"/>
          </a:p>
          <a:p>
            <a:pPr marL="342900" indent="-342900" algn="just">
              <a:buAutoNum type="alphaUcPeriod"/>
            </a:pPr>
            <a:r>
              <a:rPr lang="id-ID" sz="2800" dirty="0" smtClean="0"/>
              <a:t>Staf </a:t>
            </a:r>
            <a:r>
              <a:rPr lang="id-ID" sz="2800" dirty="0"/>
              <a:t>(spesialis personalia) Mengembangkan rencana personalia yang memperlihatkan karyawan yang dapat dipromosikan. Melakukan wawancara penyaringan awal dan mengajukan calon-calon yang mungkin kepada  penyelia departemen.</a:t>
            </a:r>
          </a:p>
        </p:txBody>
      </p:sp>
    </p:spTree>
    <p:extLst>
      <p:ext uri="{BB962C8B-B14F-4D97-AF65-F5344CB8AC3E}">
        <p14:creationId xmlns:p14="http://schemas.microsoft.com/office/powerpoint/2010/main" val="37420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709685"/>
            <a:ext cx="9904459" cy="5081514"/>
          </a:xfrm>
        </p:spPr>
        <p:txBody>
          <a:bodyPr>
            <a:noAutofit/>
          </a:bodyPr>
          <a:lstStyle/>
          <a:p>
            <a:pPr algn="just"/>
            <a:r>
              <a:rPr lang="id-ID" sz="2800" dirty="0"/>
              <a:t>2. Pelatihan dan </a:t>
            </a:r>
            <a:r>
              <a:rPr lang="id-ID" sz="2800" dirty="0" smtClean="0"/>
              <a:t>pengembangan</a:t>
            </a:r>
            <a:endParaRPr lang="en-US" sz="2800" dirty="0" smtClean="0"/>
          </a:p>
          <a:p>
            <a:pPr marL="342900" indent="-342900" algn="just">
              <a:buAutoNum type="alphaUcPeriod"/>
            </a:pPr>
            <a:r>
              <a:rPr lang="id-ID" sz="2800" dirty="0" smtClean="0"/>
              <a:t>Lini </a:t>
            </a:r>
            <a:r>
              <a:rPr lang="id-ID" sz="2800" dirty="0"/>
              <a:t>(penyelia departemen)Memberikan orientasi kepada karyawan sehubungan dengan perusahaan dan jabatan, serta menginstruksikan dan melatih karyawan baru. Menilai kemajuan karir bawahan dan menasihati mereka sehubungan dengan pilihan karir</a:t>
            </a:r>
            <a:r>
              <a:rPr lang="id-ID" sz="2800" dirty="0" smtClean="0"/>
              <a:t>.</a:t>
            </a:r>
            <a:endParaRPr lang="en-US" sz="2800" dirty="0" smtClean="0"/>
          </a:p>
          <a:p>
            <a:pPr marL="342900" indent="-342900" algn="just">
              <a:buAutoNum type="alphaUcPeriod"/>
            </a:pPr>
            <a:r>
              <a:rPr lang="id-ID" sz="2800" dirty="0" smtClean="0"/>
              <a:t>Staf </a:t>
            </a:r>
            <a:r>
              <a:rPr lang="id-ID" sz="2800" dirty="0"/>
              <a:t>(spesialis personalia)Mengembangkan alat-alat penilaian kinerja dan mempertahankan catatan-catatan penilaian. menyediakan bahan-bahan pelatihan, dokumen-dokumen dan bagan orientasi.</a:t>
            </a:r>
          </a:p>
        </p:txBody>
      </p:sp>
    </p:spTree>
    <p:extLst>
      <p:ext uri="{BB962C8B-B14F-4D97-AF65-F5344CB8AC3E}">
        <p14:creationId xmlns:p14="http://schemas.microsoft.com/office/powerpoint/2010/main" val="263788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928049"/>
            <a:ext cx="9904459" cy="4863150"/>
          </a:xfrm>
        </p:spPr>
        <p:txBody>
          <a:bodyPr>
            <a:noAutofit/>
          </a:bodyPr>
          <a:lstStyle/>
          <a:p>
            <a:pPr algn="just"/>
            <a:r>
              <a:rPr lang="id-ID" sz="2800" dirty="0"/>
              <a:t>3. </a:t>
            </a:r>
            <a:r>
              <a:rPr lang="id-ID" sz="2800" dirty="0" smtClean="0"/>
              <a:t>Kompensasi</a:t>
            </a:r>
            <a:endParaRPr lang="en-US" sz="2800" dirty="0" smtClean="0"/>
          </a:p>
          <a:p>
            <a:pPr marL="514350" indent="-514350" algn="just">
              <a:buAutoNum type="alphaUcPeriod"/>
            </a:pPr>
            <a:r>
              <a:rPr lang="id-ID" sz="2800" dirty="0" smtClean="0"/>
              <a:t>Lini </a:t>
            </a:r>
            <a:r>
              <a:rPr lang="id-ID" sz="2800" dirty="0"/>
              <a:t>(penyelia departemen)Memutuskan tentang sifat dan jumlah insentif yang dibayarkan kepada bawahan. Memutuskan tentang paket kesejahteraan dan jasa yang harus dibayar </a:t>
            </a:r>
            <a:r>
              <a:rPr lang="id-ID" sz="2800" dirty="0" smtClean="0"/>
              <a:t>perusahaan</a:t>
            </a:r>
            <a:endParaRPr lang="en-US" sz="2800" dirty="0" smtClean="0"/>
          </a:p>
          <a:p>
            <a:pPr marL="514350" indent="-514350" algn="just">
              <a:buAutoNum type="alphaUcPeriod"/>
            </a:pPr>
            <a:r>
              <a:rPr lang="id-ID" sz="2800" dirty="0" smtClean="0"/>
              <a:t>Staf </a:t>
            </a:r>
            <a:r>
              <a:rPr lang="id-ID" sz="2800" dirty="0"/>
              <a:t>(spesialis personalia) Melakukan survei gaji untuk menentukan bagaimana perusahaan-perusahaan lain membayar posisi yang sama dan serupa melayani sebagai sebuah sumber daya dalam menasihatkan manajemen lini sehubungan dengan insentif keuangan dan alternatif rencana pembayaran.</a:t>
            </a:r>
          </a:p>
        </p:txBody>
      </p:sp>
    </p:spTree>
    <p:extLst>
      <p:ext uri="{BB962C8B-B14F-4D97-AF65-F5344CB8AC3E}">
        <p14:creationId xmlns:p14="http://schemas.microsoft.com/office/powerpoint/2010/main" val="2883441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434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Ujian tengah semester human resources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tengah semester human resources management</dc:title>
  <dc:creator>andong komp</dc:creator>
  <cp:lastModifiedBy>andong komp</cp:lastModifiedBy>
  <cp:revision>4</cp:revision>
  <dcterms:created xsi:type="dcterms:W3CDTF">2022-04-23T15:23:43Z</dcterms:created>
  <dcterms:modified xsi:type="dcterms:W3CDTF">2022-04-23T15:59:11Z</dcterms:modified>
</cp:coreProperties>
</file>