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1" r:id="rId5"/>
    <p:sldId id="262" r:id="rId6"/>
    <p:sldId id="264" r:id="rId7"/>
    <p:sldId id="266" r:id="rId8"/>
    <p:sldId id="269" r:id="rId9"/>
    <p:sldId id="270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4/1/2021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4/1/2021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PDR-Application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Ahmad Abdel-</a:t>
            </a:r>
            <a:r>
              <a:rPr lang="en-US" dirty="0" err="1"/>
              <a:t>Qader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9091-1A46-4C3E-A88C-65BA0854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85" y="411062"/>
            <a:ext cx="10275815" cy="830510"/>
          </a:xfrm>
        </p:spPr>
        <p:txBody>
          <a:bodyPr anchor="b"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68109-E236-4020-8577-9A0839F87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785" y="1526796"/>
            <a:ext cx="5246615" cy="4827351"/>
          </a:xfrm>
        </p:spPr>
        <p:txBody>
          <a:bodyPr>
            <a:normAutofit/>
          </a:bodyPr>
          <a:lstStyle/>
          <a:p>
            <a:r>
              <a:rPr lang="en-US" dirty="0"/>
              <a:t>The app is capable to measure indoor positioning using IMUs, barometer and magnetometer. </a:t>
            </a:r>
          </a:p>
          <a:p>
            <a:r>
              <a:rPr lang="en-US" dirty="0"/>
              <a:t>It based on Pedestrian Dead Reckoning (PDR), detect the steps and project it on the moving direction. Then, construct the tracked path.</a:t>
            </a:r>
          </a:p>
          <a:p>
            <a:r>
              <a:rPr lang="en-US" dirty="0"/>
              <a:t>The app uses a floor detection algorithm to measure the user change in the floor number. </a:t>
            </a:r>
          </a:p>
        </p:txBody>
      </p:sp>
      <p:pic>
        <p:nvPicPr>
          <p:cNvPr id="5" name="Picture 4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514318E1-D0D1-497F-A509-A6A33B51C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834" y="1385646"/>
            <a:ext cx="5657319" cy="4341991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1D29A-D0A7-4A5A-BCCB-A0D50CF6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9091-1A46-4C3E-A88C-65BA0854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17" y="503854"/>
            <a:ext cx="5796793" cy="670606"/>
          </a:xfrm>
        </p:spPr>
        <p:txBody>
          <a:bodyPr anchor="b">
            <a:normAutofit/>
          </a:bodyPr>
          <a:lstStyle/>
          <a:p>
            <a:r>
              <a:rPr lang="en-US" dirty="0"/>
              <a:t>Application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68109-E236-4020-8577-9A0839F87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0117" y="1551964"/>
            <a:ext cx="5796793" cy="4462942"/>
          </a:xfrm>
        </p:spPr>
        <p:txBody>
          <a:bodyPr>
            <a:normAutofit/>
          </a:bodyPr>
          <a:lstStyle/>
          <a:p>
            <a:r>
              <a:rPr lang="en-US" dirty="0"/>
              <a:t>The three dots on the upper right corner open the settings menu to adjust the filter parameters and change sensor frequency. </a:t>
            </a:r>
          </a:p>
          <a:p>
            <a:r>
              <a:rPr lang="en-US" dirty="0"/>
              <a:t>You can create a user to start the navigation process by clicking on the plus (+) button.</a:t>
            </a:r>
          </a:p>
          <a:p>
            <a:r>
              <a:rPr lang="en-US" dirty="0"/>
              <a:t>The tracked path is plotted in real time on the screen. The stride length and the total distance are shown in the top left corner.</a:t>
            </a:r>
          </a:p>
          <a:p>
            <a:r>
              <a:rPr lang="en-US" dirty="0"/>
              <a:t>All the raw data, </a:t>
            </a:r>
            <a:r>
              <a:rPr lang="en-US" dirty="0" err="1"/>
              <a:t>gps</a:t>
            </a:r>
            <a:r>
              <a:rPr lang="en-US" dirty="0"/>
              <a:t>, calibration values, tracked position in x and y, and the floor number (if supported) are saved in the CSV files.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close up of electronics&#10;&#10;Description automatically generated">
            <a:extLst>
              <a:ext uri="{FF2B5EF4-FFF2-40B4-BE49-F238E27FC236}">
                <a16:creationId xmlns:a16="http://schemas.microsoft.com/office/drawing/2014/main" id="{E01CA587-8BD2-48B0-A2B6-CB567AA64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444" y="736600"/>
            <a:ext cx="2678937" cy="5384800"/>
          </a:xfrm>
          <a:prstGeom prst="rect">
            <a:avLst/>
          </a:prstGeom>
          <a:noFill/>
        </p:spPr>
      </p:pic>
      <p:pic>
        <p:nvPicPr>
          <p:cNvPr id="12" name="Picture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F4561052-6DED-4E38-A3DB-CBD611FBE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063" y="736600"/>
            <a:ext cx="2747949" cy="53848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7CC69-4E3E-4B7B-B2F5-EB4EC0AB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7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9091-1A46-4C3E-A88C-65BA0854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03853"/>
            <a:ext cx="6315425" cy="562947"/>
          </a:xfrm>
        </p:spPr>
        <p:txBody>
          <a:bodyPr anchor="b">
            <a:normAutofit/>
          </a:bodyPr>
          <a:lstStyle/>
          <a:p>
            <a:r>
              <a:rPr lang="en-US" dirty="0"/>
              <a:t>Setting menu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68109-E236-4020-8577-9A0839F87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950" y="1291905"/>
            <a:ext cx="6572600" cy="4499295"/>
          </a:xfrm>
        </p:spPr>
        <p:txBody>
          <a:bodyPr>
            <a:normAutofit/>
          </a:bodyPr>
          <a:lstStyle/>
          <a:p>
            <a:r>
              <a:rPr lang="en-US" sz="2400" dirty="0"/>
              <a:t>In the setting you can enable and disable the filters, this option made for debugging purpose, the best setting that used in the final result are already applied by default.</a:t>
            </a:r>
          </a:p>
          <a:p>
            <a:r>
              <a:rPr lang="en-US" sz="2400" dirty="0"/>
              <a:t>LPF time constant option have a direct impact on the step detection algorithm, by default its set to 0.5, decrease this number will increase the sensitivity of the algorithm.</a:t>
            </a:r>
          </a:p>
          <a:p>
            <a:r>
              <a:rPr lang="en-US" sz="2400" dirty="0"/>
              <a:t>[New] Added a GPS saving power mode.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2A4F186-E0AB-40D7-9353-0B79BDD8C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722" y="663077"/>
            <a:ext cx="2912761" cy="59873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9F5DD-D191-4B5B-BBDA-53E1A3CC8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8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9091-1A46-4C3E-A88C-65BA0854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03853"/>
            <a:ext cx="6315425" cy="562947"/>
          </a:xfrm>
        </p:spPr>
        <p:txBody>
          <a:bodyPr anchor="b">
            <a:normAutofit/>
          </a:bodyPr>
          <a:lstStyle/>
          <a:p>
            <a:r>
              <a:rPr lang="en-US" dirty="0"/>
              <a:t>Install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68109-E236-4020-8577-9A0839F87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950" y="1291905"/>
            <a:ext cx="7778295" cy="44992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Click on the APK file to install the app. </a:t>
            </a:r>
          </a:p>
          <a:p>
            <a:r>
              <a:rPr lang="en-US" sz="2400" dirty="0">
                <a:cs typeface="Arial"/>
              </a:rPr>
              <a:t>Make sure to enable installing apps from unknown sources. This option can be found in settings &gt; security.</a:t>
            </a:r>
          </a:p>
          <a:p>
            <a:pPr>
              <a:buClr>
                <a:srgbClr val="A43F27"/>
              </a:buClr>
            </a:pPr>
            <a:r>
              <a:rPr lang="en-US" sz="2400" dirty="0">
                <a:cs typeface="Arial"/>
              </a:rPr>
              <a:t>Give the App the required </a:t>
            </a:r>
            <a:r>
              <a:rPr lang="en-US" sz="2400" dirty="0">
                <a:ea typeface="+mn-lt"/>
                <a:cs typeface="+mn-lt"/>
              </a:rPr>
              <a:t>permissions </a:t>
            </a:r>
            <a:r>
              <a:rPr lang="en-US" sz="2400" dirty="0">
                <a:cs typeface="Arial"/>
              </a:rPr>
              <a:t>from settings &gt; Apps &gt; </a:t>
            </a:r>
            <a:r>
              <a:rPr lang="en-US" sz="2400" dirty="0" err="1">
                <a:cs typeface="Arial"/>
              </a:rPr>
              <a:t>Appname</a:t>
            </a:r>
            <a:r>
              <a:rPr lang="en-US" sz="2400" dirty="0">
                <a:cs typeface="Arial"/>
              </a:rPr>
              <a:t> (</a:t>
            </a:r>
            <a:r>
              <a:rPr lang="en-US" sz="2400" dirty="0" err="1">
                <a:cs typeface="Arial"/>
              </a:rPr>
              <a:t>IndoorLocalization</a:t>
            </a:r>
            <a:r>
              <a:rPr lang="en-US" sz="2400" dirty="0">
                <a:cs typeface="Arial"/>
              </a:rPr>
              <a:t>) &gt; </a:t>
            </a:r>
            <a:r>
              <a:rPr lang="en-US" sz="2400" dirty="0">
                <a:ea typeface="+mn-lt"/>
                <a:cs typeface="+mn-lt"/>
              </a:rPr>
              <a:t>permissions</a:t>
            </a:r>
            <a:endParaRPr lang="en-US" sz="2400" dirty="0">
              <a:cs typeface="Arial"/>
            </a:endParaRP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FC88F99-A007-4596-80ED-22004F6D9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306" y="666045"/>
            <a:ext cx="3321166" cy="590220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81AC4-12DE-44AE-A082-6138378D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0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9091-1A46-4C3E-A88C-65BA0854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03853"/>
            <a:ext cx="7231311" cy="562947"/>
          </a:xfrm>
        </p:spPr>
        <p:txBody>
          <a:bodyPr anchor="b">
            <a:normAutofit/>
          </a:bodyPr>
          <a:lstStyle/>
          <a:p>
            <a:r>
              <a:rPr lang="en-US" dirty="0"/>
              <a:t>Saved </a:t>
            </a:r>
            <a:r>
              <a:rPr lang="en-US" dirty="0">
                <a:ea typeface="+mj-lt"/>
                <a:cs typeface="+mj-lt"/>
              </a:rPr>
              <a:t>data </a:t>
            </a:r>
            <a:r>
              <a:rPr lang="en-US"/>
              <a:t>in </a:t>
            </a:r>
            <a:r>
              <a:rPr lang="en-US" dirty="0"/>
              <a:t>the device </a:t>
            </a:r>
            <a:r>
              <a:rPr lang="en-US"/>
              <a:t>storage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68109-E236-4020-8577-9A0839F87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950" y="1291905"/>
            <a:ext cx="6779562" cy="44992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All data stored by </a:t>
            </a:r>
            <a:r>
              <a:rPr lang="en-US" sz="2400" dirty="0"/>
              <a:t>the </a:t>
            </a:r>
            <a:r>
              <a:rPr lang="en-US" sz="2400"/>
              <a:t>app </a:t>
            </a:r>
            <a:r>
              <a:rPr lang="en-US" sz="2400" dirty="0"/>
              <a:t>can </a:t>
            </a:r>
            <a:r>
              <a:rPr lang="en-US" sz="2400"/>
              <a:t>be found </a:t>
            </a:r>
            <a:r>
              <a:rPr lang="en-US" sz="2400" dirty="0"/>
              <a:t>in </a:t>
            </a:r>
            <a:r>
              <a:rPr lang="en-US" sz="2400"/>
              <a:t>device storage &gt; Pedestrian_Dead_Reckoning &gt; Graph_Activity</a:t>
            </a:r>
            <a:r>
              <a:rPr lang="en-US" sz="2400" dirty="0"/>
              <a:t>.</a:t>
            </a:r>
            <a:endParaRPr lang="en-US" sz="2400">
              <a:cs typeface="Arial"/>
            </a:endParaRPr>
          </a:p>
          <a:p>
            <a:pPr>
              <a:buClr>
                <a:srgbClr val="A43F27"/>
              </a:buClr>
            </a:pPr>
            <a:r>
              <a:rPr lang="en-US" sz="2400">
                <a:cs typeface="Arial"/>
              </a:rPr>
              <a:t>Multiple CSV file will be stored in this directory, each file</a:t>
            </a:r>
            <a:r>
              <a:rPr lang="en-US" sz="2400" dirty="0">
                <a:cs typeface="Arial"/>
              </a:rPr>
              <a:t> </a:t>
            </a:r>
            <a:r>
              <a:rPr lang="en-US" sz="2400">
                <a:cs typeface="Arial"/>
              </a:rPr>
              <a:t>has some useful information such as raw_data from the sensors, time stamp, floor number, calculated calibration paprameters, and x,y displacment.</a:t>
            </a:r>
            <a:endParaRPr lang="en-US" sz="2400" dirty="0">
              <a:cs typeface="Arial"/>
            </a:endParaRPr>
          </a:p>
          <a:p>
            <a:pPr>
              <a:buClr>
                <a:srgbClr val="A43F27"/>
              </a:buClr>
            </a:pPr>
            <a:r>
              <a:rPr lang="en-US" sz="2400">
                <a:cs typeface="Arial"/>
              </a:rPr>
              <a:t>All CSV files are named such as (containedData_year_month_day_time).</a:t>
            </a:r>
            <a:endParaRPr lang="en-US" sz="2400" dirty="0">
              <a:cs typeface="Arial"/>
            </a:endParaRP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2A4F186-E0AB-40D7-9353-0B79BDD8C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408" y="663077"/>
            <a:ext cx="2763388" cy="59873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E2118-F7FC-40C2-87FD-EEFE5C6B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0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EBA4C59-091B-4670-AA0F-A604BFBC0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6" y="503853"/>
            <a:ext cx="6457950" cy="562947"/>
          </a:xfrm>
        </p:spPr>
        <p:txBody>
          <a:bodyPr anchor="b">
            <a:normAutofit/>
          </a:bodyPr>
          <a:lstStyle/>
          <a:p>
            <a:r>
              <a:rPr lang="en-US" dirty="0"/>
              <a:t>How to use it?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A2D8A5B-73CB-4C53-9177-88F2F9FE6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2425" y="1209675"/>
            <a:ext cx="5922540" cy="4581525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app should have a permission to access phone storage (to store positioning details). Also, the app need access to physical activity to use hardware-based step counter (if available).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Click on the created username to start the positioning algorithm. As soon as the graph screen is shown the app will measure the true-north based on magnetometer readings.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Click on the blue button to start constructing the tracked path. Click again to pause the tracking system.</a:t>
            </a:r>
          </a:p>
        </p:txBody>
      </p:sp>
      <p:pic>
        <p:nvPicPr>
          <p:cNvPr id="3" name="Picture 2" descr="Shape, rectangle&#10;&#10;Description automatically generated">
            <a:extLst>
              <a:ext uri="{FF2B5EF4-FFF2-40B4-BE49-F238E27FC236}">
                <a16:creationId xmlns:a16="http://schemas.microsoft.com/office/drawing/2014/main" id="{424A96B6-A7A2-4D9F-90B6-1D70E7966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967" y="339885"/>
            <a:ext cx="2754755" cy="5968636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7851A8C-9814-4F6E-AEA3-E7388EB5D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58" y="339885"/>
            <a:ext cx="2754755" cy="596863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74194F-7C91-4551-84B2-5A236F41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7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B4E1-EA4A-435F-8975-7F1434D9C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18" y="385894"/>
            <a:ext cx="10300982" cy="755009"/>
          </a:xfrm>
        </p:spPr>
        <p:txBody>
          <a:bodyPr/>
          <a:lstStyle/>
          <a:p>
            <a:r>
              <a:rPr lang="en-US" dirty="0"/>
              <a:t>App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53409-B19C-4ED3-8BE1-2D932E4F5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18" y="1535185"/>
            <a:ext cx="10300982" cy="42560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If the smartphone doesn’t have a barometer, the floor detection algorithm won’t work.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step detection algorithm is working good in handheld mode. On the other hand, if the phone in the pocket, for example, it’ll start missing steps. </a:t>
            </a:r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Most smartphones support hardware-based step detection algorithm, In the app, I give priority to use this feature if it’s supported, otherwise our step detection method will be used.</a:t>
            </a:r>
          </a:p>
          <a:p>
            <a:pPr marL="0" indent="0">
              <a:buNone/>
            </a:pPr>
            <a:r>
              <a:rPr lang="en-US" dirty="0">
                <a:cs typeface="Arial"/>
              </a:rPr>
              <a:t>Some suggested smartphones with barometer and hardware-based step detection:</a:t>
            </a:r>
          </a:p>
          <a:p>
            <a:pPr marL="0" indent="0">
              <a:buNone/>
            </a:pPr>
            <a:r>
              <a:rPr lang="en-US" dirty="0">
                <a:cs typeface="Arial"/>
              </a:rPr>
              <a:t>Google pixel, Samsung Galaxy S8 and above, </a:t>
            </a:r>
            <a:r>
              <a:rPr lang="en-US" dirty="0">
                <a:ea typeface="+mn-lt"/>
                <a:cs typeface="+mn-lt"/>
              </a:rPr>
              <a:t>Huawei Mate 40, Huawei P30</a:t>
            </a:r>
            <a:endParaRPr lang="en-US" dirty="0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A8DE9-A711-4A73-9E44-45F9789B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35AFBE6EB104428F4BA4D2D6837EEB" ma:contentTypeVersion="12" ma:contentTypeDescription="Create a new document." ma:contentTypeScope="" ma:versionID="61dfcec1cc64546846a36e069682f230">
  <xsd:schema xmlns:xsd="http://www.w3.org/2001/XMLSchema" xmlns:xs="http://www.w3.org/2001/XMLSchema" xmlns:p="http://schemas.microsoft.com/office/2006/metadata/properties" xmlns:ns3="7e8be6e2-ea9b-40ef-892e-157e7bf4e01f" xmlns:ns4="5cbc79ef-e8cf-4fc4-9459-2ee7025774f5" targetNamespace="http://schemas.microsoft.com/office/2006/metadata/properties" ma:root="true" ma:fieldsID="f7a264004a7c617f8e20863d93789146" ns3:_="" ns4:_="">
    <xsd:import namespace="7e8be6e2-ea9b-40ef-892e-157e7bf4e01f"/>
    <xsd:import namespace="5cbc79ef-e8cf-4fc4-9459-2ee7025774f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8be6e2-ea9b-40ef-892e-157e7bf4e0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bc79ef-e8cf-4fc4-9459-2ee7025774f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CEAF91-878A-42F7-B94D-738C2EDCC1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8be6e2-ea9b-40ef-892e-157e7bf4e01f"/>
    <ds:schemaRef ds:uri="5cbc79ef-e8cf-4fc4-9459-2ee7025774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A08095-3C46-4F7F-BBBD-F01258B115A8}">
  <ds:schemaRefs>
    <ds:schemaRef ds:uri="http://purl.org/dc/elements/1.1/"/>
    <ds:schemaRef ds:uri="http://www.w3.org/XML/1998/namespace"/>
    <ds:schemaRef ds:uri="http://schemas.microsoft.com/office/2006/metadata/properties"/>
    <ds:schemaRef ds:uri="5cbc79ef-e8cf-4fc4-9459-2ee7025774f5"/>
    <ds:schemaRef ds:uri="http://purl.org/dc/dcmitype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7e8be6e2-ea9b-40ef-892e-157e7bf4e01f"/>
  </ds:schemaRefs>
</ds:datastoreItem>
</file>

<file path=customXml/itemProps3.xml><?xml version="1.0" encoding="utf-8"?>
<ds:datastoreItem xmlns:ds="http://schemas.openxmlformats.org/officeDocument/2006/customXml" ds:itemID="{1FA176E3-874C-4933-A6D2-26E1F57F80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832</TotalTime>
  <Words>582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Diamond Grid 16x9</vt:lpstr>
      <vt:lpstr>PDR-Application</vt:lpstr>
      <vt:lpstr>Overview</vt:lpstr>
      <vt:lpstr>Application interface</vt:lpstr>
      <vt:lpstr>Setting menu </vt:lpstr>
      <vt:lpstr>Install the app</vt:lpstr>
      <vt:lpstr>Saved data in the device storage</vt:lpstr>
      <vt:lpstr>How to use it?</vt:lpstr>
      <vt:lpstr>App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AHM0157454</dc:creator>
  <cp:lastModifiedBy>AHM0157454</cp:lastModifiedBy>
  <cp:revision>6</cp:revision>
  <dcterms:created xsi:type="dcterms:W3CDTF">2020-11-27T20:02:52Z</dcterms:created>
  <dcterms:modified xsi:type="dcterms:W3CDTF">2021-04-01T17:20:05Z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0x0101000D35AFBE6EB104428F4BA4D2D6837EEB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