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64982-0865-4DBA-8BDB-147F09081A5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3E513-D6B7-463E-BD95-59D4C231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CE5-D679-40B5-ABC6-80AADE33FBEE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163B-4BED-40A6-9099-9D1D470C961E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E44-44A8-4337-8A99-C48742284E4D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20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BFCD-DD4F-420E-ABFB-25FFBF6BEA47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6C67-42B9-4158-B19E-F13CCFFC3790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87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97A5-AD37-4CDE-80C4-F08273F63EB9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4188-06B1-4500-9B93-FD14CA88866B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1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3A5-0ED4-411D-85A8-C0EAB5D89D96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8DAC-55C0-4CDD-9C41-83F073F3D052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6F7C-EB6B-44FF-9A22-8BAF9376B1A3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1C8E-726B-4556-AA6F-95F9D234F707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AC3A-5D7D-4349-A680-8DFEBC32C5A9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A926-AAC9-429B-899E-05D5BDDAC815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1E43-A7FF-4288-AB63-B6E9C4E81EE8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4223-1255-478A-8E44-71306DC35040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581-0E87-424C-BBF2-2FF29E732519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121C-AA10-40F6-A0C9-ABCB88CD6D70}" type="datetime4">
              <a:rPr lang="en-US" smtClean="0"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60C712-230B-46A0-963D-C1BC6A2C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uman+activity+recognition+using+smartphones" TargetMode="External"/><Relationship Id="rId2" Type="http://schemas.openxmlformats.org/officeDocument/2006/relationships/hyperlink" Target="https://www.kaggle.com/malekzadeh/human-activity-recognition-with-mobile-sen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157-18EF-4B71-A1F9-2374010C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343" y="1162594"/>
            <a:ext cx="8163660" cy="28882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Human Activity Recognition Using Accelerometer and Gyroscope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42CFE-6A23-4D0F-BC39-9BC282469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343" y="4050833"/>
            <a:ext cx="8163660" cy="109689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Prepared by: Ahmad Abdel-</a:t>
            </a:r>
            <a:r>
              <a:rPr lang="en-US" sz="2000" dirty="0" err="1"/>
              <a:t>Qader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94410-3CB9-4423-ADF7-3C88FBE8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239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026F-5645-4258-9FD6-DC6FAAE3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Convolutional, Long Short-Term Memory(CNN – LSTM):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EE1F-341E-42EE-827D-39E57AAA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CNN LSTM architecture involves using Convolutional Neural Network (CNN) layers </a:t>
            </a:r>
            <a:r>
              <a:rPr lang="en-US" sz="2400" u="sng" dirty="0"/>
              <a:t>for feature extraction on input data combined with LSTMs to support sequence prediction.</a:t>
            </a:r>
          </a:p>
          <a:p>
            <a:r>
              <a:rPr lang="en-US" sz="2400" dirty="0"/>
              <a:t>128 time steps were split into 32 time steps subsequences for CNN model to process.</a:t>
            </a:r>
          </a:p>
          <a:p>
            <a:r>
              <a:rPr lang="en-US" sz="2400" dirty="0" err="1"/>
              <a:t>TimeDistributed</a:t>
            </a:r>
            <a:r>
              <a:rPr lang="en-US" sz="2400" dirty="0"/>
              <a:t> layer used to allow same CNN model to read the four subsequences in the window.</a:t>
            </a:r>
          </a:p>
          <a:p>
            <a:r>
              <a:rPr lang="en-US" sz="2400" dirty="0"/>
              <a:t>The resulting </a:t>
            </a:r>
            <a:r>
              <a:rPr lang="en-US" sz="2400" dirty="0" smtClean="0"/>
              <a:t>training accuracy is: 96.95%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resulting </a:t>
            </a:r>
            <a:r>
              <a:rPr lang="en-US" sz="2400" dirty="0" smtClean="0"/>
              <a:t>test accuracy </a:t>
            </a:r>
            <a:r>
              <a:rPr lang="en-US" sz="2400" dirty="0"/>
              <a:t>is: </a:t>
            </a:r>
            <a:r>
              <a:rPr lang="en-US" sz="2400" dirty="0" smtClean="0"/>
              <a:t>90.14 ± 1.10 </a:t>
            </a:r>
            <a:r>
              <a:rPr lang="en-US" sz="2400" dirty="0"/>
              <a:t>%</a:t>
            </a:r>
            <a:endParaRPr lang="en-US" sz="24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Network </a:t>
            </a:r>
            <a:r>
              <a:rPr lang="en-US" dirty="0"/>
              <a:t>structure is </a:t>
            </a:r>
            <a:r>
              <a:rPr lang="en-US" dirty="0" smtClean="0"/>
              <a:t>used from </a:t>
            </a:r>
            <a:r>
              <a:rPr lang="en-US" dirty="0"/>
              <a:t>T. N. </a:t>
            </a:r>
            <a:r>
              <a:rPr lang="en-US" dirty="0" err="1"/>
              <a:t>Sainath</a:t>
            </a:r>
            <a:r>
              <a:rPr lang="en-US" dirty="0"/>
              <a:t>, O. </a:t>
            </a:r>
            <a:r>
              <a:rPr lang="en-US" dirty="0" err="1"/>
              <a:t>Vinyals</a:t>
            </a:r>
            <a:r>
              <a:rPr lang="en-US" dirty="0"/>
              <a:t>, A. Senior and H. </a:t>
            </a:r>
            <a:r>
              <a:rPr lang="en-US" dirty="0" err="1"/>
              <a:t>Sak</a:t>
            </a:r>
            <a:r>
              <a:rPr lang="en-US" dirty="0"/>
              <a:t>, "Convolutional, Long Short-Term Memory, fully connected Deep Neural Networks," 2015 IEEE International Conference on Acoustics, Speech and Signal Processing (ICASSP), Brisbane, QLD, 2015, pp. 4580-4584. </a:t>
            </a:r>
            <a:r>
              <a:rPr lang="en-US" dirty="0" err="1"/>
              <a:t>doi</a:t>
            </a:r>
            <a:r>
              <a:rPr lang="en-US" dirty="0"/>
              <a:t>: 10.1109/ICASSP.2015.7178838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31313-426E-4533-827D-72BC317F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28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965" t="10665" r="24895" b="7391"/>
          <a:stretch/>
        </p:blipFill>
        <p:spPr>
          <a:xfrm>
            <a:off x="4513943" y="221895"/>
            <a:ext cx="2837436" cy="649096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34026F-5645-4258-9FD6-DC6FAAE3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36609" cy="1320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Convolutional, Long Short-Term </a:t>
            </a:r>
            <a:r>
              <a:rPr lang="en-US" sz="4000" dirty="0" smtClean="0"/>
              <a:t>Memory (</a:t>
            </a:r>
            <a:r>
              <a:rPr lang="en-US" sz="4000" dirty="0"/>
              <a:t>CNN – LSTM</a:t>
            </a:r>
            <a:r>
              <a:rPr lang="en-US" sz="4000" dirty="0" smtClean="0"/>
              <a:t>) structure: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06400" y="4482237"/>
            <a:ext cx="41075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T. </a:t>
            </a:r>
            <a:r>
              <a:rPr lang="en-US" sz="1500" dirty="0"/>
              <a:t>N. </a:t>
            </a:r>
            <a:r>
              <a:rPr lang="en-US" sz="1500" dirty="0" err="1"/>
              <a:t>Sainath</a:t>
            </a:r>
            <a:r>
              <a:rPr lang="en-US" sz="1500" dirty="0"/>
              <a:t>, O. </a:t>
            </a:r>
            <a:r>
              <a:rPr lang="en-US" sz="1500" dirty="0" err="1"/>
              <a:t>Vinyals</a:t>
            </a:r>
            <a:r>
              <a:rPr lang="en-US" sz="1500" dirty="0"/>
              <a:t>, A. Senior and H. </a:t>
            </a:r>
            <a:r>
              <a:rPr lang="en-US" sz="1500" dirty="0" err="1"/>
              <a:t>Sak</a:t>
            </a:r>
            <a:r>
              <a:rPr lang="en-US" sz="1500" dirty="0"/>
              <a:t>, "Convolutional, Long Short-Term Memory, fully connected Deep Neural Networks," 2015 IEEE International Conference on Acoustics, Speech and Signal Processing (ICASSP), Brisbane, QLD, 2015, pp. 4580-4584. </a:t>
            </a:r>
            <a:r>
              <a:rPr lang="en-US" sz="1500" dirty="0" err="1"/>
              <a:t>doi</a:t>
            </a:r>
            <a:r>
              <a:rPr lang="en-US" sz="1500" dirty="0"/>
              <a:t>: 10.1109/ICASSP.2015.7178838</a:t>
            </a:r>
          </a:p>
        </p:txBody>
      </p:sp>
    </p:spTree>
    <p:extLst>
      <p:ext uri="{BB962C8B-B14F-4D97-AF65-F5344CB8AC3E}">
        <p14:creationId xmlns:p14="http://schemas.microsoft.com/office/powerpoint/2010/main" val="27675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026F-5645-4258-9FD6-DC6FAAE3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Comparison of the models: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31313-426E-4533-827D-72BC317F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z="1800" smtClean="0"/>
              <a:t>12</a:t>
            </a:fld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33305"/>
              </p:ext>
            </p:extLst>
          </p:nvPr>
        </p:nvGraphicFramePr>
        <p:xfrm>
          <a:off x="677334" y="1604881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409">
                  <a:extLst>
                    <a:ext uri="{9D8B030D-6E8A-4147-A177-3AD203B41FA5}">
                      <a16:colId xmlns:a16="http://schemas.microsoft.com/office/drawing/2014/main" val="2764374635"/>
                    </a:ext>
                  </a:extLst>
                </a:gridCol>
                <a:gridCol w="2462591">
                  <a:extLst>
                    <a:ext uri="{9D8B030D-6E8A-4147-A177-3AD203B41FA5}">
                      <a16:colId xmlns:a16="http://schemas.microsoft.com/office/drawing/2014/main" val="221734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0945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0505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RNN (LSTM)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CNN-LSTM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83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accuracy (%)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96.95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28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 (%)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90.34 </a:t>
                      </a:r>
                      <a:r>
                        <a:rPr lang="en-US" dirty="0" smtClean="0"/>
                        <a:t>± 1.07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90.14 ± 1.10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7890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7942" y="3744686"/>
            <a:ext cx="8984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RNN (LSTM) has the highest test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difference between training and test accuracies correlate with overfitting. Since RNN (LSTM) model has lower accuracy lag with respect to CNN-LSTM, it is going to have lower overfitting with larger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test accuracy with smaller network size with RNN (LSTM) than CNN-LSTM shows networks size/complexity does not necessarily mean higher test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RNN (LSTM) </a:t>
            </a:r>
            <a:r>
              <a:rPr lang="en-US" dirty="0"/>
              <a:t>is the most appropriate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mobile devices, we are going </a:t>
            </a:r>
            <a:r>
              <a:rPr lang="en-US" dirty="0" smtClean="0"/>
              <a:t>convert the 32-bit model to 8-bit models (</a:t>
            </a:r>
            <a:r>
              <a:rPr lang="en-US" dirty="0" err="1" smtClean="0"/>
              <a:t>Tensorflow</a:t>
            </a:r>
            <a:r>
              <a:rPr lang="en-US" dirty="0" smtClean="0"/>
              <a:t> Lite).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9AC8-997A-4DE7-9858-71C1C918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F1E1-B233-4FD2-B623-76F27711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792"/>
            <a:ext cx="11100684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Source: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www.kaggle.com/malekzadeh/human-activity-recognition-with-mobile-sensing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https://archive.ics.uci.edu/ml/datasets/human+activity+recognition+using+smartphones</a:t>
            </a:r>
            <a:endParaRPr lang="en-US" sz="20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person performed six </a:t>
            </a:r>
            <a:r>
              <a:rPr lang="en-US" sz="2400" dirty="0"/>
              <a:t>activities (</a:t>
            </a:r>
            <a:r>
              <a:rPr lang="en-US" sz="2400" dirty="0" smtClean="0"/>
              <a:t>10299 rows):</a:t>
            </a:r>
            <a:endParaRPr lang="en-US" sz="2400" dirty="0"/>
          </a:p>
          <a:p>
            <a:pPr lvl="1"/>
            <a:r>
              <a:rPr lang="en-US" sz="2400" dirty="0"/>
              <a:t>Walking</a:t>
            </a:r>
          </a:p>
          <a:p>
            <a:pPr lvl="1"/>
            <a:r>
              <a:rPr lang="en-US" sz="2400" dirty="0"/>
              <a:t>Walking upstairs </a:t>
            </a:r>
          </a:p>
          <a:p>
            <a:pPr lvl="1"/>
            <a:r>
              <a:rPr lang="en-US" sz="2400" dirty="0"/>
              <a:t>Walking downstairs</a:t>
            </a:r>
          </a:p>
          <a:p>
            <a:pPr lvl="1"/>
            <a:r>
              <a:rPr lang="en-US" sz="2400" dirty="0"/>
              <a:t>Sitting</a:t>
            </a:r>
          </a:p>
          <a:p>
            <a:pPr lvl="1"/>
            <a:r>
              <a:rPr lang="en-US" sz="2400" dirty="0"/>
              <a:t>Standing</a:t>
            </a:r>
          </a:p>
          <a:p>
            <a:pPr lvl="1"/>
            <a:r>
              <a:rPr lang="en-US" sz="2400" dirty="0"/>
              <a:t>Laying</a:t>
            </a:r>
          </a:p>
          <a:p>
            <a:r>
              <a:rPr lang="en-US" sz="2400" dirty="0"/>
              <a:t>The dataset was split into training (70%) and testing (30%)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F5FF-7005-4A5B-9E1F-40955214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z="1800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3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4E82-4B97-4254-9D06-E25A80D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Loading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2B46-B9BB-4B82-87B3-3949F2E0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Observations were recorded at 50 Hz frequency</a:t>
            </a:r>
          </a:p>
          <a:p>
            <a:r>
              <a:rPr lang="en-US" sz="2400" dirty="0"/>
              <a:t>Each series of data was windowed into 2.56 seconds, which equals to 128-time step (50 * 2.56).</a:t>
            </a:r>
          </a:p>
          <a:p>
            <a:r>
              <a:rPr lang="en-US" sz="2400" dirty="0"/>
              <a:t>Features used for training the machine learning models are:</a:t>
            </a:r>
          </a:p>
          <a:p>
            <a:pPr lvl="1"/>
            <a:r>
              <a:rPr lang="en-US" sz="2000" b="1" dirty="0"/>
              <a:t>3-axis accelerometer data</a:t>
            </a:r>
          </a:p>
          <a:p>
            <a:pPr lvl="1"/>
            <a:r>
              <a:rPr lang="en-US" sz="2000" b="1" dirty="0"/>
              <a:t>3-axis gyroscope data</a:t>
            </a:r>
          </a:p>
          <a:p>
            <a:pPr lvl="1"/>
            <a:r>
              <a:rPr lang="en-US" sz="2000" dirty="0"/>
              <a:t>3-axis body-acceleration (removing </a:t>
            </a:r>
            <a:r>
              <a:rPr lang="en-US" sz="2000" dirty="0" smtClean="0"/>
              <a:t>gravity with 0.3 Hz high-pass filter) 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18647-953A-4D34-B231-AE9FC1B6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188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1715-1717-41ED-B73B-EC48229A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45489" cy="1320800"/>
          </a:xfrm>
        </p:spPr>
        <p:txBody>
          <a:bodyPr>
            <a:normAutofit/>
          </a:bodyPr>
          <a:lstStyle/>
          <a:p>
            <a:r>
              <a:rPr lang="en-US" sz="4400" dirty="0"/>
              <a:t>Recurrent Neural Network(RNN):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AC99-30E9-4F6E-8117-D1BD666F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Recurrent Neural Network (RNN) is a type of neural network well-suited to time series data. </a:t>
            </a:r>
          </a:p>
          <a:p>
            <a:r>
              <a:rPr lang="en-US" sz="2400" dirty="0"/>
              <a:t>RNNs process a time series step-by-step, maintaining an internal state summarizing the information they've seen so far.</a:t>
            </a:r>
          </a:p>
          <a:p>
            <a:r>
              <a:rPr lang="en-US" sz="2400" dirty="0"/>
              <a:t>A specialized RNN layer called Long Short-Term Memory (LSTM) </a:t>
            </a:r>
            <a:r>
              <a:rPr lang="en-US" sz="2400" dirty="0" smtClean="0"/>
              <a:t>was </a:t>
            </a:r>
            <a:r>
              <a:rPr lang="en-US" sz="2400" dirty="0"/>
              <a:t>used in our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269DD-6FD2-4F87-8990-810090B0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566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A280-322B-44B1-ACD8-ACEEB553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Model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2213-F076-48B5-9823-998E339F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model was defined using the </a:t>
            </a:r>
            <a:r>
              <a:rPr lang="en-US" sz="2400" dirty="0" err="1"/>
              <a:t>Tensorflow</a:t>
            </a:r>
            <a:r>
              <a:rPr lang="en-US" sz="2400" dirty="0"/>
              <a:t> library. </a:t>
            </a:r>
          </a:p>
          <a:p>
            <a:r>
              <a:rPr lang="en-US" sz="2400" dirty="0"/>
              <a:t>Data were input to the RNN network as a time series data 128 step time (2.56 s window)</a:t>
            </a:r>
          </a:p>
          <a:p>
            <a:r>
              <a:rPr lang="en-US" sz="2400" dirty="0"/>
              <a:t>Each </a:t>
            </a:r>
            <a:r>
              <a:rPr lang="en-US" sz="2400" dirty="0" smtClean="0"/>
              <a:t>row </a:t>
            </a:r>
            <a:r>
              <a:rPr lang="en-US" sz="2400" dirty="0"/>
              <a:t>of data (sample) contains </a:t>
            </a:r>
            <a:r>
              <a:rPr lang="en-US" sz="2400" dirty="0" smtClean="0"/>
              <a:t>128 reading has </a:t>
            </a:r>
            <a:r>
              <a:rPr lang="en-US" sz="2400" dirty="0"/>
              <a:t>a unique </a:t>
            </a:r>
            <a:r>
              <a:rPr lang="en-US" sz="2400" dirty="0" smtClean="0"/>
              <a:t>label</a:t>
            </a:r>
            <a:endParaRPr lang="en-US" sz="2400" dirty="0"/>
          </a:p>
          <a:p>
            <a:r>
              <a:rPr lang="en-US" sz="2400" dirty="0"/>
              <a:t>Total number of elements to the RNN = 128-time steps * 9 features = 1152</a:t>
            </a:r>
          </a:p>
          <a:p>
            <a:r>
              <a:rPr lang="en-US" sz="2400" dirty="0"/>
              <a:t>The model required three dimensions input (samples, time steps, features)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8D37E-1FE9-480B-9E19-178A47E4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426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DFDE-DF8F-4BA8-B646-F22A70B2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Definition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BFA31-6F04-4C10-9B31-65CACD6DD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75" y="643468"/>
            <a:ext cx="11702905" cy="61308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C2DE-7E1E-466B-A596-EA1CE9E0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24C-B8C3-40C5-9C9D-522F26A8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Resulting Accuracy: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0DBC-6464-4641-B5A8-4563EFC1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After </a:t>
            </a:r>
            <a:r>
              <a:rPr lang="en-US" sz="2400" dirty="0"/>
              <a:t>training the model, test </a:t>
            </a:r>
            <a:r>
              <a:rPr lang="en-US" sz="2400" dirty="0" smtClean="0"/>
              <a:t>data </a:t>
            </a:r>
            <a:r>
              <a:rPr lang="en-US" sz="2400" dirty="0"/>
              <a:t>were used to calculate the accuracy.</a:t>
            </a:r>
          </a:p>
          <a:p>
            <a:r>
              <a:rPr lang="en-US" sz="2400" dirty="0" smtClean="0"/>
              <a:t>Training set accuracy: 92.7%</a:t>
            </a:r>
          </a:p>
          <a:p>
            <a:r>
              <a:rPr lang="en-US" sz="2400" dirty="0" smtClean="0"/>
              <a:t>As </a:t>
            </a:r>
            <a:r>
              <a:rPr lang="en-US" sz="2400" dirty="0"/>
              <a:t>a result, the </a:t>
            </a:r>
            <a:r>
              <a:rPr lang="en-US" sz="2400" dirty="0" smtClean="0"/>
              <a:t>test accuracy is</a:t>
            </a:r>
            <a:r>
              <a:rPr lang="en-US" sz="2400" dirty="0"/>
              <a:t>: </a:t>
            </a:r>
            <a:r>
              <a:rPr lang="en-US" sz="2400" dirty="0" smtClean="0"/>
              <a:t>90.34 </a:t>
            </a:r>
            <a:r>
              <a:rPr lang="en-US" sz="2400" dirty="0"/>
              <a:t>± </a:t>
            </a:r>
            <a:r>
              <a:rPr lang="en-US" sz="2400" dirty="0" smtClean="0"/>
              <a:t>1.07%</a:t>
            </a:r>
          </a:p>
          <a:p>
            <a:endParaRPr lang="en-US" sz="2400" dirty="0"/>
          </a:p>
          <a:p>
            <a:pPr algn="just"/>
            <a:r>
              <a:rPr lang="en-US" sz="2400" dirty="0" smtClean="0"/>
              <a:t>The model was trained for 12 different times. The overall accuracy figure is the average of each training accuracy. The error is the standard deviation of the training accuracy values.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FA209-C78E-4FE3-B121-3A7CB87E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032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D196-963D-4720-A3D7-514F140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Feature </a:t>
            </a:r>
            <a:r>
              <a:rPr lang="en-US" sz="4400" dirty="0" smtClean="0"/>
              <a:t>work – Ways to improve RNN classification accuracy: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EF8B-28B9-4745-BC2D-41ACD523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/>
              <a:t>We use the raw data from accelerometer and gyro to train the model. Using engineered features (such as: signal entropy, correlation coefficient, </a:t>
            </a:r>
            <a:r>
              <a:rPr lang="en-US" sz="2400" dirty="0" smtClean="0"/>
              <a:t>median </a:t>
            </a:r>
            <a:r>
              <a:rPr lang="en-US" sz="2400" dirty="0"/>
              <a:t>absolute deviation between two </a:t>
            </a:r>
            <a:r>
              <a:rPr lang="en-US" sz="2400" dirty="0" smtClean="0"/>
              <a:t>signals) can </a:t>
            </a:r>
            <a:r>
              <a:rPr lang="en-US" sz="2400" dirty="0"/>
              <a:t>enhance the accuracy of the model.</a:t>
            </a:r>
          </a:p>
          <a:p>
            <a:pPr algn="just"/>
            <a:r>
              <a:rPr lang="en-US" sz="2400" dirty="0"/>
              <a:t>The neural networks we used are </a:t>
            </a:r>
            <a:r>
              <a:rPr lang="en-US" sz="2400" dirty="0" smtClean="0"/>
              <a:t>preliminary. </a:t>
            </a:r>
            <a:r>
              <a:rPr lang="en-US" sz="2400" dirty="0"/>
              <a:t>Multiple </a:t>
            </a:r>
            <a:r>
              <a:rPr lang="en-US" sz="2400" dirty="0" smtClean="0"/>
              <a:t>refinements can </a:t>
            </a:r>
            <a:r>
              <a:rPr lang="en-US" sz="2400" dirty="0"/>
              <a:t>be made </a:t>
            </a:r>
            <a:r>
              <a:rPr lang="en-US" sz="2400" dirty="0" smtClean="0"/>
              <a:t>using </a:t>
            </a:r>
            <a:r>
              <a:rPr lang="en-US" sz="2400" b="1" dirty="0" err="1" smtClean="0"/>
              <a:t>hyperparameter</a:t>
            </a:r>
            <a:r>
              <a:rPr lang="en-US" sz="2400" b="1" dirty="0" smtClean="0"/>
              <a:t> </a:t>
            </a:r>
            <a:r>
              <a:rPr lang="en-US" sz="2400" b="1" dirty="0"/>
              <a:t>tuning</a:t>
            </a:r>
            <a:r>
              <a:rPr lang="en-US" sz="2400" dirty="0" smtClean="0"/>
              <a:t>. The test accuracy is expected to improve above 90% after optimizing the network via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tuning.</a:t>
            </a:r>
          </a:p>
          <a:p>
            <a:r>
              <a:rPr lang="en-US" sz="2400" dirty="0" smtClean="0"/>
              <a:t>Convert </a:t>
            </a:r>
            <a:r>
              <a:rPr lang="en-US" sz="2400" dirty="0"/>
              <a:t>the final model to be compatible with mobile phones. 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B22AC-B457-4101-A1B0-61AC4D54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043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076B-FCF6-49E5-8C42-372EFF66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Machine(SVM):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7714-5111-447C-8C4E-D12B4728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input data now is 2-D rather than 3-D in RNN </a:t>
            </a:r>
          </a:p>
          <a:p>
            <a:r>
              <a:rPr lang="en-US" sz="2400" dirty="0"/>
              <a:t>Input data are [</a:t>
            </a:r>
            <a:r>
              <a:rPr lang="en-US" sz="2400" i="1" dirty="0"/>
              <a:t>samples, timesteps * features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[</a:t>
            </a:r>
            <a:r>
              <a:rPr lang="en-US" sz="2400" dirty="0"/>
              <a:t>10299 </a:t>
            </a:r>
            <a:r>
              <a:rPr lang="en-US" sz="2400" i="1" dirty="0" smtClean="0"/>
              <a:t>samples</a:t>
            </a:r>
            <a:r>
              <a:rPr lang="en-US" sz="2400" i="1" dirty="0"/>
              <a:t>, </a:t>
            </a:r>
            <a:r>
              <a:rPr lang="en-US" sz="2400" dirty="0"/>
              <a:t>128 </a:t>
            </a:r>
            <a:r>
              <a:rPr lang="en-US" sz="2400" i="1" dirty="0" err="1" smtClean="0"/>
              <a:t>timesteps</a:t>
            </a:r>
            <a:r>
              <a:rPr lang="en-US" sz="2400" i="1" dirty="0" smtClean="0"/>
              <a:t> </a:t>
            </a:r>
            <a:r>
              <a:rPr lang="en-US" sz="2400" i="1" dirty="0"/>
              <a:t>* </a:t>
            </a:r>
            <a:r>
              <a:rPr lang="en-US" sz="2400" i="1" dirty="0" smtClean="0"/>
              <a:t>9 features</a:t>
            </a:r>
            <a:r>
              <a:rPr lang="en-US" sz="2400" dirty="0"/>
              <a:t>]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Total </a:t>
            </a:r>
            <a:r>
              <a:rPr lang="en-US" sz="2400" dirty="0"/>
              <a:t>accuracy from test data is: </a:t>
            </a:r>
            <a:r>
              <a:rPr lang="en-US" sz="2400" dirty="0" smtClean="0"/>
              <a:t>89.1%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C120C-58CC-4918-900E-6D86ACBC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12-230B-46A0-963D-C1BC6A2CB38D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8702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817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Human Activity Recognition Using Accelerometer and Gyroscope Data</vt:lpstr>
      <vt:lpstr>Dataset:</vt:lpstr>
      <vt:lpstr>Loading Data:</vt:lpstr>
      <vt:lpstr>Recurrent Neural Network(RNN):</vt:lpstr>
      <vt:lpstr>Model Definition:</vt:lpstr>
      <vt:lpstr>Model Definition </vt:lpstr>
      <vt:lpstr>Resulting Accuracy:</vt:lpstr>
      <vt:lpstr>Feature work – Ways to improve RNN classification accuracy:</vt:lpstr>
      <vt:lpstr>Support Vector Machine(SVM):</vt:lpstr>
      <vt:lpstr>Convolutional, Long Short-Term Memory(CNN – LSTM):</vt:lpstr>
      <vt:lpstr>Convolutional, Long Short-Term Memory (CNN – LSTM) structure:</vt:lpstr>
      <vt:lpstr>Comparison of the models: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using accelerometer and gyroscope data</dc:title>
  <dc:creator>AHM0157454</dc:creator>
  <cp:lastModifiedBy>monbasli</cp:lastModifiedBy>
  <cp:revision>18</cp:revision>
  <dcterms:created xsi:type="dcterms:W3CDTF">2020-02-09T19:55:13Z</dcterms:created>
  <dcterms:modified xsi:type="dcterms:W3CDTF">2020-02-10T17:12:24Z</dcterms:modified>
</cp:coreProperties>
</file>