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5"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3/31/2020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3/31/2020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3/31/2020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3/31/2020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3/31/2020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3/31/2020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3/31/2020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3/31/2020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3/31/2020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3/31/2020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3/31/2020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3/31/2020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useBgFill="1">
        <p:nvSpPr>
          <p:cNvPr id="35" name="Rectangle 34">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B29304-C715-4AAA-B4D8-8D74CF3ED126}"/>
              </a:ext>
            </a:extLst>
          </p:cNvPr>
          <p:cNvSpPr>
            <a:spLocks noGrp="1"/>
          </p:cNvSpPr>
          <p:nvPr>
            <p:ph type="ctrTitle"/>
          </p:nvPr>
        </p:nvSpPr>
        <p:spPr>
          <a:xfrm>
            <a:off x="4980380" y="1158523"/>
            <a:ext cx="5518066" cy="4540955"/>
          </a:xfrm>
        </p:spPr>
        <p:txBody>
          <a:bodyPr anchor="ctr">
            <a:normAutofit/>
          </a:bodyPr>
          <a:lstStyle/>
          <a:p>
            <a:pPr algn="l"/>
            <a:r>
              <a:rPr lang="en-US" sz="5400" dirty="0"/>
              <a:t>Activity Recognition</a:t>
            </a:r>
          </a:p>
        </p:txBody>
      </p:sp>
      <p:sp>
        <p:nvSpPr>
          <p:cNvPr id="3" name="Subtitle 2">
            <a:extLst>
              <a:ext uri="{FF2B5EF4-FFF2-40B4-BE49-F238E27FC236}">
                <a16:creationId xmlns:a16="http://schemas.microsoft.com/office/drawing/2014/main" id="{1FA8FA55-CEC4-4CED-A6BC-531ED50504F8}"/>
              </a:ext>
            </a:extLst>
          </p:cNvPr>
          <p:cNvSpPr>
            <a:spLocks noGrp="1"/>
          </p:cNvSpPr>
          <p:nvPr>
            <p:ph type="subTitle" idx="1"/>
          </p:nvPr>
        </p:nvSpPr>
        <p:spPr>
          <a:xfrm>
            <a:off x="1456817" y="1158522"/>
            <a:ext cx="2893416" cy="4540956"/>
          </a:xfrm>
        </p:spPr>
        <p:txBody>
          <a:bodyPr anchor="ctr">
            <a:normAutofit/>
          </a:bodyPr>
          <a:lstStyle/>
          <a:p>
            <a:r>
              <a:rPr lang="en-US" sz="2400"/>
              <a:t>Done by: Ahmad Abdel-Qader</a:t>
            </a:r>
          </a:p>
        </p:txBody>
      </p:sp>
      <p:sp>
        <p:nvSpPr>
          <p:cNvPr id="37" name="Rectangle 36">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9" name="Straight Connector 38">
            <a:extLst>
              <a:ext uri="{FF2B5EF4-FFF2-40B4-BE49-F238E27FC236}">
                <a16:creationId xmlns:a16="http://schemas.microsoft.com/office/drawing/2014/main" id="{7FA45ACF-DABA-410D-9663-DACA842E6B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25978"/>
            <a:ext cx="0" cy="3206044"/>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27634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5ADB788-8569-409E-862D-665AD53C99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 name="Title 1">
            <a:extLst>
              <a:ext uri="{FF2B5EF4-FFF2-40B4-BE49-F238E27FC236}">
                <a16:creationId xmlns:a16="http://schemas.microsoft.com/office/drawing/2014/main" id="{7CCC3610-EC95-4A2C-8D65-54CFB47DCD75}"/>
              </a:ext>
            </a:extLst>
          </p:cNvPr>
          <p:cNvSpPr>
            <a:spLocks noGrp="1"/>
          </p:cNvSpPr>
          <p:nvPr>
            <p:ph type="title"/>
          </p:nvPr>
        </p:nvSpPr>
        <p:spPr>
          <a:xfrm>
            <a:off x="2611808" y="1022548"/>
            <a:ext cx="7958331" cy="1308063"/>
          </a:xfrm>
        </p:spPr>
        <p:txBody>
          <a:bodyPr anchor="b">
            <a:normAutofit/>
          </a:bodyPr>
          <a:lstStyle/>
          <a:p>
            <a:pPr algn="l"/>
            <a:r>
              <a:rPr lang="en-US" sz="5400" dirty="0">
                <a:solidFill>
                  <a:srgbClr val="1F2D29"/>
                </a:solidFill>
              </a:rPr>
              <a:t>First Training</a:t>
            </a:r>
          </a:p>
        </p:txBody>
      </p:sp>
      <p:sp>
        <p:nvSpPr>
          <p:cNvPr id="14" name="Rectangle 13">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rgbClr val="3147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1A28E041-0B82-4F72-BCA5-8D6F21369068}"/>
              </a:ext>
            </a:extLst>
          </p:cNvPr>
          <p:cNvSpPr>
            <a:spLocks noGrp="1"/>
          </p:cNvSpPr>
          <p:nvPr>
            <p:ph idx="1"/>
          </p:nvPr>
        </p:nvSpPr>
        <p:spPr>
          <a:xfrm>
            <a:off x="2302932" y="2641604"/>
            <a:ext cx="9584267" cy="3680819"/>
          </a:xfrm>
        </p:spPr>
        <p:txBody>
          <a:bodyPr anchor="t">
            <a:normAutofit fontScale="92500" lnSpcReduction="20000"/>
          </a:bodyPr>
          <a:lstStyle/>
          <a:p>
            <a:r>
              <a:rPr lang="en-US" sz="2400" dirty="0">
                <a:solidFill>
                  <a:srgbClr val="1F2D29"/>
                </a:solidFill>
              </a:rPr>
              <a:t>Dataset: </a:t>
            </a:r>
            <a:r>
              <a:rPr lang="en-US" sz="2400" dirty="0" err="1">
                <a:solidFill>
                  <a:srgbClr val="1F2D29"/>
                </a:solidFill>
              </a:rPr>
              <a:t>Serhat</a:t>
            </a:r>
            <a:r>
              <a:rPr lang="en-US" sz="2400" dirty="0">
                <a:solidFill>
                  <a:srgbClr val="1F2D29"/>
                </a:solidFill>
              </a:rPr>
              <a:t> collected data + Kaggle data</a:t>
            </a:r>
          </a:p>
          <a:p>
            <a:r>
              <a:rPr lang="en-US" sz="2400" dirty="0">
                <a:solidFill>
                  <a:srgbClr val="1F2D29"/>
                </a:solidFill>
              </a:rPr>
              <a:t>Total number of features = 12.</a:t>
            </a:r>
          </a:p>
          <a:p>
            <a:r>
              <a:rPr lang="en-US" sz="2400" dirty="0">
                <a:solidFill>
                  <a:srgbClr val="1F2D29"/>
                </a:solidFill>
              </a:rPr>
              <a:t>Features: acceleration X, acceleration Y, acceleration Z, gyroscope X, gyroscope Y, gyroscope Z, body acceleration X, body acceleration Y, body acceleration Z, RMS acceleration, RMS gyroscope, RMS body acceleration.</a:t>
            </a:r>
          </a:p>
          <a:p>
            <a:r>
              <a:rPr lang="en-US" sz="2400" dirty="0">
                <a:solidFill>
                  <a:srgbClr val="1F2D29"/>
                </a:solidFill>
              </a:rPr>
              <a:t>Total number of labels = 8.</a:t>
            </a:r>
          </a:p>
          <a:p>
            <a:r>
              <a:rPr lang="en-US" sz="2400" dirty="0">
                <a:solidFill>
                  <a:srgbClr val="1F2D29"/>
                </a:solidFill>
              </a:rPr>
              <a:t>Labels (output): walking, going upstairs, going downstairs, standing, running, elevator, falling, car in or out. </a:t>
            </a:r>
          </a:p>
        </p:txBody>
      </p:sp>
    </p:spTree>
    <p:extLst>
      <p:ext uri="{BB962C8B-B14F-4D97-AF65-F5344CB8AC3E}">
        <p14:creationId xmlns:p14="http://schemas.microsoft.com/office/powerpoint/2010/main" val="532350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5ADB788-8569-409E-862D-665AD53C99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 name="Title 1">
            <a:extLst>
              <a:ext uri="{FF2B5EF4-FFF2-40B4-BE49-F238E27FC236}">
                <a16:creationId xmlns:a16="http://schemas.microsoft.com/office/drawing/2014/main" id="{810E1B93-26B8-4941-ADD8-16D243CEA541}"/>
              </a:ext>
            </a:extLst>
          </p:cNvPr>
          <p:cNvSpPr>
            <a:spLocks noGrp="1"/>
          </p:cNvSpPr>
          <p:nvPr>
            <p:ph type="title"/>
          </p:nvPr>
        </p:nvSpPr>
        <p:spPr>
          <a:xfrm>
            <a:off x="2611808" y="1022548"/>
            <a:ext cx="7958331" cy="1308063"/>
          </a:xfrm>
        </p:spPr>
        <p:txBody>
          <a:bodyPr anchor="b">
            <a:normAutofit/>
          </a:bodyPr>
          <a:lstStyle/>
          <a:p>
            <a:pPr algn="l"/>
            <a:r>
              <a:rPr lang="en-US" sz="5400" dirty="0">
                <a:solidFill>
                  <a:srgbClr val="1F2D29"/>
                </a:solidFill>
              </a:rPr>
              <a:t>Results:</a:t>
            </a:r>
          </a:p>
        </p:txBody>
      </p:sp>
      <p:sp>
        <p:nvSpPr>
          <p:cNvPr id="14" name="Rectangle 13">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rgbClr val="3147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46E0DF5F-89AB-4C71-AE9D-1078F3BE7916}"/>
              </a:ext>
            </a:extLst>
          </p:cNvPr>
          <p:cNvSpPr>
            <a:spLocks noGrp="1"/>
          </p:cNvSpPr>
          <p:nvPr>
            <p:ph idx="1"/>
          </p:nvPr>
        </p:nvSpPr>
        <p:spPr>
          <a:xfrm>
            <a:off x="2302933" y="2641604"/>
            <a:ext cx="7621606" cy="3443107"/>
          </a:xfrm>
        </p:spPr>
        <p:txBody>
          <a:bodyPr anchor="t">
            <a:normAutofit/>
          </a:bodyPr>
          <a:lstStyle/>
          <a:p>
            <a:pPr lvl="0"/>
            <a:r>
              <a:rPr lang="en-US" sz="3200" dirty="0"/>
              <a:t>Training accuracy: 97.57%</a:t>
            </a:r>
          </a:p>
          <a:p>
            <a:pPr lvl="0"/>
            <a:r>
              <a:rPr lang="en-US" sz="3200" dirty="0"/>
              <a:t>Validation accuracy: 96.59%</a:t>
            </a:r>
          </a:p>
          <a:p>
            <a:pPr lvl="0"/>
            <a:r>
              <a:rPr lang="en-US" sz="3200" dirty="0"/>
              <a:t>Test accuracy: 96.81%</a:t>
            </a:r>
          </a:p>
        </p:txBody>
      </p:sp>
    </p:spTree>
    <p:extLst>
      <p:ext uri="{BB962C8B-B14F-4D97-AF65-F5344CB8AC3E}">
        <p14:creationId xmlns:p14="http://schemas.microsoft.com/office/powerpoint/2010/main" val="320244332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D198664-99F1-44BC-BBCD-4265763F5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3B44E2E9-EE33-48ED-B088-0967B9E46E86}"/>
              </a:ext>
            </a:extLst>
          </p:cNvPr>
          <p:cNvPicPr>
            <a:picLocks noChangeAspect="1"/>
          </p:cNvPicPr>
          <p:nvPr/>
        </p:nvPicPr>
        <p:blipFill>
          <a:blip r:embed="rId2"/>
          <a:stretch>
            <a:fillRect/>
          </a:stretch>
        </p:blipFill>
        <p:spPr>
          <a:xfrm>
            <a:off x="1842868" y="5228"/>
            <a:ext cx="8512759" cy="6852772"/>
          </a:xfrm>
          <a:prstGeom prst="rect">
            <a:avLst/>
          </a:prstGeom>
        </p:spPr>
      </p:pic>
    </p:spTree>
    <p:extLst>
      <p:ext uri="{BB962C8B-B14F-4D97-AF65-F5344CB8AC3E}">
        <p14:creationId xmlns:p14="http://schemas.microsoft.com/office/powerpoint/2010/main" val="351482669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15ADB788-8569-409E-862D-665AD53C99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 name="Title 1">
            <a:extLst>
              <a:ext uri="{FF2B5EF4-FFF2-40B4-BE49-F238E27FC236}">
                <a16:creationId xmlns:a16="http://schemas.microsoft.com/office/drawing/2014/main" id="{7CCC3610-EC95-4A2C-8D65-54CFB47DCD75}"/>
              </a:ext>
            </a:extLst>
          </p:cNvPr>
          <p:cNvSpPr>
            <a:spLocks noGrp="1"/>
          </p:cNvSpPr>
          <p:nvPr>
            <p:ph type="title"/>
          </p:nvPr>
        </p:nvSpPr>
        <p:spPr>
          <a:xfrm>
            <a:off x="2611808" y="1022548"/>
            <a:ext cx="7958331" cy="1308063"/>
          </a:xfrm>
        </p:spPr>
        <p:txBody>
          <a:bodyPr anchor="b">
            <a:normAutofit/>
          </a:bodyPr>
          <a:lstStyle/>
          <a:p>
            <a:pPr algn="l"/>
            <a:r>
              <a:rPr lang="en-US" sz="5400" dirty="0">
                <a:solidFill>
                  <a:srgbClr val="1F2D29"/>
                </a:solidFill>
              </a:rPr>
              <a:t>Second Training:</a:t>
            </a:r>
          </a:p>
        </p:txBody>
      </p:sp>
      <p:sp>
        <p:nvSpPr>
          <p:cNvPr id="35" name="Rectangle 34">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rgbClr val="3147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1A28E041-0B82-4F72-BCA5-8D6F21369068}"/>
              </a:ext>
            </a:extLst>
          </p:cNvPr>
          <p:cNvSpPr>
            <a:spLocks noGrp="1"/>
          </p:cNvSpPr>
          <p:nvPr>
            <p:ph idx="1"/>
          </p:nvPr>
        </p:nvSpPr>
        <p:spPr>
          <a:xfrm>
            <a:off x="2302933" y="2641604"/>
            <a:ext cx="9359184" cy="3998347"/>
          </a:xfrm>
        </p:spPr>
        <p:txBody>
          <a:bodyPr anchor="t">
            <a:normAutofit fontScale="92500" lnSpcReduction="10000"/>
          </a:bodyPr>
          <a:lstStyle/>
          <a:p>
            <a:r>
              <a:rPr lang="en-US" sz="2400" dirty="0">
                <a:solidFill>
                  <a:srgbClr val="1F2D29"/>
                </a:solidFill>
              </a:rPr>
              <a:t>Dataset: only data collected by </a:t>
            </a:r>
            <a:r>
              <a:rPr lang="en-US" sz="2400" dirty="0" err="1">
                <a:solidFill>
                  <a:srgbClr val="1F2D29"/>
                </a:solidFill>
              </a:rPr>
              <a:t>Serhat</a:t>
            </a:r>
            <a:r>
              <a:rPr lang="en-US" sz="2400" dirty="0">
                <a:solidFill>
                  <a:srgbClr val="1F2D29"/>
                </a:solidFill>
              </a:rPr>
              <a:t>.</a:t>
            </a:r>
          </a:p>
          <a:p>
            <a:r>
              <a:rPr lang="en-US" sz="2400" dirty="0">
                <a:solidFill>
                  <a:srgbClr val="1F2D29"/>
                </a:solidFill>
              </a:rPr>
              <a:t>Total number of features = 12.</a:t>
            </a:r>
          </a:p>
          <a:p>
            <a:r>
              <a:rPr lang="en-US" sz="2400" dirty="0">
                <a:solidFill>
                  <a:srgbClr val="1F2D29"/>
                </a:solidFill>
              </a:rPr>
              <a:t>Features: acceleration X, acceleration Y, acceleration Z, gyroscope X, gyroscope Y, gyroscope Z, body acceleration X, body acceleration Y, body acceleration Z, RMS acceleration, RMS gyroscope, RMS body acceleration.</a:t>
            </a:r>
          </a:p>
          <a:p>
            <a:r>
              <a:rPr lang="en-US" sz="2400" dirty="0">
                <a:solidFill>
                  <a:srgbClr val="1F2D29"/>
                </a:solidFill>
              </a:rPr>
              <a:t>Total number of labels = 8.</a:t>
            </a:r>
          </a:p>
          <a:p>
            <a:r>
              <a:rPr lang="en-US" sz="2400" dirty="0">
                <a:solidFill>
                  <a:srgbClr val="1F2D29"/>
                </a:solidFill>
              </a:rPr>
              <a:t>Labels (output): walking, going upstairs, going downstairs, standing, running, elevator, falling, car in or out. </a:t>
            </a:r>
          </a:p>
        </p:txBody>
      </p:sp>
    </p:spTree>
    <p:extLst>
      <p:ext uri="{BB962C8B-B14F-4D97-AF65-F5344CB8AC3E}">
        <p14:creationId xmlns:p14="http://schemas.microsoft.com/office/powerpoint/2010/main" val="213952384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5ADB788-8569-409E-862D-665AD53C99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 name="Title 1">
            <a:extLst>
              <a:ext uri="{FF2B5EF4-FFF2-40B4-BE49-F238E27FC236}">
                <a16:creationId xmlns:a16="http://schemas.microsoft.com/office/drawing/2014/main" id="{810E1B93-26B8-4941-ADD8-16D243CEA541}"/>
              </a:ext>
            </a:extLst>
          </p:cNvPr>
          <p:cNvSpPr>
            <a:spLocks noGrp="1"/>
          </p:cNvSpPr>
          <p:nvPr>
            <p:ph type="title"/>
          </p:nvPr>
        </p:nvSpPr>
        <p:spPr>
          <a:xfrm>
            <a:off x="2611808" y="1022548"/>
            <a:ext cx="7958331" cy="1308063"/>
          </a:xfrm>
        </p:spPr>
        <p:txBody>
          <a:bodyPr anchor="b">
            <a:normAutofit/>
          </a:bodyPr>
          <a:lstStyle/>
          <a:p>
            <a:pPr algn="l"/>
            <a:r>
              <a:rPr lang="en-US" sz="5400" dirty="0">
                <a:solidFill>
                  <a:srgbClr val="1F2D29"/>
                </a:solidFill>
              </a:rPr>
              <a:t>Results</a:t>
            </a:r>
            <a:r>
              <a:rPr lang="en-US" sz="4400" dirty="0">
                <a:solidFill>
                  <a:srgbClr val="1F2D29"/>
                </a:solidFill>
              </a:rPr>
              <a:t>:</a:t>
            </a:r>
          </a:p>
        </p:txBody>
      </p:sp>
      <p:sp>
        <p:nvSpPr>
          <p:cNvPr id="14" name="Rectangle 13">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rgbClr val="3147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46E0DF5F-89AB-4C71-AE9D-1078F3BE7916}"/>
              </a:ext>
            </a:extLst>
          </p:cNvPr>
          <p:cNvSpPr>
            <a:spLocks noGrp="1"/>
          </p:cNvSpPr>
          <p:nvPr>
            <p:ph idx="1"/>
          </p:nvPr>
        </p:nvSpPr>
        <p:spPr>
          <a:xfrm>
            <a:off x="2302933" y="2641604"/>
            <a:ext cx="7621606" cy="3443107"/>
          </a:xfrm>
        </p:spPr>
        <p:txBody>
          <a:bodyPr anchor="t">
            <a:normAutofit/>
          </a:bodyPr>
          <a:lstStyle/>
          <a:p>
            <a:r>
              <a:rPr lang="en-US" sz="3200" dirty="0">
                <a:solidFill>
                  <a:srgbClr val="1F2D29"/>
                </a:solidFill>
              </a:rPr>
              <a:t>Training accuracy: 88.52%</a:t>
            </a:r>
          </a:p>
          <a:p>
            <a:r>
              <a:rPr lang="en-US" sz="3200" dirty="0">
                <a:solidFill>
                  <a:srgbClr val="1F2D29"/>
                </a:solidFill>
              </a:rPr>
              <a:t>Validation accuracy: 86.89%</a:t>
            </a:r>
          </a:p>
          <a:p>
            <a:r>
              <a:rPr lang="en-US" sz="3200" dirty="0">
                <a:solidFill>
                  <a:srgbClr val="1F2D29"/>
                </a:solidFill>
              </a:rPr>
              <a:t>Test accuracy: 87.42%</a:t>
            </a:r>
          </a:p>
        </p:txBody>
      </p:sp>
    </p:spTree>
    <p:extLst>
      <p:ext uri="{BB962C8B-B14F-4D97-AF65-F5344CB8AC3E}">
        <p14:creationId xmlns:p14="http://schemas.microsoft.com/office/powerpoint/2010/main" val="91491544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5ADB788-8569-409E-862D-665AD53C99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 name="Title 1">
            <a:extLst>
              <a:ext uri="{FF2B5EF4-FFF2-40B4-BE49-F238E27FC236}">
                <a16:creationId xmlns:a16="http://schemas.microsoft.com/office/drawing/2014/main" id="{7CCC3610-EC95-4A2C-8D65-54CFB47DCD75}"/>
              </a:ext>
            </a:extLst>
          </p:cNvPr>
          <p:cNvSpPr>
            <a:spLocks noGrp="1"/>
          </p:cNvSpPr>
          <p:nvPr>
            <p:ph type="title"/>
          </p:nvPr>
        </p:nvSpPr>
        <p:spPr>
          <a:xfrm>
            <a:off x="2611808" y="1022548"/>
            <a:ext cx="7958331" cy="1308063"/>
          </a:xfrm>
        </p:spPr>
        <p:txBody>
          <a:bodyPr anchor="b">
            <a:normAutofit/>
          </a:bodyPr>
          <a:lstStyle/>
          <a:p>
            <a:pPr algn="l"/>
            <a:r>
              <a:rPr lang="en-US" sz="5400" dirty="0">
                <a:solidFill>
                  <a:srgbClr val="1F2D29"/>
                </a:solidFill>
              </a:rPr>
              <a:t>Third Training:</a:t>
            </a:r>
          </a:p>
        </p:txBody>
      </p:sp>
      <p:sp>
        <p:nvSpPr>
          <p:cNvPr id="14" name="Rectangle 13">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rgbClr val="3147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1A28E041-0B82-4F72-BCA5-8D6F21369068}"/>
              </a:ext>
            </a:extLst>
          </p:cNvPr>
          <p:cNvSpPr>
            <a:spLocks noGrp="1"/>
          </p:cNvSpPr>
          <p:nvPr>
            <p:ph idx="1"/>
          </p:nvPr>
        </p:nvSpPr>
        <p:spPr>
          <a:xfrm>
            <a:off x="2302933" y="2641604"/>
            <a:ext cx="9373252" cy="3942076"/>
          </a:xfrm>
        </p:spPr>
        <p:txBody>
          <a:bodyPr anchor="t">
            <a:normAutofit fontScale="92500" lnSpcReduction="10000"/>
          </a:bodyPr>
          <a:lstStyle/>
          <a:p>
            <a:r>
              <a:rPr lang="en-US" sz="2400" dirty="0">
                <a:solidFill>
                  <a:srgbClr val="1F2D29"/>
                </a:solidFill>
              </a:rPr>
              <a:t>Dataset: only data collected by </a:t>
            </a:r>
            <a:r>
              <a:rPr lang="en-US" sz="2400" dirty="0" err="1">
                <a:solidFill>
                  <a:srgbClr val="1F2D29"/>
                </a:solidFill>
              </a:rPr>
              <a:t>Serhat</a:t>
            </a:r>
            <a:r>
              <a:rPr lang="en-US" sz="2400" dirty="0">
                <a:solidFill>
                  <a:srgbClr val="1F2D29"/>
                </a:solidFill>
              </a:rPr>
              <a:t>.</a:t>
            </a:r>
          </a:p>
          <a:p>
            <a:r>
              <a:rPr lang="en-US" sz="2400" dirty="0">
                <a:solidFill>
                  <a:srgbClr val="1F2D29"/>
                </a:solidFill>
              </a:rPr>
              <a:t>Total number of features = 15.</a:t>
            </a:r>
          </a:p>
          <a:p>
            <a:r>
              <a:rPr lang="en-US" sz="2400" dirty="0">
                <a:solidFill>
                  <a:srgbClr val="1F2D29"/>
                </a:solidFill>
              </a:rPr>
              <a:t>Features: acceleration X, acceleration Y, acceleration Z, gyroscope X, gyroscope Y, gyroscope Z, body acceleration X, body acceleration Y, body acceleration Z, RMS acceleration, RMS gyroscope, RMS body acceleration, magnetometer X, magnetometer Y, magnetometer Z.</a:t>
            </a:r>
          </a:p>
          <a:p>
            <a:r>
              <a:rPr lang="en-US" sz="2400" dirty="0">
                <a:solidFill>
                  <a:srgbClr val="1F2D29"/>
                </a:solidFill>
              </a:rPr>
              <a:t>Total number of labels = 8.</a:t>
            </a:r>
          </a:p>
          <a:p>
            <a:r>
              <a:rPr lang="en-US" sz="2400" dirty="0">
                <a:solidFill>
                  <a:srgbClr val="1F2D29"/>
                </a:solidFill>
              </a:rPr>
              <a:t>Labels (output): walking, going upstairs, going downstairs, standing, running, elevator, falling, car in or out. </a:t>
            </a:r>
          </a:p>
        </p:txBody>
      </p:sp>
    </p:spTree>
    <p:extLst>
      <p:ext uri="{BB962C8B-B14F-4D97-AF65-F5344CB8AC3E}">
        <p14:creationId xmlns:p14="http://schemas.microsoft.com/office/powerpoint/2010/main" val="295538302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5ADB788-8569-409E-862D-665AD53C99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 name="Title 1">
            <a:extLst>
              <a:ext uri="{FF2B5EF4-FFF2-40B4-BE49-F238E27FC236}">
                <a16:creationId xmlns:a16="http://schemas.microsoft.com/office/drawing/2014/main" id="{810E1B93-26B8-4941-ADD8-16D243CEA541}"/>
              </a:ext>
            </a:extLst>
          </p:cNvPr>
          <p:cNvSpPr>
            <a:spLocks noGrp="1"/>
          </p:cNvSpPr>
          <p:nvPr>
            <p:ph type="title"/>
          </p:nvPr>
        </p:nvSpPr>
        <p:spPr>
          <a:xfrm>
            <a:off x="2611808" y="1022548"/>
            <a:ext cx="7958331" cy="1308063"/>
          </a:xfrm>
        </p:spPr>
        <p:txBody>
          <a:bodyPr anchor="b">
            <a:normAutofit/>
          </a:bodyPr>
          <a:lstStyle/>
          <a:p>
            <a:pPr algn="l"/>
            <a:r>
              <a:rPr lang="en-US" sz="5400" dirty="0">
                <a:solidFill>
                  <a:srgbClr val="1F2D29"/>
                </a:solidFill>
              </a:rPr>
              <a:t>Results:</a:t>
            </a:r>
          </a:p>
        </p:txBody>
      </p:sp>
      <p:sp>
        <p:nvSpPr>
          <p:cNvPr id="14" name="Rectangle 13">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rgbClr val="3147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46E0DF5F-89AB-4C71-AE9D-1078F3BE7916}"/>
              </a:ext>
            </a:extLst>
          </p:cNvPr>
          <p:cNvSpPr>
            <a:spLocks noGrp="1"/>
          </p:cNvSpPr>
          <p:nvPr>
            <p:ph idx="1"/>
          </p:nvPr>
        </p:nvSpPr>
        <p:spPr>
          <a:xfrm>
            <a:off x="2302933" y="2641604"/>
            <a:ext cx="7621606" cy="3443107"/>
          </a:xfrm>
        </p:spPr>
        <p:txBody>
          <a:bodyPr anchor="t">
            <a:normAutofit/>
          </a:bodyPr>
          <a:lstStyle/>
          <a:p>
            <a:r>
              <a:rPr lang="en-US" sz="3200" dirty="0">
                <a:solidFill>
                  <a:srgbClr val="1F2D29"/>
                </a:solidFill>
              </a:rPr>
              <a:t>Training accuracy: 96.02%</a:t>
            </a:r>
          </a:p>
          <a:p>
            <a:r>
              <a:rPr lang="en-US" sz="3200" dirty="0">
                <a:solidFill>
                  <a:srgbClr val="1F2D29"/>
                </a:solidFill>
              </a:rPr>
              <a:t>Validation accuracy: 95.97%</a:t>
            </a:r>
          </a:p>
          <a:p>
            <a:r>
              <a:rPr lang="en-US" sz="3200" dirty="0">
                <a:solidFill>
                  <a:srgbClr val="1F2D29"/>
                </a:solidFill>
              </a:rPr>
              <a:t>Test accuracy: 98.11%</a:t>
            </a:r>
          </a:p>
        </p:txBody>
      </p:sp>
    </p:spTree>
    <p:extLst>
      <p:ext uri="{BB962C8B-B14F-4D97-AF65-F5344CB8AC3E}">
        <p14:creationId xmlns:p14="http://schemas.microsoft.com/office/powerpoint/2010/main" val="143877999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D198664-99F1-44BC-BBCD-4265763F5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3B44E2E9-EE33-48ED-B088-0967B9E46E86}"/>
              </a:ext>
            </a:extLst>
          </p:cNvPr>
          <p:cNvPicPr>
            <a:picLocks noChangeAspect="1"/>
          </p:cNvPicPr>
          <p:nvPr/>
        </p:nvPicPr>
        <p:blipFill>
          <a:blip r:embed="rId2"/>
          <a:srcRect/>
          <a:stretch/>
        </p:blipFill>
        <p:spPr>
          <a:xfrm>
            <a:off x="1828800" y="-9400"/>
            <a:ext cx="8522734" cy="6867400"/>
          </a:xfrm>
          <a:prstGeom prst="rect">
            <a:avLst/>
          </a:prstGeom>
        </p:spPr>
      </p:pic>
    </p:spTree>
    <p:extLst>
      <p:ext uri="{BB962C8B-B14F-4D97-AF65-F5344CB8AC3E}">
        <p14:creationId xmlns:p14="http://schemas.microsoft.com/office/powerpoint/2010/main" val="402790173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D251F"/>
      </a:dk2>
      <a:lt2>
        <a:srgbClr val="FAE9C5"/>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BCCF8060-3FCB-4641-B728-8A589529B13F}"/>
    </a:ext>
  </a:extLst>
</a:theme>
</file>

<file path=docProps/app.xml><?xml version="1.0" encoding="utf-8"?>
<Properties xmlns="http://schemas.openxmlformats.org/officeDocument/2006/extended-properties" xmlns:vt="http://schemas.openxmlformats.org/officeDocument/2006/docPropsVTypes">
  <TotalTime>4</TotalTime>
  <Words>342</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MS Shell Dlg 2</vt:lpstr>
      <vt:lpstr>Wingdings</vt:lpstr>
      <vt:lpstr>Wingdings 3</vt:lpstr>
      <vt:lpstr>Madison</vt:lpstr>
      <vt:lpstr>Activity Recognition</vt:lpstr>
      <vt:lpstr>First Training</vt:lpstr>
      <vt:lpstr>Results:</vt:lpstr>
      <vt:lpstr>PowerPoint Presentation</vt:lpstr>
      <vt:lpstr>Second Training:</vt:lpstr>
      <vt:lpstr>Results:</vt:lpstr>
      <vt:lpstr>Third Training:</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Recognition</dc:title>
  <dc:creator>AHM0157454</dc:creator>
  <cp:lastModifiedBy>AHM0157454</cp:lastModifiedBy>
  <cp:revision>1</cp:revision>
  <dcterms:created xsi:type="dcterms:W3CDTF">2020-03-31T02:16:28Z</dcterms:created>
  <dcterms:modified xsi:type="dcterms:W3CDTF">2020-03-31T02:21:19Z</dcterms:modified>
</cp:coreProperties>
</file>