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9" r:id="rId3"/>
    <p:sldId id="267" r:id="rId4"/>
    <p:sldId id="354" r:id="rId5"/>
    <p:sldId id="355" r:id="rId6"/>
    <p:sldId id="356" r:id="rId7"/>
    <p:sldId id="357" r:id="rId8"/>
    <p:sldId id="289" r:id="rId9"/>
    <p:sldId id="290" r:id="rId10"/>
    <p:sldId id="300" r:id="rId11"/>
    <p:sldId id="291" r:id="rId12"/>
    <p:sldId id="293" r:id="rId13"/>
    <p:sldId id="294" r:id="rId14"/>
    <p:sldId id="295" r:id="rId15"/>
    <p:sldId id="296" r:id="rId16"/>
    <p:sldId id="301" r:id="rId17"/>
    <p:sldId id="302" r:id="rId18"/>
    <p:sldId id="303" r:id="rId19"/>
    <p:sldId id="304" r:id="rId20"/>
    <p:sldId id="305" r:id="rId21"/>
    <p:sldId id="358" r:id="rId22"/>
    <p:sldId id="292" r:id="rId23"/>
    <p:sldId id="268" r:id="rId24"/>
    <p:sldId id="299" r:id="rId25"/>
    <p:sldId id="306" r:id="rId26"/>
    <p:sldId id="257" r:id="rId27"/>
    <p:sldId id="343" r:id="rId28"/>
    <p:sldId id="258" r:id="rId29"/>
    <p:sldId id="259" r:id="rId30"/>
    <p:sldId id="260" r:id="rId31"/>
    <p:sldId id="261" r:id="rId32"/>
    <p:sldId id="344" r:id="rId33"/>
    <p:sldId id="263" r:id="rId34"/>
    <p:sldId id="264" r:id="rId35"/>
    <p:sldId id="265" r:id="rId36"/>
    <p:sldId id="365" r:id="rId37"/>
    <p:sldId id="266" r:id="rId38"/>
    <p:sldId id="350" r:id="rId39"/>
    <p:sldId id="345" r:id="rId40"/>
    <p:sldId id="360" r:id="rId41"/>
    <p:sldId id="361" r:id="rId42"/>
    <p:sldId id="362" r:id="rId43"/>
    <p:sldId id="363" r:id="rId44"/>
    <p:sldId id="366" r:id="rId45"/>
    <p:sldId id="364" r:id="rId46"/>
    <p:sldId id="307" r:id="rId47"/>
    <p:sldId id="367" r:id="rId48"/>
    <p:sldId id="368" r:id="rId49"/>
    <p:sldId id="369" r:id="rId50"/>
    <p:sldId id="370" r:id="rId51"/>
    <p:sldId id="371" r:id="rId52"/>
    <p:sldId id="372" r:id="rId53"/>
    <p:sldId id="373" r:id="rId54"/>
    <p:sldId id="374" r:id="rId55"/>
    <p:sldId id="387" r:id="rId56"/>
    <p:sldId id="375" r:id="rId57"/>
    <p:sldId id="376" r:id="rId58"/>
    <p:sldId id="377" r:id="rId59"/>
    <p:sldId id="378" r:id="rId60"/>
    <p:sldId id="379" r:id="rId61"/>
    <p:sldId id="380" r:id="rId62"/>
    <p:sldId id="381" r:id="rId63"/>
    <p:sldId id="382" r:id="rId64"/>
    <p:sldId id="383" r:id="rId65"/>
    <p:sldId id="384" r:id="rId66"/>
    <p:sldId id="385" r:id="rId67"/>
    <p:sldId id="341" r:id="rId68"/>
    <p:sldId id="386" r:id="rId69"/>
    <p:sldId id="359" r:id="rId70"/>
    <p:sldId id="298" r:id="rId71"/>
    <p:sldId id="270" r:id="rId72"/>
    <p:sldId id="351" r:id="rId73"/>
    <p:sldId id="352" r:id="rId74"/>
    <p:sldId id="388" r:id="rId75"/>
    <p:sldId id="272" r:id="rId76"/>
    <p:sldId id="273" r:id="rId77"/>
    <p:sldId id="274" r:id="rId78"/>
    <p:sldId id="275" r:id="rId79"/>
    <p:sldId id="276" r:id="rId80"/>
    <p:sldId id="277" r:id="rId81"/>
    <p:sldId id="278" r:id="rId82"/>
    <p:sldId id="279" r:id="rId83"/>
    <p:sldId id="280" r:id="rId84"/>
    <p:sldId id="281" r:id="rId85"/>
    <p:sldId id="282" r:id="rId86"/>
    <p:sldId id="283" r:id="rId87"/>
    <p:sldId id="284" r:id="rId88"/>
    <p:sldId id="285" r:id="rId89"/>
    <p:sldId id="286" r:id="rId90"/>
    <p:sldId id="287" r:id="rId91"/>
    <p:sldId id="288" r:id="rId92"/>
    <p:sldId id="353" r:id="rId93"/>
    <p:sldId id="389" r:id="rId94"/>
    <p:sldId id="391" r:id="rId95"/>
    <p:sldId id="392" r:id="rId96"/>
    <p:sldId id="393" r:id="rId97"/>
    <p:sldId id="394" r:id="rId98"/>
    <p:sldId id="395" r:id="rId99"/>
    <p:sldId id="396" r:id="rId100"/>
    <p:sldId id="397" r:id="rId101"/>
    <p:sldId id="398" r:id="rId102"/>
    <p:sldId id="399" r:id="rId103"/>
    <p:sldId id="400" r:id="rId104"/>
    <p:sldId id="401" r:id="rId105"/>
    <p:sldId id="402" r:id="rId106"/>
    <p:sldId id="403" r:id="rId107"/>
    <p:sldId id="404" r:id="rId108"/>
    <p:sldId id="405" r:id="rId109"/>
    <p:sldId id="406" r:id="rId110"/>
    <p:sldId id="407" r:id="rId111"/>
    <p:sldId id="408" r:id="rId112"/>
    <p:sldId id="409" r:id="rId113"/>
    <p:sldId id="410" r:id="rId114"/>
    <p:sldId id="411" r:id="rId115"/>
    <p:sldId id="412" r:id="rId116"/>
    <p:sldId id="413" r:id="rId117"/>
    <p:sldId id="414" r:id="rId118"/>
    <p:sldId id="415" r:id="rId119"/>
    <p:sldId id="416" r:id="rId120"/>
    <p:sldId id="417" r:id="rId121"/>
    <p:sldId id="418" r:id="rId122"/>
    <p:sldId id="419" r:id="rId123"/>
    <p:sldId id="420" r:id="rId124"/>
    <p:sldId id="464" r:id="rId125"/>
    <p:sldId id="421" r:id="rId126"/>
    <p:sldId id="423" r:id="rId127"/>
    <p:sldId id="424" r:id="rId128"/>
    <p:sldId id="425" r:id="rId129"/>
    <p:sldId id="426" r:id="rId130"/>
    <p:sldId id="427" r:id="rId131"/>
    <p:sldId id="435" r:id="rId132"/>
    <p:sldId id="436" r:id="rId133"/>
    <p:sldId id="437" r:id="rId134"/>
    <p:sldId id="438" r:id="rId135"/>
    <p:sldId id="439" r:id="rId136"/>
    <p:sldId id="440" r:id="rId137"/>
    <p:sldId id="441" r:id="rId138"/>
    <p:sldId id="443" r:id="rId139"/>
    <p:sldId id="442" r:id="rId140"/>
    <p:sldId id="444" r:id="rId141"/>
    <p:sldId id="445" r:id="rId142"/>
    <p:sldId id="446" r:id="rId143"/>
    <p:sldId id="447" r:id="rId144"/>
    <p:sldId id="448" r:id="rId145"/>
    <p:sldId id="449" r:id="rId146"/>
    <p:sldId id="450" r:id="rId147"/>
    <p:sldId id="451" r:id="rId148"/>
    <p:sldId id="452" r:id="rId149"/>
    <p:sldId id="453" r:id="rId150"/>
    <p:sldId id="454" r:id="rId151"/>
    <p:sldId id="455" r:id="rId152"/>
    <p:sldId id="456" r:id="rId153"/>
    <p:sldId id="457" r:id="rId154"/>
    <p:sldId id="458" r:id="rId155"/>
    <p:sldId id="459" r:id="rId156"/>
    <p:sldId id="460" r:id="rId157"/>
    <p:sldId id="461" r:id="rId158"/>
    <p:sldId id="462" r:id="rId159"/>
    <p:sldId id="463" r:id="rId16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4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viewProps" Target="view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theme" Target="theme/theme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E4AD4-282C-492E-AE29-E74823CA5D27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0654C-031E-4B46-AE0F-34916C783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190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E4AD4-282C-492E-AE29-E74823CA5D27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0654C-031E-4B46-AE0F-34916C783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482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E4AD4-282C-492E-AE29-E74823CA5D27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0654C-031E-4B46-AE0F-34916C783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8281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E4AD4-282C-492E-AE29-E74823CA5D27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0654C-031E-4B46-AE0F-34916C7834B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12822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E4AD4-282C-492E-AE29-E74823CA5D27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0654C-031E-4B46-AE0F-34916C783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4177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E4AD4-282C-492E-AE29-E74823CA5D27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0654C-031E-4B46-AE0F-34916C783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6585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E4AD4-282C-492E-AE29-E74823CA5D27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0654C-031E-4B46-AE0F-34916C783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3604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E4AD4-282C-492E-AE29-E74823CA5D27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0654C-031E-4B46-AE0F-34916C783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2658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E4AD4-282C-492E-AE29-E74823CA5D27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0654C-031E-4B46-AE0F-34916C783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124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E4AD4-282C-492E-AE29-E74823CA5D27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0654C-031E-4B46-AE0F-34916C783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726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E4AD4-282C-492E-AE29-E74823CA5D27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0654C-031E-4B46-AE0F-34916C783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150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E4AD4-282C-492E-AE29-E74823CA5D27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0654C-031E-4B46-AE0F-34916C783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44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E4AD4-282C-492E-AE29-E74823CA5D27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0654C-031E-4B46-AE0F-34916C783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45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E4AD4-282C-492E-AE29-E74823CA5D27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0654C-031E-4B46-AE0F-34916C783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957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E4AD4-282C-492E-AE29-E74823CA5D27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0654C-031E-4B46-AE0F-34916C783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299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E4AD4-282C-492E-AE29-E74823CA5D27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0654C-031E-4B46-AE0F-34916C783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459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E4AD4-282C-492E-AE29-E74823CA5D27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0654C-031E-4B46-AE0F-34916C783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032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EEE4AD4-282C-492E-AE29-E74823CA5D27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30654C-031E-4B46-AE0F-34916C783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5103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b="1" dirty="0" smtClean="0"/>
              <a:t>DATA COMPRESSION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b="1" dirty="0" smtClean="0"/>
              <a:t>RUN LENGTH ENCODING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1196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83346" y="824248"/>
            <a:ext cx="4860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TEXT TO COMPRESS</a:t>
            </a:r>
            <a:r>
              <a:rPr lang="hu-HU" dirty="0" smtClean="0"/>
              <a:t>:  </a:t>
            </a:r>
            <a:r>
              <a:rPr lang="hu-HU" b="1" dirty="0" smtClean="0">
                <a:solidFill>
                  <a:srgbClr val="FFFF00"/>
                </a:solidFill>
              </a:rPr>
              <a:t>AA</a:t>
            </a:r>
            <a:r>
              <a:rPr lang="hu-HU" b="1" dirty="0" smtClean="0">
                <a:solidFill>
                  <a:schemeClr val="tx2"/>
                </a:solidFill>
              </a:rPr>
              <a:t>C</a:t>
            </a:r>
            <a:r>
              <a:rPr lang="hu-HU" b="1" dirty="0" smtClean="0"/>
              <a:t>A</a:t>
            </a:r>
            <a:r>
              <a:rPr lang="hu-HU" b="1" dirty="0" smtClean="0">
                <a:solidFill>
                  <a:srgbClr val="FFFF00"/>
                </a:solidFill>
              </a:rPr>
              <a:t>BB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CCC</a:t>
            </a:r>
            <a:r>
              <a:rPr lang="hu-HU" b="1" dirty="0" smtClean="0">
                <a:solidFill>
                  <a:srgbClr val="00B0F0"/>
                </a:solidFill>
              </a:rPr>
              <a:t>DD</a:t>
            </a:r>
            <a:r>
              <a:rPr lang="hu-HU" b="1" dirty="0" smtClean="0">
                <a:solidFill>
                  <a:srgbClr val="FF0000"/>
                </a:solidFill>
              </a:rPr>
              <a:t>EEEE</a:t>
            </a:r>
            <a:endParaRPr lang="hu-HU" b="1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07903" y="1335248"/>
            <a:ext cx="662873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Compressed data: 2ACA2B3C2D4E</a:t>
            </a:r>
          </a:p>
          <a:p>
            <a:endParaRPr lang="hu-HU" dirty="0"/>
          </a:p>
          <a:p>
            <a:r>
              <a:rPr lang="hu-HU" b="1" u="sng" dirty="0" smtClean="0"/>
              <a:t>Why is good?</a:t>
            </a:r>
          </a:p>
          <a:p>
            <a:endParaRPr lang="hu-HU" b="1" u="sng" dirty="0" smtClean="0"/>
          </a:p>
          <a:p>
            <a:r>
              <a:rPr lang="hu-HU" dirty="0"/>
              <a:t>	</a:t>
            </a:r>
            <a:r>
              <a:rPr lang="hu-HU" dirty="0" smtClean="0"/>
              <a:t>For original text </a:t>
            </a:r>
            <a:r>
              <a:rPr lang="hu-HU" dirty="0" smtClean="0">
                <a:sym typeface="Wingdings" panose="05000000000000000000" pitchFamily="2" charset="2"/>
              </a:rPr>
              <a:t> we have to store 15 characters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For compressed text  only 12 characters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24524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6058931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477264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FF00"/>
                </a:solidFill>
              </a:rPr>
              <a:t>1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899191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292810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739451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8519505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4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9359765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9832716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5296793"/>
              </p:ext>
            </p:extLst>
          </p:nvPr>
        </p:nvGraphicFramePr>
        <p:xfrm>
          <a:off x="352854" y="543698"/>
          <a:ext cx="2745946" cy="40792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72973"/>
                <a:gridCol w="13729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Key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Value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C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R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CA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4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503090" y="1389455"/>
            <a:ext cx="2151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Compressed text:</a:t>
            </a:r>
            <a:endParaRPr lang="hu-HU" b="1" u="sng" dirty="0"/>
          </a:p>
        </p:txBody>
      </p:sp>
      <p:sp>
        <p:nvSpPr>
          <p:cNvPr id="2" name="TextBox 1"/>
          <p:cNvSpPr txBox="1"/>
          <p:nvPr/>
        </p:nvSpPr>
        <p:spPr>
          <a:xfrm>
            <a:off x="6026656" y="1878227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C    A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621096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6058931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477264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tx2"/>
                </a:solidFill>
              </a:rPr>
              <a:t>1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899191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292810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739451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8519505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4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9359765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9832716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graphicFrame>
        <p:nvGraphicFramePr>
          <p:cNvPr id="39" name="Table 38"/>
          <p:cNvGraphicFramePr>
            <a:graphicFrameLocks noGrp="1"/>
          </p:cNvGraphicFramePr>
          <p:nvPr>
            <p:extLst/>
          </p:nvPr>
        </p:nvGraphicFramePr>
        <p:xfrm>
          <a:off x="352854" y="543698"/>
          <a:ext cx="2745946" cy="40792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72973"/>
                <a:gridCol w="13729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Key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Value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C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R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CA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4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503090" y="1389455"/>
            <a:ext cx="2151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Compressed text:</a:t>
            </a:r>
            <a:endParaRPr lang="hu-HU" b="1" u="sng" dirty="0"/>
          </a:p>
        </p:txBody>
      </p:sp>
      <p:sp>
        <p:nvSpPr>
          <p:cNvPr id="2" name="TextBox 1"/>
          <p:cNvSpPr txBox="1"/>
          <p:nvPr/>
        </p:nvSpPr>
        <p:spPr>
          <a:xfrm>
            <a:off x="6026656" y="1878227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C    A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3700545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6058931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477264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tx2"/>
                </a:solidFill>
              </a:rPr>
              <a:t>1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899191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FFFF00"/>
                </a:solidFill>
              </a:rPr>
              <a:t>3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292810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739451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8519505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4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9359765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9832716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graphicFrame>
        <p:nvGraphicFramePr>
          <p:cNvPr id="39" name="Table 38"/>
          <p:cNvGraphicFramePr>
            <a:graphicFrameLocks noGrp="1"/>
          </p:cNvGraphicFramePr>
          <p:nvPr>
            <p:extLst/>
          </p:nvPr>
        </p:nvGraphicFramePr>
        <p:xfrm>
          <a:off x="352854" y="543698"/>
          <a:ext cx="2745946" cy="40792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72973"/>
                <a:gridCol w="13729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Key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Value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C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R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CA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4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503090" y="1389455"/>
            <a:ext cx="2151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Compressed text:</a:t>
            </a:r>
            <a:endParaRPr lang="hu-HU" b="1" u="sng" dirty="0"/>
          </a:p>
        </p:txBody>
      </p:sp>
      <p:sp>
        <p:nvSpPr>
          <p:cNvPr id="2" name="TextBox 1"/>
          <p:cNvSpPr txBox="1"/>
          <p:nvPr/>
        </p:nvSpPr>
        <p:spPr>
          <a:xfrm>
            <a:off x="6026656" y="1878227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C    A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1781826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6058931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477264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tx2"/>
                </a:solidFill>
              </a:rPr>
              <a:t>1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899191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FFFF00"/>
                </a:solidFill>
              </a:rPr>
              <a:t>3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292810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739451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8519505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4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9359765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9832716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graphicFrame>
        <p:nvGraphicFramePr>
          <p:cNvPr id="39" name="Table 38"/>
          <p:cNvGraphicFramePr>
            <a:graphicFrameLocks noGrp="1"/>
          </p:cNvGraphicFramePr>
          <p:nvPr>
            <p:extLst/>
          </p:nvPr>
        </p:nvGraphicFramePr>
        <p:xfrm>
          <a:off x="352854" y="543698"/>
          <a:ext cx="2745946" cy="40792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72973"/>
                <a:gridCol w="13729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Key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Value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C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R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CA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4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503090" y="1389455"/>
            <a:ext cx="2151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Compressed text:</a:t>
            </a:r>
            <a:endParaRPr lang="hu-HU" b="1" u="sng" dirty="0"/>
          </a:p>
        </p:txBody>
      </p:sp>
      <p:sp>
        <p:nvSpPr>
          <p:cNvPr id="2" name="TextBox 1"/>
          <p:cNvSpPr txBox="1"/>
          <p:nvPr/>
        </p:nvSpPr>
        <p:spPr>
          <a:xfrm>
            <a:off x="6026656" y="1878227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C    A    R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2706899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6058931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477264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tx2"/>
                </a:solidFill>
              </a:rPr>
              <a:t>1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899191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FFFF00"/>
                </a:solidFill>
              </a:rPr>
              <a:t>3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292810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739451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8519505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4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9359765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9832716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0296332"/>
              </p:ext>
            </p:extLst>
          </p:nvPr>
        </p:nvGraphicFramePr>
        <p:xfrm>
          <a:off x="352854" y="543698"/>
          <a:ext cx="2745946" cy="40792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72973"/>
                <a:gridCol w="13729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Key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Value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C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R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CA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4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AR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5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503090" y="1389455"/>
            <a:ext cx="2151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Compressed text:</a:t>
            </a:r>
            <a:endParaRPr lang="hu-HU" b="1" u="sng" dirty="0"/>
          </a:p>
        </p:txBody>
      </p:sp>
      <p:sp>
        <p:nvSpPr>
          <p:cNvPr id="2" name="TextBox 1"/>
          <p:cNvSpPr txBox="1"/>
          <p:nvPr/>
        </p:nvSpPr>
        <p:spPr>
          <a:xfrm>
            <a:off x="6026656" y="1878227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C    A    R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2896443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6058931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477264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tx2"/>
                </a:solidFill>
              </a:rPr>
              <a:t>1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899191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292810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739451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8519505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4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9359765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9832716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graphicFrame>
        <p:nvGraphicFramePr>
          <p:cNvPr id="39" name="Table 38"/>
          <p:cNvGraphicFramePr>
            <a:graphicFrameLocks noGrp="1"/>
          </p:cNvGraphicFramePr>
          <p:nvPr>
            <p:extLst/>
          </p:nvPr>
        </p:nvGraphicFramePr>
        <p:xfrm>
          <a:off x="352854" y="543698"/>
          <a:ext cx="2745946" cy="40792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72973"/>
                <a:gridCol w="13729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Key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Value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C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R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CA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4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AR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5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503090" y="1389455"/>
            <a:ext cx="2151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Compressed text:</a:t>
            </a:r>
            <a:endParaRPr lang="hu-HU" b="1" u="sng" dirty="0"/>
          </a:p>
        </p:txBody>
      </p:sp>
      <p:sp>
        <p:nvSpPr>
          <p:cNvPr id="2" name="TextBox 1"/>
          <p:cNvSpPr txBox="1"/>
          <p:nvPr/>
        </p:nvSpPr>
        <p:spPr>
          <a:xfrm>
            <a:off x="6026656" y="1878227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C    A    R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2562005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6058931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477264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tx2"/>
                </a:solidFill>
              </a:rPr>
              <a:t>1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899191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292810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FFFF00"/>
                </a:solidFill>
              </a:rPr>
              <a:t>3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739451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8519505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4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9359765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9832716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graphicFrame>
        <p:nvGraphicFramePr>
          <p:cNvPr id="39" name="Table 38"/>
          <p:cNvGraphicFramePr>
            <a:graphicFrameLocks noGrp="1"/>
          </p:cNvGraphicFramePr>
          <p:nvPr>
            <p:extLst/>
          </p:nvPr>
        </p:nvGraphicFramePr>
        <p:xfrm>
          <a:off x="352854" y="543698"/>
          <a:ext cx="2745946" cy="40792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72973"/>
                <a:gridCol w="13729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Key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Value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C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R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CA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4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AR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5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503090" y="1389455"/>
            <a:ext cx="2151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Compressed text:</a:t>
            </a:r>
            <a:endParaRPr lang="hu-HU" b="1" u="sng" dirty="0"/>
          </a:p>
        </p:txBody>
      </p:sp>
      <p:sp>
        <p:nvSpPr>
          <p:cNvPr id="2" name="TextBox 1"/>
          <p:cNvSpPr txBox="1"/>
          <p:nvPr/>
        </p:nvSpPr>
        <p:spPr>
          <a:xfrm>
            <a:off x="6026656" y="1878227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C    A    R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1684539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6058931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477264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tx2"/>
                </a:solidFill>
              </a:rPr>
              <a:t>1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899191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292810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FFFF00"/>
                </a:solidFill>
              </a:rPr>
              <a:t>3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739451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8519505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4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9359765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9832716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graphicFrame>
        <p:nvGraphicFramePr>
          <p:cNvPr id="39" name="Table 38"/>
          <p:cNvGraphicFramePr>
            <a:graphicFrameLocks noGrp="1"/>
          </p:cNvGraphicFramePr>
          <p:nvPr>
            <p:extLst/>
          </p:nvPr>
        </p:nvGraphicFramePr>
        <p:xfrm>
          <a:off x="352854" y="543698"/>
          <a:ext cx="2745946" cy="40792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72973"/>
                <a:gridCol w="13729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Key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Value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C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R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CA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4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AR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5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503090" y="1389455"/>
            <a:ext cx="2151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Compressed text:</a:t>
            </a:r>
            <a:endParaRPr lang="hu-HU" b="1" u="sng" dirty="0"/>
          </a:p>
        </p:txBody>
      </p:sp>
      <p:sp>
        <p:nvSpPr>
          <p:cNvPr id="2" name="TextBox 1"/>
          <p:cNvSpPr txBox="1"/>
          <p:nvPr/>
        </p:nvSpPr>
        <p:spPr>
          <a:xfrm>
            <a:off x="6026656" y="1878227"/>
            <a:ext cx="1574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C    A    R    R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1030909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6058931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477264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tx2"/>
                </a:solidFill>
              </a:rPr>
              <a:t>1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899191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292810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FFFF00"/>
                </a:solidFill>
              </a:rPr>
              <a:t>3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739451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8519505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4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9359765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9832716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4548231"/>
              </p:ext>
            </p:extLst>
          </p:nvPr>
        </p:nvGraphicFramePr>
        <p:xfrm>
          <a:off x="352854" y="543698"/>
          <a:ext cx="2745946" cy="40792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72973"/>
                <a:gridCol w="13729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Key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Value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C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R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CA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4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AR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5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RR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6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503090" y="1389455"/>
            <a:ext cx="2151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Compressed text:</a:t>
            </a:r>
            <a:endParaRPr lang="hu-HU" b="1" u="sng" dirty="0"/>
          </a:p>
        </p:txBody>
      </p:sp>
      <p:sp>
        <p:nvSpPr>
          <p:cNvPr id="2" name="TextBox 1"/>
          <p:cNvSpPr txBox="1"/>
          <p:nvPr/>
        </p:nvSpPr>
        <p:spPr>
          <a:xfrm>
            <a:off x="6026656" y="1878227"/>
            <a:ext cx="1574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C    A    R    R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2163987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6058931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477264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tx2"/>
                </a:solidFill>
              </a:rPr>
              <a:t>1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899191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292810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739451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8519505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4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9359765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9832716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graphicFrame>
        <p:nvGraphicFramePr>
          <p:cNvPr id="39" name="Table 38"/>
          <p:cNvGraphicFramePr>
            <a:graphicFrameLocks noGrp="1"/>
          </p:cNvGraphicFramePr>
          <p:nvPr>
            <p:extLst/>
          </p:nvPr>
        </p:nvGraphicFramePr>
        <p:xfrm>
          <a:off x="352854" y="543698"/>
          <a:ext cx="2745946" cy="40792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72973"/>
                <a:gridCol w="13729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Key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Value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C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R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CA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4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AR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5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RR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6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503090" y="1389455"/>
            <a:ext cx="2151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Compressed text:</a:t>
            </a:r>
            <a:endParaRPr lang="hu-HU" b="1" u="sng" dirty="0"/>
          </a:p>
        </p:txBody>
      </p:sp>
      <p:sp>
        <p:nvSpPr>
          <p:cNvPr id="2" name="TextBox 1"/>
          <p:cNvSpPr txBox="1"/>
          <p:nvPr/>
        </p:nvSpPr>
        <p:spPr>
          <a:xfrm>
            <a:off x="6026656" y="1878227"/>
            <a:ext cx="1574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C    A    R    R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3778486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745" y="208019"/>
            <a:ext cx="9404723" cy="1400530"/>
          </a:xfrm>
        </p:spPr>
        <p:txBody>
          <a:bodyPr/>
          <a:lstStyle/>
          <a:p>
            <a:r>
              <a:rPr lang="hu-HU" b="1" u="sng" dirty="0" smtClean="0"/>
              <a:t>Source code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259745" y="1170668"/>
            <a:ext cx="10937610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FF00"/>
                </a:solidFill>
              </a:rPr>
              <a:t>public static String </a:t>
            </a:r>
            <a:r>
              <a:rPr lang="hu-HU" b="1" dirty="0" smtClean="0">
                <a:solidFill>
                  <a:srgbClr val="FFFF00"/>
                </a:solidFill>
              </a:rPr>
              <a:t>encode(String source){</a:t>
            </a:r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	</a:t>
            </a:r>
            <a:r>
              <a:rPr lang="en-US" b="1" smtClean="0">
                <a:solidFill>
                  <a:srgbClr val="FFFF00"/>
                </a:solidFill>
              </a:rPr>
              <a:t>//AAABCDDEFF</a:t>
            </a:r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	StringBuffer stringBuffer = new StringBuffer();</a:t>
            </a:r>
          </a:p>
          <a:p>
            <a:r>
              <a:rPr lang="hu-HU" b="1" dirty="0">
                <a:solidFill>
                  <a:srgbClr val="FFFF00"/>
                </a:solidFill>
              </a:rPr>
              <a:t>		</a:t>
            </a:r>
          </a:p>
          <a:p>
            <a:r>
              <a:rPr lang="hu-HU" b="1" dirty="0">
                <a:solidFill>
                  <a:srgbClr val="FFFF00"/>
                </a:solidFill>
              </a:rPr>
              <a:t>		for(int i=0;i&lt;source.length();i++){</a:t>
            </a:r>
          </a:p>
          <a:p>
            <a:r>
              <a:rPr lang="hu-HU" b="1" dirty="0">
                <a:solidFill>
                  <a:srgbClr val="FFFF00"/>
                </a:solidFill>
              </a:rPr>
              <a:t>			int runLength = 1;</a:t>
            </a:r>
          </a:p>
          <a:p>
            <a:r>
              <a:rPr lang="hu-HU" b="1" dirty="0">
                <a:solidFill>
                  <a:srgbClr val="FFFF00"/>
                </a:solidFill>
              </a:rPr>
              <a:t>			</a:t>
            </a:r>
          </a:p>
          <a:p>
            <a:r>
              <a:rPr lang="hu-HU" b="1" dirty="0">
                <a:solidFill>
                  <a:srgbClr val="FFFF00"/>
                </a:solidFill>
              </a:rPr>
              <a:t>			while( i+1 &lt; source.length() &amp;&amp; source.charAt(i) == source.charAt(i+1) ){</a:t>
            </a:r>
          </a:p>
          <a:p>
            <a:r>
              <a:rPr lang="hu-HU" b="1" dirty="0">
                <a:solidFill>
                  <a:srgbClr val="FFFF00"/>
                </a:solidFill>
              </a:rPr>
              <a:t>				runLength++;</a:t>
            </a:r>
          </a:p>
          <a:p>
            <a:r>
              <a:rPr lang="hu-HU" b="1" dirty="0">
                <a:solidFill>
                  <a:srgbClr val="FFFF00"/>
                </a:solidFill>
              </a:rPr>
              <a:t>				i++;</a:t>
            </a:r>
          </a:p>
          <a:p>
            <a:r>
              <a:rPr lang="hu-HU" b="1" dirty="0">
                <a:solidFill>
                  <a:srgbClr val="FFFF00"/>
                </a:solidFill>
              </a:rPr>
              <a:t>			}</a:t>
            </a:r>
          </a:p>
          <a:p>
            <a:r>
              <a:rPr lang="hu-HU" b="1" dirty="0">
                <a:solidFill>
                  <a:srgbClr val="FFFF00"/>
                </a:solidFill>
              </a:rPr>
              <a:t>			</a:t>
            </a:r>
          </a:p>
          <a:p>
            <a:r>
              <a:rPr lang="hu-HU" b="1" dirty="0">
                <a:solidFill>
                  <a:srgbClr val="FFFF00"/>
                </a:solidFill>
              </a:rPr>
              <a:t>			stringBuffer.append(runLength); </a:t>
            </a:r>
            <a:r>
              <a:rPr lang="hu-HU" b="1" dirty="0">
                <a:solidFill>
                  <a:schemeClr val="tx2"/>
                </a:solidFill>
              </a:rPr>
              <a:t>// AAAA </a:t>
            </a:r>
            <a:r>
              <a:rPr lang="hu-HU" b="1" dirty="0" smtClean="0">
                <a:solidFill>
                  <a:schemeClr val="tx2"/>
                </a:solidFill>
                <a:sym typeface="Wingdings" panose="05000000000000000000" pitchFamily="2" charset="2"/>
              </a:rPr>
              <a:t></a:t>
            </a:r>
            <a:r>
              <a:rPr lang="hu-HU" b="1" dirty="0" smtClean="0">
                <a:solidFill>
                  <a:schemeClr val="tx2"/>
                </a:solidFill>
              </a:rPr>
              <a:t> </a:t>
            </a:r>
            <a:r>
              <a:rPr lang="hu-HU" b="1" dirty="0">
                <a:solidFill>
                  <a:schemeClr val="tx2"/>
                </a:solidFill>
              </a:rPr>
              <a:t>4 </a:t>
            </a:r>
          </a:p>
          <a:p>
            <a:r>
              <a:rPr lang="hu-HU" b="1" dirty="0">
                <a:solidFill>
                  <a:srgbClr val="FFFF00"/>
                </a:solidFill>
              </a:rPr>
              <a:t>			stringBuffer.append(source.charAt(i)); </a:t>
            </a:r>
            <a:r>
              <a:rPr lang="hu-HU" b="1" dirty="0">
                <a:solidFill>
                  <a:schemeClr val="tx2"/>
                </a:solidFill>
              </a:rPr>
              <a:t>// A</a:t>
            </a:r>
          </a:p>
          <a:p>
            <a:r>
              <a:rPr lang="hu-HU" b="1" dirty="0">
                <a:solidFill>
                  <a:srgbClr val="FFFF00"/>
                </a:solidFill>
              </a:rPr>
              <a:t>		}</a:t>
            </a:r>
          </a:p>
          <a:p>
            <a:r>
              <a:rPr lang="hu-HU" b="1" dirty="0">
                <a:solidFill>
                  <a:srgbClr val="FFFF00"/>
                </a:solidFill>
              </a:rPr>
              <a:t>		</a:t>
            </a:r>
          </a:p>
          <a:p>
            <a:r>
              <a:rPr lang="hu-HU" b="1" dirty="0">
                <a:solidFill>
                  <a:srgbClr val="FFFF00"/>
                </a:solidFill>
              </a:rPr>
              <a:t>		return stringBuffer.toString();</a:t>
            </a:r>
          </a:p>
          <a:p>
            <a:r>
              <a:rPr lang="hu-HU" b="1" dirty="0" smtClean="0">
                <a:solidFill>
                  <a:srgbClr val="FFFF00"/>
                </a:solidFill>
              </a:rPr>
              <a:t>}</a:t>
            </a:r>
            <a:endParaRPr lang="hu-HU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0635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6058931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477264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tx2"/>
                </a:solidFill>
              </a:rPr>
              <a:t>1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899191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292810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739451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FF00"/>
                </a:solidFill>
              </a:rPr>
              <a:t>5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519505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4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9359765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9832716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graphicFrame>
        <p:nvGraphicFramePr>
          <p:cNvPr id="39" name="Table 38"/>
          <p:cNvGraphicFramePr>
            <a:graphicFrameLocks noGrp="1"/>
          </p:cNvGraphicFramePr>
          <p:nvPr>
            <p:extLst/>
          </p:nvPr>
        </p:nvGraphicFramePr>
        <p:xfrm>
          <a:off x="352854" y="543698"/>
          <a:ext cx="2745946" cy="40792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72973"/>
                <a:gridCol w="13729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Key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Value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C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R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CA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4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AR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5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RR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6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503090" y="1389455"/>
            <a:ext cx="2151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Compressed text:</a:t>
            </a:r>
            <a:endParaRPr lang="hu-HU" b="1" u="sng" dirty="0"/>
          </a:p>
        </p:txBody>
      </p:sp>
      <p:sp>
        <p:nvSpPr>
          <p:cNvPr id="2" name="TextBox 1"/>
          <p:cNvSpPr txBox="1"/>
          <p:nvPr/>
        </p:nvSpPr>
        <p:spPr>
          <a:xfrm>
            <a:off x="6026656" y="1878227"/>
            <a:ext cx="1574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C    A    R    R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2664573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6058931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477264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tx2"/>
                </a:solidFill>
              </a:rPr>
              <a:t>1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899191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292810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739451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FF00"/>
                </a:solidFill>
              </a:rPr>
              <a:t>5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519505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4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9359765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9832716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graphicFrame>
        <p:nvGraphicFramePr>
          <p:cNvPr id="39" name="Table 38"/>
          <p:cNvGraphicFramePr>
            <a:graphicFrameLocks noGrp="1"/>
          </p:cNvGraphicFramePr>
          <p:nvPr>
            <p:extLst/>
          </p:nvPr>
        </p:nvGraphicFramePr>
        <p:xfrm>
          <a:off x="352854" y="543698"/>
          <a:ext cx="2745946" cy="40792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72973"/>
                <a:gridCol w="13729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Key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Value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C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R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CA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4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AR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5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RR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6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503090" y="1389455"/>
            <a:ext cx="2151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Compressed text:</a:t>
            </a:r>
            <a:endParaRPr lang="hu-HU" b="1" u="sng" dirty="0"/>
          </a:p>
        </p:txBody>
      </p:sp>
      <p:sp>
        <p:nvSpPr>
          <p:cNvPr id="2" name="TextBox 1"/>
          <p:cNvSpPr txBox="1"/>
          <p:nvPr/>
        </p:nvSpPr>
        <p:spPr>
          <a:xfrm>
            <a:off x="6026656" y="1878227"/>
            <a:ext cx="2201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C    A    R    R     AR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2704345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6058931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477264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tx2"/>
                </a:solidFill>
              </a:rPr>
              <a:t>1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899191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292810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739451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FF00"/>
                </a:solidFill>
              </a:rPr>
              <a:t>5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519505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4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9359765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9832716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9532327"/>
              </p:ext>
            </p:extLst>
          </p:nvPr>
        </p:nvGraphicFramePr>
        <p:xfrm>
          <a:off x="352854" y="543698"/>
          <a:ext cx="2745946" cy="40792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72973"/>
                <a:gridCol w="13729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Key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Value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C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R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CA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4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AR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5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RR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6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RA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7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503090" y="1389455"/>
            <a:ext cx="2151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Compressed text:</a:t>
            </a:r>
            <a:endParaRPr lang="hu-HU" b="1" u="sng" dirty="0"/>
          </a:p>
        </p:txBody>
      </p:sp>
      <p:sp>
        <p:nvSpPr>
          <p:cNvPr id="2" name="TextBox 1"/>
          <p:cNvSpPr txBox="1"/>
          <p:nvPr/>
        </p:nvSpPr>
        <p:spPr>
          <a:xfrm>
            <a:off x="6026656" y="1878227"/>
            <a:ext cx="2201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C    A    R    R     AR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2163550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6058931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477264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tx2"/>
                </a:solidFill>
              </a:rPr>
              <a:t>1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899191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292810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739451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8519505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4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9359765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9832716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graphicFrame>
        <p:nvGraphicFramePr>
          <p:cNvPr id="39" name="Table 38"/>
          <p:cNvGraphicFramePr>
            <a:graphicFrameLocks noGrp="1"/>
          </p:cNvGraphicFramePr>
          <p:nvPr>
            <p:extLst/>
          </p:nvPr>
        </p:nvGraphicFramePr>
        <p:xfrm>
          <a:off x="352854" y="543698"/>
          <a:ext cx="2745946" cy="40792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72973"/>
                <a:gridCol w="13729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Key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Value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C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R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CA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4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AR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5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RR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6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RA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7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503090" y="1389455"/>
            <a:ext cx="2151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Compressed text:</a:t>
            </a:r>
            <a:endParaRPr lang="hu-HU" b="1" u="sng" dirty="0"/>
          </a:p>
        </p:txBody>
      </p:sp>
      <p:sp>
        <p:nvSpPr>
          <p:cNvPr id="2" name="TextBox 1"/>
          <p:cNvSpPr txBox="1"/>
          <p:nvPr/>
        </p:nvSpPr>
        <p:spPr>
          <a:xfrm>
            <a:off x="6026656" y="1878227"/>
            <a:ext cx="2201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C    A    R    R     AR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1222007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6058931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477264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tx2"/>
                </a:solidFill>
              </a:rPr>
              <a:t>1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899191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292810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739451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8519505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FFFF00"/>
                </a:solidFill>
              </a:rPr>
              <a:t>4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9359765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9832716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graphicFrame>
        <p:nvGraphicFramePr>
          <p:cNvPr id="39" name="Table 38"/>
          <p:cNvGraphicFramePr>
            <a:graphicFrameLocks noGrp="1"/>
          </p:cNvGraphicFramePr>
          <p:nvPr>
            <p:extLst/>
          </p:nvPr>
        </p:nvGraphicFramePr>
        <p:xfrm>
          <a:off x="352854" y="543698"/>
          <a:ext cx="2745946" cy="40792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72973"/>
                <a:gridCol w="13729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Key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Value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C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R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CA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4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AR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5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RR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6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RA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7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503090" y="1389455"/>
            <a:ext cx="2151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Compressed text:</a:t>
            </a:r>
            <a:endParaRPr lang="hu-HU" b="1" u="sng" dirty="0"/>
          </a:p>
        </p:txBody>
      </p:sp>
      <p:sp>
        <p:nvSpPr>
          <p:cNvPr id="2" name="TextBox 1"/>
          <p:cNvSpPr txBox="1"/>
          <p:nvPr/>
        </p:nvSpPr>
        <p:spPr>
          <a:xfrm>
            <a:off x="6026656" y="1878227"/>
            <a:ext cx="3001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C    A    R    R     AR       CA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2916968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6058931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477264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tx2"/>
                </a:solidFill>
              </a:rPr>
              <a:t>1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899191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292810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739451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8519505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FFFF00"/>
                </a:solidFill>
              </a:rPr>
              <a:t>4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9359765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9832716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0830788"/>
              </p:ext>
            </p:extLst>
          </p:nvPr>
        </p:nvGraphicFramePr>
        <p:xfrm>
          <a:off x="352854" y="543698"/>
          <a:ext cx="2745946" cy="40792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72973"/>
                <a:gridCol w="13729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Key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Value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C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R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CA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4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AR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5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RR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6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RA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7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ARC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8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503090" y="1389455"/>
            <a:ext cx="2151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Compressed text:</a:t>
            </a:r>
            <a:endParaRPr lang="hu-HU" b="1" u="sng" dirty="0"/>
          </a:p>
        </p:txBody>
      </p:sp>
      <p:sp>
        <p:nvSpPr>
          <p:cNvPr id="2" name="TextBox 1"/>
          <p:cNvSpPr txBox="1"/>
          <p:nvPr/>
        </p:nvSpPr>
        <p:spPr>
          <a:xfrm>
            <a:off x="6026656" y="1878227"/>
            <a:ext cx="3001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C    A    R    R     AR       CA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257903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6058931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477264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tx2"/>
                </a:solidFill>
              </a:rPr>
              <a:t>1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899191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292810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739451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8519505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4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9359765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9832716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graphicFrame>
        <p:nvGraphicFramePr>
          <p:cNvPr id="39" name="Table 38"/>
          <p:cNvGraphicFramePr>
            <a:graphicFrameLocks noGrp="1"/>
          </p:cNvGraphicFramePr>
          <p:nvPr>
            <p:extLst/>
          </p:nvPr>
        </p:nvGraphicFramePr>
        <p:xfrm>
          <a:off x="352854" y="543698"/>
          <a:ext cx="2745946" cy="40792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72973"/>
                <a:gridCol w="13729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Key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Value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C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R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CA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4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AR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5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RR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6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RA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7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ARC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8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503090" y="1389455"/>
            <a:ext cx="2151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Compressed text:</a:t>
            </a:r>
            <a:endParaRPr lang="hu-HU" b="1" u="sng" dirty="0"/>
          </a:p>
        </p:txBody>
      </p:sp>
      <p:sp>
        <p:nvSpPr>
          <p:cNvPr id="2" name="TextBox 1"/>
          <p:cNvSpPr txBox="1"/>
          <p:nvPr/>
        </p:nvSpPr>
        <p:spPr>
          <a:xfrm>
            <a:off x="6026656" y="1878227"/>
            <a:ext cx="3001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C    A    R    R     AR       CA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2308600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6058931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477264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tx2"/>
                </a:solidFill>
              </a:rPr>
              <a:t>1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899191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292810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739451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8519505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4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9359765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FFFF00"/>
                </a:solidFill>
              </a:rPr>
              <a:t>3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9832716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graphicFrame>
        <p:nvGraphicFramePr>
          <p:cNvPr id="39" name="Table 38"/>
          <p:cNvGraphicFramePr>
            <a:graphicFrameLocks noGrp="1"/>
          </p:cNvGraphicFramePr>
          <p:nvPr>
            <p:extLst/>
          </p:nvPr>
        </p:nvGraphicFramePr>
        <p:xfrm>
          <a:off x="352854" y="543698"/>
          <a:ext cx="2745946" cy="40792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72973"/>
                <a:gridCol w="13729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Key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Value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C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R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CA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4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AR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5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RR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6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RA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7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ARC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8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503090" y="1389455"/>
            <a:ext cx="2151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Compressed text:</a:t>
            </a:r>
            <a:endParaRPr lang="hu-HU" b="1" u="sng" dirty="0"/>
          </a:p>
        </p:txBody>
      </p:sp>
      <p:sp>
        <p:nvSpPr>
          <p:cNvPr id="2" name="TextBox 1"/>
          <p:cNvSpPr txBox="1"/>
          <p:nvPr/>
        </p:nvSpPr>
        <p:spPr>
          <a:xfrm>
            <a:off x="6026656" y="1878227"/>
            <a:ext cx="3001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C    A    R    R     AR       CA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3959113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6058931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477264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tx2"/>
                </a:solidFill>
              </a:rPr>
              <a:t>1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899191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292810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739451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8519505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4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9359765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FFFF00"/>
                </a:solidFill>
              </a:rPr>
              <a:t>3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9832716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graphicFrame>
        <p:nvGraphicFramePr>
          <p:cNvPr id="39" name="Table 38"/>
          <p:cNvGraphicFramePr>
            <a:graphicFrameLocks noGrp="1"/>
          </p:cNvGraphicFramePr>
          <p:nvPr>
            <p:extLst/>
          </p:nvPr>
        </p:nvGraphicFramePr>
        <p:xfrm>
          <a:off x="352854" y="543698"/>
          <a:ext cx="2745946" cy="40792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72973"/>
                <a:gridCol w="13729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Key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Value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C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R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CA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4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AR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5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RR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6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RA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7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ARC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8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503090" y="1389455"/>
            <a:ext cx="2151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Compressed text:</a:t>
            </a:r>
            <a:endParaRPr lang="hu-HU" b="1" u="sng" dirty="0"/>
          </a:p>
        </p:txBody>
      </p:sp>
      <p:sp>
        <p:nvSpPr>
          <p:cNvPr id="2" name="TextBox 1"/>
          <p:cNvSpPr txBox="1"/>
          <p:nvPr/>
        </p:nvSpPr>
        <p:spPr>
          <a:xfrm>
            <a:off x="6026656" y="1878227"/>
            <a:ext cx="3648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C    A    R    R     AR       CA        R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263447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6058931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477264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tx2"/>
                </a:solidFill>
              </a:rPr>
              <a:t>1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899191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292810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739451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8519505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4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9359765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FFFF00"/>
                </a:solidFill>
              </a:rPr>
              <a:t>3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9832716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5553449"/>
              </p:ext>
            </p:extLst>
          </p:nvPr>
        </p:nvGraphicFramePr>
        <p:xfrm>
          <a:off x="352854" y="543698"/>
          <a:ext cx="2745946" cy="40792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72973"/>
                <a:gridCol w="13729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Key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Value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C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R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CA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4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AR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5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RR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6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RA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7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ARC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8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CAR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9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503090" y="1389455"/>
            <a:ext cx="2151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Compressed text:</a:t>
            </a:r>
            <a:endParaRPr lang="hu-HU" b="1" u="sng" dirty="0"/>
          </a:p>
        </p:txBody>
      </p:sp>
      <p:sp>
        <p:nvSpPr>
          <p:cNvPr id="2" name="TextBox 1"/>
          <p:cNvSpPr txBox="1"/>
          <p:nvPr/>
        </p:nvSpPr>
        <p:spPr>
          <a:xfrm>
            <a:off x="6026656" y="1878227"/>
            <a:ext cx="3648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C    A    R    R     AR       CA        R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3917414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745" y="208019"/>
            <a:ext cx="9404723" cy="1400530"/>
          </a:xfrm>
        </p:spPr>
        <p:txBody>
          <a:bodyPr/>
          <a:lstStyle/>
          <a:p>
            <a:r>
              <a:rPr lang="hu-HU" b="1" u="sng" dirty="0"/>
              <a:t>Source code</a:t>
            </a:r>
            <a:endParaRPr lang="hu-HU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259745" y="1170668"/>
            <a:ext cx="10937610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FF00"/>
                </a:solidFill>
              </a:rPr>
              <a:t>public static String encode(String source){</a:t>
            </a:r>
          </a:p>
          <a:p>
            <a:r>
              <a:rPr lang="hu-HU" b="1" dirty="0">
                <a:solidFill>
                  <a:srgbClr val="FFFF00"/>
                </a:solidFill>
              </a:rPr>
              <a:t>		</a:t>
            </a:r>
          </a:p>
          <a:p>
            <a:r>
              <a:rPr lang="hu-HU" b="1" dirty="0">
                <a:solidFill>
                  <a:srgbClr val="FFFF00"/>
                </a:solidFill>
              </a:rPr>
              <a:t>		StringBuffer stringBuffer = new StringBuffer();</a:t>
            </a:r>
          </a:p>
          <a:p>
            <a:r>
              <a:rPr lang="hu-HU" b="1" dirty="0">
                <a:solidFill>
                  <a:srgbClr val="FFFF00"/>
                </a:solidFill>
              </a:rPr>
              <a:t>		</a:t>
            </a:r>
          </a:p>
          <a:p>
            <a:r>
              <a:rPr lang="hu-HU" b="1" dirty="0">
                <a:solidFill>
                  <a:srgbClr val="FFFF00"/>
                </a:solidFill>
              </a:rPr>
              <a:t>		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for(int i=0;i&lt;source.length();i++){</a:t>
            </a:r>
          </a:p>
          <a:p>
            <a:r>
              <a:rPr lang="hu-HU" b="1" dirty="0">
                <a:solidFill>
                  <a:srgbClr val="FFFF00"/>
                </a:solidFill>
              </a:rPr>
              <a:t>			int runLength = 1;</a:t>
            </a:r>
          </a:p>
          <a:p>
            <a:r>
              <a:rPr lang="hu-HU" b="1" dirty="0">
                <a:solidFill>
                  <a:srgbClr val="FFFF00"/>
                </a:solidFill>
              </a:rPr>
              <a:t>			</a:t>
            </a:r>
          </a:p>
          <a:p>
            <a:r>
              <a:rPr lang="hu-HU" b="1" dirty="0">
                <a:solidFill>
                  <a:srgbClr val="FFFF00"/>
                </a:solidFill>
              </a:rPr>
              <a:t>			while( i+1 &lt; source.length() &amp;&amp; source.charAt(i) == source.charAt(i+1) ){</a:t>
            </a:r>
          </a:p>
          <a:p>
            <a:r>
              <a:rPr lang="hu-HU" b="1" dirty="0">
                <a:solidFill>
                  <a:srgbClr val="FFFF00"/>
                </a:solidFill>
              </a:rPr>
              <a:t>				runLength++;</a:t>
            </a:r>
          </a:p>
          <a:p>
            <a:r>
              <a:rPr lang="hu-HU" b="1" dirty="0">
                <a:solidFill>
                  <a:srgbClr val="FFFF00"/>
                </a:solidFill>
              </a:rPr>
              <a:t>				i++;</a:t>
            </a:r>
          </a:p>
          <a:p>
            <a:r>
              <a:rPr lang="hu-HU" b="1" dirty="0">
                <a:solidFill>
                  <a:srgbClr val="FFFF00"/>
                </a:solidFill>
              </a:rPr>
              <a:t>			}</a:t>
            </a:r>
          </a:p>
          <a:p>
            <a:r>
              <a:rPr lang="hu-HU" b="1" dirty="0">
                <a:solidFill>
                  <a:srgbClr val="FFFF00"/>
                </a:solidFill>
              </a:rPr>
              <a:t>			</a:t>
            </a:r>
          </a:p>
          <a:p>
            <a:r>
              <a:rPr lang="hu-HU" b="1" dirty="0">
                <a:solidFill>
                  <a:srgbClr val="FFFF00"/>
                </a:solidFill>
              </a:rPr>
              <a:t>			stringBuffer.append(runLength); </a:t>
            </a:r>
            <a:r>
              <a:rPr lang="hu-HU" b="1" dirty="0">
                <a:solidFill>
                  <a:schemeClr val="tx2"/>
                </a:solidFill>
              </a:rPr>
              <a:t>// AAAA </a:t>
            </a:r>
            <a:r>
              <a:rPr lang="hu-HU" b="1" dirty="0" smtClean="0">
                <a:solidFill>
                  <a:schemeClr val="tx2"/>
                </a:solidFill>
                <a:sym typeface="Wingdings" panose="05000000000000000000" pitchFamily="2" charset="2"/>
              </a:rPr>
              <a:t></a:t>
            </a:r>
            <a:r>
              <a:rPr lang="hu-HU" b="1" dirty="0" smtClean="0">
                <a:solidFill>
                  <a:schemeClr val="tx2"/>
                </a:solidFill>
              </a:rPr>
              <a:t> </a:t>
            </a:r>
            <a:r>
              <a:rPr lang="hu-HU" b="1" dirty="0">
                <a:solidFill>
                  <a:schemeClr val="tx2"/>
                </a:solidFill>
              </a:rPr>
              <a:t>4 </a:t>
            </a:r>
          </a:p>
          <a:p>
            <a:r>
              <a:rPr lang="hu-HU" b="1" dirty="0">
                <a:solidFill>
                  <a:srgbClr val="FFFF00"/>
                </a:solidFill>
              </a:rPr>
              <a:t>			stringBuffer.append(source.charAt(i)); </a:t>
            </a:r>
            <a:r>
              <a:rPr lang="hu-HU" b="1" dirty="0">
                <a:solidFill>
                  <a:schemeClr val="tx2"/>
                </a:solidFill>
              </a:rPr>
              <a:t>// A</a:t>
            </a:r>
          </a:p>
          <a:p>
            <a:r>
              <a:rPr lang="hu-HU" b="1" dirty="0">
                <a:solidFill>
                  <a:srgbClr val="FFFF00"/>
                </a:solidFill>
              </a:rPr>
              <a:t>		}</a:t>
            </a:r>
          </a:p>
          <a:p>
            <a:r>
              <a:rPr lang="hu-HU" b="1" dirty="0">
                <a:solidFill>
                  <a:srgbClr val="FFFF00"/>
                </a:solidFill>
              </a:rPr>
              <a:t>		</a:t>
            </a:r>
          </a:p>
          <a:p>
            <a:r>
              <a:rPr lang="hu-HU" b="1" dirty="0">
                <a:solidFill>
                  <a:srgbClr val="FFFF00"/>
                </a:solidFill>
              </a:rPr>
              <a:t>		return stringBuffer.toString();</a:t>
            </a:r>
          </a:p>
          <a:p>
            <a:r>
              <a:rPr lang="hu-HU" b="1" dirty="0" smtClean="0">
                <a:solidFill>
                  <a:srgbClr val="FFFF00"/>
                </a:solidFill>
              </a:rPr>
              <a:t>}</a:t>
            </a:r>
            <a:endParaRPr lang="hu-HU" b="1" dirty="0">
              <a:solidFill>
                <a:srgbClr val="FFFF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03076" y="5331854"/>
            <a:ext cx="36166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iterate through the text we</a:t>
            </a:r>
          </a:p>
          <a:p>
            <a:r>
              <a:rPr lang="hu-HU" dirty="0"/>
              <a:t>w</a:t>
            </a:r>
            <a:r>
              <a:rPr lang="hu-HU" dirty="0" smtClean="0"/>
              <a:t>ant to compress in </a:t>
            </a:r>
            <a:r>
              <a:rPr lang="hu-HU" b="1" dirty="0" smtClean="0"/>
              <a:t>O(N)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115951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6058931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477264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tx2"/>
                </a:solidFill>
              </a:rPr>
              <a:t>1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899191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292810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739451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8519505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4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9359765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9832716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graphicFrame>
        <p:nvGraphicFramePr>
          <p:cNvPr id="39" name="Table 38"/>
          <p:cNvGraphicFramePr>
            <a:graphicFrameLocks noGrp="1"/>
          </p:cNvGraphicFramePr>
          <p:nvPr>
            <p:extLst/>
          </p:nvPr>
        </p:nvGraphicFramePr>
        <p:xfrm>
          <a:off x="352854" y="543698"/>
          <a:ext cx="2745946" cy="40792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72973"/>
                <a:gridCol w="13729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Key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Value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C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R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CA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4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AR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5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RR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6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RA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7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ARC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8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CAR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9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503090" y="1389455"/>
            <a:ext cx="2151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Compressed text:</a:t>
            </a:r>
            <a:endParaRPr lang="hu-HU" b="1" u="sng" dirty="0"/>
          </a:p>
        </p:txBody>
      </p:sp>
      <p:sp>
        <p:nvSpPr>
          <p:cNvPr id="2" name="TextBox 1"/>
          <p:cNvSpPr txBox="1"/>
          <p:nvPr/>
        </p:nvSpPr>
        <p:spPr>
          <a:xfrm>
            <a:off x="6026656" y="1878227"/>
            <a:ext cx="3648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C    A    R    R     AR       CA        R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3132679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6058931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477264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tx2"/>
                </a:solidFill>
              </a:rPr>
              <a:t>1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899191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292810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739451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8519505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4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9359765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9832716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FF00"/>
                </a:solidFill>
              </a:rPr>
              <a:t>9</a:t>
            </a:r>
            <a:endParaRPr lang="en-US" b="1" dirty="0">
              <a:solidFill>
                <a:srgbClr val="FFFF00"/>
              </a:solidFill>
            </a:endParaRPr>
          </a:p>
        </p:txBody>
      </p:sp>
      <p:graphicFrame>
        <p:nvGraphicFramePr>
          <p:cNvPr id="39" name="Table 38"/>
          <p:cNvGraphicFramePr>
            <a:graphicFrameLocks noGrp="1"/>
          </p:cNvGraphicFramePr>
          <p:nvPr>
            <p:extLst/>
          </p:nvPr>
        </p:nvGraphicFramePr>
        <p:xfrm>
          <a:off x="352854" y="543698"/>
          <a:ext cx="2745946" cy="40792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72973"/>
                <a:gridCol w="13729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Key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Value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C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R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CA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4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AR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5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RR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6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RA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7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ARC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8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CAR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9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503090" y="1389455"/>
            <a:ext cx="2151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Compressed text:</a:t>
            </a:r>
            <a:endParaRPr lang="hu-HU" b="1" u="sng" dirty="0"/>
          </a:p>
        </p:txBody>
      </p:sp>
      <p:sp>
        <p:nvSpPr>
          <p:cNvPr id="2" name="TextBox 1"/>
          <p:cNvSpPr txBox="1"/>
          <p:nvPr/>
        </p:nvSpPr>
        <p:spPr>
          <a:xfrm>
            <a:off x="6026656" y="1878227"/>
            <a:ext cx="3648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C    A    R    R     AR       CA        R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2883359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6058931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477264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tx2"/>
                </a:solidFill>
              </a:rPr>
              <a:t>1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899191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292810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739451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8519505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4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9359765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9832716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FF00"/>
                </a:solidFill>
              </a:rPr>
              <a:t>9</a:t>
            </a:r>
            <a:endParaRPr lang="en-US" b="1" dirty="0">
              <a:solidFill>
                <a:srgbClr val="FFFF00"/>
              </a:solidFill>
            </a:endParaRPr>
          </a:p>
        </p:txBody>
      </p:sp>
      <p:graphicFrame>
        <p:nvGraphicFramePr>
          <p:cNvPr id="39" name="Table 38"/>
          <p:cNvGraphicFramePr>
            <a:graphicFrameLocks noGrp="1"/>
          </p:cNvGraphicFramePr>
          <p:nvPr>
            <p:extLst/>
          </p:nvPr>
        </p:nvGraphicFramePr>
        <p:xfrm>
          <a:off x="352854" y="543698"/>
          <a:ext cx="2745946" cy="40792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72973"/>
                <a:gridCol w="13729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Key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Value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C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R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CA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4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AR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5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RR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6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RA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7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ARC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8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CAR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9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503090" y="1389455"/>
            <a:ext cx="2151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Compressed text:</a:t>
            </a:r>
            <a:endParaRPr lang="hu-HU" b="1" u="sng" dirty="0"/>
          </a:p>
        </p:txBody>
      </p:sp>
      <p:sp>
        <p:nvSpPr>
          <p:cNvPr id="2" name="TextBox 1"/>
          <p:cNvSpPr txBox="1"/>
          <p:nvPr/>
        </p:nvSpPr>
        <p:spPr>
          <a:xfrm>
            <a:off x="6026656" y="1878227"/>
            <a:ext cx="4519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C    A    R    R     AR       CA        R      CAR</a:t>
            </a:r>
          </a:p>
        </p:txBody>
      </p:sp>
    </p:spTree>
    <p:extLst>
      <p:ext uri="{BB962C8B-B14F-4D97-AF65-F5344CB8AC3E}">
        <p14:creationId xmlns:p14="http://schemas.microsoft.com/office/powerpoint/2010/main" val="3725883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6058931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477264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tx2"/>
                </a:solidFill>
              </a:rPr>
              <a:t>1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899191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292810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739451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8519505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4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9359765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9832716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graphicFrame>
        <p:nvGraphicFramePr>
          <p:cNvPr id="39" name="Table 38"/>
          <p:cNvGraphicFramePr>
            <a:graphicFrameLocks noGrp="1"/>
          </p:cNvGraphicFramePr>
          <p:nvPr>
            <p:extLst/>
          </p:nvPr>
        </p:nvGraphicFramePr>
        <p:xfrm>
          <a:off x="352854" y="543698"/>
          <a:ext cx="2745946" cy="40792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72973"/>
                <a:gridCol w="13729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Key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Value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C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R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CA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4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AR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5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RR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6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RA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7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ARC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8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CAR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9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503090" y="1389455"/>
            <a:ext cx="2151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Compressed text:</a:t>
            </a:r>
            <a:endParaRPr lang="hu-HU" b="1" u="sng" dirty="0"/>
          </a:p>
        </p:txBody>
      </p:sp>
      <p:sp>
        <p:nvSpPr>
          <p:cNvPr id="2" name="TextBox 1"/>
          <p:cNvSpPr txBox="1"/>
          <p:nvPr/>
        </p:nvSpPr>
        <p:spPr>
          <a:xfrm>
            <a:off x="6026656" y="1878227"/>
            <a:ext cx="4519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00B050"/>
                </a:solidFill>
              </a:rPr>
              <a:t>C    A    R    R     AR       CA        R      CAR</a:t>
            </a:r>
          </a:p>
        </p:txBody>
      </p:sp>
    </p:spTree>
    <p:extLst>
      <p:ext uri="{BB962C8B-B14F-4D97-AF65-F5344CB8AC3E}">
        <p14:creationId xmlns:p14="http://schemas.microsoft.com/office/powerpoint/2010/main" val="733435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Problem</a:t>
            </a:r>
            <a:endParaRPr lang="hu-HU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55890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" name="Table 38"/>
          <p:cNvGraphicFramePr>
            <a:graphicFrameLocks noGrp="1"/>
          </p:cNvGraphicFramePr>
          <p:nvPr>
            <p:extLst/>
          </p:nvPr>
        </p:nvGraphicFramePr>
        <p:xfrm>
          <a:off x="352854" y="543698"/>
          <a:ext cx="2745946" cy="40792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72973"/>
                <a:gridCol w="13729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Key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Value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C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R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CA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4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AR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5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RR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6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RA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7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ARC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8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CAR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9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503090" y="1389455"/>
            <a:ext cx="4891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Sometimes there is an issue:</a:t>
            </a:r>
            <a:r>
              <a:rPr lang="hu-HU" dirty="0"/>
              <a:t> </a:t>
            </a:r>
            <a:r>
              <a:rPr lang="hu-HU" dirty="0" smtClean="0"/>
              <a:t> „tricky cases”</a:t>
            </a:r>
            <a:endParaRPr lang="hu-HU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827373" y="2108886"/>
            <a:ext cx="623920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Problem in general:  „</a:t>
            </a:r>
            <a:r>
              <a:rPr lang="hu-HU" b="1" dirty="0" smtClean="0"/>
              <a:t>z V z V z”</a:t>
            </a:r>
          </a:p>
          <a:p>
            <a:endParaRPr lang="hu-HU" b="1" dirty="0"/>
          </a:p>
          <a:p>
            <a:r>
              <a:rPr lang="hu-HU" dirty="0" smtClean="0"/>
              <a:t>In these cases we have to make guesses because</a:t>
            </a:r>
          </a:p>
          <a:p>
            <a:r>
              <a:rPr lang="hu-HU" dirty="0"/>
              <a:t>	</a:t>
            </a:r>
            <a:r>
              <a:rPr lang="hu-HU" dirty="0" smtClean="0"/>
              <a:t>we should decode integers that are not</a:t>
            </a:r>
          </a:p>
          <a:p>
            <a:r>
              <a:rPr lang="hu-HU" dirty="0"/>
              <a:t>	</a:t>
            </a:r>
            <a:r>
              <a:rPr lang="hu-HU" dirty="0" smtClean="0"/>
              <a:t>	present in the symbol table !!!</a:t>
            </a:r>
          </a:p>
          <a:p>
            <a:endParaRPr lang="hu-HU" dirty="0"/>
          </a:p>
          <a:p>
            <a:r>
              <a:rPr lang="hu-HU" b="1" dirty="0" smtClean="0">
                <a:solidFill>
                  <a:srgbClr val="FFFF00"/>
                </a:solidFill>
              </a:rPr>
              <a:t>GUESS = last code printed + first character in last code</a:t>
            </a:r>
            <a:endParaRPr lang="hu-HU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0776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5916376" y="771617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A    B    A    B    A    B    A</a:t>
            </a:r>
            <a:endParaRPr lang="en-US" b="1" dirty="0"/>
          </a:p>
        </p:txBody>
      </p:sp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9961243"/>
              </p:ext>
            </p:extLst>
          </p:nvPr>
        </p:nvGraphicFramePr>
        <p:xfrm>
          <a:off x="352854" y="543698"/>
          <a:ext cx="2745946" cy="40792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72973"/>
                <a:gridCol w="13729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Key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Value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409136" y="771617"/>
            <a:ext cx="2400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Uncompressed text:</a:t>
            </a:r>
            <a:endParaRPr lang="hu-HU" b="1" u="sng" dirty="0"/>
          </a:p>
        </p:txBody>
      </p:sp>
    </p:spTree>
    <p:extLst>
      <p:ext uri="{BB962C8B-B14F-4D97-AF65-F5344CB8AC3E}">
        <p14:creationId xmlns:p14="http://schemas.microsoft.com/office/powerpoint/2010/main" val="3996247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5916376" y="771617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A    B    A    B    A    B    A</a:t>
            </a:r>
            <a:endParaRPr lang="en-US" b="1" dirty="0"/>
          </a:p>
        </p:txBody>
      </p:sp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7603659"/>
              </p:ext>
            </p:extLst>
          </p:nvPr>
        </p:nvGraphicFramePr>
        <p:xfrm>
          <a:off x="352854" y="543698"/>
          <a:ext cx="2745946" cy="40792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72973"/>
                <a:gridCol w="13729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Key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Value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B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409136" y="771617"/>
            <a:ext cx="2400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Uncompressed text:</a:t>
            </a:r>
            <a:endParaRPr lang="hu-HU" b="1" u="sng" dirty="0"/>
          </a:p>
        </p:txBody>
      </p:sp>
    </p:spTree>
    <p:extLst>
      <p:ext uri="{BB962C8B-B14F-4D97-AF65-F5344CB8AC3E}">
        <p14:creationId xmlns:p14="http://schemas.microsoft.com/office/powerpoint/2010/main" val="2867570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5916376" y="771617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FFFF00"/>
                </a:solidFill>
              </a:rPr>
              <a:t>A</a:t>
            </a:r>
            <a:r>
              <a:rPr lang="hu-HU" b="1" dirty="0" smtClean="0"/>
              <a:t>    B    A    B    A    B    A</a:t>
            </a:r>
            <a:endParaRPr lang="en-US" b="1" dirty="0"/>
          </a:p>
        </p:txBody>
      </p:sp>
      <p:graphicFrame>
        <p:nvGraphicFramePr>
          <p:cNvPr id="39" name="Table 38"/>
          <p:cNvGraphicFramePr>
            <a:graphicFrameLocks noGrp="1"/>
          </p:cNvGraphicFramePr>
          <p:nvPr>
            <p:extLst/>
          </p:nvPr>
        </p:nvGraphicFramePr>
        <p:xfrm>
          <a:off x="352854" y="543698"/>
          <a:ext cx="2745946" cy="40792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72973"/>
                <a:gridCol w="13729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Key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Value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B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409136" y="771617"/>
            <a:ext cx="2400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Uncompressed text:</a:t>
            </a:r>
            <a:endParaRPr lang="hu-HU" b="1" u="sng" dirty="0"/>
          </a:p>
        </p:txBody>
      </p:sp>
    </p:spTree>
    <p:extLst>
      <p:ext uri="{BB962C8B-B14F-4D97-AF65-F5344CB8AC3E}">
        <p14:creationId xmlns:p14="http://schemas.microsoft.com/office/powerpoint/2010/main" val="1115385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5916376" y="771617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FFFF00"/>
                </a:solidFill>
              </a:rPr>
              <a:t>A</a:t>
            </a:r>
            <a:r>
              <a:rPr lang="hu-HU" b="1" dirty="0" smtClean="0"/>
              <a:t>    B    A    B    A    B    A</a:t>
            </a:r>
            <a:endParaRPr lang="en-US" b="1" dirty="0"/>
          </a:p>
        </p:txBody>
      </p:sp>
      <p:graphicFrame>
        <p:nvGraphicFramePr>
          <p:cNvPr id="39" name="Table 38"/>
          <p:cNvGraphicFramePr>
            <a:graphicFrameLocks noGrp="1"/>
          </p:cNvGraphicFramePr>
          <p:nvPr>
            <p:extLst/>
          </p:nvPr>
        </p:nvGraphicFramePr>
        <p:xfrm>
          <a:off x="352854" y="543698"/>
          <a:ext cx="2745946" cy="40792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72973"/>
                <a:gridCol w="13729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Key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Value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B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409136" y="771617"/>
            <a:ext cx="2400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Uncompressed text:</a:t>
            </a:r>
            <a:endParaRPr lang="hu-HU" b="1" u="sng" dirty="0"/>
          </a:p>
        </p:txBody>
      </p:sp>
      <p:sp>
        <p:nvSpPr>
          <p:cNvPr id="2" name="TextBox 1"/>
          <p:cNvSpPr txBox="1"/>
          <p:nvPr/>
        </p:nvSpPr>
        <p:spPr>
          <a:xfrm>
            <a:off x="5916376" y="11409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66124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745" y="208019"/>
            <a:ext cx="9404723" cy="1400530"/>
          </a:xfrm>
        </p:spPr>
        <p:txBody>
          <a:bodyPr/>
          <a:lstStyle/>
          <a:p>
            <a:r>
              <a:rPr lang="hu-HU" b="1" u="sng" dirty="0"/>
              <a:t>Source code</a:t>
            </a:r>
            <a:endParaRPr lang="hu-HU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259745" y="1170668"/>
            <a:ext cx="10937610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FF00"/>
                </a:solidFill>
              </a:rPr>
              <a:t>public static String encode(String source){</a:t>
            </a:r>
          </a:p>
          <a:p>
            <a:r>
              <a:rPr lang="hu-HU" b="1" dirty="0">
                <a:solidFill>
                  <a:srgbClr val="FFFF00"/>
                </a:solidFill>
              </a:rPr>
              <a:t>		</a:t>
            </a:r>
          </a:p>
          <a:p>
            <a:r>
              <a:rPr lang="hu-HU" b="1" dirty="0">
                <a:solidFill>
                  <a:srgbClr val="FFFF00"/>
                </a:solidFill>
              </a:rPr>
              <a:t>		StringBuffer stringBuffer = new StringBuffer();</a:t>
            </a:r>
          </a:p>
          <a:p>
            <a:r>
              <a:rPr lang="hu-HU" b="1" dirty="0">
                <a:solidFill>
                  <a:srgbClr val="FFFF00"/>
                </a:solidFill>
              </a:rPr>
              <a:t>		</a:t>
            </a:r>
          </a:p>
          <a:p>
            <a:r>
              <a:rPr lang="hu-HU" b="1" dirty="0">
                <a:solidFill>
                  <a:srgbClr val="FFFF00"/>
                </a:solidFill>
              </a:rPr>
              <a:t>		for(int i=0;i&lt;source.length();i++){</a:t>
            </a:r>
          </a:p>
          <a:p>
            <a:r>
              <a:rPr lang="hu-HU" b="1" dirty="0">
                <a:solidFill>
                  <a:srgbClr val="FFFF00"/>
                </a:solidFill>
              </a:rPr>
              <a:t>			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int runLength = 1;</a:t>
            </a:r>
          </a:p>
          <a:p>
            <a:r>
              <a:rPr lang="hu-HU" b="1" dirty="0">
                <a:solidFill>
                  <a:srgbClr val="FFFF00"/>
                </a:solidFill>
              </a:rPr>
              <a:t>			</a:t>
            </a:r>
          </a:p>
          <a:p>
            <a:r>
              <a:rPr lang="hu-HU" b="1" dirty="0">
                <a:solidFill>
                  <a:srgbClr val="FFFF00"/>
                </a:solidFill>
              </a:rPr>
              <a:t>			while( i+1 &lt; source.length() &amp;&amp; source.charAt(i) == source.charAt(i+1) ){</a:t>
            </a:r>
          </a:p>
          <a:p>
            <a:r>
              <a:rPr lang="hu-HU" b="1" dirty="0">
                <a:solidFill>
                  <a:srgbClr val="FFFF00"/>
                </a:solidFill>
              </a:rPr>
              <a:t>				runLength++;</a:t>
            </a:r>
          </a:p>
          <a:p>
            <a:r>
              <a:rPr lang="hu-HU" b="1" dirty="0">
                <a:solidFill>
                  <a:srgbClr val="FFFF00"/>
                </a:solidFill>
              </a:rPr>
              <a:t>				i++;</a:t>
            </a:r>
          </a:p>
          <a:p>
            <a:r>
              <a:rPr lang="hu-HU" b="1" dirty="0">
                <a:solidFill>
                  <a:srgbClr val="FFFF00"/>
                </a:solidFill>
              </a:rPr>
              <a:t>			}</a:t>
            </a:r>
          </a:p>
          <a:p>
            <a:r>
              <a:rPr lang="hu-HU" b="1" dirty="0">
                <a:solidFill>
                  <a:srgbClr val="FFFF00"/>
                </a:solidFill>
              </a:rPr>
              <a:t>			</a:t>
            </a:r>
          </a:p>
          <a:p>
            <a:r>
              <a:rPr lang="hu-HU" b="1" dirty="0">
                <a:solidFill>
                  <a:srgbClr val="FFFF00"/>
                </a:solidFill>
              </a:rPr>
              <a:t>			stringBuffer.append(runLength); </a:t>
            </a:r>
            <a:r>
              <a:rPr lang="hu-HU" b="1" dirty="0">
                <a:solidFill>
                  <a:schemeClr val="tx2"/>
                </a:solidFill>
              </a:rPr>
              <a:t>// AAAA </a:t>
            </a:r>
            <a:r>
              <a:rPr lang="hu-HU" b="1" dirty="0" smtClean="0">
                <a:solidFill>
                  <a:schemeClr val="tx2"/>
                </a:solidFill>
                <a:sym typeface="Wingdings" panose="05000000000000000000" pitchFamily="2" charset="2"/>
              </a:rPr>
              <a:t></a:t>
            </a:r>
            <a:r>
              <a:rPr lang="hu-HU" b="1" dirty="0" smtClean="0">
                <a:solidFill>
                  <a:schemeClr val="tx2"/>
                </a:solidFill>
              </a:rPr>
              <a:t> </a:t>
            </a:r>
            <a:r>
              <a:rPr lang="hu-HU" b="1" dirty="0">
                <a:solidFill>
                  <a:schemeClr val="tx2"/>
                </a:solidFill>
              </a:rPr>
              <a:t>4 </a:t>
            </a:r>
          </a:p>
          <a:p>
            <a:r>
              <a:rPr lang="hu-HU" b="1" dirty="0">
                <a:solidFill>
                  <a:srgbClr val="FFFF00"/>
                </a:solidFill>
              </a:rPr>
              <a:t>			stringBuffer.append(source.charAt(i)); </a:t>
            </a:r>
            <a:r>
              <a:rPr lang="hu-HU" b="1" dirty="0">
                <a:solidFill>
                  <a:schemeClr val="tx2"/>
                </a:solidFill>
              </a:rPr>
              <a:t>// A</a:t>
            </a:r>
          </a:p>
          <a:p>
            <a:r>
              <a:rPr lang="hu-HU" b="1" dirty="0">
                <a:solidFill>
                  <a:srgbClr val="FFFF00"/>
                </a:solidFill>
              </a:rPr>
              <a:t>		}</a:t>
            </a:r>
          </a:p>
          <a:p>
            <a:r>
              <a:rPr lang="hu-HU" b="1" dirty="0">
                <a:solidFill>
                  <a:srgbClr val="FFFF00"/>
                </a:solidFill>
              </a:rPr>
              <a:t>		</a:t>
            </a:r>
          </a:p>
          <a:p>
            <a:r>
              <a:rPr lang="hu-HU" b="1" dirty="0">
                <a:solidFill>
                  <a:srgbClr val="FFFF00"/>
                </a:solidFill>
              </a:rPr>
              <a:t>		return stringBuffer.toString();</a:t>
            </a:r>
          </a:p>
          <a:p>
            <a:r>
              <a:rPr lang="hu-HU" b="1" dirty="0" smtClean="0">
                <a:solidFill>
                  <a:srgbClr val="FFFF00"/>
                </a:solidFill>
              </a:rPr>
              <a:t>}</a:t>
            </a:r>
            <a:endParaRPr lang="hu-HU" b="1" dirty="0">
              <a:solidFill>
                <a:srgbClr val="FFFF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03076" y="5331854"/>
            <a:ext cx="41424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track how many times a given</a:t>
            </a:r>
          </a:p>
          <a:p>
            <a:r>
              <a:rPr lang="hu-HU" dirty="0" smtClean="0"/>
              <a:t>character occures: this runLength is</a:t>
            </a:r>
          </a:p>
          <a:p>
            <a:r>
              <a:rPr lang="hu-HU" dirty="0"/>
              <a:t>t</a:t>
            </a:r>
            <a:r>
              <a:rPr lang="hu-HU" dirty="0" smtClean="0"/>
              <a:t>he amount !!!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4952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5916376" y="771617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FFFF00"/>
                </a:solidFill>
              </a:rPr>
              <a:t>A</a:t>
            </a:r>
            <a:r>
              <a:rPr lang="hu-HU" b="1" dirty="0" smtClean="0"/>
              <a:t>    B    A    B    A    B    A</a:t>
            </a:r>
            <a:endParaRPr lang="en-US" b="1" dirty="0"/>
          </a:p>
        </p:txBody>
      </p:sp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2127702"/>
              </p:ext>
            </p:extLst>
          </p:nvPr>
        </p:nvGraphicFramePr>
        <p:xfrm>
          <a:off x="352854" y="543698"/>
          <a:ext cx="2745946" cy="40792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72973"/>
                <a:gridCol w="13729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Key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Value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B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AB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409136" y="771617"/>
            <a:ext cx="2400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Uncompressed text:</a:t>
            </a:r>
            <a:endParaRPr lang="hu-HU" b="1" u="sng" dirty="0"/>
          </a:p>
        </p:txBody>
      </p:sp>
      <p:sp>
        <p:nvSpPr>
          <p:cNvPr id="2" name="TextBox 1"/>
          <p:cNvSpPr txBox="1"/>
          <p:nvPr/>
        </p:nvSpPr>
        <p:spPr>
          <a:xfrm>
            <a:off x="5916376" y="11409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73550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5916376" y="771617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A    B    A    B    A    B    A</a:t>
            </a:r>
            <a:endParaRPr lang="en-US" b="1" dirty="0"/>
          </a:p>
        </p:txBody>
      </p:sp>
      <p:graphicFrame>
        <p:nvGraphicFramePr>
          <p:cNvPr id="39" name="Table 38"/>
          <p:cNvGraphicFramePr>
            <a:graphicFrameLocks noGrp="1"/>
          </p:cNvGraphicFramePr>
          <p:nvPr>
            <p:extLst/>
          </p:nvPr>
        </p:nvGraphicFramePr>
        <p:xfrm>
          <a:off x="352854" y="543698"/>
          <a:ext cx="2745946" cy="40792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72973"/>
                <a:gridCol w="13729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Key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Value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B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AB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409136" y="771617"/>
            <a:ext cx="2400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Uncompressed text:</a:t>
            </a:r>
            <a:endParaRPr lang="hu-HU" b="1" u="sng" dirty="0"/>
          </a:p>
        </p:txBody>
      </p:sp>
      <p:sp>
        <p:nvSpPr>
          <p:cNvPr id="2" name="TextBox 1"/>
          <p:cNvSpPr txBox="1"/>
          <p:nvPr/>
        </p:nvSpPr>
        <p:spPr>
          <a:xfrm>
            <a:off x="5916376" y="11409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7374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5916376" y="771617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A    </a:t>
            </a:r>
            <a:r>
              <a:rPr lang="hu-HU" b="1" dirty="0" smtClean="0">
                <a:solidFill>
                  <a:srgbClr val="FFFF00"/>
                </a:solidFill>
              </a:rPr>
              <a:t>B</a:t>
            </a:r>
            <a:r>
              <a:rPr lang="hu-HU" b="1" dirty="0" smtClean="0"/>
              <a:t>    A    B    A    B    A</a:t>
            </a:r>
            <a:endParaRPr lang="en-US" b="1" dirty="0"/>
          </a:p>
        </p:txBody>
      </p:sp>
      <p:graphicFrame>
        <p:nvGraphicFramePr>
          <p:cNvPr id="39" name="Table 38"/>
          <p:cNvGraphicFramePr>
            <a:graphicFrameLocks noGrp="1"/>
          </p:cNvGraphicFramePr>
          <p:nvPr>
            <p:extLst/>
          </p:nvPr>
        </p:nvGraphicFramePr>
        <p:xfrm>
          <a:off x="352854" y="543698"/>
          <a:ext cx="2745946" cy="40792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72973"/>
                <a:gridCol w="13729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Key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Value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B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AB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409136" y="771617"/>
            <a:ext cx="2400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Uncompressed text:</a:t>
            </a:r>
            <a:endParaRPr lang="hu-HU" b="1" u="sng" dirty="0"/>
          </a:p>
        </p:txBody>
      </p:sp>
      <p:sp>
        <p:nvSpPr>
          <p:cNvPr id="2" name="TextBox 1"/>
          <p:cNvSpPr txBox="1"/>
          <p:nvPr/>
        </p:nvSpPr>
        <p:spPr>
          <a:xfrm>
            <a:off x="5916376" y="11409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58357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5916376" y="771617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A    </a:t>
            </a:r>
            <a:r>
              <a:rPr lang="hu-HU" b="1" dirty="0" smtClean="0">
                <a:solidFill>
                  <a:srgbClr val="FFFF00"/>
                </a:solidFill>
              </a:rPr>
              <a:t>B</a:t>
            </a:r>
            <a:r>
              <a:rPr lang="hu-HU" b="1" dirty="0" smtClean="0"/>
              <a:t>    A    B    A    B    A</a:t>
            </a:r>
            <a:endParaRPr lang="en-US" b="1" dirty="0"/>
          </a:p>
        </p:txBody>
      </p:sp>
      <p:graphicFrame>
        <p:nvGraphicFramePr>
          <p:cNvPr id="39" name="Table 38"/>
          <p:cNvGraphicFramePr>
            <a:graphicFrameLocks noGrp="1"/>
          </p:cNvGraphicFramePr>
          <p:nvPr>
            <p:extLst/>
          </p:nvPr>
        </p:nvGraphicFramePr>
        <p:xfrm>
          <a:off x="352854" y="543698"/>
          <a:ext cx="2745946" cy="40792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72973"/>
                <a:gridCol w="13729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Key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Value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B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AB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409136" y="771617"/>
            <a:ext cx="2400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Uncompressed text:</a:t>
            </a:r>
            <a:endParaRPr lang="hu-HU" b="1" u="sng" dirty="0"/>
          </a:p>
        </p:txBody>
      </p:sp>
      <p:sp>
        <p:nvSpPr>
          <p:cNvPr id="2" name="TextBox 1"/>
          <p:cNvSpPr txBox="1"/>
          <p:nvPr/>
        </p:nvSpPr>
        <p:spPr>
          <a:xfrm>
            <a:off x="5916376" y="1140949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1     2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43279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5916376" y="771617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A    </a:t>
            </a:r>
            <a:r>
              <a:rPr lang="hu-HU" b="1" dirty="0" smtClean="0">
                <a:solidFill>
                  <a:srgbClr val="FFFF00"/>
                </a:solidFill>
              </a:rPr>
              <a:t>B</a:t>
            </a:r>
            <a:r>
              <a:rPr lang="hu-HU" b="1" dirty="0" smtClean="0"/>
              <a:t>    A    B    A    B    A</a:t>
            </a:r>
            <a:endParaRPr lang="en-US" b="1" dirty="0"/>
          </a:p>
        </p:txBody>
      </p:sp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361800"/>
              </p:ext>
            </p:extLst>
          </p:nvPr>
        </p:nvGraphicFramePr>
        <p:xfrm>
          <a:off x="352854" y="543698"/>
          <a:ext cx="2745946" cy="40792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72973"/>
                <a:gridCol w="13729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Key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Value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B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AB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BA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4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409136" y="771617"/>
            <a:ext cx="2400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Uncompressed text:</a:t>
            </a:r>
            <a:endParaRPr lang="hu-HU" b="1" u="sng" dirty="0"/>
          </a:p>
        </p:txBody>
      </p:sp>
      <p:sp>
        <p:nvSpPr>
          <p:cNvPr id="2" name="TextBox 1"/>
          <p:cNvSpPr txBox="1"/>
          <p:nvPr/>
        </p:nvSpPr>
        <p:spPr>
          <a:xfrm>
            <a:off x="5916376" y="1140949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1     2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68129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5916376" y="771617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A    B    A    B    A    B    A</a:t>
            </a:r>
            <a:endParaRPr lang="en-US" b="1" dirty="0"/>
          </a:p>
        </p:txBody>
      </p:sp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9934782"/>
              </p:ext>
            </p:extLst>
          </p:nvPr>
        </p:nvGraphicFramePr>
        <p:xfrm>
          <a:off x="352854" y="543698"/>
          <a:ext cx="2745946" cy="40792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72973"/>
                <a:gridCol w="13729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Key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Value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B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AB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BA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4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409136" y="771617"/>
            <a:ext cx="2400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Uncompressed text:</a:t>
            </a:r>
            <a:endParaRPr lang="hu-HU" b="1" u="sng" dirty="0"/>
          </a:p>
        </p:txBody>
      </p:sp>
      <p:sp>
        <p:nvSpPr>
          <p:cNvPr id="2" name="TextBox 1"/>
          <p:cNvSpPr txBox="1"/>
          <p:nvPr/>
        </p:nvSpPr>
        <p:spPr>
          <a:xfrm>
            <a:off x="5916376" y="1140949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1     2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08292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5916376" y="771617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A    B    </a:t>
            </a:r>
            <a:r>
              <a:rPr lang="hu-HU" b="1" dirty="0" smtClean="0">
                <a:solidFill>
                  <a:srgbClr val="FFFF00"/>
                </a:solidFill>
              </a:rPr>
              <a:t>A    B    </a:t>
            </a:r>
            <a:r>
              <a:rPr lang="hu-HU" b="1" dirty="0" smtClean="0"/>
              <a:t>A    B    A</a:t>
            </a:r>
            <a:endParaRPr lang="en-US" b="1" dirty="0"/>
          </a:p>
        </p:txBody>
      </p:sp>
      <p:graphicFrame>
        <p:nvGraphicFramePr>
          <p:cNvPr id="39" name="Table 38"/>
          <p:cNvGraphicFramePr>
            <a:graphicFrameLocks noGrp="1"/>
          </p:cNvGraphicFramePr>
          <p:nvPr>
            <p:extLst/>
          </p:nvPr>
        </p:nvGraphicFramePr>
        <p:xfrm>
          <a:off x="352854" y="543698"/>
          <a:ext cx="2745946" cy="40792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72973"/>
                <a:gridCol w="13729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Key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Value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B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AB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BA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4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409136" y="771617"/>
            <a:ext cx="2400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Uncompressed text:</a:t>
            </a:r>
            <a:endParaRPr lang="hu-HU" b="1" u="sng" dirty="0"/>
          </a:p>
        </p:txBody>
      </p:sp>
      <p:sp>
        <p:nvSpPr>
          <p:cNvPr id="2" name="TextBox 1"/>
          <p:cNvSpPr txBox="1"/>
          <p:nvPr/>
        </p:nvSpPr>
        <p:spPr>
          <a:xfrm>
            <a:off x="5916376" y="1140949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1     2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07189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5916376" y="771617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A    B    </a:t>
            </a:r>
            <a:r>
              <a:rPr lang="hu-HU" b="1" dirty="0" smtClean="0">
                <a:solidFill>
                  <a:srgbClr val="FFFF00"/>
                </a:solidFill>
              </a:rPr>
              <a:t>A    B    </a:t>
            </a:r>
            <a:r>
              <a:rPr lang="hu-HU" b="1" dirty="0" smtClean="0"/>
              <a:t>A    B    A</a:t>
            </a:r>
            <a:endParaRPr lang="en-US" b="1" dirty="0"/>
          </a:p>
        </p:txBody>
      </p:sp>
      <p:graphicFrame>
        <p:nvGraphicFramePr>
          <p:cNvPr id="39" name="Table 38"/>
          <p:cNvGraphicFramePr>
            <a:graphicFrameLocks noGrp="1"/>
          </p:cNvGraphicFramePr>
          <p:nvPr>
            <p:extLst/>
          </p:nvPr>
        </p:nvGraphicFramePr>
        <p:xfrm>
          <a:off x="352854" y="543698"/>
          <a:ext cx="2745946" cy="40792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72973"/>
                <a:gridCol w="13729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Key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Value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B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AB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BA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4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409136" y="771617"/>
            <a:ext cx="2400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Uncompressed text:</a:t>
            </a:r>
            <a:endParaRPr lang="hu-HU" b="1" u="sng" dirty="0"/>
          </a:p>
        </p:txBody>
      </p:sp>
      <p:sp>
        <p:nvSpPr>
          <p:cNvPr id="2" name="TextBox 1"/>
          <p:cNvSpPr txBox="1"/>
          <p:nvPr/>
        </p:nvSpPr>
        <p:spPr>
          <a:xfrm>
            <a:off x="5916376" y="1140949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1     2    3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2931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5916376" y="771617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A    B    </a:t>
            </a:r>
            <a:r>
              <a:rPr lang="hu-HU" b="1" dirty="0" smtClean="0">
                <a:solidFill>
                  <a:srgbClr val="FFFF00"/>
                </a:solidFill>
              </a:rPr>
              <a:t>A    B    </a:t>
            </a:r>
            <a:r>
              <a:rPr lang="hu-HU" b="1" dirty="0" smtClean="0"/>
              <a:t>A    B    A</a:t>
            </a:r>
            <a:endParaRPr lang="en-US" b="1" dirty="0"/>
          </a:p>
        </p:txBody>
      </p:sp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2590381"/>
              </p:ext>
            </p:extLst>
          </p:nvPr>
        </p:nvGraphicFramePr>
        <p:xfrm>
          <a:off x="352854" y="543698"/>
          <a:ext cx="2745946" cy="40792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72973"/>
                <a:gridCol w="13729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Key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Value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B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AB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BA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4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ABA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5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409136" y="771617"/>
            <a:ext cx="2400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Uncompressed text:</a:t>
            </a:r>
            <a:endParaRPr lang="hu-HU" b="1" u="sng" dirty="0"/>
          </a:p>
        </p:txBody>
      </p:sp>
      <p:sp>
        <p:nvSpPr>
          <p:cNvPr id="2" name="TextBox 1"/>
          <p:cNvSpPr txBox="1"/>
          <p:nvPr/>
        </p:nvSpPr>
        <p:spPr>
          <a:xfrm>
            <a:off x="5916376" y="1140949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1     2    3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38312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5916376" y="771617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A    B    A    B</a:t>
            </a:r>
            <a:r>
              <a:rPr lang="hu-HU" b="1" dirty="0" smtClean="0">
                <a:solidFill>
                  <a:srgbClr val="FFFF00"/>
                </a:solidFill>
              </a:rPr>
              <a:t>    </a:t>
            </a:r>
            <a:r>
              <a:rPr lang="hu-HU" b="1" dirty="0"/>
              <a:t>A    </a:t>
            </a:r>
            <a:r>
              <a:rPr lang="hu-HU" b="1" dirty="0" smtClean="0"/>
              <a:t>B    A</a:t>
            </a:r>
            <a:endParaRPr lang="en-US" b="1" dirty="0"/>
          </a:p>
        </p:txBody>
      </p:sp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4758707"/>
              </p:ext>
            </p:extLst>
          </p:nvPr>
        </p:nvGraphicFramePr>
        <p:xfrm>
          <a:off x="352854" y="543698"/>
          <a:ext cx="2745946" cy="40792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72973"/>
                <a:gridCol w="13729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Key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Value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B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AB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BA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4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ABA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5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409136" y="771617"/>
            <a:ext cx="2400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Uncompressed text:</a:t>
            </a:r>
            <a:endParaRPr lang="hu-HU" b="1" u="sng" dirty="0"/>
          </a:p>
        </p:txBody>
      </p:sp>
      <p:sp>
        <p:nvSpPr>
          <p:cNvPr id="2" name="TextBox 1"/>
          <p:cNvSpPr txBox="1"/>
          <p:nvPr/>
        </p:nvSpPr>
        <p:spPr>
          <a:xfrm>
            <a:off x="5916376" y="1140949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1     2    3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69647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745" y="208019"/>
            <a:ext cx="9404723" cy="1400530"/>
          </a:xfrm>
        </p:spPr>
        <p:txBody>
          <a:bodyPr/>
          <a:lstStyle/>
          <a:p>
            <a:r>
              <a:rPr lang="hu-HU" b="1" u="sng" dirty="0"/>
              <a:t>Source code</a:t>
            </a:r>
            <a:endParaRPr lang="hu-HU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259745" y="1170668"/>
            <a:ext cx="10937610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FF00"/>
                </a:solidFill>
              </a:rPr>
              <a:t>public static String encode(String source){</a:t>
            </a:r>
          </a:p>
          <a:p>
            <a:r>
              <a:rPr lang="hu-HU" b="1" dirty="0">
                <a:solidFill>
                  <a:srgbClr val="FFFF00"/>
                </a:solidFill>
              </a:rPr>
              <a:t>		</a:t>
            </a:r>
          </a:p>
          <a:p>
            <a:r>
              <a:rPr lang="hu-HU" b="1" dirty="0">
                <a:solidFill>
                  <a:srgbClr val="FFFF00"/>
                </a:solidFill>
              </a:rPr>
              <a:t>		StringBuffer stringBuffer = new StringBuffer();</a:t>
            </a:r>
          </a:p>
          <a:p>
            <a:r>
              <a:rPr lang="hu-HU" b="1" dirty="0">
                <a:solidFill>
                  <a:srgbClr val="FFFF00"/>
                </a:solidFill>
              </a:rPr>
              <a:t>		</a:t>
            </a:r>
          </a:p>
          <a:p>
            <a:r>
              <a:rPr lang="hu-HU" b="1" dirty="0">
                <a:solidFill>
                  <a:srgbClr val="FFFF00"/>
                </a:solidFill>
              </a:rPr>
              <a:t>		for(int i=0;i&lt;source.length();i++){</a:t>
            </a:r>
          </a:p>
          <a:p>
            <a:r>
              <a:rPr lang="hu-HU" b="1" dirty="0">
                <a:solidFill>
                  <a:srgbClr val="FFFF00"/>
                </a:solidFill>
              </a:rPr>
              <a:t>			int runLength = 1;</a:t>
            </a:r>
          </a:p>
          <a:p>
            <a:r>
              <a:rPr lang="hu-HU" b="1" dirty="0">
                <a:solidFill>
                  <a:srgbClr val="FFFF00"/>
                </a:solidFill>
              </a:rPr>
              <a:t>			</a:t>
            </a:r>
          </a:p>
          <a:p>
            <a:r>
              <a:rPr lang="hu-HU" b="1" dirty="0">
                <a:solidFill>
                  <a:srgbClr val="FFFF00"/>
                </a:solidFill>
              </a:rPr>
              <a:t>			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while( i+1 &lt; source.length() &amp;&amp; source.charAt(i) == source.charAt(i+1) ){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	runLength++;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	i++;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}</a:t>
            </a:r>
          </a:p>
          <a:p>
            <a:r>
              <a:rPr lang="hu-HU" b="1" dirty="0">
                <a:solidFill>
                  <a:srgbClr val="FFFF00"/>
                </a:solidFill>
              </a:rPr>
              <a:t>			</a:t>
            </a:r>
          </a:p>
          <a:p>
            <a:r>
              <a:rPr lang="hu-HU" b="1" dirty="0">
                <a:solidFill>
                  <a:srgbClr val="FFFF00"/>
                </a:solidFill>
              </a:rPr>
              <a:t>			stringBuffer.append(runLength); </a:t>
            </a:r>
            <a:r>
              <a:rPr lang="hu-HU" b="1" dirty="0">
                <a:solidFill>
                  <a:schemeClr val="tx2"/>
                </a:solidFill>
              </a:rPr>
              <a:t>// AAAA </a:t>
            </a:r>
            <a:r>
              <a:rPr lang="hu-HU" b="1" dirty="0" smtClean="0">
                <a:solidFill>
                  <a:schemeClr val="tx2"/>
                </a:solidFill>
                <a:sym typeface="Wingdings" panose="05000000000000000000" pitchFamily="2" charset="2"/>
              </a:rPr>
              <a:t></a:t>
            </a:r>
            <a:r>
              <a:rPr lang="hu-HU" b="1" dirty="0" smtClean="0">
                <a:solidFill>
                  <a:schemeClr val="tx2"/>
                </a:solidFill>
              </a:rPr>
              <a:t> </a:t>
            </a:r>
            <a:r>
              <a:rPr lang="hu-HU" b="1" dirty="0">
                <a:solidFill>
                  <a:schemeClr val="tx2"/>
                </a:solidFill>
              </a:rPr>
              <a:t>4 </a:t>
            </a:r>
          </a:p>
          <a:p>
            <a:r>
              <a:rPr lang="hu-HU" b="1" dirty="0">
                <a:solidFill>
                  <a:srgbClr val="FFFF00"/>
                </a:solidFill>
              </a:rPr>
              <a:t>			stringBuffer.append(source.charAt(i)); </a:t>
            </a:r>
            <a:r>
              <a:rPr lang="hu-HU" b="1" dirty="0">
                <a:solidFill>
                  <a:schemeClr val="tx2"/>
                </a:solidFill>
              </a:rPr>
              <a:t>// A</a:t>
            </a:r>
          </a:p>
          <a:p>
            <a:r>
              <a:rPr lang="hu-HU" b="1" dirty="0">
                <a:solidFill>
                  <a:srgbClr val="FFFF00"/>
                </a:solidFill>
              </a:rPr>
              <a:t>		}</a:t>
            </a:r>
          </a:p>
          <a:p>
            <a:r>
              <a:rPr lang="hu-HU" b="1" dirty="0">
                <a:solidFill>
                  <a:srgbClr val="FFFF00"/>
                </a:solidFill>
              </a:rPr>
              <a:t>		</a:t>
            </a:r>
          </a:p>
          <a:p>
            <a:r>
              <a:rPr lang="hu-HU" b="1" dirty="0">
                <a:solidFill>
                  <a:srgbClr val="FFFF00"/>
                </a:solidFill>
              </a:rPr>
              <a:t>		return stringBuffer.toString();</a:t>
            </a:r>
          </a:p>
          <a:p>
            <a:r>
              <a:rPr lang="hu-HU" b="1" dirty="0" smtClean="0">
                <a:solidFill>
                  <a:srgbClr val="FFFF00"/>
                </a:solidFill>
              </a:rPr>
              <a:t>}</a:t>
            </a:r>
            <a:endParaRPr lang="hu-HU" b="1" dirty="0">
              <a:solidFill>
                <a:srgbClr val="FFFF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23526" y="5447763"/>
            <a:ext cx="53335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While the neighbour characters are the same,</a:t>
            </a:r>
          </a:p>
          <a:p>
            <a:r>
              <a:rPr lang="hu-HU" dirty="0"/>
              <a:t>w</a:t>
            </a:r>
            <a:r>
              <a:rPr lang="hu-HU" dirty="0" smtClean="0"/>
              <a:t>e increment the counter runLength !!!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47840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5916376" y="771617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A    B    A    B</a:t>
            </a:r>
            <a:r>
              <a:rPr lang="hu-HU" b="1" dirty="0" smtClean="0">
                <a:solidFill>
                  <a:srgbClr val="FFFF00"/>
                </a:solidFill>
              </a:rPr>
              <a:t>    A    B    A</a:t>
            </a:r>
            <a:endParaRPr lang="en-US" b="1" dirty="0">
              <a:solidFill>
                <a:srgbClr val="FFFF00"/>
              </a:solidFill>
            </a:endParaRPr>
          </a:p>
        </p:txBody>
      </p:sp>
      <p:graphicFrame>
        <p:nvGraphicFramePr>
          <p:cNvPr id="39" name="Table 38"/>
          <p:cNvGraphicFramePr>
            <a:graphicFrameLocks noGrp="1"/>
          </p:cNvGraphicFramePr>
          <p:nvPr>
            <p:extLst/>
          </p:nvPr>
        </p:nvGraphicFramePr>
        <p:xfrm>
          <a:off x="352854" y="543698"/>
          <a:ext cx="2745946" cy="40792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72973"/>
                <a:gridCol w="13729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Key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Value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B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AB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BA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4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ABA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5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409136" y="771617"/>
            <a:ext cx="2400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Uncompressed text:</a:t>
            </a:r>
            <a:endParaRPr lang="hu-HU" b="1" u="sng" dirty="0"/>
          </a:p>
        </p:txBody>
      </p:sp>
      <p:sp>
        <p:nvSpPr>
          <p:cNvPr id="2" name="TextBox 1"/>
          <p:cNvSpPr txBox="1"/>
          <p:nvPr/>
        </p:nvSpPr>
        <p:spPr>
          <a:xfrm>
            <a:off x="5916376" y="1140949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1     2    3          5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49537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5916376" y="771617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A    B    A    B</a:t>
            </a:r>
            <a:r>
              <a:rPr lang="hu-HU" b="1" dirty="0" smtClean="0">
                <a:solidFill>
                  <a:srgbClr val="FFFF00"/>
                </a:solidFill>
              </a:rPr>
              <a:t>    </a:t>
            </a:r>
            <a:r>
              <a:rPr lang="hu-HU" b="1" dirty="0" smtClean="0"/>
              <a:t>A    B    A</a:t>
            </a:r>
            <a:endParaRPr lang="en-US" b="1" dirty="0"/>
          </a:p>
        </p:txBody>
      </p:sp>
      <p:graphicFrame>
        <p:nvGraphicFramePr>
          <p:cNvPr id="39" name="Table 38"/>
          <p:cNvGraphicFramePr>
            <a:graphicFrameLocks noGrp="1"/>
          </p:cNvGraphicFramePr>
          <p:nvPr>
            <p:extLst/>
          </p:nvPr>
        </p:nvGraphicFramePr>
        <p:xfrm>
          <a:off x="352854" y="543698"/>
          <a:ext cx="2745946" cy="40792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72973"/>
                <a:gridCol w="13729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Key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Value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B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AB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BA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4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ABA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5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409136" y="771617"/>
            <a:ext cx="2400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Uncompressed text:</a:t>
            </a:r>
            <a:endParaRPr lang="hu-HU" b="1" u="sng" dirty="0"/>
          </a:p>
        </p:txBody>
      </p:sp>
      <p:sp>
        <p:nvSpPr>
          <p:cNvPr id="2" name="TextBox 1"/>
          <p:cNvSpPr txBox="1"/>
          <p:nvPr/>
        </p:nvSpPr>
        <p:spPr>
          <a:xfrm>
            <a:off x="5916376" y="1140949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1     2    3          5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04993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5916376" y="771617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A    B    A    B</a:t>
            </a:r>
            <a:r>
              <a:rPr lang="hu-HU" b="1" dirty="0" smtClean="0">
                <a:solidFill>
                  <a:srgbClr val="FFFF00"/>
                </a:solidFill>
              </a:rPr>
              <a:t>    </a:t>
            </a:r>
            <a:r>
              <a:rPr lang="hu-HU" b="1" dirty="0" smtClean="0"/>
              <a:t>A    B    A</a:t>
            </a:r>
            <a:endParaRPr lang="en-US" b="1" dirty="0"/>
          </a:p>
        </p:txBody>
      </p:sp>
      <p:graphicFrame>
        <p:nvGraphicFramePr>
          <p:cNvPr id="39" name="Table 38"/>
          <p:cNvGraphicFramePr>
            <a:graphicFrameLocks noGrp="1"/>
          </p:cNvGraphicFramePr>
          <p:nvPr>
            <p:extLst/>
          </p:nvPr>
        </p:nvGraphicFramePr>
        <p:xfrm>
          <a:off x="352854" y="543698"/>
          <a:ext cx="2745946" cy="40792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72973"/>
                <a:gridCol w="13729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Key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Value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B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AB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BA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4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ABA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5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409136" y="771617"/>
            <a:ext cx="2400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Uncompressed text:</a:t>
            </a:r>
            <a:endParaRPr lang="hu-HU" b="1" u="sng" dirty="0"/>
          </a:p>
        </p:txBody>
      </p:sp>
      <p:sp>
        <p:nvSpPr>
          <p:cNvPr id="2" name="TextBox 1"/>
          <p:cNvSpPr txBox="1"/>
          <p:nvPr/>
        </p:nvSpPr>
        <p:spPr>
          <a:xfrm>
            <a:off x="5916376" y="1140949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1     2    3          5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76208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8381824"/>
              </p:ext>
            </p:extLst>
          </p:nvPr>
        </p:nvGraphicFramePr>
        <p:xfrm>
          <a:off x="352854" y="543698"/>
          <a:ext cx="2745946" cy="40792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72973"/>
                <a:gridCol w="13729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Key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Value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B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409136" y="771617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C</a:t>
            </a:r>
            <a:r>
              <a:rPr lang="hu-HU" b="1" u="sng" dirty="0" smtClean="0"/>
              <a:t>ompressed text:</a:t>
            </a:r>
            <a:endParaRPr lang="hu-HU" b="1" u="sng" dirty="0"/>
          </a:p>
        </p:txBody>
      </p:sp>
      <p:sp>
        <p:nvSpPr>
          <p:cNvPr id="2" name="TextBox 1"/>
          <p:cNvSpPr txBox="1"/>
          <p:nvPr/>
        </p:nvSpPr>
        <p:spPr>
          <a:xfrm>
            <a:off x="5866214" y="767507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1     2    3          5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1180529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" name="Table 38"/>
          <p:cNvGraphicFramePr>
            <a:graphicFrameLocks noGrp="1"/>
          </p:cNvGraphicFramePr>
          <p:nvPr>
            <p:extLst/>
          </p:nvPr>
        </p:nvGraphicFramePr>
        <p:xfrm>
          <a:off x="352854" y="543698"/>
          <a:ext cx="2745946" cy="40792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72973"/>
                <a:gridCol w="13729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Key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Value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B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409136" y="771617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C</a:t>
            </a:r>
            <a:r>
              <a:rPr lang="hu-HU" b="1" u="sng" dirty="0" smtClean="0"/>
              <a:t>ompressed text:</a:t>
            </a:r>
            <a:endParaRPr lang="hu-HU" b="1" u="sng" dirty="0"/>
          </a:p>
        </p:txBody>
      </p:sp>
      <p:sp>
        <p:nvSpPr>
          <p:cNvPr id="2" name="TextBox 1"/>
          <p:cNvSpPr txBox="1"/>
          <p:nvPr/>
        </p:nvSpPr>
        <p:spPr>
          <a:xfrm>
            <a:off x="5866214" y="767507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FFFF00"/>
                </a:solidFill>
              </a:rPr>
              <a:t>1</a:t>
            </a:r>
            <a:r>
              <a:rPr lang="hu-HU" b="1" dirty="0" smtClean="0"/>
              <a:t>     2    3          5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3715353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" name="Table 38"/>
          <p:cNvGraphicFramePr>
            <a:graphicFrameLocks noGrp="1"/>
          </p:cNvGraphicFramePr>
          <p:nvPr>
            <p:extLst/>
          </p:nvPr>
        </p:nvGraphicFramePr>
        <p:xfrm>
          <a:off x="352854" y="543698"/>
          <a:ext cx="2745946" cy="40792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72973"/>
                <a:gridCol w="13729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Key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Value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B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409136" y="771617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C</a:t>
            </a:r>
            <a:r>
              <a:rPr lang="hu-HU" b="1" u="sng" dirty="0" smtClean="0"/>
              <a:t>ompressed text:</a:t>
            </a:r>
            <a:endParaRPr lang="hu-HU" b="1" u="sng" dirty="0"/>
          </a:p>
        </p:txBody>
      </p:sp>
      <p:sp>
        <p:nvSpPr>
          <p:cNvPr id="2" name="TextBox 1"/>
          <p:cNvSpPr txBox="1"/>
          <p:nvPr/>
        </p:nvSpPr>
        <p:spPr>
          <a:xfrm>
            <a:off x="5866214" y="767507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FFFF00"/>
                </a:solidFill>
              </a:rPr>
              <a:t>1</a:t>
            </a:r>
            <a:r>
              <a:rPr lang="hu-HU" b="1" dirty="0" smtClean="0"/>
              <a:t>     2    3          5</a:t>
            </a:r>
            <a:endParaRPr lang="hu-HU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866214" y="1268627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16476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" name="Table 38"/>
          <p:cNvGraphicFramePr>
            <a:graphicFrameLocks noGrp="1"/>
          </p:cNvGraphicFramePr>
          <p:nvPr>
            <p:extLst/>
          </p:nvPr>
        </p:nvGraphicFramePr>
        <p:xfrm>
          <a:off x="352854" y="543698"/>
          <a:ext cx="2745946" cy="40792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72973"/>
                <a:gridCol w="13729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Key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Value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B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409136" y="771617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C</a:t>
            </a:r>
            <a:r>
              <a:rPr lang="hu-HU" b="1" u="sng" dirty="0" smtClean="0"/>
              <a:t>ompressed text:</a:t>
            </a:r>
            <a:endParaRPr lang="hu-HU" b="1" u="sng" dirty="0"/>
          </a:p>
        </p:txBody>
      </p:sp>
      <p:sp>
        <p:nvSpPr>
          <p:cNvPr id="2" name="TextBox 1"/>
          <p:cNvSpPr txBox="1"/>
          <p:nvPr/>
        </p:nvSpPr>
        <p:spPr>
          <a:xfrm>
            <a:off x="5866214" y="767507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1     2    3          5</a:t>
            </a:r>
            <a:endParaRPr lang="hu-HU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866214" y="1268627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51932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" name="Table 38"/>
          <p:cNvGraphicFramePr>
            <a:graphicFrameLocks noGrp="1"/>
          </p:cNvGraphicFramePr>
          <p:nvPr>
            <p:extLst/>
          </p:nvPr>
        </p:nvGraphicFramePr>
        <p:xfrm>
          <a:off x="352854" y="543698"/>
          <a:ext cx="2745946" cy="40792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72973"/>
                <a:gridCol w="13729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Key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Value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B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409136" y="771617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C</a:t>
            </a:r>
            <a:r>
              <a:rPr lang="hu-HU" b="1" u="sng" dirty="0" smtClean="0"/>
              <a:t>ompressed text:</a:t>
            </a:r>
            <a:endParaRPr lang="hu-HU" b="1" u="sng" dirty="0"/>
          </a:p>
        </p:txBody>
      </p:sp>
      <p:sp>
        <p:nvSpPr>
          <p:cNvPr id="2" name="TextBox 1"/>
          <p:cNvSpPr txBox="1"/>
          <p:nvPr/>
        </p:nvSpPr>
        <p:spPr>
          <a:xfrm>
            <a:off x="5866214" y="767507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1     </a:t>
            </a:r>
            <a:r>
              <a:rPr lang="hu-HU" b="1" dirty="0" smtClean="0">
                <a:solidFill>
                  <a:srgbClr val="FFFF00"/>
                </a:solidFill>
              </a:rPr>
              <a:t>2</a:t>
            </a:r>
            <a:r>
              <a:rPr lang="hu-HU" b="1" dirty="0" smtClean="0"/>
              <a:t>    3          5</a:t>
            </a:r>
            <a:endParaRPr lang="hu-HU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866214" y="1268627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00484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" name="Table 38"/>
          <p:cNvGraphicFramePr>
            <a:graphicFrameLocks noGrp="1"/>
          </p:cNvGraphicFramePr>
          <p:nvPr>
            <p:extLst/>
          </p:nvPr>
        </p:nvGraphicFramePr>
        <p:xfrm>
          <a:off x="352854" y="543698"/>
          <a:ext cx="2745946" cy="40792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72973"/>
                <a:gridCol w="13729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Key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Value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B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409136" y="771617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C</a:t>
            </a:r>
            <a:r>
              <a:rPr lang="hu-HU" b="1" u="sng" dirty="0" smtClean="0"/>
              <a:t>ompressed text:</a:t>
            </a:r>
            <a:endParaRPr lang="hu-HU" b="1" u="sng" dirty="0"/>
          </a:p>
        </p:txBody>
      </p:sp>
      <p:sp>
        <p:nvSpPr>
          <p:cNvPr id="2" name="TextBox 1"/>
          <p:cNvSpPr txBox="1"/>
          <p:nvPr/>
        </p:nvSpPr>
        <p:spPr>
          <a:xfrm>
            <a:off x="5866214" y="767507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1     </a:t>
            </a:r>
            <a:r>
              <a:rPr lang="hu-HU" b="1" dirty="0" smtClean="0">
                <a:solidFill>
                  <a:srgbClr val="FFFF00"/>
                </a:solidFill>
              </a:rPr>
              <a:t>2</a:t>
            </a:r>
            <a:r>
              <a:rPr lang="hu-HU" b="1" dirty="0" smtClean="0"/>
              <a:t>    3          5</a:t>
            </a:r>
            <a:endParaRPr lang="hu-HU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866214" y="1268627"/>
            <a:ext cx="74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    B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68963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2105975"/>
              </p:ext>
            </p:extLst>
          </p:nvPr>
        </p:nvGraphicFramePr>
        <p:xfrm>
          <a:off x="352854" y="543698"/>
          <a:ext cx="2745946" cy="40792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72973"/>
                <a:gridCol w="13729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Key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Value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B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AB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409136" y="771617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C</a:t>
            </a:r>
            <a:r>
              <a:rPr lang="hu-HU" b="1" u="sng" dirty="0" smtClean="0"/>
              <a:t>ompressed text:</a:t>
            </a:r>
            <a:endParaRPr lang="hu-HU" b="1" u="sng" dirty="0"/>
          </a:p>
        </p:txBody>
      </p:sp>
      <p:sp>
        <p:nvSpPr>
          <p:cNvPr id="2" name="TextBox 1"/>
          <p:cNvSpPr txBox="1"/>
          <p:nvPr/>
        </p:nvSpPr>
        <p:spPr>
          <a:xfrm>
            <a:off x="5866214" y="767507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1     </a:t>
            </a:r>
            <a:r>
              <a:rPr lang="hu-HU" b="1" dirty="0" smtClean="0">
                <a:solidFill>
                  <a:srgbClr val="FFFF00"/>
                </a:solidFill>
              </a:rPr>
              <a:t>2</a:t>
            </a:r>
            <a:r>
              <a:rPr lang="hu-HU" b="1" dirty="0" smtClean="0"/>
              <a:t>    3          5</a:t>
            </a:r>
            <a:endParaRPr lang="hu-HU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866214" y="1268627"/>
            <a:ext cx="74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    B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39092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745" y="208019"/>
            <a:ext cx="9404723" cy="1400530"/>
          </a:xfrm>
        </p:spPr>
        <p:txBody>
          <a:bodyPr/>
          <a:lstStyle/>
          <a:p>
            <a:r>
              <a:rPr lang="hu-HU" b="1" u="sng" dirty="0"/>
              <a:t>Source code</a:t>
            </a:r>
            <a:endParaRPr lang="hu-HU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259745" y="1170668"/>
            <a:ext cx="10937610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FF00"/>
                </a:solidFill>
              </a:rPr>
              <a:t>public static String encode(String source){</a:t>
            </a:r>
          </a:p>
          <a:p>
            <a:r>
              <a:rPr lang="hu-HU" b="1" dirty="0">
                <a:solidFill>
                  <a:srgbClr val="FFFF00"/>
                </a:solidFill>
              </a:rPr>
              <a:t>		</a:t>
            </a:r>
          </a:p>
          <a:p>
            <a:r>
              <a:rPr lang="hu-HU" b="1" dirty="0">
                <a:solidFill>
                  <a:srgbClr val="FFFF00"/>
                </a:solidFill>
              </a:rPr>
              <a:t>		StringBuffer stringBuffer = new StringBuffer();</a:t>
            </a:r>
          </a:p>
          <a:p>
            <a:r>
              <a:rPr lang="hu-HU" b="1" dirty="0">
                <a:solidFill>
                  <a:srgbClr val="FFFF00"/>
                </a:solidFill>
              </a:rPr>
              <a:t>		</a:t>
            </a:r>
          </a:p>
          <a:p>
            <a:r>
              <a:rPr lang="hu-HU" b="1" dirty="0">
                <a:solidFill>
                  <a:srgbClr val="FFFF00"/>
                </a:solidFill>
              </a:rPr>
              <a:t>		for(int i=0;i&lt;source.length();i++){</a:t>
            </a:r>
          </a:p>
          <a:p>
            <a:r>
              <a:rPr lang="hu-HU" b="1" dirty="0">
                <a:solidFill>
                  <a:srgbClr val="FFFF00"/>
                </a:solidFill>
              </a:rPr>
              <a:t>			int runLength = 1;</a:t>
            </a:r>
          </a:p>
          <a:p>
            <a:r>
              <a:rPr lang="hu-HU" b="1" dirty="0">
                <a:solidFill>
                  <a:srgbClr val="FFFF00"/>
                </a:solidFill>
              </a:rPr>
              <a:t>			</a:t>
            </a:r>
          </a:p>
          <a:p>
            <a:r>
              <a:rPr lang="hu-HU" b="1" dirty="0">
                <a:solidFill>
                  <a:srgbClr val="FFFF00"/>
                </a:solidFill>
              </a:rPr>
              <a:t>			while( i+1 &lt; source.length() &amp;&amp; source.charAt(i) == source.charAt(i+1) ){</a:t>
            </a:r>
          </a:p>
          <a:p>
            <a:r>
              <a:rPr lang="hu-HU" b="1" dirty="0">
                <a:solidFill>
                  <a:srgbClr val="FFFF00"/>
                </a:solidFill>
              </a:rPr>
              <a:t>				runLength++;</a:t>
            </a:r>
          </a:p>
          <a:p>
            <a:r>
              <a:rPr lang="hu-HU" b="1" dirty="0">
                <a:solidFill>
                  <a:srgbClr val="FFFF00"/>
                </a:solidFill>
              </a:rPr>
              <a:t>				i++;</a:t>
            </a:r>
          </a:p>
          <a:p>
            <a:r>
              <a:rPr lang="hu-HU" b="1" dirty="0">
                <a:solidFill>
                  <a:srgbClr val="FFFF00"/>
                </a:solidFill>
              </a:rPr>
              <a:t>			}</a:t>
            </a:r>
          </a:p>
          <a:p>
            <a:r>
              <a:rPr lang="hu-HU" b="1" dirty="0">
                <a:solidFill>
                  <a:srgbClr val="FFFF00"/>
                </a:solidFill>
              </a:rPr>
              <a:t>			</a:t>
            </a:r>
          </a:p>
          <a:p>
            <a:r>
              <a:rPr lang="hu-HU" b="1" dirty="0">
                <a:solidFill>
                  <a:srgbClr val="FFFF00"/>
                </a:solidFill>
              </a:rPr>
              <a:t>			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stringBuffer.append(runLength);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>
                <a:solidFill>
                  <a:schemeClr val="tx2"/>
                </a:solidFill>
              </a:rPr>
              <a:t>// AAAA </a:t>
            </a:r>
            <a:r>
              <a:rPr lang="hu-HU" b="1" dirty="0" smtClean="0">
                <a:solidFill>
                  <a:schemeClr val="tx2"/>
                </a:solidFill>
                <a:sym typeface="Wingdings" panose="05000000000000000000" pitchFamily="2" charset="2"/>
              </a:rPr>
              <a:t></a:t>
            </a:r>
            <a:r>
              <a:rPr lang="hu-HU" b="1" dirty="0" smtClean="0">
                <a:solidFill>
                  <a:schemeClr val="tx2"/>
                </a:solidFill>
              </a:rPr>
              <a:t> </a:t>
            </a:r>
            <a:r>
              <a:rPr lang="hu-HU" b="1" dirty="0">
                <a:solidFill>
                  <a:schemeClr val="tx2"/>
                </a:solidFill>
              </a:rPr>
              <a:t>4 </a:t>
            </a:r>
          </a:p>
          <a:p>
            <a:r>
              <a:rPr lang="hu-HU" b="1" dirty="0">
                <a:solidFill>
                  <a:srgbClr val="FFFF00"/>
                </a:solidFill>
              </a:rPr>
              <a:t>			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stringBuffer.append(source.charAt(i)); </a:t>
            </a:r>
            <a:r>
              <a:rPr lang="hu-HU" b="1" dirty="0">
                <a:solidFill>
                  <a:schemeClr val="tx2"/>
                </a:solidFill>
              </a:rPr>
              <a:t>// A</a:t>
            </a:r>
          </a:p>
          <a:p>
            <a:r>
              <a:rPr lang="hu-HU" b="1" dirty="0">
                <a:solidFill>
                  <a:srgbClr val="FFFF00"/>
                </a:solidFill>
              </a:rPr>
              <a:t>		}</a:t>
            </a:r>
          </a:p>
          <a:p>
            <a:r>
              <a:rPr lang="hu-HU" b="1" dirty="0">
                <a:solidFill>
                  <a:srgbClr val="FFFF00"/>
                </a:solidFill>
              </a:rPr>
              <a:t>		</a:t>
            </a:r>
          </a:p>
          <a:p>
            <a:r>
              <a:rPr lang="hu-HU" b="1" dirty="0">
                <a:solidFill>
                  <a:srgbClr val="FFFF00"/>
                </a:solidFill>
              </a:rPr>
              <a:t>		return stringBuffer.toString();</a:t>
            </a:r>
          </a:p>
          <a:p>
            <a:r>
              <a:rPr lang="hu-HU" b="1" dirty="0" smtClean="0">
                <a:solidFill>
                  <a:srgbClr val="FFFF00"/>
                </a:solidFill>
              </a:rPr>
              <a:t>}</a:t>
            </a:r>
            <a:endParaRPr lang="hu-HU" b="1" dirty="0">
              <a:solidFill>
                <a:srgbClr val="FFFF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20495" y="5460642"/>
            <a:ext cx="50850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have the counter + the given character</a:t>
            </a:r>
          </a:p>
          <a:p>
            <a:r>
              <a:rPr lang="hu-HU" dirty="0"/>
              <a:t>w</a:t>
            </a:r>
            <a:r>
              <a:rPr lang="hu-HU" dirty="0" smtClean="0"/>
              <a:t>e just have to concatenate them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5025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" name="Table 38"/>
          <p:cNvGraphicFramePr>
            <a:graphicFrameLocks noGrp="1"/>
          </p:cNvGraphicFramePr>
          <p:nvPr>
            <p:extLst/>
          </p:nvPr>
        </p:nvGraphicFramePr>
        <p:xfrm>
          <a:off x="352854" y="543698"/>
          <a:ext cx="2745946" cy="40792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72973"/>
                <a:gridCol w="13729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Key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Value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B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AB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409136" y="771617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C</a:t>
            </a:r>
            <a:r>
              <a:rPr lang="hu-HU" b="1" u="sng" dirty="0" smtClean="0"/>
              <a:t>ompressed text:</a:t>
            </a:r>
            <a:endParaRPr lang="hu-HU" b="1" u="sng" dirty="0"/>
          </a:p>
        </p:txBody>
      </p:sp>
      <p:sp>
        <p:nvSpPr>
          <p:cNvPr id="2" name="TextBox 1"/>
          <p:cNvSpPr txBox="1"/>
          <p:nvPr/>
        </p:nvSpPr>
        <p:spPr>
          <a:xfrm>
            <a:off x="5866214" y="767507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1     </a:t>
            </a:r>
            <a:r>
              <a:rPr lang="hu-HU" b="1" dirty="0" smtClean="0">
                <a:solidFill>
                  <a:schemeClr val="tx2"/>
                </a:solidFill>
              </a:rPr>
              <a:t>2</a:t>
            </a:r>
            <a:r>
              <a:rPr lang="hu-HU" b="1" dirty="0" smtClean="0"/>
              <a:t>    3          5</a:t>
            </a:r>
            <a:endParaRPr lang="hu-HU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866214" y="1268627"/>
            <a:ext cx="74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    B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51352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" name="Table 38"/>
          <p:cNvGraphicFramePr>
            <a:graphicFrameLocks noGrp="1"/>
          </p:cNvGraphicFramePr>
          <p:nvPr>
            <p:extLst/>
          </p:nvPr>
        </p:nvGraphicFramePr>
        <p:xfrm>
          <a:off x="352854" y="543698"/>
          <a:ext cx="2745946" cy="40792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72973"/>
                <a:gridCol w="13729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Key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Value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B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AB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409136" y="771617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C</a:t>
            </a:r>
            <a:r>
              <a:rPr lang="hu-HU" b="1" u="sng" dirty="0" smtClean="0"/>
              <a:t>ompressed text:</a:t>
            </a:r>
            <a:endParaRPr lang="hu-HU" b="1" u="sng" dirty="0"/>
          </a:p>
        </p:txBody>
      </p:sp>
      <p:sp>
        <p:nvSpPr>
          <p:cNvPr id="2" name="TextBox 1"/>
          <p:cNvSpPr txBox="1"/>
          <p:nvPr/>
        </p:nvSpPr>
        <p:spPr>
          <a:xfrm>
            <a:off x="5866214" y="767507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1     </a:t>
            </a:r>
            <a:r>
              <a:rPr lang="hu-HU" b="1" dirty="0" smtClean="0">
                <a:solidFill>
                  <a:schemeClr val="tx2"/>
                </a:solidFill>
              </a:rPr>
              <a:t>2</a:t>
            </a:r>
            <a:r>
              <a:rPr lang="hu-HU" b="1" dirty="0" smtClean="0"/>
              <a:t>    </a:t>
            </a:r>
            <a:r>
              <a:rPr lang="hu-HU" b="1" dirty="0" smtClean="0">
                <a:solidFill>
                  <a:srgbClr val="FFFF00"/>
                </a:solidFill>
              </a:rPr>
              <a:t>3</a:t>
            </a:r>
            <a:r>
              <a:rPr lang="hu-HU" b="1" dirty="0" smtClean="0"/>
              <a:t>          5</a:t>
            </a:r>
            <a:endParaRPr lang="hu-HU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866214" y="1268627"/>
            <a:ext cx="74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    B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37286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" name="Table 38"/>
          <p:cNvGraphicFramePr>
            <a:graphicFrameLocks noGrp="1"/>
          </p:cNvGraphicFramePr>
          <p:nvPr>
            <p:extLst/>
          </p:nvPr>
        </p:nvGraphicFramePr>
        <p:xfrm>
          <a:off x="352854" y="543698"/>
          <a:ext cx="2745946" cy="40792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72973"/>
                <a:gridCol w="13729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Key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Value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B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AB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409136" y="771617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C</a:t>
            </a:r>
            <a:r>
              <a:rPr lang="hu-HU" b="1" u="sng" dirty="0" smtClean="0"/>
              <a:t>ompressed text:</a:t>
            </a:r>
            <a:endParaRPr lang="hu-HU" b="1" u="sng" dirty="0"/>
          </a:p>
        </p:txBody>
      </p:sp>
      <p:sp>
        <p:nvSpPr>
          <p:cNvPr id="2" name="TextBox 1"/>
          <p:cNvSpPr txBox="1"/>
          <p:nvPr/>
        </p:nvSpPr>
        <p:spPr>
          <a:xfrm>
            <a:off x="5866214" y="767507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1     </a:t>
            </a:r>
            <a:r>
              <a:rPr lang="hu-HU" b="1" dirty="0" smtClean="0">
                <a:solidFill>
                  <a:schemeClr val="tx2"/>
                </a:solidFill>
              </a:rPr>
              <a:t>2</a:t>
            </a:r>
            <a:r>
              <a:rPr lang="hu-HU" b="1" dirty="0" smtClean="0"/>
              <a:t>    </a:t>
            </a:r>
            <a:r>
              <a:rPr lang="hu-HU" b="1" dirty="0" smtClean="0">
                <a:solidFill>
                  <a:srgbClr val="FFFF00"/>
                </a:solidFill>
              </a:rPr>
              <a:t>3</a:t>
            </a:r>
            <a:r>
              <a:rPr lang="hu-HU" b="1" dirty="0" smtClean="0"/>
              <a:t>          5</a:t>
            </a:r>
            <a:endParaRPr lang="hu-HU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866214" y="1268627"/>
            <a:ext cx="130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    B    AB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81969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2734936"/>
              </p:ext>
            </p:extLst>
          </p:nvPr>
        </p:nvGraphicFramePr>
        <p:xfrm>
          <a:off x="352854" y="543698"/>
          <a:ext cx="2745946" cy="40792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72973"/>
                <a:gridCol w="13729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Key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Value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B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AB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BA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4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409136" y="771617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C</a:t>
            </a:r>
            <a:r>
              <a:rPr lang="hu-HU" b="1" u="sng" dirty="0" smtClean="0"/>
              <a:t>ompressed text:</a:t>
            </a:r>
            <a:endParaRPr lang="hu-HU" b="1" u="sng" dirty="0"/>
          </a:p>
        </p:txBody>
      </p:sp>
      <p:sp>
        <p:nvSpPr>
          <p:cNvPr id="2" name="TextBox 1"/>
          <p:cNvSpPr txBox="1"/>
          <p:nvPr/>
        </p:nvSpPr>
        <p:spPr>
          <a:xfrm>
            <a:off x="5866214" y="767507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1     </a:t>
            </a:r>
            <a:r>
              <a:rPr lang="hu-HU" b="1" dirty="0" smtClean="0">
                <a:solidFill>
                  <a:schemeClr val="tx2"/>
                </a:solidFill>
              </a:rPr>
              <a:t>2</a:t>
            </a:r>
            <a:r>
              <a:rPr lang="hu-HU" b="1" dirty="0" smtClean="0"/>
              <a:t>    </a:t>
            </a:r>
            <a:r>
              <a:rPr lang="hu-HU" b="1" dirty="0" smtClean="0">
                <a:solidFill>
                  <a:srgbClr val="FFFF00"/>
                </a:solidFill>
              </a:rPr>
              <a:t>3</a:t>
            </a:r>
            <a:r>
              <a:rPr lang="hu-HU" b="1" dirty="0" smtClean="0"/>
              <a:t>          5</a:t>
            </a:r>
            <a:endParaRPr lang="hu-HU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866214" y="1268627"/>
            <a:ext cx="130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    B    AB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50455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" name="Table 38"/>
          <p:cNvGraphicFramePr>
            <a:graphicFrameLocks noGrp="1"/>
          </p:cNvGraphicFramePr>
          <p:nvPr>
            <p:extLst/>
          </p:nvPr>
        </p:nvGraphicFramePr>
        <p:xfrm>
          <a:off x="352854" y="543698"/>
          <a:ext cx="2745946" cy="40792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72973"/>
                <a:gridCol w="13729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Key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Value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B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AB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BA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4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409136" y="771617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C</a:t>
            </a:r>
            <a:r>
              <a:rPr lang="hu-HU" b="1" u="sng" dirty="0" smtClean="0"/>
              <a:t>ompressed text:</a:t>
            </a:r>
            <a:endParaRPr lang="hu-HU" b="1" u="sng" dirty="0"/>
          </a:p>
        </p:txBody>
      </p:sp>
      <p:sp>
        <p:nvSpPr>
          <p:cNvPr id="2" name="TextBox 1"/>
          <p:cNvSpPr txBox="1"/>
          <p:nvPr/>
        </p:nvSpPr>
        <p:spPr>
          <a:xfrm>
            <a:off x="5866214" y="767507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1     </a:t>
            </a:r>
            <a:r>
              <a:rPr lang="hu-HU" b="1" dirty="0" smtClean="0">
                <a:solidFill>
                  <a:schemeClr val="tx2"/>
                </a:solidFill>
              </a:rPr>
              <a:t>2</a:t>
            </a:r>
            <a:r>
              <a:rPr lang="hu-HU" b="1" dirty="0" smtClean="0"/>
              <a:t>    </a:t>
            </a:r>
            <a:r>
              <a:rPr lang="hu-HU" b="1" dirty="0" smtClean="0">
                <a:solidFill>
                  <a:schemeClr val="tx2"/>
                </a:solidFill>
              </a:rPr>
              <a:t>3</a:t>
            </a:r>
            <a:r>
              <a:rPr lang="hu-HU" b="1" dirty="0" smtClean="0"/>
              <a:t>          5</a:t>
            </a:r>
            <a:endParaRPr lang="hu-HU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866214" y="1268627"/>
            <a:ext cx="130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    B    AB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15626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" name="Table 38"/>
          <p:cNvGraphicFramePr>
            <a:graphicFrameLocks noGrp="1"/>
          </p:cNvGraphicFramePr>
          <p:nvPr>
            <p:extLst/>
          </p:nvPr>
        </p:nvGraphicFramePr>
        <p:xfrm>
          <a:off x="352854" y="543698"/>
          <a:ext cx="2745946" cy="40792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72973"/>
                <a:gridCol w="13729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Key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Value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B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AB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BA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4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409136" y="771617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C</a:t>
            </a:r>
            <a:r>
              <a:rPr lang="hu-HU" b="1" u="sng" dirty="0" smtClean="0"/>
              <a:t>ompressed text:</a:t>
            </a:r>
            <a:endParaRPr lang="hu-HU" b="1" u="sng" dirty="0"/>
          </a:p>
        </p:txBody>
      </p:sp>
      <p:sp>
        <p:nvSpPr>
          <p:cNvPr id="2" name="TextBox 1"/>
          <p:cNvSpPr txBox="1"/>
          <p:nvPr/>
        </p:nvSpPr>
        <p:spPr>
          <a:xfrm>
            <a:off x="5866214" y="767507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1     </a:t>
            </a:r>
            <a:r>
              <a:rPr lang="hu-HU" b="1" dirty="0" smtClean="0">
                <a:solidFill>
                  <a:schemeClr val="tx2"/>
                </a:solidFill>
              </a:rPr>
              <a:t>2</a:t>
            </a:r>
            <a:r>
              <a:rPr lang="hu-HU" b="1" dirty="0" smtClean="0"/>
              <a:t>    </a:t>
            </a:r>
            <a:r>
              <a:rPr lang="hu-HU" b="1" dirty="0" smtClean="0">
                <a:solidFill>
                  <a:schemeClr val="tx2"/>
                </a:solidFill>
              </a:rPr>
              <a:t>3</a:t>
            </a:r>
            <a:r>
              <a:rPr lang="hu-HU" b="1" dirty="0" smtClean="0"/>
              <a:t>          </a:t>
            </a:r>
            <a:r>
              <a:rPr lang="hu-HU" b="1" dirty="0" smtClean="0">
                <a:solidFill>
                  <a:srgbClr val="FFFF00"/>
                </a:solidFill>
              </a:rPr>
              <a:t>5</a:t>
            </a:r>
            <a:endParaRPr lang="hu-HU" b="1" dirty="0">
              <a:solidFill>
                <a:srgbClr val="FFFF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66214" y="1268627"/>
            <a:ext cx="130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    B    AB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63606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" name="Table 38"/>
          <p:cNvGraphicFramePr>
            <a:graphicFrameLocks noGrp="1"/>
          </p:cNvGraphicFramePr>
          <p:nvPr>
            <p:extLst/>
          </p:nvPr>
        </p:nvGraphicFramePr>
        <p:xfrm>
          <a:off x="352854" y="543698"/>
          <a:ext cx="2745946" cy="40792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72973"/>
                <a:gridCol w="13729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Key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Value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B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AB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BA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4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409136" y="771617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C</a:t>
            </a:r>
            <a:r>
              <a:rPr lang="hu-HU" b="1" u="sng" dirty="0" smtClean="0"/>
              <a:t>ompressed text:</a:t>
            </a:r>
            <a:endParaRPr lang="hu-HU" b="1" u="sng" dirty="0"/>
          </a:p>
        </p:txBody>
      </p:sp>
      <p:sp>
        <p:nvSpPr>
          <p:cNvPr id="2" name="TextBox 1"/>
          <p:cNvSpPr txBox="1"/>
          <p:nvPr/>
        </p:nvSpPr>
        <p:spPr>
          <a:xfrm>
            <a:off x="5866214" y="767507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1     </a:t>
            </a:r>
            <a:r>
              <a:rPr lang="hu-HU" b="1" dirty="0" smtClean="0">
                <a:solidFill>
                  <a:schemeClr val="tx2"/>
                </a:solidFill>
              </a:rPr>
              <a:t>2</a:t>
            </a:r>
            <a:r>
              <a:rPr lang="hu-HU" b="1" dirty="0" smtClean="0"/>
              <a:t>    </a:t>
            </a:r>
            <a:r>
              <a:rPr lang="hu-HU" b="1" dirty="0" smtClean="0">
                <a:solidFill>
                  <a:schemeClr val="tx2"/>
                </a:solidFill>
              </a:rPr>
              <a:t>3</a:t>
            </a:r>
            <a:r>
              <a:rPr lang="hu-HU" b="1" dirty="0" smtClean="0"/>
              <a:t>          </a:t>
            </a:r>
            <a:r>
              <a:rPr lang="hu-HU" b="1" dirty="0" smtClean="0">
                <a:solidFill>
                  <a:srgbClr val="FFFF00"/>
                </a:solidFill>
              </a:rPr>
              <a:t>5</a:t>
            </a:r>
            <a:endParaRPr lang="hu-HU" b="1" dirty="0">
              <a:solidFill>
                <a:srgbClr val="FFFF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66214" y="1268627"/>
            <a:ext cx="1955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    B    AB       ?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3305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" name="Table 38"/>
          <p:cNvGraphicFramePr>
            <a:graphicFrameLocks noGrp="1"/>
          </p:cNvGraphicFramePr>
          <p:nvPr>
            <p:extLst/>
          </p:nvPr>
        </p:nvGraphicFramePr>
        <p:xfrm>
          <a:off x="352854" y="543698"/>
          <a:ext cx="2745946" cy="40792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72973"/>
                <a:gridCol w="13729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Key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Value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C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R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CA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4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AR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5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RR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6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RA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7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ARC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8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CAR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9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503090" y="1389455"/>
            <a:ext cx="4891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Sometimes there is an issue:</a:t>
            </a:r>
            <a:r>
              <a:rPr lang="hu-HU" dirty="0"/>
              <a:t> </a:t>
            </a:r>
            <a:r>
              <a:rPr lang="hu-HU" dirty="0" smtClean="0"/>
              <a:t> „tricky cases”</a:t>
            </a:r>
            <a:endParaRPr lang="hu-HU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827373" y="2108886"/>
            <a:ext cx="623920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Problem in general:  „</a:t>
            </a:r>
            <a:r>
              <a:rPr lang="hu-HU" b="1" dirty="0" smtClean="0"/>
              <a:t>z V z V z”</a:t>
            </a:r>
          </a:p>
          <a:p>
            <a:endParaRPr lang="hu-HU" b="1" dirty="0"/>
          </a:p>
          <a:p>
            <a:r>
              <a:rPr lang="hu-HU" dirty="0" smtClean="0"/>
              <a:t>In these cases we have to make guesses because</a:t>
            </a:r>
          </a:p>
          <a:p>
            <a:r>
              <a:rPr lang="hu-HU" dirty="0"/>
              <a:t>	</a:t>
            </a:r>
            <a:r>
              <a:rPr lang="hu-HU" dirty="0" smtClean="0"/>
              <a:t>we should decode integers that are not</a:t>
            </a:r>
          </a:p>
          <a:p>
            <a:r>
              <a:rPr lang="hu-HU" dirty="0"/>
              <a:t>	</a:t>
            </a:r>
            <a:r>
              <a:rPr lang="hu-HU" dirty="0" smtClean="0"/>
              <a:t>	present in the symbol table !!!</a:t>
            </a:r>
          </a:p>
          <a:p>
            <a:endParaRPr lang="hu-HU" dirty="0"/>
          </a:p>
          <a:p>
            <a:r>
              <a:rPr lang="hu-HU" b="1" dirty="0" smtClean="0">
                <a:solidFill>
                  <a:srgbClr val="FFFF00"/>
                </a:solidFill>
              </a:rPr>
              <a:t>GUESS = last code printed + first character in last code</a:t>
            </a:r>
            <a:endParaRPr lang="hu-HU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4733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" name="Table 38"/>
          <p:cNvGraphicFramePr>
            <a:graphicFrameLocks noGrp="1"/>
          </p:cNvGraphicFramePr>
          <p:nvPr>
            <p:extLst/>
          </p:nvPr>
        </p:nvGraphicFramePr>
        <p:xfrm>
          <a:off x="352854" y="543698"/>
          <a:ext cx="2745946" cy="40792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72973"/>
                <a:gridCol w="13729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Key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Value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B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AB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BA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4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409136" y="771617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C</a:t>
            </a:r>
            <a:r>
              <a:rPr lang="hu-HU" b="1" u="sng" dirty="0" smtClean="0"/>
              <a:t>ompressed text:</a:t>
            </a:r>
            <a:endParaRPr lang="hu-HU" b="1" u="sng" dirty="0"/>
          </a:p>
        </p:txBody>
      </p:sp>
      <p:sp>
        <p:nvSpPr>
          <p:cNvPr id="2" name="TextBox 1"/>
          <p:cNvSpPr txBox="1"/>
          <p:nvPr/>
        </p:nvSpPr>
        <p:spPr>
          <a:xfrm>
            <a:off x="5866214" y="767507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1     </a:t>
            </a:r>
            <a:r>
              <a:rPr lang="hu-HU" b="1" dirty="0" smtClean="0">
                <a:solidFill>
                  <a:schemeClr val="tx2"/>
                </a:solidFill>
              </a:rPr>
              <a:t>2</a:t>
            </a:r>
            <a:r>
              <a:rPr lang="hu-HU" b="1" dirty="0" smtClean="0"/>
              <a:t>    </a:t>
            </a:r>
            <a:r>
              <a:rPr lang="hu-HU" b="1" dirty="0" smtClean="0">
                <a:solidFill>
                  <a:schemeClr val="tx2"/>
                </a:solidFill>
              </a:rPr>
              <a:t>3</a:t>
            </a:r>
            <a:r>
              <a:rPr lang="hu-HU" b="1" dirty="0" smtClean="0"/>
              <a:t>          </a:t>
            </a:r>
            <a:r>
              <a:rPr lang="hu-HU" b="1" dirty="0" smtClean="0">
                <a:solidFill>
                  <a:srgbClr val="FFFF00"/>
                </a:solidFill>
              </a:rPr>
              <a:t>5</a:t>
            </a:r>
            <a:endParaRPr lang="hu-HU" b="1" dirty="0">
              <a:solidFill>
                <a:srgbClr val="FFFF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66214" y="1268627"/>
            <a:ext cx="2231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    B    AB       ABA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61958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" name="Table 38"/>
          <p:cNvGraphicFramePr>
            <a:graphicFrameLocks noGrp="1"/>
          </p:cNvGraphicFramePr>
          <p:nvPr>
            <p:extLst/>
          </p:nvPr>
        </p:nvGraphicFramePr>
        <p:xfrm>
          <a:off x="352854" y="543698"/>
          <a:ext cx="2745946" cy="40792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72973"/>
                <a:gridCol w="13729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Key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Value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B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AB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BA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4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409136" y="771617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C</a:t>
            </a:r>
            <a:r>
              <a:rPr lang="hu-HU" b="1" u="sng" dirty="0" smtClean="0"/>
              <a:t>ompressed text:</a:t>
            </a:r>
            <a:endParaRPr lang="hu-HU" b="1" u="sng" dirty="0"/>
          </a:p>
        </p:txBody>
      </p:sp>
      <p:sp>
        <p:nvSpPr>
          <p:cNvPr id="2" name="TextBox 1"/>
          <p:cNvSpPr txBox="1"/>
          <p:nvPr/>
        </p:nvSpPr>
        <p:spPr>
          <a:xfrm>
            <a:off x="5866214" y="767507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1     </a:t>
            </a:r>
            <a:r>
              <a:rPr lang="hu-HU" b="1" dirty="0" smtClean="0">
                <a:solidFill>
                  <a:schemeClr val="tx2"/>
                </a:solidFill>
              </a:rPr>
              <a:t>2</a:t>
            </a:r>
            <a:r>
              <a:rPr lang="hu-HU" b="1" dirty="0" smtClean="0"/>
              <a:t>    </a:t>
            </a:r>
            <a:r>
              <a:rPr lang="hu-HU" b="1" dirty="0" smtClean="0">
                <a:solidFill>
                  <a:schemeClr val="tx2"/>
                </a:solidFill>
              </a:rPr>
              <a:t>3</a:t>
            </a:r>
            <a:r>
              <a:rPr lang="hu-HU" b="1" dirty="0" smtClean="0"/>
              <a:t>          5</a:t>
            </a:r>
            <a:endParaRPr lang="hu-HU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866214" y="1268627"/>
            <a:ext cx="2231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00B050"/>
                </a:solidFill>
              </a:rPr>
              <a:t>A    B    AB       ABA</a:t>
            </a:r>
            <a:endParaRPr lang="hu-HU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298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745" y="208019"/>
            <a:ext cx="9404723" cy="1400530"/>
          </a:xfrm>
        </p:spPr>
        <p:txBody>
          <a:bodyPr/>
          <a:lstStyle/>
          <a:p>
            <a:r>
              <a:rPr lang="hu-HU" b="1" u="sng" dirty="0"/>
              <a:t>Source code</a:t>
            </a:r>
            <a:endParaRPr lang="hu-HU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259745" y="1170668"/>
            <a:ext cx="8137164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FF00"/>
                </a:solidFill>
              </a:rPr>
              <a:t>public static String decode(String source){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	StringBuffer stringBuffer = new StringBuffer();</a:t>
            </a:r>
          </a:p>
          <a:p>
            <a:r>
              <a:rPr lang="hu-HU" b="1" dirty="0">
                <a:solidFill>
                  <a:srgbClr val="FFFF00"/>
                </a:solidFill>
              </a:rPr>
              <a:t>		</a:t>
            </a:r>
          </a:p>
          <a:p>
            <a:r>
              <a:rPr lang="hu-HU" b="1" dirty="0">
                <a:solidFill>
                  <a:srgbClr val="FFFF00"/>
                </a:solidFill>
              </a:rPr>
              <a:t>		Pattern pattern = Pattern.compile("[0-9]+|[a-zA-Z]");</a:t>
            </a:r>
          </a:p>
          <a:p>
            <a:r>
              <a:rPr lang="hu-HU" b="1" dirty="0">
                <a:solidFill>
                  <a:srgbClr val="FFFF00"/>
                </a:solidFill>
              </a:rPr>
              <a:t>		Matcher matcher = pattern.matcher(source);</a:t>
            </a:r>
          </a:p>
          <a:p>
            <a:r>
              <a:rPr lang="hu-HU" b="1" dirty="0">
                <a:solidFill>
                  <a:srgbClr val="FFFF00"/>
                </a:solidFill>
              </a:rPr>
              <a:t>		</a:t>
            </a:r>
          </a:p>
          <a:p>
            <a:r>
              <a:rPr lang="hu-HU" b="1" dirty="0">
                <a:solidFill>
                  <a:srgbClr val="FFFF00"/>
                </a:solidFill>
              </a:rPr>
              <a:t>		while( matcher.find() ){</a:t>
            </a:r>
          </a:p>
          <a:p>
            <a:r>
              <a:rPr lang="hu-HU" b="1" dirty="0">
                <a:solidFill>
                  <a:srgbClr val="FFFF00"/>
                </a:solidFill>
              </a:rPr>
              <a:t>			int num = Integer.parseInt(matcher.group());</a:t>
            </a:r>
          </a:p>
          <a:p>
            <a:r>
              <a:rPr lang="hu-HU" b="1" dirty="0">
                <a:solidFill>
                  <a:srgbClr val="FFFF00"/>
                </a:solidFill>
              </a:rPr>
              <a:t>			matcher.find();</a:t>
            </a:r>
          </a:p>
          <a:p>
            <a:r>
              <a:rPr lang="hu-HU" b="1" dirty="0">
                <a:solidFill>
                  <a:srgbClr val="FFFF00"/>
                </a:solidFill>
              </a:rPr>
              <a:t>			while( num-- != 0 ){</a:t>
            </a:r>
          </a:p>
          <a:p>
            <a:r>
              <a:rPr lang="hu-HU" b="1" dirty="0">
                <a:solidFill>
                  <a:srgbClr val="FFFF00"/>
                </a:solidFill>
              </a:rPr>
              <a:t>				stringBuffer.append(matcher.group());</a:t>
            </a:r>
          </a:p>
          <a:p>
            <a:r>
              <a:rPr lang="hu-HU" b="1" dirty="0">
                <a:solidFill>
                  <a:srgbClr val="FFFF00"/>
                </a:solidFill>
              </a:rPr>
              <a:t>			}</a:t>
            </a:r>
          </a:p>
          <a:p>
            <a:r>
              <a:rPr lang="hu-HU" b="1" dirty="0">
                <a:solidFill>
                  <a:srgbClr val="FFFF00"/>
                </a:solidFill>
              </a:rPr>
              <a:t>		}</a:t>
            </a:r>
          </a:p>
          <a:p>
            <a:r>
              <a:rPr lang="hu-HU" b="1" dirty="0">
                <a:solidFill>
                  <a:srgbClr val="FFFF00"/>
                </a:solidFill>
              </a:rPr>
              <a:t>		</a:t>
            </a:r>
          </a:p>
          <a:p>
            <a:r>
              <a:rPr lang="hu-HU" b="1" dirty="0">
                <a:solidFill>
                  <a:srgbClr val="FFFF00"/>
                </a:solidFill>
              </a:rPr>
              <a:t>		return stringBuffer.toString();</a:t>
            </a:r>
          </a:p>
          <a:p>
            <a:r>
              <a:rPr lang="hu-HU" b="1" dirty="0" smtClean="0">
                <a:solidFill>
                  <a:srgbClr val="FFFF00"/>
                </a:solidFill>
              </a:rPr>
              <a:t>}</a:t>
            </a:r>
            <a:endParaRPr lang="hu-HU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309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745" y="208019"/>
            <a:ext cx="9404723" cy="1400530"/>
          </a:xfrm>
        </p:spPr>
        <p:txBody>
          <a:bodyPr/>
          <a:lstStyle/>
          <a:p>
            <a:r>
              <a:rPr lang="hu-HU" b="1" u="sng" dirty="0"/>
              <a:t>Source code</a:t>
            </a:r>
            <a:endParaRPr lang="hu-HU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259745" y="1170668"/>
            <a:ext cx="8137164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FF00"/>
                </a:solidFill>
              </a:rPr>
              <a:t>public static String decode(String source){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	StringBuffer stringBuffer = new StringBuffer();</a:t>
            </a:r>
          </a:p>
          <a:p>
            <a:r>
              <a:rPr lang="hu-HU" b="1" dirty="0">
                <a:solidFill>
                  <a:srgbClr val="FFFF00"/>
                </a:solidFill>
              </a:rPr>
              <a:t>		</a:t>
            </a:r>
          </a:p>
          <a:p>
            <a:r>
              <a:rPr lang="hu-HU" b="1" dirty="0">
                <a:solidFill>
                  <a:srgbClr val="FFFF00"/>
                </a:solidFill>
              </a:rPr>
              <a:t>		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Pattern pattern = Pattern.compile("[0-9]+|[a-zA-Z]");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Matcher matcher = pattern.matcher(source);</a:t>
            </a:r>
          </a:p>
          <a:p>
            <a:r>
              <a:rPr lang="hu-HU" b="1" dirty="0">
                <a:solidFill>
                  <a:srgbClr val="FFFF00"/>
                </a:solidFill>
              </a:rPr>
              <a:t>		</a:t>
            </a:r>
          </a:p>
          <a:p>
            <a:r>
              <a:rPr lang="hu-HU" b="1" dirty="0">
                <a:solidFill>
                  <a:srgbClr val="FFFF00"/>
                </a:solidFill>
              </a:rPr>
              <a:t>		while( matcher.find() ){</a:t>
            </a:r>
          </a:p>
          <a:p>
            <a:r>
              <a:rPr lang="hu-HU" b="1" dirty="0">
                <a:solidFill>
                  <a:srgbClr val="FFFF00"/>
                </a:solidFill>
              </a:rPr>
              <a:t>			int num = Integer.parseInt(matcher.group());</a:t>
            </a:r>
          </a:p>
          <a:p>
            <a:r>
              <a:rPr lang="hu-HU" b="1" dirty="0">
                <a:solidFill>
                  <a:srgbClr val="FFFF00"/>
                </a:solidFill>
              </a:rPr>
              <a:t>			matcher.find();</a:t>
            </a:r>
          </a:p>
          <a:p>
            <a:r>
              <a:rPr lang="hu-HU" b="1" dirty="0">
                <a:solidFill>
                  <a:srgbClr val="FFFF00"/>
                </a:solidFill>
              </a:rPr>
              <a:t>			while( num-- != 0 ){</a:t>
            </a:r>
          </a:p>
          <a:p>
            <a:r>
              <a:rPr lang="hu-HU" b="1" dirty="0">
                <a:solidFill>
                  <a:srgbClr val="FFFF00"/>
                </a:solidFill>
              </a:rPr>
              <a:t>				stringBuffer.append(matcher.group());</a:t>
            </a:r>
          </a:p>
          <a:p>
            <a:r>
              <a:rPr lang="hu-HU" b="1" dirty="0">
                <a:solidFill>
                  <a:srgbClr val="FFFF00"/>
                </a:solidFill>
              </a:rPr>
              <a:t>			}</a:t>
            </a:r>
          </a:p>
          <a:p>
            <a:r>
              <a:rPr lang="hu-HU" b="1" dirty="0">
                <a:solidFill>
                  <a:srgbClr val="FFFF00"/>
                </a:solidFill>
              </a:rPr>
              <a:t>		}</a:t>
            </a:r>
          </a:p>
          <a:p>
            <a:r>
              <a:rPr lang="hu-HU" b="1" dirty="0">
                <a:solidFill>
                  <a:srgbClr val="FFFF00"/>
                </a:solidFill>
              </a:rPr>
              <a:t>		</a:t>
            </a:r>
          </a:p>
          <a:p>
            <a:r>
              <a:rPr lang="hu-HU" b="1" dirty="0">
                <a:solidFill>
                  <a:srgbClr val="FFFF00"/>
                </a:solidFill>
              </a:rPr>
              <a:t>		return stringBuffer.toString();</a:t>
            </a:r>
          </a:p>
          <a:p>
            <a:r>
              <a:rPr lang="hu-HU" b="1" dirty="0" smtClean="0">
                <a:solidFill>
                  <a:srgbClr val="FFFF00"/>
                </a:solidFill>
              </a:rPr>
              <a:t>}</a:t>
            </a:r>
            <a:endParaRPr lang="hu-HU" b="1" dirty="0">
              <a:solidFill>
                <a:srgbClr val="FFFF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20495" y="5460642"/>
            <a:ext cx="50305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try to find the compressed sections with</a:t>
            </a:r>
          </a:p>
          <a:p>
            <a:r>
              <a:rPr lang="hu-HU" dirty="0"/>
              <a:t>r</a:t>
            </a:r>
            <a:r>
              <a:rPr lang="hu-HU" dirty="0" smtClean="0"/>
              <a:t>egular expressions: for example </a:t>
            </a:r>
            <a:r>
              <a:rPr lang="hu-HU" b="1" dirty="0" smtClean="0"/>
              <a:t>4A</a:t>
            </a:r>
            <a:r>
              <a:rPr lang="hu-HU" dirty="0" smtClean="0"/>
              <a:t> or </a:t>
            </a:r>
            <a:r>
              <a:rPr lang="hu-HU" b="1" dirty="0" smtClean="0"/>
              <a:t>6R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4037735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745" y="208019"/>
            <a:ext cx="9404723" cy="1400530"/>
          </a:xfrm>
        </p:spPr>
        <p:txBody>
          <a:bodyPr/>
          <a:lstStyle/>
          <a:p>
            <a:r>
              <a:rPr lang="hu-HU" b="1" u="sng" dirty="0"/>
              <a:t>Source code</a:t>
            </a:r>
            <a:endParaRPr lang="hu-HU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259745" y="1170668"/>
            <a:ext cx="8137164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FF00"/>
                </a:solidFill>
              </a:rPr>
              <a:t>public static String decode(String source){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	StringBuffer stringBuffer = new StringBuffer();</a:t>
            </a:r>
          </a:p>
          <a:p>
            <a:r>
              <a:rPr lang="hu-HU" b="1" dirty="0">
                <a:solidFill>
                  <a:srgbClr val="FFFF00"/>
                </a:solidFill>
              </a:rPr>
              <a:t>		</a:t>
            </a:r>
          </a:p>
          <a:p>
            <a:r>
              <a:rPr lang="hu-HU" b="1" dirty="0">
                <a:solidFill>
                  <a:srgbClr val="FFFF00"/>
                </a:solidFill>
              </a:rPr>
              <a:t>		Pattern pattern = Pattern.compile("[0-9]+|[a-zA-Z]");</a:t>
            </a:r>
          </a:p>
          <a:p>
            <a:r>
              <a:rPr lang="hu-HU" b="1" dirty="0">
                <a:solidFill>
                  <a:srgbClr val="FFFF00"/>
                </a:solidFill>
              </a:rPr>
              <a:t>		Matcher matcher = pattern.matcher(source);</a:t>
            </a:r>
          </a:p>
          <a:p>
            <a:r>
              <a:rPr lang="hu-HU" b="1" dirty="0">
                <a:solidFill>
                  <a:srgbClr val="FFFF00"/>
                </a:solidFill>
              </a:rPr>
              <a:t>		</a:t>
            </a:r>
          </a:p>
          <a:p>
            <a:r>
              <a:rPr lang="hu-HU" b="1" dirty="0">
                <a:solidFill>
                  <a:srgbClr val="FFFF00"/>
                </a:solidFill>
              </a:rPr>
              <a:t>		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while( matcher.find() ){</a:t>
            </a:r>
          </a:p>
          <a:p>
            <a:r>
              <a:rPr lang="hu-HU" b="1" dirty="0">
                <a:solidFill>
                  <a:srgbClr val="FFFF00"/>
                </a:solidFill>
              </a:rPr>
              <a:t>			int num = Integer.parseInt(matcher.group());</a:t>
            </a:r>
          </a:p>
          <a:p>
            <a:r>
              <a:rPr lang="hu-HU" b="1" dirty="0">
                <a:solidFill>
                  <a:srgbClr val="FFFF00"/>
                </a:solidFill>
              </a:rPr>
              <a:t>			matcher.find();</a:t>
            </a:r>
          </a:p>
          <a:p>
            <a:r>
              <a:rPr lang="hu-HU" b="1" dirty="0">
                <a:solidFill>
                  <a:srgbClr val="FFFF00"/>
                </a:solidFill>
              </a:rPr>
              <a:t>			while( num-- != 0 ){</a:t>
            </a:r>
          </a:p>
          <a:p>
            <a:r>
              <a:rPr lang="hu-HU" b="1" dirty="0">
                <a:solidFill>
                  <a:srgbClr val="FFFF00"/>
                </a:solidFill>
              </a:rPr>
              <a:t>				stringBuffer.append(matcher.group());</a:t>
            </a:r>
          </a:p>
          <a:p>
            <a:r>
              <a:rPr lang="hu-HU" b="1" dirty="0">
                <a:solidFill>
                  <a:srgbClr val="FFFF00"/>
                </a:solidFill>
              </a:rPr>
              <a:t>			}</a:t>
            </a:r>
          </a:p>
          <a:p>
            <a:r>
              <a:rPr lang="hu-HU" b="1" dirty="0">
                <a:solidFill>
                  <a:srgbClr val="FFFF00"/>
                </a:solidFill>
              </a:rPr>
              <a:t>		}</a:t>
            </a:r>
          </a:p>
          <a:p>
            <a:r>
              <a:rPr lang="hu-HU" b="1" dirty="0">
                <a:solidFill>
                  <a:srgbClr val="FFFF00"/>
                </a:solidFill>
              </a:rPr>
              <a:t>		</a:t>
            </a:r>
          </a:p>
          <a:p>
            <a:r>
              <a:rPr lang="hu-HU" b="1" dirty="0">
                <a:solidFill>
                  <a:srgbClr val="FFFF00"/>
                </a:solidFill>
              </a:rPr>
              <a:t>		return stringBuffer.toString();</a:t>
            </a:r>
          </a:p>
          <a:p>
            <a:r>
              <a:rPr lang="hu-HU" b="1" dirty="0" smtClean="0">
                <a:solidFill>
                  <a:srgbClr val="FFFF00"/>
                </a:solidFill>
              </a:rPr>
              <a:t>}</a:t>
            </a:r>
            <a:endParaRPr lang="hu-HU" b="1" dirty="0">
              <a:solidFill>
                <a:srgbClr val="FFFF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20495" y="5460642"/>
            <a:ext cx="53062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want to find all of them, so we iterate until</a:t>
            </a:r>
          </a:p>
          <a:p>
            <a:r>
              <a:rPr lang="hu-HU" dirty="0"/>
              <a:t>t</a:t>
            </a:r>
            <a:r>
              <a:rPr lang="hu-HU" dirty="0" smtClean="0"/>
              <a:t>here is no more left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8392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745" y="208019"/>
            <a:ext cx="9404723" cy="1400530"/>
          </a:xfrm>
        </p:spPr>
        <p:txBody>
          <a:bodyPr/>
          <a:lstStyle/>
          <a:p>
            <a:r>
              <a:rPr lang="hu-HU" b="1" u="sng" dirty="0"/>
              <a:t>Source code</a:t>
            </a:r>
            <a:endParaRPr lang="hu-HU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259745" y="1170668"/>
            <a:ext cx="8137164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FF00"/>
                </a:solidFill>
              </a:rPr>
              <a:t>public static String decode(String source){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	StringBuffer stringBuffer = new StringBuffer();</a:t>
            </a:r>
          </a:p>
          <a:p>
            <a:r>
              <a:rPr lang="hu-HU" b="1" dirty="0">
                <a:solidFill>
                  <a:srgbClr val="FFFF00"/>
                </a:solidFill>
              </a:rPr>
              <a:t>		</a:t>
            </a:r>
          </a:p>
          <a:p>
            <a:r>
              <a:rPr lang="hu-HU" b="1" dirty="0">
                <a:solidFill>
                  <a:srgbClr val="FFFF00"/>
                </a:solidFill>
              </a:rPr>
              <a:t>		Pattern pattern = Pattern.compile("[0-9]+|[a-zA-Z]");</a:t>
            </a:r>
          </a:p>
          <a:p>
            <a:r>
              <a:rPr lang="hu-HU" b="1" dirty="0">
                <a:solidFill>
                  <a:srgbClr val="FFFF00"/>
                </a:solidFill>
              </a:rPr>
              <a:t>		Matcher matcher = pattern.matcher(source);</a:t>
            </a:r>
          </a:p>
          <a:p>
            <a:r>
              <a:rPr lang="hu-HU" b="1" dirty="0">
                <a:solidFill>
                  <a:srgbClr val="FFFF00"/>
                </a:solidFill>
              </a:rPr>
              <a:t>		</a:t>
            </a:r>
          </a:p>
          <a:p>
            <a:r>
              <a:rPr lang="hu-HU" b="1" dirty="0">
                <a:solidFill>
                  <a:srgbClr val="FFFF00"/>
                </a:solidFill>
              </a:rPr>
              <a:t>		while( matcher.find() ){</a:t>
            </a:r>
          </a:p>
          <a:p>
            <a:r>
              <a:rPr lang="hu-HU" b="1" dirty="0">
                <a:solidFill>
                  <a:srgbClr val="FFFF00"/>
                </a:solidFill>
              </a:rPr>
              <a:t>			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int num = Integer.parseInt(matcher.group());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matcher.find();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while( num-- != 0 ){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	stringBuffer.append(matcher.group());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}</a:t>
            </a:r>
          </a:p>
          <a:p>
            <a:r>
              <a:rPr lang="hu-HU" b="1" dirty="0">
                <a:solidFill>
                  <a:srgbClr val="FFFF00"/>
                </a:solidFill>
              </a:rPr>
              <a:t>		}</a:t>
            </a:r>
          </a:p>
          <a:p>
            <a:r>
              <a:rPr lang="hu-HU" b="1" dirty="0">
                <a:solidFill>
                  <a:srgbClr val="FFFF00"/>
                </a:solidFill>
              </a:rPr>
              <a:t>		</a:t>
            </a:r>
          </a:p>
          <a:p>
            <a:r>
              <a:rPr lang="hu-HU" b="1" dirty="0">
                <a:solidFill>
                  <a:srgbClr val="FFFF00"/>
                </a:solidFill>
              </a:rPr>
              <a:t>		return stringBuffer.toString();</a:t>
            </a:r>
          </a:p>
          <a:p>
            <a:r>
              <a:rPr lang="hu-HU" b="1" dirty="0" smtClean="0">
                <a:solidFill>
                  <a:srgbClr val="FFFF00"/>
                </a:solidFill>
              </a:rPr>
              <a:t>}</a:t>
            </a:r>
            <a:endParaRPr lang="hu-HU" b="1" dirty="0">
              <a:solidFill>
                <a:srgbClr val="FFFF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43778" y="5112913"/>
            <a:ext cx="58929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have for example: </a:t>
            </a:r>
            <a:r>
              <a:rPr lang="hu-HU" b="1" dirty="0" smtClean="0"/>
              <a:t>3A</a:t>
            </a:r>
            <a:r>
              <a:rPr lang="hu-HU" dirty="0" smtClean="0"/>
              <a:t>, we get </a:t>
            </a:r>
            <a:r>
              <a:rPr lang="hu-HU" b="1" dirty="0" smtClean="0"/>
              <a:t>3</a:t>
            </a:r>
            <a:r>
              <a:rPr lang="hu-HU" dirty="0" smtClean="0"/>
              <a:t> and keep</a:t>
            </a:r>
          </a:p>
          <a:p>
            <a:r>
              <a:rPr lang="hu-HU" dirty="0"/>
              <a:t>d</a:t>
            </a:r>
            <a:r>
              <a:rPr lang="hu-HU" dirty="0" smtClean="0"/>
              <a:t>ecrementing its value + keep adding the A to the</a:t>
            </a:r>
          </a:p>
          <a:p>
            <a:r>
              <a:rPr lang="hu-HU" dirty="0"/>
              <a:t>f</a:t>
            </a:r>
            <a:r>
              <a:rPr lang="hu-HU" dirty="0" smtClean="0"/>
              <a:t>inal string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90838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Problems</a:t>
            </a:r>
            <a:endParaRPr lang="hu-HU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Most files have a lot of redundancy</a:t>
            </a:r>
          </a:p>
          <a:p>
            <a:r>
              <a:rPr lang="hu-HU" dirty="0" smtClean="0"/>
              <a:t>We want to reduce the size of a file: in order to save space and we want to save time transmitting it</a:t>
            </a:r>
          </a:p>
          <a:p>
            <a:r>
              <a:rPr lang="hu-HU" dirty="0" smtClean="0"/>
              <a:t>There are 3 important data compression algorithms</a:t>
            </a:r>
          </a:p>
          <a:p>
            <a:pPr lvl="1"/>
            <a:r>
              <a:rPr lang="hu-HU" b="1" dirty="0" smtClean="0"/>
              <a:t>RLE</a:t>
            </a:r>
            <a:r>
              <a:rPr lang="hu-HU" dirty="0" smtClean="0"/>
              <a:t>  ( run length encoding )</a:t>
            </a:r>
          </a:p>
          <a:p>
            <a:pPr lvl="1"/>
            <a:r>
              <a:rPr lang="hu-HU" b="1" dirty="0" smtClean="0"/>
              <a:t>Huffman-encoding</a:t>
            </a:r>
          </a:p>
          <a:p>
            <a:pPr lvl="1"/>
            <a:r>
              <a:rPr lang="hu-HU" b="1" dirty="0" smtClean="0"/>
              <a:t>LZW</a:t>
            </a:r>
            <a:r>
              <a:rPr lang="hu-HU" dirty="0" smtClean="0"/>
              <a:t> method</a:t>
            </a:r>
          </a:p>
        </p:txBody>
      </p:sp>
    </p:spTree>
    <p:extLst>
      <p:ext uri="{BB962C8B-B14F-4D97-AF65-F5344CB8AC3E}">
        <p14:creationId xmlns:p14="http://schemas.microsoft.com/office/powerpoint/2010/main" val="69317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745" y="208019"/>
            <a:ext cx="9404723" cy="1400530"/>
          </a:xfrm>
        </p:spPr>
        <p:txBody>
          <a:bodyPr/>
          <a:lstStyle/>
          <a:p>
            <a:r>
              <a:rPr lang="hu-HU" b="1" u="sng" dirty="0"/>
              <a:t>Source code</a:t>
            </a:r>
            <a:endParaRPr lang="hu-HU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259745" y="1170668"/>
            <a:ext cx="8137164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FF00"/>
                </a:solidFill>
              </a:rPr>
              <a:t>public static String decode(String source){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	StringBuffer stringBuffer = new StringBuffer();</a:t>
            </a:r>
          </a:p>
          <a:p>
            <a:r>
              <a:rPr lang="hu-HU" b="1" dirty="0">
                <a:solidFill>
                  <a:srgbClr val="FFFF00"/>
                </a:solidFill>
              </a:rPr>
              <a:t>		</a:t>
            </a:r>
          </a:p>
          <a:p>
            <a:r>
              <a:rPr lang="hu-HU" b="1" dirty="0">
                <a:solidFill>
                  <a:srgbClr val="FFFF00"/>
                </a:solidFill>
              </a:rPr>
              <a:t>		Pattern pattern = Pattern.compile("[0-9]+|[a-zA-Z]");</a:t>
            </a:r>
          </a:p>
          <a:p>
            <a:r>
              <a:rPr lang="hu-HU" b="1" dirty="0">
                <a:solidFill>
                  <a:srgbClr val="FFFF00"/>
                </a:solidFill>
              </a:rPr>
              <a:t>		Matcher matcher = pattern.matcher(source);</a:t>
            </a:r>
          </a:p>
          <a:p>
            <a:r>
              <a:rPr lang="hu-HU" b="1" dirty="0">
                <a:solidFill>
                  <a:srgbClr val="FFFF00"/>
                </a:solidFill>
              </a:rPr>
              <a:t>		</a:t>
            </a:r>
          </a:p>
          <a:p>
            <a:r>
              <a:rPr lang="hu-HU" b="1" dirty="0">
                <a:solidFill>
                  <a:srgbClr val="FFFF00"/>
                </a:solidFill>
              </a:rPr>
              <a:t>		while( matcher.find() ){</a:t>
            </a:r>
          </a:p>
          <a:p>
            <a:r>
              <a:rPr lang="hu-HU" b="1" dirty="0">
                <a:solidFill>
                  <a:srgbClr val="FFFF00"/>
                </a:solidFill>
              </a:rPr>
              <a:t>			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int num = Integer.parseInt(matcher.group());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matcher.find();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while( num-- != 0 ){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	stringBuffer.append(matcher.group());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}</a:t>
            </a:r>
          </a:p>
          <a:p>
            <a:r>
              <a:rPr lang="hu-HU" b="1" dirty="0">
                <a:solidFill>
                  <a:srgbClr val="FFFF00"/>
                </a:solidFill>
              </a:rPr>
              <a:t>		}</a:t>
            </a:r>
          </a:p>
          <a:p>
            <a:r>
              <a:rPr lang="hu-HU" b="1" dirty="0">
                <a:solidFill>
                  <a:srgbClr val="FFFF00"/>
                </a:solidFill>
              </a:rPr>
              <a:t>		</a:t>
            </a:r>
          </a:p>
          <a:p>
            <a:r>
              <a:rPr lang="hu-HU" b="1" dirty="0">
                <a:solidFill>
                  <a:srgbClr val="FFFF00"/>
                </a:solidFill>
              </a:rPr>
              <a:t>		return stringBuffer.toString();</a:t>
            </a:r>
          </a:p>
          <a:p>
            <a:r>
              <a:rPr lang="hu-HU" b="1" dirty="0" smtClean="0">
                <a:solidFill>
                  <a:srgbClr val="FFFF00"/>
                </a:solidFill>
              </a:rPr>
              <a:t>}</a:t>
            </a:r>
            <a:endParaRPr lang="hu-HU" b="1" dirty="0">
              <a:solidFill>
                <a:srgbClr val="FFFF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43778" y="5112913"/>
            <a:ext cx="59506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Why? </a:t>
            </a:r>
            <a:r>
              <a:rPr lang="hu-HU" dirty="0" smtClean="0"/>
              <a:t>Because we want to end up with the original </a:t>
            </a:r>
          </a:p>
          <a:p>
            <a:r>
              <a:rPr lang="hu-HU" dirty="0"/>
              <a:t>t</a:t>
            </a:r>
            <a:r>
              <a:rPr lang="hu-HU" dirty="0" smtClean="0"/>
              <a:t>ext, so</a:t>
            </a:r>
          </a:p>
          <a:p>
            <a:endParaRPr lang="hu-HU" dirty="0"/>
          </a:p>
          <a:p>
            <a:r>
              <a:rPr lang="hu-HU" b="1" dirty="0" smtClean="0"/>
              <a:t>3A </a:t>
            </a:r>
            <a:r>
              <a:rPr lang="hu-HU" b="1" dirty="0" smtClean="0">
                <a:sym typeface="Wingdings" panose="05000000000000000000" pitchFamily="2" charset="2"/>
              </a:rPr>
              <a:t> AAA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26611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0569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b="1" dirty="0" smtClean="0"/>
              <a:t>DATA COMPRESSION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b="1" dirty="0" smtClean="0"/>
              <a:t>HUFFMAN ENCODING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9783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63958"/>
          </a:xfrm>
        </p:spPr>
        <p:txBody>
          <a:bodyPr/>
          <a:lstStyle/>
          <a:p>
            <a:r>
              <a:rPr lang="hu-HU" b="1" u="sng" dirty="0" smtClean="0"/>
              <a:t>Huffman-code</a:t>
            </a:r>
            <a:endParaRPr lang="hu-HU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596980"/>
            <a:ext cx="8946541" cy="4932609"/>
          </a:xfrm>
        </p:spPr>
        <p:txBody>
          <a:bodyPr>
            <a:normAutofit/>
          </a:bodyPr>
          <a:lstStyle/>
          <a:p>
            <a:r>
              <a:rPr lang="hu-HU" dirty="0"/>
              <a:t>C</a:t>
            </a:r>
            <a:r>
              <a:rPr lang="hu-HU" dirty="0" smtClean="0"/>
              <a:t>ommon </a:t>
            </a:r>
            <a:r>
              <a:rPr lang="hu-HU" dirty="0"/>
              <a:t>technique in entropy </a:t>
            </a:r>
            <a:r>
              <a:rPr lang="hu-HU" dirty="0" smtClean="0"/>
              <a:t>encoding</a:t>
            </a:r>
          </a:p>
          <a:p>
            <a:r>
              <a:rPr lang="hu-HU" dirty="0" smtClean="0"/>
              <a:t>Entropy encoding </a:t>
            </a:r>
            <a:r>
              <a:rPr lang="hu-HU" dirty="0" smtClean="0">
                <a:sym typeface="Wingdings" panose="05000000000000000000" pitchFamily="2" charset="2"/>
              </a:rPr>
              <a:t> where </a:t>
            </a:r>
            <a:r>
              <a:rPr lang="hu-HU" dirty="0">
                <a:sym typeface="Wingdings" panose="05000000000000000000" pitchFamily="2" charset="2"/>
              </a:rPr>
              <a:t>t</a:t>
            </a:r>
            <a:r>
              <a:rPr lang="en-US" dirty="0" smtClean="0"/>
              <a:t>he </a:t>
            </a:r>
            <a:r>
              <a:rPr lang="en-US" dirty="0"/>
              <a:t>length of each </a:t>
            </a:r>
            <a:r>
              <a:rPr lang="en-US" dirty="0" err="1"/>
              <a:t>codeword</a:t>
            </a:r>
            <a:r>
              <a:rPr lang="en-US" dirty="0"/>
              <a:t> is approximately </a:t>
            </a:r>
            <a:r>
              <a:rPr lang="en-US" dirty="0" smtClean="0"/>
              <a:t>proportional</a:t>
            </a:r>
            <a:r>
              <a:rPr lang="hu-HU" dirty="0" smtClean="0"/>
              <a:t> </a:t>
            </a:r>
            <a:r>
              <a:rPr lang="en-US" dirty="0" smtClean="0"/>
              <a:t>to </a:t>
            </a:r>
            <a:r>
              <a:rPr lang="en-US" dirty="0"/>
              <a:t>the negative logarithm of the </a:t>
            </a:r>
            <a:r>
              <a:rPr lang="en-US" dirty="0" smtClean="0"/>
              <a:t>probability</a:t>
            </a:r>
            <a:r>
              <a:rPr lang="hu-HU" dirty="0" smtClean="0"/>
              <a:t> ...</a:t>
            </a:r>
            <a:r>
              <a:rPr lang="en-US" dirty="0" smtClean="0"/>
              <a:t> </a:t>
            </a:r>
            <a:r>
              <a:rPr lang="hu-HU" dirty="0"/>
              <a:t>s</a:t>
            </a:r>
            <a:r>
              <a:rPr lang="hu-HU" dirty="0" smtClean="0"/>
              <a:t>o </a:t>
            </a:r>
            <a:r>
              <a:rPr lang="en-US" dirty="0" smtClean="0"/>
              <a:t>the </a:t>
            </a:r>
            <a:r>
              <a:rPr lang="en-US" dirty="0"/>
              <a:t>most common symbols use the shortest codes</a:t>
            </a:r>
            <a:endParaRPr lang="hu-HU" dirty="0" smtClean="0"/>
          </a:p>
          <a:p>
            <a:r>
              <a:rPr lang="en-US" dirty="0"/>
              <a:t>Huffman's algorithm derives </a:t>
            </a:r>
            <a:r>
              <a:rPr lang="hu-HU" dirty="0"/>
              <a:t>variable-length code </a:t>
            </a:r>
            <a:r>
              <a:rPr lang="hu-HU" dirty="0" smtClean="0"/>
              <a:t>table </a:t>
            </a:r>
            <a:r>
              <a:rPr lang="en-US" dirty="0" smtClean="0"/>
              <a:t>based </a:t>
            </a:r>
            <a:r>
              <a:rPr lang="en-US" dirty="0"/>
              <a:t>on the estimated probability or frequency of occurrence </a:t>
            </a:r>
            <a:r>
              <a:rPr lang="en-US" dirty="0" smtClean="0"/>
              <a:t>for </a:t>
            </a:r>
            <a:r>
              <a:rPr lang="en-US" dirty="0"/>
              <a:t>each possible value of the source </a:t>
            </a:r>
            <a:r>
              <a:rPr lang="en-US" dirty="0" smtClean="0"/>
              <a:t>symbol</a:t>
            </a:r>
            <a:endParaRPr lang="hu-HU" dirty="0" smtClean="0"/>
          </a:p>
          <a:p>
            <a:r>
              <a:rPr lang="en-US" dirty="0" smtClean="0"/>
              <a:t>As </a:t>
            </a:r>
            <a:r>
              <a:rPr lang="en-US" dirty="0"/>
              <a:t>in other entropy encoding methods, more common symbols are </a:t>
            </a:r>
            <a:r>
              <a:rPr lang="en-US" dirty="0" smtClean="0"/>
              <a:t>generally </a:t>
            </a:r>
            <a:r>
              <a:rPr lang="en-US" dirty="0"/>
              <a:t>represented using fewer bits than less common </a:t>
            </a:r>
            <a:r>
              <a:rPr lang="en-US" dirty="0" smtClean="0"/>
              <a:t>symbols</a:t>
            </a:r>
            <a:endParaRPr lang="hu-HU" dirty="0" smtClean="0"/>
          </a:p>
          <a:p>
            <a:r>
              <a:rPr lang="hu-HU" b="1" dirty="0" smtClean="0"/>
              <a:t>RLE</a:t>
            </a:r>
            <a:r>
              <a:rPr lang="hu-HU" dirty="0" smtClean="0"/>
              <a:t>: we encode every word with codes of the same length</a:t>
            </a:r>
          </a:p>
          <a:p>
            <a:r>
              <a:rPr lang="hu-HU" dirty="0" smtClean="0"/>
              <a:t>In Huffman-encoding we use different size of codes for different length of words</a:t>
            </a:r>
          </a:p>
        </p:txBody>
      </p:sp>
    </p:spTree>
    <p:extLst>
      <p:ext uri="{BB962C8B-B14F-4D97-AF65-F5344CB8AC3E}">
        <p14:creationId xmlns:p14="http://schemas.microsoft.com/office/powerpoint/2010/main" val="1093884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63958"/>
          </a:xfrm>
        </p:spPr>
        <p:txBody>
          <a:bodyPr/>
          <a:lstStyle/>
          <a:p>
            <a:r>
              <a:rPr lang="hu-HU" u="sng" dirty="0" smtClean="0"/>
              <a:t>Huffman-code</a:t>
            </a:r>
            <a:endParaRPr lang="hu-HU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596980"/>
            <a:ext cx="8946541" cy="4651419"/>
          </a:xfrm>
        </p:spPr>
        <p:txBody>
          <a:bodyPr>
            <a:normAutofit/>
          </a:bodyPr>
          <a:lstStyle/>
          <a:p>
            <a:r>
              <a:rPr lang="hu-HU" dirty="0" smtClean="0"/>
              <a:t>Intuition </a:t>
            </a:r>
            <a:r>
              <a:rPr lang="hu-HU" dirty="0" smtClean="0">
                <a:sym typeface="Wingdings" panose="05000000000000000000" pitchFamily="2" charset="2"/>
              </a:rPr>
              <a:t> let’s use small codes for words/characters that are frequent in the text   ~ so we can substitute a lot of words/characters with a very small code</a:t>
            </a:r>
          </a:p>
          <a:p>
            <a:r>
              <a:rPr lang="hu-HU" dirty="0" smtClean="0">
                <a:sym typeface="Wingdings" panose="05000000000000000000" pitchFamily="2" charset="2"/>
              </a:rPr>
              <a:t>First we have to preprocess the text in order to find out what are the frequent characters/words</a:t>
            </a:r>
            <a:endParaRPr lang="hu-HU" dirty="0" smtClean="0"/>
          </a:p>
          <a:p>
            <a:r>
              <a:rPr lang="hu-HU" dirty="0" smtClean="0"/>
              <a:t>Applications: </a:t>
            </a:r>
            <a:r>
              <a:rPr lang="hu-HU" dirty="0"/>
              <a:t>MP3, PDF, DIVx, JPEG</a:t>
            </a:r>
          </a:p>
        </p:txBody>
      </p:sp>
    </p:spTree>
    <p:extLst>
      <p:ext uri="{BB962C8B-B14F-4D97-AF65-F5344CB8AC3E}">
        <p14:creationId xmlns:p14="http://schemas.microsoft.com/office/powerpoint/2010/main" val="1729419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Compression</a:t>
            </a:r>
            <a:endParaRPr lang="hu-HU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44014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79525" y="667265"/>
            <a:ext cx="2073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C A R </a:t>
            </a:r>
            <a:r>
              <a:rPr lang="hu-HU" b="1" dirty="0" err="1" smtClean="0"/>
              <a:t>R</a:t>
            </a:r>
            <a:r>
              <a:rPr lang="hu-HU" b="1" dirty="0" smtClean="0"/>
              <a:t> A C A R !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88775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242746"/>
              </p:ext>
            </p:extLst>
          </p:nvPr>
        </p:nvGraphicFramePr>
        <p:xfrm>
          <a:off x="176356" y="233631"/>
          <a:ext cx="4782821" cy="18505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94274"/>
                <a:gridCol w="1689262"/>
                <a:gridCol w="1499285"/>
              </a:tblGrid>
              <a:tr h="370108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CHAR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FREQUENCY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ENCODING</a:t>
                      </a:r>
                      <a:endParaRPr lang="hu-HU" b="1" dirty="0"/>
                    </a:p>
                  </a:txBody>
                  <a:tcPr/>
                </a:tc>
              </a:tr>
              <a:tr h="370108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R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</a:tr>
              <a:tr h="370108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108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C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</a:tr>
              <a:tr h="370108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!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079525" y="667265"/>
            <a:ext cx="2073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C A R </a:t>
            </a:r>
            <a:r>
              <a:rPr lang="hu-HU" b="1" dirty="0" err="1" smtClean="0"/>
              <a:t>R</a:t>
            </a:r>
            <a:r>
              <a:rPr lang="hu-HU" b="1" dirty="0" smtClean="0"/>
              <a:t> A C A R !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19513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45828" y="2480083"/>
            <a:ext cx="88456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Intuition behind entropy encoding: the most frequent character is </a:t>
            </a:r>
            <a:r>
              <a:rPr lang="hu-HU" b="1" dirty="0" smtClean="0"/>
              <a:t>R </a:t>
            </a:r>
            <a:r>
              <a:rPr lang="hu-HU" dirty="0" smtClean="0"/>
              <a:t>(or </a:t>
            </a:r>
            <a:r>
              <a:rPr lang="hu-HU" b="1" dirty="0" smtClean="0"/>
              <a:t>A</a:t>
            </a:r>
            <a:r>
              <a:rPr lang="hu-HU" dirty="0" smtClean="0"/>
              <a:t>) so </a:t>
            </a:r>
          </a:p>
          <a:p>
            <a:r>
              <a:rPr lang="hu-HU" dirty="0"/>
              <a:t>m</a:t>
            </a:r>
            <a:r>
              <a:rPr lang="hu-HU" dirty="0" smtClean="0"/>
              <a:t>aybe we should assign the shortest codeword to this character !</a:t>
            </a:r>
            <a:endParaRPr lang="hu-HU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103868"/>
              </p:ext>
            </p:extLst>
          </p:nvPr>
        </p:nvGraphicFramePr>
        <p:xfrm>
          <a:off x="176356" y="233631"/>
          <a:ext cx="4782821" cy="18505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94274"/>
                <a:gridCol w="1689262"/>
                <a:gridCol w="1499285"/>
              </a:tblGrid>
              <a:tr h="370108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CHAR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FREQUENCY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ENCODING</a:t>
                      </a:r>
                      <a:endParaRPr lang="hu-HU" b="1" dirty="0"/>
                    </a:p>
                  </a:txBody>
                  <a:tcPr/>
                </a:tc>
              </a:tr>
              <a:tr h="370108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R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</a:tr>
              <a:tr h="370108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108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C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</a:tr>
              <a:tr h="370108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!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079525" y="667265"/>
            <a:ext cx="2073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C A R </a:t>
            </a:r>
            <a:r>
              <a:rPr lang="hu-HU" b="1" dirty="0" err="1" smtClean="0"/>
              <a:t>R</a:t>
            </a:r>
            <a:r>
              <a:rPr lang="hu-HU" b="1" dirty="0" smtClean="0"/>
              <a:t> A C A R !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85434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2683608" y="5206313"/>
            <a:ext cx="543697" cy="543697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!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6" idx="3"/>
          </p:cNvCxnSpPr>
          <p:nvPr/>
        </p:nvCxnSpPr>
        <p:spPr>
          <a:xfrm flipH="1">
            <a:off x="2551802" y="567038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6" idx="5"/>
          </p:cNvCxnSpPr>
          <p:nvPr/>
        </p:nvCxnSpPr>
        <p:spPr>
          <a:xfrm>
            <a:off x="3147682" y="567038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461252" y="500036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1</a:t>
            </a:r>
            <a:endParaRPr lang="en-US" b="1" dirty="0"/>
          </a:p>
        </p:txBody>
      </p:sp>
      <p:sp>
        <p:nvSpPr>
          <p:cNvPr id="14" name="Oval 13"/>
          <p:cNvSpPr/>
          <p:nvPr/>
        </p:nvSpPr>
        <p:spPr>
          <a:xfrm>
            <a:off x="4716162" y="5206313"/>
            <a:ext cx="543697" cy="543697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5" name="Straight Connector 14"/>
          <p:cNvCxnSpPr>
            <a:stCxn id="14" idx="3"/>
          </p:cNvCxnSpPr>
          <p:nvPr/>
        </p:nvCxnSpPr>
        <p:spPr>
          <a:xfrm flipH="1">
            <a:off x="4584356" y="567038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4" idx="5"/>
          </p:cNvCxnSpPr>
          <p:nvPr/>
        </p:nvCxnSpPr>
        <p:spPr>
          <a:xfrm>
            <a:off x="5180236" y="567038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493806" y="500036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</a:t>
            </a:r>
            <a:endParaRPr lang="en-US" b="1" dirty="0"/>
          </a:p>
        </p:txBody>
      </p:sp>
      <p:sp>
        <p:nvSpPr>
          <p:cNvPr id="18" name="Oval 17"/>
          <p:cNvSpPr/>
          <p:nvPr/>
        </p:nvSpPr>
        <p:spPr>
          <a:xfrm>
            <a:off x="6895003" y="5206313"/>
            <a:ext cx="543697" cy="543697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9" name="Straight Connector 18"/>
          <p:cNvCxnSpPr>
            <a:stCxn id="18" idx="3"/>
          </p:cNvCxnSpPr>
          <p:nvPr/>
        </p:nvCxnSpPr>
        <p:spPr>
          <a:xfrm flipH="1">
            <a:off x="6763197" y="567038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8" idx="5"/>
          </p:cNvCxnSpPr>
          <p:nvPr/>
        </p:nvCxnSpPr>
        <p:spPr>
          <a:xfrm>
            <a:off x="7359077" y="567038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672647" y="500036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3</a:t>
            </a:r>
            <a:endParaRPr lang="en-US" b="1" dirty="0"/>
          </a:p>
        </p:txBody>
      </p:sp>
      <p:sp>
        <p:nvSpPr>
          <p:cNvPr id="22" name="Oval 21"/>
          <p:cNvSpPr/>
          <p:nvPr/>
        </p:nvSpPr>
        <p:spPr>
          <a:xfrm>
            <a:off x="8579639" y="5206313"/>
            <a:ext cx="543697" cy="543697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R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23" name="Straight Connector 22"/>
          <p:cNvCxnSpPr>
            <a:stCxn id="22" idx="3"/>
          </p:cNvCxnSpPr>
          <p:nvPr/>
        </p:nvCxnSpPr>
        <p:spPr>
          <a:xfrm flipH="1">
            <a:off x="8447833" y="567038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22" idx="5"/>
          </p:cNvCxnSpPr>
          <p:nvPr/>
        </p:nvCxnSpPr>
        <p:spPr>
          <a:xfrm>
            <a:off x="9043713" y="567038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398341" y="500036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3</a:t>
            </a:r>
            <a:endParaRPr 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914400" y="3167338"/>
            <a:ext cx="96840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At the beginning every character is represented by a node: we keep merging these</a:t>
            </a:r>
          </a:p>
          <a:p>
            <a:r>
              <a:rPr lang="hu-HU" dirty="0"/>
              <a:t> </a:t>
            </a:r>
            <a:r>
              <a:rPr lang="hu-HU" dirty="0" smtClean="0"/>
              <a:t>	nodes until we have a single tree like structure</a:t>
            </a:r>
          </a:p>
          <a:p>
            <a:r>
              <a:rPr lang="hu-HU" dirty="0"/>
              <a:t>	</a:t>
            </a:r>
            <a:r>
              <a:rPr lang="hu-HU" dirty="0" smtClean="0"/>
              <a:t>	~ important: they are in sorted order according to the frequencies !!!</a:t>
            </a:r>
            <a:endParaRPr lang="hu-HU" dirty="0"/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3712770"/>
              </p:ext>
            </p:extLst>
          </p:nvPr>
        </p:nvGraphicFramePr>
        <p:xfrm>
          <a:off x="176356" y="233631"/>
          <a:ext cx="4782821" cy="18505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94274"/>
                <a:gridCol w="1689262"/>
                <a:gridCol w="1499285"/>
              </a:tblGrid>
              <a:tr h="370108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CHAR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FREQUENCY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ENCODING</a:t>
                      </a:r>
                      <a:endParaRPr lang="hu-HU" b="1" dirty="0"/>
                    </a:p>
                  </a:txBody>
                  <a:tcPr/>
                </a:tc>
              </a:tr>
              <a:tr h="370108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R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</a:tr>
              <a:tr h="370108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108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C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</a:tr>
              <a:tr h="370108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!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6079525" y="667265"/>
            <a:ext cx="2073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C A R </a:t>
            </a:r>
            <a:r>
              <a:rPr lang="hu-HU" b="1" dirty="0" err="1" smtClean="0"/>
              <a:t>R</a:t>
            </a:r>
            <a:r>
              <a:rPr lang="hu-HU" b="1" dirty="0" smtClean="0"/>
              <a:t> A C A R !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88039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83654"/>
          </a:xfrm>
        </p:spPr>
        <p:txBody>
          <a:bodyPr/>
          <a:lstStyle/>
          <a:p>
            <a:r>
              <a:rPr lang="hu-HU" b="1" u="sng" dirty="0" smtClean="0"/>
              <a:t>Run length encoding</a:t>
            </a:r>
            <a:endParaRPr lang="hu-HU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V</a:t>
            </a:r>
            <a:r>
              <a:rPr lang="en-US" dirty="0" err="1" smtClean="0"/>
              <a:t>ery</a:t>
            </a:r>
            <a:r>
              <a:rPr lang="en-US" dirty="0" smtClean="0"/>
              <a:t> </a:t>
            </a:r>
            <a:r>
              <a:rPr lang="en-US" dirty="0"/>
              <a:t>simple form of data </a:t>
            </a:r>
            <a:r>
              <a:rPr lang="en-US" dirty="0" smtClean="0"/>
              <a:t>compression</a:t>
            </a:r>
            <a:endParaRPr lang="hu-HU" dirty="0" smtClean="0"/>
          </a:p>
          <a:p>
            <a:r>
              <a:rPr lang="hu-HU" b="1" dirty="0" smtClean="0"/>
              <a:t>RLE</a:t>
            </a:r>
            <a:r>
              <a:rPr lang="hu-HU" dirty="0" smtClean="0"/>
              <a:t> produces s</a:t>
            </a:r>
            <a:r>
              <a:rPr lang="en-US" dirty="0" err="1" smtClean="0"/>
              <a:t>equences</a:t>
            </a:r>
            <a:r>
              <a:rPr lang="en-US" dirty="0" smtClean="0"/>
              <a:t> </a:t>
            </a:r>
            <a:r>
              <a:rPr lang="en-US" dirty="0"/>
              <a:t>in which the same data </a:t>
            </a:r>
            <a:r>
              <a:rPr lang="en-US" dirty="0" smtClean="0"/>
              <a:t>value</a:t>
            </a:r>
            <a:r>
              <a:rPr lang="hu-HU" dirty="0" smtClean="0"/>
              <a:t>s</a:t>
            </a:r>
            <a:r>
              <a:rPr lang="en-US" dirty="0" smtClean="0"/>
              <a:t> </a:t>
            </a:r>
            <a:r>
              <a:rPr lang="en-US" dirty="0"/>
              <a:t>occurs in </a:t>
            </a:r>
            <a:r>
              <a:rPr lang="en-US" dirty="0" smtClean="0"/>
              <a:t>data elements </a:t>
            </a:r>
            <a:r>
              <a:rPr lang="en-US" dirty="0"/>
              <a:t>are stored as a single data value and </a:t>
            </a:r>
            <a:r>
              <a:rPr lang="hu-HU" dirty="0" smtClean="0"/>
              <a:t>a </a:t>
            </a:r>
            <a:r>
              <a:rPr lang="en-US" dirty="0" smtClean="0"/>
              <a:t>count</a:t>
            </a:r>
            <a:r>
              <a:rPr lang="hu-HU" dirty="0" smtClean="0"/>
              <a:t>er</a:t>
            </a:r>
          </a:p>
          <a:p>
            <a:r>
              <a:rPr lang="hu-HU" b="1" dirty="0" smtClean="0"/>
              <a:t>AAABB</a:t>
            </a:r>
            <a:r>
              <a:rPr lang="hu-HU" dirty="0" smtClean="0"/>
              <a:t> </a:t>
            </a:r>
            <a:r>
              <a:rPr lang="hu-HU" dirty="0" smtClean="0">
                <a:sym typeface="Wingdings" panose="05000000000000000000" pitchFamily="2" charset="2"/>
              </a:rPr>
              <a:t> </a:t>
            </a:r>
            <a:r>
              <a:rPr lang="hu-HU" b="1" dirty="0" smtClean="0">
                <a:sym typeface="Wingdings" panose="05000000000000000000" pitchFamily="2" charset="2"/>
              </a:rPr>
              <a:t>3A2B</a:t>
            </a:r>
          </a:p>
          <a:p>
            <a:r>
              <a:rPr lang="en-US" dirty="0"/>
              <a:t>Run-length encoding performs lossless data compression and </a:t>
            </a:r>
            <a:r>
              <a:rPr lang="hu-HU" b="1" dirty="0" smtClean="0"/>
              <a:t>RLE</a:t>
            </a:r>
            <a:r>
              <a:rPr lang="en-US" dirty="0" smtClean="0"/>
              <a:t> </a:t>
            </a:r>
            <a:r>
              <a:rPr lang="en-US" dirty="0"/>
              <a:t>well suited to palette-based bitmapped images such as computer </a:t>
            </a:r>
            <a:r>
              <a:rPr lang="en-US" dirty="0" smtClean="0"/>
              <a:t>icons</a:t>
            </a:r>
            <a:endParaRPr lang="hu-HU" dirty="0" smtClean="0"/>
          </a:p>
          <a:p>
            <a:r>
              <a:rPr lang="hu-HU" dirty="0"/>
              <a:t>S</a:t>
            </a:r>
            <a:r>
              <a:rPr lang="en-US" dirty="0" err="1" smtClean="0"/>
              <a:t>creen</a:t>
            </a:r>
            <a:r>
              <a:rPr lang="hu-HU" dirty="0" smtClean="0"/>
              <a:t>s</a:t>
            </a:r>
            <a:r>
              <a:rPr lang="en-US" dirty="0" smtClean="0"/>
              <a:t> </a:t>
            </a:r>
            <a:r>
              <a:rPr lang="en-US" dirty="0"/>
              <a:t>containing plain black text on a solid white </a:t>
            </a:r>
            <a:r>
              <a:rPr lang="en-US" dirty="0" smtClean="0"/>
              <a:t>background</a:t>
            </a:r>
            <a:r>
              <a:rPr lang="hu-HU" dirty="0" smtClean="0"/>
              <a:t>: in these situations, </a:t>
            </a:r>
            <a:r>
              <a:rPr lang="hu-HU" b="1" dirty="0" smtClean="0"/>
              <a:t>RLE</a:t>
            </a:r>
            <a:r>
              <a:rPr lang="hu-HU" dirty="0" smtClean="0"/>
              <a:t> can be very very effective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16393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1628075"/>
              </p:ext>
            </p:extLst>
          </p:nvPr>
        </p:nvGraphicFramePr>
        <p:xfrm>
          <a:off x="176356" y="233631"/>
          <a:ext cx="4782821" cy="18505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94274"/>
                <a:gridCol w="1689262"/>
                <a:gridCol w="1499285"/>
              </a:tblGrid>
              <a:tr h="370108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CHAR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FREQUENCY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ENCODING</a:t>
                      </a:r>
                      <a:endParaRPr lang="hu-HU" b="1" dirty="0"/>
                    </a:p>
                  </a:txBody>
                  <a:tcPr/>
                </a:tc>
              </a:tr>
              <a:tr h="370108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R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</a:tr>
              <a:tr h="370108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108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C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</a:tr>
              <a:tr h="370108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!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6079525" y="667265"/>
            <a:ext cx="2073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C A R </a:t>
            </a:r>
            <a:r>
              <a:rPr lang="hu-HU" b="1" dirty="0" err="1" smtClean="0"/>
              <a:t>R</a:t>
            </a:r>
            <a:r>
              <a:rPr lang="hu-HU" b="1" dirty="0" smtClean="0"/>
              <a:t> A C A R !</a:t>
            </a:r>
            <a:endParaRPr lang="en-US" b="1" dirty="0"/>
          </a:p>
        </p:txBody>
      </p:sp>
      <p:sp>
        <p:nvSpPr>
          <p:cNvPr id="25" name="Oval 24"/>
          <p:cNvSpPr/>
          <p:nvPr/>
        </p:nvSpPr>
        <p:spPr>
          <a:xfrm>
            <a:off x="2683608" y="5206313"/>
            <a:ext cx="543697" cy="543697"/>
          </a:xfrm>
          <a:prstGeom prst="ellipse">
            <a:avLst/>
          </a:prstGeom>
          <a:solidFill>
            <a:schemeClr val="tx2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!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26" name="Straight Connector 25"/>
          <p:cNvCxnSpPr>
            <a:stCxn id="25" idx="3"/>
          </p:cNvCxnSpPr>
          <p:nvPr/>
        </p:nvCxnSpPr>
        <p:spPr>
          <a:xfrm flipH="1">
            <a:off x="2551802" y="567038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5" idx="5"/>
          </p:cNvCxnSpPr>
          <p:nvPr/>
        </p:nvCxnSpPr>
        <p:spPr>
          <a:xfrm>
            <a:off x="3147682" y="567038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461252" y="500036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1</a:t>
            </a:r>
            <a:endParaRPr lang="en-US" b="1" dirty="0"/>
          </a:p>
        </p:txBody>
      </p:sp>
      <p:sp>
        <p:nvSpPr>
          <p:cNvPr id="29" name="Oval 28"/>
          <p:cNvSpPr/>
          <p:nvPr/>
        </p:nvSpPr>
        <p:spPr>
          <a:xfrm>
            <a:off x="4716162" y="5206313"/>
            <a:ext cx="543697" cy="543697"/>
          </a:xfrm>
          <a:prstGeom prst="ellipse">
            <a:avLst/>
          </a:prstGeom>
          <a:solidFill>
            <a:schemeClr val="tx2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30" name="Straight Connector 29"/>
          <p:cNvCxnSpPr>
            <a:stCxn id="29" idx="3"/>
          </p:cNvCxnSpPr>
          <p:nvPr/>
        </p:nvCxnSpPr>
        <p:spPr>
          <a:xfrm flipH="1">
            <a:off x="4584356" y="567038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9" idx="5"/>
          </p:cNvCxnSpPr>
          <p:nvPr/>
        </p:nvCxnSpPr>
        <p:spPr>
          <a:xfrm>
            <a:off x="5180236" y="567038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493806" y="500036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</a:t>
            </a:r>
            <a:endParaRPr lang="en-US" b="1" dirty="0"/>
          </a:p>
        </p:txBody>
      </p:sp>
      <p:sp>
        <p:nvSpPr>
          <p:cNvPr id="33" name="Oval 32"/>
          <p:cNvSpPr/>
          <p:nvPr/>
        </p:nvSpPr>
        <p:spPr>
          <a:xfrm>
            <a:off x="6895003" y="5206313"/>
            <a:ext cx="543697" cy="543697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34" name="Straight Connector 33"/>
          <p:cNvCxnSpPr>
            <a:stCxn id="33" idx="3"/>
          </p:cNvCxnSpPr>
          <p:nvPr/>
        </p:nvCxnSpPr>
        <p:spPr>
          <a:xfrm flipH="1">
            <a:off x="6763197" y="567038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33" idx="5"/>
          </p:cNvCxnSpPr>
          <p:nvPr/>
        </p:nvCxnSpPr>
        <p:spPr>
          <a:xfrm>
            <a:off x="7359077" y="567038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672647" y="500036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3</a:t>
            </a:r>
            <a:endParaRPr lang="en-US" b="1" dirty="0"/>
          </a:p>
        </p:txBody>
      </p:sp>
      <p:sp>
        <p:nvSpPr>
          <p:cNvPr id="37" name="Oval 36"/>
          <p:cNvSpPr/>
          <p:nvPr/>
        </p:nvSpPr>
        <p:spPr>
          <a:xfrm>
            <a:off x="8579639" y="5206313"/>
            <a:ext cx="543697" cy="543697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R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38" name="Straight Connector 37"/>
          <p:cNvCxnSpPr>
            <a:stCxn id="37" idx="3"/>
          </p:cNvCxnSpPr>
          <p:nvPr/>
        </p:nvCxnSpPr>
        <p:spPr>
          <a:xfrm flipH="1">
            <a:off x="8447833" y="567038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37" idx="5"/>
          </p:cNvCxnSpPr>
          <p:nvPr/>
        </p:nvCxnSpPr>
        <p:spPr>
          <a:xfrm>
            <a:off x="9043713" y="567038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8398341" y="500036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3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3894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683608" y="5206313"/>
            <a:ext cx="543697" cy="543697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!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stCxn id="4" idx="3"/>
          </p:cNvCxnSpPr>
          <p:nvPr/>
        </p:nvCxnSpPr>
        <p:spPr>
          <a:xfrm flipH="1">
            <a:off x="2551802" y="567038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4" idx="5"/>
          </p:cNvCxnSpPr>
          <p:nvPr/>
        </p:nvCxnSpPr>
        <p:spPr>
          <a:xfrm>
            <a:off x="3147682" y="567038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716162" y="5206313"/>
            <a:ext cx="543697" cy="543697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/>
          <p:cNvCxnSpPr>
            <a:stCxn id="8" idx="3"/>
          </p:cNvCxnSpPr>
          <p:nvPr/>
        </p:nvCxnSpPr>
        <p:spPr>
          <a:xfrm flipH="1">
            <a:off x="4584356" y="567038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8" idx="5"/>
          </p:cNvCxnSpPr>
          <p:nvPr/>
        </p:nvCxnSpPr>
        <p:spPr>
          <a:xfrm>
            <a:off x="5180236" y="567038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6895003" y="5206313"/>
            <a:ext cx="543697" cy="543697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3" name="Straight Connector 12"/>
          <p:cNvCxnSpPr>
            <a:stCxn id="12" idx="3"/>
          </p:cNvCxnSpPr>
          <p:nvPr/>
        </p:nvCxnSpPr>
        <p:spPr>
          <a:xfrm flipH="1">
            <a:off x="6763197" y="567038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12" idx="5"/>
          </p:cNvCxnSpPr>
          <p:nvPr/>
        </p:nvCxnSpPr>
        <p:spPr>
          <a:xfrm>
            <a:off x="7359077" y="567038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672647" y="500036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8579639" y="5206313"/>
            <a:ext cx="543697" cy="543697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R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stCxn id="16" idx="3"/>
          </p:cNvCxnSpPr>
          <p:nvPr/>
        </p:nvCxnSpPr>
        <p:spPr>
          <a:xfrm flipH="1">
            <a:off x="8447833" y="567038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6" idx="5"/>
          </p:cNvCxnSpPr>
          <p:nvPr/>
        </p:nvCxnSpPr>
        <p:spPr>
          <a:xfrm>
            <a:off x="9043713" y="567038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398341" y="500036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3727753" y="4010117"/>
            <a:ext cx="543697" cy="5436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1" name="Straight Connector 30"/>
          <p:cNvCxnSpPr>
            <a:stCxn id="30" idx="3"/>
          </p:cNvCxnSpPr>
          <p:nvPr/>
        </p:nvCxnSpPr>
        <p:spPr>
          <a:xfrm flipH="1">
            <a:off x="3595947" y="4474191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30" idx="5"/>
          </p:cNvCxnSpPr>
          <p:nvPr/>
        </p:nvCxnSpPr>
        <p:spPr>
          <a:xfrm>
            <a:off x="4191827" y="4474191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485800" y="382545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3</a:t>
            </a:r>
            <a:endParaRPr lang="en-US" b="1" dirty="0"/>
          </a:p>
        </p:txBody>
      </p:sp>
      <p:cxnSp>
        <p:nvCxnSpPr>
          <p:cNvPr id="35" name="Straight Connector 34"/>
          <p:cNvCxnSpPr>
            <a:stCxn id="4" idx="7"/>
          </p:cNvCxnSpPr>
          <p:nvPr/>
        </p:nvCxnSpPr>
        <p:spPr>
          <a:xfrm flipV="1">
            <a:off x="3147682" y="500036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8" idx="1"/>
          </p:cNvCxnSpPr>
          <p:nvPr/>
        </p:nvCxnSpPr>
        <p:spPr>
          <a:xfrm flipH="1" flipV="1">
            <a:off x="4584356" y="500036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323131" y="474786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FF00"/>
                </a:solidFill>
              </a:rPr>
              <a:t>0</a:t>
            </a:r>
            <a:endParaRPr lang="en-US" sz="1400" b="1" dirty="0">
              <a:solidFill>
                <a:srgbClr val="FFFF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325248" y="474032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FF00"/>
                </a:solidFill>
              </a:rPr>
              <a:t>1</a:t>
            </a:r>
            <a:endParaRPr lang="en-US" sz="1400" b="1" dirty="0">
              <a:solidFill>
                <a:srgbClr val="FFFF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1291" y="2507090"/>
            <a:ext cx="56156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building a tree like structure</a:t>
            </a:r>
          </a:p>
          <a:p>
            <a:r>
              <a:rPr lang="hu-HU" dirty="0" smtClean="0"/>
              <a:t>Left edge </a:t>
            </a:r>
            <a:r>
              <a:rPr lang="hu-HU" dirty="0" smtClean="0">
                <a:sym typeface="Wingdings" panose="05000000000000000000" pitchFamily="2" charset="2"/>
              </a:rPr>
              <a:t> </a:t>
            </a:r>
            <a:r>
              <a:rPr lang="hu-HU" b="1" dirty="0" smtClean="0">
                <a:sym typeface="Wingdings" panose="05000000000000000000" pitchFamily="2" charset="2"/>
              </a:rPr>
              <a:t>0</a:t>
            </a:r>
            <a:r>
              <a:rPr lang="hu-HU" dirty="0" smtClean="0">
                <a:sym typeface="Wingdings" panose="05000000000000000000" pitchFamily="2" charset="2"/>
              </a:rPr>
              <a:t> value</a:t>
            </a:r>
          </a:p>
          <a:p>
            <a:r>
              <a:rPr lang="hu-HU" dirty="0" smtClean="0">
                <a:sym typeface="Wingdings" panose="05000000000000000000" pitchFamily="2" charset="2"/>
              </a:rPr>
              <a:t>Right edge  </a:t>
            </a:r>
            <a:r>
              <a:rPr lang="hu-HU" b="1" dirty="0" smtClean="0">
                <a:sym typeface="Wingdings" panose="05000000000000000000" pitchFamily="2" charset="2"/>
              </a:rPr>
              <a:t>1</a:t>
            </a:r>
            <a:r>
              <a:rPr lang="hu-HU" dirty="0" smtClean="0">
                <a:sym typeface="Wingdings" panose="05000000000000000000" pitchFamily="2" charset="2"/>
              </a:rPr>
              <a:t> value</a:t>
            </a:r>
          </a:p>
          <a:p>
            <a:r>
              <a:rPr lang="hu-HU" dirty="0" smtClean="0">
                <a:sym typeface="Wingdings" panose="05000000000000000000" pitchFamily="2" charset="2"/>
              </a:rPr>
              <a:t>Parent node value: sum of the child nodes value</a:t>
            </a:r>
            <a:endParaRPr lang="hu-HU" dirty="0"/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804784"/>
              </p:ext>
            </p:extLst>
          </p:nvPr>
        </p:nvGraphicFramePr>
        <p:xfrm>
          <a:off x="176356" y="233631"/>
          <a:ext cx="4782821" cy="18505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94274"/>
                <a:gridCol w="1689262"/>
                <a:gridCol w="1499285"/>
              </a:tblGrid>
              <a:tr h="370108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CHAR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FREQUENCY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ENCODING</a:t>
                      </a:r>
                      <a:endParaRPr lang="hu-HU" b="1" dirty="0"/>
                    </a:p>
                  </a:txBody>
                  <a:tcPr/>
                </a:tc>
              </a:tr>
              <a:tr h="370108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R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</a:tr>
              <a:tr h="370108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108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C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</a:tr>
              <a:tr h="370108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!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6079525" y="667265"/>
            <a:ext cx="2073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C A R </a:t>
            </a:r>
            <a:r>
              <a:rPr lang="hu-HU" b="1" dirty="0" err="1" smtClean="0"/>
              <a:t>R</a:t>
            </a:r>
            <a:r>
              <a:rPr lang="hu-HU" b="1" dirty="0" smtClean="0"/>
              <a:t> A C A R !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9926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683608" y="5206313"/>
            <a:ext cx="543697" cy="543697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!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stCxn id="4" idx="3"/>
          </p:cNvCxnSpPr>
          <p:nvPr/>
        </p:nvCxnSpPr>
        <p:spPr>
          <a:xfrm flipH="1">
            <a:off x="2551802" y="567038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4" idx="5"/>
          </p:cNvCxnSpPr>
          <p:nvPr/>
        </p:nvCxnSpPr>
        <p:spPr>
          <a:xfrm>
            <a:off x="3147682" y="567038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716162" y="5206313"/>
            <a:ext cx="543697" cy="543697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/>
          <p:cNvCxnSpPr>
            <a:stCxn id="8" idx="3"/>
          </p:cNvCxnSpPr>
          <p:nvPr/>
        </p:nvCxnSpPr>
        <p:spPr>
          <a:xfrm flipH="1">
            <a:off x="4584356" y="567038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8" idx="5"/>
          </p:cNvCxnSpPr>
          <p:nvPr/>
        </p:nvCxnSpPr>
        <p:spPr>
          <a:xfrm>
            <a:off x="5180236" y="567038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6895003" y="5206313"/>
            <a:ext cx="543697" cy="543697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3" name="Straight Connector 12"/>
          <p:cNvCxnSpPr>
            <a:stCxn id="12" idx="3"/>
          </p:cNvCxnSpPr>
          <p:nvPr/>
        </p:nvCxnSpPr>
        <p:spPr>
          <a:xfrm flipH="1">
            <a:off x="6763197" y="567038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12" idx="5"/>
          </p:cNvCxnSpPr>
          <p:nvPr/>
        </p:nvCxnSpPr>
        <p:spPr>
          <a:xfrm>
            <a:off x="7359077" y="567038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672647" y="500036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8579639" y="5206313"/>
            <a:ext cx="543697" cy="543697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R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stCxn id="16" idx="3"/>
          </p:cNvCxnSpPr>
          <p:nvPr/>
        </p:nvCxnSpPr>
        <p:spPr>
          <a:xfrm flipH="1">
            <a:off x="8447833" y="567038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6" idx="5"/>
          </p:cNvCxnSpPr>
          <p:nvPr/>
        </p:nvCxnSpPr>
        <p:spPr>
          <a:xfrm>
            <a:off x="9043713" y="567038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398341" y="500036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3727753" y="4010117"/>
            <a:ext cx="543697" cy="5436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1" name="Straight Connector 30"/>
          <p:cNvCxnSpPr>
            <a:stCxn id="30" idx="3"/>
          </p:cNvCxnSpPr>
          <p:nvPr/>
        </p:nvCxnSpPr>
        <p:spPr>
          <a:xfrm flipH="1">
            <a:off x="3595947" y="4474191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30" idx="5"/>
          </p:cNvCxnSpPr>
          <p:nvPr/>
        </p:nvCxnSpPr>
        <p:spPr>
          <a:xfrm>
            <a:off x="4191827" y="4474191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485800" y="382545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3</a:t>
            </a:r>
            <a:endParaRPr lang="en-US" b="1" dirty="0"/>
          </a:p>
        </p:txBody>
      </p:sp>
      <p:cxnSp>
        <p:nvCxnSpPr>
          <p:cNvPr id="35" name="Straight Connector 34"/>
          <p:cNvCxnSpPr>
            <a:stCxn id="4" idx="7"/>
          </p:cNvCxnSpPr>
          <p:nvPr/>
        </p:nvCxnSpPr>
        <p:spPr>
          <a:xfrm flipV="1">
            <a:off x="3147682" y="500036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8" idx="1"/>
          </p:cNvCxnSpPr>
          <p:nvPr/>
        </p:nvCxnSpPr>
        <p:spPr>
          <a:xfrm flipH="1" flipV="1">
            <a:off x="4584356" y="500036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323131" y="474786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FF00"/>
                </a:solidFill>
              </a:rPr>
              <a:t>0</a:t>
            </a:r>
            <a:endParaRPr lang="en-US" sz="1400" b="1" dirty="0">
              <a:solidFill>
                <a:srgbClr val="FFFF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325248" y="474032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FF00"/>
                </a:solidFill>
              </a:rPr>
              <a:t>1</a:t>
            </a:r>
            <a:endParaRPr lang="en-US" sz="1400" b="1" dirty="0">
              <a:solidFill>
                <a:srgbClr val="FFFF00"/>
              </a:solidFill>
            </a:endParaRPr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382119"/>
              </p:ext>
            </p:extLst>
          </p:nvPr>
        </p:nvGraphicFramePr>
        <p:xfrm>
          <a:off x="176356" y="233631"/>
          <a:ext cx="4782821" cy="18505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94274"/>
                <a:gridCol w="1689262"/>
                <a:gridCol w="1499285"/>
              </a:tblGrid>
              <a:tr h="370108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CHAR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FREQUENCY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ENCODING</a:t>
                      </a:r>
                      <a:endParaRPr lang="hu-HU" b="1" dirty="0"/>
                    </a:p>
                  </a:txBody>
                  <a:tcPr/>
                </a:tc>
              </a:tr>
              <a:tr h="370108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R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</a:tr>
              <a:tr h="370108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108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C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</a:tr>
              <a:tr h="370108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!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6079525" y="667265"/>
            <a:ext cx="2073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C A R </a:t>
            </a:r>
            <a:r>
              <a:rPr lang="hu-HU" b="1" dirty="0" err="1" smtClean="0"/>
              <a:t>R</a:t>
            </a:r>
            <a:r>
              <a:rPr lang="hu-HU" b="1" dirty="0" smtClean="0"/>
              <a:t> A C A R !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66379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251914" y="5000367"/>
            <a:ext cx="543697" cy="543697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!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stCxn id="4" idx="3"/>
          </p:cNvCxnSpPr>
          <p:nvPr/>
        </p:nvCxnSpPr>
        <p:spPr>
          <a:xfrm flipH="1">
            <a:off x="2120108" y="5464441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4" idx="5"/>
          </p:cNvCxnSpPr>
          <p:nvPr/>
        </p:nvCxnSpPr>
        <p:spPr>
          <a:xfrm>
            <a:off x="2715988" y="5464441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4284468" y="5000367"/>
            <a:ext cx="543697" cy="543697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7" idx="3"/>
          </p:cNvCxnSpPr>
          <p:nvPr/>
        </p:nvCxnSpPr>
        <p:spPr>
          <a:xfrm flipH="1">
            <a:off x="4152662" y="5464441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7" idx="5"/>
          </p:cNvCxnSpPr>
          <p:nvPr/>
        </p:nvCxnSpPr>
        <p:spPr>
          <a:xfrm>
            <a:off x="4748542" y="5464441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5964128" y="3825451"/>
            <a:ext cx="543697" cy="543697"/>
          </a:xfrm>
          <a:prstGeom prst="ellipse">
            <a:avLst/>
          </a:prstGeom>
          <a:solidFill>
            <a:schemeClr val="tx2"/>
          </a:solidFill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/>
          <p:cNvCxnSpPr>
            <a:stCxn id="10" idx="3"/>
          </p:cNvCxnSpPr>
          <p:nvPr/>
        </p:nvCxnSpPr>
        <p:spPr>
          <a:xfrm flipH="1">
            <a:off x="5832322" y="4289525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10" idx="5"/>
          </p:cNvCxnSpPr>
          <p:nvPr/>
        </p:nvCxnSpPr>
        <p:spPr>
          <a:xfrm>
            <a:off x="6428202" y="4289525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741772" y="36195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3</a:t>
            </a:r>
            <a:endParaRPr lang="en-US" b="1" dirty="0"/>
          </a:p>
        </p:txBody>
      </p:sp>
      <p:sp>
        <p:nvSpPr>
          <p:cNvPr id="14" name="Oval 13"/>
          <p:cNvSpPr/>
          <p:nvPr/>
        </p:nvSpPr>
        <p:spPr>
          <a:xfrm>
            <a:off x="8579639" y="5206313"/>
            <a:ext cx="543697" cy="543697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R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5" name="Straight Connector 14"/>
          <p:cNvCxnSpPr>
            <a:stCxn id="14" idx="3"/>
          </p:cNvCxnSpPr>
          <p:nvPr/>
        </p:nvCxnSpPr>
        <p:spPr>
          <a:xfrm flipH="1">
            <a:off x="8447833" y="567038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4" idx="5"/>
          </p:cNvCxnSpPr>
          <p:nvPr/>
        </p:nvCxnSpPr>
        <p:spPr>
          <a:xfrm>
            <a:off x="9043713" y="567038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398341" y="500036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3</a:t>
            </a:r>
            <a:endParaRPr lang="en-US" b="1" dirty="0"/>
          </a:p>
        </p:txBody>
      </p:sp>
      <p:sp>
        <p:nvSpPr>
          <p:cNvPr id="19" name="Oval 18"/>
          <p:cNvSpPr/>
          <p:nvPr/>
        </p:nvSpPr>
        <p:spPr>
          <a:xfrm>
            <a:off x="3296059" y="3804171"/>
            <a:ext cx="543697" cy="5436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stCxn id="19" idx="3"/>
          </p:cNvCxnSpPr>
          <p:nvPr/>
        </p:nvCxnSpPr>
        <p:spPr>
          <a:xfrm flipH="1">
            <a:off x="3164253" y="4268245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9" idx="5"/>
          </p:cNvCxnSpPr>
          <p:nvPr/>
        </p:nvCxnSpPr>
        <p:spPr>
          <a:xfrm>
            <a:off x="3760133" y="4268245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054106" y="36195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3</a:t>
            </a:r>
            <a:endParaRPr lang="en-US" b="1" dirty="0"/>
          </a:p>
        </p:txBody>
      </p:sp>
      <p:cxnSp>
        <p:nvCxnSpPr>
          <p:cNvPr id="23" name="Straight Connector 22"/>
          <p:cNvCxnSpPr>
            <a:stCxn id="4" idx="7"/>
          </p:cNvCxnSpPr>
          <p:nvPr/>
        </p:nvCxnSpPr>
        <p:spPr>
          <a:xfrm flipV="1">
            <a:off x="2715988" y="4794421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7" idx="1"/>
          </p:cNvCxnSpPr>
          <p:nvPr/>
        </p:nvCxnSpPr>
        <p:spPr>
          <a:xfrm flipH="1" flipV="1">
            <a:off x="4152662" y="4794421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891437" y="454192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FF00"/>
                </a:solidFill>
              </a:rPr>
              <a:t>0</a:t>
            </a:r>
            <a:endParaRPr lang="en-US" sz="1400" b="1" dirty="0">
              <a:solidFill>
                <a:srgbClr val="FFFF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93554" y="453437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FF00"/>
                </a:solidFill>
              </a:rPr>
              <a:t>1</a:t>
            </a:r>
            <a:endParaRPr lang="en-US" sz="1400" b="1" dirty="0">
              <a:solidFill>
                <a:srgbClr val="FFFF00"/>
              </a:solidFill>
            </a:endParaRPr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6043848"/>
              </p:ext>
            </p:extLst>
          </p:nvPr>
        </p:nvGraphicFramePr>
        <p:xfrm>
          <a:off x="176356" y="233631"/>
          <a:ext cx="4782821" cy="18505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94274"/>
                <a:gridCol w="1689262"/>
                <a:gridCol w="1499285"/>
              </a:tblGrid>
              <a:tr h="370108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CHAR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FREQUENCY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ENCODING</a:t>
                      </a:r>
                      <a:endParaRPr lang="hu-HU" b="1" dirty="0"/>
                    </a:p>
                  </a:txBody>
                  <a:tcPr/>
                </a:tc>
              </a:tr>
              <a:tr h="370108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R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</a:tr>
              <a:tr h="370108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108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C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</a:tr>
              <a:tr h="370108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!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6079525" y="667265"/>
            <a:ext cx="2073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C A R </a:t>
            </a:r>
            <a:r>
              <a:rPr lang="hu-HU" b="1" dirty="0" err="1" smtClean="0"/>
              <a:t>R</a:t>
            </a:r>
            <a:r>
              <a:rPr lang="hu-HU" b="1" dirty="0" smtClean="0"/>
              <a:t> A C A R !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62519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251914" y="5000367"/>
            <a:ext cx="543697" cy="543697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!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stCxn id="4" idx="3"/>
          </p:cNvCxnSpPr>
          <p:nvPr/>
        </p:nvCxnSpPr>
        <p:spPr>
          <a:xfrm flipH="1">
            <a:off x="2120108" y="5464441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4" idx="5"/>
          </p:cNvCxnSpPr>
          <p:nvPr/>
        </p:nvCxnSpPr>
        <p:spPr>
          <a:xfrm>
            <a:off x="2715988" y="5464441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4284468" y="5000367"/>
            <a:ext cx="543697" cy="543697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7" idx="3"/>
          </p:cNvCxnSpPr>
          <p:nvPr/>
        </p:nvCxnSpPr>
        <p:spPr>
          <a:xfrm flipH="1">
            <a:off x="4152662" y="5464441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7" idx="5"/>
          </p:cNvCxnSpPr>
          <p:nvPr/>
        </p:nvCxnSpPr>
        <p:spPr>
          <a:xfrm>
            <a:off x="4748542" y="5464441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5354529" y="3825451"/>
            <a:ext cx="543697" cy="543697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/>
          <p:cNvCxnSpPr>
            <a:stCxn id="10" idx="3"/>
          </p:cNvCxnSpPr>
          <p:nvPr/>
        </p:nvCxnSpPr>
        <p:spPr>
          <a:xfrm flipH="1">
            <a:off x="5222723" y="4289525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10" idx="5"/>
          </p:cNvCxnSpPr>
          <p:nvPr/>
        </p:nvCxnSpPr>
        <p:spPr>
          <a:xfrm>
            <a:off x="5818603" y="4289525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8579639" y="5206313"/>
            <a:ext cx="543697" cy="543697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R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5" name="Straight Connector 14"/>
          <p:cNvCxnSpPr>
            <a:stCxn id="14" idx="3"/>
          </p:cNvCxnSpPr>
          <p:nvPr/>
        </p:nvCxnSpPr>
        <p:spPr>
          <a:xfrm flipH="1">
            <a:off x="8447833" y="567038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4" idx="5"/>
          </p:cNvCxnSpPr>
          <p:nvPr/>
        </p:nvCxnSpPr>
        <p:spPr>
          <a:xfrm>
            <a:off x="9043713" y="567038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398341" y="500036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3</a:t>
            </a:r>
            <a:endParaRPr lang="en-US" b="1" dirty="0"/>
          </a:p>
        </p:txBody>
      </p:sp>
      <p:sp>
        <p:nvSpPr>
          <p:cNvPr id="19" name="Oval 18"/>
          <p:cNvSpPr/>
          <p:nvPr/>
        </p:nvSpPr>
        <p:spPr>
          <a:xfrm>
            <a:off x="3296059" y="3804171"/>
            <a:ext cx="543697" cy="5436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stCxn id="19" idx="3"/>
          </p:cNvCxnSpPr>
          <p:nvPr/>
        </p:nvCxnSpPr>
        <p:spPr>
          <a:xfrm flipH="1">
            <a:off x="3164253" y="4268245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9" idx="5"/>
          </p:cNvCxnSpPr>
          <p:nvPr/>
        </p:nvCxnSpPr>
        <p:spPr>
          <a:xfrm>
            <a:off x="3760133" y="4268245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4" idx="7"/>
          </p:cNvCxnSpPr>
          <p:nvPr/>
        </p:nvCxnSpPr>
        <p:spPr>
          <a:xfrm flipV="1">
            <a:off x="2715988" y="4794421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7" idx="1"/>
          </p:cNvCxnSpPr>
          <p:nvPr/>
        </p:nvCxnSpPr>
        <p:spPr>
          <a:xfrm flipH="1" flipV="1">
            <a:off x="4152662" y="4794421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891437" y="454192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FF00"/>
                </a:solidFill>
              </a:rPr>
              <a:t>0</a:t>
            </a:r>
            <a:endParaRPr lang="en-US" sz="1400" b="1" dirty="0">
              <a:solidFill>
                <a:srgbClr val="FFFF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93554" y="453437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FF00"/>
                </a:solidFill>
              </a:rPr>
              <a:t>1</a:t>
            </a:r>
            <a:endParaRPr lang="en-US" sz="1400" b="1" dirty="0">
              <a:solidFill>
                <a:srgbClr val="FFFF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4356614" y="2621715"/>
            <a:ext cx="543697" cy="5436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062112" y="243737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6</a:t>
            </a:r>
            <a:endParaRPr lang="en-US" b="1" dirty="0"/>
          </a:p>
        </p:txBody>
      </p:sp>
      <p:cxnSp>
        <p:nvCxnSpPr>
          <p:cNvPr id="32" name="Straight Connector 31"/>
          <p:cNvCxnSpPr/>
          <p:nvPr/>
        </p:nvCxnSpPr>
        <p:spPr>
          <a:xfrm flipH="1">
            <a:off x="4169929" y="3033834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3721664" y="3560010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897113" y="330750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FF00"/>
                </a:solidFill>
              </a:rPr>
              <a:t>0</a:t>
            </a:r>
            <a:endParaRPr lang="en-US" sz="1400" b="1" dirty="0">
              <a:solidFill>
                <a:srgbClr val="FFFF00"/>
              </a:solidFill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>
            <a:off x="4880933" y="3033834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 flipV="1">
            <a:off x="5273462" y="3560010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014354" y="329996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FF00"/>
                </a:solidFill>
              </a:rPr>
              <a:t>1</a:t>
            </a:r>
            <a:endParaRPr lang="en-US" sz="1400" b="1" dirty="0">
              <a:solidFill>
                <a:srgbClr val="FFFF00"/>
              </a:solidFill>
            </a:endParaRPr>
          </a:p>
        </p:txBody>
      </p:sp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6043848"/>
              </p:ext>
            </p:extLst>
          </p:nvPr>
        </p:nvGraphicFramePr>
        <p:xfrm>
          <a:off x="176356" y="233631"/>
          <a:ext cx="4782821" cy="18505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94274"/>
                <a:gridCol w="1689262"/>
                <a:gridCol w="1499285"/>
              </a:tblGrid>
              <a:tr h="370108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CHAR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FREQUENCY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ENCODING</a:t>
                      </a:r>
                      <a:endParaRPr lang="hu-HU" b="1" dirty="0"/>
                    </a:p>
                  </a:txBody>
                  <a:tcPr/>
                </a:tc>
              </a:tr>
              <a:tr h="370108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R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</a:tr>
              <a:tr h="370108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108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C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</a:tr>
              <a:tr h="370108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!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6079525" y="667265"/>
            <a:ext cx="2073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C A R </a:t>
            </a:r>
            <a:r>
              <a:rPr lang="hu-HU" b="1" dirty="0" err="1" smtClean="0"/>
              <a:t>R</a:t>
            </a:r>
            <a:r>
              <a:rPr lang="hu-HU" b="1" dirty="0" smtClean="0"/>
              <a:t> A C A R !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37215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890052" y="5688533"/>
            <a:ext cx="543697" cy="543697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!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stCxn id="4" idx="3"/>
          </p:cNvCxnSpPr>
          <p:nvPr/>
        </p:nvCxnSpPr>
        <p:spPr>
          <a:xfrm flipH="1">
            <a:off x="5758246" y="615260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4" idx="5"/>
          </p:cNvCxnSpPr>
          <p:nvPr/>
        </p:nvCxnSpPr>
        <p:spPr>
          <a:xfrm>
            <a:off x="6354126" y="615260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7922606" y="5688533"/>
            <a:ext cx="543697" cy="543697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7" idx="3"/>
          </p:cNvCxnSpPr>
          <p:nvPr/>
        </p:nvCxnSpPr>
        <p:spPr>
          <a:xfrm flipH="1">
            <a:off x="7790800" y="615260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7" idx="5"/>
          </p:cNvCxnSpPr>
          <p:nvPr/>
        </p:nvCxnSpPr>
        <p:spPr>
          <a:xfrm>
            <a:off x="8386680" y="615260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8992667" y="4513617"/>
            <a:ext cx="543697" cy="543697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/>
          <p:cNvCxnSpPr>
            <a:stCxn id="10" idx="3"/>
          </p:cNvCxnSpPr>
          <p:nvPr/>
        </p:nvCxnSpPr>
        <p:spPr>
          <a:xfrm flipH="1">
            <a:off x="8860861" y="4977691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10" idx="5"/>
          </p:cNvCxnSpPr>
          <p:nvPr/>
        </p:nvCxnSpPr>
        <p:spPr>
          <a:xfrm>
            <a:off x="9456741" y="4977691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3216807" y="5688533"/>
            <a:ext cx="543697" cy="543697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R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/>
          <p:cNvCxnSpPr>
            <a:stCxn id="13" idx="3"/>
          </p:cNvCxnSpPr>
          <p:nvPr/>
        </p:nvCxnSpPr>
        <p:spPr>
          <a:xfrm flipH="1">
            <a:off x="3085001" y="615260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3" idx="5"/>
          </p:cNvCxnSpPr>
          <p:nvPr/>
        </p:nvCxnSpPr>
        <p:spPr>
          <a:xfrm>
            <a:off x="3680881" y="615260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035509" y="548258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3</a:t>
            </a:r>
            <a:endParaRPr lang="en-US" b="1" dirty="0"/>
          </a:p>
        </p:txBody>
      </p:sp>
      <p:sp>
        <p:nvSpPr>
          <p:cNvPr id="18" name="Oval 17"/>
          <p:cNvSpPr/>
          <p:nvPr/>
        </p:nvSpPr>
        <p:spPr>
          <a:xfrm>
            <a:off x="6934197" y="4492337"/>
            <a:ext cx="543697" cy="5436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9" name="Straight Connector 18"/>
          <p:cNvCxnSpPr>
            <a:stCxn id="18" idx="3"/>
          </p:cNvCxnSpPr>
          <p:nvPr/>
        </p:nvCxnSpPr>
        <p:spPr>
          <a:xfrm flipH="1">
            <a:off x="6802391" y="4956411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8" idx="5"/>
          </p:cNvCxnSpPr>
          <p:nvPr/>
        </p:nvCxnSpPr>
        <p:spPr>
          <a:xfrm>
            <a:off x="7398271" y="4956411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4" idx="7"/>
          </p:cNvCxnSpPr>
          <p:nvPr/>
        </p:nvCxnSpPr>
        <p:spPr>
          <a:xfrm flipV="1">
            <a:off x="6354126" y="548258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7" idx="1"/>
          </p:cNvCxnSpPr>
          <p:nvPr/>
        </p:nvCxnSpPr>
        <p:spPr>
          <a:xfrm flipH="1" flipV="1">
            <a:off x="7790800" y="548258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529575" y="523008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FF00"/>
                </a:solidFill>
              </a:rPr>
              <a:t>0</a:t>
            </a:r>
            <a:endParaRPr lang="en-US" sz="1400" b="1" dirty="0">
              <a:solidFill>
                <a:srgbClr val="FFFF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531692" y="522254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FF00"/>
                </a:solidFill>
              </a:rPr>
              <a:t>1</a:t>
            </a:r>
            <a:endParaRPr lang="en-US" sz="1400" b="1" dirty="0">
              <a:solidFill>
                <a:srgbClr val="FFFF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994752" y="3309881"/>
            <a:ext cx="543697" cy="5436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700250" y="312554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6</a:t>
            </a:r>
            <a:endParaRPr lang="en-US" b="1" dirty="0"/>
          </a:p>
        </p:txBody>
      </p:sp>
      <p:cxnSp>
        <p:nvCxnSpPr>
          <p:cNvPr id="28" name="Straight Connector 27"/>
          <p:cNvCxnSpPr/>
          <p:nvPr/>
        </p:nvCxnSpPr>
        <p:spPr>
          <a:xfrm flipH="1">
            <a:off x="7808067" y="3722000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7359802" y="4248176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535251" y="399567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FF00"/>
                </a:solidFill>
              </a:rPr>
              <a:t>0</a:t>
            </a:r>
            <a:endParaRPr lang="en-US" sz="1400" b="1" dirty="0">
              <a:solidFill>
                <a:srgbClr val="FFFF00"/>
              </a:solidFill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8519071" y="3722000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 flipV="1">
            <a:off x="8911600" y="4248176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8652492" y="398813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FF00"/>
                </a:solidFill>
              </a:rPr>
              <a:t>1</a:t>
            </a:r>
            <a:endParaRPr lang="en-US" sz="1400" b="1" dirty="0">
              <a:solidFill>
                <a:srgbClr val="FFFF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63651" y="3309881"/>
            <a:ext cx="47131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have to sort them so </a:t>
            </a:r>
            <a:r>
              <a:rPr lang="hu-HU" b="1" dirty="0" smtClean="0"/>
              <a:t>3</a:t>
            </a:r>
            <a:r>
              <a:rPr lang="hu-HU" dirty="0" smtClean="0"/>
              <a:t> is smaller than</a:t>
            </a:r>
          </a:p>
          <a:p>
            <a:r>
              <a:rPr lang="hu-HU" b="1" dirty="0" smtClean="0"/>
              <a:t>6</a:t>
            </a:r>
            <a:r>
              <a:rPr lang="hu-HU" dirty="0" smtClean="0"/>
              <a:t> </a:t>
            </a:r>
            <a:r>
              <a:rPr lang="hu-HU" dirty="0" smtClean="0">
                <a:sym typeface="Wingdings" panose="05000000000000000000" pitchFamily="2" charset="2"/>
              </a:rPr>
              <a:t> so we swap them in order to insert</a:t>
            </a:r>
          </a:p>
          <a:p>
            <a:r>
              <a:rPr lang="hu-HU" dirty="0">
                <a:sym typeface="Wingdings" panose="05000000000000000000" pitchFamily="2" charset="2"/>
              </a:rPr>
              <a:t>t</a:t>
            </a:r>
            <a:r>
              <a:rPr lang="hu-HU" dirty="0" smtClean="0">
                <a:sym typeface="Wingdings" panose="05000000000000000000" pitchFamily="2" charset="2"/>
              </a:rPr>
              <a:t>he subtree in the right place !!!</a:t>
            </a:r>
            <a:endParaRPr lang="hu-HU" dirty="0"/>
          </a:p>
        </p:txBody>
      </p: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7619486"/>
              </p:ext>
            </p:extLst>
          </p:nvPr>
        </p:nvGraphicFramePr>
        <p:xfrm>
          <a:off x="176356" y="233631"/>
          <a:ext cx="4782821" cy="18505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94274"/>
                <a:gridCol w="1689262"/>
                <a:gridCol w="1499285"/>
              </a:tblGrid>
              <a:tr h="370108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CHAR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FREQUENCY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ENCODING</a:t>
                      </a:r>
                      <a:endParaRPr lang="hu-HU" b="1" dirty="0"/>
                    </a:p>
                  </a:txBody>
                  <a:tcPr/>
                </a:tc>
              </a:tr>
              <a:tr h="370108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R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</a:tr>
              <a:tr h="370108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108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C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</a:tr>
              <a:tr h="370108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!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6079525" y="667265"/>
            <a:ext cx="2073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C A R </a:t>
            </a:r>
            <a:r>
              <a:rPr lang="hu-HU" b="1" dirty="0" err="1" smtClean="0"/>
              <a:t>R</a:t>
            </a:r>
            <a:r>
              <a:rPr lang="hu-HU" b="1" dirty="0" smtClean="0"/>
              <a:t> A C A R !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67746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890052" y="5688533"/>
            <a:ext cx="543697" cy="543697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!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stCxn id="4" idx="3"/>
          </p:cNvCxnSpPr>
          <p:nvPr/>
        </p:nvCxnSpPr>
        <p:spPr>
          <a:xfrm flipH="1">
            <a:off x="5758246" y="615260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4" idx="5"/>
          </p:cNvCxnSpPr>
          <p:nvPr/>
        </p:nvCxnSpPr>
        <p:spPr>
          <a:xfrm>
            <a:off x="6354126" y="615260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7922606" y="5688533"/>
            <a:ext cx="543697" cy="543697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7" idx="3"/>
          </p:cNvCxnSpPr>
          <p:nvPr/>
        </p:nvCxnSpPr>
        <p:spPr>
          <a:xfrm flipH="1">
            <a:off x="7790800" y="615260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7" idx="5"/>
          </p:cNvCxnSpPr>
          <p:nvPr/>
        </p:nvCxnSpPr>
        <p:spPr>
          <a:xfrm>
            <a:off x="8386680" y="615260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8992667" y="4513617"/>
            <a:ext cx="543697" cy="543697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/>
          <p:cNvCxnSpPr>
            <a:stCxn id="10" idx="3"/>
          </p:cNvCxnSpPr>
          <p:nvPr/>
        </p:nvCxnSpPr>
        <p:spPr>
          <a:xfrm flipH="1">
            <a:off x="8860861" y="4977691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10" idx="5"/>
          </p:cNvCxnSpPr>
          <p:nvPr/>
        </p:nvCxnSpPr>
        <p:spPr>
          <a:xfrm>
            <a:off x="9456741" y="4977691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3216807" y="5688533"/>
            <a:ext cx="543697" cy="543697"/>
          </a:xfrm>
          <a:prstGeom prst="ellipse">
            <a:avLst/>
          </a:prstGeom>
          <a:solidFill>
            <a:schemeClr val="tx2"/>
          </a:solidFill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R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/>
          <p:cNvCxnSpPr>
            <a:stCxn id="13" idx="3"/>
          </p:cNvCxnSpPr>
          <p:nvPr/>
        </p:nvCxnSpPr>
        <p:spPr>
          <a:xfrm flipH="1">
            <a:off x="3085001" y="615260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3" idx="5"/>
          </p:cNvCxnSpPr>
          <p:nvPr/>
        </p:nvCxnSpPr>
        <p:spPr>
          <a:xfrm>
            <a:off x="3680881" y="615260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035509" y="548258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3</a:t>
            </a:r>
            <a:endParaRPr lang="en-US" b="1" dirty="0"/>
          </a:p>
        </p:txBody>
      </p:sp>
      <p:sp>
        <p:nvSpPr>
          <p:cNvPr id="18" name="Oval 17"/>
          <p:cNvSpPr/>
          <p:nvPr/>
        </p:nvSpPr>
        <p:spPr>
          <a:xfrm>
            <a:off x="6934197" y="4492337"/>
            <a:ext cx="543697" cy="5436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9" name="Straight Connector 18"/>
          <p:cNvCxnSpPr>
            <a:stCxn id="18" idx="3"/>
          </p:cNvCxnSpPr>
          <p:nvPr/>
        </p:nvCxnSpPr>
        <p:spPr>
          <a:xfrm flipH="1">
            <a:off x="6802391" y="4956411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8" idx="5"/>
          </p:cNvCxnSpPr>
          <p:nvPr/>
        </p:nvCxnSpPr>
        <p:spPr>
          <a:xfrm>
            <a:off x="7398271" y="4956411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4" idx="7"/>
          </p:cNvCxnSpPr>
          <p:nvPr/>
        </p:nvCxnSpPr>
        <p:spPr>
          <a:xfrm flipV="1">
            <a:off x="6354126" y="548258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7" idx="1"/>
          </p:cNvCxnSpPr>
          <p:nvPr/>
        </p:nvCxnSpPr>
        <p:spPr>
          <a:xfrm flipH="1" flipV="1">
            <a:off x="7790800" y="548258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529575" y="523008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FF00"/>
                </a:solidFill>
              </a:rPr>
              <a:t>0</a:t>
            </a:r>
            <a:endParaRPr lang="en-US" sz="1400" b="1" dirty="0">
              <a:solidFill>
                <a:srgbClr val="FFFF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531692" y="522254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FF00"/>
                </a:solidFill>
              </a:rPr>
              <a:t>1</a:t>
            </a:r>
            <a:endParaRPr lang="en-US" sz="1400" b="1" dirty="0">
              <a:solidFill>
                <a:srgbClr val="FFFF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994752" y="3309881"/>
            <a:ext cx="543697" cy="5436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700250" y="312554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6</a:t>
            </a:r>
            <a:endParaRPr lang="en-US" b="1" dirty="0"/>
          </a:p>
        </p:txBody>
      </p:sp>
      <p:cxnSp>
        <p:nvCxnSpPr>
          <p:cNvPr id="28" name="Straight Connector 27"/>
          <p:cNvCxnSpPr/>
          <p:nvPr/>
        </p:nvCxnSpPr>
        <p:spPr>
          <a:xfrm flipH="1">
            <a:off x="7808067" y="3722000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7359802" y="4248176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535251" y="399567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FF00"/>
                </a:solidFill>
              </a:rPr>
              <a:t>0</a:t>
            </a:r>
            <a:endParaRPr lang="en-US" sz="1400" b="1" dirty="0">
              <a:solidFill>
                <a:srgbClr val="FFFF00"/>
              </a:solidFill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8519071" y="3722000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 flipV="1">
            <a:off x="8911600" y="4248176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8652492" y="398813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FF00"/>
                </a:solidFill>
              </a:rPr>
              <a:t>1</a:t>
            </a:r>
            <a:endParaRPr lang="en-US" sz="1400" b="1" dirty="0">
              <a:solidFill>
                <a:srgbClr val="FFFF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63651" y="3309881"/>
            <a:ext cx="47131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have to sort them so </a:t>
            </a:r>
            <a:r>
              <a:rPr lang="hu-HU" b="1" dirty="0" smtClean="0"/>
              <a:t>3</a:t>
            </a:r>
            <a:r>
              <a:rPr lang="hu-HU" dirty="0" smtClean="0"/>
              <a:t> is smaller than</a:t>
            </a:r>
          </a:p>
          <a:p>
            <a:r>
              <a:rPr lang="hu-HU" b="1" dirty="0" smtClean="0"/>
              <a:t>6</a:t>
            </a:r>
            <a:r>
              <a:rPr lang="hu-HU" dirty="0" smtClean="0"/>
              <a:t> </a:t>
            </a:r>
            <a:r>
              <a:rPr lang="hu-HU" dirty="0" smtClean="0">
                <a:sym typeface="Wingdings" panose="05000000000000000000" pitchFamily="2" charset="2"/>
              </a:rPr>
              <a:t> so we swap them in order to insert</a:t>
            </a:r>
          </a:p>
          <a:p>
            <a:r>
              <a:rPr lang="hu-HU" dirty="0">
                <a:sym typeface="Wingdings" panose="05000000000000000000" pitchFamily="2" charset="2"/>
              </a:rPr>
              <a:t>t</a:t>
            </a:r>
            <a:r>
              <a:rPr lang="hu-HU" dirty="0" smtClean="0">
                <a:sym typeface="Wingdings" panose="05000000000000000000" pitchFamily="2" charset="2"/>
              </a:rPr>
              <a:t>he subtree in the right place !!!</a:t>
            </a:r>
            <a:endParaRPr lang="hu-HU" dirty="0"/>
          </a:p>
        </p:txBody>
      </p:sp>
      <p:graphicFrame>
        <p:nvGraphicFramePr>
          <p:cNvPr id="34" name="Table 33"/>
          <p:cNvGraphicFramePr>
            <a:graphicFrameLocks noGrp="1"/>
          </p:cNvGraphicFramePr>
          <p:nvPr/>
        </p:nvGraphicFramePr>
        <p:xfrm>
          <a:off x="176356" y="233631"/>
          <a:ext cx="4782821" cy="18505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94274"/>
                <a:gridCol w="1689262"/>
                <a:gridCol w="1499285"/>
              </a:tblGrid>
              <a:tr h="370108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CHAR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FREQUENCY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ENCODING</a:t>
                      </a:r>
                      <a:endParaRPr lang="hu-HU" b="1" dirty="0"/>
                    </a:p>
                  </a:txBody>
                  <a:tcPr/>
                </a:tc>
              </a:tr>
              <a:tr h="370108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R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</a:tr>
              <a:tr h="370108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108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C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</a:tr>
              <a:tr h="370108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!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6079525" y="667265"/>
            <a:ext cx="2073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C A R </a:t>
            </a:r>
            <a:r>
              <a:rPr lang="hu-HU" b="1" dirty="0" err="1" smtClean="0"/>
              <a:t>R</a:t>
            </a:r>
            <a:r>
              <a:rPr lang="hu-HU" b="1" dirty="0" smtClean="0"/>
              <a:t> A C A R !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65672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890052" y="5688533"/>
            <a:ext cx="543697" cy="543697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!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stCxn id="4" idx="3"/>
          </p:cNvCxnSpPr>
          <p:nvPr/>
        </p:nvCxnSpPr>
        <p:spPr>
          <a:xfrm flipH="1">
            <a:off x="5758246" y="615260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4" idx="5"/>
          </p:cNvCxnSpPr>
          <p:nvPr/>
        </p:nvCxnSpPr>
        <p:spPr>
          <a:xfrm>
            <a:off x="6354126" y="615260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7922606" y="5688533"/>
            <a:ext cx="543697" cy="543697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7" idx="3"/>
          </p:cNvCxnSpPr>
          <p:nvPr/>
        </p:nvCxnSpPr>
        <p:spPr>
          <a:xfrm flipH="1">
            <a:off x="7790800" y="615260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7" idx="5"/>
          </p:cNvCxnSpPr>
          <p:nvPr/>
        </p:nvCxnSpPr>
        <p:spPr>
          <a:xfrm>
            <a:off x="8386680" y="615260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8992667" y="4513617"/>
            <a:ext cx="543697" cy="543697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/>
          <p:cNvCxnSpPr>
            <a:stCxn id="10" idx="3"/>
          </p:cNvCxnSpPr>
          <p:nvPr/>
        </p:nvCxnSpPr>
        <p:spPr>
          <a:xfrm flipH="1">
            <a:off x="8860861" y="4977691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10" idx="5"/>
          </p:cNvCxnSpPr>
          <p:nvPr/>
        </p:nvCxnSpPr>
        <p:spPr>
          <a:xfrm>
            <a:off x="9456741" y="4977691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5977707" y="3260598"/>
            <a:ext cx="543697" cy="543697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R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/>
          <p:cNvCxnSpPr>
            <a:stCxn id="13" idx="3"/>
          </p:cNvCxnSpPr>
          <p:nvPr/>
        </p:nvCxnSpPr>
        <p:spPr>
          <a:xfrm flipH="1">
            <a:off x="5845901" y="3724672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3" idx="5"/>
          </p:cNvCxnSpPr>
          <p:nvPr/>
        </p:nvCxnSpPr>
        <p:spPr>
          <a:xfrm>
            <a:off x="6441781" y="3724672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716856" y="190352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9</a:t>
            </a:r>
            <a:endParaRPr lang="en-US" b="1" dirty="0"/>
          </a:p>
        </p:txBody>
      </p:sp>
      <p:sp>
        <p:nvSpPr>
          <p:cNvPr id="18" name="Oval 17"/>
          <p:cNvSpPr/>
          <p:nvPr/>
        </p:nvSpPr>
        <p:spPr>
          <a:xfrm>
            <a:off x="6934197" y="4492337"/>
            <a:ext cx="543697" cy="5436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9" name="Straight Connector 18"/>
          <p:cNvCxnSpPr>
            <a:stCxn id="18" idx="3"/>
          </p:cNvCxnSpPr>
          <p:nvPr/>
        </p:nvCxnSpPr>
        <p:spPr>
          <a:xfrm flipH="1">
            <a:off x="6802391" y="4956411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8" idx="5"/>
          </p:cNvCxnSpPr>
          <p:nvPr/>
        </p:nvCxnSpPr>
        <p:spPr>
          <a:xfrm>
            <a:off x="7398271" y="4956411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4" idx="7"/>
          </p:cNvCxnSpPr>
          <p:nvPr/>
        </p:nvCxnSpPr>
        <p:spPr>
          <a:xfrm flipV="1">
            <a:off x="6354126" y="548258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7" idx="1"/>
          </p:cNvCxnSpPr>
          <p:nvPr/>
        </p:nvCxnSpPr>
        <p:spPr>
          <a:xfrm flipH="1" flipV="1">
            <a:off x="7790800" y="548258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529575" y="523008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FF00"/>
                </a:solidFill>
              </a:rPr>
              <a:t>0</a:t>
            </a:r>
            <a:endParaRPr lang="en-US" sz="1400" b="1" dirty="0">
              <a:solidFill>
                <a:srgbClr val="FFFF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531692" y="522254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rgbClr val="FFFF00"/>
                </a:solidFill>
              </a:rPr>
              <a:t>1</a:t>
            </a:r>
            <a:endParaRPr lang="en-US" sz="1400" dirty="0">
              <a:solidFill>
                <a:srgbClr val="FFFF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994752" y="3309881"/>
            <a:ext cx="543697" cy="5436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 flipH="1">
            <a:off x="7808067" y="3722000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7359802" y="4248176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535251" y="399567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FF00"/>
                </a:solidFill>
              </a:rPr>
              <a:t>0</a:t>
            </a:r>
            <a:endParaRPr lang="en-US" sz="1400" b="1" dirty="0">
              <a:solidFill>
                <a:srgbClr val="FFFF00"/>
              </a:solidFill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8519071" y="3722000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 flipV="1">
            <a:off x="8911600" y="4248176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8652492" y="398813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FF00"/>
                </a:solidFill>
              </a:rPr>
              <a:t>1</a:t>
            </a:r>
            <a:endParaRPr lang="en-US" sz="1400" b="1" dirty="0">
              <a:solidFill>
                <a:srgbClr val="FFFF00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7013820" y="2066801"/>
            <a:ext cx="543697" cy="5436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 flipH="1">
            <a:off x="6827135" y="2478920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6378870" y="3005096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554319" y="275259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FF00"/>
                </a:solidFill>
              </a:rPr>
              <a:t>0</a:t>
            </a:r>
            <a:endParaRPr lang="en-US" sz="1400" b="1" dirty="0">
              <a:solidFill>
                <a:srgbClr val="FFFF00"/>
              </a:solidFill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7476279" y="2541462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 flipV="1">
            <a:off x="7868808" y="3067638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609700" y="280759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FF00"/>
                </a:solidFill>
              </a:rPr>
              <a:t>1</a:t>
            </a:r>
            <a:endParaRPr lang="en-US" sz="1400" b="1" dirty="0">
              <a:solidFill>
                <a:srgbClr val="FFFF00"/>
              </a:solidFill>
            </a:endParaRPr>
          </a:p>
        </p:txBody>
      </p:sp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7884561"/>
              </p:ext>
            </p:extLst>
          </p:nvPr>
        </p:nvGraphicFramePr>
        <p:xfrm>
          <a:off x="176356" y="233631"/>
          <a:ext cx="4782821" cy="18505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94274"/>
                <a:gridCol w="1689262"/>
                <a:gridCol w="1499285"/>
              </a:tblGrid>
              <a:tr h="370108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CHAR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FREQUENCY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ENCODING</a:t>
                      </a:r>
                      <a:endParaRPr lang="hu-HU" b="1" dirty="0"/>
                    </a:p>
                  </a:txBody>
                  <a:tcPr/>
                </a:tc>
              </a:tr>
              <a:tr h="370108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R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</a:tr>
              <a:tr h="370108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108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C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</a:tr>
              <a:tr h="370108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!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6079525" y="667265"/>
            <a:ext cx="2073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C A R </a:t>
            </a:r>
            <a:r>
              <a:rPr lang="hu-HU" b="1" dirty="0" err="1" smtClean="0"/>
              <a:t>R</a:t>
            </a:r>
            <a:r>
              <a:rPr lang="hu-HU" b="1" dirty="0" smtClean="0"/>
              <a:t> A C A R !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66559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890052" y="5688533"/>
            <a:ext cx="543697" cy="543697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!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stCxn id="4" idx="3"/>
          </p:cNvCxnSpPr>
          <p:nvPr/>
        </p:nvCxnSpPr>
        <p:spPr>
          <a:xfrm flipH="1">
            <a:off x="5758246" y="615260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4" idx="5"/>
          </p:cNvCxnSpPr>
          <p:nvPr/>
        </p:nvCxnSpPr>
        <p:spPr>
          <a:xfrm>
            <a:off x="6354126" y="615260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7922606" y="5688533"/>
            <a:ext cx="543697" cy="543697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7" idx="3"/>
          </p:cNvCxnSpPr>
          <p:nvPr/>
        </p:nvCxnSpPr>
        <p:spPr>
          <a:xfrm flipH="1">
            <a:off x="7790800" y="615260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7" idx="5"/>
          </p:cNvCxnSpPr>
          <p:nvPr/>
        </p:nvCxnSpPr>
        <p:spPr>
          <a:xfrm>
            <a:off x="8386680" y="615260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8992667" y="4513617"/>
            <a:ext cx="543697" cy="543697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/>
          <p:cNvCxnSpPr>
            <a:stCxn id="10" idx="3"/>
          </p:cNvCxnSpPr>
          <p:nvPr/>
        </p:nvCxnSpPr>
        <p:spPr>
          <a:xfrm flipH="1">
            <a:off x="8860861" y="4977691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10" idx="5"/>
          </p:cNvCxnSpPr>
          <p:nvPr/>
        </p:nvCxnSpPr>
        <p:spPr>
          <a:xfrm>
            <a:off x="9456741" y="4977691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5977707" y="3260598"/>
            <a:ext cx="543697" cy="543697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R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/>
          <p:cNvCxnSpPr>
            <a:stCxn id="13" idx="3"/>
          </p:cNvCxnSpPr>
          <p:nvPr/>
        </p:nvCxnSpPr>
        <p:spPr>
          <a:xfrm flipH="1">
            <a:off x="5845901" y="3724672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3" idx="5"/>
          </p:cNvCxnSpPr>
          <p:nvPr/>
        </p:nvCxnSpPr>
        <p:spPr>
          <a:xfrm>
            <a:off x="6441781" y="3724672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716856" y="190352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9</a:t>
            </a:r>
            <a:endParaRPr lang="en-US" b="1" dirty="0"/>
          </a:p>
        </p:txBody>
      </p:sp>
      <p:sp>
        <p:nvSpPr>
          <p:cNvPr id="18" name="Oval 17"/>
          <p:cNvSpPr/>
          <p:nvPr/>
        </p:nvSpPr>
        <p:spPr>
          <a:xfrm>
            <a:off x="6934197" y="4492337"/>
            <a:ext cx="543697" cy="5436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9" name="Straight Connector 18"/>
          <p:cNvCxnSpPr>
            <a:stCxn id="18" idx="3"/>
          </p:cNvCxnSpPr>
          <p:nvPr/>
        </p:nvCxnSpPr>
        <p:spPr>
          <a:xfrm flipH="1">
            <a:off x="6802391" y="4956411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8" idx="5"/>
          </p:cNvCxnSpPr>
          <p:nvPr/>
        </p:nvCxnSpPr>
        <p:spPr>
          <a:xfrm>
            <a:off x="7398271" y="4956411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4" idx="7"/>
          </p:cNvCxnSpPr>
          <p:nvPr/>
        </p:nvCxnSpPr>
        <p:spPr>
          <a:xfrm flipV="1">
            <a:off x="6354126" y="548258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7" idx="1"/>
          </p:cNvCxnSpPr>
          <p:nvPr/>
        </p:nvCxnSpPr>
        <p:spPr>
          <a:xfrm flipH="1" flipV="1">
            <a:off x="7790800" y="548258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529575" y="523008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FF00"/>
                </a:solidFill>
              </a:rPr>
              <a:t>0</a:t>
            </a:r>
            <a:endParaRPr lang="en-US" sz="1400" b="1" dirty="0">
              <a:solidFill>
                <a:srgbClr val="FFFF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531692" y="522254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rgbClr val="FFFF00"/>
                </a:solidFill>
              </a:rPr>
              <a:t>1</a:t>
            </a:r>
            <a:endParaRPr lang="en-US" sz="1400" dirty="0">
              <a:solidFill>
                <a:srgbClr val="FFFF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994752" y="3309881"/>
            <a:ext cx="543697" cy="5436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 flipH="1">
            <a:off x="7808067" y="3722000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7359802" y="4248176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535251" y="399567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FF00"/>
                </a:solidFill>
              </a:rPr>
              <a:t>0</a:t>
            </a:r>
            <a:endParaRPr lang="en-US" sz="1400" b="1" dirty="0">
              <a:solidFill>
                <a:srgbClr val="FFFF00"/>
              </a:solidFill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8519071" y="3722000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 flipV="1">
            <a:off x="8911600" y="4248176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8652492" y="398813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FF00"/>
                </a:solidFill>
              </a:rPr>
              <a:t>1</a:t>
            </a:r>
            <a:endParaRPr lang="en-US" sz="1400" b="1" dirty="0">
              <a:solidFill>
                <a:srgbClr val="FFFF00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7013820" y="2066801"/>
            <a:ext cx="543697" cy="5436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 flipH="1">
            <a:off x="6827135" y="2478920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6378870" y="3005096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554319" y="275259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FF00"/>
                </a:solidFill>
              </a:rPr>
              <a:t>0</a:t>
            </a:r>
            <a:endParaRPr lang="en-US" sz="1400" b="1" dirty="0">
              <a:solidFill>
                <a:srgbClr val="FFFF00"/>
              </a:solidFill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7476279" y="2541462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 flipV="1">
            <a:off x="7868808" y="3067638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609700" y="280759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FF00"/>
                </a:solidFill>
              </a:rPr>
              <a:t>1</a:t>
            </a:r>
            <a:endParaRPr lang="en-US" sz="1400" b="1" dirty="0">
              <a:solidFill>
                <a:srgbClr val="FFFF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58377" y="2785030"/>
            <a:ext cx="52838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have managed to assign the smallest</a:t>
            </a:r>
          </a:p>
          <a:p>
            <a:r>
              <a:rPr lang="hu-HU" dirty="0" smtClean="0"/>
              <a:t>codeword for characters that are frequent !!!</a:t>
            </a:r>
            <a:endParaRPr lang="hu-HU" dirty="0"/>
          </a:p>
        </p:txBody>
      </p:sp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7884561"/>
              </p:ext>
            </p:extLst>
          </p:nvPr>
        </p:nvGraphicFramePr>
        <p:xfrm>
          <a:off x="176356" y="233631"/>
          <a:ext cx="4782821" cy="18505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94274"/>
                <a:gridCol w="1689262"/>
                <a:gridCol w="1499285"/>
              </a:tblGrid>
              <a:tr h="370108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CHAR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FREQUENCY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ENCODING</a:t>
                      </a:r>
                      <a:endParaRPr lang="hu-HU" b="1" dirty="0"/>
                    </a:p>
                  </a:txBody>
                  <a:tcPr/>
                </a:tc>
              </a:tr>
              <a:tr h="370108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R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</a:tr>
              <a:tr h="370108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108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C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</a:tr>
              <a:tr h="370108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!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6079525" y="667265"/>
            <a:ext cx="2073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C A R </a:t>
            </a:r>
            <a:r>
              <a:rPr lang="hu-HU" b="1" dirty="0" err="1" smtClean="0"/>
              <a:t>R</a:t>
            </a:r>
            <a:r>
              <a:rPr lang="hu-HU" b="1" dirty="0" smtClean="0"/>
              <a:t> A C A R !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0044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890052" y="5688533"/>
            <a:ext cx="543697" cy="543697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!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stCxn id="4" idx="3"/>
          </p:cNvCxnSpPr>
          <p:nvPr/>
        </p:nvCxnSpPr>
        <p:spPr>
          <a:xfrm flipH="1">
            <a:off x="5758246" y="615260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4" idx="5"/>
          </p:cNvCxnSpPr>
          <p:nvPr/>
        </p:nvCxnSpPr>
        <p:spPr>
          <a:xfrm>
            <a:off x="6354126" y="615260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7922606" y="5688533"/>
            <a:ext cx="543697" cy="543697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7" idx="3"/>
          </p:cNvCxnSpPr>
          <p:nvPr/>
        </p:nvCxnSpPr>
        <p:spPr>
          <a:xfrm flipH="1">
            <a:off x="7790800" y="615260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7" idx="5"/>
          </p:cNvCxnSpPr>
          <p:nvPr/>
        </p:nvCxnSpPr>
        <p:spPr>
          <a:xfrm>
            <a:off x="8386680" y="615260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8992667" y="4513617"/>
            <a:ext cx="543697" cy="543697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/>
          <p:cNvCxnSpPr>
            <a:stCxn id="10" idx="3"/>
          </p:cNvCxnSpPr>
          <p:nvPr/>
        </p:nvCxnSpPr>
        <p:spPr>
          <a:xfrm flipH="1">
            <a:off x="8860861" y="4977691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10" idx="5"/>
          </p:cNvCxnSpPr>
          <p:nvPr/>
        </p:nvCxnSpPr>
        <p:spPr>
          <a:xfrm>
            <a:off x="9456741" y="4977691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5977707" y="3260598"/>
            <a:ext cx="543697" cy="543697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R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/>
          <p:cNvCxnSpPr>
            <a:stCxn id="13" idx="3"/>
          </p:cNvCxnSpPr>
          <p:nvPr/>
        </p:nvCxnSpPr>
        <p:spPr>
          <a:xfrm flipH="1">
            <a:off x="5845901" y="3724672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3" idx="5"/>
          </p:cNvCxnSpPr>
          <p:nvPr/>
        </p:nvCxnSpPr>
        <p:spPr>
          <a:xfrm>
            <a:off x="6441781" y="3724672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716856" y="190352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9</a:t>
            </a:r>
            <a:endParaRPr lang="en-US" b="1" dirty="0"/>
          </a:p>
        </p:txBody>
      </p:sp>
      <p:sp>
        <p:nvSpPr>
          <p:cNvPr id="18" name="Oval 17"/>
          <p:cNvSpPr/>
          <p:nvPr/>
        </p:nvSpPr>
        <p:spPr>
          <a:xfrm>
            <a:off x="6934197" y="4492337"/>
            <a:ext cx="543697" cy="5436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9" name="Straight Connector 18"/>
          <p:cNvCxnSpPr>
            <a:stCxn id="18" idx="3"/>
          </p:cNvCxnSpPr>
          <p:nvPr/>
        </p:nvCxnSpPr>
        <p:spPr>
          <a:xfrm flipH="1">
            <a:off x="6802391" y="4956411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8" idx="5"/>
          </p:cNvCxnSpPr>
          <p:nvPr/>
        </p:nvCxnSpPr>
        <p:spPr>
          <a:xfrm>
            <a:off x="7398271" y="4956411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4" idx="7"/>
          </p:cNvCxnSpPr>
          <p:nvPr/>
        </p:nvCxnSpPr>
        <p:spPr>
          <a:xfrm flipV="1">
            <a:off x="6354126" y="548258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7" idx="1"/>
          </p:cNvCxnSpPr>
          <p:nvPr/>
        </p:nvCxnSpPr>
        <p:spPr>
          <a:xfrm flipH="1" flipV="1">
            <a:off x="7790800" y="548258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529575" y="523008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FF00"/>
                </a:solidFill>
              </a:rPr>
              <a:t>0</a:t>
            </a:r>
            <a:endParaRPr lang="en-US" sz="1400" b="1" dirty="0">
              <a:solidFill>
                <a:srgbClr val="FFFF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531692" y="522254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rgbClr val="FFFF00"/>
                </a:solidFill>
              </a:rPr>
              <a:t>1</a:t>
            </a:r>
            <a:endParaRPr lang="en-US" sz="1400" dirty="0">
              <a:solidFill>
                <a:srgbClr val="FFFF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994752" y="3309881"/>
            <a:ext cx="543697" cy="5436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 flipH="1">
            <a:off x="7808067" y="3722000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7359802" y="4248176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535251" y="399567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FF00"/>
                </a:solidFill>
              </a:rPr>
              <a:t>0</a:t>
            </a:r>
            <a:endParaRPr lang="en-US" sz="1400" b="1" dirty="0">
              <a:solidFill>
                <a:srgbClr val="FFFF00"/>
              </a:solidFill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8519071" y="3722000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 flipV="1">
            <a:off x="8911600" y="4248176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8652492" y="398813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FF00"/>
                </a:solidFill>
              </a:rPr>
              <a:t>1</a:t>
            </a:r>
            <a:endParaRPr lang="en-US" sz="1400" b="1" dirty="0">
              <a:solidFill>
                <a:srgbClr val="FFFF00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7013820" y="2066801"/>
            <a:ext cx="543697" cy="5436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 flipH="1">
            <a:off x="6827135" y="2478920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6378870" y="3005096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554319" y="275259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FF00"/>
                </a:solidFill>
              </a:rPr>
              <a:t>0</a:t>
            </a:r>
            <a:endParaRPr lang="en-US" sz="1400" b="1" dirty="0">
              <a:solidFill>
                <a:srgbClr val="FFFF00"/>
              </a:solidFill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7476279" y="2541462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 flipV="1">
            <a:off x="7868808" y="3067638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609700" y="280759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FF00"/>
                </a:solidFill>
              </a:rPr>
              <a:t>1</a:t>
            </a:r>
            <a:endParaRPr lang="en-US" sz="1400" b="1" dirty="0">
              <a:solidFill>
                <a:srgbClr val="FFFF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5911" y="2906483"/>
            <a:ext cx="53479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If we want to find out the codes for</a:t>
            </a:r>
          </a:p>
          <a:p>
            <a:r>
              <a:rPr lang="hu-HU" dirty="0"/>
              <a:t>t</a:t>
            </a:r>
            <a:r>
              <a:rPr lang="hu-HU" dirty="0" smtClean="0"/>
              <a:t>he given characters: we always start at</a:t>
            </a:r>
          </a:p>
          <a:p>
            <a:r>
              <a:rPr lang="hu-HU" dirty="0"/>
              <a:t>t</a:t>
            </a:r>
            <a:r>
              <a:rPr lang="hu-HU" dirty="0" smtClean="0"/>
              <a:t>he root node </a:t>
            </a:r>
            <a:r>
              <a:rPr lang="hu-HU" dirty="0" smtClean="0">
                <a:sym typeface="Wingdings" panose="05000000000000000000" pitchFamily="2" charset="2"/>
              </a:rPr>
              <a:t> just track the edges we have</a:t>
            </a:r>
          </a:p>
          <a:p>
            <a:r>
              <a:rPr lang="hu-HU" dirty="0">
                <a:sym typeface="Wingdings" panose="05000000000000000000" pitchFamily="2" charset="2"/>
              </a:rPr>
              <a:t>t</a:t>
            </a:r>
            <a:r>
              <a:rPr lang="hu-HU" dirty="0" smtClean="0">
                <a:sym typeface="Wingdings" panose="05000000000000000000" pitchFamily="2" charset="2"/>
              </a:rPr>
              <a:t>o traverse to get to the given character</a:t>
            </a:r>
            <a:endParaRPr lang="hu-HU" dirty="0"/>
          </a:p>
        </p:txBody>
      </p:sp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7884561"/>
              </p:ext>
            </p:extLst>
          </p:nvPr>
        </p:nvGraphicFramePr>
        <p:xfrm>
          <a:off x="176356" y="233631"/>
          <a:ext cx="4782821" cy="18505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94274"/>
                <a:gridCol w="1689262"/>
                <a:gridCol w="1499285"/>
              </a:tblGrid>
              <a:tr h="370108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CHAR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FREQUENCY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ENCODING</a:t>
                      </a:r>
                      <a:endParaRPr lang="hu-HU" b="1" dirty="0"/>
                    </a:p>
                  </a:txBody>
                  <a:tcPr/>
                </a:tc>
              </a:tr>
              <a:tr h="370108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R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</a:tr>
              <a:tr h="370108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108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C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</a:tr>
              <a:tr h="370108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!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6079525" y="667265"/>
            <a:ext cx="2073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C A R </a:t>
            </a:r>
            <a:r>
              <a:rPr lang="hu-HU" b="1" dirty="0" err="1" smtClean="0"/>
              <a:t>R</a:t>
            </a:r>
            <a:r>
              <a:rPr lang="hu-HU" b="1" dirty="0" smtClean="0"/>
              <a:t> A C A R !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49429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71784" y="1762897"/>
            <a:ext cx="708454" cy="7084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Rectangle 4"/>
          <p:cNvSpPr/>
          <p:nvPr/>
        </p:nvSpPr>
        <p:spPr>
          <a:xfrm>
            <a:off x="4580238" y="1762897"/>
            <a:ext cx="708454" cy="7084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Rectangle 5"/>
          <p:cNvSpPr/>
          <p:nvPr/>
        </p:nvSpPr>
        <p:spPr>
          <a:xfrm>
            <a:off x="5288692" y="1762897"/>
            <a:ext cx="708454" cy="7084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Rectangle 6"/>
          <p:cNvSpPr/>
          <p:nvPr/>
        </p:nvSpPr>
        <p:spPr>
          <a:xfrm>
            <a:off x="5997146" y="1762897"/>
            <a:ext cx="708454" cy="7084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Rectangle 7"/>
          <p:cNvSpPr/>
          <p:nvPr/>
        </p:nvSpPr>
        <p:spPr>
          <a:xfrm>
            <a:off x="6705600" y="1762897"/>
            <a:ext cx="708454" cy="7084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Rectangle 8"/>
          <p:cNvSpPr/>
          <p:nvPr/>
        </p:nvSpPr>
        <p:spPr>
          <a:xfrm>
            <a:off x="3871784" y="2471351"/>
            <a:ext cx="708454" cy="7084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Rectangle 9"/>
          <p:cNvSpPr/>
          <p:nvPr/>
        </p:nvSpPr>
        <p:spPr>
          <a:xfrm>
            <a:off x="4580238" y="2471351"/>
            <a:ext cx="708454" cy="7084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Rectangle 10"/>
          <p:cNvSpPr/>
          <p:nvPr/>
        </p:nvSpPr>
        <p:spPr>
          <a:xfrm>
            <a:off x="5288692" y="2471351"/>
            <a:ext cx="708454" cy="7084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Rectangle 11"/>
          <p:cNvSpPr/>
          <p:nvPr/>
        </p:nvSpPr>
        <p:spPr>
          <a:xfrm>
            <a:off x="5997146" y="2471351"/>
            <a:ext cx="708454" cy="7084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Rectangle 12"/>
          <p:cNvSpPr/>
          <p:nvPr/>
        </p:nvSpPr>
        <p:spPr>
          <a:xfrm>
            <a:off x="6705600" y="2471351"/>
            <a:ext cx="708454" cy="7084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Rectangle 13"/>
          <p:cNvSpPr/>
          <p:nvPr/>
        </p:nvSpPr>
        <p:spPr>
          <a:xfrm>
            <a:off x="3871784" y="3179805"/>
            <a:ext cx="708454" cy="7084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Rectangle 14"/>
          <p:cNvSpPr/>
          <p:nvPr/>
        </p:nvSpPr>
        <p:spPr>
          <a:xfrm>
            <a:off x="4580238" y="3179805"/>
            <a:ext cx="708454" cy="7084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Rectangle 15"/>
          <p:cNvSpPr/>
          <p:nvPr/>
        </p:nvSpPr>
        <p:spPr>
          <a:xfrm>
            <a:off x="5288692" y="3179805"/>
            <a:ext cx="708454" cy="7084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Rectangle 16"/>
          <p:cNvSpPr/>
          <p:nvPr/>
        </p:nvSpPr>
        <p:spPr>
          <a:xfrm>
            <a:off x="5997146" y="3179805"/>
            <a:ext cx="708454" cy="7084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Rectangle 17"/>
          <p:cNvSpPr/>
          <p:nvPr/>
        </p:nvSpPr>
        <p:spPr>
          <a:xfrm>
            <a:off x="6705600" y="3179805"/>
            <a:ext cx="708454" cy="7084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Rectangle 18"/>
          <p:cNvSpPr/>
          <p:nvPr/>
        </p:nvSpPr>
        <p:spPr>
          <a:xfrm>
            <a:off x="3871784" y="3888259"/>
            <a:ext cx="708454" cy="7084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Rectangle 19"/>
          <p:cNvSpPr/>
          <p:nvPr/>
        </p:nvSpPr>
        <p:spPr>
          <a:xfrm>
            <a:off x="4580238" y="3888259"/>
            <a:ext cx="708454" cy="7084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Rectangle 20"/>
          <p:cNvSpPr/>
          <p:nvPr/>
        </p:nvSpPr>
        <p:spPr>
          <a:xfrm>
            <a:off x="5288692" y="3888259"/>
            <a:ext cx="708454" cy="7084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Rectangle 21"/>
          <p:cNvSpPr/>
          <p:nvPr/>
        </p:nvSpPr>
        <p:spPr>
          <a:xfrm>
            <a:off x="5997146" y="3888259"/>
            <a:ext cx="708454" cy="7084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Rectangle 22"/>
          <p:cNvSpPr/>
          <p:nvPr/>
        </p:nvSpPr>
        <p:spPr>
          <a:xfrm>
            <a:off x="6705600" y="3888259"/>
            <a:ext cx="708454" cy="7084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Rectangle 23"/>
          <p:cNvSpPr/>
          <p:nvPr/>
        </p:nvSpPr>
        <p:spPr>
          <a:xfrm>
            <a:off x="3871784" y="4596713"/>
            <a:ext cx="708454" cy="7084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Rectangle 24"/>
          <p:cNvSpPr/>
          <p:nvPr/>
        </p:nvSpPr>
        <p:spPr>
          <a:xfrm>
            <a:off x="4580238" y="4596713"/>
            <a:ext cx="708454" cy="7084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Rectangle 25"/>
          <p:cNvSpPr/>
          <p:nvPr/>
        </p:nvSpPr>
        <p:spPr>
          <a:xfrm>
            <a:off x="5288692" y="4596713"/>
            <a:ext cx="708454" cy="7084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Rectangle 26"/>
          <p:cNvSpPr/>
          <p:nvPr/>
        </p:nvSpPr>
        <p:spPr>
          <a:xfrm>
            <a:off x="5997146" y="4596713"/>
            <a:ext cx="708454" cy="7084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Rectangle 27"/>
          <p:cNvSpPr/>
          <p:nvPr/>
        </p:nvSpPr>
        <p:spPr>
          <a:xfrm>
            <a:off x="6705600" y="4596713"/>
            <a:ext cx="708454" cy="7084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2389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890052" y="5688533"/>
            <a:ext cx="543697" cy="543697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!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stCxn id="4" idx="3"/>
          </p:cNvCxnSpPr>
          <p:nvPr/>
        </p:nvCxnSpPr>
        <p:spPr>
          <a:xfrm flipH="1">
            <a:off x="5758246" y="615260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4" idx="5"/>
          </p:cNvCxnSpPr>
          <p:nvPr/>
        </p:nvCxnSpPr>
        <p:spPr>
          <a:xfrm>
            <a:off x="6354126" y="615260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7922606" y="5688533"/>
            <a:ext cx="543697" cy="543697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7" idx="3"/>
          </p:cNvCxnSpPr>
          <p:nvPr/>
        </p:nvCxnSpPr>
        <p:spPr>
          <a:xfrm flipH="1">
            <a:off x="7790800" y="615260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7" idx="5"/>
          </p:cNvCxnSpPr>
          <p:nvPr/>
        </p:nvCxnSpPr>
        <p:spPr>
          <a:xfrm>
            <a:off x="8386680" y="615260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8992667" y="4513617"/>
            <a:ext cx="543697" cy="543697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/>
          <p:cNvCxnSpPr>
            <a:stCxn id="10" idx="3"/>
          </p:cNvCxnSpPr>
          <p:nvPr/>
        </p:nvCxnSpPr>
        <p:spPr>
          <a:xfrm flipH="1">
            <a:off x="8860861" y="4977691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10" idx="5"/>
          </p:cNvCxnSpPr>
          <p:nvPr/>
        </p:nvCxnSpPr>
        <p:spPr>
          <a:xfrm>
            <a:off x="9456741" y="4977691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5977707" y="3260598"/>
            <a:ext cx="543697" cy="543697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R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/>
          <p:cNvCxnSpPr>
            <a:stCxn id="13" idx="3"/>
          </p:cNvCxnSpPr>
          <p:nvPr/>
        </p:nvCxnSpPr>
        <p:spPr>
          <a:xfrm flipH="1">
            <a:off x="5845901" y="3724672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3" idx="5"/>
          </p:cNvCxnSpPr>
          <p:nvPr/>
        </p:nvCxnSpPr>
        <p:spPr>
          <a:xfrm>
            <a:off x="6441781" y="3724672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716856" y="190352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9</a:t>
            </a:r>
            <a:endParaRPr lang="en-US" b="1" dirty="0"/>
          </a:p>
        </p:txBody>
      </p:sp>
      <p:sp>
        <p:nvSpPr>
          <p:cNvPr id="18" name="Oval 17"/>
          <p:cNvSpPr/>
          <p:nvPr/>
        </p:nvSpPr>
        <p:spPr>
          <a:xfrm>
            <a:off x="6934197" y="4492337"/>
            <a:ext cx="543697" cy="5436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9" name="Straight Connector 18"/>
          <p:cNvCxnSpPr>
            <a:stCxn id="18" idx="3"/>
          </p:cNvCxnSpPr>
          <p:nvPr/>
        </p:nvCxnSpPr>
        <p:spPr>
          <a:xfrm flipH="1">
            <a:off x="6802391" y="4956411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8" idx="5"/>
          </p:cNvCxnSpPr>
          <p:nvPr/>
        </p:nvCxnSpPr>
        <p:spPr>
          <a:xfrm>
            <a:off x="7398271" y="4956411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4" idx="7"/>
          </p:cNvCxnSpPr>
          <p:nvPr/>
        </p:nvCxnSpPr>
        <p:spPr>
          <a:xfrm flipV="1">
            <a:off x="6354126" y="548258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7" idx="1"/>
          </p:cNvCxnSpPr>
          <p:nvPr/>
        </p:nvCxnSpPr>
        <p:spPr>
          <a:xfrm flipH="1" flipV="1">
            <a:off x="7790800" y="548258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529575" y="523008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FF00"/>
                </a:solidFill>
              </a:rPr>
              <a:t>0</a:t>
            </a:r>
            <a:endParaRPr lang="en-US" sz="1400" b="1" dirty="0">
              <a:solidFill>
                <a:srgbClr val="FFFF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531692" y="522254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rgbClr val="FFFF00"/>
                </a:solidFill>
              </a:rPr>
              <a:t>1</a:t>
            </a:r>
            <a:endParaRPr lang="en-US" sz="1400" dirty="0">
              <a:solidFill>
                <a:srgbClr val="FFFF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994752" y="3309881"/>
            <a:ext cx="543697" cy="5436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 flipH="1">
            <a:off x="7808067" y="3722000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7359802" y="4248176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535251" y="399567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FF00"/>
                </a:solidFill>
              </a:rPr>
              <a:t>0</a:t>
            </a:r>
            <a:endParaRPr lang="en-US" sz="1400" b="1" dirty="0">
              <a:solidFill>
                <a:srgbClr val="FFFF00"/>
              </a:solidFill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8519071" y="3722000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 flipV="1">
            <a:off x="8911600" y="4248176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8652492" y="398813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FF00"/>
                </a:solidFill>
              </a:rPr>
              <a:t>1</a:t>
            </a:r>
            <a:endParaRPr lang="en-US" sz="1400" b="1" dirty="0">
              <a:solidFill>
                <a:srgbClr val="FFFF00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7013820" y="2066801"/>
            <a:ext cx="543697" cy="5436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 flipH="1">
            <a:off x="6827135" y="2478920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6378870" y="3005096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554319" y="275259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FF00"/>
                </a:solidFill>
              </a:rPr>
              <a:t>0</a:t>
            </a:r>
            <a:endParaRPr lang="en-US" sz="1400" b="1" dirty="0">
              <a:solidFill>
                <a:srgbClr val="FFFF00"/>
              </a:solidFill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7476279" y="2541462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 flipV="1">
            <a:off x="7868808" y="3067638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609700" y="280759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FF00"/>
                </a:solidFill>
              </a:rPr>
              <a:t>1</a:t>
            </a:r>
            <a:endParaRPr lang="en-US" sz="1400" b="1" dirty="0">
              <a:solidFill>
                <a:srgbClr val="FFFF00"/>
              </a:solidFill>
            </a:endParaRPr>
          </a:p>
        </p:txBody>
      </p:sp>
      <p:graphicFrame>
        <p:nvGraphicFramePr>
          <p:cNvPr id="43" name="Table 42"/>
          <p:cNvGraphicFramePr>
            <a:graphicFrameLocks noGrp="1"/>
          </p:cNvGraphicFramePr>
          <p:nvPr/>
        </p:nvGraphicFramePr>
        <p:xfrm>
          <a:off x="176356" y="233631"/>
          <a:ext cx="4782821" cy="18505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94274"/>
                <a:gridCol w="1689262"/>
                <a:gridCol w="1499285"/>
              </a:tblGrid>
              <a:tr h="370108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CHAR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FREQUENCY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ENCODING</a:t>
                      </a:r>
                      <a:endParaRPr lang="hu-HU" b="1" dirty="0"/>
                    </a:p>
                  </a:txBody>
                  <a:tcPr/>
                </a:tc>
              </a:tr>
              <a:tr h="370108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R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</a:tr>
              <a:tr h="370108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108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C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</a:tr>
              <a:tr h="370108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!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6079525" y="667265"/>
            <a:ext cx="2073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C A R </a:t>
            </a:r>
            <a:r>
              <a:rPr lang="hu-HU" b="1" dirty="0" err="1" smtClean="0"/>
              <a:t>R</a:t>
            </a:r>
            <a:r>
              <a:rPr lang="hu-HU" b="1" dirty="0" smtClean="0"/>
              <a:t> A C A R !</a:t>
            </a:r>
            <a:endParaRPr lang="en-US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305911" y="2906483"/>
            <a:ext cx="46602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For example: what is the Huffman code </a:t>
            </a:r>
          </a:p>
          <a:p>
            <a:r>
              <a:rPr lang="hu-HU" dirty="0"/>
              <a:t>f</a:t>
            </a:r>
            <a:r>
              <a:rPr lang="hu-HU" dirty="0" smtClean="0"/>
              <a:t>or character C?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9275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890052" y="5688533"/>
            <a:ext cx="543697" cy="543697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!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stCxn id="4" idx="3"/>
          </p:cNvCxnSpPr>
          <p:nvPr/>
        </p:nvCxnSpPr>
        <p:spPr>
          <a:xfrm flipH="1">
            <a:off x="5758246" y="615260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4" idx="5"/>
          </p:cNvCxnSpPr>
          <p:nvPr/>
        </p:nvCxnSpPr>
        <p:spPr>
          <a:xfrm>
            <a:off x="6354126" y="615260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7922606" y="5688533"/>
            <a:ext cx="543697" cy="543697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7" idx="3"/>
          </p:cNvCxnSpPr>
          <p:nvPr/>
        </p:nvCxnSpPr>
        <p:spPr>
          <a:xfrm flipH="1">
            <a:off x="7790800" y="615260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7" idx="5"/>
          </p:cNvCxnSpPr>
          <p:nvPr/>
        </p:nvCxnSpPr>
        <p:spPr>
          <a:xfrm>
            <a:off x="8386680" y="615260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8992667" y="4513617"/>
            <a:ext cx="543697" cy="543697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/>
          <p:cNvCxnSpPr>
            <a:stCxn id="10" idx="3"/>
          </p:cNvCxnSpPr>
          <p:nvPr/>
        </p:nvCxnSpPr>
        <p:spPr>
          <a:xfrm flipH="1">
            <a:off x="8860861" y="4977691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10" idx="5"/>
          </p:cNvCxnSpPr>
          <p:nvPr/>
        </p:nvCxnSpPr>
        <p:spPr>
          <a:xfrm>
            <a:off x="9456741" y="4977691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5977707" y="3260598"/>
            <a:ext cx="543697" cy="543697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R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/>
          <p:cNvCxnSpPr>
            <a:stCxn id="13" idx="3"/>
          </p:cNvCxnSpPr>
          <p:nvPr/>
        </p:nvCxnSpPr>
        <p:spPr>
          <a:xfrm flipH="1">
            <a:off x="5845901" y="3724672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3" idx="5"/>
          </p:cNvCxnSpPr>
          <p:nvPr/>
        </p:nvCxnSpPr>
        <p:spPr>
          <a:xfrm>
            <a:off x="6441781" y="3724672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716856" y="190352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9</a:t>
            </a:r>
            <a:endParaRPr lang="en-US" b="1" dirty="0"/>
          </a:p>
        </p:txBody>
      </p:sp>
      <p:sp>
        <p:nvSpPr>
          <p:cNvPr id="18" name="Oval 17"/>
          <p:cNvSpPr/>
          <p:nvPr/>
        </p:nvSpPr>
        <p:spPr>
          <a:xfrm>
            <a:off x="6934197" y="4492337"/>
            <a:ext cx="543697" cy="5436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9" name="Straight Connector 18"/>
          <p:cNvCxnSpPr>
            <a:stCxn id="18" idx="3"/>
          </p:cNvCxnSpPr>
          <p:nvPr/>
        </p:nvCxnSpPr>
        <p:spPr>
          <a:xfrm flipH="1">
            <a:off x="6802391" y="4956411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8" idx="5"/>
          </p:cNvCxnSpPr>
          <p:nvPr/>
        </p:nvCxnSpPr>
        <p:spPr>
          <a:xfrm>
            <a:off x="7398271" y="4956411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4" idx="7"/>
          </p:cNvCxnSpPr>
          <p:nvPr/>
        </p:nvCxnSpPr>
        <p:spPr>
          <a:xfrm flipV="1">
            <a:off x="6354126" y="548258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7" idx="1"/>
          </p:cNvCxnSpPr>
          <p:nvPr/>
        </p:nvCxnSpPr>
        <p:spPr>
          <a:xfrm flipH="1" flipV="1">
            <a:off x="7790800" y="548258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529575" y="523008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FF00"/>
                </a:solidFill>
              </a:rPr>
              <a:t>0</a:t>
            </a:r>
            <a:endParaRPr lang="en-US" sz="1400" b="1" dirty="0">
              <a:solidFill>
                <a:srgbClr val="FFFF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531692" y="522254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rgbClr val="FFFF00"/>
                </a:solidFill>
              </a:rPr>
              <a:t>1</a:t>
            </a:r>
            <a:endParaRPr lang="en-US" sz="1400" dirty="0">
              <a:solidFill>
                <a:srgbClr val="FFFF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994752" y="3309881"/>
            <a:ext cx="543697" cy="5436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 flipH="1">
            <a:off x="7808067" y="3722000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7359802" y="4248176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535251" y="399567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FF00"/>
                </a:solidFill>
              </a:rPr>
              <a:t>0</a:t>
            </a:r>
            <a:endParaRPr lang="en-US" sz="1400" b="1" dirty="0">
              <a:solidFill>
                <a:srgbClr val="FFFF00"/>
              </a:solidFill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8519071" y="3722000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 flipV="1">
            <a:off x="8911600" y="4248176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8652492" y="398813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FF00"/>
                </a:solidFill>
              </a:rPr>
              <a:t>1</a:t>
            </a:r>
            <a:endParaRPr lang="en-US" sz="1400" b="1" dirty="0">
              <a:solidFill>
                <a:srgbClr val="FFFF00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7013820" y="2066801"/>
            <a:ext cx="543697" cy="5436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 flipH="1">
            <a:off x="6827135" y="2478920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6378870" y="3005096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554319" y="275259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FF00"/>
                </a:solidFill>
              </a:rPr>
              <a:t>0</a:t>
            </a:r>
            <a:endParaRPr lang="en-US" sz="1400" b="1" dirty="0">
              <a:solidFill>
                <a:srgbClr val="FFFF00"/>
              </a:solidFill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7476279" y="2541462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 flipV="1">
            <a:off x="7868808" y="3067638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609700" y="280759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FF00"/>
                </a:solidFill>
              </a:rPr>
              <a:t>1</a:t>
            </a:r>
            <a:endParaRPr lang="en-US" sz="1400" b="1" dirty="0">
              <a:solidFill>
                <a:srgbClr val="FFFF00"/>
              </a:solidFill>
            </a:endParaRPr>
          </a:p>
        </p:txBody>
      </p:sp>
      <p:graphicFrame>
        <p:nvGraphicFramePr>
          <p:cNvPr id="43" name="Table 42"/>
          <p:cNvGraphicFramePr>
            <a:graphicFrameLocks noGrp="1"/>
          </p:cNvGraphicFramePr>
          <p:nvPr/>
        </p:nvGraphicFramePr>
        <p:xfrm>
          <a:off x="176356" y="233631"/>
          <a:ext cx="4782821" cy="18505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94274"/>
                <a:gridCol w="1689262"/>
                <a:gridCol w="1499285"/>
              </a:tblGrid>
              <a:tr h="370108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CHAR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FREQUENCY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ENCODING</a:t>
                      </a:r>
                      <a:endParaRPr lang="hu-HU" b="1" dirty="0"/>
                    </a:p>
                  </a:txBody>
                  <a:tcPr/>
                </a:tc>
              </a:tr>
              <a:tr h="370108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R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</a:tr>
              <a:tr h="370108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108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C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</a:tr>
              <a:tr h="370108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!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6079525" y="667265"/>
            <a:ext cx="2073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C A R </a:t>
            </a:r>
            <a:r>
              <a:rPr lang="hu-HU" b="1" dirty="0" err="1" smtClean="0"/>
              <a:t>R</a:t>
            </a:r>
            <a:r>
              <a:rPr lang="hu-HU" b="1" dirty="0" smtClean="0"/>
              <a:t> A C A R !</a:t>
            </a:r>
            <a:endParaRPr lang="en-US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305911" y="2906483"/>
            <a:ext cx="46602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For example: what is the Huffman code </a:t>
            </a:r>
          </a:p>
          <a:p>
            <a:r>
              <a:rPr lang="hu-HU" dirty="0"/>
              <a:t>f</a:t>
            </a:r>
            <a:r>
              <a:rPr lang="hu-HU" dirty="0" smtClean="0"/>
              <a:t>or character </a:t>
            </a:r>
            <a:r>
              <a:rPr lang="hu-HU" b="1" dirty="0" smtClean="0"/>
              <a:t>C</a:t>
            </a:r>
            <a:r>
              <a:rPr lang="hu-HU" dirty="0" smtClean="0"/>
              <a:t>?</a:t>
            </a:r>
          </a:p>
          <a:p>
            <a:endParaRPr lang="hu-HU" dirty="0" smtClean="0"/>
          </a:p>
          <a:p>
            <a:r>
              <a:rPr lang="hu-HU" b="1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97190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890052" y="5688533"/>
            <a:ext cx="543697" cy="543697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!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stCxn id="4" idx="3"/>
          </p:cNvCxnSpPr>
          <p:nvPr/>
        </p:nvCxnSpPr>
        <p:spPr>
          <a:xfrm flipH="1">
            <a:off x="5758246" y="615260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4" idx="5"/>
          </p:cNvCxnSpPr>
          <p:nvPr/>
        </p:nvCxnSpPr>
        <p:spPr>
          <a:xfrm>
            <a:off x="6354126" y="615260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7922606" y="5688533"/>
            <a:ext cx="543697" cy="543697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7" idx="3"/>
          </p:cNvCxnSpPr>
          <p:nvPr/>
        </p:nvCxnSpPr>
        <p:spPr>
          <a:xfrm flipH="1">
            <a:off x="7790800" y="615260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7" idx="5"/>
          </p:cNvCxnSpPr>
          <p:nvPr/>
        </p:nvCxnSpPr>
        <p:spPr>
          <a:xfrm>
            <a:off x="8386680" y="615260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8992667" y="4513617"/>
            <a:ext cx="543697" cy="543697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/>
          <p:cNvCxnSpPr>
            <a:stCxn id="10" idx="3"/>
          </p:cNvCxnSpPr>
          <p:nvPr/>
        </p:nvCxnSpPr>
        <p:spPr>
          <a:xfrm flipH="1">
            <a:off x="8860861" y="4977691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10" idx="5"/>
          </p:cNvCxnSpPr>
          <p:nvPr/>
        </p:nvCxnSpPr>
        <p:spPr>
          <a:xfrm>
            <a:off x="9456741" y="4977691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5977707" y="3260598"/>
            <a:ext cx="543697" cy="543697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R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/>
          <p:cNvCxnSpPr>
            <a:stCxn id="13" idx="3"/>
          </p:cNvCxnSpPr>
          <p:nvPr/>
        </p:nvCxnSpPr>
        <p:spPr>
          <a:xfrm flipH="1">
            <a:off x="5845901" y="3724672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3" idx="5"/>
          </p:cNvCxnSpPr>
          <p:nvPr/>
        </p:nvCxnSpPr>
        <p:spPr>
          <a:xfrm>
            <a:off x="6441781" y="3724672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716856" y="190352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9</a:t>
            </a:r>
            <a:endParaRPr lang="en-US" b="1" dirty="0"/>
          </a:p>
        </p:txBody>
      </p:sp>
      <p:sp>
        <p:nvSpPr>
          <p:cNvPr id="18" name="Oval 17"/>
          <p:cNvSpPr/>
          <p:nvPr/>
        </p:nvSpPr>
        <p:spPr>
          <a:xfrm>
            <a:off x="6934197" y="4492337"/>
            <a:ext cx="543697" cy="5436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9" name="Straight Connector 18"/>
          <p:cNvCxnSpPr>
            <a:stCxn id="18" idx="3"/>
          </p:cNvCxnSpPr>
          <p:nvPr/>
        </p:nvCxnSpPr>
        <p:spPr>
          <a:xfrm flipH="1">
            <a:off x="6802391" y="4956411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8" idx="5"/>
          </p:cNvCxnSpPr>
          <p:nvPr/>
        </p:nvCxnSpPr>
        <p:spPr>
          <a:xfrm>
            <a:off x="7398271" y="4956411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4" idx="7"/>
          </p:cNvCxnSpPr>
          <p:nvPr/>
        </p:nvCxnSpPr>
        <p:spPr>
          <a:xfrm flipV="1">
            <a:off x="6354126" y="548258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7" idx="1"/>
          </p:cNvCxnSpPr>
          <p:nvPr/>
        </p:nvCxnSpPr>
        <p:spPr>
          <a:xfrm flipH="1" flipV="1">
            <a:off x="7790800" y="548258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529575" y="523008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FF00"/>
                </a:solidFill>
              </a:rPr>
              <a:t>0</a:t>
            </a:r>
            <a:endParaRPr lang="en-US" sz="1400" b="1" dirty="0">
              <a:solidFill>
                <a:srgbClr val="FFFF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531692" y="522254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rgbClr val="FFFF00"/>
                </a:solidFill>
              </a:rPr>
              <a:t>1</a:t>
            </a:r>
            <a:endParaRPr lang="en-US" sz="1400" dirty="0">
              <a:solidFill>
                <a:srgbClr val="FFFF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994752" y="3309881"/>
            <a:ext cx="543697" cy="5436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 flipH="1">
            <a:off x="7808067" y="3722000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7359802" y="4248176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535251" y="399567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FF00"/>
                </a:solidFill>
              </a:rPr>
              <a:t>0</a:t>
            </a:r>
            <a:endParaRPr lang="en-US" sz="1400" b="1" dirty="0">
              <a:solidFill>
                <a:srgbClr val="FFFF00"/>
              </a:solidFill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8519071" y="3722000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 flipV="1">
            <a:off x="8911600" y="4248176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8652492" y="398813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FF00"/>
                </a:solidFill>
              </a:rPr>
              <a:t>1</a:t>
            </a:r>
            <a:endParaRPr lang="en-US" sz="1400" b="1" dirty="0">
              <a:solidFill>
                <a:srgbClr val="FFFF00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7013820" y="2066801"/>
            <a:ext cx="543697" cy="5436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 flipH="1">
            <a:off x="6827135" y="2478920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6378870" y="3005096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554319" y="275259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FF00"/>
                </a:solidFill>
              </a:rPr>
              <a:t>0</a:t>
            </a:r>
            <a:endParaRPr lang="en-US" sz="1400" b="1" dirty="0">
              <a:solidFill>
                <a:srgbClr val="FFFF00"/>
              </a:solidFill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7476279" y="2541462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 flipV="1">
            <a:off x="7868808" y="3067638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609700" y="280759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FF00"/>
                </a:solidFill>
              </a:rPr>
              <a:t>1</a:t>
            </a:r>
            <a:endParaRPr lang="en-US" sz="1400" b="1" dirty="0">
              <a:solidFill>
                <a:srgbClr val="FFFF00"/>
              </a:solidFill>
            </a:endParaRPr>
          </a:p>
        </p:txBody>
      </p:sp>
      <p:graphicFrame>
        <p:nvGraphicFramePr>
          <p:cNvPr id="43" name="Table 42"/>
          <p:cNvGraphicFramePr>
            <a:graphicFrameLocks noGrp="1"/>
          </p:cNvGraphicFramePr>
          <p:nvPr/>
        </p:nvGraphicFramePr>
        <p:xfrm>
          <a:off x="176356" y="233631"/>
          <a:ext cx="4782821" cy="18505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94274"/>
                <a:gridCol w="1689262"/>
                <a:gridCol w="1499285"/>
              </a:tblGrid>
              <a:tr h="370108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CHAR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FREQUENCY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ENCODING</a:t>
                      </a:r>
                      <a:endParaRPr lang="hu-HU" b="1" dirty="0"/>
                    </a:p>
                  </a:txBody>
                  <a:tcPr/>
                </a:tc>
              </a:tr>
              <a:tr h="370108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R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</a:tr>
              <a:tr h="370108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108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C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</a:tr>
              <a:tr h="370108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!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6079525" y="667265"/>
            <a:ext cx="2073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C A R </a:t>
            </a:r>
            <a:r>
              <a:rPr lang="hu-HU" b="1" dirty="0" err="1" smtClean="0"/>
              <a:t>R</a:t>
            </a:r>
            <a:r>
              <a:rPr lang="hu-HU" b="1" dirty="0" smtClean="0"/>
              <a:t> A C A R !</a:t>
            </a:r>
            <a:endParaRPr lang="en-US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305911" y="2906483"/>
            <a:ext cx="46602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For example: what is the Huffman code </a:t>
            </a:r>
          </a:p>
          <a:p>
            <a:r>
              <a:rPr lang="hu-HU" dirty="0"/>
              <a:t>f</a:t>
            </a:r>
            <a:r>
              <a:rPr lang="hu-HU" dirty="0" smtClean="0"/>
              <a:t>or character </a:t>
            </a:r>
            <a:r>
              <a:rPr lang="hu-HU" b="1" dirty="0" smtClean="0"/>
              <a:t>C</a:t>
            </a:r>
            <a:r>
              <a:rPr lang="hu-HU" dirty="0" smtClean="0"/>
              <a:t>?</a:t>
            </a:r>
          </a:p>
          <a:p>
            <a:endParaRPr lang="hu-HU" dirty="0" smtClean="0"/>
          </a:p>
          <a:p>
            <a:r>
              <a:rPr lang="hu-HU" b="1" dirty="0" smtClean="0"/>
              <a:t>1 0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422840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890052" y="5688533"/>
            <a:ext cx="543697" cy="543697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!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stCxn id="4" idx="3"/>
          </p:cNvCxnSpPr>
          <p:nvPr/>
        </p:nvCxnSpPr>
        <p:spPr>
          <a:xfrm flipH="1">
            <a:off x="5758246" y="615260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4" idx="5"/>
          </p:cNvCxnSpPr>
          <p:nvPr/>
        </p:nvCxnSpPr>
        <p:spPr>
          <a:xfrm>
            <a:off x="6354126" y="615260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7922606" y="5688533"/>
            <a:ext cx="543697" cy="543697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7" idx="3"/>
          </p:cNvCxnSpPr>
          <p:nvPr/>
        </p:nvCxnSpPr>
        <p:spPr>
          <a:xfrm flipH="1">
            <a:off x="7790800" y="615260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7" idx="5"/>
          </p:cNvCxnSpPr>
          <p:nvPr/>
        </p:nvCxnSpPr>
        <p:spPr>
          <a:xfrm>
            <a:off x="8386680" y="615260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8992667" y="4513617"/>
            <a:ext cx="543697" cy="543697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/>
          <p:cNvCxnSpPr>
            <a:stCxn id="10" idx="3"/>
          </p:cNvCxnSpPr>
          <p:nvPr/>
        </p:nvCxnSpPr>
        <p:spPr>
          <a:xfrm flipH="1">
            <a:off x="8860861" y="4977691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10" idx="5"/>
          </p:cNvCxnSpPr>
          <p:nvPr/>
        </p:nvCxnSpPr>
        <p:spPr>
          <a:xfrm>
            <a:off x="9456741" y="4977691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5977707" y="3260598"/>
            <a:ext cx="543697" cy="543697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R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/>
          <p:cNvCxnSpPr>
            <a:stCxn id="13" idx="3"/>
          </p:cNvCxnSpPr>
          <p:nvPr/>
        </p:nvCxnSpPr>
        <p:spPr>
          <a:xfrm flipH="1">
            <a:off x="5845901" y="3724672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3" idx="5"/>
          </p:cNvCxnSpPr>
          <p:nvPr/>
        </p:nvCxnSpPr>
        <p:spPr>
          <a:xfrm>
            <a:off x="6441781" y="3724672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716856" y="190352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9</a:t>
            </a:r>
            <a:endParaRPr lang="en-US" b="1" dirty="0"/>
          </a:p>
        </p:txBody>
      </p:sp>
      <p:sp>
        <p:nvSpPr>
          <p:cNvPr id="18" name="Oval 17"/>
          <p:cNvSpPr/>
          <p:nvPr/>
        </p:nvSpPr>
        <p:spPr>
          <a:xfrm>
            <a:off x="6934197" y="4492337"/>
            <a:ext cx="543697" cy="5436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9" name="Straight Connector 18"/>
          <p:cNvCxnSpPr>
            <a:stCxn id="18" idx="3"/>
          </p:cNvCxnSpPr>
          <p:nvPr/>
        </p:nvCxnSpPr>
        <p:spPr>
          <a:xfrm flipH="1">
            <a:off x="6802391" y="4956411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8" idx="5"/>
          </p:cNvCxnSpPr>
          <p:nvPr/>
        </p:nvCxnSpPr>
        <p:spPr>
          <a:xfrm>
            <a:off x="7398271" y="4956411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4" idx="7"/>
          </p:cNvCxnSpPr>
          <p:nvPr/>
        </p:nvCxnSpPr>
        <p:spPr>
          <a:xfrm flipV="1">
            <a:off x="6354126" y="548258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7" idx="1"/>
          </p:cNvCxnSpPr>
          <p:nvPr/>
        </p:nvCxnSpPr>
        <p:spPr>
          <a:xfrm flipH="1" flipV="1">
            <a:off x="7790800" y="548258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529575" y="523008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FF00"/>
                </a:solidFill>
              </a:rPr>
              <a:t>0</a:t>
            </a:r>
            <a:endParaRPr lang="en-US" sz="1400" b="1" dirty="0">
              <a:solidFill>
                <a:srgbClr val="FFFF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531692" y="522254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rgbClr val="FFFF00"/>
                </a:solidFill>
              </a:rPr>
              <a:t>1</a:t>
            </a:r>
            <a:endParaRPr lang="en-US" sz="1400" dirty="0">
              <a:solidFill>
                <a:srgbClr val="FFFF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994752" y="3309881"/>
            <a:ext cx="543697" cy="5436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 flipH="1">
            <a:off x="7808067" y="3722000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7359802" y="4248176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535251" y="399567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FF00"/>
                </a:solidFill>
              </a:rPr>
              <a:t>0</a:t>
            </a:r>
            <a:endParaRPr lang="en-US" sz="1400" b="1" dirty="0">
              <a:solidFill>
                <a:srgbClr val="FFFF00"/>
              </a:solidFill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8519071" y="3722000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 flipV="1">
            <a:off x="8911600" y="4248176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8652492" y="398813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FF00"/>
                </a:solidFill>
              </a:rPr>
              <a:t>1</a:t>
            </a:r>
            <a:endParaRPr lang="en-US" sz="1400" b="1" dirty="0">
              <a:solidFill>
                <a:srgbClr val="FFFF00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7013820" y="2066801"/>
            <a:ext cx="543697" cy="5436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 flipH="1">
            <a:off x="6827135" y="2478920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6378870" y="3005096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554319" y="275259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FF00"/>
                </a:solidFill>
              </a:rPr>
              <a:t>0</a:t>
            </a:r>
            <a:endParaRPr lang="en-US" sz="1400" b="1" dirty="0">
              <a:solidFill>
                <a:srgbClr val="FFFF00"/>
              </a:solidFill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7476279" y="2541462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 flipV="1">
            <a:off x="7868808" y="3067638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609700" y="280759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FF00"/>
                </a:solidFill>
              </a:rPr>
              <a:t>1</a:t>
            </a:r>
            <a:endParaRPr lang="en-US" sz="1400" b="1" dirty="0">
              <a:solidFill>
                <a:srgbClr val="FFFF00"/>
              </a:solidFill>
            </a:endParaRPr>
          </a:p>
        </p:txBody>
      </p:sp>
      <p:graphicFrame>
        <p:nvGraphicFramePr>
          <p:cNvPr id="43" name="Table 42"/>
          <p:cNvGraphicFramePr>
            <a:graphicFrameLocks noGrp="1"/>
          </p:cNvGraphicFramePr>
          <p:nvPr/>
        </p:nvGraphicFramePr>
        <p:xfrm>
          <a:off x="176356" y="233631"/>
          <a:ext cx="4782821" cy="18505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94274"/>
                <a:gridCol w="1689262"/>
                <a:gridCol w="1499285"/>
              </a:tblGrid>
              <a:tr h="370108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CHAR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FREQUENCY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ENCODING</a:t>
                      </a:r>
                      <a:endParaRPr lang="hu-HU" b="1" dirty="0"/>
                    </a:p>
                  </a:txBody>
                  <a:tcPr/>
                </a:tc>
              </a:tr>
              <a:tr h="370108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R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</a:tr>
              <a:tr h="370108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108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C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</a:tr>
              <a:tr h="370108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!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6079525" y="667265"/>
            <a:ext cx="2073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C A R </a:t>
            </a:r>
            <a:r>
              <a:rPr lang="hu-HU" b="1" dirty="0" err="1" smtClean="0"/>
              <a:t>R</a:t>
            </a:r>
            <a:r>
              <a:rPr lang="hu-HU" b="1" dirty="0" smtClean="0"/>
              <a:t> A C A R !</a:t>
            </a:r>
            <a:endParaRPr lang="en-US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305911" y="2906483"/>
            <a:ext cx="46602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For example: what is the Huffman code </a:t>
            </a:r>
          </a:p>
          <a:p>
            <a:r>
              <a:rPr lang="hu-HU" dirty="0"/>
              <a:t>f</a:t>
            </a:r>
            <a:r>
              <a:rPr lang="hu-HU" dirty="0" smtClean="0"/>
              <a:t>or character </a:t>
            </a:r>
            <a:r>
              <a:rPr lang="hu-HU" b="1" dirty="0" smtClean="0"/>
              <a:t>C</a:t>
            </a:r>
            <a:r>
              <a:rPr lang="hu-HU" dirty="0" smtClean="0"/>
              <a:t>?</a:t>
            </a:r>
          </a:p>
          <a:p>
            <a:endParaRPr lang="hu-HU" dirty="0" smtClean="0"/>
          </a:p>
          <a:p>
            <a:r>
              <a:rPr lang="hu-HU" b="1" dirty="0" smtClean="0"/>
              <a:t>1 0 1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4209137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890052" y="5688533"/>
            <a:ext cx="543697" cy="543697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!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stCxn id="4" idx="3"/>
          </p:cNvCxnSpPr>
          <p:nvPr/>
        </p:nvCxnSpPr>
        <p:spPr>
          <a:xfrm flipH="1">
            <a:off x="5758246" y="615260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4" idx="5"/>
          </p:cNvCxnSpPr>
          <p:nvPr/>
        </p:nvCxnSpPr>
        <p:spPr>
          <a:xfrm>
            <a:off x="6354126" y="615260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7922606" y="5688533"/>
            <a:ext cx="543697" cy="543697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7" idx="3"/>
          </p:cNvCxnSpPr>
          <p:nvPr/>
        </p:nvCxnSpPr>
        <p:spPr>
          <a:xfrm flipH="1">
            <a:off x="7790800" y="615260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7" idx="5"/>
          </p:cNvCxnSpPr>
          <p:nvPr/>
        </p:nvCxnSpPr>
        <p:spPr>
          <a:xfrm>
            <a:off x="8386680" y="615260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8992667" y="4513617"/>
            <a:ext cx="543697" cy="543697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/>
          <p:cNvCxnSpPr>
            <a:stCxn id="10" idx="3"/>
          </p:cNvCxnSpPr>
          <p:nvPr/>
        </p:nvCxnSpPr>
        <p:spPr>
          <a:xfrm flipH="1">
            <a:off x="8860861" y="4977691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10" idx="5"/>
          </p:cNvCxnSpPr>
          <p:nvPr/>
        </p:nvCxnSpPr>
        <p:spPr>
          <a:xfrm>
            <a:off x="9456741" y="4977691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5977707" y="3260598"/>
            <a:ext cx="543697" cy="543697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R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/>
          <p:cNvCxnSpPr>
            <a:stCxn id="13" idx="3"/>
          </p:cNvCxnSpPr>
          <p:nvPr/>
        </p:nvCxnSpPr>
        <p:spPr>
          <a:xfrm flipH="1">
            <a:off x="5845901" y="3724672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3" idx="5"/>
          </p:cNvCxnSpPr>
          <p:nvPr/>
        </p:nvCxnSpPr>
        <p:spPr>
          <a:xfrm>
            <a:off x="6441781" y="3724672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716856" y="190352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9</a:t>
            </a:r>
            <a:endParaRPr lang="en-US" b="1" dirty="0"/>
          </a:p>
        </p:txBody>
      </p:sp>
      <p:sp>
        <p:nvSpPr>
          <p:cNvPr id="18" name="Oval 17"/>
          <p:cNvSpPr/>
          <p:nvPr/>
        </p:nvSpPr>
        <p:spPr>
          <a:xfrm>
            <a:off x="6934197" y="4492337"/>
            <a:ext cx="543697" cy="5436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9" name="Straight Connector 18"/>
          <p:cNvCxnSpPr>
            <a:stCxn id="18" idx="3"/>
          </p:cNvCxnSpPr>
          <p:nvPr/>
        </p:nvCxnSpPr>
        <p:spPr>
          <a:xfrm flipH="1">
            <a:off x="6802391" y="4956411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8" idx="5"/>
          </p:cNvCxnSpPr>
          <p:nvPr/>
        </p:nvCxnSpPr>
        <p:spPr>
          <a:xfrm>
            <a:off x="7398271" y="4956411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4" idx="7"/>
          </p:cNvCxnSpPr>
          <p:nvPr/>
        </p:nvCxnSpPr>
        <p:spPr>
          <a:xfrm flipV="1">
            <a:off x="6354126" y="548258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7" idx="1"/>
          </p:cNvCxnSpPr>
          <p:nvPr/>
        </p:nvCxnSpPr>
        <p:spPr>
          <a:xfrm flipH="1" flipV="1">
            <a:off x="7790800" y="548258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529575" y="523008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FF00"/>
                </a:solidFill>
              </a:rPr>
              <a:t>0</a:t>
            </a:r>
            <a:endParaRPr lang="en-US" sz="1400" b="1" dirty="0">
              <a:solidFill>
                <a:srgbClr val="FFFF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531692" y="522254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rgbClr val="FFFF00"/>
                </a:solidFill>
              </a:rPr>
              <a:t>1</a:t>
            </a:r>
            <a:endParaRPr lang="en-US" sz="1400" dirty="0">
              <a:solidFill>
                <a:srgbClr val="FFFF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994752" y="3309881"/>
            <a:ext cx="543697" cy="5436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 flipH="1">
            <a:off x="7808067" y="3722000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7359802" y="4248176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535251" y="399567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FF00"/>
                </a:solidFill>
              </a:rPr>
              <a:t>0</a:t>
            </a:r>
            <a:endParaRPr lang="en-US" sz="1400" b="1" dirty="0">
              <a:solidFill>
                <a:srgbClr val="FFFF00"/>
              </a:solidFill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8519071" y="3722000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 flipV="1">
            <a:off x="8911600" y="4248176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8652492" y="398813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FF00"/>
                </a:solidFill>
              </a:rPr>
              <a:t>1</a:t>
            </a:r>
            <a:endParaRPr lang="en-US" sz="1400" b="1" dirty="0">
              <a:solidFill>
                <a:srgbClr val="FFFF00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7013820" y="2066801"/>
            <a:ext cx="543697" cy="5436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 flipH="1">
            <a:off x="6827135" y="2478920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6378870" y="3005096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554319" y="275259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FF00"/>
                </a:solidFill>
              </a:rPr>
              <a:t>0</a:t>
            </a:r>
            <a:endParaRPr lang="en-US" sz="1400" b="1" dirty="0">
              <a:solidFill>
                <a:srgbClr val="FFFF00"/>
              </a:solidFill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7476279" y="2541462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 flipV="1">
            <a:off x="7868808" y="3067638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609700" y="280759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FF00"/>
                </a:solidFill>
              </a:rPr>
              <a:t>1</a:t>
            </a:r>
            <a:endParaRPr lang="en-US" sz="1400" b="1" dirty="0">
              <a:solidFill>
                <a:srgbClr val="FFFF00"/>
              </a:solidFill>
            </a:endParaRPr>
          </a:p>
        </p:txBody>
      </p:sp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6443859"/>
              </p:ext>
            </p:extLst>
          </p:nvPr>
        </p:nvGraphicFramePr>
        <p:xfrm>
          <a:off x="176356" y="233631"/>
          <a:ext cx="4782821" cy="18505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94274"/>
                <a:gridCol w="1689262"/>
                <a:gridCol w="1499285"/>
              </a:tblGrid>
              <a:tr h="370108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CHAR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FREQUENCY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ENCODING</a:t>
                      </a:r>
                      <a:endParaRPr lang="hu-HU" b="1" dirty="0"/>
                    </a:p>
                  </a:txBody>
                  <a:tcPr/>
                </a:tc>
              </a:tr>
              <a:tr h="370108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R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</a:tr>
              <a:tr h="370108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11</a:t>
                      </a:r>
                      <a:endParaRPr lang="hu-HU" b="1" dirty="0"/>
                    </a:p>
                  </a:txBody>
                  <a:tcPr/>
                </a:tc>
              </a:tr>
              <a:tr h="370108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C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101</a:t>
                      </a:r>
                      <a:endParaRPr lang="hu-HU" b="1" dirty="0"/>
                    </a:p>
                  </a:txBody>
                  <a:tcPr/>
                </a:tc>
              </a:tr>
              <a:tr h="370108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!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100</a:t>
                      </a:r>
                      <a:endParaRPr lang="hu-HU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6079525" y="667265"/>
            <a:ext cx="2073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C A R </a:t>
            </a:r>
            <a:r>
              <a:rPr lang="hu-HU" b="1" dirty="0" err="1" smtClean="0"/>
              <a:t>R</a:t>
            </a:r>
            <a:r>
              <a:rPr lang="hu-HU" b="1" dirty="0" smtClean="0"/>
              <a:t> A C A R !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9400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16920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Decompression</a:t>
            </a:r>
            <a:endParaRPr lang="hu-HU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67638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890052" y="5688533"/>
            <a:ext cx="543697" cy="543697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!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stCxn id="4" idx="3"/>
          </p:cNvCxnSpPr>
          <p:nvPr/>
        </p:nvCxnSpPr>
        <p:spPr>
          <a:xfrm flipH="1">
            <a:off x="5758246" y="615260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4" idx="5"/>
          </p:cNvCxnSpPr>
          <p:nvPr/>
        </p:nvCxnSpPr>
        <p:spPr>
          <a:xfrm>
            <a:off x="6354126" y="615260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7922606" y="5688533"/>
            <a:ext cx="543697" cy="543697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7" idx="3"/>
          </p:cNvCxnSpPr>
          <p:nvPr/>
        </p:nvCxnSpPr>
        <p:spPr>
          <a:xfrm flipH="1">
            <a:off x="7790800" y="615260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7" idx="5"/>
          </p:cNvCxnSpPr>
          <p:nvPr/>
        </p:nvCxnSpPr>
        <p:spPr>
          <a:xfrm>
            <a:off x="8386680" y="615260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8992667" y="4513617"/>
            <a:ext cx="543697" cy="543697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/>
          <p:cNvCxnSpPr>
            <a:stCxn id="10" idx="3"/>
          </p:cNvCxnSpPr>
          <p:nvPr/>
        </p:nvCxnSpPr>
        <p:spPr>
          <a:xfrm flipH="1">
            <a:off x="8860861" y="4977691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10" idx="5"/>
          </p:cNvCxnSpPr>
          <p:nvPr/>
        </p:nvCxnSpPr>
        <p:spPr>
          <a:xfrm>
            <a:off x="9456741" y="4977691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5977707" y="3260598"/>
            <a:ext cx="543697" cy="543697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R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/>
          <p:cNvCxnSpPr>
            <a:stCxn id="13" idx="3"/>
          </p:cNvCxnSpPr>
          <p:nvPr/>
        </p:nvCxnSpPr>
        <p:spPr>
          <a:xfrm flipH="1">
            <a:off x="5845901" y="3724672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3" idx="5"/>
          </p:cNvCxnSpPr>
          <p:nvPr/>
        </p:nvCxnSpPr>
        <p:spPr>
          <a:xfrm>
            <a:off x="6441781" y="3724672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716856" y="190352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9</a:t>
            </a:r>
            <a:endParaRPr lang="en-US" b="1" dirty="0"/>
          </a:p>
        </p:txBody>
      </p:sp>
      <p:sp>
        <p:nvSpPr>
          <p:cNvPr id="18" name="Oval 17"/>
          <p:cNvSpPr/>
          <p:nvPr/>
        </p:nvSpPr>
        <p:spPr>
          <a:xfrm>
            <a:off x="6934197" y="4492337"/>
            <a:ext cx="543697" cy="5436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9" name="Straight Connector 18"/>
          <p:cNvCxnSpPr>
            <a:stCxn id="18" idx="3"/>
          </p:cNvCxnSpPr>
          <p:nvPr/>
        </p:nvCxnSpPr>
        <p:spPr>
          <a:xfrm flipH="1">
            <a:off x="6802391" y="4956411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8" idx="5"/>
          </p:cNvCxnSpPr>
          <p:nvPr/>
        </p:nvCxnSpPr>
        <p:spPr>
          <a:xfrm>
            <a:off x="7398271" y="4956411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4" idx="7"/>
          </p:cNvCxnSpPr>
          <p:nvPr/>
        </p:nvCxnSpPr>
        <p:spPr>
          <a:xfrm flipV="1">
            <a:off x="6354126" y="548258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7" idx="1"/>
          </p:cNvCxnSpPr>
          <p:nvPr/>
        </p:nvCxnSpPr>
        <p:spPr>
          <a:xfrm flipH="1" flipV="1">
            <a:off x="7790800" y="548258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529575" y="523008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FF00"/>
                </a:solidFill>
              </a:rPr>
              <a:t>0</a:t>
            </a:r>
            <a:endParaRPr lang="en-US" sz="1400" b="1" dirty="0">
              <a:solidFill>
                <a:srgbClr val="FFFF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531692" y="522254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rgbClr val="FFFF00"/>
                </a:solidFill>
              </a:rPr>
              <a:t>1</a:t>
            </a:r>
            <a:endParaRPr lang="en-US" sz="1400" dirty="0">
              <a:solidFill>
                <a:srgbClr val="FFFF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994752" y="3309881"/>
            <a:ext cx="543697" cy="5436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 flipH="1">
            <a:off x="7808067" y="3722000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7359802" y="4248176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535251" y="399567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FF00"/>
                </a:solidFill>
              </a:rPr>
              <a:t>0</a:t>
            </a:r>
            <a:endParaRPr lang="en-US" sz="1400" b="1" dirty="0">
              <a:solidFill>
                <a:srgbClr val="FFFF00"/>
              </a:solidFill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8519071" y="3722000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 flipV="1">
            <a:off x="8911600" y="4248176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8652492" y="398813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FF00"/>
                </a:solidFill>
              </a:rPr>
              <a:t>1</a:t>
            </a:r>
            <a:endParaRPr lang="en-US" sz="1400" b="1" dirty="0">
              <a:solidFill>
                <a:srgbClr val="FFFF00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7013820" y="2066801"/>
            <a:ext cx="543697" cy="5436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 flipH="1">
            <a:off x="6827135" y="2478920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6378870" y="3005096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554319" y="275259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FF00"/>
                </a:solidFill>
              </a:rPr>
              <a:t>0</a:t>
            </a:r>
            <a:endParaRPr lang="en-US" sz="1400" b="1" dirty="0">
              <a:solidFill>
                <a:srgbClr val="FFFF00"/>
              </a:solidFill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7476279" y="2541462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 flipV="1">
            <a:off x="7868808" y="3067638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609700" y="280759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FF00"/>
                </a:solidFill>
              </a:rPr>
              <a:t>1</a:t>
            </a:r>
            <a:endParaRPr lang="en-US" sz="1400" b="1" dirty="0">
              <a:solidFill>
                <a:srgbClr val="FFFF00"/>
              </a:solidFill>
            </a:endParaRPr>
          </a:p>
        </p:txBody>
      </p:sp>
      <p:graphicFrame>
        <p:nvGraphicFramePr>
          <p:cNvPr id="43" name="Table 42"/>
          <p:cNvGraphicFramePr>
            <a:graphicFrameLocks noGrp="1"/>
          </p:cNvGraphicFramePr>
          <p:nvPr/>
        </p:nvGraphicFramePr>
        <p:xfrm>
          <a:off x="176356" y="233631"/>
          <a:ext cx="4782821" cy="18505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94274"/>
                <a:gridCol w="1689262"/>
                <a:gridCol w="1499285"/>
              </a:tblGrid>
              <a:tr h="370108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CHAR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FREQUENCY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ENCODING</a:t>
                      </a:r>
                      <a:endParaRPr lang="hu-HU" b="1" dirty="0"/>
                    </a:p>
                  </a:txBody>
                  <a:tcPr/>
                </a:tc>
              </a:tr>
              <a:tr h="370108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R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</a:tr>
              <a:tr h="370108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11</a:t>
                      </a:r>
                      <a:endParaRPr lang="hu-HU" b="1" dirty="0"/>
                    </a:p>
                  </a:txBody>
                  <a:tcPr/>
                </a:tc>
              </a:tr>
              <a:tr h="370108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C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101</a:t>
                      </a:r>
                      <a:endParaRPr lang="hu-HU" b="1" dirty="0"/>
                    </a:p>
                  </a:txBody>
                  <a:tcPr/>
                </a:tc>
              </a:tr>
              <a:tr h="370108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!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100</a:t>
                      </a:r>
                      <a:endParaRPr lang="hu-HU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5305583" y="245332"/>
            <a:ext cx="45095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C      A     R     R     A     C     A     R     !</a:t>
            </a:r>
          </a:p>
          <a:p>
            <a:r>
              <a:rPr lang="hu-HU" b="1" dirty="0" smtClean="0">
                <a:solidFill>
                  <a:srgbClr val="00B0F0"/>
                </a:solidFill>
              </a:rPr>
              <a:t>101   11    0     0     11   101  11    0     100</a:t>
            </a:r>
            <a:endParaRPr lang="hu-HU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1057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209533" y="5194263"/>
            <a:ext cx="543697" cy="543697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!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stCxn id="4" idx="3"/>
          </p:cNvCxnSpPr>
          <p:nvPr/>
        </p:nvCxnSpPr>
        <p:spPr>
          <a:xfrm flipH="1">
            <a:off x="4077727" y="565833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4" idx="5"/>
          </p:cNvCxnSpPr>
          <p:nvPr/>
        </p:nvCxnSpPr>
        <p:spPr>
          <a:xfrm>
            <a:off x="4673607" y="565833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6242087" y="5194263"/>
            <a:ext cx="543697" cy="543697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7" idx="3"/>
          </p:cNvCxnSpPr>
          <p:nvPr/>
        </p:nvCxnSpPr>
        <p:spPr>
          <a:xfrm flipH="1">
            <a:off x="6110281" y="565833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7" idx="5"/>
          </p:cNvCxnSpPr>
          <p:nvPr/>
        </p:nvCxnSpPr>
        <p:spPr>
          <a:xfrm>
            <a:off x="6706161" y="565833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7312148" y="4019347"/>
            <a:ext cx="543697" cy="543697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/>
          <p:cNvCxnSpPr>
            <a:stCxn id="10" idx="3"/>
          </p:cNvCxnSpPr>
          <p:nvPr/>
        </p:nvCxnSpPr>
        <p:spPr>
          <a:xfrm flipH="1">
            <a:off x="7180342" y="4483421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10" idx="5"/>
          </p:cNvCxnSpPr>
          <p:nvPr/>
        </p:nvCxnSpPr>
        <p:spPr>
          <a:xfrm>
            <a:off x="7776222" y="4483421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4297188" y="2766328"/>
            <a:ext cx="543697" cy="543697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R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/>
          <p:cNvCxnSpPr>
            <a:stCxn id="13" idx="3"/>
          </p:cNvCxnSpPr>
          <p:nvPr/>
        </p:nvCxnSpPr>
        <p:spPr>
          <a:xfrm flipH="1">
            <a:off x="4165382" y="3230402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3" idx="5"/>
          </p:cNvCxnSpPr>
          <p:nvPr/>
        </p:nvCxnSpPr>
        <p:spPr>
          <a:xfrm>
            <a:off x="4761262" y="3230402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036337" y="140925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9</a:t>
            </a:r>
            <a:endParaRPr lang="en-US" b="1" dirty="0"/>
          </a:p>
        </p:txBody>
      </p:sp>
      <p:sp>
        <p:nvSpPr>
          <p:cNvPr id="18" name="Oval 17"/>
          <p:cNvSpPr/>
          <p:nvPr/>
        </p:nvSpPr>
        <p:spPr>
          <a:xfrm>
            <a:off x="5253678" y="3998067"/>
            <a:ext cx="543697" cy="5436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9" name="Straight Connector 18"/>
          <p:cNvCxnSpPr>
            <a:stCxn id="18" idx="3"/>
          </p:cNvCxnSpPr>
          <p:nvPr/>
        </p:nvCxnSpPr>
        <p:spPr>
          <a:xfrm flipH="1">
            <a:off x="5121872" y="4462141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8" idx="5"/>
          </p:cNvCxnSpPr>
          <p:nvPr/>
        </p:nvCxnSpPr>
        <p:spPr>
          <a:xfrm>
            <a:off x="5717752" y="4462141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4" idx="7"/>
          </p:cNvCxnSpPr>
          <p:nvPr/>
        </p:nvCxnSpPr>
        <p:spPr>
          <a:xfrm flipV="1">
            <a:off x="4673607" y="498831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7" idx="1"/>
          </p:cNvCxnSpPr>
          <p:nvPr/>
        </p:nvCxnSpPr>
        <p:spPr>
          <a:xfrm flipH="1" flipV="1">
            <a:off x="6110281" y="498831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849056" y="473581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FF00"/>
                </a:solidFill>
              </a:rPr>
              <a:t>0</a:t>
            </a:r>
            <a:endParaRPr lang="en-US" sz="1400" b="1" dirty="0">
              <a:solidFill>
                <a:srgbClr val="FFFF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851173" y="472827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rgbClr val="FFFF00"/>
                </a:solidFill>
              </a:rPr>
              <a:t>1</a:t>
            </a:r>
            <a:endParaRPr lang="en-US" sz="1400" dirty="0">
              <a:solidFill>
                <a:srgbClr val="FFFF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6314233" y="2815611"/>
            <a:ext cx="543697" cy="5436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 flipH="1">
            <a:off x="6127548" y="3227730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5679283" y="3753906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854732" y="350140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FF00"/>
                </a:solidFill>
              </a:rPr>
              <a:t>0</a:t>
            </a:r>
            <a:endParaRPr lang="en-US" sz="1400" b="1" dirty="0">
              <a:solidFill>
                <a:srgbClr val="FFFF00"/>
              </a:solidFill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6838552" y="3227730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 flipV="1">
            <a:off x="7231081" y="3753906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971973" y="349386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FF00"/>
                </a:solidFill>
              </a:rPr>
              <a:t>1</a:t>
            </a:r>
            <a:endParaRPr lang="en-US" sz="1400" b="1" dirty="0">
              <a:solidFill>
                <a:srgbClr val="FFFF00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5333301" y="1572531"/>
            <a:ext cx="543697" cy="5436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 flipH="1">
            <a:off x="5146616" y="1984650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4698351" y="2510826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873800" y="225832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FF00"/>
                </a:solidFill>
              </a:rPr>
              <a:t>0</a:t>
            </a:r>
            <a:endParaRPr lang="en-US" sz="1400" b="1" dirty="0">
              <a:solidFill>
                <a:srgbClr val="FFFF00"/>
              </a:solidFill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5795760" y="2047192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 flipV="1">
            <a:off x="6188289" y="2573368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929181" y="231332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FF00"/>
                </a:solidFill>
              </a:rPr>
              <a:t>1</a:t>
            </a:r>
            <a:endParaRPr lang="en-US" sz="1400" b="1" dirty="0">
              <a:solidFill>
                <a:srgbClr val="FFFF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73627" y="616035"/>
            <a:ext cx="41344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Encoded text: </a:t>
            </a:r>
            <a:r>
              <a:rPr lang="hu-HU" b="1" dirty="0" smtClean="0">
                <a:solidFill>
                  <a:srgbClr val="00B0F0"/>
                </a:solidFill>
              </a:rPr>
              <a:t>101110011101110100</a:t>
            </a:r>
          </a:p>
          <a:p>
            <a:r>
              <a:rPr lang="hu-HU" b="1" dirty="0" smtClean="0">
                <a:solidFill>
                  <a:schemeClr val="tx2"/>
                </a:solidFill>
              </a:rPr>
              <a:t>Decoded text:</a:t>
            </a:r>
            <a:endParaRPr lang="hu-HU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624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209533" y="5194263"/>
            <a:ext cx="543697" cy="543697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!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stCxn id="4" idx="3"/>
          </p:cNvCxnSpPr>
          <p:nvPr/>
        </p:nvCxnSpPr>
        <p:spPr>
          <a:xfrm flipH="1">
            <a:off x="4077727" y="565833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4" idx="5"/>
          </p:cNvCxnSpPr>
          <p:nvPr/>
        </p:nvCxnSpPr>
        <p:spPr>
          <a:xfrm>
            <a:off x="4673607" y="565833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6242087" y="5194263"/>
            <a:ext cx="543697" cy="543697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7" idx="3"/>
          </p:cNvCxnSpPr>
          <p:nvPr/>
        </p:nvCxnSpPr>
        <p:spPr>
          <a:xfrm flipH="1">
            <a:off x="6110281" y="565833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7" idx="5"/>
          </p:cNvCxnSpPr>
          <p:nvPr/>
        </p:nvCxnSpPr>
        <p:spPr>
          <a:xfrm>
            <a:off x="6706161" y="565833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7312148" y="4019347"/>
            <a:ext cx="543697" cy="543697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/>
          <p:cNvCxnSpPr>
            <a:stCxn id="10" idx="3"/>
          </p:cNvCxnSpPr>
          <p:nvPr/>
        </p:nvCxnSpPr>
        <p:spPr>
          <a:xfrm flipH="1">
            <a:off x="7180342" y="4483421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10" idx="5"/>
          </p:cNvCxnSpPr>
          <p:nvPr/>
        </p:nvCxnSpPr>
        <p:spPr>
          <a:xfrm>
            <a:off x="7776222" y="4483421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4297188" y="2766328"/>
            <a:ext cx="543697" cy="543697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R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/>
          <p:cNvCxnSpPr>
            <a:stCxn id="13" idx="3"/>
          </p:cNvCxnSpPr>
          <p:nvPr/>
        </p:nvCxnSpPr>
        <p:spPr>
          <a:xfrm flipH="1">
            <a:off x="4165382" y="3230402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3" idx="5"/>
          </p:cNvCxnSpPr>
          <p:nvPr/>
        </p:nvCxnSpPr>
        <p:spPr>
          <a:xfrm>
            <a:off x="4761262" y="3230402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036337" y="140925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9</a:t>
            </a:r>
            <a:endParaRPr lang="en-US" b="1" dirty="0"/>
          </a:p>
        </p:txBody>
      </p:sp>
      <p:sp>
        <p:nvSpPr>
          <p:cNvPr id="18" name="Oval 17"/>
          <p:cNvSpPr/>
          <p:nvPr/>
        </p:nvSpPr>
        <p:spPr>
          <a:xfrm>
            <a:off x="5253678" y="3998067"/>
            <a:ext cx="543697" cy="5436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9" name="Straight Connector 18"/>
          <p:cNvCxnSpPr>
            <a:stCxn id="18" idx="3"/>
          </p:cNvCxnSpPr>
          <p:nvPr/>
        </p:nvCxnSpPr>
        <p:spPr>
          <a:xfrm flipH="1">
            <a:off x="5121872" y="4462141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8" idx="5"/>
          </p:cNvCxnSpPr>
          <p:nvPr/>
        </p:nvCxnSpPr>
        <p:spPr>
          <a:xfrm>
            <a:off x="5717752" y="4462141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4" idx="7"/>
          </p:cNvCxnSpPr>
          <p:nvPr/>
        </p:nvCxnSpPr>
        <p:spPr>
          <a:xfrm flipV="1">
            <a:off x="4673607" y="498831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7" idx="1"/>
          </p:cNvCxnSpPr>
          <p:nvPr/>
        </p:nvCxnSpPr>
        <p:spPr>
          <a:xfrm flipH="1" flipV="1">
            <a:off x="6110281" y="498831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849056" y="473581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FF00"/>
                </a:solidFill>
              </a:rPr>
              <a:t>0</a:t>
            </a:r>
            <a:endParaRPr lang="en-US" sz="1400" b="1" dirty="0">
              <a:solidFill>
                <a:srgbClr val="FFFF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851173" y="472827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rgbClr val="FFFF00"/>
                </a:solidFill>
              </a:rPr>
              <a:t>1</a:t>
            </a:r>
            <a:endParaRPr lang="en-US" sz="1400" dirty="0">
              <a:solidFill>
                <a:srgbClr val="FFFF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6314233" y="2815611"/>
            <a:ext cx="543697" cy="5436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 flipH="1">
            <a:off x="6127548" y="3227730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5679283" y="3753906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854732" y="350140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FF00"/>
                </a:solidFill>
              </a:rPr>
              <a:t>0</a:t>
            </a:r>
            <a:endParaRPr lang="en-US" sz="1400" b="1" dirty="0">
              <a:solidFill>
                <a:srgbClr val="FFFF00"/>
              </a:solidFill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6838552" y="3227730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 flipV="1">
            <a:off x="7231081" y="3753906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971973" y="349386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FF00"/>
                </a:solidFill>
              </a:rPr>
              <a:t>1</a:t>
            </a:r>
            <a:endParaRPr lang="en-US" sz="1400" b="1" dirty="0">
              <a:solidFill>
                <a:srgbClr val="FFFF00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5333301" y="1572531"/>
            <a:ext cx="543697" cy="543697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 flipH="1">
            <a:off x="5146616" y="1984650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4698351" y="2510826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873800" y="225832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FF00"/>
                </a:solidFill>
              </a:rPr>
              <a:t>0</a:t>
            </a:r>
            <a:endParaRPr lang="en-US" sz="1400" b="1" dirty="0">
              <a:solidFill>
                <a:srgbClr val="FFFF00"/>
              </a:solidFill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5795760" y="2047192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 flipV="1">
            <a:off x="6188289" y="2573368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929181" y="231332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FF00"/>
                </a:solidFill>
              </a:rPr>
              <a:t>1</a:t>
            </a:r>
            <a:endParaRPr lang="en-US" sz="1400" b="1" dirty="0">
              <a:solidFill>
                <a:srgbClr val="FFFF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73627" y="616035"/>
            <a:ext cx="41344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Encoded text: </a:t>
            </a:r>
            <a:r>
              <a:rPr lang="hu-HU" b="1" dirty="0" smtClean="0">
                <a:solidFill>
                  <a:srgbClr val="00B0F0"/>
                </a:solidFill>
              </a:rPr>
              <a:t>101110011101110100</a:t>
            </a:r>
          </a:p>
          <a:p>
            <a:r>
              <a:rPr lang="hu-HU" b="1" dirty="0" smtClean="0">
                <a:solidFill>
                  <a:schemeClr val="tx2"/>
                </a:solidFill>
              </a:rPr>
              <a:t>Decoded text:</a:t>
            </a:r>
            <a:endParaRPr lang="hu-HU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4829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71784" y="1762897"/>
            <a:ext cx="708454" cy="7084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Rectangle 4"/>
          <p:cNvSpPr/>
          <p:nvPr/>
        </p:nvSpPr>
        <p:spPr>
          <a:xfrm>
            <a:off x="4580238" y="1762897"/>
            <a:ext cx="708454" cy="7084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Rectangle 5"/>
          <p:cNvSpPr/>
          <p:nvPr/>
        </p:nvSpPr>
        <p:spPr>
          <a:xfrm>
            <a:off x="5288692" y="1762897"/>
            <a:ext cx="708454" cy="7084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Rectangle 6"/>
          <p:cNvSpPr/>
          <p:nvPr/>
        </p:nvSpPr>
        <p:spPr>
          <a:xfrm>
            <a:off x="5997146" y="1762897"/>
            <a:ext cx="708454" cy="7084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Rectangle 7"/>
          <p:cNvSpPr/>
          <p:nvPr/>
        </p:nvSpPr>
        <p:spPr>
          <a:xfrm>
            <a:off x="6705600" y="1762897"/>
            <a:ext cx="708454" cy="7084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Rectangle 8"/>
          <p:cNvSpPr/>
          <p:nvPr/>
        </p:nvSpPr>
        <p:spPr>
          <a:xfrm>
            <a:off x="3871784" y="2471351"/>
            <a:ext cx="708454" cy="7084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Rectangle 9"/>
          <p:cNvSpPr/>
          <p:nvPr/>
        </p:nvSpPr>
        <p:spPr>
          <a:xfrm>
            <a:off x="4580238" y="2471351"/>
            <a:ext cx="708454" cy="7084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Rectangle 10"/>
          <p:cNvSpPr/>
          <p:nvPr/>
        </p:nvSpPr>
        <p:spPr>
          <a:xfrm>
            <a:off x="5288692" y="2471351"/>
            <a:ext cx="708454" cy="7084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Rectangle 11"/>
          <p:cNvSpPr/>
          <p:nvPr/>
        </p:nvSpPr>
        <p:spPr>
          <a:xfrm>
            <a:off x="5997146" y="2471351"/>
            <a:ext cx="708454" cy="7084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Rectangle 12"/>
          <p:cNvSpPr/>
          <p:nvPr/>
        </p:nvSpPr>
        <p:spPr>
          <a:xfrm>
            <a:off x="6705600" y="2471351"/>
            <a:ext cx="708454" cy="7084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Rectangle 13"/>
          <p:cNvSpPr/>
          <p:nvPr/>
        </p:nvSpPr>
        <p:spPr>
          <a:xfrm>
            <a:off x="3871784" y="3179805"/>
            <a:ext cx="708454" cy="7084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Rectangle 14"/>
          <p:cNvSpPr/>
          <p:nvPr/>
        </p:nvSpPr>
        <p:spPr>
          <a:xfrm>
            <a:off x="4580238" y="3179805"/>
            <a:ext cx="708454" cy="7084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Rectangle 15"/>
          <p:cNvSpPr/>
          <p:nvPr/>
        </p:nvSpPr>
        <p:spPr>
          <a:xfrm>
            <a:off x="5288692" y="3179805"/>
            <a:ext cx="708454" cy="7084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Rectangle 16"/>
          <p:cNvSpPr/>
          <p:nvPr/>
        </p:nvSpPr>
        <p:spPr>
          <a:xfrm>
            <a:off x="5997146" y="3179805"/>
            <a:ext cx="708454" cy="7084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Rectangle 17"/>
          <p:cNvSpPr/>
          <p:nvPr/>
        </p:nvSpPr>
        <p:spPr>
          <a:xfrm>
            <a:off x="6705600" y="3179805"/>
            <a:ext cx="708454" cy="7084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Rectangle 18"/>
          <p:cNvSpPr/>
          <p:nvPr/>
        </p:nvSpPr>
        <p:spPr>
          <a:xfrm>
            <a:off x="3871784" y="3888259"/>
            <a:ext cx="708454" cy="7084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Rectangle 19"/>
          <p:cNvSpPr/>
          <p:nvPr/>
        </p:nvSpPr>
        <p:spPr>
          <a:xfrm>
            <a:off x="4580238" y="3888259"/>
            <a:ext cx="708454" cy="7084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Rectangle 20"/>
          <p:cNvSpPr/>
          <p:nvPr/>
        </p:nvSpPr>
        <p:spPr>
          <a:xfrm>
            <a:off x="5288692" y="3888259"/>
            <a:ext cx="708454" cy="7084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Rectangle 21"/>
          <p:cNvSpPr/>
          <p:nvPr/>
        </p:nvSpPr>
        <p:spPr>
          <a:xfrm>
            <a:off x="5997146" y="3888259"/>
            <a:ext cx="708454" cy="7084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Rectangle 22"/>
          <p:cNvSpPr/>
          <p:nvPr/>
        </p:nvSpPr>
        <p:spPr>
          <a:xfrm>
            <a:off x="6705600" y="3888259"/>
            <a:ext cx="708454" cy="7084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Rectangle 23"/>
          <p:cNvSpPr/>
          <p:nvPr/>
        </p:nvSpPr>
        <p:spPr>
          <a:xfrm>
            <a:off x="3871784" y="4596713"/>
            <a:ext cx="708454" cy="7084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Rectangle 24"/>
          <p:cNvSpPr/>
          <p:nvPr/>
        </p:nvSpPr>
        <p:spPr>
          <a:xfrm>
            <a:off x="4580238" y="4596713"/>
            <a:ext cx="708454" cy="7084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Rectangle 25"/>
          <p:cNvSpPr/>
          <p:nvPr/>
        </p:nvSpPr>
        <p:spPr>
          <a:xfrm>
            <a:off x="5288692" y="4596713"/>
            <a:ext cx="708454" cy="7084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Rectangle 26"/>
          <p:cNvSpPr/>
          <p:nvPr/>
        </p:nvSpPr>
        <p:spPr>
          <a:xfrm>
            <a:off x="5997146" y="4596713"/>
            <a:ext cx="708454" cy="7084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Rectangle 27"/>
          <p:cNvSpPr/>
          <p:nvPr/>
        </p:nvSpPr>
        <p:spPr>
          <a:xfrm>
            <a:off x="6705600" y="4596713"/>
            <a:ext cx="708454" cy="7084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96098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209533" y="5194263"/>
            <a:ext cx="543697" cy="543697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!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stCxn id="4" idx="3"/>
          </p:cNvCxnSpPr>
          <p:nvPr/>
        </p:nvCxnSpPr>
        <p:spPr>
          <a:xfrm flipH="1">
            <a:off x="4077727" y="565833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4" idx="5"/>
          </p:cNvCxnSpPr>
          <p:nvPr/>
        </p:nvCxnSpPr>
        <p:spPr>
          <a:xfrm>
            <a:off x="4673607" y="565833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6242087" y="5194263"/>
            <a:ext cx="543697" cy="543697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7" idx="3"/>
          </p:cNvCxnSpPr>
          <p:nvPr/>
        </p:nvCxnSpPr>
        <p:spPr>
          <a:xfrm flipH="1">
            <a:off x="6110281" y="565833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7" idx="5"/>
          </p:cNvCxnSpPr>
          <p:nvPr/>
        </p:nvCxnSpPr>
        <p:spPr>
          <a:xfrm>
            <a:off x="6706161" y="565833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7312148" y="4019347"/>
            <a:ext cx="543697" cy="543697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/>
          <p:cNvCxnSpPr>
            <a:stCxn id="10" idx="3"/>
          </p:cNvCxnSpPr>
          <p:nvPr/>
        </p:nvCxnSpPr>
        <p:spPr>
          <a:xfrm flipH="1">
            <a:off x="7180342" y="4483421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10" idx="5"/>
          </p:cNvCxnSpPr>
          <p:nvPr/>
        </p:nvCxnSpPr>
        <p:spPr>
          <a:xfrm>
            <a:off x="7776222" y="4483421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4297188" y="2766328"/>
            <a:ext cx="543697" cy="543697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R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/>
          <p:cNvCxnSpPr>
            <a:stCxn id="13" idx="3"/>
          </p:cNvCxnSpPr>
          <p:nvPr/>
        </p:nvCxnSpPr>
        <p:spPr>
          <a:xfrm flipH="1">
            <a:off x="4165382" y="3230402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3" idx="5"/>
          </p:cNvCxnSpPr>
          <p:nvPr/>
        </p:nvCxnSpPr>
        <p:spPr>
          <a:xfrm>
            <a:off x="4761262" y="3230402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036337" y="140925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9</a:t>
            </a:r>
            <a:endParaRPr lang="en-US" b="1" dirty="0"/>
          </a:p>
        </p:txBody>
      </p:sp>
      <p:sp>
        <p:nvSpPr>
          <p:cNvPr id="18" name="Oval 17"/>
          <p:cNvSpPr/>
          <p:nvPr/>
        </p:nvSpPr>
        <p:spPr>
          <a:xfrm>
            <a:off x="5253678" y="3998067"/>
            <a:ext cx="543697" cy="5436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9" name="Straight Connector 18"/>
          <p:cNvCxnSpPr>
            <a:stCxn id="18" idx="3"/>
          </p:cNvCxnSpPr>
          <p:nvPr/>
        </p:nvCxnSpPr>
        <p:spPr>
          <a:xfrm flipH="1">
            <a:off x="5121872" y="4462141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8" idx="5"/>
          </p:cNvCxnSpPr>
          <p:nvPr/>
        </p:nvCxnSpPr>
        <p:spPr>
          <a:xfrm>
            <a:off x="5717752" y="4462141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4" idx="7"/>
          </p:cNvCxnSpPr>
          <p:nvPr/>
        </p:nvCxnSpPr>
        <p:spPr>
          <a:xfrm flipV="1">
            <a:off x="4673607" y="498831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7" idx="1"/>
          </p:cNvCxnSpPr>
          <p:nvPr/>
        </p:nvCxnSpPr>
        <p:spPr>
          <a:xfrm flipH="1" flipV="1">
            <a:off x="6110281" y="498831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849056" y="473581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FF00"/>
                </a:solidFill>
              </a:rPr>
              <a:t>0</a:t>
            </a:r>
            <a:endParaRPr lang="en-US" sz="1400" b="1" dirty="0">
              <a:solidFill>
                <a:srgbClr val="FFFF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851173" y="472827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rgbClr val="FFFF00"/>
                </a:solidFill>
              </a:rPr>
              <a:t>1</a:t>
            </a:r>
            <a:endParaRPr lang="en-US" sz="1400" dirty="0">
              <a:solidFill>
                <a:srgbClr val="FFFF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6314233" y="2815611"/>
            <a:ext cx="543697" cy="543697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 flipH="1">
            <a:off x="6127548" y="3227730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5679283" y="3753906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854732" y="350140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FF00"/>
                </a:solidFill>
              </a:rPr>
              <a:t>0</a:t>
            </a:r>
            <a:endParaRPr lang="en-US" sz="1400" b="1" dirty="0">
              <a:solidFill>
                <a:srgbClr val="FFFF00"/>
              </a:solidFill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6838552" y="3227730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 flipV="1">
            <a:off x="7231081" y="3753906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971973" y="349386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FF00"/>
                </a:solidFill>
              </a:rPr>
              <a:t>1</a:t>
            </a:r>
            <a:endParaRPr lang="en-US" sz="1400" b="1" dirty="0">
              <a:solidFill>
                <a:srgbClr val="FFFF00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5333301" y="1572531"/>
            <a:ext cx="543697" cy="543697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 flipH="1">
            <a:off x="5146616" y="1984650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4698351" y="2510826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873800" y="225832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FF00"/>
                </a:solidFill>
              </a:rPr>
              <a:t>0</a:t>
            </a:r>
            <a:endParaRPr lang="en-US" sz="1400" b="1" dirty="0">
              <a:solidFill>
                <a:srgbClr val="FFFF00"/>
              </a:solidFill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5795760" y="2047192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 flipV="1">
            <a:off x="6188289" y="2573368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929181" y="231332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FF00"/>
                </a:solidFill>
              </a:rPr>
              <a:t>1</a:t>
            </a:r>
            <a:endParaRPr lang="en-US" sz="1400" b="1" dirty="0">
              <a:solidFill>
                <a:srgbClr val="FFFF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73627" y="616035"/>
            <a:ext cx="41344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Encoded text: </a:t>
            </a:r>
            <a:r>
              <a:rPr lang="hu-HU" b="1" dirty="0" smtClean="0">
                <a:solidFill>
                  <a:srgbClr val="FFFF00"/>
                </a:solidFill>
              </a:rPr>
              <a:t>1</a:t>
            </a:r>
            <a:r>
              <a:rPr lang="hu-HU" b="1" dirty="0" smtClean="0">
                <a:solidFill>
                  <a:srgbClr val="00B0F0"/>
                </a:solidFill>
              </a:rPr>
              <a:t>01110011101110100</a:t>
            </a:r>
          </a:p>
          <a:p>
            <a:r>
              <a:rPr lang="hu-HU" b="1" dirty="0" smtClean="0">
                <a:solidFill>
                  <a:schemeClr val="tx2"/>
                </a:solidFill>
              </a:rPr>
              <a:t>Decoded text:</a:t>
            </a:r>
            <a:endParaRPr lang="hu-HU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7216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209533" y="5194263"/>
            <a:ext cx="543697" cy="543697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!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stCxn id="4" idx="3"/>
          </p:cNvCxnSpPr>
          <p:nvPr/>
        </p:nvCxnSpPr>
        <p:spPr>
          <a:xfrm flipH="1">
            <a:off x="4077727" y="565833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4" idx="5"/>
          </p:cNvCxnSpPr>
          <p:nvPr/>
        </p:nvCxnSpPr>
        <p:spPr>
          <a:xfrm>
            <a:off x="4673607" y="565833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6242087" y="5194263"/>
            <a:ext cx="543697" cy="543697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7" idx="3"/>
          </p:cNvCxnSpPr>
          <p:nvPr/>
        </p:nvCxnSpPr>
        <p:spPr>
          <a:xfrm flipH="1">
            <a:off x="6110281" y="565833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7" idx="5"/>
          </p:cNvCxnSpPr>
          <p:nvPr/>
        </p:nvCxnSpPr>
        <p:spPr>
          <a:xfrm>
            <a:off x="6706161" y="565833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7312148" y="4019347"/>
            <a:ext cx="543697" cy="543697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/>
          <p:cNvCxnSpPr>
            <a:stCxn id="10" idx="3"/>
          </p:cNvCxnSpPr>
          <p:nvPr/>
        </p:nvCxnSpPr>
        <p:spPr>
          <a:xfrm flipH="1">
            <a:off x="7180342" y="4483421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10" idx="5"/>
          </p:cNvCxnSpPr>
          <p:nvPr/>
        </p:nvCxnSpPr>
        <p:spPr>
          <a:xfrm>
            <a:off x="7776222" y="4483421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4297188" y="2766328"/>
            <a:ext cx="543697" cy="543697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R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/>
          <p:cNvCxnSpPr>
            <a:stCxn id="13" idx="3"/>
          </p:cNvCxnSpPr>
          <p:nvPr/>
        </p:nvCxnSpPr>
        <p:spPr>
          <a:xfrm flipH="1">
            <a:off x="4165382" y="3230402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3" idx="5"/>
          </p:cNvCxnSpPr>
          <p:nvPr/>
        </p:nvCxnSpPr>
        <p:spPr>
          <a:xfrm>
            <a:off x="4761262" y="3230402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036337" y="140925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9</a:t>
            </a:r>
            <a:endParaRPr lang="en-US" b="1" dirty="0"/>
          </a:p>
        </p:txBody>
      </p:sp>
      <p:sp>
        <p:nvSpPr>
          <p:cNvPr id="18" name="Oval 17"/>
          <p:cNvSpPr/>
          <p:nvPr/>
        </p:nvSpPr>
        <p:spPr>
          <a:xfrm>
            <a:off x="5253678" y="3998067"/>
            <a:ext cx="543697" cy="543697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9" name="Straight Connector 18"/>
          <p:cNvCxnSpPr>
            <a:stCxn id="18" idx="3"/>
          </p:cNvCxnSpPr>
          <p:nvPr/>
        </p:nvCxnSpPr>
        <p:spPr>
          <a:xfrm flipH="1">
            <a:off x="5121872" y="4462141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8" idx="5"/>
          </p:cNvCxnSpPr>
          <p:nvPr/>
        </p:nvCxnSpPr>
        <p:spPr>
          <a:xfrm>
            <a:off x="5717752" y="4462141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4" idx="7"/>
          </p:cNvCxnSpPr>
          <p:nvPr/>
        </p:nvCxnSpPr>
        <p:spPr>
          <a:xfrm flipV="1">
            <a:off x="4673607" y="498831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7" idx="1"/>
          </p:cNvCxnSpPr>
          <p:nvPr/>
        </p:nvCxnSpPr>
        <p:spPr>
          <a:xfrm flipH="1" flipV="1">
            <a:off x="6110281" y="498831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849056" y="473581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FF00"/>
                </a:solidFill>
              </a:rPr>
              <a:t>0</a:t>
            </a:r>
            <a:endParaRPr lang="en-US" sz="1400" b="1" dirty="0">
              <a:solidFill>
                <a:srgbClr val="FFFF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851173" y="472827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rgbClr val="FFFF00"/>
                </a:solidFill>
              </a:rPr>
              <a:t>1</a:t>
            </a:r>
            <a:endParaRPr lang="en-US" sz="1400" dirty="0">
              <a:solidFill>
                <a:srgbClr val="FFFF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6314233" y="2815611"/>
            <a:ext cx="543697" cy="543697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 flipH="1">
            <a:off x="6127548" y="3227730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5679283" y="3753906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854732" y="350140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FF00"/>
                </a:solidFill>
              </a:rPr>
              <a:t>0</a:t>
            </a:r>
            <a:endParaRPr lang="en-US" sz="1400" b="1" dirty="0">
              <a:solidFill>
                <a:srgbClr val="FFFF00"/>
              </a:solidFill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6838552" y="3227730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 flipV="1">
            <a:off x="7231081" y="3753906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971973" y="349386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FF00"/>
                </a:solidFill>
              </a:rPr>
              <a:t>1</a:t>
            </a:r>
            <a:endParaRPr lang="en-US" sz="1400" b="1" dirty="0">
              <a:solidFill>
                <a:srgbClr val="FFFF00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5333301" y="1572531"/>
            <a:ext cx="543697" cy="543697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 flipH="1">
            <a:off x="5146616" y="1984650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4698351" y="2510826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873800" y="225832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FF00"/>
                </a:solidFill>
              </a:rPr>
              <a:t>0</a:t>
            </a:r>
            <a:endParaRPr lang="en-US" sz="1400" b="1" dirty="0">
              <a:solidFill>
                <a:srgbClr val="FFFF00"/>
              </a:solidFill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5795760" y="2047192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 flipV="1">
            <a:off x="6188289" y="2573368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929181" y="231332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FF00"/>
                </a:solidFill>
              </a:rPr>
              <a:t>1</a:t>
            </a:r>
            <a:endParaRPr lang="en-US" sz="1400" b="1" dirty="0">
              <a:solidFill>
                <a:srgbClr val="FFFF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73627" y="616035"/>
            <a:ext cx="41344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Encoded text: </a:t>
            </a:r>
            <a:r>
              <a:rPr lang="hu-HU" b="1" dirty="0" smtClean="0">
                <a:solidFill>
                  <a:srgbClr val="FFFF00"/>
                </a:solidFill>
              </a:rPr>
              <a:t>10</a:t>
            </a:r>
            <a:r>
              <a:rPr lang="hu-HU" b="1" dirty="0" smtClean="0">
                <a:solidFill>
                  <a:srgbClr val="00B0F0"/>
                </a:solidFill>
              </a:rPr>
              <a:t>1110011101110100</a:t>
            </a:r>
          </a:p>
          <a:p>
            <a:r>
              <a:rPr lang="hu-HU" b="1" dirty="0" smtClean="0">
                <a:solidFill>
                  <a:schemeClr val="tx2"/>
                </a:solidFill>
              </a:rPr>
              <a:t>Decoded text:</a:t>
            </a:r>
            <a:endParaRPr lang="hu-HU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360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209533" y="5194263"/>
            <a:ext cx="543697" cy="543697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!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stCxn id="4" idx="3"/>
          </p:cNvCxnSpPr>
          <p:nvPr/>
        </p:nvCxnSpPr>
        <p:spPr>
          <a:xfrm flipH="1">
            <a:off x="4077727" y="565833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4" idx="5"/>
          </p:cNvCxnSpPr>
          <p:nvPr/>
        </p:nvCxnSpPr>
        <p:spPr>
          <a:xfrm>
            <a:off x="4673607" y="565833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6242087" y="5194263"/>
            <a:ext cx="543697" cy="543697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7" idx="3"/>
          </p:cNvCxnSpPr>
          <p:nvPr/>
        </p:nvCxnSpPr>
        <p:spPr>
          <a:xfrm flipH="1">
            <a:off x="6110281" y="565833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7" idx="5"/>
          </p:cNvCxnSpPr>
          <p:nvPr/>
        </p:nvCxnSpPr>
        <p:spPr>
          <a:xfrm>
            <a:off x="6706161" y="565833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7312148" y="4019347"/>
            <a:ext cx="543697" cy="543697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/>
          <p:cNvCxnSpPr>
            <a:stCxn id="10" idx="3"/>
          </p:cNvCxnSpPr>
          <p:nvPr/>
        </p:nvCxnSpPr>
        <p:spPr>
          <a:xfrm flipH="1">
            <a:off x="7180342" y="4483421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10" idx="5"/>
          </p:cNvCxnSpPr>
          <p:nvPr/>
        </p:nvCxnSpPr>
        <p:spPr>
          <a:xfrm>
            <a:off x="7776222" y="4483421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4297188" y="2766328"/>
            <a:ext cx="543697" cy="543697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R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/>
          <p:cNvCxnSpPr>
            <a:stCxn id="13" idx="3"/>
          </p:cNvCxnSpPr>
          <p:nvPr/>
        </p:nvCxnSpPr>
        <p:spPr>
          <a:xfrm flipH="1">
            <a:off x="4165382" y="3230402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3" idx="5"/>
          </p:cNvCxnSpPr>
          <p:nvPr/>
        </p:nvCxnSpPr>
        <p:spPr>
          <a:xfrm>
            <a:off x="4761262" y="3230402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036337" y="140925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9</a:t>
            </a:r>
            <a:endParaRPr lang="en-US" b="1" dirty="0"/>
          </a:p>
        </p:txBody>
      </p:sp>
      <p:sp>
        <p:nvSpPr>
          <p:cNvPr id="18" name="Oval 17"/>
          <p:cNvSpPr/>
          <p:nvPr/>
        </p:nvSpPr>
        <p:spPr>
          <a:xfrm>
            <a:off x="5253678" y="3998067"/>
            <a:ext cx="543697" cy="543697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9" name="Straight Connector 18"/>
          <p:cNvCxnSpPr>
            <a:stCxn id="18" idx="3"/>
          </p:cNvCxnSpPr>
          <p:nvPr/>
        </p:nvCxnSpPr>
        <p:spPr>
          <a:xfrm flipH="1">
            <a:off x="5121872" y="4462141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8" idx="5"/>
          </p:cNvCxnSpPr>
          <p:nvPr/>
        </p:nvCxnSpPr>
        <p:spPr>
          <a:xfrm>
            <a:off x="5717752" y="4462141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4" idx="7"/>
          </p:cNvCxnSpPr>
          <p:nvPr/>
        </p:nvCxnSpPr>
        <p:spPr>
          <a:xfrm flipV="1">
            <a:off x="4673607" y="498831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7" idx="1"/>
          </p:cNvCxnSpPr>
          <p:nvPr/>
        </p:nvCxnSpPr>
        <p:spPr>
          <a:xfrm flipH="1" flipV="1">
            <a:off x="6110281" y="498831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849056" y="473581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FF00"/>
                </a:solidFill>
              </a:rPr>
              <a:t>0</a:t>
            </a:r>
            <a:endParaRPr lang="en-US" sz="1400" b="1" dirty="0">
              <a:solidFill>
                <a:srgbClr val="FFFF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851173" y="472827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rgbClr val="FFFF00"/>
                </a:solidFill>
              </a:rPr>
              <a:t>1</a:t>
            </a:r>
            <a:endParaRPr lang="en-US" sz="1400" dirty="0">
              <a:solidFill>
                <a:srgbClr val="FFFF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6314233" y="2815611"/>
            <a:ext cx="543697" cy="543697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 flipH="1">
            <a:off x="6127548" y="3227730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5679283" y="3753906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854732" y="350140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FF00"/>
                </a:solidFill>
              </a:rPr>
              <a:t>0</a:t>
            </a:r>
            <a:endParaRPr lang="en-US" sz="1400" b="1" dirty="0">
              <a:solidFill>
                <a:srgbClr val="FFFF00"/>
              </a:solidFill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6838552" y="3227730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 flipV="1">
            <a:off x="7231081" y="3753906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971973" y="349386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FF00"/>
                </a:solidFill>
              </a:rPr>
              <a:t>1</a:t>
            </a:r>
            <a:endParaRPr lang="en-US" sz="1400" b="1" dirty="0">
              <a:solidFill>
                <a:srgbClr val="FFFF00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5333301" y="1572531"/>
            <a:ext cx="543697" cy="543697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 flipH="1">
            <a:off x="5146616" y="1984650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4698351" y="2510826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873800" y="225832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FF00"/>
                </a:solidFill>
              </a:rPr>
              <a:t>0</a:t>
            </a:r>
            <a:endParaRPr lang="en-US" sz="1400" b="1" dirty="0">
              <a:solidFill>
                <a:srgbClr val="FFFF00"/>
              </a:solidFill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5795760" y="2047192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 flipV="1">
            <a:off x="6188289" y="2573368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929181" y="231332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FF00"/>
                </a:solidFill>
              </a:rPr>
              <a:t>1</a:t>
            </a:r>
            <a:endParaRPr lang="en-US" sz="1400" b="1" dirty="0">
              <a:solidFill>
                <a:srgbClr val="FFFF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73627" y="616035"/>
            <a:ext cx="41344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Encoded text: </a:t>
            </a:r>
            <a:r>
              <a:rPr lang="hu-HU" b="1" dirty="0" smtClean="0">
                <a:solidFill>
                  <a:srgbClr val="FFFF00"/>
                </a:solidFill>
              </a:rPr>
              <a:t>101</a:t>
            </a:r>
            <a:r>
              <a:rPr lang="hu-HU" b="1" dirty="0" smtClean="0">
                <a:solidFill>
                  <a:srgbClr val="00B0F0"/>
                </a:solidFill>
              </a:rPr>
              <a:t>110011101110100</a:t>
            </a:r>
          </a:p>
          <a:p>
            <a:r>
              <a:rPr lang="hu-HU" b="1" dirty="0" smtClean="0">
                <a:solidFill>
                  <a:schemeClr val="tx2"/>
                </a:solidFill>
              </a:rPr>
              <a:t>Decoded text:</a:t>
            </a:r>
            <a:endParaRPr lang="hu-HU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2607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209533" y="5194263"/>
            <a:ext cx="543697" cy="543697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!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stCxn id="4" idx="3"/>
          </p:cNvCxnSpPr>
          <p:nvPr/>
        </p:nvCxnSpPr>
        <p:spPr>
          <a:xfrm flipH="1">
            <a:off x="4077727" y="565833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4" idx="5"/>
          </p:cNvCxnSpPr>
          <p:nvPr/>
        </p:nvCxnSpPr>
        <p:spPr>
          <a:xfrm>
            <a:off x="4673607" y="565833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6242087" y="5194263"/>
            <a:ext cx="543697" cy="543697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7" idx="3"/>
          </p:cNvCxnSpPr>
          <p:nvPr/>
        </p:nvCxnSpPr>
        <p:spPr>
          <a:xfrm flipH="1">
            <a:off x="6110281" y="565833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7" idx="5"/>
          </p:cNvCxnSpPr>
          <p:nvPr/>
        </p:nvCxnSpPr>
        <p:spPr>
          <a:xfrm>
            <a:off x="6706161" y="565833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7312148" y="4019347"/>
            <a:ext cx="543697" cy="543697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/>
          <p:cNvCxnSpPr>
            <a:stCxn id="10" idx="3"/>
          </p:cNvCxnSpPr>
          <p:nvPr/>
        </p:nvCxnSpPr>
        <p:spPr>
          <a:xfrm flipH="1">
            <a:off x="7180342" y="4483421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10" idx="5"/>
          </p:cNvCxnSpPr>
          <p:nvPr/>
        </p:nvCxnSpPr>
        <p:spPr>
          <a:xfrm>
            <a:off x="7776222" y="4483421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4297188" y="2766328"/>
            <a:ext cx="543697" cy="543697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R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/>
          <p:cNvCxnSpPr>
            <a:stCxn id="13" idx="3"/>
          </p:cNvCxnSpPr>
          <p:nvPr/>
        </p:nvCxnSpPr>
        <p:spPr>
          <a:xfrm flipH="1">
            <a:off x="4165382" y="3230402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3" idx="5"/>
          </p:cNvCxnSpPr>
          <p:nvPr/>
        </p:nvCxnSpPr>
        <p:spPr>
          <a:xfrm>
            <a:off x="4761262" y="3230402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036337" y="140925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9</a:t>
            </a:r>
            <a:endParaRPr lang="en-US" b="1" dirty="0"/>
          </a:p>
        </p:txBody>
      </p:sp>
      <p:sp>
        <p:nvSpPr>
          <p:cNvPr id="18" name="Oval 17"/>
          <p:cNvSpPr/>
          <p:nvPr/>
        </p:nvSpPr>
        <p:spPr>
          <a:xfrm>
            <a:off x="5253678" y="3998067"/>
            <a:ext cx="543697" cy="543697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9" name="Straight Connector 18"/>
          <p:cNvCxnSpPr>
            <a:stCxn id="18" idx="3"/>
          </p:cNvCxnSpPr>
          <p:nvPr/>
        </p:nvCxnSpPr>
        <p:spPr>
          <a:xfrm flipH="1">
            <a:off x="5121872" y="4462141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8" idx="5"/>
          </p:cNvCxnSpPr>
          <p:nvPr/>
        </p:nvCxnSpPr>
        <p:spPr>
          <a:xfrm>
            <a:off x="5717752" y="4462141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4" idx="7"/>
          </p:cNvCxnSpPr>
          <p:nvPr/>
        </p:nvCxnSpPr>
        <p:spPr>
          <a:xfrm flipV="1">
            <a:off x="4673607" y="498831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7" idx="1"/>
          </p:cNvCxnSpPr>
          <p:nvPr/>
        </p:nvCxnSpPr>
        <p:spPr>
          <a:xfrm flipH="1" flipV="1">
            <a:off x="6110281" y="498831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849056" y="473581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FF00"/>
                </a:solidFill>
              </a:rPr>
              <a:t>0</a:t>
            </a:r>
            <a:endParaRPr lang="en-US" sz="1400" b="1" dirty="0">
              <a:solidFill>
                <a:srgbClr val="FFFF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851173" y="472827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rgbClr val="FFFF00"/>
                </a:solidFill>
              </a:rPr>
              <a:t>1</a:t>
            </a:r>
            <a:endParaRPr lang="en-US" sz="1400" dirty="0">
              <a:solidFill>
                <a:srgbClr val="FFFF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6314233" y="2815611"/>
            <a:ext cx="543697" cy="543697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 flipH="1">
            <a:off x="6127548" y="3227730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5679283" y="3753906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854732" y="350140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FF00"/>
                </a:solidFill>
              </a:rPr>
              <a:t>0</a:t>
            </a:r>
            <a:endParaRPr lang="en-US" sz="1400" b="1" dirty="0">
              <a:solidFill>
                <a:srgbClr val="FFFF00"/>
              </a:solidFill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6838552" y="3227730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 flipV="1">
            <a:off x="7231081" y="3753906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971973" y="349386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FF00"/>
                </a:solidFill>
              </a:rPr>
              <a:t>1</a:t>
            </a:r>
            <a:endParaRPr lang="en-US" sz="1400" b="1" dirty="0">
              <a:solidFill>
                <a:srgbClr val="FFFF00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5333301" y="1572531"/>
            <a:ext cx="543697" cy="543697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 flipH="1">
            <a:off x="5146616" y="1984650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4698351" y="2510826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873800" y="225832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FF00"/>
                </a:solidFill>
              </a:rPr>
              <a:t>0</a:t>
            </a:r>
            <a:endParaRPr lang="en-US" sz="1400" b="1" dirty="0">
              <a:solidFill>
                <a:srgbClr val="FFFF00"/>
              </a:solidFill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5795760" y="2047192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 flipV="1">
            <a:off x="6188289" y="2573368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929181" y="231332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FF00"/>
                </a:solidFill>
              </a:rPr>
              <a:t>1</a:t>
            </a:r>
            <a:endParaRPr lang="en-US" sz="1400" b="1" dirty="0">
              <a:solidFill>
                <a:srgbClr val="FFFF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73627" y="616035"/>
            <a:ext cx="41344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Encoded text: </a:t>
            </a:r>
            <a:r>
              <a:rPr lang="hu-HU" b="1" dirty="0" smtClean="0">
                <a:solidFill>
                  <a:srgbClr val="FFFF00"/>
                </a:solidFill>
              </a:rPr>
              <a:t>101</a:t>
            </a:r>
            <a:r>
              <a:rPr lang="hu-HU" b="1" dirty="0" smtClean="0">
                <a:solidFill>
                  <a:srgbClr val="00B0F0"/>
                </a:solidFill>
              </a:rPr>
              <a:t>110011101110100</a:t>
            </a:r>
          </a:p>
          <a:p>
            <a:r>
              <a:rPr lang="hu-HU" b="1" dirty="0" smtClean="0">
                <a:solidFill>
                  <a:schemeClr val="tx2"/>
                </a:solidFill>
              </a:rPr>
              <a:t>Decoded text: C</a:t>
            </a:r>
            <a:endParaRPr lang="hu-HU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5458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209533" y="5194263"/>
            <a:ext cx="543697" cy="543697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!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stCxn id="4" idx="3"/>
          </p:cNvCxnSpPr>
          <p:nvPr/>
        </p:nvCxnSpPr>
        <p:spPr>
          <a:xfrm flipH="1">
            <a:off x="4077727" y="565833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4" idx="5"/>
          </p:cNvCxnSpPr>
          <p:nvPr/>
        </p:nvCxnSpPr>
        <p:spPr>
          <a:xfrm>
            <a:off x="4673607" y="565833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6242087" y="5194263"/>
            <a:ext cx="543697" cy="543697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7" idx="3"/>
          </p:cNvCxnSpPr>
          <p:nvPr/>
        </p:nvCxnSpPr>
        <p:spPr>
          <a:xfrm flipH="1">
            <a:off x="6110281" y="565833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7" idx="5"/>
          </p:cNvCxnSpPr>
          <p:nvPr/>
        </p:nvCxnSpPr>
        <p:spPr>
          <a:xfrm>
            <a:off x="6706161" y="565833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7312148" y="4019347"/>
            <a:ext cx="543697" cy="543697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/>
          <p:cNvCxnSpPr>
            <a:stCxn id="10" idx="3"/>
          </p:cNvCxnSpPr>
          <p:nvPr/>
        </p:nvCxnSpPr>
        <p:spPr>
          <a:xfrm flipH="1">
            <a:off x="7180342" y="4483421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10" idx="5"/>
          </p:cNvCxnSpPr>
          <p:nvPr/>
        </p:nvCxnSpPr>
        <p:spPr>
          <a:xfrm>
            <a:off x="7776222" y="4483421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4297188" y="2766328"/>
            <a:ext cx="543697" cy="543697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R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/>
          <p:cNvCxnSpPr>
            <a:stCxn id="13" idx="3"/>
          </p:cNvCxnSpPr>
          <p:nvPr/>
        </p:nvCxnSpPr>
        <p:spPr>
          <a:xfrm flipH="1">
            <a:off x="4165382" y="3230402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3" idx="5"/>
          </p:cNvCxnSpPr>
          <p:nvPr/>
        </p:nvCxnSpPr>
        <p:spPr>
          <a:xfrm>
            <a:off x="4761262" y="3230402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036337" y="140925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9</a:t>
            </a:r>
            <a:endParaRPr lang="en-US" b="1" dirty="0"/>
          </a:p>
        </p:txBody>
      </p:sp>
      <p:sp>
        <p:nvSpPr>
          <p:cNvPr id="18" name="Oval 17"/>
          <p:cNvSpPr/>
          <p:nvPr/>
        </p:nvSpPr>
        <p:spPr>
          <a:xfrm>
            <a:off x="5253678" y="3998067"/>
            <a:ext cx="543697" cy="5436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9" name="Straight Connector 18"/>
          <p:cNvCxnSpPr>
            <a:stCxn id="18" idx="3"/>
          </p:cNvCxnSpPr>
          <p:nvPr/>
        </p:nvCxnSpPr>
        <p:spPr>
          <a:xfrm flipH="1">
            <a:off x="5121872" y="4462141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8" idx="5"/>
          </p:cNvCxnSpPr>
          <p:nvPr/>
        </p:nvCxnSpPr>
        <p:spPr>
          <a:xfrm>
            <a:off x="5717752" y="4462141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4" idx="7"/>
          </p:cNvCxnSpPr>
          <p:nvPr/>
        </p:nvCxnSpPr>
        <p:spPr>
          <a:xfrm flipV="1">
            <a:off x="4673607" y="498831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7" idx="1"/>
          </p:cNvCxnSpPr>
          <p:nvPr/>
        </p:nvCxnSpPr>
        <p:spPr>
          <a:xfrm flipH="1" flipV="1">
            <a:off x="6110281" y="498831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849056" y="473581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FF00"/>
                </a:solidFill>
              </a:rPr>
              <a:t>0</a:t>
            </a:r>
            <a:endParaRPr lang="en-US" sz="1400" b="1" dirty="0">
              <a:solidFill>
                <a:srgbClr val="FFFF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851173" y="472827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rgbClr val="FFFF00"/>
                </a:solidFill>
              </a:rPr>
              <a:t>1</a:t>
            </a:r>
            <a:endParaRPr lang="en-US" sz="1400" dirty="0">
              <a:solidFill>
                <a:srgbClr val="FFFF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6314233" y="2815611"/>
            <a:ext cx="543697" cy="5436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 flipH="1">
            <a:off x="6127548" y="3227730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5679283" y="3753906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854732" y="350140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FF00"/>
                </a:solidFill>
              </a:rPr>
              <a:t>0</a:t>
            </a:r>
            <a:endParaRPr lang="en-US" sz="1400" b="1" dirty="0">
              <a:solidFill>
                <a:srgbClr val="FFFF00"/>
              </a:solidFill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6838552" y="3227730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 flipV="1">
            <a:off x="7231081" y="3753906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971973" y="349386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FF00"/>
                </a:solidFill>
              </a:rPr>
              <a:t>1</a:t>
            </a:r>
            <a:endParaRPr lang="en-US" sz="1400" b="1" dirty="0">
              <a:solidFill>
                <a:srgbClr val="FFFF00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5333301" y="1572531"/>
            <a:ext cx="543697" cy="5436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 flipH="1">
            <a:off x="5146616" y="1984650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4698351" y="2510826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873800" y="225832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FF00"/>
                </a:solidFill>
              </a:rPr>
              <a:t>0</a:t>
            </a:r>
            <a:endParaRPr lang="en-US" sz="1400" b="1" dirty="0">
              <a:solidFill>
                <a:srgbClr val="FFFF00"/>
              </a:solidFill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5795760" y="2047192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 flipV="1">
            <a:off x="6188289" y="2573368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929181" y="231332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FF00"/>
                </a:solidFill>
              </a:rPr>
              <a:t>1</a:t>
            </a:r>
            <a:endParaRPr lang="en-US" sz="1400" b="1" dirty="0">
              <a:solidFill>
                <a:srgbClr val="FFFF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73627" y="616035"/>
            <a:ext cx="41344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Encoded text: </a:t>
            </a:r>
            <a:r>
              <a:rPr lang="hu-HU" b="1" dirty="0" smtClean="0">
                <a:solidFill>
                  <a:srgbClr val="00B0F0"/>
                </a:solidFill>
              </a:rPr>
              <a:t>101110011101110100</a:t>
            </a:r>
          </a:p>
          <a:p>
            <a:r>
              <a:rPr lang="hu-HU" b="1" dirty="0" smtClean="0">
                <a:solidFill>
                  <a:schemeClr val="tx2"/>
                </a:solidFill>
              </a:rPr>
              <a:t>Decoded text: C</a:t>
            </a:r>
            <a:endParaRPr lang="hu-HU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1446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209533" y="5194263"/>
            <a:ext cx="543697" cy="543697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!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stCxn id="4" idx="3"/>
          </p:cNvCxnSpPr>
          <p:nvPr/>
        </p:nvCxnSpPr>
        <p:spPr>
          <a:xfrm flipH="1">
            <a:off x="4077727" y="565833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4" idx="5"/>
          </p:cNvCxnSpPr>
          <p:nvPr/>
        </p:nvCxnSpPr>
        <p:spPr>
          <a:xfrm>
            <a:off x="4673607" y="565833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6242087" y="5194263"/>
            <a:ext cx="543697" cy="543697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7" idx="3"/>
          </p:cNvCxnSpPr>
          <p:nvPr/>
        </p:nvCxnSpPr>
        <p:spPr>
          <a:xfrm flipH="1">
            <a:off x="6110281" y="565833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7" idx="5"/>
          </p:cNvCxnSpPr>
          <p:nvPr/>
        </p:nvCxnSpPr>
        <p:spPr>
          <a:xfrm>
            <a:off x="6706161" y="565833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7312148" y="4019347"/>
            <a:ext cx="543697" cy="543697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/>
          <p:cNvCxnSpPr>
            <a:stCxn id="10" idx="3"/>
          </p:cNvCxnSpPr>
          <p:nvPr/>
        </p:nvCxnSpPr>
        <p:spPr>
          <a:xfrm flipH="1">
            <a:off x="7180342" y="4483421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10" idx="5"/>
          </p:cNvCxnSpPr>
          <p:nvPr/>
        </p:nvCxnSpPr>
        <p:spPr>
          <a:xfrm>
            <a:off x="7776222" y="4483421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4297188" y="2766328"/>
            <a:ext cx="543697" cy="543697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R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/>
          <p:cNvCxnSpPr>
            <a:stCxn id="13" idx="3"/>
          </p:cNvCxnSpPr>
          <p:nvPr/>
        </p:nvCxnSpPr>
        <p:spPr>
          <a:xfrm flipH="1">
            <a:off x="4165382" y="3230402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3" idx="5"/>
          </p:cNvCxnSpPr>
          <p:nvPr/>
        </p:nvCxnSpPr>
        <p:spPr>
          <a:xfrm>
            <a:off x="4761262" y="3230402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036337" y="140925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9</a:t>
            </a:r>
            <a:endParaRPr lang="en-US" b="1" dirty="0"/>
          </a:p>
        </p:txBody>
      </p:sp>
      <p:sp>
        <p:nvSpPr>
          <p:cNvPr id="18" name="Oval 17"/>
          <p:cNvSpPr/>
          <p:nvPr/>
        </p:nvSpPr>
        <p:spPr>
          <a:xfrm>
            <a:off x="5253678" y="3998067"/>
            <a:ext cx="543697" cy="5436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9" name="Straight Connector 18"/>
          <p:cNvCxnSpPr>
            <a:stCxn id="18" idx="3"/>
          </p:cNvCxnSpPr>
          <p:nvPr/>
        </p:nvCxnSpPr>
        <p:spPr>
          <a:xfrm flipH="1">
            <a:off x="5121872" y="4462141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8" idx="5"/>
          </p:cNvCxnSpPr>
          <p:nvPr/>
        </p:nvCxnSpPr>
        <p:spPr>
          <a:xfrm>
            <a:off x="5717752" y="4462141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4" idx="7"/>
          </p:cNvCxnSpPr>
          <p:nvPr/>
        </p:nvCxnSpPr>
        <p:spPr>
          <a:xfrm flipV="1">
            <a:off x="4673607" y="498831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7" idx="1"/>
          </p:cNvCxnSpPr>
          <p:nvPr/>
        </p:nvCxnSpPr>
        <p:spPr>
          <a:xfrm flipH="1" flipV="1">
            <a:off x="6110281" y="498831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849056" y="473581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FF00"/>
                </a:solidFill>
              </a:rPr>
              <a:t>0</a:t>
            </a:r>
            <a:endParaRPr lang="en-US" sz="1400" b="1" dirty="0">
              <a:solidFill>
                <a:srgbClr val="FFFF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851173" y="472827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rgbClr val="FFFF00"/>
                </a:solidFill>
              </a:rPr>
              <a:t>1</a:t>
            </a:r>
            <a:endParaRPr lang="en-US" sz="1400" dirty="0">
              <a:solidFill>
                <a:srgbClr val="FFFF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6314233" y="2815611"/>
            <a:ext cx="543697" cy="5436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 flipH="1">
            <a:off x="6127548" y="3227730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5679283" y="3753906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854732" y="350140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FF00"/>
                </a:solidFill>
              </a:rPr>
              <a:t>0</a:t>
            </a:r>
            <a:endParaRPr lang="en-US" sz="1400" b="1" dirty="0">
              <a:solidFill>
                <a:srgbClr val="FFFF00"/>
              </a:solidFill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6838552" y="3227730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 flipV="1">
            <a:off x="7231081" y="3753906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971973" y="349386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FF00"/>
                </a:solidFill>
              </a:rPr>
              <a:t>1</a:t>
            </a:r>
            <a:endParaRPr lang="en-US" sz="1400" b="1" dirty="0">
              <a:solidFill>
                <a:srgbClr val="FFFF00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5333301" y="1572531"/>
            <a:ext cx="543697" cy="543697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 flipH="1">
            <a:off x="5146616" y="1984650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4698351" y="2510826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873800" y="225832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FF00"/>
                </a:solidFill>
              </a:rPr>
              <a:t>0</a:t>
            </a:r>
            <a:endParaRPr lang="en-US" sz="1400" b="1" dirty="0">
              <a:solidFill>
                <a:srgbClr val="FFFF00"/>
              </a:solidFill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5795760" y="2047192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 flipV="1">
            <a:off x="6188289" y="2573368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929181" y="231332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FF00"/>
                </a:solidFill>
              </a:rPr>
              <a:t>1</a:t>
            </a:r>
            <a:endParaRPr lang="en-US" sz="1400" b="1" dirty="0">
              <a:solidFill>
                <a:srgbClr val="FFFF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73627" y="616035"/>
            <a:ext cx="41344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Encoded text: </a:t>
            </a:r>
            <a:r>
              <a:rPr lang="hu-HU" b="1" dirty="0" smtClean="0">
                <a:solidFill>
                  <a:srgbClr val="00B0F0"/>
                </a:solidFill>
              </a:rPr>
              <a:t>101110011101110100</a:t>
            </a:r>
          </a:p>
          <a:p>
            <a:r>
              <a:rPr lang="hu-HU" b="1" dirty="0" smtClean="0">
                <a:solidFill>
                  <a:schemeClr val="tx2"/>
                </a:solidFill>
              </a:rPr>
              <a:t>Decoded text: C</a:t>
            </a:r>
            <a:endParaRPr lang="hu-HU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8582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209533" y="5194263"/>
            <a:ext cx="543697" cy="543697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!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stCxn id="4" idx="3"/>
          </p:cNvCxnSpPr>
          <p:nvPr/>
        </p:nvCxnSpPr>
        <p:spPr>
          <a:xfrm flipH="1">
            <a:off x="4077727" y="565833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4" idx="5"/>
          </p:cNvCxnSpPr>
          <p:nvPr/>
        </p:nvCxnSpPr>
        <p:spPr>
          <a:xfrm>
            <a:off x="4673607" y="565833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6242087" y="5194263"/>
            <a:ext cx="543697" cy="543697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7" idx="3"/>
          </p:cNvCxnSpPr>
          <p:nvPr/>
        </p:nvCxnSpPr>
        <p:spPr>
          <a:xfrm flipH="1">
            <a:off x="6110281" y="565833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7" idx="5"/>
          </p:cNvCxnSpPr>
          <p:nvPr/>
        </p:nvCxnSpPr>
        <p:spPr>
          <a:xfrm>
            <a:off x="6706161" y="565833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7312148" y="4019347"/>
            <a:ext cx="543697" cy="543697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/>
          <p:cNvCxnSpPr>
            <a:stCxn id="10" idx="3"/>
          </p:cNvCxnSpPr>
          <p:nvPr/>
        </p:nvCxnSpPr>
        <p:spPr>
          <a:xfrm flipH="1">
            <a:off x="7180342" y="4483421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10" idx="5"/>
          </p:cNvCxnSpPr>
          <p:nvPr/>
        </p:nvCxnSpPr>
        <p:spPr>
          <a:xfrm>
            <a:off x="7776222" y="4483421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4297188" y="2766328"/>
            <a:ext cx="543697" cy="543697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R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/>
          <p:cNvCxnSpPr>
            <a:stCxn id="13" idx="3"/>
          </p:cNvCxnSpPr>
          <p:nvPr/>
        </p:nvCxnSpPr>
        <p:spPr>
          <a:xfrm flipH="1">
            <a:off x="4165382" y="3230402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3" idx="5"/>
          </p:cNvCxnSpPr>
          <p:nvPr/>
        </p:nvCxnSpPr>
        <p:spPr>
          <a:xfrm>
            <a:off x="4761262" y="3230402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036337" y="140925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9</a:t>
            </a:r>
            <a:endParaRPr lang="en-US" b="1" dirty="0"/>
          </a:p>
        </p:txBody>
      </p:sp>
      <p:sp>
        <p:nvSpPr>
          <p:cNvPr id="18" name="Oval 17"/>
          <p:cNvSpPr/>
          <p:nvPr/>
        </p:nvSpPr>
        <p:spPr>
          <a:xfrm>
            <a:off x="5253678" y="3998067"/>
            <a:ext cx="543697" cy="5436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9" name="Straight Connector 18"/>
          <p:cNvCxnSpPr>
            <a:stCxn id="18" idx="3"/>
          </p:cNvCxnSpPr>
          <p:nvPr/>
        </p:nvCxnSpPr>
        <p:spPr>
          <a:xfrm flipH="1">
            <a:off x="5121872" y="4462141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8" idx="5"/>
          </p:cNvCxnSpPr>
          <p:nvPr/>
        </p:nvCxnSpPr>
        <p:spPr>
          <a:xfrm>
            <a:off x="5717752" y="4462141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4" idx="7"/>
          </p:cNvCxnSpPr>
          <p:nvPr/>
        </p:nvCxnSpPr>
        <p:spPr>
          <a:xfrm flipV="1">
            <a:off x="4673607" y="498831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7" idx="1"/>
          </p:cNvCxnSpPr>
          <p:nvPr/>
        </p:nvCxnSpPr>
        <p:spPr>
          <a:xfrm flipH="1" flipV="1">
            <a:off x="6110281" y="498831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849056" y="473581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FF00"/>
                </a:solidFill>
              </a:rPr>
              <a:t>0</a:t>
            </a:r>
            <a:endParaRPr lang="en-US" sz="1400" b="1" dirty="0">
              <a:solidFill>
                <a:srgbClr val="FFFF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851173" y="472827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rgbClr val="FFFF00"/>
                </a:solidFill>
              </a:rPr>
              <a:t>1</a:t>
            </a:r>
            <a:endParaRPr lang="en-US" sz="1400" dirty="0">
              <a:solidFill>
                <a:srgbClr val="FFFF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6314233" y="2815611"/>
            <a:ext cx="543697" cy="543697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 flipH="1">
            <a:off x="6127548" y="3227730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5679283" y="3753906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854732" y="350140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FF00"/>
                </a:solidFill>
              </a:rPr>
              <a:t>0</a:t>
            </a:r>
            <a:endParaRPr lang="en-US" sz="1400" b="1" dirty="0">
              <a:solidFill>
                <a:srgbClr val="FFFF00"/>
              </a:solidFill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6838552" y="3227730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 flipV="1">
            <a:off x="7231081" y="3753906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971973" y="349386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FF00"/>
                </a:solidFill>
              </a:rPr>
              <a:t>1</a:t>
            </a:r>
            <a:endParaRPr lang="en-US" sz="1400" b="1" dirty="0">
              <a:solidFill>
                <a:srgbClr val="FFFF00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5333301" y="1572531"/>
            <a:ext cx="543697" cy="543697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 flipH="1">
            <a:off x="5146616" y="1984650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4698351" y="2510826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873800" y="225832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FF00"/>
                </a:solidFill>
              </a:rPr>
              <a:t>0</a:t>
            </a:r>
            <a:endParaRPr lang="en-US" sz="1400" b="1" dirty="0">
              <a:solidFill>
                <a:srgbClr val="FFFF00"/>
              </a:solidFill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5795760" y="2047192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 flipV="1">
            <a:off x="6188289" y="2573368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929181" y="231332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FF00"/>
                </a:solidFill>
              </a:rPr>
              <a:t>1</a:t>
            </a:r>
            <a:endParaRPr lang="en-US" sz="1400" b="1" dirty="0">
              <a:solidFill>
                <a:srgbClr val="FFFF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73627" y="616035"/>
            <a:ext cx="41344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Encoded text: </a:t>
            </a:r>
            <a:r>
              <a:rPr lang="hu-HU" b="1" dirty="0" smtClean="0">
                <a:solidFill>
                  <a:srgbClr val="00B0F0"/>
                </a:solidFill>
              </a:rPr>
              <a:t>101</a:t>
            </a:r>
            <a:r>
              <a:rPr lang="hu-HU" b="1" dirty="0" smtClean="0">
                <a:solidFill>
                  <a:srgbClr val="FFFF00"/>
                </a:solidFill>
              </a:rPr>
              <a:t>1</a:t>
            </a:r>
            <a:r>
              <a:rPr lang="hu-HU" b="1" dirty="0" smtClean="0">
                <a:solidFill>
                  <a:srgbClr val="00B0F0"/>
                </a:solidFill>
              </a:rPr>
              <a:t>10011101110100</a:t>
            </a:r>
          </a:p>
          <a:p>
            <a:r>
              <a:rPr lang="hu-HU" b="1" dirty="0" smtClean="0">
                <a:solidFill>
                  <a:schemeClr val="tx2"/>
                </a:solidFill>
              </a:rPr>
              <a:t>Decoded text: C</a:t>
            </a:r>
            <a:endParaRPr lang="hu-HU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1113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209533" y="5194263"/>
            <a:ext cx="543697" cy="543697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!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stCxn id="4" idx="3"/>
          </p:cNvCxnSpPr>
          <p:nvPr/>
        </p:nvCxnSpPr>
        <p:spPr>
          <a:xfrm flipH="1">
            <a:off x="4077727" y="565833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4" idx="5"/>
          </p:cNvCxnSpPr>
          <p:nvPr/>
        </p:nvCxnSpPr>
        <p:spPr>
          <a:xfrm>
            <a:off x="4673607" y="565833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6242087" y="5194263"/>
            <a:ext cx="543697" cy="543697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7" idx="3"/>
          </p:cNvCxnSpPr>
          <p:nvPr/>
        </p:nvCxnSpPr>
        <p:spPr>
          <a:xfrm flipH="1">
            <a:off x="6110281" y="565833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7" idx="5"/>
          </p:cNvCxnSpPr>
          <p:nvPr/>
        </p:nvCxnSpPr>
        <p:spPr>
          <a:xfrm>
            <a:off x="6706161" y="565833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7312148" y="4019347"/>
            <a:ext cx="543697" cy="543697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/>
          <p:cNvCxnSpPr>
            <a:stCxn id="10" idx="3"/>
          </p:cNvCxnSpPr>
          <p:nvPr/>
        </p:nvCxnSpPr>
        <p:spPr>
          <a:xfrm flipH="1">
            <a:off x="7180342" y="4483421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10" idx="5"/>
          </p:cNvCxnSpPr>
          <p:nvPr/>
        </p:nvCxnSpPr>
        <p:spPr>
          <a:xfrm>
            <a:off x="7776222" y="4483421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4297188" y="2766328"/>
            <a:ext cx="543697" cy="543697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R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/>
          <p:cNvCxnSpPr>
            <a:stCxn id="13" idx="3"/>
          </p:cNvCxnSpPr>
          <p:nvPr/>
        </p:nvCxnSpPr>
        <p:spPr>
          <a:xfrm flipH="1">
            <a:off x="4165382" y="3230402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3" idx="5"/>
          </p:cNvCxnSpPr>
          <p:nvPr/>
        </p:nvCxnSpPr>
        <p:spPr>
          <a:xfrm>
            <a:off x="4761262" y="3230402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036337" y="140925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9</a:t>
            </a:r>
            <a:endParaRPr lang="en-US" b="1" dirty="0"/>
          </a:p>
        </p:txBody>
      </p:sp>
      <p:sp>
        <p:nvSpPr>
          <p:cNvPr id="18" name="Oval 17"/>
          <p:cNvSpPr/>
          <p:nvPr/>
        </p:nvSpPr>
        <p:spPr>
          <a:xfrm>
            <a:off x="5253678" y="3998067"/>
            <a:ext cx="543697" cy="5436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9" name="Straight Connector 18"/>
          <p:cNvCxnSpPr>
            <a:stCxn id="18" idx="3"/>
          </p:cNvCxnSpPr>
          <p:nvPr/>
        </p:nvCxnSpPr>
        <p:spPr>
          <a:xfrm flipH="1">
            <a:off x="5121872" y="4462141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8" idx="5"/>
          </p:cNvCxnSpPr>
          <p:nvPr/>
        </p:nvCxnSpPr>
        <p:spPr>
          <a:xfrm>
            <a:off x="5717752" y="4462141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4" idx="7"/>
          </p:cNvCxnSpPr>
          <p:nvPr/>
        </p:nvCxnSpPr>
        <p:spPr>
          <a:xfrm flipV="1">
            <a:off x="4673607" y="498831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7" idx="1"/>
          </p:cNvCxnSpPr>
          <p:nvPr/>
        </p:nvCxnSpPr>
        <p:spPr>
          <a:xfrm flipH="1" flipV="1">
            <a:off x="6110281" y="498831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849056" y="473581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FF00"/>
                </a:solidFill>
              </a:rPr>
              <a:t>0</a:t>
            </a:r>
            <a:endParaRPr lang="en-US" sz="1400" b="1" dirty="0">
              <a:solidFill>
                <a:srgbClr val="FFFF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851173" y="472827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rgbClr val="FFFF00"/>
                </a:solidFill>
              </a:rPr>
              <a:t>1</a:t>
            </a:r>
            <a:endParaRPr lang="en-US" sz="1400" dirty="0">
              <a:solidFill>
                <a:srgbClr val="FFFF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6314233" y="2815611"/>
            <a:ext cx="543697" cy="543697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 flipH="1">
            <a:off x="6127548" y="3227730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5679283" y="3753906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854732" y="350140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FF00"/>
                </a:solidFill>
              </a:rPr>
              <a:t>0</a:t>
            </a:r>
            <a:endParaRPr lang="en-US" sz="1400" b="1" dirty="0">
              <a:solidFill>
                <a:srgbClr val="FFFF00"/>
              </a:solidFill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6838552" y="3227730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 flipV="1">
            <a:off x="7231081" y="3753906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971973" y="349386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FF00"/>
                </a:solidFill>
              </a:rPr>
              <a:t>1</a:t>
            </a:r>
            <a:endParaRPr lang="en-US" sz="1400" b="1" dirty="0">
              <a:solidFill>
                <a:srgbClr val="FFFF00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5333301" y="1572531"/>
            <a:ext cx="543697" cy="543697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 flipH="1">
            <a:off x="5146616" y="1984650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4698351" y="2510826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873800" y="225832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FF00"/>
                </a:solidFill>
              </a:rPr>
              <a:t>0</a:t>
            </a:r>
            <a:endParaRPr lang="en-US" sz="1400" b="1" dirty="0">
              <a:solidFill>
                <a:srgbClr val="FFFF00"/>
              </a:solidFill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5795760" y="2047192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 flipV="1">
            <a:off x="6188289" y="2573368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929181" y="231332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FF00"/>
                </a:solidFill>
              </a:rPr>
              <a:t>1</a:t>
            </a:r>
            <a:endParaRPr lang="en-US" sz="1400" b="1" dirty="0">
              <a:solidFill>
                <a:srgbClr val="FFFF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73627" y="616035"/>
            <a:ext cx="41344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Encoded text: </a:t>
            </a:r>
            <a:r>
              <a:rPr lang="hu-HU" b="1" dirty="0" smtClean="0">
                <a:solidFill>
                  <a:srgbClr val="00B0F0"/>
                </a:solidFill>
              </a:rPr>
              <a:t>101</a:t>
            </a:r>
            <a:r>
              <a:rPr lang="hu-HU" b="1" dirty="0" smtClean="0">
                <a:solidFill>
                  <a:srgbClr val="FFFF00"/>
                </a:solidFill>
              </a:rPr>
              <a:t>11</a:t>
            </a:r>
            <a:r>
              <a:rPr lang="hu-HU" b="1" dirty="0" smtClean="0">
                <a:solidFill>
                  <a:srgbClr val="00B0F0"/>
                </a:solidFill>
              </a:rPr>
              <a:t>0011101110100</a:t>
            </a:r>
          </a:p>
          <a:p>
            <a:r>
              <a:rPr lang="hu-HU" b="1" dirty="0" smtClean="0">
                <a:solidFill>
                  <a:schemeClr val="tx2"/>
                </a:solidFill>
              </a:rPr>
              <a:t>Decoded text: C</a:t>
            </a:r>
            <a:endParaRPr lang="hu-HU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1710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209533" y="5194263"/>
            <a:ext cx="543697" cy="543697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!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stCxn id="4" idx="3"/>
          </p:cNvCxnSpPr>
          <p:nvPr/>
        </p:nvCxnSpPr>
        <p:spPr>
          <a:xfrm flipH="1">
            <a:off x="4077727" y="565833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4" idx="5"/>
          </p:cNvCxnSpPr>
          <p:nvPr/>
        </p:nvCxnSpPr>
        <p:spPr>
          <a:xfrm>
            <a:off x="4673607" y="565833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6242087" y="5194263"/>
            <a:ext cx="543697" cy="543697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7" idx="3"/>
          </p:cNvCxnSpPr>
          <p:nvPr/>
        </p:nvCxnSpPr>
        <p:spPr>
          <a:xfrm flipH="1">
            <a:off x="6110281" y="565833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7" idx="5"/>
          </p:cNvCxnSpPr>
          <p:nvPr/>
        </p:nvCxnSpPr>
        <p:spPr>
          <a:xfrm>
            <a:off x="6706161" y="565833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7312148" y="4019347"/>
            <a:ext cx="543697" cy="543697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/>
          <p:cNvCxnSpPr>
            <a:stCxn id="10" idx="3"/>
          </p:cNvCxnSpPr>
          <p:nvPr/>
        </p:nvCxnSpPr>
        <p:spPr>
          <a:xfrm flipH="1">
            <a:off x="7180342" y="4483421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10" idx="5"/>
          </p:cNvCxnSpPr>
          <p:nvPr/>
        </p:nvCxnSpPr>
        <p:spPr>
          <a:xfrm>
            <a:off x="7776222" y="4483421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4297188" y="2766328"/>
            <a:ext cx="543697" cy="543697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R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/>
          <p:cNvCxnSpPr>
            <a:stCxn id="13" idx="3"/>
          </p:cNvCxnSpPr>
          <p:nvPr/>
        </p:nvCxnSpPr>
        <p:spPr>
          <a:xfrm flipH="1">
            <a:off x="4165382" y="3230402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3" idx="5"/>
          </p:cNvCxnSpPr>
          <p:nvPr/>
        </p:nvCxnSpPr>
        <p:spPr>
          <a:xfrm>
            <a:off x="4761262" y="3230402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036337" y="140925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9</a:t>
            </a:r>
            <a:endParaRPr lang="en-US" b="1" dirty="0"/>
          </a:p>
        </p:txBody>
      </p:sp>
      <p:sp>
        <p:nvSpPr>
          <p:cNvPr id="18" name="Oval 17"/>
          <p:cNvSpPr/>
          <p:nvPr/>
        </p:nvSpPr>
        <p:spPr>
          <a:xfrm>
            <a:off x="5253678" y="3998067"/>
            <a:ext cx="543697" cy="5436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9" name="Straight Connector 18"/>
          <p:cNvCxnSpPr>
            <a:stCxn id="18" idx="3"/>
          </p:cNvCxnSpPr>
          <p:nvPr/>
        </p:nvCxnSpPr>
        <p:spPr>
          <a:xfrm flipH="1">
            <a:off x="5121872" y="4462141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8" idx="5"/>
          </p:cNvCxnSpPr>
          <p:nvPr/>
        </p:nvCxnSpPr>
        <p:spPr>
          <a:xfrm>
            <a:off x="5717752" y="4462141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4" idx="7"/>
          </p:cNvCxnSpPr>
          <p:nvPr/>
        </p:nvCxnSpPr>
        <p:spPr>
          <a:xfrm flipV="1">
            <a:off x="4673607" y="498831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7" idx="1"/>
          </p:cNvCxnSpPr>
          <p:nvPr/>
        </p:nvCxnSpPr>
        <p:spPr>
          <a:xfrm flipH="1" flipV="1">
            <a:off x="6110281" y="498831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849056" y="473581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FF00"/>
                </a:solidFill>
              </a:rPr>
              <a:t>0</a:t>
            </a:r>
            <a:endParaRPr lang="en-US" sz="1400" b="1" dirty="0">
              <a:solidFill>
                <a:srgbClr val="FFFF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851173" y="472827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rgbClr val="FFFF00"/>
                </a:solidFill>
              </a:rPr>
              <a:t>1</a:t>
            </a:r>
            <a:endParaRPr lang="en-US" sz="1400" dirty="0">
              <a:solidFill>
                <a:srgbClr val="FFFF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6314233" y="2815611"/>
            <a:ext cx="543697" cy="543697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 flipH="1">
            <a:off x="6127548" y="3227730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5679283" y="3753906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854732" y="350140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FF00"/>
                </a:solidFill>
              </a:rPr>
              <a:t>0</a:t>
            </a:r>
            <a:endParaRPr lang="en-US" sz="1400" b="1" dirty="0">
              <a:solidFill>
                <a:srgbClr val="FFFF00"/>
              </a:solidFill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6838552" y="3227730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 flipV="1">
            <a:off x="7231081" y="3753906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971973" y="349386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FF00"/>
                </a:solidFill>
              </a:rPr>
              <a:t>1</a:t>
            </a:r>
            <a:endParaRPr lang="en-US" sz="1400" b="1" dirty="0">
              <a:solidFill>
                <a:srgbClr val="FFFF00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5333301" y="1572531"/>
            <a:ext cx="543697" cy="543697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 flipH="1">
            <a:off x="5146616" y="1984650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4698351" y="2510826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873800" y="225832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FF00"/>
                </a:solidFill>
              </a:rPr>
              <a:t>0</a:t>
            </a:r>
            <a:endParaRPr lang="en-US" sz="1400" b="1" dirty="0">
              <a:solidFill>
                <a:srgbClr val="FFFF00"/>
              </a:solidFill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5795760" y="2047192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 flipV="1">
            <a:off x="6188289" y="2573368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929181" y="231332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FF00"/>
                </a:solidFill>
              </a:rPr>
              <a:t>1</a:t>
            </a:r>
            <a:endParaRPr lang="en-US" sz="1400" b="1" dirty="0">
              <a:solidFill>
                <a:srgbClr val="FFFF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73627" y="616035"/>
            <a:ext cx="41344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Encoded text: </a:t>
            </a:r>
            <a:r>
              <a:rPr lang="hu-HU" b="1" dirty="0" smtClean="0">
                <a:solidFill>
                  <a:srgbClr val="00B0F0"/>
                </a:solidFill>
              </a:rPr>
              <a:t>101</a:t>
            </a:r>
            <a:r>
              <a:rPr lang="hu-HU" b="1" dirty="0" smtClean="0">
                <a:solidFill>
                  <a:srgbClr val="FFFF00"/>
                </a:solidFill>
              </a:rPr>
              <a:t>11</a:t>
            </a:r>
            <a:r>
              <a:rPr lang="hu-HU" b="1" dirty="0" smtClean="0">
                <a:solidFill>
                  <a:srgbClr val="00B0F0"/>
                </a:solidFill>
              </a:rPr>
              <a:t>0011101110100</a:t>
            </a:r>
          </a:p>
          <a:p>
            <a:r>
              <a:rPr lang="hu-HU" b="1" dirty="0" smtClean="0">
                <a:solidFill>
                  <a:schemeClr val="tx2"/>
                </a:solidFill>
              </a:rPr>
              <a:t>Decoded text: CA</a:t>
            </a:r>
            <a:endParaRPr lang="hu-HU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7831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209533" y="5194263"/>
            <a:ext cx="543697" cy="543697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!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stCxn id="4" idx="3"/>
          </p:cNvCxnSpPr>
          <p:nvPr/>
        </p:nvCxnSpPr>
        <p:spPr>
          <a:xfrm flipH="1">
            <a:off x="4077727" y="565833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4" idx="5"/>
          </p:cNvCxnSpPr>
          <p:nvPr/>
        </p:nvCxnSpPr>
        <p:spPr>
          <a:xfrm>
            <a:off x="4673607" y="565833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6242087" y="5194263"/>
            <a:ext cx="543697" cy="543697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7" idx="3"/>
          </p:cNvCxnSpPr>
          <p:nvPr/>
        </p:nvCxnSpPr>
        <p:spPr>
          <a:xfrm flipH="1">
            <a:off x="6110281" y="565833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7" idx="5"/>
          </p:cNvCxnSpPr>
          <p:nvPr/>
        </p:nvCxnSpPr>
        <p:spPr>
          <a:xfrm>
            <a:off x="6706161" y="565833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7312148" y="4019347"/>
            <a:ext cx="543697" cy="543697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/>
          <p:cNvCxnSpPr>
            <a:stCxn id="10" idx="3"/>
          </p:cNvCxnSpPr>
          <p:nvPr/>
        </p:nvCxnSpPr>
        <p:spPr>
          <a:xfrm flipH="1">
            <a:off x="7180342" y="4483421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10" idx="5"/>
          </p:cNvCxnSpPr>
          <p:nvPr/>
        </p:nvCxnSpPr>
        <p:spPr>
          <a:xfrm>
            <a:off x="7776222" y="4483421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4297188" y="2766328"/>
            <a:ext cx="543697" cy="543697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R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/>
          <p:cNvCxnSpPr>
            <a:stCxn id="13" idx="3"/>
          </p:cNvCxnSpPr>
          <p:nvPr/>
        </p:nvCxnSpPr>
        <p:spPr>
          <a:xfrm flipH="1">
            <a:off x="4165382" y="3230402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3" idx="5"/>
          </p:cNvCxnSpPr>
          <p:nvPr/>
        </p:nvCxnSpPr>
        <p:spPr>
          <a:xfrm>
            <a:off x="4761262" y="3230402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036337" y="140925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9</a:t>
            </a:r>
            <a:endParaRPr lang="en-US" b="1" dirty="0"/>
          </a:p>
        </p:txBody>
      </p:sp>
      <p:sp>
        <p:nvSpPr>
          <p:cNvPr id="18" name="Oval 17"/>
          <p:cNvSpPr/>
          <p:nvPr/>
        </p:nvSpPr>
        <p:spPr>
          <a:xfrm>
            <a:off x="5253678" y="3998067"/>
            <a:ext cx="543697" cy="5436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9" name="Straight Connector 18"/>
          <p:cNvCxnSpPr>
            <a:stCxn id="18" idx="3"/>
          </p:cNvCxnSpPr>
          <p:nvPr/>
        </p:nvCxnSpPr>
        <p:spPr>
          <a:xfrm flipH="1">
            <a:off x="5121872" y="4462141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8" idx="5"/>
          </p:cNvCxnSpPr>
          <p:nvPr/>
        </p:nvCxnSpPr>
        <p:spPr>
          <a:xfrm>
            <a:off x="5717752" y="4462141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4" idx="7"/>
          </p:cNvCxnSpPr>
          <p:nvPr/>
        </p:nvCxnSpPr>
        <p:spPr>
          <a:xfrm flipV="1">
            <a:off x="4673607" y="498831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7" idx="1"/>
          </p:cNvCxnSpPr>
          <p:nvPr/>
        </p:nvCxnSpPr>
        <p:spPr>
          <a:xfrm flipH="1" flipV="1">
            <a:off x="6110281" y="498831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849056" y="473581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FF00"/>
                </a:solidFill>
              </a:rPr>
              <a:t>0</a:t>
            </a:r>
            <a:endParaRPr lang="en-US" sz="1400" b="1" dirty="0">
              <a:solidFill>
                <a:srgbClr val="FFFF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851173" y="472827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rgbClr val="FFFF00"/>
                </a:solidFill>
              </a:rPr>
              <a:t>1</a:t>
            </a:r>
            <a:endParaRPr lang="en-US" sz="1400" dirty="0">
              <a:solidFill>
                <a:srgbClr val="FFFF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6314233" y="2815611"/>
            <a:ext cx="543697" cy="5436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 flipH="1">
            <a:off x="6127548" y="3227730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5679283" y="3753906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854732" y="350140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FF00"/>
                </a:solidFill>
              </a:rPr>
              <a:t>0</a:t>
            </a:r>
            <a:endParaRPr lang="en-US" sz="1400" b="1" dirty="0">
              <a:solidFill>
                <a:srgbClr val="FFFF00"/>
              </a:solidFill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6838552" y="3227730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 flipV="1">
            <a:off x="7231081" y="3753906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971973" y="349386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FF00"/>
                </a:solidFill>
              </a:rPr>
              <a:t>1</a:t>
            </a:r>
            <a:endParaRPr lang="en-US" sz="1400" b="1" dirty="0">
              <a:solidFill>
                <a:srgbClr val="FFFF00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5333301" y="1572531"/>
            <a:ext cx="543697" cy="5436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 flipH="1">
            <a:off x="5146616" y="1984650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4698351" y="2510826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873800" y="225832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FF00"/>
                </a:solidFill>
              </a:rPr>
              <a:t>0</a:t>
            </a:r>
            <a:endParaRPr lang="en-US" sz="1400" b="1" dirty="0">
              <a:solidFill>
                <a:srgbClr val="FFFF00"/>
              </a:solidFill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5795760" y="2047192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 flipV="1">
            <a:off x="6188289" y="2573368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929181" y="231332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FF00"/>
                </a:solidFill>
              </a:rPr>
              <a:t>1</a:t>
            </a:r>
            <a:endParaRPr lang="en-US" sz="1400" b="1" dirty="0">
              <a:solidFill>
                <a:srgbClr val="FFFF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73627" y="616035"/>
            <a:ext cx="41344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Encoded text: </a:t>
            </a:r>
            <a:r>
              <a:rPr lang="hu-HU" b="1" dirty="0" smtClean="0">
                <a:solidFill>
                  <a:srgbClr val="00B0F0"/>
                </a:solidFill>
              </a:rPr>
              <a:t>101110011101110100</a:t>
            </a:r>
          </a:p>
          <a:p>
            <a:r>
              <a:rPr lang="hu-HU" b="1" dirty="0" smtClean="0">
                <a:solidFill>
                  <a:schemeClr val="tx2"/>
                </a:solidFill>
              </a:rPr>
              <a:t>Decoded text: CA</a:t>
            </a:r>
            <a:endParaRPr lang="hu-HU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4850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71784" y="1762897"/>
            <a:ext cx="708454" cy="7084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Rectangle 4"/>
          <p:cNvSpPr/>
          <p:nvPr/>
        </p:nvSpPr>
        <p:spPr>
          <a:xfrm>
            <a:off x="4580238" y="1762897"/>
            <a:ext cx="708454" cy="7084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Rectangle 5"/>
          <p:cNvSpPr/>
          <p:nvPr/>
        </p:nvSpPr>
        <p:spPr>
          <a:xfrm>
            <a:off x="5288692" y="1762897"/>
            <a:ext cx="708454" cy="7084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Rectangle 6"/>
          <p:cNvSpPr/>
          <p:nvPr/>
        </p:nvSpPr>
        <p:spPr>
          <a:xfrm>
            <a:off x="5997146" y="1762897"/>
            <a:ext cx="708454" cy="7084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Rectangle 7"/>
          <p:cNvSpPr/>
          <p:nvPr/>
        </p:nvSpPr>
        <p:spPr>
          <a:xfrm>
            <a:off x="6705600" y="1762897"/>
            <a:ext cx="708454" cy="7084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Rectangle 8"/>
          <p:cNvSpPr/>
          <p:nvPr/>
        </p:nvSpPr>
        <p:spPr>
          <a:xfrm>
            <a:off x="3871784" y="2471351"/>
            <a:ext cx="708454" cy="7084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Rectangle 9"/>
          <p:cNvSpPr/>
          <p:nvPr/>
        </p:nvSpPr>
        <p:spPr>
          <a:xfrm>
            <a:off x="4580238" y="2471351"/>
            <a:ext cx="708454" cy="7084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Rectangle 10"/>
          <p:cNvSpPr/>
          <p:nvPr/>
        </p:nvSpPr>
        <p:spPr>
          <a:xfrm>
            <a:off x="5288692" y="2471351"/>
            <a:ext cx="708454" cy="7084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Rectangle 11"/>
          <p:cNvSpPr/>
          <p:nvPr/>
        </p:nvSpPr>
        <p:spPr>
          <a:xfrm>
            <a:off x="5997146" y="2471351"/>
            <a:ext cx="708454" cy="7084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Rectangle 12"/>
          <p:cNvSpPr/>
          <p:nvPr/>
        </p:nvSpPr>
        <p:spPr>
          <a:xfrm>
            <a:off x="6705600" y="2471351"/>
            <a:ext cx="708454" cy="7084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Rectangle 13"/>
          <p:cNvSpPr/>
          <p:nvPr/>
        </p:nvSpPr>
        <p:spPr>
          <a:xfrm>
            <a:off x="3871784" y="3179805"/>
            <a:ext cx="708454" cy="7084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Rectangle 14"/>
          <p:cNvSpPr/>
          <p:nvPr/>
        </p:nvSpPr>
        <p:spPr>
          <a:xfrm>
            <a:off x="4580238" y="3179805"/>
            <a:ext cx="708454" cy="7084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Rectangle 15"/>
          <p:cNvSpPr/>
          <p:nvPr/>
        </p:nvSpPr>
        <p:spPr>
          <a:xfrm>
            <a:off x="5288692" y="3179805"/>
            <a:ext cx="708454" cy="7084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Rectangle 16"/>
          <p:cNvSpPr/>
          <p:nvPr/>
        </p:nvSpPr>
        <p:spPr>
          <a:xfrm>
            <a:off x="5997146" y="3179805"/>
            <a:ext cx="708454" cy="7084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Rectangle 17"/>
          <p:cNvSpPr/>
          <p:nvPr/>
        </p:nvSpPr>
        <p:spPr>
          <a:xfrm>
            <a:off x="6705600" y="3179805"/>
            <a:ext cx="708454" cy="7084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Rectangle 18"/>
          <p:cNvSpPr/>
          <p:nvPr/>
        </p:nvSpPr>
        <p:spPr>
          <a:xfrm>
            <a:off x="3871784" y="3888259"/>
            <a:ext cx="708454" cy="7084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Rectangle 19"/>
          <p:cNvSpPr/>
          <p:nvPr/>
        </p:nvSpPr>
        <p:spPr>
          <a:xfrm>
            <a:off x="4580238" y="3888259"/>
            <a:ext cx="708454" cy="7084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Rectangle 20"/>
          <p:cNvSpPr/>
          <p:nvPr/>
        </p:nvSpPr>
        <p:spPr>
          <a:xfrm>
            <a:off x="5288692" y="3888259"/>
            <a:ext cx="708454" cy="7084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Rectangle 21"/>
          <p:cNvSpPr/>
          <p:nvPr/>
        </p:nvSpPr>
        <p:spPr>
          <a:xfrm>
            <a:off x="5997146" y="3888259"/>
            <a:ext cx="708454" cy="7084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Rectangle 22"/>
          <p:cNvSpPr/>
          <p:nvPr/>
        </p:nvSpPr>
        <p:spPr>
          <a:xfrm>
            <a:off x="6705600" y="3888259"/>
            <a:ext cx="708454" cy="7084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Rectangle 23"/>
          <p:cNvSpPr/>
          <p:nvPr/>
        </p:nvSpPr>
        <p:spPr>
          <a:xfrm>
            <a:off x="3871784" y="4596713"/>
            <a:ext cx="708454" cy="7084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Rectangle 24"/>
          <p:cNvSpPr/>
          <p:nvPr/>
        </p:nvSpPr>
        <p:spPr>
          <a:xfrm>
            <a:off x="4580238" y="4596713"/>
            <a:ext cx="708454" cy="7084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Rectangle 25"/>
          <p:cNvSpPr/>
          <p:nvPr/>
        </p:nvSpPr>
        <p:spPr>
          <a:xfrm>
            <a:off x="5288692" y="4596713"/>
            <a:ext cx="708454" cy="7084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Rectangle 26"/>
          <p:cNvSpPr/>
          <p:nvPr/>
        </p:nvSpPr>
        <p:spPr>
          <a:xfrm>
            <a:off x="5997146" y="4596713"/>
            <a:ext cx="708454" cy="7084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Rectangle 27"/>
          <p:cNvSpPr/>
          <p:nvPr/>
        </p:nvSpPr>
        <p:spPr>
          <a:xfrm>
            <a:off x="6705600" y="4596713"/>
            <a:ext cx="708454" cy="7084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TextBox 1"/>
          <p:cNvSpPr txBox="1"/>
          <p:nvPr/>
        </p:nvSpPr>
        <p:spPr>
          <a:xfrm>
            <a:off x="3253946" y="5519351"/>
            <a:ext cx="5099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(0,1,1,1,0,1,0,0,0,1,1,0,0,0,1,1,0,0,0,1,0,1,1,1,0)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1734120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209533" y="5194263"/>
            <a:ext cx="543697" cy="543697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!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stCxn id="4" idx="3"/>
          </p:cNvCxnSpPr>
          <p:nvPr/>
        </p:nvCxnSpPr>
        <p:spPr>
          <a:xfrm flipH="1">
            <a:off x="4077727" y="565833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4" idx="5"/>
          </p:cNvCxnSpPr>
          <p:nvPr/>
        </p:nvCxnSpPr>
        <p:spPr>
          <a:xfrm>
            <a:off x="4673607" y="565833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6242087" y="5194263"/>
            <a:ext cx="543697" cy="543697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7" idx="3"/>
          </p:cNvCxnSpPr>
          <p:nvPr/>
        </p:nvCxnSpPr>
        <p:spPr>
          <a:xfrm flipH="1">
            <a:off x="6110281" y="565833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7" idx="5"/>
          </p:cNvCxnSpPr>
          <p:nvPr/>
        </p:nvCxnSpPr>
        <p:spPr>
          <a:xfrm>
            <a:off x="6706161" y="565833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7312148" y="4019347"/>
            <a:ext cx="543697" cy="543697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/>
          <p:cNvCxnSpPr>
            <a:stCxn id="10" idx="3"/>
          </p:cNvCxnSpPr>
          <p:nvPr/>
        </p:nvCxnSpPr>
        <p:spPr>
          <a:xfrm flipH="1">
            <a:off x="7180342" y="4483421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10" idx="5"/>
          </p:cNvCxnSpPr>
          <p:nvPr/>
        </p:nvCxnSpPr>
        <p:spPr>
          <a:xfrm>
            <a:off x="7776222" y="4483421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4297188" y="2766328"/>
            <a:ext cx="543697" cy="543697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R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/>
          <p:cNvCxnSpPr>
            <a:stCxn id="13" idx="3"/>
          </p:cNvCxnSpPr>
          <p:nvPr/>
        </p:nvCxnSpPr>
        <p:spPr>
          <a:xfrm flipH="1">
            <a:off x="4165382" y="3230402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3" idx="5"/>
          </p:cNvCxnSpPr>
          <p:nvPr/>
        </p:nvCxnSpPr>
        <p:spPr>
          <a:xfrm>
            <a:off x="4761262" y="3230402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036337" y="140925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9</a:t>
            </a:r>
            <a:endParaRPr lang="en-US" b="1" dirty="0"/>
          </a:p>
        </p:txBody>
      </p:sp>
      <p:sp>
        <p:nvSpPr>
          <p:cNvPr id="18" name="Oval 17"/>
          <p:cNvSpPr/>
          <p:nvPr/>
        </p:nvSpPr>
        <p:spPr>
          <a:xfrm>
            <a:off x="5253678" y="3998067"/>
            <a:ext cx="543697" cy="5436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9" name="Straight Connector 18"/>
          <p:cNvCxnSpPr>
            <a:stCxn id="18" idx="3"/>
          </p:cNvCxnSpPr>
          <p:nvPr/>
        </p:nvCxnSpPr>
        <p:spPr>
          <a:xfrm flipH="1">
            <a:off x="5121872" y="4462141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8" idx="5"/>
          </p:cNvCxnSpPr>
          <p:nvPr/>
        </p:nvCxnSpPr>
        <p:spPr>
          <a:xfrm>
            <a:off x="5717752" y="4462141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4" idx="7"/>
          </p:cNvCxnSpPr>
          <p:nvPr/>
        </p:nvCxnSpPr>
        <p:spPr>
          <a:xfrm flipV="1">
            <a:off x="4673607" y="498831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7" idx="1"/>
          </p:cNvCxnSpPr>
          <p:nvPr/>
        </p:nvCxnSpPr>
        <p:spPr>
          <a:xfrm flipH="1" flipV="1">
            <a:off x="6110281" y="498831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849056" y="473581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FF00"/>
                </a:solidFill>
              </a:rPr>
              <a:t>0</a:t>
            </a:r>
            <a:endParaRPr lang="en-US" sz="1400" b="1" dirty="0">
              <a:solidFill>
                <a:srgbClr val="FFFF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851173" y="472827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rgbClr val="FFFF00"/>
                </a:solidFill>
              </a:rPr>
              <a:t>1</a:t>
            </a:r>
            <a:endParaRPr lang="en-US" sz="1400" dirty="0">
              <a:solidFill>
                <a:srgbClr val="FFFF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6314233" y="2815611"/>
            <a:ext cx="543697" cy="5436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 flipH="1">
            <a:off x="6127548" y="3227730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5679283" y="3753906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854732" y="350140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FF00"/>
                </a:solidFill>
              </a:rPr>
              <a:t>0</a:t>
            </a:r>
            <a:endParaRPr lang="en-US" sz="1400" b="1" dirty="0">
              <a:solidFill>
                <a:srgbClr val="FFFF00"/>
              </a:solidFill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6838552" y="3227730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 flipV="1">
            <a:off x="7231081" y="3753906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971973" y="349386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FF00"/>
                </a:solidFill>
              </a:rPr>
              <a:t>1</a:t>
            </a:r>
            <a:endParaRPr lang="en-US" sz="1400" b="1" dirty="0">
              <a:solidFill>
                <a:srgbClr val="FFFF00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5333301" y="1572531"/>
            <a:ext cx="543697" cy="543697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 flipH="1">
            <a:off x="5146616" y="1984650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4698351" y="2510826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873800" y="225832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FF00"/>
                </a:solidFill>
              </a:rPr>
              <a:t>0</a:t>
            </a:r>
            <a:endParaRPr lang="en-US" sz="1400" b="1" dirty="0">
              <a:solidFill>
                <a:srgbClr val="FFFF00"/>
              </a:solidFill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5795760" y="2047192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 flipV="1">
            <a:off x="6188289" y="2573368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929181" y="231332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FF00"/>
                </a:solidFill>
              </a:rPr>
              <a:t>1</a:t>
            </a:r>
            <a:endParaRPr lang="en-US" sz="1400" b="1" dirty="0">
              <a:solidFill>
                <a:srgbClr val="FFFF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73627" y="616035"/>
            <a:ext cx="41344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Encoded text: </a:t>
            </a:r>
            <a:r>
              <a:rPr lang="hu-HU" b="1" dirty="0" smtClean="0">
                <a:solidFill>
                  <a:srgbClr val="00B0F0"/>
                </a:solidFill>
              </a:rPr>
              <a:t>101110011101110100</a:t>
            </a:r>
          </a:p>
          <a:p>
            <a:r>
              <a:rPr lang="hu-HU" b="1" dirty="0" smtClean="0">
                <a:solidFill>
                  <a:schemeClr val="tx2"/>
                </a:solidFill>
              </a:rPr>
              <a:t>Decoded text: CA</a:t>
            </a:r>
            <a:endParaRPr lang="hu-HU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4069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209533" y="5194263"/>
            <a:ext cx="543697" cy="543697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!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stCxn id="4" idx="3"/>
          </p:cNvCxnSpPr>
          <p:nvPr/>
        </p:nvCxnSpPr>
        <p:spPr>
          <a:xfrm flipH="1">
            <a:off x="4077727" y="565833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4" idx="5"/>
          </p:cNvCxnSpPr>
          <p:nvPr/>
        </p:nvCxnSpPr>
        <p:spPr>
          <a:xfrm>
            <a:off x="4673607" y="565833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6242087" y="5194263"/>
            <a:ext cx="543697" cy="543697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7" idx="3"/>
          </p:cNvCxnSpPr>
          <p:nvPr/>
        </p:nvCxnSpPr>
        <p:spPr>
          <a:xfrm flipH="1">
            <a:off x="6110281" y="565833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7" idx="5"/>
          </p:cNvCxnSpPr>
          <p:nvPr/>
        </p:nvCxnSpPr>
        <p:spPr>
          <a:xfrm>
            <a:off x="6706161" y="565833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7312148" y="4019347"/>
            <a:ext cx="543697" cy="543697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/>
          <p:cNvCxnSpPr>
            <a:stCxn id="10" idx="3"/>
          </p:cNvCxnSpPr>
          <p:nvPr/>
        </p:nvCxnSpPr>
        <p:spPr>
          <a:xfrm flipH="1">
            <a:off x="7180342" y="4483421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10" idx="5"/>
          </p:cNvCxnSpPr>
          <p:nvPr/>
        </p:nvCxnSpPr>
        <p:spPr>
          <a:xfrm>
            <a:off x="7776222" y="4483421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4297188" y="2766328"/>
            <a:ext cx="543697" cy="543697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R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/>
          <p:cNvCxnSpPr>
            <a:stCxn id="13" idx="3"/>
          </p:cNvCxnSpPr>
          <p:nvPr/>
        </p:nvCxnSpPr>
        <p:spPr>
          <a:xfrm flipH="1">
            <a:off x="4165382" y="3230402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3" idx="5"/>
          </p:cNvCxnSpPr>
          <p:nvPr/>
        </p:nvCxnSpPr>
        <p:spPr>
          <a:xfrm>
            <a:off x="4761262" y="3230402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036337" y="140925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9</a:t>
            </a:r>
            <a:endParaRPr lang="en-US" b="1" dirty="0"/>
          </a:p>
        </p:txBody>
      </p:sp>
      <p:sp>
        <p:nvSpPr>
          <p:cNvPr id="18" name="Oval 17"/>
          <p:cNvSpPr/>
          <p:nvPr/>
        </p:nvSpPr>
        <p:spPr>
          <a:xfrm>
            <a:off x="5253678" y="3998067"/>
            <a:ext cx="543697" cy="5436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9" name="Straight Connector 18"/>
          <p:cNvCxnSpPr>
            <a:stCxn id="18" idx="3"/>
          </p:cNvCxnSpPr>
          <p:nvPr/>
        </p:nvCxnSpPr>
        <p:spPr>
          <a:xfrm flipH="1">
            <a:off x="5121872" y="4462141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8" idx="5"/>
          </p:cNvCxnSpPr>
          <p:nvPr/>
        </p:nvCxnSpPr>
        <p:spPr>
          <a:xfrm>
            <a:off x="5717752" y="4462141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4" idx="7"/>
          </p:cNvCxnSpPr>
          <p:nvPr/>
        </p:nvCxnSpPr>
        <p:spPr>
          <a:xfrm flipV="1">
            <a:off x="4673607" y="498831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7" idx="1"/>
          </p:cNvCxnSpPr>
          <p:nvPr/>
        </p:nvCxnSpPr>
        <p:spPr>
          <a:xfrm flipH="1" flipV="1">
            <a:off x="6110281" y="498831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849056" y="473581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FF00"/>
                </a:solidFill>
              </a:rPr>
              <a:t>0</a:t>
            </a:r>
            <a:endParaRPr lang="en-US" sz="1400" b="1" dirty="0">
              <a:solidFill>
                <a:srgbClr val="FFFF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851173" y="472827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rgbClr val="FFFF00"/>
                </a:solidFill>
              </a:rPr>
              <a:t>1</a:t>
            </a:r>
            <a:endParaRPr lang="en-US" sz="1400" dirty="0">
              <a:solidFill>
                <a:srgbClr val="FFFF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6314233" y="2815611"/>
            <a:ext cx="543697" cy="5436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 flipH="1">
            <a:off x="6127548" y="3227730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5679283" y="3753906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854732" y="350140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FF00"/>
                </a:solidFill>
              </a:rPr>
              <a:t>0</a:t>
            </a:r>
            <a:endParaRPr lang="en-US" sz="1400" b="1" dirty="0">
              <a:solidFill>
                <a:srgbClr val="FFFF00"/>
              </a:solidFill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6838552" y="3227730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 flipV="1">
            <a:off x="7231081" y="3753906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971973" y="349386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FF00"/>
                </a:solidFill>
              </a:rPr>
              <a:t>1</a:t>
            </a:r>
            <a:endParaRPr lang="en-US" sz="1400" b="1" dirty="0">
              <a:solidFill>
                <a:srgbClr val="FFFF00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5333301" y="1572531"/>
            <a:ext cx="543697" cy="543697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 flipH="1">
            <a:off x="5146616" y="1984650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4698351" y="2510826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873800" y="225832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FF00"/>
                </a:solidFill>
              </a:rPr>
              <a:t>0</a:t>
            </a:r>
            <a:endParaRPr lang="en-US" sz="1400" b="1" dirty="0">
              <a:solidFill>
                <a:srgbClr val="FFFF00"/>
              </a:solidFill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5795760" y="2047192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 flipV="1">
            <a:off x="6188289" y="2573368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929181" y="231332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FF00"/>
                </a:solidFill>
              </a:rPr>
              <a:t>1</a:t>
            </a:r>
            <a:endParaRPr lang="en-US" sz="1400" b="1" dirty="0">
              <a:solidFill>
                <a:srgbClr val="FFFF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73627" y="616035"/>
            <a:ext cx="41344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Encoded text: </a:t>
            </a:r>
            <a:r>
              <a:rPr lang="hu-HU" b="1" dirty="0" smtClean="0">
                <a:solidFill>
                  <a:srgbClr val="00B0F0"/>
                </a:solidFill>
              </a:rPr>
              <a:t>10111</a:t>
            </a:r>
            <a:r>
              <a:rPr lang="hu-HU" b="1" dirty="0" smtClean="0">
                <a:solidFill>
                  <a:srgbClr val="FFFF00"/>
                </a:solidFill>
              </a:rPr>
              <a:t>0</a:t>
            </a:r>
            <a:r>
              <a:rPr lang="hu-HU" b="1" dirty="0" smtClean="0">
                <a:solidFill>
                  <a:srgbClr val="00B0F0"/>
                </a:solidFill>
              </a:rPr>
              <a:t>011101110100</a:t>
            </a:r>
          </a:p>
          <a:p>
            <a:r>
              <a:rPr lang="hu-HU" b="1" dirty="0" smtClean="0">
                <a:solidFill>
                  <a:schemeClr val="tx2"/>
                </a:solidFill>
              </a:rPr>
              <a:t>Decoded text: CA</a:t>
            </a:r>
            <a:endParaRPr lang="hu-HU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8200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209533" y="5194263"/>
            <a:ext cx="543697" cy="543697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!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stCxn id="4" idx="3"/>
          </p:cNvCxnSpPr>
          <p:nvPr/>
        </p:nvCxnSpPr>
        <p:spPr>
          <a:xfrm flipH="1">
            <a:off x="4077727" y="565833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4" idx="5"/>
          </p:cNvCxnSpPr>
          <p:nvPr/>
        </p:nvCxnSpPr>
        <p:spPr>
          <a:xfrm>
            <a:off x="4673607" y="565833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6242087" y="5194263"/>
            <a:ext cx="543697" cy="543697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7" idx="3"/>
          </p:cNvCxnSpPr>
          <p:nvPr/>
        </p:nvCxnSpPr>
        <p:spPr>
          <a:xfrm flipH="1">
            <a:off x="6110281" y="565833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7" idx="5"/>
          </p:cNvCxnSpPr>
          <p:nvPr/>
        </p:nvCxnSpPr>
        <p:spPr>
          <a:xfrm>
            <a:off x="6706161" y="565833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7312148" y="4019347"/>
            <a:ext cx="543697" cy="543697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/>
          <p:cNvCxnSpPr>
            <a:stCxn id="10" idx="3"/>
          </p:cNvCxnSpPr>
          <p:nvPr/>
        </p:nvCxnSpPr>
        <p:spPr>
          <a:xfrm flipH="1">
            <a:off x="7180342" y="4483421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10" idx="5"/>
          </p:cNvCxnSpPr>
          <p:nvPr/>
        </p:nvCxnSpPr>
        <p:spPr>
          <a:xfrm>
            <a:off x="7776222" y="4483421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4297188" y="2766328"/>
            <a:ext cx="543697" cy="543697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R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/>
          <p:cNvCxnSpPr>
            <a:stCxn id="13" idx="3"/>
          </p:cNvCxnSpPr>
          <p:nvPr/>
        </p:nvCxnSpPr>
        <p:spPr>
          <a:xfrm flipH="1">
            <a:off x="4165382" y="3230402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3" idx="5"/>
          </p:cNvCxnSpPr>
          <p:nvPr/>
        </p:nvCxnSpPr>
        <p:spPr>
          <a:xfrm>
            <a:off x="4761262" y="3230402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036337" y="140925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9</a:t>
            </a:r>
            <a:endParaRPr lang="en-US" b="1" dirty="0"/>
          </a:p>
        </p:txBody>
      </p:sp>
      <p:sp>
        <p:nvSpPr>
          <p:cNvPr id="18" name="Oval 17"/>
          <p:cNvSpPr/>
          <p:nvPr/>
        </p:nvSpPr>
        <p:spPr>
          <a:xfrm>
            <a:off x="5253678" y="3998067"/>
            <a:ext cx="543697" cy="5436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9" name="Straight Connector 18"/>
          <p:cNvCxnSpPr>
            <a:stCxn id="18" idx="3"/>
          </p:cNvCxnSpPr>
          <p:nvPr/>
        </p:nvCxnSpPr>
        <p:spPr>
          <a:xfrm flipH="1">
            <a:off x="5121872" y="4462141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8" idx="5"/>
          </p:cNvCxnSpPr>
          <p:nvPr/>
        </p:nvCxnSpPr>
        <p:spPr>
          <a:xfrm>
            <a:off x="5717752" y="4462141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4" idx="7"/>
          </p:cNvCxnSpPr>
          <p:nvPr/>
        </p:nvCxnSpPr>
        <p:spPr>
          <a:xfrm flipV="1">
            <a:off x="4673607" y="498831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7" idx="1"/>
          </p:cNvCxnSpPr>
          <p:nvPr/>
        </p:nvCxnSpPr>
        <p:spPr>
          <a:xfrm flipH="1" flipV="1">
            <a:off x="6110281" y="498831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849056" y="473581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FF00"/>
                </a:solidFill>
              </a:rPr>
              <a:t>0</a:t>
            </a:r>
            <a:endParaRPr lang="en-US" sz="1400" b="1" dirty="0">
              <a:solidFill>
                <a:srgbClr val="FFFF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851173" y="472827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rgbClr val="FFFF00"/>
                </a:solidFill>
              </a:rPr>
              <a:t>1</a:t>
            </a:r>
            <a:endParaRPr lang="en-US" sz="1400" dirty="0">
              <a:solidFill>
                <a:srgbClr val="FFFF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6314233" y="2815611"/>
            <a:ext cx="543697" cy="5436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 flipH="1">
            <a:off x="6127548" y="3227730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5679283" y="3753906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854732" y="350140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FF00"/>
                </a:solidFill>
              </a:rPr>
              <a:t>0</a:t>
            </a:r>
            <a:endParaRPr lang="en-US" sz="1400" b="1" dirty="0">
              <a:solidFill>
                <a:srgbClr val="FFFF00"/>
              </a:solidFill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6838552" y="3227730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 flipV="1">
            <a:off x="7231081" y="3753906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971973" y="349386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FF00"/>
                </a:solidFill>
              </a:rPr>
              <a:t>1</a:t>
            </a:r>
            <a:endParaRPr lang="en-US" sz="1400" b="1" dirty="0">
              <a:solidFill>
                <a:srgbClr val="FFFF00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5333301" y="1572531"/>
            <a:ext cx="543697" cy="543697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 flipH="1">
            <a:off x="5146616" y="1984650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4698351" y="2510826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873800" y="225832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FF00"/>
                </a:solidFill>
              </a:rPr>
              <a:t>0</a:t>
            </a:r>
            <a:endParaRPr lang="en-US" sz="1400" b="1" dirty="0">
              <a:solidFill>
                <a:srgbClr val="FFFF00"/>
              </a:solidFill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5795760" y="2047192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 flipV="1">
            <a:off x="6188289" y="2573368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929181" y="231332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FF00"/>
                </a:solidFill>
              </a:rPr>
              <a:t>1</a:t>
            </a:r>
            <a:endParaRPr lang="en-US" sz="1400" b="1" dirty="0">
              <a:solidFill>
                <a:srgbClr val="FFFF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73627" y="616035"/>
            <a:ext cx="41344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Encoded text: </a:t>
            </a:r>
            <a:r>
              <a:rPr lang="hu-HU" b="1" dirty="0" smtClean="0">
                <a:solidFill>
                  <a:srgbClr val="00B0F0"/>
                </a:solidFill>
              </a:rPr>
              <a:t>10111</a:t>
            </a:r>
            <a:r>
              <a:rPr lang="hu-HU" b="1" dirty="0" smtClean="0">
                <a:solidFill>
                  <a:srgbClr val="FFFF00"/>
                </a:solidFill>
              </a:rPr>
              <a:t>0</a:t>
            </a:r>
            <a:r>
              <a:rPr lang="hu-HU" b="1" dirty="0" smtClean="0">
                <a:solidFill>
                  <a:srgbClr val="00B0F0"/>
                </a:solidFill>
              </a:rPr>
              <a:t>011101110100</a:t>
            </a:r>
          </a:p>
          <a:p>
            <a:r>
              <a:rPr lang="hu-HU" b="1" dirty="0" smtClean="0">
                <a:solidFill>
                  <a:schemeClr val="tx2"/>
                </a:solidFill>
              </a:rPr>
              <a:t>Decoded text: CAR</a:t>
            </a:r>
            <a:endParaRPr lang="hu-HU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7676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209533" y="5194263"/>
            <a:ext cx="543697" cy="543697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!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stCxn id="4" idx="3"/>
          </p:cNvCxnSpPr>
          <p:nvPr/>
        </p:nvCxnSpPr>
        <p:spPr>
          <a:xfrm flipH="1">
            <a:off x="4077727" y="565833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4" idx="5"/>
          </p:cNvCxnSpPr>
          <p:nvPr/>
        </p:nvCxnSpPr>
        <p:spPr>
          <a:xfrm>
            <a:off x="4673607" y="565833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6242087" y="5194263"/>
            <a:ext cx="543697" cy="543697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7" idx="3"/>
          </p:cNvCxnSpPr>
          <p:nvPr/>
        </p:nvCxnSpPr>
        <p:spPr>
          <a:xfrm flipH="1">
            <a:off x="6110281" y="565833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7" idx="5"/>
          </p:cNvCxnSpPr>
          <p:nvPr/>
        </p:nvCxnSpPr>
        <p:spPr>
          <a:xfrm>
            <a:off x="6706161" y="565833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7312148" y="4019347"/>
            <a:ext cx="543697" cy="543697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/>
          <p:cNvCxnSpPr>
            <a:stCxn id="10" idx="3"/>
          </p:cNvCxnSpPr>
          <p:nvPr/>
        </p:nvCxnSpPr>
        <p:spPr>
          <a:xfrm flipH="1">
            <a:off x="7180342" y="4483421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10" idx="5"/>
          </p:cNvCxnSpPr>
          <p:nvPr/>
        </p:nvCxnSpPr>
        <p:spPr>
          <a:xfrm>
            <a:off x="7776222" y="4483421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4297188" y="2766328"/>
            <a:ext cx="543697" cy="543697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R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/>
          <p:cNvCxnSpPr>
            <a:stCxn id="13" idx="3"/>
          </p:cNvCxnSpPr>
          <p:nvPr/>
        </p:nvCxnSpPr>
        <p:spPr>
          <a:xfrm flipH="1">
            <a:off x="4165382" y="3230402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3" idx="5"/>
          </p:cNvCxnSpPr>
          <p:nvPr/>
        </p:nvCxnSpPr>
        <p:spPr>
          <a:xfrm>
            <a:off x="4761262" y="3230402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036337" y="140925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9</a:t>
            </a:r>
            <a:endParaRPr lang="en-US" b="1" dirty="0"/>
          </a:p>
        </p:txBody>
      </p:sp>
      <p:sp>
        <p:nvSpPr>
          <p:cNvPr id="18" name="Oval 17"/>
          <p:cNvSpPr/>
          <p:nvPr/>
        </p:nvSpPr>
        <p:spPr>
          <a:xfrm>
            <a:off x="5253678" y="3998067"/>
            <a:ext cx="543697" cy="5436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9" name="Straight Connector 18"/>
          <p:cNvCxnSpPr>
            <a:stCxn id="18" idx="3"/>
          </p:cNvCxnSpPr>
          <p:nvPr/>
        </p:nvCxnSpPr>
        <p:spPr>
          <a:xfrm flipH="1">
            <a:off x="5121872" y="4462141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8" idx="5"/>
          </p:cNvCxnSpPr>
          <p:nvPr/>
        </p:nvCxnSpPr>
        <p:spPr>
          <a:xfrm>
            <a:off x="5717752" y="4462141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4" idx="7"/>
          </p:cNvCxnSpPr>
          <p:nvPr/>
        </p:nvCxnSpPr>
        <p:spPr>
          <a:xfrm flipV="1">
            <a:off x="4673607" y="498831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7" idx="1"/>
          </p:cNvCxnSpPr>
          <p:nvPr/>
        </p:nvCxnSpPr>
        <p:spPr>
          <a:xfrm flipH="1" flipV="1">
            <a:off x="6110281" y="498831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849056" y="473581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FF00"/>
                </a:solidFill>
              </a:rPr>
              <a:t>0</a:t>
            </a:r>
            <a:endParaRPr lang="en-US" sz="1400" b="1" dirty="0">
              <a:solidFill>
                <a:srgbClr val="FFFF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851173" y="472827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rgbClr val="FFFF00"/>
                </a:solidFill>
              </a:rPr>
              <a:t>1</a:t>
            </a:r>
            <a:endParaRPr lang="en-US" sz="1400" dirty="0">
              <a:solidFill>
                <a:srgbClr val="FFFF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6314233" y="2815611"/>
            <a:ext cx="543697" cy="5436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 flipH="1">
            <a:off x="6127548" y="3227730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5679283" y="3753906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854732" y="350140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FF00"/>
                </a:solidFill>
              </a:rPr>
              <a:t>0</a:t>
            </a:r>
            <a:endParaRPr lang="en-US" sz="1400" b="1" dirty="0">
              <a:solidFill>
                <a:srgbClr val="FFFF00"/>
              </a:solidFill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6838552" y="3227730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 flipV="1">
            <a:off x="7231081" y="3753906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971973" y="349386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FF00"/>
                </a:solidFill>
              </a:rPr>
              <a:t>1</a:t>
            </a:r>
            <a:endParaRPr lang="en-US" sz="1400" b="1" dirty="0">
              <a:solidFill>
                <a:srgbClr val="FFFF00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5333301" y="1572531"/>
            <a:ext cx="543697" cy="5436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 flipH="1">
            <a:off x="5146616" y="1984650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4698351" y="2510826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873800" y="225832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FF00"/>
                </a:solidFill>
              </a:rPr>
              <a:t>0</a:t>
            </a:r>
            <a:endParaRPr lang="en-US" sz="1400" b="1" dirty="0">
              <a:solidFill>
                <a:srgbClr val="FFFF00"/>
              </a:solidFill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5795760" y="2047192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 flipV="1">
            <a:off x="6188289" y="2573368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929181" y="231332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FF00"/>
                </a:solidFill>
              </a:rPr>
              <a:t>1</a:t>
            </a:r>
            <a:endParaRPr lang="en-US" sz="1400" b="1" dirty="0">
              <a:solidFill>
                <a:srgbClr val="FFFF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73627" y="616035"/>
            <a:ext cx="41344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Encoded text: </a:t>
            </a:r>
            <a:r>
              <a:rPr lang="hu-HU" b="1" dirty="0" smtClean="0">
                <a:solidFill>
                  <a:srgbClr val="00B0F0"/>
                </a:solidFill>
              </a:rPr>
              <a:t>101110011101110100</a:t>
            </a:r>
          </a:p>
          <a:p>
            <a:r>
              <a:rPr lang="hu-HU" b="1" dirty="0" smtClean="0">
                <a:solidFill>
                  <a:schemeClr val="tx2"/>
                </a:solidFill>
              </a:rPr>
              <a:t>Decoded text: CAR</a:t>
            </a:r>
            <a:endParaRPr lang="hu-HU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3394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209533" y="5194263"/>
            <a:ext cx="543697" cy="543697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!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stCxn id="4" idx="3"/>
          </p:cNvCxnSpPr>
          <p:nvPr/>
        </p:nvCxnSpPr>
        <p:spPr>
          <a:xfrm flipH="1">
            <a:off x="4077727" y="565833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4" idx="5"/>
          </p:cNvCxnSpPr>
          <p:nvPr/>
        </p:nvCxnSpPr>
        <p:spPr>
          <a:xfrm>
            <a:off x="4673607" y="565833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6242087" y="5194263"/>
            <a:ext cx="543697" cy="543697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7" idx="3"/>
          </p:cNvCxnSpPr>
          <p:nvPr/>
        </p:nvCxnSpPr>
        <p:spPr>
          <a:xfrm flipH="1">
            <a:off x="6110281" y="565833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7" idx="5"/>
          </p:cNvCxnSpPr>
          <p:nvPr/>
        </p:nvCxnSpPr>
        <p:spPr>
          <a:xfrm>
            <a:off x="6706161" y="565833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7312148" y="4019347"/>
            <a:ext cx="543697" cy="543697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/>
          <p:cNvCxnSpPr>
            <a:stCxn id="10" idx="3"/>
          </p:cNvCxnSpPr>
          <p:nvPr/>
        </p:nvCxnSpPr>
        <p:spPr>
          <a:xfrm flipH="1">
            <a:off x="7180342" y="4483421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10" idx="5"/>
          </p:cNvCxnSpPr>
          <p:nvPr/>
        </p:nvCxnSpPr>
        <p:spPr>
          <a:xfrm>
            <a:off x="7776222" y="4483421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4297188" y="2766328"/>
            <a:ext cx="543697" cy="543697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R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/>
          <p:cNvCxnSpPr>
            <a:stCxn id="13" idx="3"/>
          </p:cNvCxnSpPr>
          <p:nvPr/>
        </p:nvCxnSpPr>
        <p:spPr>
          <a:xfrm flipH="1">
            <a:off x="4165382" y="3230402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3" idx="5"/>
          </p:cNvCxnSpPr>
          <p:nvPr/>
        </p:nvCxnSpPr>
        <p:spPr>
          <a:xfrm>
            <a:off x="4761262" y="3230402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036337" y="140925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9</a:t>
            </a:r>
            <a:endParaRPr lang="en-US" b="1" dirty="0"/>
          </a:p>
        </p:txBody>
      </p:sp>
      <p:sp>
        <p:nvSpPr>
          <p:cNvPr id="18" name="Oval 17"/>
          <p:cNvSpPr/>
          <p:nvPr/>
        </p:nvSpPr>
        <p:spPr>
          <a:xfrm>
            <a:off x="5253678" y="3998067"/>
            <a:ext cx="543697" cy="5436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9" name="Straight Connector 18"/>
          <p:cNvCxnSpPr>
            <a:stCxn id="18" idx="3"/>
          </p:cNvCxnSpPr>
          <p:nvPr/>
        </p:nvCxnSpPr>
        <p:spPr>
          <a:xfrm flipH="1">
            <a:off x="5121872" y="4462141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8" idx="5"/>
          </p:cNvCxnSpPr>
          <p:nvPr/>
        </p:nvCxnSpPr>
        <p:spPr>
          <a:xfrm>
            <a:off x="5717752" y="4462141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4" idx="7"/>
          </p:cNvCxnSpPr>
          <p:nvPr/>
        </p:nvCxnSpPr>
        <p:spPr>
          <a:xfrm flipV="1">
            <a:off x="4673607" y="498831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7" idx="1"/>
          </p:cNvCxnSpPr>
          <p:nvPr/>
        </p:nvCxnSpPr>
        <p:spPr>
          <a:xfrm flipH="1" flipV="1">
            <a:off x="6110281" y="498831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849056" y="473581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FF00"/>
                </a:solidFill>
              </a:rPr>
              <a:t>0</a:t>
            </a:r>
            <a:endParaRPr lang="en-US" sz="1400" b="1" dirty="0">
              <a:solidFill>
                <a:srgbClr val="FFFF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851173" y="472827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rgbClr val="FFFF00"/>
                </a:solidFill>
              </a:rPr>
              <a:t>1</a:t>
            </a:r>
            <a:endParaRPr lang="en-US" sz="1400" dirty="0">
              <a:solidFill>
                <a:srgbClr val="FFFF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6314233" y="2815611"/>
            <a:ext cx="543697" cy="5436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 flipH="1">
            <a:off x="6127548" y="3227730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5679283" y="3753906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854732" y="350140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FF00"/>
                </a:solidFill>
              </a:rPr>
              <a:t>0</a:t>
            </a:r>
            <a:endParaRPr lang="en-US" sz="1400" b="1" dirty="0">
              <a:solidFill>
                <a:srgbClr val="FFFF00"/>
              </a:solidFill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6838552" y="3227730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 flipV="1">
            <a:off x="7231081" y="3753906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971973" y="349386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FF00"/>
                </a:solidFill>
              </a:rPr>
              <a:t>1</a:t>
            </a:r>
            <a:endParaRPr lang="en-US" sz="1400" b="1" dirty="0">
              <a:solidFill>
                <a:srgbClr val="FFFF00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5333301" y="1572531"/>
            <a:ext cx="543697" cy="543697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 flipH="1">
            <a:off x="5146616" y="1984650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4698351" y="2510826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873800" y="225832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FF00"/>
                </a:solidFill>
              </a:rPr>
              <a:t>0</a:t>
            </a:r>
            <a:endParaRPr lang="en-US" sz="1400" b="1" dirty="0">
              <a:solidFill>
                <a:srgbClr val="FFFF00"/>
              </a:solidFill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5795760" y="2047192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 flipV="1">
            <a:off x="6188289" y="2573368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929181" y="231332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FF00"/>
                </a:solidFill>
              </a:rPr>
              <a:t>1</a:t>
            </a:r>
            <a:endParaRPr lang="en-US" sz="1400" b="1" dirty="0">
              <a:solidFill>
                <a:srgbClr val="FFFF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73627" y="616035"/>
            <a:ext cx="41344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Encoded text: </a:t>
            </a:r>
            <a:r>
              <a:rPr lang="hu-HU" b="1" dirty="0" smtClean="0">
                <a:solidFill>
                  <a:srgbClr val="00B0F0"/>
                </a:solidFill>
              </a:rPr>
              <a:t>101110011101110100</a:t>
            </a:r>
          </a:p>
          <a:p>
            <a:r>
              <a:rPr lang="hu-HU" b="1" dirty="0" smtClean="0">
                <a:solidFill>
                  <a:schemeClr val="tx2"/>
                </a:solidFill>
              </a:rPr>
              <a:t>Decoded text: CAR</a:t>
            </a:r>
            <a:endParaRPr lang="hu-HU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631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209533" y="5194263"/>
            <a:ext cx="543697" cy="543697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!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stCxn id="4" idx="3"/>
          </p:cNvCxnSpPr>
          <p:nvPr/>
        </p:nvCxnSpPr>
        <p:spPr>
          <a:xfrm flipH="1">
            <a:off x="4077727" y="565833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4" idx="5"/>
          </p:cNvCxnSpPr>
          <p:nvPr/>
        </p:nvCxnSpPr>
        <p:spPr>
          <a:xfrm>
            <a:off x="4673607" y="565833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6242087" y="5194263"/>
            <a:ext cx="543697" cy="543697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7" idx="3"/>
          </p:cNvCxnSpPr>
          <p:nvPr/>
        </p:nvCxnSpPr>
        <p:spPr>
          <a:xfrm flipH="1">
            <a:off x="6110281" y="565833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7" idx="5"/>
          </p:cNvCxnSpPr>
          <p:nvPr/>
        </p:nvCxnSpPr>
        <p:spPr>
          <a:xfrm>
            <a:off x="6706161" y="565833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7312148" y="4019347"/>
            <a:ext cx="543697" cy="543697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/>
          <p:cNvCxnSpPr>
            <a:stCxn id="10" idx="3"/>
          </p:cNvCxnSpPr>
          <p:nvPr/>
        </p:nvCxnSpPr>
        <p:spPr>
          <a:xfrm flipH="1">
            <a:off x="7180342" y="4483421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10" idx="5"/>
          </p:cNvCxnSpPr>
          <p:nvPr/>
        </p:nvCxnSpPr>
        <p:spPr>
          <a:xfrm>
            <a:off x="7776222" y="4483421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4297188" y="2766328"/>
            <a:ext cx="543697" cy="543697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R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/>
          <p:cNvCxnSpPr>
            <a:stCxn id="13" idx="3"/>
          </p:cNvCxnSpPr>
          <p:nvPr/>
        </p:nvCxnSpPr>
        <p:spPr>
          <a:xfrm flipH="1">
            <a:off x="4165382" y="3230402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3" idx="5"/>
          </p:cNvCxnSpPr>
          <p:nvPr/>
        </p:nvCxnSpPr>
        <p:spPr>
          <a:xfrm>
            <a:off x="4761262" y="3230402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036337" y="140925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9</a:t>
            </a:r>
            <a:endParaRPr lang="en-US" b="1" dirty="0"/>
          </a:p>
        </p:txBody>
      </p:sp>
      <p:sp>
        <p:nvSpPr>
          <p:cNvPr id="18" name="Oval 17"/>
          <p:cNvSpPr/>
          <p:nvPr/>
        </p:nvSpPr>
        <p:spPr>
          <a:xfrm>
            <a:off x="5253678" y="3998067"/>
            <a:ext cx="543697" cy="5436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9" name="Straight Connector 18"/>
          <p:cNvCxnSpPr>
            <a:stCxn id="18" idx="3"/>
          </p:cNvCxnSpPr>
          <p:nvPr/>
        </p:nvCxnSpPr>
        <p:spPr>
          <a:xfrm flipH="1">
            <a:off x="5121872" y="4462141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8" idx="5"/>
          </p:cNvCxnSpPr>
          <p:nvPr/>
        </p:nvCxnSpPr>
        <p:spPr>
          <a:xfrm>
            <a:off x="5717752" y="4462141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4" idx="7"/>
          </p:cNvCxnSpPr>
          <p:nvPr/>
        </p:nvCxnSpPr>
        <p:spPr>
          <a:xfrm flipV="1">
            <a:off x="4673607" y="498831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7" idx="1"/>
          </p:cNvCxnSpPr>
          <p:nvPr/>
        </p:nvCxnSpPr>
        <p:spPr>
          <a:xfrm flipH="1" flipV="1">
            <a:off x="6110281" y="498831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849056" y="473581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FF00"/>
                </a:solidFill>
              </a:rPr>
              <a:t>0</a:t>
            </a:r>
            <a:endParaRPr lang="en-US" sz="1400" b="1" dirty="0">
              <a:solidFill>
                <a:srgbClr val="FFFF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851173" y="472827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rgbClr val="FFFF00"/>
                </a:solidFill>
              </a:rPr>
              <a:t>1</a:t>
            </a:r>
            <a:endParaRPr lang="en-US" sz="1400" dirty="0">
              <a:solidFill>
                <a:srgbClr val="FFFF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6314233" y="2815611"/>
            <a:ext cx="543697" cy="5436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 flipH="1">
            <a:off x="6127548" y="3227730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5679283" y="3753906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854732" y="350140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FF00"/>
                </a:solidFill>
              </a:rPr>
              <a:t>0</a:t>
            </a:r>
            <a:endParaRPr lang="en-US" sz="1400" b="1" dirty="0">
              <a:solidFill>
                <a:srgbClr val="FFFF00"/>
              </a:solidFill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6838552" y="3227730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 flipV="1">
            <a:off x="7231081" y="3753906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971973" y="349386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FF00"/>
                </a:solidFill>
              </a:rPr>
              <a:t>1</a:t>
            </a:r>
            <a:endParaRPr lang="en-US" sz="1400" b="1" dirty="0">
              <a:solidFill>
                <a:srgbClr val="FFFF00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5333301" y="1572531"/>
            <a:ext cx="543697" cy="543697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 flipH="1">
            <a:off x="5146616" y="1984650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4698351" y="2510826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873800" y="225832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FF00"/>
                </a:solidFill>
              </a:rPr>
              <a:t>0</a:t>
            </a:r>
            <a:endParaRPr lang="en-US" sz="1400" b="1" dirty="0">
              <a:solidFill>
                <a:srgbClr val="FFFF00"/>
              </a:solidFill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5795760" y="2047192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 flipV="1">
            <a:off x="6188289" y="2573368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929181" y="231332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FF00"/>
                </a:solidFill>
              </a:rPr>
              <a:t>1</a:t>
            </a:r>
            <a:endParaRPr lang="en-US" sz="1400" b="1" dirty="0">
              <a:solidFill>
                <a:srgbClr val="FFFF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73627" y="616035"/>
            <a:ext cx="41344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Encoded text: </a:t>
            </a:r>
            <a:r>
              <a:rPr lang="hu-HU" b="1" dirty="0" smtClean="0">
                <a:solidFill>
                  <a:srgbClr val="00B0F0"/>
                </a:solidFill>
              </a:rPr>
              <a:t>101110</a:t>
            </a:r>
            <a:r>
              <a:rPr lang="hu-HU" b="1" dirty="0" smtClean="0">
                <a:solidFill>
                  <a:srgbClr val="FFFF00"/>
                </a:solidFill>
              </a:rPr>
              <a:t>0</a:t>
            </a:r>
            <a:r>
              <a:rPr lang="hu-HU" b="1" dirty="0" smtClean="0">
                <a:solidFill>
                  <a:srgbClr val="00B0F0"/>
                </a:solidFill>
              </a:rPr>
              <a:t>11101110100</a:t>
            </a:r>
          </a:p>
          <a:p>
            <a:r>
              <a:rPr lang="hu-HU" b="1" dirty="0" smtClean="0">
                <a:solidFill>
                  <a:schemeClr val="tx2"/>
                </a:solidFill>
              </a:rPr>
              <a:t>Decoded text: CAR</a:t>
            </a:r>
            <a:endParaRPr lang="hu-HU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0839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209533" y="5194263"/>
            <a:ext cx="543697" cy="543697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!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stCxn id="4" idx="3"/>
          </p:cNvCxnSpPr>
          <p:nvPr/>
        </p:nvCxnSpPr>
        <p:spPr>
          <a:xfrm flipH="1">
            <a:off x="4077727" y="565833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4" idx="5"/>
          </p:cNvCxnSpPr>
          <p:nvPr/>
        </p:nvCxnSpPr>
        <p:spPr>
          <a:xfrm>
            <a:off x="4673607" y="565833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6242087" y="5194263"/>
            <a:ext cx="543697" cy="543697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7" idx="3"/>
          </p:cNvCxnSpPr>
          <p:nvPr/>
        </p:nvCxnSpPr>
        <p:spPr>
          <a:xfrm flipH="1">
            <a:off x="6110281" y="565833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7" idx="5"/>
          </p:cNvCxnSpPr>
          <p:nvPr/>
        </p:nvCxnSpPr>
        <p:spPr>
          <a:xfrm>
            <a:off x="6706161" y="565833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7312148" y="4019347"/>
            <a:ext cx="543697" cy="543697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/>
          <p:cNvCxnSpPr>
            <a:stCxn id="10" idx="3"/>
          </p:cNvCxnSpPr>
          <p:nvPr/>
        </p:nvCxnSpPr>
        <p:spPr>
          <a:xfrm flipH="1">
            <a:off x="7180342" y="4483421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10" idx="5"/>
          </p:cNvCxnSpPr>
          <p:nvPr/>
        </p:nvCxnSpPr>
        <p:spPr>
          <a:xfrm>
            <a:off x="7776222" y="4483421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4297188" y="2766328"/>
            <a:ext cx="543697" cy="543697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R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/>
          <p:cNvCxnSpPr>
            <a:stCxn id="13" idx="3"/>
          </p:cNvCxnSpPr>
          <p:nvPr/>
        </p:nvCxnSpPr>
        <p:spPr>
          <a:xfrm flipH="1">
            <a:off x="4165382" y="3230402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3" idx="5"/>
          </p:cNvCxnSpPr>
          <p:nvPr/>
        </p:nvCxnSpPr>
        <p:spPr>
          <a:xfrm>
            <a:off x="4761262" y="3230402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036337" y="140925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9</a:t>
            </a:r>
            <a:endParaRPr lang="en-US" b="1" dirty="0"/>
          </a:p>
        </p:txBody>
      </p:sp>
      <p:sp>
        <p:nvSpPr>
          <p:cNvPr id="18" name="Oval 17"/>
          <p:cNvSpPr/>
          <p:nvPr/>
        </p:nvSpPr>
        <p:spPr>
          <a:xfrm>
            <a:off x="5253678" y="3998067"/>
            <a:ext cx="543697" cy="5436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9" name="Straight Connector 18"/>
          <p:cNvCxnSpPr>
            <a:stCxn id="18" idx="3"/>
          </p:cNvCxnSpPr>
          <p:nvPr/>
        </p:nvCxnSpPr>
        <p:spPr>
          <a:xfrm flipH="1">
            <a:off x="5121872" y="4462141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8" idx="5"/>
          </p:cNvCxnSpPr>
          <p:nvPr/>
        </p:nvCxnSpPr>
        <p:spPr>
          <a:xfrm>
            <a:off x="5717752" y="4462141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4" idx="7"/>
          </p:cNvCxnSpPr>
          <p:nvPr/>
        </p:nvCxnSpPr>
        <p:spPr>
          <a:xfrm flipV="1">
            <a:off x="4673607" y="498831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7" idx="1"/>
          </p:cNvCxnSpPr>
          <p:nvPr/>
        </p:nvCxnSpPr>
        <p:spPr>
          <a:xfrm flipH="1" flipV="1">
            <a:off x="6110281" y="498831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849056" y="473581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FF00"/>
                </a:solidFill>
              </a:rPr>
              <a:t>0</a:t>
            </a:r>
            <a:endParaRPr lang="en-US" sz="1400" b="1" dirty="0">
              <a:solidFill>
                <a:srgbClr val="FFFF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851173" y="472827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rgbClr val="FFFF00"/>
                </a:solidFill>
              </a:rPr>
              <a:t>1</a:t>
            </a:r>
            <a:endParaRPr lang="en-US" sz="1400" dirty="0">
              <a:solidFill>
                <a:srgbClr val="FFFF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6314233" y="2815611"/>
            <a:ext cx="543697" cy="5436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 flipH="1">
            <a:off x="6127548" y="3227730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5679283" y="3753906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854732" y="350140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FF00"/>
                </a:solidFill>
              </a:rPr>
              <a:t>0</a:t>
            </a:r>
            <a:endParaRPr lang="en-US" sz="1400" b="1" dirty="0">
              <a:solidFill>
                <a:srgbClr val="FFFF00"/>
              </a:solidFill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6838552" y="3227730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 flipV="1">
            <a:off x="7231081" y="3753906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971973" y="349386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FF00"/>
                </a:solidFill>
              </a:rPr>
              <a:t>1</a:t>
            </a:r>
            <a:endParaRPr lang="en-US" sz="1400" b="1" dirty="0">
              <a:solidFill>
                <a:srgbClr val="FFFF00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5333301" y="1572531"/>
            <a:ext cx="543697" cy="543697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 flipH="1">
            <a:off x="5146616" y="1984650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4698351" y="2510826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873800" y="225832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FF00"/>
                </a:solidFill>
              </a:rPr>
              <a:t>0</a:t>
            </a:r>
            <a:endParaRPr lang="en-US" sz="1400" b="1" dirty="0">
              <a:solidFill>
                <a:srgbClr val="FFFF00"/>
              </a:solidFill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5795760" y="2047192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 flipV="1">
            <a:off x="6188289" y="2573368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929181" y="231332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FF00"/>
                </a:solidFill>
              </a:rPr>
              <a:t>1</a:t>
            </a:r>
            <a:endParaRPr lang="en-US" sz="1400" b="1" dirty="0">
              <a:solidFill>
                <a:srgbClr val="FFFF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73627" y="616035"/>
            <a:ext cx="41344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Encoded text: </a:t>
            </a:r>
            <a:r>
              <a:rPr lang="hu-HU" b="1" dirty="0" smtClean="0">
                <a:solidFill>
                  <a:srgbClr val="00B0F0"/>
                </a:solidFill>
              </a:rPr>
              <a:t>101110</a:t>
            </a:r>
            <a:r>
              <a:rPr lang="hu-HU" b="1" dirty="0" smtClean="0">
                <a:solidFill>
                  <a:srgbClr val="FFFF00"/>
                </a:solidFill>
              </a:rPr>
              <a:t>0</a:t>
            </a:r>
            <a:r>
              <a:rPr lang="hu-HU" b="1" dirty="0" smtClean="0">
                <a:solidFill>
                  <a:srgbClr val="00B0F0"/>
                </a:solidFill>
              </a:rPr>
              <a:t>11101110100</a:t>
            </a:r>
          </a:p>
          <a:p>
            <a:r>
              <a:rPr lang="hu-HU" b="1" dirty="0" smtClean="0">
                <a:solidFill>
                  <a:schemeClr val="tx2"/>
                </a:solidFill>
              </a:rPr>
              <a:t>Decoded text: CARR</a:t>
            </a:r>
            <a:endParaRPr lang="hu-HU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8990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08371" y="2382591"/>
            <a:ext cx="340158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400" dirty="0" smtClean="0"/>
              <a:t>.</a:t>
            </a:r>
          </a:p>
          <a:p>
            <a:r>
              <a:rPr lang="hu-HU" sz="4400" dirty="0" smtClean="0"/>
              <a:t>.</a:t>
            </a:r>
          </a:p>
          <a:p>
            <a:r>
              <a:rPr lang="hu-HU" sz="4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62944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209533" y="5194263"/>
            <a:ext cx="543697" cy="543697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!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stCxn id="4" idx="3"/>
          </p:cNvCxnSpPr>
          <p:nvPr/>
        </p:nvCxnSpPr>
        <p:spPr>
          <a:xfrm flipH="1">
            <a:off x="4077727" y="565833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4" idx="5"/>
          </p:cNvCxnSpPr>
          <p:nvPr/>
        </p:nvCxnSpPr>
        <p:spPr>
          <a:xfrm>
            <a:off x="4673607" y="565833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6242087" y="5194263"/>
            <a:ext cx="543697" cy="543697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7" idx="3"/>
          </p:cNvCxnSpPr>
          <p:nvPr/>
        </p:nvCxnSpPr>
        <p:spPr>
          <a:xfrm flipH="1">
            <a:off x="6110281" y="565833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7" idx="5"/>
          </p:cNvCxnSpPr>
          <p:nvPr/>
        </p:nvCxnSpPr>
        <p:spPr>
          <a:xfrm>
            <a:off x="6706161" y="565833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7312148" y="4019347"/>
            <a:ext cx="543697" cy="543697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/>
          <p:cNvCxnSpPr>
            <a:stCxn id="10" idx="3"/>
          </p:cNvCxnSpPr>
          <p:nvPr/>
        </p:nvCxnSpPr>
        <p:spPr>
          <a:xfrm flipH="1">
            <a:off x="7180342" y="4483421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10" idx="5"/>
          </p:cNvCxnSpPr>
          <p:nvPr/>
        </p:nvCxnSpPr>
        <p:spPr>
          <a:xfrm>
            <a:off x="7776222" y="4483421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4297188" y="2766328"/>
            <a:ext cx="543697" cy="543697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R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/>
          <p:cNvCxnSpPr>
            <a:stCxn id="13" idx="3"/>
          </p:cNvCxnSpPr>
          <p:nvPr/>
        </p:nvCxnSpPr>
        <p:spPr>
          <a:xfrm flipH="1">
            <a:off x="4165382" y="3230402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3" idx="5"/>
          </p:cNvCxnSpPr>
          <p:nvPr/>
        </p:nvCxnSpPr>
        <p:spPr>
          <a:xfrm>
            <a:off x="4761262" y="3230402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036337" y="140925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9</a:t>
            </a:r>
            <a:endParaRPr lang="en-US" b="1" dirty="0"/>
          </a:p>
        </p:txBody>
      </p:sp>
      <p:sp>
        <p:nvSpPr>
          <p:cNvPr id="18" name="Oval 17"/>
          <p:cNvSpPr/>
          <p:nvPr/>
        </p:nvSpPr>
        <p:spPr>
          <a:xfrm>
            <a:off x="5253678" y="3998067"/>
            <a:ext cx="543697" cy="5436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9" name="Straight Connector 18"/>
          <p:cNvCxnSpPr>
            <a:stCxn id="18" idx="3"/>
          </p:cNvCxnSpPr>
          <p:nvPr/>
        </p:nvCxnSpPr>
        <p:spPr>
          <a:xfrm flipH="1">
            <a:off x="5121872" y="4462141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8" idx="5"/>
          </p:cNvCxnSpPr>
          <p:nvPr/>
        </p:nvCxnSpPr>
        <p:spPr>
          <a:xfrm>
            <a:off x="5717752" y="4462141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4" idx="7"/>
          </p:cNvCxnSpPr>
          <p:nvPr/>
        </p:nvCxnSpPr>
        <p:spPr>
          <a:xfrm flipV="1">
            <a:off x="4673607" y="498831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7" idx="1"/>
          </p:cNvCxnSpPr>
          <p:nvPr/>
        </p:nvCxnSpPr>
        <p:spPr>
          <a:xfrm flipH="1" flipV="1">
            <a:off x="6110281" y="498831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849056" y="473581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FF00"/>
                </a:solidFill>
              </a:rPr>
              <a:t>0</a:t>
            </a:r>
            <a:endParaRPr lang="en-US" sz="1400" b="1" dirty="0">
              <a:solidFill>
                <a:srgbClr val="FFFF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851173" y="472827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rgbClr val="FFFF00"/>
                </a:solidFill>
              </a:rPr>
              <a:t>1</a:t>
            </a:r>
            <a:endParaRPr lang="en-US" sz="1400" dirty="0">
              <a:solidFill>
                <a:srgbClr val="FFFF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6314233" y="2815611"/>
            <a:ext cx="543697" cy="5436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 flipH="1">
            <a:off x="6127548" y="3227730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5679283" y="3753906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854732" y="350140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FF00"/>
                </a:solidFill>
              </a:rPr>
              <a:t>0</a:t>
            </a:r>
            <a:endParaRPr lang="en-US" sz="1400" b="1" dirty="0">
              <a:solidFill>
                <a:srgbClr val="FFFF00"/>
              </a:solidFill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6838552" y="3227730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 flipV="1">
            <a:off x="7231081" y="3753906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971973" y="349386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FF00"/>
                </a:solidFill>
              </a:rPr>
              <a:t>1</a:t>
            </a:r>
            <a:endParaRPr lang="en-US" sz="1400" b="1" dirty="0">
              <a:solidFill>
                <a:srgbClr val="FFFF00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5333301" y="1572531"/>
            <a:ext cx="543697" cy="5436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 flipH="1">
            <a:off x="5146616" y="1984650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4698351" y="2510826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873800" y="225832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FF00"/>
                </a:solidFill>
              </a:rPr>
              <a:t>0</a:t>
            </a:r>
            <a:endParaRPr lang="en-US" sz="1400" b="1" dirty="0">
              <a:solidFill>
                <a:srgbClr val="FFFF00"/>
              </a:solidFill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5795760" y="2047192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 flipV="1">
            <a:off x="6188289" y="2573368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929181" y="231332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FF00"/>
                </a:solidFill>
              </a:rPr>
              <a:t>1</a:t>
            </a:r>
            <a:endParaRPr lang="en-US" sz="1400" b="1" dirty="0">
              <a:solidFill>
                <a:srgbClr val="FFFF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73627" y="616035"/>
            <a:ext cx="41344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Encoded text: </a:t>
            </a:r>
            <a:r>
              <a:rPr lang="hu-HU" b="1" dirty="0" smtClean="0">
                <a:solidFill>
                  <a:srgbClr val="00B0F0"/>
                </a:solidFill>
              </a:rPr>
              <a:t>101110011101110100</a:t>
            </a:r>
          </a:p>
          <a:p>
            <a:r>
              <a:rPr lang="hu-HU" b="1" dirty="0" smtClean="0">
                <a:solidFill>
                  <a:schemeClr val="tx2"/>
                </a:solidFill>
              </a:rPr>
              <a:t>Decoded text: CARRACAR!</a:t>
            </a:r>
            <a:endParaRPr lang="hu-HU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8362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02732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71784" y="1762897"/>
            <a:ext cx="708454" cy="7084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Rectangle 4"/>
          <p:cNvSpPr/>
          <p:nvPr/>
        </p:nvSpPr>
        <p:spPr>
          <a:xfrm>
            <a:off x="4580238" y="1762897"/>
            <a:ext cx="708454" cy="7084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Rectangle 5"/>
          <p:cNvSpPr/>
          <p:nvPr/>
        </p:nvSpPr>
        <p:spPr>
          <a:xfrm>
            <a:off x="5288692" y="1762897"/>
            <a:ext cx="708454" cy="7084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Rectangle 6"/>
          <p:cNvSpPr/>
          <p:nvPr/>
        </p:nvSpPr>
        <p:spPr>
          <a:xfrm>
            <a:off x="5997146" y="1762897"/>
            <a:ext cx="708454" cy="7084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Rectangle 7"/>
          <p:cNvSpPr/>
          <p:nvPr/>
        </p:nvSpPr>
        <p:spPr>
          <a:xfrm>
            <a:off x="6705600" y="1762897"/>
            <a:ext cx="708454" cy="7084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Rectangle 8"/>
          <p:cNvSpPr/>
          <p:nvPr/>
        </p:nvSpPr>
        <p:spPr>
          <a:xfrm>
            <a:off x="3871784" y="2471351"/>
            <a:ext cx="708454" cy="7084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Rectangle 9"/>
          <p:cNvSpPr/>
          <p:nvPr/>
        </p:nvSpPr>
        <p:spPr>
          <a:xfrm>
            <a:off x="4580238" y="2471351"/>
            <a:ext cx="708454" cy="7084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Rectangle 10"/>
          <p:cNvSpPr/>
          <p:nvPr/>
        </p:nvSpPr>
        <p:spPr>
          <a:xfrm>
            <a:off x="5288692" y="2471351"/>
            <a:ext cx="708454" cy="7084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Rectangle 11"/>
          <p:cNvSpPr/>
          <p:nvPr/>
        </p:nvSpPr>
        <p:spPr>
          <a:xfrm>
            <a:off x="5997146" y="2471351"/>
            <a:ext cx="708454" cy="7084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Rectangle 12"/>
          <p:cNvSpPr/>
          <p:nvPr/>
        </p:nvSpPr>
        <p:spPr>
          <a:xfrm>
            <a:off x="6705600" y="2471351"/>
            <a:ext cx="708454" cy="7084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Rectangle 13"/>
          <p:cNvSpPr/>
          <p:nvPr/>
        </p:nvSpPr>
        <p:spPr>
          <a:xfrm>
            <a:off x="3871784" y="3179805"/>
            <a:ext cx="708454" cy="7084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Rectangle 14"/>
          <p:cNvSpPr/>
          <p:nvPr/>
        </p:nvSpPr>
        <p:spPr>
          <a:xfrm>
            <a:off x="4580238" y="3179805"/>
            <a:ext cx="708454" cy="7084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Rectangle 15"/>
          <p:cNvSpPr/>
          <p:nvPr/>
        </p:nvSpPr>
        <p:spPr>
          <a:xfrm>
            <a:off x="5288692" y="3179805"/>
            <a:ext cx="708454" cy="7084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Rectangle 16"/>
          <p:cNvSpPr/>
          <p:nvPr/>
        </p:nvSpPr>
        <p:spPr>
          <a:xfrm>
            <a:off x="5997146" y="3179805"/>
            <a:ext cx="708454" cy="7084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Rectangle 17"/>
          <p:cNvSpPr/>
          <p:nvPr/>
        </p:nvSpPr>
        <p:spPr>
          <a:xfrm>
            <a:off x="6705600" y="3179805"/>
            <a:ext cx="708454" cy="7084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Rectangle 18"/>
          <p:cNvSpPr/>
          <p:nvPr/>
        </p:nvSpPr>
        <p:spPr>
          <a:xfrm>
            <a:off x="3871784" y="3888259"/>
            <a:ext cx="708454" cy="7084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Rectangle 19"/>
          <p:cNvSpPr/>
          <p:nvPr/>
        </p:nvSpPr>
        <p:spPr>
          <a:xfrm>
            <a:off x="4580238" y="3888259"/>
            <a:ext cx="708454" cy="7084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Rectangle 20"/>
          <p:cNvSpPr/>
          <p:nvPr/>
        </p:nvSpPr>
        <p:spPr>
          <a:xfrm>
            <a:off x="5288692" y="3888259"/>
            <a:ext cx="708454" cy="7084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Rectangle 21"/>
          <p:cNvSpPr/>
          <p:nvPr/>
        </p:nvSpPr>
        <p:spPr>
          <a:xfrm>
            <a:off x="5997146" y="3888259"/>
            <a:ext cx="708454" cy="7084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Rectangle 22"/>
          <p:cNvSpPr/>
          <p:nvPr/>
        </p:nvSpPr>
        <p:spPr>
          <a:xfrm>
            <a:off x="6705600" y="3888259"/>
            <a:ext cx="708454" cy="7084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Rectangle 23"/>
          <p:cNvSpPr/>
          <p:nvPr/>
        </p:nvSpPr>
        <p:spPr>
          <a:xfrm>
            <a:off x="3871784" y="4596713"/>
            <a:ext cx="708454" cy="7084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Rectangle 24"/>
          <p:cNvSpPr/>
          <p:nvPr/>
        </p:nvSpPr>
        <p:spPr>
          <a:xfrm>
            <a:off x="4580238" y="4596713"/>
            <a:ext cx="708454" cy="7084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Rectangle 25"/>
          <p:cNvSpPr/>
          <p:nvPr/>
        </p:nvSpPr>
        <p:spPr>
          <a:xfrm>
            <a:off x="5288692" y="4596713"/>
            <a:ext cx="708454" cy="7084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Rectangle 26"/>
          <p:cNvSpPr/>
          <p:nvPr/>
        </p:nvSpPr>
        <p:spPr>
          <a:xfrm>
            <a:off x="5997146" y="4596713"/>
            <a:ext cx="708454" cy="7084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Rectangle 27"/>
          <p:cNvSpPr/>
          <p:nvPr/>
        </p:nvSpPr>
        <p:spPr>
          <a:xfrm>
            <a:off x="6705600" y="4596713"/>
            <a:ext cx="708454" cy="7084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TextBox 1"/>
          <p:cNvSpPr txBox="1"/>
          <p:nvPr/>
        </p:nvSpPr>
        <p:spPr>
          <a:xfrm>
            <a:off x="3253946" y="5519351"/>
            <a:ext cx="5099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(0,1,1,1,0,1,0,0,0,1,1,0,0,0,1,1,0,0,0,1,0,1,1,1,0)</a:t>
            </a:r>
            <a:endParaRPr lang="hu-HU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3986820" y="5888683"/>
            <a:ext cx="4020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00B050"/>
                </a:solidFill>
              </a:rPr>
              <a:t>(A,3B,A,B,3A,2B,3A,2B,3A,B,A,3B,A)</a:t>
            </a:r>
            <a:endParaRPr lang="hu-HU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8863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b="1" dirty="0" smtClean="0"/>
              <a:t>DATA COMPRESSION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b="1" dirty="0" smtClean="0"/>
              <a:t>LZW compression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87292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LZW</a:t>
            </a:r>
            <a:endParaRPr lang="hu-HU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853248"/>
            <a:ext cx="8946541" cy="4395151"/>
          </a:xfrm>
        </p:spPr>
        <p:txBody>
          <a:bodyPr>
            <a:normAutofit/>
          </a:bodyPr>
          <a:lstStyle/>
          <a:p>
            <a:r>
              <a:rPr lang="hu-HU" b="1" dirty="0" smtClean="0"/>
              <a:t>LZW </a:t>
            </a:r>
            <a:r>
              <a:rPr lang="hu-HU" dirty="0" smtClean="0"/>
              <a:t>stands for Lempel-Ziv-Welsch</a:t>
            </a:r>
          </a:p>
          <a:p>
            <a:r>
              <a:rPr lang="hu-HU" b="1" dirty="0" smtClean="0"/>
              <a:t>LZW</a:t>
            </a:r>
            <a:r>
              <a:rPr lang="hu-HU" dirty="0" smtClean="0"/>
              <a:t> </a:t>
            </a:r>
            <a:r>
              <a:rPr lang="hu-HU" dirty="0"/>
              <a:t>is an u</a:t>
            </a:r>
            <a:r>
              <a:rPr lang="it-IT" dirty="0"/>
              <a:t>niversal lossless data compression </a:t>
            </a:r>
            <a:r>
              <a:rPr lang="it-IT" dirty="0" smtClean="0"/>
              <a:t>algorithm</a:t>
            </a:r>
            <a:endParaRPr lang="hu-HU" dirty="0" smtClean="0"/>
          </a:p>
          <a:p>
            <a:r>
              <a:rPr lang="hu-HU" dirty="0" smtClean="0"/>
              <a:t>It is more efficient than Huffman-encoding !!!</a:t>
            </a:r>
          </a:p>
          <a:p>
            <a:r>
              <a:rPr lang="hu-HU" dirty="0" smtClean="0"/>
              <a:t>It is very simple </a:t>
            </a:r>
            <a:r>
              <a:rPr lang="hu-HU" dirty="0"/>
              <a:t>to </a:t>
            </a:r>
            <a:r>
              <a:rPr lang="hu-HU" dirty="0" smtClean="0"/>
              <a:t>implement   ~ advantage </a:t>
            </a:r>
          </a:p>
          <a:p>
            <a:r>
              <a:rPr lang="hu-HU" dirty="0"/>
              <a:t>W</a:t>
            </a:r>
            <a:r>
              <a:rPr lang="en-US" dirty="0" err="1" smtClean="0"/>
              <a:t>idely</a:t>
            </a:r>
            <a:r>
              <a:rPr lang="en-US" dirty="0" smtClean="0"/>
              <a:t> </a:t>
            </a:r>
            <a:r>
              <a:rPr lang="en-US" dirty="0"/>
              <a:t>used </a:t>
            </a:r>
            <a:r>
              <a:rPr lang="hu-HU" dirty="0" smtClean="0"/>
              <a:t>in </a:t>
            </a:r>
            <a:r>
              <a:rPr lang="en-US" b="1" dirty="0" smtClean="0"/>
              <a:t>Unix</a:t>
            </a:r>
            <a:r>
              <a:rPr lang="en-US" b="1" dirty="0"/>
              <a:t> </a:t>
            </a:r>
            <a:r>
              <a:rPr lang="hu-HU" b="1" dirty="0" smtClean="0"/>
              <a:t>OS</a:t>
            </a:r>
            <a:r>
              <a:rPr lang="en-US" b="1" dirty="0" smtClean="0"/>
              <a:t> </a:t>
            </a:r>
            <a:r>
              <a:rPr lang="en-US" dirty="0"/>
              <a:t>and </a:t>
            </a:r>
            <a:r>
              <a:rPr lang="en-US" dirty="0" smtClean="0"/>
              <a:t>in </a:t>
            </a:r>
            <a:r>
              <a:rPr lang="en-US" dirty="0"/>
              <a:t>the </a:t>
            </a:r>
            <a:r>
              <a:rPr lang="en-US" b="1" dirty="0"/>
              <a:t>GIF</a:t>
            </a:r>
            <a:r>
              <a:rPr lang="en-US" dirty="0"/>
              <a:t> image </a:t>
            </a:r>
            <a:r>
              <a:rPr lang="en-US" dirty="0" smtClean="0"/>
              <a:t>format</a:t>
            </a:r>
            <a:endParaRPr lang="hu-HU" dirty="0" smtClean="0"/>
          </a:p>
          <a:p>
            <a:r>
              <a:rPr lang="hu-HU" dirty="0" smtClean="0"/>
              <a:t>Problem with Huffman-encoding </a:t>
            </a:r>
            <a:r>
              <a:rPr lang="hu-HU" dirty="0" smtClean="0">
                <a:sym typeface="Wingdings" panose="05000000000000000000" pitchFamily="2" charset="2"/>
              </a:rPr>
              <a:t> it has to preprocess the text in order to get the frequencies </a:t>
            </a:r>
            <a:endParaRPr lang="hu-HU" dirty="0" smtClean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70140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LZW</a:t>
            </a:r>
            <a:endParaRPr lang="hu-HU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609859"/>
            <a:ext cx="9327594" cy="4947633"/>
          </a:xfrm>
        </p:spPr>
        <p:txBody>
          <a:bodyPr>
            <a:normAutofit/>
          </a:bodyPr>
          <a:lstStyle/>
          <a:p>
            <a:r>
              <a:rPr lang="hu-HU" b="1" dirty="0" smtClean="0"/>
              <a:t>LZW</a:t>
            </a:r>
            <a:r>
              <a:rPr lang="hu-HU" dirty="0" smtClean="0"/>
              <a:t> principle</a:t>
            </a:r>
            <a:r>
              <a:rPr lang="hu-HU" dirty="0"/>
              <a:t>: the probability distribution of words/characters differ from text to </a:t>
            </a:r>
            <a:r>
              <a:rPr lang="hu-HU" dirty="0" smtClean="0"/>
              <a:t>text</a:t>
            </a:r>
          </a:p>
          <a:p>
            <a:r>
              <a:rPr lang="hu-HU" dirty="0"/>
              <a:t>I</a:t>
            </a:r>
            <a:r>
              <a:rPr lang="hu-HU" dirty="0" smtClean="0"/>
              <a:t>t is a dynamic algorithm: optimizes the algorithm to the actual text !!!</a:t>
            </a:r>
          </a:p>
          <a:p>
            <a:r>
              <a:rPr lang="hu-HU" dirty="0"/>
              <a:t>I</a:t>
            </a:r>
            <a:r>
              <a:rPr lang="en-US" dirty="0" smtClean="0"/>
              <a:t>t learn</a:t>
            </a:r>
            <a:r>
              <a:rPr lang="hu-HU" dirty="0" smtClean="0"/>
              <a:t>s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smtClean="0"/>
              <a:t>update</a:t>
            </a:r>
            <a:r>
              <a:rPr lang="hu-HU" dirty="0" smtClean="0"/>
              <a:t>s</a:t>
            </a:r>
            <a:r>
              <a:rPr lang="en-US" dirty="0" smtClean="0"/>
              <a:t> </a:t>
            </a:r>
            <a:r>
              <a:rPr lang="en-US" dirty="0"/>
              <a:t>model as </a:t>
            </a:r>
            <a:r>
              <a:rPr lang="hu-HU" dirty="0" smtClean="0"/>
              <a:t>it </a:t>
            </a:r>
            <a:r>
              <a:rPr lang="en-US" dirty="0" smtClean="0"/>
              <a:t>read</a:t>
            </a:r>
            <a:r>
              <a:rPr lang="hu-HU" dirty="0" smtClean="0"/>
              <a:t>s </a:t>
            </a:r>
            <a:r>
              <a:rPr lang="en-US" dirty="0" smtClean="0"/>
              <a:t>the text</a:t>
            </a:r>
            <a:endParaRPr lang="hu-HU" dirty="0" smtClean="0"/>
          </a:p>
          <a:p>
            <a:r>
              <a:rPr lang="hu-HU" dirty="0"/>
              <a:t>W</a:t>
            </a:r>
            <a:r>
              <a:rPr lang="hu-HU" dirty="0" smtClean="0"/>
              <a:t>e use an associative array </a:t>
            </a:r>
            <a:r>
              <a:rPr lang="hu-HU" dirty="0" smtClean="0">
                <a:sym typeface="Wingdings" panose="05000000000000000000" pitchFamily="2" charset="2"/>
              </a:rPr>
              <a:t></a:t>
            </a:r>
            <a:r>
              <a:rPr lang="hu-HU" dirty="0" smtClean="0"/>
              <a:t> appropriate data structure would be a trie or a hashtable</a:t>
            </a:r>
          </a:p>
          <a:p>
            <a:r>
              <a:rPr lang="en-US" dirty="0" smtClean="0"/>
              <a:t>Huffman</a:t>
            </a:r>
            <a:r>
              <a:rPr lang="hu-HU" dirty="0"/>
              <a:t>-</a:t>
            </a:r>
            <a:r>
              <a:rPr lang="hu-HU" dirty="0" smtClean="0"/>
              <a:t>encoding</a:t>
            </a:r>
            <a:r>
              <a:rPr lang="en-US" dirty="0" smtClean="0"/>
              <a:t> </a:t>
            </a:r>
            <a:r>
              <a:rPr lang="en-US" dirty="0"/>
              <a:t>may be less favorable since it will first need to gather empirical statistics of the file and </a:t>
            </a:r>
            <a:r>
              <a:rPr lang="en-US" dirty="0" smtClean="0"/>
              <a:t>then</a:t>
            </a:r>
            <a:r>
              <a:rPr lang="hu-HU" dirty="0" smtClean="0"/>
              <a:t> </a:t>
            </a:r>
            <a:r>
              <a:rPr lang="en-US" dirty="0" smtClean="0"/>
              <a:t>do </a:t>
            </a:r>
            <a:r>
              <a:rPr lang="en-US" dirty="0"/>
              <a:t>the actual compression in a second </a:t>
            </a:r>
            <a:r>
              <a:rPr lang="en-US" dirty="0" smtClean="0"/>
              <a:t>half</a:t>
            </a:r>
            <a:r>
              <a:rPr lang="hu-HU" dirty="0" smtClean="0"/>
              <a:t> </a:t>
            </a:r>
            <a:r>
              <a:rPr lang="hu-HU" dirty="0" smtClean="0">
                <a:sym typeface="Wingdings" panose="05000000000000000000" pitchFamily="2" charset="2"/>
              </a:rPr>
              <a:t> not online algorithm</a:t>
            </a:r>
            <a:endParaRPr lang="hu-HU" dirty="0" smtClean="0"/>
          </a:p>
          <a:p>
            <a:r>
              <a:rPr lang="hu-HU" dirty="0" smtClean="0"/>
              <a:t>While </a:t>
            </a:r>
            <a:r>
              <a:rPr lang="en-US" b="1" dirty="0" smtClean="0"/>
              <a:t>LZ</a:t>
            </a:r>
            <a:r>
              <a:rPr lang="hu-HU" b="1" dirty="0" smtClean="0"/>
              <a:t>W</a:t>
            </a:r>
            <a:r>
              <a:rPr lang="en-US" dirty="0" smtClean="0"/>
              <a:t> </a:t>
            </a:r>
            <a:r>
              <a:rPr lang="en-US" dirty="0"/>
              <a:t>can be implemented </a:t>
            </a:r>
            <a:r>
              <a:rPr lang="en-US" dirty="0" smtClean="0"/>
              <a:t>online</a:t>
            </a:r>
            <a:endParaRPr lang="en-US" dirty="0"/>
          </a:p>
          <a:p>
            <a:r>
              <a:rPr lang="hu-HU" dirty="0" smtClean="0"/>
              <a:t>Huffman coding on the other hand eliminates </a:t>
            </a:r>
            <a:r>
              <a:rPr lang="hu-HU" dirty="0"/>
              <a:t>entropy that </a:t>
            </a:r>
            <a:r>
              <a:rPr lang="hu-HU" dirty="0" smtClean="0"/>
              <a:t>Lempel-Ziv-Welsch does not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0065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LZW algorithm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2884868" y="1853248"/>
            <a:ext cx="8837676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>
                <a:solidFill>
                  <a:srgbClr val="FFFF00"/>
                </a:solidFill>
              </a:rPr>
              <a:t>1.) </a:t>
            </a:r>
            <a:r>
              <a:rPr lang="hu-HU" sz="2000" dirty="0" smtClean="0"/>
              <a:t>initialize the hashmap / trie to contain all strings</a:t>
            </a:r>
          </a:p>
          <a:p>
            <a:r>
              <a:rPr lang="hu-HU" sz="2000" dirty="0"/>
              <a:t>	</a:t>
            </a:r>
            <a:r>
              <a:rPr lang="hu-HU" sz="2000" dirty="0" smtClean="0"/>
              <a:t>with length one</a:t>
            </a:r>
          </a:p>
          <a:p>
            <a:endParaRPr lang="hu-HU" sz="2000" dirty="0" smtClean="0"/>
          </a:p>
          <a:p>
            <a:r>
              <a:rPr lang="hu-HU" sz="2000" b="1" dirty="0" smtClean="0">
                <a:solidFill>
                  <a:srgbClr val="FFFF00"/>
                </a:solidFill>
              </a:rPr>
              <a:t>2.) </a:t>
            </a:r>
            <a:r>
              <a:rPr lang="hu-HU" sz="2000" dirty="0"/>
              <a:t>f</a:t>
            </a:r>
            <a:r>
              <a:rPr lang="en-US" sz="2000" dirty="0" err="1" smtClean="0"/>
              <a:t>ind</a:t>
            </a:r>
            <a:r>
              <a:rPr lang="en-US" sz="2000" dirty="0" smtClean="0"/>
              <a:t> </a:t>
            </a:r>
            <a:r>
              <a:rPr lang="en-US" sz="2000" dirty="0"/>
              <a:t>the longest </a:t>
            </a:r>
            <a:r>
              <a:rPr lang="en-US" sz="2000" dirty="0" smtClean="0"/>
              <a:t>string </a:t>
            </a:r>
            <a:r>
              <a:rPr lang="en-US" sz="2000" dirty="0"/>
              <a:t>in the </a:t>
            </a:r>
            <a:r>
              <a:rPr lang="hu-HU" sz="2000" dirty="0" smtClean="0"/>
              <a:t>hashtable </a:t>
            </a:r>
            <a:r>
              <a:rPr lang="en-US" sz="2000" dirty="0" smtClean="0"/>
              <a:t>that</a:t>
            </a:r>
            <a:endParaRPr lang="hu-HU" sz="2000" dirty="0" smtClean="0"/>
          </a:p>
          <a:p>
            <a:r>
              <a:rPr lang="hu-HU" sz="2000" dirty="0"/>
              <a:t>	</a:t>
            </a:r>
            <a:r>
              <a:rPr lang="en-US" sz="2000" dirty="0" smtClean="0"/>
              <a:t> </a:t>
            </a:r>
            <a:r>
              <a:rPr lang="en-US" sz="2000" dirty="0"/>
              <a:t>matches the current </a:t>
            </a:r>
            <a:r>
              <a:rPr lang="en-US" sz="2000" dirty="0" smtClean="0"/>
              <a:t>input</a:t>
            </a:r>
            <a:endParaRPr lang="hu-HU" sz="2000" dirty="0" smtClean="0"/>
          </a:p>
          <a:p>
            <a:endParaRPr lang="hu-HU" sz="2000" dirty="0" smtClean="0"/>
          </a:p>
          <a:p>
            <a:r>
              <a:rPr lang="hu-HU" sz="2000" b="1" dirty="0" smtClean="0">
                <a:solidFill>
                  <a:srgbClr val="FFFF00"/>
                </a:solidFill>
              </a:rPr>
              <a:t>3.) </a:t>
            </a:r>
            <a:r>
              <a:rPr lang="hu-HU" sz="2000" dirty="0" smtClean="0"/>
              <a:t>we keep adding the string </a:t>
            </a:r>
            <a:r>
              <a:rPr lang="en-US" sz="2000" dirty="0"/>
              <a:t>followed by the next symbol in the </a:t>
            </a:r>
            <a:r>
              <a:rPr lang="en-US" sz="2000" dirty="0" smtClean="0"/>
              <a:t>input</a:t>
            </a:r>
            <a:endParaRPr lang="hu-HU" sz="2000" dirty="0" smtClean="0"/>
          </a:p>
          <a:p>
            <a:r>
              <a:rPr lang="hu-HU" sz="2000" dirty="0"/>
              <a:t>	</a:t>
            </a:r>
            <a:r>
              <a:rPr lang="en-US" sz="2000" dirty="0" smtClean="0"/>
              <a:t> </a:t>
            </a:r>
            <a:r>
              <a:rPr lang="en-US" sz="2000" dirty="0"/>
              <a:t>to the </a:t>
            </a:r>
            <a:r>
              <a:rPr lang="hu-HU" sz="2000" dirty="0" smtClean="0"/>
              <a:t>hashmap</a:t>
            </a:r>
            <a:endParaRPr lang="hu-HU" sz="2000" dirty="0"/>
          </a:p>
        </p:txBody>
      </p:sp>
    </p:spTree>
    <p:extLst>
      <p:ext uri="{BB962C8B-B14F-4D97-AF65-F5344CB8AC3E}">
        <p14:creationId xmlns:p14="http://schemas.microsoft.com/office/powerpoint/2010/main" val="2358294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Compression</a:t>
            </a:r>
            <a:endParaRPr lang="hu-HU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17789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867666" y="543698"/>
            <a:ext cx="6240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 smtClean="0"/>
              <a:t>C    A    R    </a:t>
            </a:r>
            <a:r>
              <a:rPr lang="hu-HU" b="1" dirty="0" err="1" smtClean="0"/>
              <a:t>R</a:t>
            </a:r>
            <a:r>
              <a:rPr lang="hu-HU" b="1" dirty="0" smtClean="0"/>
              <a:t>    A    R    C    A    R    C     A    R</a:t>
            </a:r>
            <a:r>
              <a:rPr lang="hu-HU" dirty="0" smtClean="0"/>
              <a:t> </a:t>
            </a: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810320"/>
              </p:ext>
            </p:extLst>
          </p:nvPr>
        </p:nvGraphicFramePr>
        <p:xfrm>
          <a:off x="352854" y="543698"/>
          <a:ext cx="2745946" cy="40792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72973"/>
                <a:gridCol w="13729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Key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Value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749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67666" y="543698"/>
            <a:ext cx="6240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 smtClean="0"/>
              <a:t>C    A    R    </a:t>
            </a:r>
            <a:r>
              <a:rPr lang="hu-HU" b="1" dirty="0" err="1" smtClean="0"/>
              <a:t>R</a:t>
            </a:r>
            <a:r>
              <a:rPr lang="hu-HU" b="1" dirty="0" smtClean="0"/>
              <a:t>    A    R    C    A    R    C     A    R </a:t>
            </a:r>
            <a:endParaRPr lang="en-US" b="1" dirty="0"/>
          </a:p>
        </p:txBody>
      </p: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6936561"/>
              </p:ext>
            </p:extLst>
          </p:nvPr>
        </p:nvGraphicFramePr>
        <p:xfrm>
          <a:off x="352854" y="543698"/>
          <a:ext cx="2745946" cy="40792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72973"/>
                <a:gridCol w="13729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Key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Value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C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R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1994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67666" y="543698"/>
            <a:ext cx="6240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 </a:t>
            </a:r>
            <a:r>
              <a:rPr lang="hu-HU" b="1" dirty="0" smtClean="0"/>
              <a:t>   A    R    </a:t>
            </a:r>
            <a:r>
              <a:rPr lang="hu-HU" b="1" dirty="0" err="1" smtClean="0"/>
              <a:t>R</a:t>
            </a:r>
            <a:r>
              <a:rPr lang="hu-HU" b="1" dirty="0" smtClean="0"/>
              <a:t>    A    R    C    A    R    C     A    R </a:t>
            </a:r>
            <a:endParaRPr lang="en-US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3867666" y="9130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en-US" dirty="0"/>
          </a:p>
        </p:txBody>
      </p:sp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718544"/>
              </p:ext>
            </p:extLst>
          </p:nvPr>
        </p:nvGraphicFramePr>
        <p:xfrm>
          <a:off x="352854" y="543698"/>
          <a:ext cx="2745946" cy="40792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72973"/>
                <a:gridCol w="13729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Key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Value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C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R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3401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3867666" y="9130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867666" y="543698"/>
            <a:ext cx="6240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</a:t>
            </a:r>
            <a:r>
              <a:rPr lang="hu-HU" b="1" dirty="0" smtClean="0"/>
              <a:t>    A    R    </a:t>
            </a:r>
            <a:r>
              <a:rPr lang="hu-HU" b="1" dirty="0" err="1" smtClean="0"/>
              <a:t>R</a:t>
            </a:r>
            <a:r>
              <a:rPr lang="hu-HU" b="1" dirty="0" smtClean="0"/>
              <a:t>    A    R    C    A    R    C     A    R </a:t>
            </a:r>
            <a:endParaRPr lang="en-US" b="1" dirty="0"/>
          </a:p>
        </p:txBody>
      </p:sp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0815308"/>
              </p:ext>
            </p:extLst>
          </p:nvPr>
        </p:nvGraphicFramePr>
        <p:xfrm>
          <a:off x="352854" y="543698"/>
          <a:ext cx="2745946" cy="40792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72973"/>
                <a:gridCol w="13729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Key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Value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C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R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CA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4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3148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3867666" y="9130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867666" y="543698"/>
            <a:ext cx="6240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    A</a:t>
            </a:r>
            <a:r>
              <a:rPr lang="hu-HU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hu-HU" b="1" dirty="0" smtClean="0"/>
              <a:t>   R    </a:t>
            </a:r>
            <a:r>
              <a:rPr lang="hu-HU" b="1" dirty="0" err="1" smtClean="0"/>
              <a:t>R</a:t>
            </a:r>
            <a:r>
              <a:rPr lang="hu-HU" b="1" dirty="0" smtClean="0"/>
              <a:t>    A    R    C    A    R    C     A    R </a:t>
            </a:r>
            <a:endParaRPr 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4285999" y="9130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  <a:endParaRPr lang="en-US" dirty="0"/>
          </a:p>
        </p:txBody>
      </p:sp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1132190"/>
              </p:ext>
            </p:extLst>
          </p:nvPr>
        </p:nvGraphicFramePr>
        <p:xfrm>
          <a:off x="352854" y="543698"/>
          <a:ext cx="2745946" cy="40792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72973"/>
                <a:gridCol w="13729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Key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Value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C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R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CA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4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1793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83346" y="824248"/>
            <a:ext cx="4860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TEXT TO COMPRESS</a:t>
            </a:r>
            <a:r>
              <a:rPr lang="hu-HU" dirty="0" smtClean="0"/>
              <a:t>:  </a:t>
            </a:r>
            <a:r>
              <a:rPr lang="hu-HU" b="1" dirty="0" smtClean="0"/>
              <a:t>AACABBCCCDDEEEE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265831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3867666" y="9130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867666" y="543698"/>
            <a:ext cx="6240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    A    </a:t>
            </a:r>
            <a:r>
              <a:rPr lang="hu-HU" b="1" dirty="0" smtClean="0"/>
              <a:t>R    </a:t>
            </a:r>
            <a:r>
              <a:rPr lang="hu-HU" b="1" dirty="0" err="1" smtClean="0"/>
              <a:t>R</a:t>
            </a:r>
            <a:r>
              <a:rPr lang="hu-HU" b="1" dirty="0" smtClean="0"/>
              <a:t>    A    R    C    A    R    C     A    R </a:t>
            </a:r>
            <a:endParaRPr 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4285999" y="9130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  <a:endParaRPr lang="en-US" dirty="0"/>
          </a:p>
        </p:txBody>
      </p:sp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6191619"/>
              </p:ext>
            </p:extLst>
          </p:nvPr>
        </p:nvGraphicFramePr>
        <p:xfrm>
          <a:off x="352854" y="543698"/>
          <a:ext cx="2745946" cy="40792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72973"/>
                <a:gridCol w="13729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Key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Value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C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R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CA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4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AR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5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6328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3867666" y="9130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867666" y="543698"/>
            <a:ext cx="6240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    A    R    </a:t>
            </a:r>
            <a:r>
              <a:rPr lang="hu-HU" b="1" dirty="0" err="1" smtClean="0"/>
              <a:t>R</a:t>
            </a:r>
            <a:r>
              <a:rPr lang="hu-HU" b="1" dirty="0" smtClean="0"/>
              <a:t>    A    R    C    A    R    C     A    R </a:t>
            </a:r>
            <a:endParaRPr 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4285999" y="9130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707926" y="9130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en-US" dirty="0"/>
          </a:p>
        </p:txBody>
      </p: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3197982"/>
              </p:ext>
            </p:extLst>
          </p:nvPr>
        </p:nvGraphicFramePr>
        <p:xfrm>
          <a:off x="352854" y="543698"/>
          <a:ext cx="2745946" cy="40792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72973"/>
                <a:gridCol w="13729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Key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Value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C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R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CA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4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AR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5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6542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3867666" y="9130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867666" y="543698"/>
            <a:ext cx="6240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    A    R    </a:t>
            </a:r>
            <a:r>
              <a:rPr lang="hu-HU" b="1" dirty="0" err="1" smtClean="0"/>
              <a:t>R</a:t>
            </a:r>
            <a:r>
              <a:rPr lang="hu-HU" b="1" dirty="0" smtClean="0"/>
              <a:t>    A    R    C    A    R    C     A    R </a:t>
            </a:r>
            <a:endParaRPr 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4285999" y="9130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707926" y="9130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en-US" dirty="0"/>
          </a:p>
        </p:txBody>
      </p: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3489617"/>
              </p:ext>
            </p:extLst>
          </p:nvPr>
        </p:nvGraphicFramePr>
        <p:xfrm>
          <a:off x="352854" y="543698"/>
          <a:ext cx="2745946" cy="40792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72973"/>
                <a:gridCol w="13729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Key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Value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C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R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CA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4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AR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5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RR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6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3888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3867666" y="9130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867666" y="543698"/>
            <a:ext cx="6240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    A    R  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</a:t>
            </a:r>
            <a:r>
              <a:rPr lang="hu-HU" b="1" dirty="0" smtClean="0"/>
              <a:t>A    R    C    A    R    C     A    R </a:t>
            </a:r>
            <a:endParaRPr 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4285999" y="9130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707926" y="9130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101545" y="9130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en-US" dirty="0"/>
          </a:p>
        </p:txBody>
      </p: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0614451"/>
              </p:ext>
            </p:extLst>
          </p:nvPr>
        </p:nvGraphicFramePr>
        <p:xfrm>
          <a:off x="352854" y="543698"/>
          <a:ext cx="2745946" cy="40792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72973"/>
                <a:gridCol w="13729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Key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Value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C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R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CA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4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AR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5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RR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6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6646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3867666" y="9130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867666" y="543698"/>
            <a:ext cx="6240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    A    R  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</a:t>
            </a:r>
            <a:r>
              <a:rPr lang="hu-HU" b="1" dirty="0" smtClean="0"/>
              <a:t>A    R    C    A    R    C     A    R </a:t>
            </a:r>
            <a:endParaRPr 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4285999" y="9130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707926" y="9130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101545" y="9130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en-US" dirty="0"/>
          </a:p>
        </p:txBody>
      </p: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1214233"/>
              </p:ext>
            </p:extLst>
          </p:nvPr>
        </p:nvGraphicFramePr>
        <p:xfrm>
          <a:off x="352854" y="543698"/>
          <a:ext cx="2745946" cy="40792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72973"/>
                <a:gridCol w="13729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Key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Value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C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R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CA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4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AR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5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RR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6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RA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7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1597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3867666" y="9130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867666" y="543698"/>
            <a:ext cx="6240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    A    R  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A    R    </a:t>
            </a:r>
            <a:r>
              <a:rPr lang="hu-HU" b="1" dirty="0" smtClean="0"/>
              <a:t>C    A    R    C     A    R </a:t>
            </a:r>
            <a:endParaRPr 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4285999" y="9130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707926" y="9130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101545" y="9130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548186" y="9130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2482704"/>
              </p:ext>
            </p:extLst>
          </p:nvPr>
        </p:nvGraphicFramePr>
        <p:xfrm>
          <a:off x="352854" y="543698"/>
          <a:ext cx="2745946" cy="40792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72973"/>
                <a:gridCol w="13729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Key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Value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C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R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CA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4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AR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5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RR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6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RA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7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7595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3867666" y="9130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867666" y="543698"/>
            <a:ext cx="6240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    A    R  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A    R    </a:t>
            </a:r>
            <a:r>
              <a:rPr lang="hu-HU" b="1" dirty="0" smtClean="0"/>
              <a:t>C    A    R    C     A    R </a:t>
            </a:r>
            <a:endParaRPr 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4285999" y="9130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707926" y="9130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101545" y="9130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548186" y="9130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936104"/>
              </p:ext>
            </p:extLst>
          </p:nvPr>
        </p:nvGraphicFramePr>
        <p:xfrm>
          <a:off x="352854" y="543698"/>
          <a:ext cx="2745946" cy="40792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72973"/>
                <a:gridCol w="13729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Key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Value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C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R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CA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4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AR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5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RR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6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RA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7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ARC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8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9253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3867666" y="9130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867666" y="543698"/>
            <a:ext cx="6240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    A    R  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A    R    C    A    </a:t>
            </a:r>
            <a:r>
              <a:rPr lang="hu-HU" b="1" dirty="0" smtClean="0"/>
              <a:t>R    C     A    R </a:t>
            </a:r>
            <a:endParaRPr 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4285999" y="9130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707926" y="9130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101545" y="9130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548186" y="9130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328240" y="9130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4</a:t>
            </a:r>
            <a:endParaRPr lang="en-US" dirty="0"/>
          </a:p>
        </p:txBody>
      </p:sp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4648890"/>
              </p:ext>
            </p:extLst>
          </p:nvPr>
        </p:nvGraphicFramePr>
        <p:xfrm>
          <a:off x="352854" y="543698"/>
          <a:ext cx="2745946" cy="40792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72973"/>
                <a:gridCol w="13729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Key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Value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C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R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CA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4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AR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5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RR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6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RA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7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ARC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8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8460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3867666" y="9130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867666" y="543698"/>
            <a:ext cx="6240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    A    R  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A    R    C    A    </a:t>
            </a:r>
            <a:r>
              <a:rPr lang="hu-HU" b="1" dirty="0" smtClean="0"/>
              <a:t>R    C     A    R </a:t>
            </a:r>
            <a:endParaRPr 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4285999" y="9130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707926" y="9130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101545" y="9130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548186" y="9130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328240" y="9130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4</a:t>
            </a:r>
            <a:endParaRPr lang="en-US" dirty="0"/>
          </a:p>
        </p:txBody>
      </p:sp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5091541"/>
              </p:ext>
            </p:extLst>
          </p:nvPr>
        </p:nvGraphicFramePr>
        <p:xfrm>
          <a:off x="352854" y="543698"/>
          <a:ext cx="2745946" cy="40792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72973"/>
                <a:gridCol w="13729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Key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Value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C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R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CA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4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AR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5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RR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6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RA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7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ARC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8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CAR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9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142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3867666" y="9130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867666" y="543698"/>
            <a:ext cx="6240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    A    R  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A    R    C    A    R    </a:t>
            </a:r>
            <a:r>
              <a:rPr lang="hu-HU" b="1" dirty="0" smtClean="0"/>
              <a:t>C     A    R </a:t>
            </a:r>
            <a:endParaRPr 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4285999" y="9130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707926" y="9130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101545" y="9130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548186" y="9130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328240" y="9130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4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7168500" y="9130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en-US" dirty="0"/>
          </a:p>
        </p:txBody>
      </p: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7354148"/>
              </p:ext>
            </p:extLst>
          </p:nvPr>
        </p:nvGraphicFramePr>
        <p:xfrm>
          <a:off x="352854" y="543698"/>
          <a:ext cx="2745946" cy="40792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72973"/>
                <a:gridCol w="13729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Key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Value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C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R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CA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4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AR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5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RR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6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RA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7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ARC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8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CAR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9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4754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83346" y="824248"/>
            <a:ext cx="4860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TEXT TO COMPRESS</a:t>
            </a:r>
            <a:r>
              <a:rPr lang="hu-HU" dirty="0" smtClean="0"/>
              <a:t>:  </a:t>
            </a:r>
            <a:r>
              <a:rPr lang="hu-HU" b="1" dirty="0" smtClean="0">
                <a:solidFill>
                  <a:srgbClr val="FFFF00"/>
                </a:solidFill>
              </a:rPr>
              <a:t>AA</a:t>
            </a:r>
            <a:r>
              <a:rPr lang="hu-HU" b="1" dirty="0" smtClean="0">
                <a:solidFill>
                  <a:schemeClr val="tx2"/>
                </a:solidFill>
              </a:rPr>
              <a:t>C</a:t>
            </a:r>
            <a:r>
              <a:rPr lang="hu-HU" b="1" dirty="0" smtClean="0"/>
              <a:t>A</a:t>
            </a:r>
            <a:r>
              <a:rPr lang="hu-HU" b="1" dirty="0" smtClean="0">
                <a:solidFill>
                  <a:srgbClr val="FFFF00"/>
                </a:solidFill>
              </a:rPr>
              <a:t>BB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CCC</a:t>
            </a:r>
            <a:r>
              <a:rPr lang="hu-HU" b="1" dirty="0" smtClean="0">
                <a:solidFill>
                  <a:srgbClr val="00B0F0"/>
                </a:solidFill>
              </a:rPr>
              <a:t>DD</a:t>
            </a:r>
            <a:r>
              <a:rPr lang="hu-HU" b="1" dirty="0" smtClean="0">
                <a:solidFill>
                  <a:srgbClr val="FF0000"/>
                </a:solidFill>
              </a:rPr>
              <a:t>EEEE</a:t>
            </a:r>
            <a:endParaRPr lang="hu-HU" b="1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07903" y="1335248"/>
            <a:ext cx="4136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Compressed data: 2ACA2B3C2D4E</a:t>
            </a:r>
          </a:p>
        </p:txBody>
      </p:sp>
    </p:spTree>
    <p:extLst>
      <p:ext uri="{BB962C8B-B14F-4D97-AF65-F5344CB8AC3E}">
        <p14:creationId xmlns:p14="http://schemas.microsoft.com/office/powerpoint/2010/main" val="2492429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3867666" y="9130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867666" y="543698"/>
            <a:ext cx="6240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    A    R  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A    R    C    A    R    </a:t>
            </a:r>
            <a:r>
              <a:rPr lang="hu-HU" b="1" dirty="0" smtClean="0"/>
              <a:t>C     A    R </a:t>
            </a:r>
            <a:endParaRPr 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4285999" y="9130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707926" y="9130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101545" y="9130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548186" y="9130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328240" y="9130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4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7168500" y="9130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en-US" dirty="0"/>
          </a:p>
        </p:txBody>
      </p: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3533304"/>
              </p:ext>
            </p:extLst>
          </p:nvPr>
        </p:nvGraphicFramePr>
        <p:xfrm>
          <a:off x="352854" y="543698"/>
          <a:ext cx="2745946" cy="40792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72973"/>
                <a:gridCol w="13729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Key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Value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C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R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CA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4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AR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5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RR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6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RA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7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ARC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8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CAR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9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RC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10</a:t>
                      </a:r>
                      <a:endParaRPr lang="hu-HU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0626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3867666" y="9130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867666" y="543698"/>
            <a:ext cx="6240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    A    R  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A    R    C    A    R    C     A    R </a:t>
            </a: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285999" y="9130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707926" y="9130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101545" y="9130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548186" y="9130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328240" y="9130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4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7168500" y="9130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7641451" y="9130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6108377"/>
              </p:ext>
            </p:extLst>
          </p:nvPr>
        </p:nvGraphicFramePr>
        <p:xfrm>
          <a:off x="352854" y="543698"/>
          <a:ext cx="2745946" cy="40792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72973"/>
                <a:gridCol w="13729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Key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Value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C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R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CA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4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AR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5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RR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6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RA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7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ARC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8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CAR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9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RC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10</a:t>
                      </a:r>
                      <a:endParaRPr lang="hu-HU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1713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3867666" y="9130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867666" y="543698"/>
            <a:ext cx="6240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 smtClean="0">
                <a:solidFill>
                  <a:srgbClr val="00B050"/>
                </a:solidFill>
              </a:rPr>
              <a:t>C    A    R    </a:t>
            </a:r>
            <a:r>
              <a:rPr lang="hu-HU" b="1" dirty="0" err="1" smtClean="0">
                <a:solidFill>
                  <a:srgbClr val="00B050"/>
                </a:solidFill>
              </a:rPr>
              <a:t>R</a:t>
            </a:r>
            <a:r>
              <a:rPr lang="hu-HU" b="1" dirty="0" smtClean="0">
                <a:solidFill>
                  <a:srgbClr val="00B050"/>
                </a:solidFill>
              </a:rPr>
              <a:t>    A    R    C    A    R    C     A    R 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285999" y="9130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707926" y="9130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101545" y="9130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548186" y="9130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328240" y="9130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4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7168500" y="9130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7641451" y="9130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285999" y="2021026"/>
            <a:ext cx="647645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The longer the text we want to compress the faster </a:t>
            </a:r>
            <a:r>
              <a:rPr lang="hu-HU" b="1" dirty="0" smtClean="0"/>
              <a:t>LZW</a:t>
            </a:r>
          </a:p>
          <a:p>
            <a:r>
              <a:rPr lang="hu-HU" dirty="0"/>
              <a:t>b</a:t>
            </a:r>
            <a:r>
              <a:rPr lang="hu-HU" dirty="0" smtClean="0"/>
              <a:t>ecomes + does not need any preprocess phase !!!</a:t>
            </a:r>
          </a:p>
          <a:p>
            <a:endParaRPr lang="hu-HU" dirty="0"/>
          </a:p>
          <a:p>
            <a:r>
              <a:rPr lang="hu-HU" b="1" dirty="0" smtClean="0"/>
              <a:t>BUT</a:t>
            </a:r>
            <a:r>
              <a:rPr lang="hu-HU" dirty="0" smtClean="0"/>
              <a:t> not so memory friendy </a:t>
            </a:r>
            <a:r>
              <a:rPr lang="hu-HU" dirty="0" smtClean="0">
                <a:sym typeface="Wingdings" panose="05000000000000000000" pitchFamily="2" charset="2"/>
              </a:rPr>
              <a:t> we may store several key</a:t>
            </a:r>
          </a:p>
          <a:p>
            <a:r>
              <a:rPr lang="hu-HU" dirty="0">
                <a:sym typeface="Wingdings" panose="05000000000000000000" pitchFamily="2" charset="2"/>
              </a:rPr>
              <a:t>a</a:t>
            </a:r>
            <a:r>
              <a:rPr lang="hu-HU" dirty="0" smtClean="0">
                <a:sym typeface="Wingdings" panose="05000000000000000000" pitchFamily="2" charset="2"/>
              </a:rPr>
              <a:t>nd value paires in the hashtable / trie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 smtClean="0">
                <a:sym typeface="Wingdings" panose="05000000000000000000" pitchFamily="2" charset="2"/>
              </a:rPr>
              <a:t>Why to use </a:t>
            </a:r>
            <a:r>
              <a:rPr lang="hu-HU" b="1" dirty="0" smtClean="0">
                <a:sym typeface="Wingdings" panose="05000000000000000000" pitchFamily="2" charset="2"/>
              </a:rPr>
              <a:t>ternary search trees</a:t>
            </a:r>
            <a:r>
              <a:rPr lang="hu-HU" dirty="0" smtClean="0">
                <a:sym typeface="Wingdings" panose="05000000000000000000" pitchFamily="2" charset="2"/>
              </a:rPr>
              <a:t>?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For search misses  it is extremely powerful, and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 here there may be several search misses !!!</a:t>
            </a:r>
          </a:p>
        </p:txBody>
      </p:sp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773435"/>
              </p:ext>
            </p:extLst>
          </p:nvPr>
        </p:nvGraphicFramePr>
        <p:xfrm>
          <a:off x="352854" y="543698"/>
          <a:ext cx="2745946" cy="40792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72973"/>
                <a:gridCol w="13729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Key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Value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C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R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CA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4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AR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5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RR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6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RA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7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ARC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8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CAR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9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RC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10</a:t>
                      </a:r>
                      <a:endParaRPr lang="hu-HU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7299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Decompression</a:t>
            </a:r>
            <a:endParaRPr lang="hu-HU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5858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6058931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477264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899191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292810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739451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8519505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4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9359765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9832716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6273093"/>
              </p:ext>
            </p:extLst>
          </p:nvPr>
        </p:nvGraphicFramePr>
        <p:xfrm>
          <a:off x="352854" y="543698"/>
          <a:ext cx="2745946" cy="40792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72973"/>
                <a:gridCol w="13729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Key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Value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C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R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503090" y="1389455"/>
            <a:ext cx="2151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Compressed text:</a:t>
            </a:r>
            <a:endParaRPr lang="hu-HU" b="1" u="sng" dirty="0"/>
          </a:p>
        </p:txBody>
      </p:sp>
    </p:spTree>
    <p:extLst>
      <p:ext uri="{BB962C8B-B14F-4D97-AF65-F5344CB8AC3E}">
        <p14:creationId xmlns:p14="http://schemas.microsoft.com/office/powerpoint/2010/main" val="862954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6058931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FFFF00"/>
                </a:solidFill>
              </a:rPr>
              <a:t>2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477264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899191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292810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739451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8519505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4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9359765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9832716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graphicFrame>
        <p:nvGraphicFramePr>
          <p:cNvPr id="39" name="Table 38"/>
          <p:cNvGraphicFramePr>
            <a:graphicFrameLocks noGrp="1"/>
          </p:cNvGraphicFramePr>
          <p:nvPr>
            <p:extLst/>
          </p:nvPr>
        </p:nvGraphicFramePr>
        <p:xfrm>
          <a:off x="352854" y="543698"/>
          <a:ext cx="2745946" cy="40792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72973"/>
                <a:gridCol w="13729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Key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Value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C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R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503090" y="1389455"/>
            <a:ext cx="2151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Compressed text:</a:t>
            </a:r>
            <a:endParaRPr lang="hu-HU" b="1" u="sng" dirty="0"/>
          </a:p>
        </p:txBody>
      </p:sp>
    </p:spTree>
    <p:extLst>
      <p:ext uri="{BB962C8B-B14F-4D97-AF65-F5344CB8AC3E}">
        <p14:creationId xmlns:p14="http://schemas.microsoft.com/office/powerpoint/2010/main" val="2813181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6058931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FFFF00"/>
                </a:solidFill>
              </a:rPr>
              <a:t>2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477264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899191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292810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739451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8519505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4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9359765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9832716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graphicFrame>
        <p:nvGraphicFramePr>
          <p:cNvPr id="39" name="Table 38"/>
          <p:cNvGraphicFramePr>
            <a:graphicFrameLocks noGrp="1"/>
          </p:cNvGraphicFramePr>
          <p:nvPr>
            <p:extLst/>
          </p:nvPr>
        </p:nvGraphicFramePr>
        <p:xfrm>
          <a:off x="352854" y="543698"/>
          <a:ext cx="2745946" cy="40792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72973"/>
                <a:gridCol w="13729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Key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Value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C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R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503090" y="1389455"/>
            <a:ext cx="2151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Compressed text:</a:t>
            </a:r>
            <a:endParaRPr lang="hu-HU" b="1" u="sng" dirty="0"/>
          </a:p>
        </p:txBody>
      </p:sp>
      <p:sp>
        <p:nvSpPr>
          <p:cNvPr id="2" name="TextBox 1"/>
          <p:cNvSpPr txBox="1"/>
          <p:nvPr/>
        </p:nvSpPr>
        <p:spPr>
          <a:xfrm>
            <a:off x="6026656" y="1878227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C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4262342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6058931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477264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899191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292810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739451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8519505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4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9359765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9832716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graphicFrame>
        <p:nvGraphicFramePr>
          <p:cNvPr id="39" name="Table 38"/>
          <p:cNvGraphicFramePr>
            <a:graphicFrameLocks noGrp="1"/>
          </p:cNvGraphicFramePr>
          <p:nvPr>
            <p:extLst/>
          </p:nvPr>
        </p:nvGraphicFramePr>
        <p:xfrm>
          <a:off x="352854" y="543698"/>
          <a:ext cx="2745946" cy="40792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72973"/>
                <a:gridCol w="13729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Key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Value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C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R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503090" y="1389455"/>
            <a:ext cx="2151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Compressed text:</a:t>
            </a:r>
            <a:endParaRPr lang="hu-HU" b="1" u="sng" dirty="0"/>
          </a:p>
        </p:txBody>
      </p:sp>
      <p:sp>
        <p:nvSpPr>
          <p:cNvPr id="2" name="TextBox 1"/>
          <p:cNvSpPr txBox="1"/>
          <p:nvPr/>
        </p:nvSpPr>
        <p:spPr>
          <a:xfrm>
            <a:off x="6026656" y="1878227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C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3994237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6058931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477264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FF00"/>
                </a:solidFill>
              </a:rPr>
              <a:t>1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899191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292810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739451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8519505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4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9359765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9832716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graphicFrame>
        <p:nvGraphicFramePr>
          <p:cNvPr id="39" name="Table 38"/>
          <p:cNvGraphicFramePr>
            <a:graphicFrameLocks noGrp="1"/>
          </p:cNvGraphicFramePr>
          <p:nvPr>
            <p:extLst/>
          </p:nvPr>
        </p:nvGraphicFramePr>
        <p:xfrm>
          <a:off x="352854" y="543698"/>
          <a:ext cx="2745946" cy="40792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72973"/>
                <a:gridCol w="13729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Key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Value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C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R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503090" y="1389455"/>
            <a:ext cx="2151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Compressed text:</a:t>
            </a:r>
            <a:endParaRPr lang="hu-HU" b="1" u="sng" dirty="0"/>
          </a:p>
        </p:txBody>
      </p:sp>
      <p:sp>
        <p:nvSpPr>
          <p:cNvPr id="2" name="TextBox 1"/>
          <p:cNvSpPr txBox="1"/>
          <p:nvPr/>
        </p:nvSpPr>
        <p:spPr>
          <a:xfrm>
            <a:off x="6026656" y="1878227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C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4228029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6058931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477264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FF00"/>
                </a:solidFill>
              </a:rPr>
              <a:t>1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899191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292810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739451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8519505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4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9359765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9832716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graphicFrame>
        <p:nvGraphicFramePr>
          <p:cNvPr id="39" name="Table 38"/>
          <p:cNvGraphicFramePr>
            <a:graphicFrameLocks noGrp="1"/>
          </p:cNvGraphicFramePr>
          <p:nvPr>
            <p:extLst/>
          </p:nvPr>
        </p:nvGraphicFramePr>
        <p:xfrm>
          <a:off x="352854" y="543698"/>
          <a:ext cx="2745946" cy="40792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72973"/>
                <a:gridCol w="13729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Key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Value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C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R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503090" y="1389455"/>
            <a:ext cx="2151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Compressed text:</a:t>
            </a:r>
            <a:endParaRPr lang="hu-HU" b="1" u="sng" dirty="0"/>
          </a:p>
        </p:txBody>
      </p:sp>
      <p:sp>
        <p:nvSpPr>
          <p:cNvPr id="2" name="TextBox 1"/>
          <p:cNvSpPr txBox="1"/>
          <p:nvPr/>
        </p:nvSpPr>
        <p:spPr>
          <a:xfrm>
            <a:off x="6026656" y="1878227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C    A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421824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4623</TotalTime>
  <Words>3883</Words>
  <Application>Microsoft Office PowerPoint</Application>
  <PresentationFormat>Widescreen</PresentationFormat>
  <Paragraphs>2484</Paragraphs>
  <Slides>159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159</vt:i4>
      </vt:variant>
    </vt:vector>
  </HeadingPairs>
  <TitlesOfParts>
    <vt:vector size="164" baseType="lpstr">
      <vt:lpstr>Arial</vt:lpstr>
      <vt:lpstr>Century Gothic</vt:lpstr>
      <vt:lpstr>Wingdings</vt:lpstr>
      <vt:lpstr>Wingdings 3</vt:lpstr>
      <vt:lpstr>Ion</vt:lpstr>
      <vt:lpstr>DATA COMPRESSION</vt:lpstr>
      <vt:lpstr>Problems</vt:lpstr>
      <vt:lpstr>Run length encoding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Source code</vt:lpstr>
      <vt:lpstr>Source code</vt:lpstr>
      <vt:lpstr>Source code</vt:lpstr>
      <vt:lpstr>Source code</vt:lpstr>
      <vt:lpstr>Source code</vt:lpstr>
      <vt:lpstr>Source code</vt:lpstr>
      <vt:lpstr>Source code</vt:lpstr>
      <vt:lpstr>Source code</vt:lpstr>
      <vt:lpstr>Source code</vt:lpstr>
      <vt:lpstr>Source code</vt:lpstr>
      <vt:lpstr>PowerPoint Presentation</vt:lpstr>
      <vt:lpstr>DATA COMPRESSION</vt:lpstr>
      <vt:lpstr>Huffman-code</vt:lpstr>
      <vt:lpstr>Huffman-code</vt:lpstr>
      <vt:lpstr>Compression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Decompression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 COMPRESSION</vt:lpstr>
      <vt:lpstr>LZW</vt:lpstr>
      <vt:lpstr>LZW</vt:lpstr>
      <vt:lpstr>LZW algorithm</vt:lpstr>
      <vt:lpstr>Compression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Decompression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Problem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EPAM Systems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11 </dc:title>
  <dc:creator>Balazs Holczer</dc:creator>
  <cp:lastModifiedBy>Ahmad Nawaz</cp:lastModifiedBy>
  <cp:revision>85</cp:revision>
  <dcterms:created xsi:type="dcterms:W3CDTF">2015-02-23T15:28:47Z</dcterms:created>
  <dcterms:modified xsi:type="dcterms:W3CDTF">2021-01-19T14:46:12Z</dcterms:modified>
</cp:coreProperties>
</file>