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36e32c9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36e32c9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36e32c9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36e32c9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36e32c9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36e32c9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36e32c9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36e32c9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236e32c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236e32c9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36e32c9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36e32c9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id" sz="4400">
                <a:solidFill>
                  <a:srgbClr val="000000"/>
                </a:solidFill>
                <a:latin typeface="Arial"/>
                <a:ea typeface="Arial"/>
                <a:cs typeface="Arial"/>
                <a:sym typeface="Arial"/>
              </a:rPr>
              <a:t>Implementasi Jaringan Saraf Tiruan</a:t>
            </a:r>
            <a:endParaRPr sz="4400">
              <a:solidFill>
                <a:srgbClr val="000000"/>
              </a:solidFill>
              <a:latin typeface="Arial"/>
              <a:ea typeface="Arial"/>
              <a:cs typeface="Arial"/>
              <a:sym typeface="Arial"/>
            </a:endParaRPr>
          </a:p>
          <a:p>
            <a:pPr indent="0" lvl="0" marL="0" rtl="0" algn="l">
              <a:spcBef>
                <a:spcPts val="0"/>
              </a:spcBef>
              <a:spcAft>
                <a:spcPts val="0"/>
              </a:spcAft>
              <a:buNone/>
            </a:pPr>
            <a:r>
              <a:rPr lang="id"/>
              <a:t>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Tugas 2 Mata Kuliah Kecerdasan buatan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Jenis Kasus</a:t>
            </a:r>
            <a:endParaRPr/>
          </a:p>
        </p:txBody>
      </p:sp>
      <p:sp>
        <p:nvSpPr>
          <p:cNvPr id="71" name="Google Shape;71;p14"/>
          <p:cNvSpPr txBox="1"/>
          <p:nvPr>
            <p:ph idx="1" type="body"/>
          </p:nvPr>
        </p:nvSpPr>
        <p:spPr>
          <a:xfrm>
            <a:off x="4309250" y="355075"/>
            <a:ext cx="45018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id">
                <a:solidFill>
                  <a:schemeClr val="dk1"/>
                </a:solidFill>
              </a:rPr>
              <a:t>Jenis kasus yang digunakan dalam tugas ini adalah Klasifikasi gambar. </a:t>
            </a:r>
            <a:endParaRPr>
              <a:solidFill>
                <a:schemeClr val="dk1"/>
              </a:solidFill>
            </a:endParaRPr>
          </a:p>
          <a:p>
            <a:pPr indent="-311150" lvl="0" marL="457200" rtl="0" algn="l">
              <a:spcBef>
                <a:spcPts val="0"/>
              </a:spcBef>
              <a:spcAft>
                <a:spcPts val="0"/>
              </a:spcAft>
              <a:buClr>
                <a:schemeClr val="dk1"/>
              </a:buClr>
              <a:buSzPts val="1300"/>
              <a:buChar char="●"/>
            </a:pPr>
            <a:r>
              <a:rPr lang="id" sz="1200">
                <a:solidFill>
                  <a:schemeClr val="dk1"/>
                </a:solidFill>
              </a:rPr>
              <a:t>Klasifikasi gambar adalah salah satu jenis kasus dalam Machine Learning (ML) di bidang pengolahan citra. </a:t>
            </a:r>
            <a:endParaRPr sz="1200">
              <a:solidFill>
                <a:schemeClr val="dk1"/>
              </a:solidFill>
            </a:endParaRPr>
          </a:p>
          <a:p>
            <a:pPr indent="-311150" lvl="0" marL="457200" rtl="0" algn="l">
              <a:spcBef>
                <a:spcPts val="0"/>
              </a:spcBef>
              <a:spcAft>
                <a:spcPts val="0"/>
              </a:spcAft>
              <a:buClr>
                <a:schemeClr val="dk1"/>
              </a:buClr>
              <a:buSzPts val="1300"/>
              <a:buChar char="●"/>
            </a:pPr>
            <a:r>
              <a:rPr lang="id" sz="1200">
                <a:solidFill>
                  <a:schemeClr val="dk1"/>
                </a:solidFill>
              </a:rPr>
              <a:t>Tujuan utama klasifikasi gambar adalah mengembangkan model yang dapat mengenali dan membedakan antara berbagai kategori atau kelas gambar.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747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Dataset </a:t>
            </a:r>
            <a:r>
              <a:rPr lang="id"/>
              <a:t>yang Digunakan</a:t>
            </a:r>
            <a:endParaRPr/>
          </a:p>
        </p:txBody>
      </p:sp>
      <p:sp>
        <p:nvSpPr>
          <p:cNvPr id="77" name="Google Shape;77;p15"/>
          <p:cNvSpPr txBox="1"/>
          <p:nvPr>
            <p:ph idx="1" type="body"/>
          </p:nvPr>
        </p:nvSpPr>
        <p:spPr>
          <a:xfrm>
            <a:off x="4324725" y="374525"/>
            <a:ext cx="4501800" cy="40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id" sz="1200">
                <a:solidFill>
                  <a:schemeClr val="dk1"/>
                </a:solidFill>
              </a:rPr>
              <a:t>Dataset</a:t>
            </a:r>
            <a:r>
              <a:rPr lang="id" sz="1200">
                <a:solidFill>
                  <a:schemeClr val="dk1"/>
                </a:solidFill>
              </a:rPr>
              <a:t> yang digunakan dalam tugas implementasi Jaringan Saraf Tiruan ini adalah dataset yang berisi gambar anjing dan kucing. </a:t>
            </a:r>
            <a:endParaRPr sz="1200">
              <a:solidFill>
                <a:schemeClr val="dk1"/>
              </a:solidFill>
            </a:endParaRPr>
          </a:p>
          <a:p>
            <a:pPr indent="-304800" lvl="0" marL="457200" rtl="0" algn="l">
              <a:spcBef>
                <a:spcPts val="0"/>
              </a:spcBef>
              <a:spcAft>
                <a:spcPts val="0"/>
              </a:spcAft>
              <a:buClr>
                <a:schemeClr val="dk1"/>
              </a:buClr>
              <a:buSzPts val="1200"/>
              <a:buChar char="●"/>
            </a:pPr>
            <a:r>
              <a:rPr lang="id" sz="1200">
                <a:solidFill>
                  <a:schemeClr val="dk1"/>
                </a:solidFill>
              </a:rPr>
              <a:t>Dataset terdiri dari gambar untuk training dan validasi :</a:t>
            </a:r>
            <a:endParaRPr sz="1200">
              <a:solidFill>
                <a:schemeClr val="dk1"/>
              </a:solidFill>
            </a:endParaRPr>
          </a:p>
          <a:p>
            <a:pPr indent="-304800" lvl="1" marL="914400" rtl="0" algn="l">
              <a:spcBef>
                <a:spcPts val="0"/>
              </a:spcBef>
              <a:spcAft>
                <a:spcPts val="0"/>
              </a:spcAft>
              <a:buClr>
                <a:schemeClr val="dk1"/>
              </a:buClr>
              <a:buSzPts val="1200"/>
              <a:buChar char="○"/>
            </a:pPr>
            <a:r>
              <a:rPr lang="id" sz="1200">
                <a:solidFill>
                  <a:schemeClr val="dk1"/>
                </a:solidFill>
              </a:rPr>
              <a:t>Dataset training berisi 279 gambar kucing dan 278 gambar;</a:t>
            </a:r>
            <a:endParaRPr sz="1200">
              <a:solidFill>
                <a:schemeClr val="dk1"/>
              </a:solidFill>
            </a:endParaRPr>
          </a:p>
          <a:p>
            <a:pPr indent="-304800" lvl="1" marL="914400" rtl="0" algn="l">
              <a:spcBef>
                <a:spcPts val="0"/>
              </a:spcBef>
              <a:spcAft>
                <a:spcPts val="0"/>
              </a:spcAft>
              <a:buClr>
                <a:schemeClr val="dk1"/>
              </a:buClr>
              <a:buSzPts val="1200"/>
              <a:buChar char="○"/>
            </a:pPr>
            <a:r>
              <a:rPr lang="id" sz="1200">
                <a:solidFill>
                  <a:schemeClr val="dk1"/>
                </a:solidFill>
              </a:rPr>
              <a:t>Dataset untuk validasi berisi masing 70 gambar anjing dan kucing.</a:t>
            </a:r>
            <a:endParaRPr sz="1200">
              <a:solidFill>
                <a:schemeClr val="dk1"/>
              </a:solidFill>
            </a:endParaRPr>
          </a:p>
          <a:p>
            <a:pPr indent="-304800" lvl="0" marL="457200" rtl="0" algn="l">
              <a:spcBef>
                <a:spcPts val="0"/>
              </a:spcBef>
              <a:spcAft>
                <a:spcPts val="0"/>
              </a:spcAft>
              <a:buClr>
                <a:schemeClr val="dk1"/>
              </a:buClr>
              <a:buSzPts val="1200"/>
              <a:buChar char="●"/>
            </a:pPr>
            <a:r>
              <a:rPr lang="id" sz="1200">
                <a:solidFill>
                  <a:schemeClr val="dk1"/>
                </a:solidFill>
              </a:rPr>
              <a:t>link dataset yang digunakan : https://www.kaggle.com/datasets/samuelcortinhas/cats-and-dogs-image-classification</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Jumlah Fitur</a:t>
            </a:r>
            <a:r>
              <a:rPr lang="id"/>
              <a:t> dan</a:t>
            </a:r>
            <a:r>
              <a:rPr lang="id"/>
              <a:t> Jumlah Label </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4328725" y="366250"/>
            <a:ext cx="4482300" cy="423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id" sz="1100">
                <a:solidFill>
                  <a:schemeClr val="dk1"/>
                </a:solidFill>
              </a:rPr>
              <a:t>Jumlah fitur dalam Dataset yang digunakan ada 5 yaitu: </a:t>
            </a:r>
            <a:endParaRPr sz="1100">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Warna</a:t>
            </a:r>
            <a:r>
              <a:rPr lang="id">
                <a:solidFill>
                  <a:schemeClr val="dk1"/>
                </a:solidFill>
              </a:rPr>
              <a:t>: Informasi tentang distribusi warna dalam gambar dapat menjadi fitur penting. Misalnya, gambar kucing mungkin cenderung memiliki warna bulu yang berbeda dengan gambar anjing.</a:t>
            </a:r>
            <a:endParaRPr>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Bentuk</a:t>
            </a:r>
            <a:r>
              <a:rPr lang="id">
                <a:solidFill>
                  <a:schemeClr val="dk1"/>
                </a:solidFill>
              </a:rPr>
              <a:t>: Fitur ini mencakup bentuk atau struktur umum dari objek dalam gambar. Misalnya, telinga yang runcing mungkin menjadi fitur yang mengidentifikasi kucing.</a:t>
            </a:r>
            <a:endParaRPr>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Textura</a:t>
            </a:r>
            <a:r>
              <a:rPr lang="id">
                <a:solidFill>
                  <a:schemeClr val="dk1"/>
                </a:solidFill>
              </a:rPr>
              <a:t>: Informasi mengenai tekstur bulu atau kulit hewan dapat menjadi fitur penting. Misalnya, bulu kucing mungkin lebih lembut atau halus dibandingkan dengan bulu anjing.</a:t>
            </a:r>
            <a:endParaRPr>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Ukuran:</a:t>
            </a:r>
            <a:r>
              <a:rPr lang="id">
                <a:solidFill>
                  <a:schemeClr val="dk1"/>
                </a:solidFill>
              </a:rPr>
              <a:t> Ukuran atau skala objek dalam gambar dapat digunakan sebagai fitur. Misalnya, ukuran tubuh yang lebih besar mungkin mengarah pada klasifikasi sebagai anjing.</a:t>
            </a:r>
            <a:endParaRPr>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Ciri Khusus</a:t>
            </a:r>
            <a:r>
              <a:rPr lang="id">
                <a:solidFill>
                  <a:schemeClr val="dk1"/>
                </a:solidFill>
              </a:rPr>
              <a:t>: Ciri-ciri spesifik seperti warna mata atau pola bulu yang unik juga dapat menjadi fitur klasifikasi.</a:t>
            </a:r>
            <a:endParaRPr>
              <a:solidFill>
                <a:schemeClr val="dk1"/>
              </a:solidFill>
            </a:endParaRPr>
          </a:p>
          <a:p>
            <a:pPr indent="-298450" lvl="0" marL="457200" rtl="0" algn="l">
              <a:spcBef>
                <a:spcPts val="0"/>
              </a:spcBef>
              <a:spcAft>
                <a:spcPts val="0"/>
              </a:spcAft>
              <a:buClr>
                <a:schemeClr val="dk1"/>
              </a:buClr>
              <a:buSzPts val="1100"/>
              <a:buChar char="●"/>
            </a:pPr>
            <a:r>
              <a:rPr lang="id" sz="1100">
                <a:solidFill>
                  <a:schemeClr val="dk1"/>
                </a:solidFill>
              </a:rPr>
              <a:t>Jumlah Label dalam Dataset yang digunakan ada 2 yaitu:</a:t>
            </a:r>
            <a:endParaRPr sz="1100">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Anjing.</a:t>
            </a:r>
            <a:endParaRPr b="1">
              <a:solidFill>
                <a:schemeClr val="dk1"/>
              </a:solidFill>
            </a:endParaRPr>
          </a:p>
          <a:p>
            <a:pPr indent="-298450" lvl="1" marL="914400" rtl="0" algn="l">
              <a:spcBef>
                <a:spcPts val="0"/>
              </a:spcBef>
              <a:spcAft>
                <a:spcPts val="0"/>
              </a:spcAft>
              <a:buClr>
                <a:schemeClr val="dk1"/>
              </a:buClr>
              <a:buSzPts val="1100"/>
              <a:buChar char="○"/>
            </a:pPr>
            <a:r>
              <a:rPr b="1" lang="id">
                <a:solidFill>
                  <a:schemeClr val="dk1"/>
                </a:solidFill>
              </a:rPr>
              <a:t>Kucing.</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Jenis Jaringan Saraf Tiruan yang Digunakan </a:t>
            </a:r>
            <a:endParaRPr/>
          </a:p>
        </p:txBody>
      </p:sp>
      <p:sp>
        <p:nvSpPr>
          <p:cNvPr id="89" name="Google Shape;89;p17"/>
          <p:cNvSpPr txBox="1"/>
          <p:nvPr>
            <p:ph idx="1" type="body"/>
          </p:nvPr>
        </p:nvSpPr>
        <p:spPr>
          <a:xfrm>
            <a:off x="4318975" y="266425"/>
            <a:ext cx="4501800" cy="42360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id" sz="1100">
                <a:solidFill>
                  <a:schemeClr val="dk1"/>
                </a:solidFill>
              </a:rPr>
              <a:t>Jenis jaringan saraf yang digunakan adalah </a:t>
            </a:r>
            <a:r>
              <a:rPr lang="id" sz="1100">
                <a:solidFill>
                  <a:schemeClr val="dk1"/>
                </a:solidFill>
              </a:rPr>
              <a:t>Convolutional Neural Network(CNN).</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id" sz="1100">
                <a:solidFill>
                  <a:schemeClr val="dk1"/>
                </a:solidFill>
              </a:rPr>
              <a:t>Jenis arsitektur jaringan saraf tiruan yang dirancang khusus untuk memproses data yang berbentuk grid, seperti gambar atau data berdimensi tinggi lainnya.</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id" sz="1100">
                <a:solidFill>
                  <a:schemeClr val="dk1"/>
                </a:solidFill>
              </a:rPr>
              <a:t>CNN dikembangkan berdasarkan prinsip konvolusi, yang mengacu pada operasi matematika yang digunakan untuk mengubah input data menjadi representasi yang lebih kompleks</a:t>
            </a:r>
            <a:endParaRPr sz="1100">
              <a:solidFill>
                <a:schemeClr val="dk1"/>
              </a:solidFill>
            </a:endParaRPr>
          </a:p>
          <a:p>
            <a:pPr indent="-298450" lvl="0" marL="457200" rtl="0" algn="l">
              <a:lnSpc>
                <a:spcPct val="90000"/>
              </a:lnSpc>
              <a:spcBef>
                <a:spcPts val="0"/>
              </a:spcBef>
              <a:spcAft>
                <a:spcPts val="0"/>
              </a:spcAft>
              <a:buClr>
                <a:schemeClr val="dk1"/>
              </a:buClr>
              <a:buSzPts val="1100"/>
              <a:buFont typeface="Arial"/>
              <a:buChar char="●"/>
            </a:pPr>
            <a:r>
              <a:rPr lang="id" sz="1100">
                <a:solidFill>
                  <a:schemeClr val="dk1"/>
                </a:solidFill>
                <a:latin typeface="Arial"/>
                <a:ea typeface="Arial"/>
                <a:cs typeface="Arial"/>
                <a:sym typeface="Arial"/>
              </a:rPr>
              <a:t>Arsitektur CNN terdiri dari beberapa lapisan yang berbeda yaitu: </a:t>
            </a:r>
            <a:endParaRPr sz="1100">
              <a:solidFill>
                <a:schemeClr val="dk1"/>
              </a:solidFill>
              <a:latin typeface="Arial"/>
              <a:ea typeface="Arial"/>
              <a:cs typeface="Arial"/>
              <a:sym typeface="Arial"/>
            </a:endParaRPr>
          </a:p>
          <a:p>
            <a:pPr indent="-298450" lvl="1" marL="914400" rtl="0" algn="l">
              <a:lnSpc>
                <a:spcPct val="90000"/>
              </a:lnSpc>
              <a:spcBef>
                <a:spcPts val="0"/>
              </a:spcBef>
              <a:spcAft>
                <a:spcPts val="0"/>
              </a:spcAft>
              <a:buClr>
                <a:schemeClr val="dk1"/>
              </a:buClr>
              <a:buSzPts val="1100"/>
              <a:buFont typeface="Arial"/>
              <a:buChar char="○"/>
            </a:pPr>
            <a:r>
              <a:rPr b="1" lang="id">
                <a:solidFill>
                  <a:schemeClr val="dk1"/>
                </a:solidFill>
                <a:latin typeface="Arial"/>
                <a:ea typeface="Arial"/>
                <a:cs typeface="Arial"/>
                <a:sym typeface="Arial"/>
              </a:rPr>
              <a:t>lapisan konvolusi, </a:t>
            </a:r>
            <a:r>
              <a:rPr lang="id">
                <a:solidFill>
                  <a:schemeClr val="dk1"/>
                </a:solidFill>
                <a:latin typeface="Arial"/>
                <a:ea typeface="Arial"/>
                <a:cs typeface="Arial"/>
                <a:sym typeface="Arial"/>
              </a:rPr>
              <a:t>merupakan</a:t>
            </a:r>
            <a:r>
              <a:rPr b="1" lang="id">
                <a:solidFill>
                  <a:schemeClr val="dk1"/>
                </a:solidFill>
                <a:latin typeface="Arial"/>
                <a:ea typeface="Arial"/>
                <a:cs typeface="Arial"/>
                <a:sym typeface="Arial"/>
              </a:rPr>
              <a:t> </a:t>
            </a:r>
            <a:r>
              <a:rPr lang="id">
                <a:solidFill>
                  <a:schemeClr val="dk1"/>
                </a:solidFill>
                <a:latin typeface="Arial"/>
                <a:ea typeface="Arial"/>
                <a:cs typeface="Arial"/>
                <a:sym typeface="Arial"/>
              </a:rPr>
              <a:t>lapisan pertama dalam CNN yang bertanggung jawab untuk melakukan operasi konvolusi pada data masukan</a:t>
            </a:r>
            <a:endParaRPr>
              <a:solidFill>
                <a:schemeClr val="dk1"/>
              </a:solidFill>
              <a:latin typeface="Arial"/>
              <a:ea typeface="Arial"/>
              <a:cs typeface="Arial"/>
              <a:sym typeface="Arial"/>
            </a:endParaRPr>
          </a:p>
          <a:p>
            <a:pPr indent="-298450" lvl="1" marL="914400" rtl="0" algn="l">
              <a:lnSpc>
                <a:spcPct val="90000"/>
              </a:lnSpc>
              <a:spcBef>
                <a:spcPts val="0"/>
              </a:spcBef>
              <a:spcAft>
                <a:spcPts val="0"/>
              </a:spcAft>
              <a:buClr>
                <a:schemeClr val="dk1"/>
              </a:buClr>
              <a:buSzPts val="1100"/>
              <a:buFont typeface="Arial"/>
              <a:buChar char="○"/>
            </a:pPr>
            <a:r>
              <a:rPr b="1" lang="id">
                <a:solidFill>
                  <a:schemeClr val="dk1"/>
                </a:solidFill>
                <a:latin typeface="Arial"/>
                <a:ea typeface="Arial"/>
                <a:cs typeface="Arial"/>
                <a:sym typeface="Arial"/>
              </a:rPr>
              <a:t>lapisan aktivasi,</a:t>
            </a:r>
            <a:r>
              <a:rPr lang="id">
                <a:solidFill>
                  <a:schemeClr val="dk1"/>
                </a:solidFill>
                <a:latin typeface="Arial"/>
                <a:ea typeface="Arial"/>
                <a:cs typeface="Arial"/>
                <a:sym typeface="Arial"/>
              </a:rPr>
              <a:t> lapisan ini bertugas untuk menerapkan fungsi aktivasi pada peta fitur yang dihasilkan dan membantu mengenalkan non-linearitas ke dalam model, yang berfungsi untuk mengambil representasi yang lebih kompleks dan abstrak dari data masukan</a:t>
            </a:r>
            <a:endParaRPr b="1">
              <a:solidFill>
                <a:schemeClr val="dk1"/>
              </a:solidFill>
              <a:latin typeface="Arial"/>
              <a:ea typeface="Arial"/>
              <a:cs typeface="Arial"/>
              <a:sym typeface="Arial"/>
            </a:endParaRPr>
          </a:p>
          <a:p>
            <a:pPr indent="-298450" lvl="1" marL="914400" rtl="0" algn="l">
              <a:lnSpc>
                <a:spcPct val="90000"/>
              </a:lnSpc>
              <a:spcBef>
                <a:spcPts val="0"/>
              </a:spcBef>
              <a:spcAft>
                <a:spcPts val="0"/>
              </a:spcAft>
              <a:buClr>
                <a:schemeClr val="dk1"/>
              </a:buClr>
              <a:buSzPts val="1100"/>
              <a:buFont typeface="Arial"/>
              <a:buChar char="○"/>
            </a:pPr>
            <a:r>
              <a:rPr b="1" lang="id">
                <a:solidFill>
                  <a:schemeClr val="dk1"/>
                </a:solidFill>
                <a:latin typeface="Arial"/>
                <a:ea typeface="Arial"/>
                <a:cs typeface="Arial"/>
                <a:sym typeface="Arial"/>
              </a:rPr>
              <a:t>lapisan pooling,</a:t>
            </a:r>
            <a:r>
              <a:rPr lang="id">
                <a:solidFill>
                  <a:schemeClr val="dk1"/>
                </a:solidFill>
                <a:latin typeface="Arial"/>
                <a:ea typeface="Arial"/>
                <a:cs typeface="Arial"/>
                <a:sym typeface="Arial"/>
              </a:rPr>
              <a:t> Lapisan ini berfungsi untuk mengurangi dimensi spatial dari peta fitur yang dihasilkan oleh lapisan konvolusi. </a:t>
            </a:r>
            <a:endParaRPr b="1">
              <a:solidFill>
                <a:schemeClr val="dk1"/>
              </a:solidFill>
              <a:latin typeface="Arial"/>
              <a:ea typeface="Arial"/>
              <a:cs typeface="Arial"/>
              <a:sym typeface="Arial"/>
            </a:endParaRPr>
          </a:p>
          <a:p>
            <a:pPr indent="-298450" lvl="1" marL="914400" rtl="0" algn="l">
              <a:lnSpc>
                <a:spcPct val="90000"/>
              </a:lnSpc>
              <a:spcBef>
                <a:spcPts val="0"/>
              </a:spcBef>
              <a:spcAft>
                <a:spcPts val="0"/>
              </a:spcAft>
              <a:buClr>
                <a:schemeClr val="dk1"/>
              </a:buClr>
              <a:buSzPts val="1100"/>
              <a:buFont typeface="Arial"/>
              <a:buChar char="○"/>
            </a:pPr>
            <a:r>
              <a:rPr b="1" lang="id">
                <a:solidFill>
                  <a:schemeClr val="dk1"/>
                </a:solidFill>
                <a:latin typeface="Arial"/>
                <a:ea typeface="Arial"/>
                <a:cs typeface="Arial"/>
                <a:sym typeface="Arial"/>
              </a:rPr>
              <a:t>lapisan penghubung penuh</a:t>
            </a:r>
            <a:r>
              <a:rPr lang="id">
                <a:solidFill>
                  <a:schemeClr val="dk1"/>
                </a:solidFill>
                <a:latin typeface="Arial"/>
                <a:ea typeface="Arial"/>
                <a:cs typeface="Arial"/>
                <a:sym typeface="Arial"/>
              </a:rPr>
              <a:t>, Lapisan ini bertugas untuk menghubungkan setiap neuron dalam lapisan ini ke setiap neuron dalam lapisan sebelumnya.</a:t>
            </a:r>
            <a:endParaRPr>
              <a:solidFill>
                <a:schemeClr val="dk1"/>
              </a:solidFill>
              <a:latin typeface="Arial"/>
              <a:ea typeface="Arial"/>
              <a:cs typeface="Arial"/>
              <a:sym typeface="Arial"/>
            </a:endParaRPr>
          </a:p>
          <a:p>
            <a:pPr indent="0" lvl="0" marL="914400" rtl="0" algn="l">
              <a:lnSpc>
                <a:spcPct val="90000"/>
              </a:lnSpc>
              <a:spcBef>
                <a:spcPts val="1000"/>
              </a:spcBef>
              <a:spcAft>
                <a:spcPts val="0"/>
              </a:spcAft>
              <a:buNone/>
            </a:pPr>
            <a:r>
              <a:t/>
            </a:r>
            <a:endParaRPr sz="1100">
              <a:solidFill>
                <a:schemeClr val="dk1"/>
              </a:solidFill>
              <a:latin typeface="Arial"/>
              <a:ea typeface="Arial"/>
              <a:cs typeface="Arial"/>
              <a:sym typeface="Arial"/>
            </a:endParaRPr>
          </a:p>
          <a:p>
            <a:pPr indent="0" lvl="0" marL="457200" rtl="0" algn="l">
              <a:spcBef>
                <a:spcPts val="0"/>
              </a:spcBef>
              <a:spcAft>
                <a:spcPts val="1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Jenis Optimisasi dan Fungsi Aktivasi </a:t>
            </a:r>
            <a:endParaRPr/>
          </a:p>
        </p:txBody>
      </p:sp>
      <p:sp>
        <p:nvSpPr>
          <p:cNvPr id="95" name="Google Shape;95;p18"/>
          <p:cNvSpPr txBox="1"/>
          <p:nvPr>
            <p:ph idx="1" type="body"/>
          </p:nvPr>
        </p:nvSpPr>
        <p:spPr>
          <a:xfrm>
            <a:off x="4309250" y="383100"/>
            <a:ext cx="4501800" cy="4216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id" sz="1200">
                <a:solidFill>
                  <a:schemeClr val="dk1"/>
                </a:solidFill>
              </a:rPr>
              <a:t>Jenis Optimasi yang digunakan adalah ADAM </a:t>
            </a:r>
            <a:r>
              <a:rPr lang="id" sz="1200">
                <a:solidFill>
                  <a:schemeClr val="dk1"/>
                </a:solidFill>
              </a:rPr>
              <a:t>(Adaptive Moment Estimation).</a:t>
            </a:r>
            <a:endParaRPr sz="1200">
              <a:solidFill>
                <a:schemeClr val="dk1"/>
              </a:solidFill>
            </a:endParaRPr>
          </a:p>
          <a:p>
            <a:pPr indent="-304800" lvl="1" marL="914400" rtl="0" algn="l">
              <a:spcBef>
                <a:spcPts val="0"/>
              </a:spcBef>
              <a:spcAft>
                <a:spcPts val="0"/>
              </a:spcAft>
              <a:buClr>
                <a:schemeClr val="dk1"/>
              </a:buClr>
              <a:buSzPts val="1200"/>
              <a:buChar char="○"/>
            </a:pPr>
            <a:r>
              <a:rPr lang="id" sz="1200">
                <a:solidFill>
                  <a:schemeClr val="dk1"/>
                </a:solidFill>
              </a:rPr>
              <a:t>Adam (Adaptive Moment Estimation) adalah sebuah metode optimisasi yang digunakan untuk memperbarui bobot dari model machine learning. Metode ini sering digunakan dalam pelatihan deep learning karena efisiensinya dalam menyesuaikan laju pembelajaran secara adaptif untuk setiap parameter</a:t>
            </a:r>
            <a:endParaRPr sz="1200">
              <a:solidFill>
                <a:schemeClr val="dk1"/>
              </a:solidFill>
            </a:endParaRPr>
          </a:p>
          <a:p>
            <a:pPr indent="-304800" lvl="0" marL="457200" rtl="0" algn="l">
              <a:spcBef>
                <a:spcPts val="0"/>
              </a:spcBef>
              <a:spcAft>
                <a:spcPts val="0"/>
              </a:spcAft>
              <a:buClr>
                <a:schemeClr val="dk1"/>
              </a:buClr>
              <a:buSzPts val="1200"/>
              <a:buChar char="●"/>
            </a:pPr>
            <a:r>
              <a:rPr lang="id" sz="1200">
                <a:solidFill>
                  <a:schemeClr val="dk1"/>
                </a:solidFill>
              </a:rPr>
              <a:t>Jenis fungsi Aktivasi yang digunakan adalah Sigmoid dan ReLU.</a:t>
            </a:r>
            <a:endParaRPr sz="1200">
              <a:solidFill>
                <a:schemeClr val="dk1"/>
              </a:solidFill>
            </a:endParaRPr>
          </a:p>
          <a:p>
            <a:pPr indent="-304800" lvl="1" marL="914400" rtl="0" algn="l">
              <a:spcBef>
                <a:spcPts val="0"/>
              </a:spcBef>
              <a:spcAft>
                <a:spcPts val="0"/>
              </a:spcAft>
              <a:buClr>
                <a:schemeClr val="dk1"/>
              </a:buClr>
              <a:buSzPts val="1200"/>
              <a:buChar char="○"/>
            </a:pPr>
            <a:r>
              <a:rPr lang="id" sz="1200">
                <a:solidFill>
                  <a:schemeClr val="dk1"/>
                </a:solidFill>
              </a:rPr>
              <a:t>Fungsi sigmoid menghasilkan keluaran dalam rentang 0 hingga 1, membuatnya berguna untuk tugas biner di mana output diinginkan dalam bentuk probabilitas.</a:t>
            </a:r>
            <a:endParaRPr sz="1200">
              <a:solidFill>
                <a:schemeClr val="dk1"/>
              </a:solidFill>
            </a:endParaRPr>
          </a:p>
          <a:p>
            <a:pPr indent="-304800" lvl="1" marL="914400" rtl="0" algn="l">
              <a:spcBef>
                <a:spcPts val="0"/>
              </a:spcBef>
              <a:spcAft>
                <a:spcPts val="0"/>
              </a:spcAft>
              <a:buClr>
                <a:schemeClr val="dk1"/>
              </a:buClr>
              <a:buSzPts val="1200"/>
              <a:buChar char="○"/>
            </a:pPr>
            <a:r>
              <a:rPr lang="id" sz="1200">
                <a:solidFill>
                  <a:schemeClr val="dk1"/>
                </a:solidFill>
              </a:rPr>
              <a:t>Fungsi ReLU memberikan output yang sama dengan inputnya jika inputnya positif, dan output nol jika inputnya negatif.</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Jumlah Hidden Layer, Total Hidden Node, dan Total Bobot</a:t>
            </a:r>
            <a:endParaRPr/>
          </a:p>
        </p:txBody>
      </p:sp>
      <p:sp>
        <p:nvSpPr>
          <p:cNvPr id="101" name="Google Shape;101;p19"/>
          <p:cNvSpPr txBox="1"/>
          <p:nvPr>
            <p:ph idx="1" type="body"/>
          </p:nvPr>
        </p:nvSpPr>
        <p:spPr>
          <a:xfrm>
            <a:off x="4327725" y="500925"/>
            <a:ext cx="44832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Jumlah hidden layer yang digunakan terdapat 2</a:t>
            </a:r>
            <a:endParaRPr/>
          </a:p>
          <a:p>
            <a:pPr indent="-311150" lvl="0" marL="457200" rtl="0" algn="l">
              <a:spcBef>
                <a:spcPts val="0"/>
              </a:spcBef>
              <a:spcAft>
                <a:spcPts val="0"/>
              </a:spcAft>
              <a:buSzPts val="1300"/>
              <a:buChar char="●"/>
            </a:pPr>
            <a:r>
              <a:rPr lang="id"/>
              <a:t>Jumlah hidden node yang digunakan terdapat 96</a:t>
            </a:r>
            <a:endParaRPr/>
          </a:p>
          <a:p>
            <a:pPr indent="-311150" lvl="0" marL="457200" rtl="0" algn="l">
              <a:spcBef>
                <a:spcPts val="0"/>
              </a:spcBef>
              <a:spcAft>
                <a:spcPts val="0"/>
              </a:spcAft>
              <a:buSzPts val="1300"/>
              <a:buChar char="●"/>
            </a:pPr>
            <a:r>
              <a:rPr lang="id"/>
              <a:t>Total bobotnya semua layer adalah 42487745</a:t>
            </a:r>
            <a:r>
              <a:rPr lang="id" sz="1050">
                <a:solidFill>
                  <a:srgbClr val="EEFFFF"/>
                </a:solidFill>
                <a:latin typeface="Courier New"/>
                <a:ea typeface="Courier New"/>
                <a:cs typeface="Courier New"/>
                <a:sym typeface="Courier New"/>
              </a:rPr>
              <a:t>42487745424877454248774542487745424877454248774542487745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