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84" r:id="rId3"/>
    <p:sldId id="257" r:id="rId4"/>
    <p:sldId id="259" r:id="rId5"/>
    <p:sldId id="260" r:id="rId6"/>
    <p:sldId id="261" r:id="rId7"/>
    <p:sldId id="262" r:id="rId8"/>
    <p:sldId id="286" r:id="rId9"/>
    <p:sldId id="287" r:id="rId10"/>
    <p:sldId id="288" r:id="rId11"/>
    <p:sldId id="263" r:id="rId12"/>
    <p:sldId id="266" r:id="rId13"/>
    <p:sldId id="289" r:id="rId14"/>
    <p:sldId id="290" r:id="rId15"/>
    <p:sldId id="271" r:id="rId16"/>
    <p:sldId id="272" r:id="rId17"/>
    <p:sldId id="291" r:id="rId18"/>
    <p:sldId id="292" r:id="rId19"/>
    <p:sldId id="293" r:id="rId20"/>
    <p:sldId id="295" r:id="rId21"/>
    <p:sldId id="294"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9/5/2023</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0885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9/5/2023</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34525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9/5/2023</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75001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9/5/2023</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82973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9/5/2023</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2916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9/5/2023</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9004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9/5/2023</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1438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9/5/2023</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4540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9/5/2023</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035953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9/5/2023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59011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9/5/2023</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8789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9/5/2023</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4852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9/5/2023</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23636671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4" r:id="rId7"/>
    <p:sldLayoutId id="2147483715" r:id="rId8"/>
    <p:sldLayoutId id="2147483716" r:id="rId9"/>
    <p:sldLayoutId id="2147483717" r:id="rId10"/>
    <p:sldLayoutId id="2147483718" r:id="rId11"/>
    <p:sldLayoutId id="2147483720"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AAE11A-E3B0-4E97-93A0-487293510D2E}"/>
              </a:ext>
            </a:extLst>
          </p:cNvPr>
          <p:cNvSpPr>
            <a:spLocks noGrp="1"/>
          </p:cNvSpPr>
          <p:nvPr>
            <p:ph type="ctrTitle"/>
          </p:nvPr>
        </p:nvSpPr>
        <p:spPr>
          <a:xfrm>
            <a:off x="909798" y="1162974"/>
            <a:ext cx="4620584" cy="3648134"/>
          </a:xfrm>
        </p:spPr>
        <p:txBody>
          <a:bodyPr>
            <a:noAutofit/>
          </a:bodyPr>
          <a:lstStyle/>
          <a:p>
            <a:r>
              <a:rPr lang="en-GB" sz="3600" dirty="0"/>
              <a:t>Predictive and Prescriptive Data Analytics for Enhancing Security Decisions in Network Management</a:t>
            </a:r>
            <a:endParaRPr lang="en-US" sz="3600" dirty="0"/>
          </a:p>
        </p:txBody>
      </p:sp>
      <p:sp>
        <p:nvSpPr>
          <p:cNvPr id="3" name="Subtitle 2">
            <a:extLst>
              <a:ext uri="{FF2B5EF4-FFF2-40B4-BE49-F238E27FC236}">
                <a16:creationId xmlns:a16="http://schemas.microsoft.com/office/drawing/2014/main" id="{EF4FA1E5-11EF-4931-D321-A334F813F703}"/>
              </a:ext>
            </a:extLst>
          </p:cNvPr>
          <p:cNvSpPr>
            <a:spLocks noGrp="1"/>
          </p:cNvSpPr>
          <p:nvPr>
            <p:ph type="subTitle" idx="1"/>
          </p:nvPr>
        </p:nvSpPr>
        <p:spPr>
          <a:xfrm>
            <a:off x="909798" y="5102395"/>
            <a:ext cx="4620584" cy="1185261"/>
          </a:xfrm>
        </p:spPr>
        <p:txBody>
          <a:bodyPr>
            <a:normAutofit fontScale="92500" lnSpcReduction="20000"/>
          </a:bodyPr>
          <a:lstStyle/>
          <a:p>
            <a:r>
              <a:rPr lang="en-US" dirty="0"/>
              <a:t>Done by: Ahmad Obeid</a:t>
            </a:r>
          </a:p>
          <a:p>
            <a:r>
              <a:rPr lang="en-US" dirty="0"/>
              <a:t>ID: 21110079</a:t>
            </a:r>
          </a:p>
          <a:p>
            <a:r>
              <a:rPr lang="en-US" dirty="0"/>
              <a:t>Date: </a:t>
            </a:r>
            <a:r>
              <a:rPr lang="en-US" dirty="0" err="1"/>
              <a:t>september</a:t>
            </a:r>
            <a:r>
              <a:rPr lang="en-US" dirty="0"/>
              <a:t> 12, 2023</a:t>
            </a:r>
          </a:p>
        </p:txBody>
      </p:sp>
      <p:pic>
        <p:nvPicPr>
          <p:cNvPr id="16" name="Picture 3">
            <a:extLst>
              <a:ext uri="{FF2B5EF4-FFF2-40B4-BE49-F238E27FC236}">
                <a16:creationId xmlns:a16="http://schemas.microsoft.com/office/drawing/2014/main" id="{D5530FC5-9DFE-CA55-CF6D-62F1B254D6D4}"/>
              </a:ext>
            </a:extLst>
          </p:cNvPr>
          <p:cNvPicPr>
            <a:picLocks noChangeAspect="1"/>
          </p:cNvPicPr>
          <p:nvPr/>
        </p:nvPicPr>
        <p:blipFill rotWithShape="1">
          <a:blip r:embed="rId2"/>
          <a:srcRect l="19584" r="1520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1500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5F5E-45CB-9214-9E25-86E01B51E59A}"/>
              </a:ext>
            </a:extLst>
          </p:cNvPr>
          <p:cNvSpPr>
            <a:spLocks noGrp="1"/>
          </p:cNvSpPr>
          <p:nvPr>
            <p:ph type="title"/>
          </p:nvPr>
        </p:nvSpPr>
        <p:spPr>
          <a:xfrm>
            <a:off x="1357852" y="5055630"/>
            <a:ext cx="9144000" cy="1152663"/>
          </a:xfrm>
        </p:spPr>
        <p:txBody>
          <a:bodyPr vert="horz" lIns="91440" tIns="45720" rIns="91440" bIns="45720" rtlCol="0" anchor="ctr">
            <a:normAutofit/>
          </a:bodyPr>
          <a:lstStyle/>
          <a:p>
            <a:pPr algn="ctr"/>
            <a:r>
              <a:rPr lang="en-US" sz="4800" dirty="0"/>
              <a:t>Visualization of results</a:t>
            </a:r>
          </a:p>
        </p:txBody>
      </p:sp>
      <p:pic>
        <p:nvPicPr>
          <p:cNvPr id="6" name="Picture 5" descr="A diagram of a graph&#10;&#10;Description automatically generated with medium confidence">
            <a:extLst>
              <a:ext uri="{FF2B5EF4-FFF2-40B4-BE49-F238E27FC236}">
                <a16:creationId xmlns:a16="http://schemas.microsoft.com/office/drawing/2014/main" id="{E1F1C343-78A4-E746-4DC4-7D6AC337A9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4418" y="1085832"/>
            <a:ext cx="5167582" cy="3969798"/>
          </a:xfrm>
          <a:prstGeom prst="rect">
            <a:avLst/>
          </a:prstGeom>
        </p:spPr>
      </p:pic>
      <p:pic>
        <p:nvPicPr>
          <p:cNvPr id="10" name="Picture 9">
            <a:extLst>
              <a:ext uri="{FF2B5EF4-FFF2-40B4-BE49-F238E27FC236}">
                <a16:creationId xmlns:a16="http://schemas.microsoft.com/office/drawing/2014/main" id="{75FF08AA-C58D-1602-EECB-5E489C5BF773}"/>
              </a:ext>
            </a:extLst>
          </p:cNvPr>
          <p:cNvPicPr>
            <a:picLocks noChangeAspect="1"/>
          </p:cNvPicPr>
          <p:nvPr/>
        </p:nvPicPr>
        <p:blipFill>
          <a:blip r:embed="rId3"/>
          <a:stretch>
            <a:fillRect/>
          </a:stretch>
        </p:blipFill>
        <p:spPr>
          <a:xfrm>
            <a:off x="1141038" y="1156853"/>
            <a:ext cx="5061272" cy="3764363"/>
          </a:xfrm>
          <a:prstGeom prst="rect">
            <a:avLst/>
          </a:prstGeom>
        </p:spPr>
      </p:pic>
    </p:spTree>
    <p:extLst>
      <p:ext uri="{BB962C8B-B14F-4D97-AF65-F5344CB8AC3E}">
        <p14:creationId xmlns:p14="http://schemas.microsoft.com/office/powerpoint/2010/main" val="158461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8822-5F84-C847-B511-97830820ACD2}"/>
              </a:ext>
            </a:extLst>
          </p:cNvPr>
          <p:cNvSpPr>
            <a:spLocks noGrp="1"/>
          </p:cNvSpPr>
          <p:nvPr>
            <p:ph type="title"/>
          </p:nvPr>
        </p:nvSpPr>
        <p:spPr/>
        <p:txBody>
          <a:bodyPr>
            <a:normAutofit/>
          </a:bodyPr>
          <a:lstStyle/>
          <a:p>
            <a:r>
              <a:rPr lang="en-US" dirty="0"/>
              <a:t>Evaluation your work in the predicative analytics </a:t>
            </a:r>
          </a:p>
        </p:txBody>
      </p:sp>
      <p:sp>
        <p:nvSpPr>
          <p:cNvPr id="3" name="Content Placeholder 2">
            <a:extLst>
              <a:ext uri="{FF2B5EF4-FFF2-40B4-BE49-F238E27FC236}">
                <a16:creationId xmlns:a16="http://schemas.microsoft.com/office/drawing/2014/main" id="{7FF5BAED-56B5-90DA-9285-BD3C8E94C1D7}"/>
              </a:ext>
            </a:extLst>
          </p:cNvPr>
          <p:cNvSpPr>
            <a:spLocks noGrp="1"/>
          </p:cNvSpPr>
          <p:nvPr>
            <p:ph idx="1"/>
          </p:nvPr>
        </p:nvSpPr>
        <p:spPr>
          <a:xfrm>
            <a:off x="838200" y="2423604"/>
            <a:ext cx="10515600" cy="4296792"/>
          </a:xfrm>
        </p:spPr>
        <p:txBody>
          <a:bodyPr>
            <a:noAutofit/>
          </a:bodyPr>
          <a:lstStyle/>
          <a:p>
            <a:pPr marL="0" indent="0">
              <a:buNone/>
            </a:pPr>
            <a:r>
              <a:rPr lang="en-US" sz="2400" dirty="0"/>
              <a:t>Depending on the prediction result and the comparison between select from model and recursive feature elimination techniques, we can see that overall, select from model technique is better than recursive feature elimination and that is because SFM is selecting the most significant features and provide better outcomes. We said that SFM is better than RFE, but only in linear regression model case, RFE is defeating SFM. RFE works in elimination way, which mean it eliminate the least important feature, but I determined 15 as the selected feature number for this techniques, and by the way it was all the features in the dataset after I dropped some columns. Those were the limitations in prediction process. </a:t>
            </a:r>
          </a:p>
        </p:txBody>
      </p:sp>
    </p:spTree>
    <p:extLst>
      <p:ext uri="{BB962C8B-B14F-4D97-AF65-F5344CB8AC3E}">
        <p14:creationId xmlns:p14="http://schemas.microsoft.com/office/powerpoint/2010/main" val="79535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90FF-C7AD-C2A5-5E1E-0B02FB4FBA0F}"/>
              </a:ext>
            </a:extLst>
          </p:cNvPr>
          <p:cNvSpPr>
            <a:spLocks noGrp="1"/>
          </p:cNvSpPr>
          <p:nvPr>
            <p:ph type="title"/>
          </p:nvPr>
        </p:nvSpPr>
        <p:spPr/>
        <p:txBody>
          <a:bodyPr/>
          <a:lstStyle/>
          <a:p>
            <a:r>
              <a:rPr lang="en-US" dirty="0"/>
              <a:t>Evaluation your work in the predicative analytics </a:t>
            </a:r>
          </a:p>
        </p:txBody>
      </p:sp>
      <p:sp>
        <p:nvSpPr>
          <p:cNvPr id="3" name="Content Placeholder 2">
            <a:extLst>
              <a:ext uri="{FF2B5EF4-FFF2-40B4-BE49-F238E27FC236}">
                <a16:creationId xmlns:a16="http://schemas.microsoft.com/office/drawing/2014/main" id="{F683BEBD-89BA-4266-0258-11D1FC7FFB2A}"/>
              </a:ext>
            </a:extLst>
          </p:cNvPr>
          <p:cNvSpPr>
            <a:spLocks noGrp="1"/>
          </p:cNvSpPr>
          <p:nvPr>
            <p:ph idx="1"/>
          </p:nvPr>
        </p:nvSpPr>
        <p:spPr>
          <a:xfrm>
            <a:off x="838200" y="2011680"/>
            <a:ext cx="10515600" cy="4646572"/>
          </a:xfrm>
        </p:spPr>
        <p:txBody>
          <a:bodyPr>
            <a:normAutofit fontScale="85000" lnSpcReduction="20000"/>
          </a:bodyPr>
          <a:lstStyle/>
          <a:p>
            <a:pPr marL="0" indent="0">
              <a:buNone/>
            </a:pPr>
            <a:r>
              <a:rPr lang="en-US" sz="2800" dirty="0"/>
              <a:t>The best model was random forest with highest R2 average, and the worst model was linear regression with lowest R2 average. The linear regression model was the worst model because of how it work, it assumes that predictors and target have a linear relationship, which may not be appropriate for all types of data. Additionally, it could miss complex, non-linear patterns. On the other hand, random forest was the best model on both techniques, because of it work nature its properties which are handling the categorical and numerical data, being resilient to outliers, and produce feature relevance scores, which all that lead to very high R2 value. There is a potential improvement to get better result, which is to use other feature selection techniques that might make the result better. Also, we can use other models instead of random forest model since its the best model and maybe we will get better outcomes.</a:t>
            </a:r>
            <a:endParaRPr lang="en-US" dirty="0"/>
          </a:p>
        </p:txBody>
      </p:sp>
    </p:spTree>
    <p:extLst>
      <p:ext uri="{BB962C8B-B14F-4D97-AF65-F5344CB8AC3E}">
        <p14:creationId xmlns:p14="http://schemas.microsoft.com/office/powerpoint/2010/main" val="329461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66D2-9671-8CC7-0ABE-22658B25695F}"/>
              </a:ext>
            </a:extLst>
          </p:cNvPr>
          <p:cNvSpPr>
            <a:spLocks noGrp="1"/>
          </p:cNvSpPr>
          <p:nvPr>
            <p:ph type="title"/>
          </p:nvPr>
        </p:nvSpPr>
        <p:spPr>
          <a:xfrm>
            <a:off x="3288067" y="2766218"/>
            <a:ext cx="6184407" cy="1325563"/>
          </a:xfrm>
        </p:spPr>
        <p:txBody>
          <a:bodyPr/>
          <a:lstStyle/>
          <a:p>
            <a:r>
              <a:rPr lang="en-GB" sz="4000" dirty="0"/>
              <a:t>Prescriptive Analytics </a:t>
            </a:r>
            <a:endParaRPr lang="en-US" dirty="0"/>
          </a:p>
        </p:txBody>
      </p:sp>
    </p:spTree>
    <p:extLst>
      <p:ext uri="{BB962C8B-B14F-4D97-AF65-F5344CB8AC3E}">
        <p14:creationId xmlns:p14="http://schemas.microsoft.com/office/powerpoint/2010/main" val="4225688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790FF-C7AD-C2A5-5E1E-0B02FB4FBA0F}"/>
              </a:ext>
            </a:extLst>
          </p:cNvPr>
          <p:cNvSpPr>
            <a:spLocks noGrp="1"/>
          </p:cNvSpPr>
          <p:nvPr>
            <p:ph type="title"/>
          </p:nvPr>
        </p:nvSpPr>
        <p:spPr/>
        <p:txBody>
          <a:bodyPr/>
          <a:lstStyle/>
          <a:p>
            <a:r>
              <a:rPr lang="en-GB" sz="4000" dirty="0"/>
              <a:t>Prescriptive Analytics Techniques </a:t>
            </a:r>
            <a:endParaRPr lang="en-US" dirty="0"/>
          </a:p>
        </p:txBody>
      </p:sp>
      <p:sp>
        <p:nvSpPr>
          <p:cNvPr id="3" name="Content Placeholder 2">
            <a:extLst>
              <a:ext uri="{FF2B5EF4-FFF2-40B4-BE49-F238E27FC236}">
                <a16:creationId xmlns:a16="http://schemas.microsoft.com/office/drawing/2014/main" id="{F683BEBD-89BA-4266-0258-11D1FC7FFB2A}"/>
              </a:ext>
            </a:extLst>
          </p:cNvPr>
          <p:cNvSpPr>
            <a:spLocks noGrp="1"/>
          </p:cNvSpPr>
          <p:nvPr>
            <p:ph idx="1"/>
          </p:nvPr>
        </p:nvSpPr>
        <p:spPr>
          <a:xfrm>
            <a:off x="838200" y="1690688"/>
            <a:ext cx="10515600" cy="5100729"/>
          </a:xfrm>
        </p:spPr>
        <p:txBody>
          <a:bodyPr>
            <a:normAutofit fontScale="77500" lnSpcReduction="20000"/>
          </a:bodyPr>
          <a:lstStyle/>
          <a:p>
            <a:pPr marL="0" indent="0">
              <a:buNone/>
            </a:pPr>
            <a:r>
              <a:rPr lang="en-US" b="1" dirty="0"/>
              <a:t>Dynamic programming</a:t>
            </a:r>
          </a:p>
          <a:p>
            <a:pPr marL="0" indent="0">
              <a:buNone/>
            </a:pPr>
            <a:r>
              <a:rPr lang="en-US" dirty="0"/>
              <a:t>To solve issues, dynamic programming divides them into smaller subproblems, solves each subproblem only once, and stores the solutions to prevent repeating calculations.</a:t>
            </a:r>
          </a:p>
          <a:p>
            <a:pPr marL="0" indent="0">
              <a:buNone/>
            </a:pPr>
            <a:endParaRPr lang="en-US" dirty="0"/>
          </a:p>
          <a:p>
            <a:pPr marL="0" indent="0">
              <a:buNone/>
            </a:pPr>
            <a:r>
              <a:rPr lang="en-US" dirty="0"/>
              <a:t>When a problem may be divided into overlapping subproblems, like in scheduling, resource allocation, and optimization, dynamic programming is frequently utilized. It assists in determining the optimum course of action by methodically weighing all viable options, figuring out the value or cost associated with each option, and then choosing the best order of options to maximize or reduce a particular objective function.</a:t>
            </a:r>
          </a:p>
          <a:p>
            <a:pPr marL="0" indent="0">
              <a:buNone/>
            </a:pPr>
            <a:endParaRPr lang="en-US" dirty="0"/>
          </a:p>
          <a:p>
            <a:pPr marL="0" indent="0">
              <a:buNone/>
            </a:pPr>
            <a:r>
              <a:rPr lang="en-US" dirty="0"/>
              <a:t>Numerous disciplines, such as economics, operations research, and computer science (such as algorithm optimization), heavily rely on dynamic programming. Additionally, it is utilized in engineering for resource allocation and in finance for portfolio optimization.</a:t>
            </a:r>
          </a:p>
        </p:txBody>
      </p:sp>
    </p:spTree>
    <p:extLst>
      <p:ext uri="{BB962C8B-B14F-4D97-AF65-F5344CB8AC3E}">
        <p14:creationId xmlns:p14="http://schemas.microsoft.com/office/powerpoint/2010/main" val="93177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499BE-1033-E81F-644B-F5664E7EAF48}"/>
              </a:ext>
            </a:extLst>
          </p:cNvPr>
          <p:cNvSpPr>
            <a:spLocks noGrp="1"/>
          </p:cNvSpPr>
          <p:nvPr>
            <p:ph type="title"/>
          </p:nvPr>
        </p:nvSpPr>
        <p:spPr/>
        <p:txBody>
          <a:bodyPr/>
          <a:lstStyle/>
          <a:p>
            <a:r>
              <a:rPr lang="en-GB" sz="4000" dirty="0"/>
              <a:t>Prescriptive Analytics Techniques </a:t>
            </a:r>
            <a:endParaRPr lang="en-US" dirty="0"/>
          </a:p>
        </p:txBody>
      </p:sp>
      <p:sp>
        <p:nvSpPr>
          <p:cNvPr id="3" name="Content Placeholder 2">
            <a:extLst>
              <a:ext uri="{FF2B5EF4-FFF2-40B4-BE49-F238E27FC236}">
                <a16:creationId xmlns:a16="http://schemas.microsoft.com/office/drawing/2014/main" id="{DBB2CA09-B663-E5D5-E2A1-E42C74A8CD39}"/>
              </a:ext>
            </a:extLst>
          </p:cNvPr>
          <p:cNvSpPr>
            <a:spLocks noGrp="1"/>
          </p:cNvSpPr>
          <p:nvPr>
            <p:ph idx="1"/>
          </p:nvPr>
        </p:nvSpPr>
        <p:spPr>
          <a:xfrm>
            <a:off x="838200" y="1690689"/>
            <a:ext cx="10515600" cy="5100728"/>
          </a:xfrm>
        </p:spPr>
        <p:txBody>
          <a:bodyPr>
            <a:normAutofit fontScale="77500" lnSpcReduction="20000"/>
          </a:bodyPr>
          <a:lstStyle/>
          <a:p>
            <a:pPr marL="0" indent="0">
              <a:buNone/>
            </a:pPr>
            <a:r>
              <a:rPr lang="en-US" b="1" dirty="0"/>
              <a:t>Fuzzy logic system</a:t>
            </a:r>
          </a:p>
          <a:p>
            <a:pPr marL="0" indent="0">
              <a:buNone/>
            </a:pPr>
            <a:r>
              <a:rPr lang="en-US" dirty="0"/>
              <a:t>A computing method known as fuzzy logic uses variables with degrees of membership in a set rather than binary (true/false) values to deal with uncertainty and imprecision.</a:t>
            </a:r>
          </a:p>
          <a:p>
            <a:pPr marL="0" indent="0">
              <a:buNone/>
            </a:pPr>
            <a:endParaRPr lang="en-US" dirty="0"/>
          </a:p>
          <a:p>
            <a:pPr marL="0" indent="0">
              <a:buNone/>
            </a:pPr>
            <a:r>
              <a:rPr lang="en-US" dirty="0"/>
              <a:t>When the criteria and decision elements are not clearly specified, fuzzy logic systems are utilized to determine the optimal course of action. A fuzzy logic system can produce suggestions that take into consideration the ambiguity and uncertainty present in some problems by employing fuzzy rules and giving different elements degrees of membership. </a:t>
            </a:r>
          </a:p>
          <a:p>
            <a:pPr marL="0" indent="0">
              <a:buNone/>
            </a:pPr>
            <a:endParaRPr lang="en-US" dirty="0"/>
          </a:p>
          <a:p>
            <a:pPr marL="0" indent="0">
              <a:buNone/>
            </a:pPr>
            <a:r>
              <a:rPr lang="en-US" dirty="0"/>
              <a:t>Applications for fuzzy logic can be found in fields like control systems (such as regulating HVAC system temperature) and image processing (such as edge identification). For risk assessment and decision-making in ambiguous situations, it is also utilized in decision support systems.</a:t>
            </a:r>
          </a:p>
        </p:txBody>
      </p:sp>
    </p:spTree>
    <p:extLst>
      <p:ext uri="{BB962C8B-B14F-4D97-AF65-F5344CB8AC3E}">
        <p14:creationId xmlns:p14="http://schemas.microsoft.com/office/powerpoint/2010/main" val="1672293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6D99-9C00-E574-7B65-832CEBED9F86}"/>
              </a:ext>
            </a:extLst>
          </p:cNvPr>
          <p:cNvSpPr>
            <a:spLocks noGrp="1"/>
          </p:cNvSpPr>
          <p:nvPr>
            <p:ph type="title"/>
          </p:nvPr>
        </p:nvSpPr>
        <p:spPr/>
        <p:txBody>
          <a:bodyPr/>
          <a:lstStyle/>
          <a:p>
            <a:r>
              <a:rPr lang="en-GB" sz="4000" dirty="0"/>
              <a:t>Prescriptive Analytics Techniques </a:t>
            </a:r>
            <a:endParaRPr lang="en-US" dirty="0"/>
          </a:p>
        </p:txBody>
      </p:sp>
      <p:sp>
        <p:nvSpPr>
          <p:cNvPr id="3" name="Content Placeholder 2">
            <a:extLst>
              <a:ext uri="{FF2B5EF4-FFF2-40B4-BE49-F238E27FC236}">
                <a16:creationId xmlns:a16="http://schemas.microsoft.com/office/drawing/2014/main" id="{762CE98C-00BA-3139-DF43-FDB7500A1B3D}"/>
              </a:ext>
            </a:extLst>
          </p:cNvPr>
          <p:cNvSpPr>
            <a:spLocks noGrp="1"/>
          </p:cNvSpPr>
          <p:nvPr>
            <p:ph idx="1"/>
          </p:nvPr>
        </p:nvSpPr>
        <p:spPr>
          <a:xfrm>
            <a:off x="838200" y="1690689"/>
            <a:ext cx="10515600" cy="5003074"/>
          </a:xfrm>
        </p:spPr>
        <p:txBody>
          <a:bodyPr>
            <a:normAutofit fontScale="77500" lnSpcReduction="20000"/>
          </a:bodyPr>
          <a:lstStyle/>
          <a:p>
            <a:pPr marL="0" indent="0">
              <a:buNone/>
            </a:pPr>
            <a:r>
              <a:rPr lang="en-US" b="1" dirty="0"/>
              <a:t>Rule-based system</a:t>
            </a:r>
          </a:p>
          <a:p>
            <a:pPr marL="0" indent="0">
              <a:buNone/>
            </a:pPr>
            <a:r>
              <a:rPr lang="en-US" dirty="0"/>
              <a:t>The conditional statements that make up the rule-based system's structure define how decisions should be made in response to particular situations or inputs.</a:t>
            </a:r>
          </a:p>
          <a:p>
            <a:pPr marL="0" indent="0">
              <a:buNone/>
            </a:pPr>
            <a:endParaRPr lang="en-US" dirty="0"/>
          </a:p>
          <a:p>
            <a:pPr marL="0" indent="0">
              <a:buNone/>
            </a:pPr>
            <a:r>
              <a:rPr lang="en-US" dirty="0"/>
              <a:t>Rule-based systems are used to choose the best course of action by applying a set of rules to the current situation or data. Each rule assesses the circumstances and suggests a course of action or choice. To arrive at a final judgment, the system incorporates the recommendations from various regulations. </a:t>
            </a:r>
          </a:p>
          <a:p>
            <a:pPr marL="0" indent="0">
              <a:buNone/>
            </a:pPr>
            <a:endParaRPr lang="en-US" dirty="0"/>
          </a:p>
          <a:p>
            <a:pPr marL="0" indent="0">
              <a:buNone/>
            </a:pPr>
            <a:r>
              <a:rPr lang="en-US" dirty="0"/>
              <a:t>Expert systems use rule-based systems to diagnose medical issues and solve technical issues. They assist in commercial decision-making in areas like marketing and credit rating. Rule-based systems are often used in manufacturing for process and quality improvement.</a:t>
            </a:r>
          </a:p>
        </p:txBody>
      </p:sp>
    </p:spTree>
    <p:extLst>
      <p:ext uri="{BB962C8B-B14F-4D97-AF65-F5344CB8AC3E}">
        <p14:creationId xmlns:p14="http://schemas.microsoft.com/office/powerpoint/2010/main" val="355310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4" name="Rectangle 13">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466D99-9C00-E574-7B65-832CEBED9F86}"/>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4800"/>
              <a:t>Objective Function Code (Your Work) </a:t>
            </a:r>
          </a:p>
        </p:txBody>
      </p:sp>
      <p:pic>
        <p:nvPicPr>
          <p:cNvPr id="7" name="Picture 6" descr="A computer screen shot of a program&#10;&#10;Description automatically generated">
            <a:extLst>
              <a:ext uri="{FF2B5EF4-FFF2-40B4-BE49-F238E27FC236}">
                <a16:creationId xmlns:a16="http://schemas.microsoft.com/office/drawing/2014/main" id="{086816FB-6C6E-0D52-E18F-620A16C410D7}"/>
              </a:ext>
            </a:extLst>
          </p:cNvPr>
          <p:cNvPicPr>
            <a:picLocks noChangeAspect="1"/>
          </p:cNvPicPr>
          <p:nvPr/>
        </p:nvPicPr>
        <p:blipFill>
          <a:blip r:embed="rId2"/>
          <a:stretch>
            <a:fillRect/>
          </a:stretch>
        </p:blipFill>
        <p:spPr>
          <a:xfrm>
            <a:off x="6315609" y="294229"/>
            <a:ext cx="5125349" cy="6269541"/>
          </a:xfrm>
          <a:prstGeom prst="rect">
            <a:avLst/>
          </a:prstGeom>
        </p:spPr>
      </p:pic>
    </p:spTree>
    <p:extLst>
      <p:ext uri="{BB962C8B-B14F-4D97-AF65-F5344CB8AC3E}">
        <p14:creationId xmlns:p14="http://schemas.microsoft.com/office/powerpoint/2010/main" val="343810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20" name="Rectangle 19">
            <a:extLst>
              <a:ext uri="{FF2B5EF4-FFF2-40B4-BE49-F238E27FC236}">
                <a16:creationId xmlns:a16="http://schemas.microsoft.com/office/drawing/2014/main" id="{37B024FF-40E3-4234-A8A8-4AEA325DC6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686D085-F759-4499-94EC-3EA028126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B9D56ACA-1E9F-4685-8853-D3A4777AC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847754 w 12192000"/>
              <a:gd name="connsiteY0" fmla="*/ 5 h 6858000"/>
              <a:gd name="connsiteX1" fmla="*/ 3847754 w 12192000"/>
              <a:gd name="connsiteY1" fmla="*/ 4197373 h 6858000"/>
              <a:gd name="connsiteX2" fmla="*/ 4423416 w 12192000"/>
              <a:gd name="connsiteY2" fmla="*/ 4197373 h 6858000"/>
              <a:gd name="connsiteX3" fmla="*/ 4430942 w 12192000"/>
              <a:gd name="connsiteY3" fmla="*/ 4172627 h 6858000"/>
              <a:gd name="connsiteX4" fmla="*/ 4570893 w 12192000"/>
              <a:gd name="connsiteY4" fmla="*/ 4067350 h 6858000"/>
              <a:gd name="connsiteX5" fmla="*/ 5082240 w 12192000"/>
              <a:gd name="connsiteY5" fmla="*/ 4000508 h 6858000"/>
              <a:gd name="connsiteX6" fmla="*/ 5767374 w 12192000"/>
              <a:gd name="connsiteY6" fmla="*/ 3903586 h 6858000"/>
              <a:gd name="connsiteX7" fmla="*/ 6455849 w 12192000"/>
              <a:gd name="connsiteY7" fmla="*/ 3820032 h 6858000"/>
              <a:gd name="connsiteX8" fmla="*/ 7144325 w 12192000"/>
              <a:gd name="connsiteY8" fmla="*/ 3820032 h 6858000"/>
              <a:gd name="connsiteX9" fmla="*/ 7341512 w 12192000"/>
              <a:gd name="connsiteY9" fmla="*/ 3826717 h 6858000"/>
              <a:gd name="connsiteX10" fmla="*/ 7344854 w 12192000"/>
              <a:gd name="connsiteY10" fmla="*/ 3826717 h 6858000"/>
              <a:gd name="connsiteX11" fmla="*/ 7534641 w 12192000"/>
              <a:gd name="connsiteY11" fmla="*/ 3832816 h 6858000"/>
              <a:gd name="connsiteX12" fmla="*/ 7534641 w 12192000"/>
              <a:gd name="connsiteY12" fmla="*/ 5 h 6858000"/>
              <a:gd name="connsiteX13" fmla="*/ 3728859 w 12192000"/>
              <a:gd name="connsiteY13" fmla="*/ 0 h 6858000"/>
              <a:gd name="connsiteX14" fmla="*/ 12192000 w 12192000"/>
              <a:gd name="connsiteY14" fmla="*/ 0 h 6858000"/>
              <a:gd name="connsiteX15" fmla="*/ 12192000 w 12192000"/>
              <a:gd name="connsiteY15" fmla="*/ 1 h 6858000"/>
              <a:gd name="connsiteX16" fmla="*/ 7653538 w 12192000"/>
              <a:gd name="connsiteY16" fmla="*/ 1 h 6858000"/>
              <a:gd name="connsiteX17" fmla="*/ 7653538 w 12192000"/>
              <a:gd name="connsiteY17" fmla="*/ 3836633 h 6858000"/>
              <a:gd name="connsiteX18" fmla="*/ 7773901 w 12192000"/>
              <a:gd name="connsiteY18" fmla="*/ 3840500 h 6858000"/>
              <a:gd name="connsiteX19" fmla="*/ 8200440 w 12192000"/>
              <a:gd name="connsiteY19" fmla="*/ 3856793 h 6858000"/>
              <a:gd name="connsiteX20" fmla="*/ 8517940 w 12192000"/>
              <a:gd name="connsiteY20" fmla="*/ 3860135 h 6858000"/>
              <a:gd name="connsiteX21" fmla="*/ 9206418 w 12192000"/>
              <a:gd name="connsiteY21" fmla="*/ 3863477 h 6858000"/>
              <a:gd name="connsiteX22" fmla="*/ 9891553 w 12192000"/>
              <a:gd name="connsiteY22" fmla="*/ 3850108 h 6858000"/>
              <a:gd name="connsiteX23" fmla="*/ 10586714 w 12192000"/>
              <a:gd name="connsiteY23" fmla="*/ 3810003 h 6858000"/>
              <a:gd name="connsiteX24" fmla="*/ 11271848 w 12192000"/>
              <a:gd name="connsiteY24" fmla="*/ 3756529 h 6858000"/>
              <a:gd name="connsiteX25" fmla="*/ 11709667 w 12192000"/>
              <a:gd name="connsiteY25" fmla="*/ 3636212 h 6858000"/>
              <a:gd name="connsiteX26" fmla="*/ 12184248 w 12192000"/>
              <a:gd name="connsiteY26" fmla="*/ 3429001 h 6858000"/>
              <a:gd name="connsiteX27" fmla="*/ 12192000 w 12192000"/>
              <a:gd name="connsiteY27" fmla="*/ 3437173 h 6858000"/>
              <a:gd name="connsiteX28" fmla="*/ 12192000 w 12192000"/>
              <a:gd name="connsiteY28" fmla="*/ 6858000 h 6858000"/>
              <a:gd name="connsiteX29" fmla="*/ 0 w 12192000"/>
              <a:gd name="connsiteY29" fmla="*/ 6858000 h 6858000"/>
              <a:gd name="connsiteX30" fmla="*/ 0 w 12192000"/>
              <a:gd name="connsiteY30" fmla="*/ 6857989 h 6858000"/>
              <a:gd name="connsiteX31" fmla="*/ 6542821 w 12192000"/>
              <a:gd name="connsiteY31" fmla="*/ 6857989 h 6858000"/>
              <a:gd name="connsiteX32" fmla="*/ 6553813 w 12192000"/>
              <a:gd name="connsiteY32" fmla="*/ 6856417 h 6858000"/>
              <a:gd name="connsiteX33" fmla="*/ 6836849 w 12192000"/>
              <a:gd name="connsiteY33" fmla="*/ 6797865 h 6858000"/>
              <a:gd name="connsiteX34" fmla="*/ 5951187 w 12192000"/>
              <a:gd name="connsiteY34" fmla="*/ 6644126 h 6858000"/>
              <a:gd name="connsiteX35" fmla="*/ 6001320 w 12192000"/>
              <a:gd name="connsiteY35" fmla="*/ 6624073 h 6858000"/>
              <a:gd name="connsiteX36" fmla="*/ 5904397 w 12192000"/>
              <a:gd name="connsiteY36" fmla="*/ 6543863 h 6858000"/>
              <a:gd name="connsiteX37" fmla="*/ 5506684 w 12192000"/>
              <a:gd name="connsiteY37" fmla="*/ 6416862 h 6858000"/>
              <a:gd name="connsiteX38" fmla="*/ 6001320 w 12192000"/>
              <a:gd name="connsiteY38" fmla="*/ 6202967 h 6858000"/>
              <a:gd name="connsiteX39" fmla="*/ 5443186 w 12192000"/>
              <a:gd name="connsiteY39" fmla="*/ 5912202 h 6858000"/>
              <a:gd name="connsiteX40" fmla="*/ 5159104 w 12192000"/>
              <a:gd name="connsiteY40" fmla="*/ 5842017 h 6858000"/>
              <a:gd name="connsiteX41" fmla="*/ 6094899 w 12192000"/>
              <a:gd name="connsiteY41" fmla="*/ 5477726 h 6858000"/>
              <a:gd name="connsiteX42" fmla="*/ 4577576 w 12192000"/>
              <a:gd name="connsiteY42" fmla="*/ 5297251 h 6858000"/>
              <a:gd name="connsiteX43" fmla="*/ 4701234 w 12192000"/>
              <a:gd name="connsiteY43" fmla="*/ 5223724 h 6858000"/>
              <a:gd name="connsiteX44" fmla="*/ 5643712 w 12192000"/>
              <a:gd name="connsiteY44" fmla="*/ 5243777 h 6858000"/>
              <a:gd name="connsiteX45" fmla="*/ 5800793 w 12192000"/>
              <a:gd name="connsiteY45" fmla="*/ 5186961 h 6858000"/>
              <a:gd name="connsiteX46" fmla="*/ 5643712 w 12192000"/>
              <a:gd name="connsiteY46" fmla="*/ 5096724 h 6858000"/>
              <a:gd name="connsiteX47" fmla="*/ 5032104 w 12192000"/>
              <a:gd name="connsiteY47" fmla="*/ 5029881 h 6858000"/>
              <a:gd name="connsiteX48" fmla="*/ 4871682 w 12192000"/>
              <a:gd name="connsiteY48" fmla="*/ 4879485 h 6858000"/>
              <a:gd name="connsiteX49" fmla="*/ 4600971 w 12192000"/>
              <a:gd name="connsiteY49" fmla="*/ 4705695 h 6858000"/>
              <a:gd name="connsiteX50" fmla="*/ 4788128 w 12192000"/>
              <a:gd name="connsiteY50" fmla="*/ 4561984 h 6858000"/>
              <a:gd name="connsiteX51" fmla="*/ 4483995 w 12192000"/>
              <a:gd name="connsiteY51" fmla="*/ 4348088 h 6858000"/>
              <a:gd name="connsiteX52" fmla="*/ 4460097 w 12192000"/>
              <a:gd name="connsiteY52" fmla="*/ 4316252 h 6858000"/>
              <a:gd name="connsiteX53" fmla="*/ 0 w 12192000"/>
              <a:gd name="connsiteY53" fmla="*/ 4316252 h 6858000"/>
              <a:gd name="connsiteX54" fmla="*/ 0 w 12192000"/>
              <a:gd name="connsiteY54" fmla="*/ 4197368 h 6858000"/>
              <a:gd name="connsiteX55" fmla="*/ 3728859 w 12192000"/>
              <a:gd name="connsiteY55" fmla="*/ 41973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6858000">
                <a:moveTo>
                  <a:pt x="3847754" y="5"/>
                </a:moveTo>
                <a:lnTo>
                  <a:pt x="3847754" y="4197373"/>
                </a:lnTo>
                <a:lnTo>
                  <a:pt x="4423416" y="4197373"/>
                </a:lnTo>
                <a:lnTo>
                  <a:pt x="4430942" y="4172627"/>
                </a:lnTo>
                <a:cubicBezTo>
                  <a:pt x="4453920" y="4128344"/>
                  <a:pt x="4509064" y="4095758"/>
                  <a:pt x="4570893" y="4067350"/>
                </a:cubicBezTo>
                <a:cubicBezTo>
                  <a:pt x="4731315" y="3997165"/>
                  <a:pt x="4908447" y="4013876"/>
                  <a:pt x="5082240" y="4000508"/>
                </a:cubicBezTo>
                <a:cubicBezTo>
                  <a:pt x="5312846" y="3970428"/>
                  <a:pt x="5533424" y="3900244"/>
                  <a:pt x="5767374" y="3903586"/>
                </a:cubicBezTo>
                <a:cubicBezTo>
                  <a:pt x="5987953" y="3833401"/>
                  <a:pt x="6231927" y="3910270"/>
                  <a:pt x="6455849" y="3820032"/>
                </a:cubicBezTo>
                <a:cubicBezTo>
                  <a:pt x="6683114" y="3820032"/>
                  <a:pt x="6913720" y="3820032"/>
                  <a:pt x="7144325" y="3820032"/>
                </a:cubicBezTo>
                <a:cubicBezTo>
                  <a:pt x="7211170" y="3823375"/>
                  <a:pt x="7274668" y="3823375"/>
                  <a:pt x="7341512" y="3826717"/>
                </a:cubicBezTo>
                <a:cubicBezTo>
                  <a:pt x="7341512" y="3826717"/>
                  <a:pt x="7344854" y="3826717"/>
                  <a:pt x="7344854" y="3826717"/>
                </a:cubicBezTo>
                <a:lnTo>
                  <a:pt x="7534641" y="3832816"/>
                </a:lnTo>
                <a:lnTo>
                  <a:pt x="7534641" y="5"/>
                </a:lnTo>
                <a:close/>
                <a:moveTo>
                  <a:pt x="3728859" y="0"/>
                </a:moveTo>
                <a:lnTo>
                  <a:pt x="12192000" y="0"/>
                </a:lnTo>
                <a:lnTo>
                  <a:pt x="12192000" y="1"/>
                </a:lnTo>
                <a:lnTo>
                  <a:pt x="7653538" y="1"/>
                </a:lnTo>
                <a:lnTo>
                  <a:pt x="7653538" y="3836633"/>
                </a:lnTo>
                <a:lnTo>
                  <a:pt x="7773901" y="3840500"/>
                </a:lnTo>
                <a:cubicBezTo>
                  <a:pt x="7916359" y="3845096"/>
                  <a:pt x="8058399" y="3850109"/>
                  <a:pt x="8200440" y="3856793"/>
                </a:cubicBezTo>
                <a:cubicBezTo>
                  <a:pt x="8307387" y="3856793"/>
                  <a:pt x="8410993" y="3860135"/>
                  <a:pt x="8517940" y="3860135"/>
                </a:cubicBezTo>
                <a:cubicBezTo>
                  <a:pt x="8745205" y="3876845"/>
                  <a:pt x="8975812" y="3886871"/>
                  <a:pt x="9206418" y="3863477"/>
                </a:cubicBezTo>
                <a:cubicBezTo>
                  <a:pt x="9437024" y="3883530"/>
                  <a:pt x="9660946" y="3870162"/>
                  <a:pt x="9891553" y="3850108"/>
                </a:cubicBezTo>
                <a:cubicBezTo>
                  <a:pt x="10125500" y="3873504"/>
                  <a:pt x="10356108" y="3840082"/>
                  <a:pt x="10586714" y="3810003"/>
                </a:cubicBezTo>
                <a:cubicBezTo>
                  <a:pt x="10817321" y="3823372"/>
                  <a:pt x="11047927" y="3823372"/>
                  <a:pt x="11271848" y="3756529"/>
                </a:cubicBezTo>
                <a:cubicBezTo>
                  <a:pt x="11442298" y="3830056"/>
                  <a:pt x="11525851" y="3589423"/>
                  <a:pt x="11709667" y="3636212"/>
                </a:cubicBezTo>
                <a:cubicBezTo>
                  <a:pt x="11893484" y="3686345"/>
                  <a:pt x="12023827" y="3495843"/>
                  <a:pt x="12184248" y="3429001"/>
                </a:cubicBezTo>
                <a:lnTo>
                  <a:pt x="12192000" y="3437173"/>
                </a:lnTo>
                <a:lnTo>
                  <a:pt x="12192000" y="6858000"/>
                </a:lnTo>
                <a:lnTo>
                  <a:pt x="0" y="6858000"/>
                </a:lnTo>
                <a:lnTo>
                  <a:pt x="0" y="6857989"/>
                </a:lnTo>
                <a:lnTo>
                  <a:pt x="6542821" y="6857989"/>
                </a:lnTo>
                <a:lnTo>
                  <a:pt x="6553813" y="6856417"/>
                </a:lnTo>
                <a:cubicBezTo>
                  <a:pt x="6636844" y="6844080"/>
                  <a:pt x="6761651" y="6822931"/>
                  <a:pt x="6836849" y="6797865"/>
                </a:cubicBezTo>
                <a:cubicBezTo>
                  <a:pt x="6663059" y="6794522"/>
                  <a:pt x="5977924" y="6667523"/>
                  <a:pt x="5951187" y="6644126"/>
                </a:cubicBezTo>
                <a:cubicBezTo>
                  <a:pt x="5964556" y="6637442"/>
                  <a:pt x="5984611" y="6630759"/>
                  <a:pt x="6001320" y="6624073"/>
                </a:cubicBezTo>
                <a:cubicBezTo>
                  <a:pt x="5964556" y="6604022"/>
                  <a:pt x="5934477" y="6580627"/>
                  <a:pt x="5904397" y="6543863"/>
                </a:cubicBezTo>
                <a:cubicBezTo>
                  <a:pt x="5807476" y="6420205"/>
                  <a:pt x="5643712" y="6463653"/>
                  <a:pt x="5506684" y="6416862"/>
                </a:cubicBezTo>
                <a:cubicBezTo>
                  <a:pt x="5593580" y="6156177"/>
                  <a:pt x="5824187" y="6253098"/>
                  <a:pt x="6001320" y="6202967"/>
                </a:cubicBezTo>
                <a:cubicBezTo>
                  <a:pt x="5536764" y="6049228"/>
                  <a:pt x="5627001" y="5969017"/>
                  <a:pt x="5443186" y="5912202"/>
                </a:cubicBezTo>
                <a:cubicBezTo>
                  <a:pt x="5212579" y="5842017"/>
                  <a:pt x="5159104" y="5842017"/>
                  <a:pt x="5159104" y="5842017"/>
                </a:cubicBezTo>
                <a:cubicBezTo>
                  <a:pt x="5429816" y="5628122"/>
                  <a:pt x="5754003" y="5858729"/>
                  <a:pt x="6094899" y="5477726"/>
                </a:cubicBezTo>
                <a:cubicBezTo>
                  <a:pt x="5767371" y="5424253"/>
                  <a:pt x="4788128" y="5397515"/>
                  <a:pt x="4577576" y="5297251"/>
                </a:cubicBezTo>
                <a:cubicBezTo>
                  <a:pt x="4657786" y="5334014"/>
                  <a:pt x="4664471" y="5223724"/>
                  <a:pt x="4701234" y="5223724"/>
                </a:cubicBezTo>
                <a:cubicBezTo>
                  <a:pt x="5012051" y="5220383"/>
                  <a:pt x="5329552" y="5283884"/>
                  <a:pt x="5643712" y="5243777"/>
                </a:cubicBezTo>
                <a:cubicBezTo>
                  <a:pt x="5700528" y="5240436"/>
                  <a:pt x="5790766" y="5270513"/>
                  <a:pt x="5800793" y="5186961"/>
                </a:cubicBezTo>
                <a:cubicBezTo>
                  <a:pt x="5810818" y="5083355"/>
                  <a:pt x="5693843" y="5106750"/>
                  <a:pt x="5643712" y="5096724"/>
                </a:cubicBezTo>
                <a:cubicBezTo>
                  <a:pt x="5439842" y="5063302"/>
                  <a:pt x="5239316" y="5049935"/>
                  <a:pt x="5032104" y="5029881"/>
                </a:cubicBezTo>
                <a:cubicBezTo>
                  <a:pt x="4945209" y="5019854"/>
                  <a:pt x="4838261" y="5039907"/>
                  <a:pt x="4871682" y="4879485"/>
                </a:cubicBezTo>
                <a:cubicBezTo>
                  <a:pt x="4844944" y="4725749"/>
                  <a:pt x="4684523" y="4779222"/>
                  <a:pt x="4600971" y="4705695"/>
                </a:cubicBezTo>
                <a:cubicBezTo>
                  <a:pt x="4641075" y="4618800"/>
                  <a:pt x="4754708" y="4678959"/>
                  <a:pt x="4788128" y="4561984"/>
                </a:cubicBezTo>
                <a:cubicBezTo>
                  <a:pt x="4627707" y="4598747"/>
                  <a:pt x="4644418" y="4344747"/>
                  <a:pt x="4483995" y="4348088"/>
                </a:cubicBezTo>
                <a:lnTo>
                  <a:pt x="4460097" y="4316252"/>
                </a:lnTo>
                <a:lnTo>
                  <a:pt x="0" y="4316252"/>
                </a:lnTo>
                <a:lnTo>
                  <a:pt x="0" y="4197368"/>
                </a:lnTo>
                <a:lnTo>
                  <a:pt x="3728859" y="419736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466D99-9C00-E574-7B65-832CEBED9F86}"/>
              </a:ext>
            </a:extLst>
          </p:cNvPr>
          <p:cNvSpPr>
            <a:spLocks noGrp="1"/>
          </p:cNvSpPr>
          <p:nvPr>
            <p:ph type="title"/>
          </p:nvPr>
        </p:nvSpPr>
        <p:spPr>
          <a:xfrm>
            <a:off x="6343650" y="4181474"/>
            <a:ext cx="5505814" cy="1471335"/>
          </a:xfrm>
        </p:spPr>
        <p:txBody>
          <a:bodyPr vert="horz" lIns="91440" tIns="45720" rIns="91440" bIns="45720" rtlCol="0" anchor="b">
            <a:normAutofit/>
          </a:bodyPr>
          <a:lstStyle/>
          <a:p>
            <a:r>
              <a:rPr lang="en-US" sz="4400"/>
              <a:t>Results and Explanation</a:t>
            </a:r>
          </a:p>
        </p:txBody>
      </p:sp>
      <p:pic>
        <p:nvPicPr>
          <p:cNvPr id="13" name="Picture 12" descr="A screen shot of a computer program&#10;&#10;Description automatically generated">
            <a:extLst>
              <a:ext uri="{FF2B5EF4-FFF2-40B4-BE49-F238E27FC236}">
                <a16:creationId xmlns:a16="http://schemas.microsoft.com/office/drawing/2014/main" id="{20061559-92DF-9CC4-78BF-EFA64F44FAE2}"/>
              </a:ext>
            </a:extLst>
          </p:cNvPr>
          <p:cNvPicPr>
            <a:picLocks noChangeAspect="1"/>
          </p:cNvPicPr>
          <p:nvPr/>
        </p:nvPicPr>
        <p:blipFill>
          <a:blip r:embed="rId2"/>
          <a:stretch>
            <a:fillRect/>
          </a:stretch>
        </p:blipFill>
        <p:spPr>
          <a:xfrm>
            <a:off x="7640626" y="603941"/>
            <a:ext cx="4548326" cy="2456095"/>
          </a:xfrm>
          <a:prstGeom prst="rect">
            <a:avLst/>
          </a:prstGeom>
        </p:spPr>
      </p:pic>
      <p:pic>
        <p:nvPicPr>
          <p:cNvPr id="11" name="Picture 10" descr="A screen shot of a computer program&#10;&#10;Description automatically generated">
            <a:extLst>
              <a:ext uri="{FF2B5EF4-FFF2-40B4-BE49-F238E27FC236}">
                <a16:creationId xmlns:a16="http://schemas.microsoft.com/office/drawing/2014/main" id="{05E2951E-8297-2212-3F27-D6272FE0B769}"/>
              </a:ext>
            </a:extLst>
          </p:cNvPr>
          <p:cNvPicPr>
            <a:picLocks noChangeAspect="1"/>
          </p:cNvPicPr>
          <p:nvPr/>
        </p:nvPicPr>
        <p:blipFill>
          <a:blip r:embed="rId3"/>
          <a:stretch>
            <a:fillRect/>
          </a:stretch>
        </p:blipFill>
        <p:spPr>
          <a:xfrm>
            <a:off x="3761191" y="870012"/>
            <a:ext cx="3876387" cy="2044793"/>
          </a:xfrm>
          <a:prstGeom prst="rect">
            <a:avLst/>
          </a:prstGeom>
        </p:spPr>
      </p:pic>
      <p:pic>
        <p:nvPicPr>
          <p:cNvPr id="9" name="Picture 8" descr="A screen shot of a computer program&#10;&#10;Description automatically generated">
            <a:extLst>
              <a:ext uri="{FF2B5EF4-FFF2-40B4-BE49-F238E27FC236}">
                <a16:creationId xmlns:a16="http://schemas.microsoft.com/office/drawing/2014/main" id="{C6DED277-5F44-C257-AF09-D215EBC454A8}"/>
              </a:ext>
            </a:extLst>
          </p:cNvPr>
          <p:cNvPicPr>
            <a:picLocks noChangeAspect="1"/>
          </p:cNvPicPr>
          <p:nvPr/>
        </p:nvPicPr>
        <p:blipFill>
          <a:blip r:embed="rId4"/>
          <a:stretch>
            <a:fillRect/>
          </a:stretch>
        </p:blipFill>
        <p:spPr>
          <a:xfrm>
            <a:off x="-66451" y="937544"/>
            <a:ext cx="3802426" cy="1948743"/>
          </a:xfrm>
          <a:prstGeom prst="rect">
            <a:avLst/>
          </a:prstGeom>
        </p:spPr>
      </p:pic>
      <p:pic>
        <p:nvPicPr>
          <p:cNvPr id="7" name="Picture 6">
            <a:extLst>
              <a:ext uri="{FF2B5EF4-FFF2-40B4-BE49-F238E27FC236}">
                <a16:creationId xmlns:a16="http://schemas.microsoft.com/office/drawing/2014/main" id="{DCD38A91-97D1-E9B6-37F4-6DED9C64BBE5}"/>
              </a:ext>
            </a:extLst>
          </p:cNvPr>
          <p:cNvPicPr>
            <a:picLocks noChangeAspect="1"/>
          </p:cNvPicPr>
          <p:nvPr/>
        </p:nvPicPr>
        <p:blipFill>
          <a:blip r:embed="rId5"/>
          <a:stretch>
            <a:fillRect/>
          </a:stretch>
        </p:blipFill>
        <p:spPr>
          <a:xfrm>
            <a:off x="502187" y="5895046"/>
            <a:ext cx="10994396" cy="742120"/>
          </a:xfrm>
          <a:prstGeom prst="rect">
            <a:avLst/>
          </a:prstGeom>
        </p:spPr>
      </p:pic>
    </p:spTree>
    <p:extLst>
      <p:ext uri="{BB962C8B-B14F-4D97-AF65-F5344CB8AC3E}">
        <p14:creationId xmlns:p14="http://schemas.microsoft.com/office/powerpoint/2010/main" val="630264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6D99-9C00-E574-7B65-832CEBED9F86}"/>
              </a:ext>
            </a:extLst>
          </p:cNvPr>
          <p:cNvSpPr>
            <a:spLocks noGrp="1"/>
          </p:cNvSpPr>
          <p:nvPr>
            <p:ph type="title"/>
          </p:nvPr>
        </p:nvSpPr>
        <p:spPr/>
        <p:txBody>
          <a:bodyPr/>
          <a:lstStyle/>
          <a:p>
            <a:r>
              <a:rPr lang="en-US" dirty="0"/>
              <a:t>Visualization and Explanation</a:t>
            </a:r>
          </a:p>
        </p:txBody>
      </p:sp>
      <p:pic>
        <p:nvPicPr>
          <p:cNvPr id="7" name="Picture 6">
            <a:extLst>
              <a:ext uri="{FF2B5EF4-FFF2-40B4-BE49-F238E27FC236}">
                <a16:creationId xmlns:a16="http://schemas.microsoft.com/office/drawing/2014/main" id="{16CDCB8B-9C73-15BA-DF2A-D7AAEC84457F}"/>
              </a:ext>
            </a:extLst>
          </p:cNvPr>
          <p:cNvPicPr>
            <a:picLocks noChangeAspect="1"/>
          </p:cNvPicPr>
          <p:nvPr/>
        </p:nvPicPr>
        <p:blipFill>
          <a:blip r:embed="rId2"/>
          <a:stretch>
            <a:fillRect/>
          </a:stretch>
        </p:blipFill>
        <p:spPr>
          <a:xfrm>
            <a:off x="1130381" y="1690688"/>
            <a:ext cx="9931238" cy="4978400"/>
          </a:xfrm>
          <a:prstGeom prst="rect">
            <a:avLst/>
          </a:prstGeom>
        </p:spPr>
      </p:pic>
    </p:spTree>
    <p:extLst>
      <p:ext uri="{BB962C8B-B14F-4D97-AF65-F5344CB8AC3E}">
        <p14:creationId xmlns:p14="http://schemas.microsoft.com/office/powerpoint/2010/main" val="317380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66D2-9671-8CC7-0ABE-22658B25695F}"/>
              </a:ext>
            </a:extLst>
          </p:cNvPr>
          <p:cNvSpPr>
            <a:spLocks noGrp="1"/>
          </p:cNvSpPr>
          <p:nvPr>
            <p:ph type="title"/>
          </p:nvPr>
        </p:nvSpPr>
        <p:spPr>
          <a:xfrm>
            <a:off x="3288067" y="2766218"/>
            <a:ext cx="5615865" cy="1325563"/>
          </a:xfrm>
        </p:spPr>
        <p:txBody>
          <a:bodyPr/>
          <a:lstStyle/>
          <a:p>
            <a:r>
              <a:rPr lang="en-GB" sz="4000" dirty="0"/>
              <a:t>Predictive Analytics</a:t>
            </a:r>
            <a:endParaRPr lang="en-US" dirty="0"/>
          </a:p>
        </p:txBody>
      </p:sp>
    </p:spTree>
    <p:extLst>
      <p:ext uri="{BB962C8B-B14F-4D97-AF65-F5344CB8AC3E}">
        <p14:creationId xmlns:p14="http://schemas.microsoft.com/office/powerpoint/2010/main" val="1553839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6D99-9C00-E574-7B65-832CEBED9F86}"/>
              </a:ext>
            </a:extLst>
          </p:cNvPr>
          <p:cNvSpPr>
            <a:spLocks noGrp="1"/>
          </p:cNvSpPr>
          <p:nvPr>
            <p:ph type="title"/>
          </p:nvPr>
        </p:nvSpPr>
        <p:spPr/>
        <p:txBody>
          <a:bodyPr/>
          <a:lstStyle/>
          <a:p>
            <a:r>
              <a:rPr lang="en-US" dirty="0"/>
              <a:t>Visualization and Explanation</a:t>
            </a:r>
          </a:p>
        </p:txBody>
      </p:sp>
      <p:pic>
        <p:nvPicPr>
          <p:cNvPr id="4" name="Picture 3">
            <a:extLst>
              <a:ext uri="{FF2B5EF4-FFF2-40B4-BE49-F238E27FC236}">
                <a16:creationId xmlns:a16="http://schemas.microsoft.com/office/drawing/2014/main" id="{B28A6218-B961-F284-EE75-905962C06FD9}"/>
              </a:ext>
            </a:extLst>
          </p:cNvPr>
          <p:cNvPicPr>
            <a:picLocks noChangeAspect="1"/>
          </p:cNvPicPr>
          <p:nvPr/>
        </p:nvPicPr>
        <p:blipFill>
          <a:blip r:embed="rId2"/>
          <a:stretch>
            <a:fillRect/>
          </a:stretch>
        </p:blipFill>
        <p:spPr>
          <a:xfrm>
            <a:off x="1287262" y="2048478"/>
            <a:ext cx="9617476" cy="4444397"/>
          </a:xfrm>
          <a:prstGeom prst="rect">
            <a:avLst/>
          </a:prstGeom>
        </p:spPr>
      </p:pic>
    </p:spTree>
    <p:extLst>
      <p:ext uri="{BB962C8B-B14F-4D97-AF65-F5344CB8AC3E}">
        <p14:creationId xmlns:p14="http://schemas.microsoft.com/office/powerpoint/2010/main" val="2986088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66D99-9C00-E574-7B65-832CEBED9F86}"/>
              </a:ext>
            </a:extLst>
          </p:cNvPr>
          <p:cNvSpPr>
            <a:spLocks noGrp="1"/>
          </p:cNvSpPr>
          <p:nvPr>
            <p:ph type="title"/>
          </p:nvPr>
        </p:nvSpPr>
        <p:spPr/>
        <p:txBody>
          <a:bodyPr/>
          <a:lstStyle/>
          <a:p>
            <a:r>
              <a:rPr lang="en-GB" sz="4000" dirty="0"/>
              <a:t>Visualization notes</a:t>
            </a:r>
            <a:endParaRPr lang="en-US" dirty="0"/>
          </a:p>
        </p:txBody>
      </p:sp>
      <p:sp>
        <p:nvSpPr>
          <p:cNvPr id="5" name="Content Placeholder 4">
            <a:extLst>
              <a:ext uri="{FF2B5EF4-FFF2-40B4-BE49-F238E27FC236}">
                <a16:creationId xmlns:a16="http://schemas.microsoft.com/office/drawing/2014/main" id="{408170F1-6B3E-D1F3-D351-CEB95DD2C54B}"/>
              </a:ext>
            </a:extLst>
          </p:cNvPr>
          <p:cNvSpPr>
            <a:spLocks noGrp="1"/>
          </p:cNvSpPr>
          <p:nvPr>
            <p:ph idx="1"/>
          </p:nvPr>
        </p:nvSpPr>
        <p:spPr>
          <a:xfrm>
            <a:off x="905522" y="2247129"/>
            <a:ext cx="10084293" cy="4245746"/>
          </a:xfrm>
        </p:spPr>
        <p:txBody>
          <a:bodyPr>
            <a:normAutofit/>
          </a:bodyPr>
          <a:lstStyle/>
          <a:p>
            <a:pPr marL="0" indent="0">
              <a:buNone/>
            </a:pPr>
            <a:r>
              <a:rPr lang="en-US" dirty="0"/>
              <a:t>PSO reached the best fitness value</a:t>
            </a:r>
          </a:p>
          <a:p>
            <a:pPr marL="0" indent="0">
              <a:buNone/>
            </a:pPr>
            <a:r>
              <a:rPr lang="en-US" dirty="0"/>
              <a:t>GA has many changes unlike PSO</a:t>
            </a:r>
          </a:p>
          <a:p>
            <a:pPr marL="0" indent="0">
              <a:buNone/>
            </a:pPr>
            <a:r>
              <a:rPr lang="en-US" dirty="0"/>
              <a:t>GA value range and average is larger  </a:t>
            </a:r>
          </a:p>
        </p:txBody>
      </p:sp>
    </p:spTree>
    <p:extLst>
      <p:ext uri="{BB962C8B-B14F-4D97-AF65-F5344CB8AC3E}">
        <p14:creationId xmlns:p14="http://schemas.microsoft.com/office/powerpoint/2010/main" val="3598467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3085-7631-8D45-FAF2-D72FC7F23AC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9BC0B72-7716-2815-284A-36CFC91C19CD}"/>
              </a:ext>
            </a:extLst>
          </p:cNvPr>
          <p:cNvSpPr>
            <a:spLocks noGrp="1"/>
          </p:cNvSpPr>
          <p:nvPr>
            <p:ph idx="1"/>
          </p:nvPr>
        </p:nvSpPr>
        <p:spPr>
          <a:xfrm>
            <a:off x="838200" y="1526959"/>
            <a:ext cx="10515600" cy="5157926"/>
          </a:xfrm>
        </p:spPr>
        <p:txBody>
          <a:bodyPr>
            <a:normAutofit fontScale="85000" lnSpcReduction="20000"/>
          </a:bodyPr>
          <a:lstStyle/>
          <a:p>
            <a:r>
              <a:rPr lang="en-US" dirty="0"/>
              <a:t>Recursive features elimination: Working, Advantages &amp; Examples (May 2023) Analytics </a:t>
            </a:r>
            <a:r>
              <a:rPr lang="en-US" dirty="0" err="1"/>
              <a:t>Vidha</a:t>
            </a:r>
            <a:r>
              <a:rPr lang="en-US" dirty="0"/>
              <a:t>. Available at: https://www.analyticsvidhya.com/blog/2023/05/recursive-feature-elimination/ (Accessed: 4 September 2023).</a:t>
            </a:r>
          </a:p>
          <a:p>
            <a:r>
              <a:rPr lang="en-US" dirty="0"/>
              <a:t>When to choose linear regression or Decision Tree or Random Forest regression? (April 2010) Data science stack exchange. Available at: https://datascience.stackexchange.com/questions/9159/when-to-choose-linear-regression-or-decision-tree-or-random-forest-regression (Accessed: 4 </a:t>
            </a:r>
            <a:r>
              <a:rPr lang="en-US" dirty="0" err="1"/>
              <a:t>Semptember</a:t>
            </a:r>
            <a:r>
              <a:rPr lang="en-US" dirty="0"/>
              <a:t> 2023).</a:t>
            </a:r>
          </a:p>
          <a:p>
            <a:r>
              <a:rPr lang="en-US" dirty="0"/>
              <a:t>Fozzy logic: introduction (Jan 2023) </a:t>
            </a:r>
            <a:r>
              <a:rPr lang="en-US" dirty="0" err="1"/>
              <a:t>GeeksforGeeks</a:t>
            </a:r>
            <a:r>
              <a:rPr lang="en-US" dirty="0"/>
              <a:t>. Available at: https://www.geeksforgeeks.org/fuzzy-logic-introduction/ (Accessed: 4 September 2023).</a:t>
            </a:r>
          </a:p>
          <a:p>
            <a:r>
              <a:rPr lang="en-US" dirty="0"/>
              <a:t>Fuzzy rule-based systems (Jan 2010) </a:t>
            </a:r>
            <a:r>
              <a:rPr lang="en-US" dirty="0" err="1"/>
              <a:t>SpringerLinks</a:t>
            </a:r>
            <a:r>
              <a:rPr lang="en-US" dirty="0"/>
              <a:t>. Available at: https://link.springer.com/chapter/10.1007/978-3-662-43505-2_13 (Accessed: 4 September 2023).</a:t>
            </a:r>
          </a:p>
        </p:txBody>
      </p:sp>
    </p:spTree>
    <p:extLst>
      <p:ext uri="{BB962C8B-B14F-4D97-AF65-F5344CB8AC3E}">
        <p14:creationId xmlns:p14="http://schemas.microsoft.com/office/powerpoint/2010/main" val="463323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8284-BA99-D679-29A2-7CF03DFE02DB}"/>
              </a:ext>
            </a:extLst>
          </p:cNvPr>
          <p:cNvSpPr>
            <a:spLocks noGrp="1"/>
          </p:cNvSpPr>
          <p:nvPr>
            <p:ph type="title"/>
          </p:nvPr>
        </p:nvSpPr>
        <p:spPr/>
        <p:txBody>
          <a:bodyPr/>
          <a:lstStyle/>
          <a:p>
            <a:r>
              <a:rPr lang="en-GB" sz="4000" dirty="0"/>
              <a:t>Predictive Used Features Selection Techniques</a:t>
            </a:r>
            <a:endParaRPr lang="en-US" dirty="0"/>
          </a:p>
        </p:txBody>
      </p:sp>
      <p:sp>
        <p:nvSpPr>
          <p:cNvPr id="3" name="Content Placeholder 2">
            <a:extLst>
              <a:ext uri="{FF2B5EF4-FFF2-40B4-BE49-F238E27FC236}">
                <a16:creationId xmlns:a16="http://schemas.microsoft.com/office/drawing/2014/main" id="{08ED82CB-0C12-F17C-28E5-1BB3F7BD6030}"/>
              </a:ext>
            </a:extLst>
          </p:cNvPr>
          <p:cNvSpPr>
            <a:spLocks noGrp="1"/>
          </p:cNvSpPr>
          <p:nvPr>
            <p:ph idx="1"/>
          </p:nvPr>
        </p:nvSpPr>
        <p:spPr>
          <a:xfrm>
            <a:off x="838200" y="1828799"/>
            <a:ext cx="10515600" cy="4909351"/>
          </a:xfrm>
        </p:spPr>
        <p:txBody>
          <a:bodyPr>
            <a:noAutofit/>
          </a:bodyPr>
          <a:lstStyle/>
          <a:p>
            <a:r>
              <a:rPr lang="en-US" sz="2100" b="1" dirty="0"/>
              <a:t>Select from model</a:t>
            </a:r>
            <a:r>
              <a:rPr lang="en-US" sz="2100" dirty="0"/>
              <a:t>: A predictive model is trained on the dataset using this feature selection technique, and the most crucial features are then chosen based on the model's assessment of feature relevance. </a:t>
            </a:r>
          </a:p>
          <a:p>
            <a:endParaRPr lang="en-US" sz="2100" dirty="0"/>
          </a:p>
          <a:p>
            <a:r>
              <a:rPr lang="en-US" sz="2100" b="1" dirty="0"/>
              <a:t>RFE: </a:t>
            </a:r>
            <a:r>
              <a:rPr lang="en-US" sz="2100" dirty="0"/>
              <a:t>It is a feature selection technique that gradually raises the performance of the model by painstakingly removing the dataset's least important characteristics. According to the procedure, each feature is then evaluated for importance depending on how much it adds to the model's performance after an initial model has been trained on the complete dataset. </a:t>
            </a:r>
          </a:p>
        </p:txBody>
      </p:sp>
    </p:spTree>
    <p:extLst>
      <p:ext uri="{BB962C8B-B14F-4D97-AF65-F5344CB8AC3E}">
        <p14:creationId xmlns:p14="http://schemas.microsoft.com/office/powerpoint/2010/main" val="134315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4246-D1BF-89B6-9CDA-1A27DFAEC39A}"/>
              </a:ext>
            </a:extLst>
          </p:cNvPr>
          <p:cNvSpPr>
            <a:spLocks noGrp="1"/>
          </p:cNvSpPr>
          <p:nvPr>
            <p:ph type="title"/>
          </p:nvPr>
        </p:nvSpPr>
        <p:spPr/>
        <p:txBody>
          <a:bodyPr/>
          <a:lstStyle/>
          <a:p>
            <a:r>
              <a:rPr lang="en-GB" sz="4000" dirty="0"/>
              <a:t>Predictive Used </a:t>
            </a:r>
            <a:r>
              <a:rPr lang="en-US" dirty="0"/>
              <a:t>regression models </a:t>
            </a:r>
          </a:p>
        </p:txBody>
      </p:sp>
      <p:sp>
        <p:nvSpPr>
          <p:cNvPr id="3" name="Content Placeholder 2">
            <a:extLst>
              <a:ext uri="{FF2B5EF4-FFF2-40B4-BE49-F238E27FC236}">
                <a16:creationId xmlns:a16="http://schemas.microsoft.com/office/drawing/2014/main" id="{8A5D11FA-32D9-7E64-75B7-96D24BC79ED9}"/>
              </a:ext>
            </a:extLst>
          </p:cNvPr>
          <p:cNvSpPr>
            <a:spLocks noGrp="1"/>
          </p:cNvSpPr>
          <p:nvPr>
            <p:ph idx="1"/>
          </p:nvPr>
        </p:nvSpPr>
        <p:spPr>
          <a:xfrm>
            <a:off x="838200" y="1690688"/>
            <a:ext cx="10515600" cy="5091851"/>
          </a:xfrm>
        </p:spPr>
        <p:txBody>
          <a:bodyPr>
            <a:normAutofit fontScale="77500" lnSpcReduction="20000"/>
          </a:bodyPr>
          <a:lstStyle/>
          <a:p>
            <a:r>
              <a:rPr lang="en-US" sz="3000" b="1" dirty="0"/>
              <a:t>Linear regression</a:t>
            </a:r>
            <a:r>
              <a:rPr lang="en-US" sz="3000" dirty="0"/>
              <a:t>: By fitting a linear equation to the observed data, it is a straightforward statistical technique for modeling the connection between a dependent variable and one or more independent variables. Finding the line that best fits the data points is the core notion. </a:t>
            </a:r>
          </a:p>
          <a:p>
            <a:endParaRPr lang="en-US" sz="3000" dirty="0"/>
          </a:p>
          <a:p>
            <a:r>
              <a:rPr lang="en-US" sz="3000" b="1" dirty="0"/>
              <a:t>Decision tree</a:t>
            </a:r>
            <a:r>
              <a:rPr lang="en-US" sz="3000" dirty="0"/>
              <a:t>: It is a non-linear regression technique that generates predictions using a tree-like topology. It divides the data into smaller sections depending on the predictor values and gives each leaf node a constant value.</a:t>
            </a:r>
          </a:p>
          <a:p>
            <a:endParaRPr lang="en-US" sz="3000" dirty="0"/>
          </a:p>
          <a:p>
            <a:r>
              <a:rPr lang="en-US" sz="3000" b="1" dirty="0"/>
              <a:t>Random forest</a:t>
            </a:r>
            <a:r>
              <a:rPr lang="en-US" sz="3000" dirty="0"/>
              <a:t>: It is an ensemble learning technique that integrates various decision trees to provide predictions that are more reliable and accurate. On various subsets of the data, the random forest model creates several trees, averaging their predictions.</a:t>
            </a:r>
            <a:endParaRPr lang="en-US" dirty="0"/>
          </a:p>
        </p:txBody>
      </p:sp>
    </p:spTree>
    <p:extLst>
      <p:ext uri="{BB962C8B-B14F-4D97-AF65-F5344CB8AC3E}">
        <p14:creationId xmlns:p14="http://schemas.microsoft.com/office/powerpoint/2010/main" val="2653968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1" name="Rectangle 10">
            <a:extLst>
              <a:ext uri="{FF2B5EF4-FFF2-40B4-BE49-F238E27FC236}">
                <a16:creationId xmlns:a16="http://schemas.microsoft.com/office/drawing/2014/main" id="{50D1D739-EDC4-4BE6-A073-9B157E1F9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A505F40-D149-43ED-AF99-35E23BCA8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CDD35A4-E546-4AF3-A8B9-AC24C5C9F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0 w 12192000"/>
              <a:gd name="connsiteY0" fmla="*/ 0 h 6858000"/>
              <a:gd name="connsiteX1" fmla="*/ 3852070 w 12192000"/>
              <a:gd name="connsiteY1" fmla="*/ 0 h 6858000"/>
              <a:gd name="connsiteX2" fmla="*/ 3878367 w 12192000"/>
              <a:gd name="connsiteY2" fmla="*/ 23504 h 6858000"/>
              <a:gd name="connsiteX3" fmla="*/ 3885324 w 12192000"/>
              <a:gd name="connsiteY3" fmla="*/ 84795 h 6858000"/>
              <a:gd name="connsiteX4" fmla="*/ 3820400 w 12192000"/>
              <a:gd name="connsiteY4" fmla="*/ 131127 h 6858000"/>
              <a:gd name="connsiteX5" fmla="*/ 3631811 w 12192000"/>
              <a:gd name="connsiteY5" fmla="*/ 219929 h 6858000"/>
              <a:gd name="connsiteX6" fmla="*/ 4327428 w 12192000"/>
              <a:gd name="connsiteY6" fmla="*/ 351201 h 6858000"/>
              <a:gd name="connsiteX7" fmla="*/ 4080099 w 12192000"/>
              <a:gd name="connsiteY7" fmla="*/ 432279 h 6858000"/>
              <a:gd name="connsiteX8" fmla="*/ 3823492 w 12192000"/>
              <a:gd name="connsiteY8" fmla="*/ 490194 h 6858000"/>
              <a:gd name="connsiteX9" fmla="*/ 3545246 w 12192000"/>
              <a:gd name="connsiteY9" fmla="*/ 532664 h 6858000"/>
              <a:gd name="connsiteX10" fmla="*/ 3291732 w 12192000"/>
              <a:gd name="connsiteY10" fmla="*/ 617605 h 6858000"/>
              <a:gd name="connsiteX11" fmla="*/ 3953340 w 12192000"/>
              <a:gd name="connsiteY11" fmla="*/ 652353 h 6858000"/>
              <a:gd name="connsiteX12" fmla="*/ 3610170 w 12192000"/>
              <a:gd name="connsiteY12" fmla="*/ 729572 h 6858000"/>
              <a:gd name="connsiteX13" fmla="*/ 3328832 w 12192000"/>
              <a:gd name="connsiteY13" fmla="*/ 829957 h 6858000"/>
              <a:gd name="connsiteX14" fmla="*/ 3130966 w 12192000"/>
              <a:gd name="connsiteY14" fmla="*/ 876288 h 6858000"/>
              <a:gd name="connsiteX15" fmla="*/ 2920736 w 12192000"/>
              <a:gd name="connsiteY15" fmla="*/ 887872 h 6858000"/>
              <a:gd name="connsiteX16" fmla="*/ 2871269 w 12192000"/>
              <a:gd name="connsiteY16" fmla="*/ 961228 h 6858000"/>
              <a:gd name="connsiteX17" fmla="*/ 2936195 w 12192000"/>
              <a:gd name="connsiteY17" fmla="*/ 1038448 h 6858000"/>
              <a:gd name="connsiteX18" fmla="*/ 3035126 w 12192000"/>
              <a:gd name="connsiteY18" fmla="*/ 1046168 h 6858000"/>
              <a:gd name="connsiteX19" fmla="*/ 3625627 w 12192000"/>
              <a:gd name="connsiteY19" fmla="*/ 1065474 h 6858000"/>
              <a:gd name="connsiteX20" fmla="*/ 1733551 w 12192000"/>
              <a:gd name="connsiteY20" fmla="*/ 1235355 h 6858000"/>
              <a:gd name="connsiteX21" fmla="*/ 1990156 w 12192000"/>
              <a:gd name="connsiteY21" fmla="*/ 1339602 h 6858000"/>
              <a:gd name="connsiteX22" fmla="*/ 2076722 w 12192000"/>
              <a:gd name="connsiteY22" fmla="*/ 1625311 h 6858000"/>
              <a:gd name="connsiteX23" fmla="*/ 2392067 w 12192000"/>
              <a:gd name="connsiteY23" fmla="*/ 1787470 h 6858000"/>
              <a:gd name="connsiteX24" fmla="*/ 2596115 w 12192000"/>
              <a:gd name="connsiteY24" fmla="*/ 1845385 h 6858000"/>
              <a:gd name="connsiteX25" fmla="*/ 3062950 w 12192000"/>
              <a:gd name="connsiteY25" fmla="*/ 1930326 h 6858000"/>
              <a:gd name="connsiteX26" fmla="*/ 3130966 w 12192000"/>
              <a:gd name="connsiteY26" fmla="*/ 2069319 h 6858000"/>
              <a:gd name="connsiteX27" fmla="*/ 3189708 w 12192000"/>
              <a:gd name="connsiteY27" fmla="*/ 2223754 h 6858000"/>
              <a:gd name="connsiteX28" fmla="*/ 3313373 w 12192000"/>
              <a:gd name="connsiteY28" fmla="*/ 2324141 h 6858000"/>
              <a:gd name="connsiteX29" fmla="*/ 2351877 w 12192000"/>
              <a:gd name="connsiteY29" fmla="*/ 2308697 h 6858000"/>
              <a:gd name="connsiteX30" fmla="*/ 3437038 w 12192000"/>
              <a:gd name="connsiteY30" fmla="*/ 2633017 h 6858000"/>
              <a:gd name="connsiteX31" fmla="*/ 3341198 w 12192000"/>
              <a:gd name="connsiteY31" fmla="*/ 2760427 h 6858000"/>
              <a:gd name="connsiteX32" fmla="*/ 3934791 w 12192000"/>
              <a:gd name="connsiteY32" fmla="*/ 2934169 h 6858000"/>
              <a:gd name="connsiteX33" fmla="*/ 3616352 w 12192000"/>
              <a:gd name="connsiteY33" fmla="*/ 2953473 h 6858000"/>
              <a:gd name="connsiteX34" fmla="*/ 5468240 w 12192000"/>
              <a:gd name="connsiteY34" fmla="*/ 3679329 h 6858000"/>
              <a:gd name="connsiteX35" fmla="*/ 8111582 w 12192000"/>
              <a:gd name="connsiteY35" fmla="*/ 4204418 h 6858000"/>
              <a:gd name="connsiteX36" fmla="*/ 9144186 w 12192000"/>
              <a:gd name="connsiteY36" fmla="*/ 4304802 h 6858000"/>
              <a:gd name="connsiteX37" fmla="*/ 10319004 w 12192000"/>
              <a:gd name="connsiteY37" fmla="*/ 4273915 h 6858000"/>
              <a:gd name="connsiteX38" fmla="*/ 12053408 w 12192000"/>
              <a:gd name="connsiteY38" fmla="*/ 3907125 h 6858000"/>
              <a:gd name="connsiteX39" fmla="*/ 12192000 w 12192000"/>
              <a:gd name="connsiteY39" fmla="*/ 3841157 h 6858000"/>
              <a:gd name="connsiteX40" fmla="*/ 12192000 w 12192000"/>
              <a:gd name="connsiteY40" fmla="*/ 6858000 h 6858000"/>
              <a:gd name="connsiteX41" fmla="*/ 0 w 12192000"/>
              <a:gd name="connsiteY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192000" h="6858000">
                <a:moveTo>
                  <a:pt x="0" y="0"/>
                </a:moveTo>
                <a:lnTo>
                  <a:pt x="3852070" y="0"/>
                </a:lnTo>
                <a:lnTo>
                  <a:pt x="3878367" y="23504"/>
                </a:lnTo>
                <a:cubicBezTo>
                  <a:pt x="3887642" y="39430"/>
                  <a:pt x="3891507" y="59700"/>
                  <a:pt x="3885324" y="84795"/>
                </a:cubicBezTo>
                <a:cubicBezTo>
                  <a:pt x="3876049" y="123406"/>
                  <a:pt x="3845133" y="123406"/>
                  <a:pt x="3820400" y="131127"/>
                </a:cubicBezTo>
                <a:cubicBezTo>
                  <a:pt x="3764751" y="154292"/>
                  <a:pt x="3696735" y="138849"/>
                  <a:pt x="3631811" y="219929"/>
                </a:cubicBezTo>
                <a:cubicBezTo>
                  <a:pt x="3879141" y="262399"/>
                  <a:pt x="4117198" y="181318"/>
                  <a:pt x="4327428" y="351201"/>
                </a:cubicBezTo>
                <a:cubicBezTo>
                  <a:pt x="4250138" y="436142"/>
                  <a:pt x="4163572" y="416836"/>
                  <a:pt x="4080099" y="432279"/>
                </a:cubicBezTo>
                <a:cubicBezTo>
                  <a:pt x="3993533" y="447725"/>
                  <a:pt x="3910058" y="474751"/>
                  <a:pt x="3823492" y="490194"/>
                </a:cubicBezTo>
                <a:cubicBezTo>
                  <a:pt x="3730743" y="509498"/>
                  <a:pt x="3637993" y="513360"/>
                  <a:pt x="3545246" y="532664"/>
                </a:cubicBezTo>
                <a:cubicBezTo>
                  <a:pt x="3467954" y="548109"/>
                  <a:pt x="3384480" y="521081"/>
                  <a:pt x="3291732" y="617605"/>
                </a:cubicBezTo>
                <a:cubicBezTo>
                  <a:pt x="3520513" y="687103"/>
                  <a:pt x="3727651" y="582857"/>
                  <a:pt x="3953340" y="652353"/>
                </a:cubicBezTo>
                <a:cubicBezTo>
                  <a:pt x="3820400" y="714129"/>
                  <a:pt x="3712194" y="694824"/>
                  <a:pt x="3610170" y="729572"/>
                </a:cubicBezTo>
                <a:cubicBezTo>
                  <a:pt x="3517420" y="764322"/>
                  <a:pt x="3406122" y="725712"/>
                  <a:pt x="3328832" y="829957"/>
                </a:cubicBezTo>
                <a:cubicBezTo>
                  <a:pt x="3270090" y="911035"/>
                  <a:pt x="3208258" y="922618"/>
                  <a:pt x="3130966" y="876288"/>
                </a:cubicBezTo>
                <a:cubicBezTo>
                  <a:pt x="3062950" y="833818"/>
                  <a:pt x="2988752" y="845400"/>
                  <a:pt x="2920736" y="887872"/>
                </a:cubicBezTo>
                <a:cubicBezTo>
                  <a:pt x="2896004" y="903315"/>
                  <a:pt x="2871269" y="922618"/>
                  <a:pt x="2871269" y="961228"/>
                </a:cubicBezTo>
                <a:cubicBezTo>
                  <a:pt x="2871269" y="1015283"/>
                  <a:pt x="2902186" y="1030726"/>
                  <a:pt x="2936195" y="1038448"/>
                </a:cubicBezTo>
                <a:cubicBezTo>
                  <a:pt x="2967111" y="1046168"/>
                  <a:pt x="3004210" y="1053891"/>
                  <a:pt x="3035126" y="1046168"/>
                </a:cubicBezTo>
                <a:cubicBezTo>
                  <a:pt x="3232990" y="1003700"/>
                  <a:pt x="3427764" y="1073194"/>
                  <a:pt x="3625627" y="1065474"/>
                </a:cubicBezTo>
                <a:cubicBezTo>
                  <a:pt x="3004210" y="1231494"/>
                  <a:pt x="2376610" y="1177441"/>
                  <a:pt x="1733551" y="1235355"/>
                </a:cubicBezTo>
                <a:cubicBezTo>
                  <a:pt x="1817025" y="1351183"/>
                  <a:pt x="1925232" y="1254661"/>
                  <a:pt x="1990156" y="1339602"/>
                </a:cubicBezTo>
                <a:cubicBezTo>
                  <a:pt x="1928323" y="1517205"/>
                  <a:pt x="1953057" y="1613728"/>
                  <a:pt x="2076722" y="1625311"/>
                </a:cubicBezTo>
                <a:cubicBezTo>
                  <a:pt x="2197295" y="1636894"/>
                  <a:pt x="2327143" y="1575118"/>
                  <a:pt x="2392067" y="1787470"/>
                </a:cubicBezTo>
                <a:cubicBezTo>
                  <a:pt x="2410617" y="1853106"/>
                  <a:pt x="2525008" y="1833802"/>
                  <a:pt x="2596115" y="1845385"/>
                </a:cubicBezTo>
                <a:cubicBezTo>
                  <a:pt x="2750696" y="1872411"/>
                  <a:pt x="2914554" y="1845385"/>
                  <a:pt x="3062950" y="1930326"/>
                </a:cubicBezTo>
                <a:cubicBezTo>
                  <a:pt x="3121692" y="1961213"/>
                  <a:pt x="3161883" y="1984378"/>
                  <a:pt x="3130966" y="2069319"/>
                </a:cubicBezTo>
                <a:cubicBezTo>
                  <a:pt x="3100050" y="2158121"/>
                  <a:pt x="3140242" y="2189008"/>
                  <a:pt x="3189708" y="2223754"/>
                </a:cubicBezTo>
                <a:cubicBezTo>
                  <a:pt x="3226808" y="2250784"/>
                  <a:pt x="3282457" y="2243060"/>
                  <a:pt x="3313373" y="2324141"/>
                </a:cubicBezTo>
                <a:cubicBezTo>
                  <a:pt x="2988752" y="2312558"/>
                  <a:pt x="2673405" y="2246923"/>
                  <a:pt x="2351877" y="2308697"/>
                </a:cubicBezTo>
                <a:cubicBezTo>
                  <a:pt x="2704323" y="2463134"/>
                  <a:pt x="3090776" y="2455412"/>
                  <a:pt x="3437038" y="2633017"/>
                </a:cubicBezTo>
                <a:cubicBezTo>
                  <a:pt x="3424671" y="2694791"/>
                  <a:pt x="3344289" y="2667764"/>
                  <a:pt x="3341198" y="2760427"/>
                </a:cubicBezTo>
                <a:cubicBezTo>
                  <a:pt x="3523603" y="2856951"/>
                  <a:pt x="3743110" y="2791314"/>
                  <a:pt x="3934791" y="2934169"/>
                </a:cubicBezTo>
                <a:cubicBezTo>
                  <a:pt x="3823492" y="2999805"/>
                  <a:pt x="3721469" y="2891699"/>
                  <a:pt x="3616352" y="2953473"/>
                </a:cubicBezTo>
                <a:cubicBezTo>
                  <a:pt x="3650361" y="3046136"/>
                  <a:pt x="5189993" y="3617555"/>
                  <a:pt x="5468240" y="3679329"/>
                </a:cubicBezTo>
                <a:cubicBezTo>
                  <a:pt x="6034007" y="3806740"/>
                  <a:pt x="7663296" y="4131059"/>
                  <a:pt x="8111582" y="4204418"/>
                </a:cubicBezTo>
                <a:cubicBezTo>
                  <a:pt x="8457844" y="4258470"/>
                  <a:pt x="8801016" y="4300942"/>
                  <a:pt x="9144186" y="4304802"/>
                </a:cubicBezTo>
                <a:cubicBezTo>
                  <a:pt x="9536822" y="4308663"/>
                  <a:pt x="9926368" y="4289359"/>
                  <a:pt x="10319004" y="4273915"/>
                </a:cubicBezTo>
                <a:cubicBezTo>
                  <a:pt x="10906415" y="4250750"/>
                  <a:pt x="11484549" y="4158087"/>
                  <a:pt x="12053408" y="3907125"/>
                </a:cubicBezTo>
                <a:lnTo>
                  <a:pt x="12192000" y="3841157"/>
                </a:lnTo>
                <a:lnTo>
                  <a:pt x="12192000" y="6858000"/>
                </a:lnTo>
                <a:lnTo>
                  <a:pt x="0" y="6858000"/>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04B48AE-6F09-EED7-7A6A-42BC3B0CCA2C}"/>
              </a:ext>
            </a:extLst>
          </p:cNvPr>
          <p:cNvSpPr>
            <a:spLocks noGrp="1"/>
          </p:cNvSpPr>
          <p:nvPr>
            <p:ph type="title"/>
          </p:nvPr>
        </p:nvSpPr>
        <p:spPr>
          <a:xfrm>
            <a:off x="838199" y="3563422"/>
            <a:ext cx="7268147" cy="1754376"/>
          </a:xfrm>
        </p:spPr>
        <p:txBody>
          <a:bodyPr vert="horz" lIns="91440" tIns="45720" rIns="91440" bIns="45720" rtlCol="0" anchor="b">
            <a:normAutofit/>
          </a:bodyPr>
          <a:lstStyle/>
          <a:p>
            <a:r>
              <a:rPr lang="en-US" sz="4800"/>
              <a:t>Feature Selection Techniques</a:t>
            </a:r>
          </a:p>
        </p:txBody>
      </p:sp>
      <p:graphicFrame>
        <p:nvGraphicFramePr>
          <p:cNvPr id="3" name="Table 3">
            <a:extLst>
              <a:ext uri="{FF2B5EF4-FFF2-40B4-BE49-F238E27FC236}">
                <a16:creationId xmlns:a16="http://schemas.microsoft.com/office/drawing/2014/main" id="{4BFB5645-6BA9-72A4-9D73-0B90E6A86029}"/>
              </a:ext>
            </a:extLst>
          </p:cNvPr>
          <p:cNvGraphicFramePr>
            <a:graphicFrameLocks noGrp="1"/>
          </p:cNvGraphicFramePr>
          <p:nvPr>
            <p:extLst>
              <p:ext uri="{D42A27DB-BD31-4B8C-83A1-F6EECF244321}">
                <p14:modId xmlns:p14="http://schemas.microsoft.com/office/powerpoint/2010/main" val="3413024771"/>
              </p:ext>
            </p:extLst>
          </p:nvPr>
        </p:nvGraphicFramePr>
        <p:xfrm>
          <a:off x="4952121" y="281435"/>
          <a:ext cx="6992292" cy="3291840"/>
        </p:xfrm>
        <a:graphic>
          <a:graphicData uri="http://schemas.openxmlformats.org/drawingml/2006/table">
            <a:tbl>
              <a:tblPr firstRow="1" bandRow="1">
                <a:tableStyleId>{5C22544A-7EE6-4342-B048-85BDC9FD1C3A}</a:tableStyleId>
              </a:tblPr>
              <a:tblGrid>
                <a:gridCol w="1184616">
                  <a:extLst>
                    <a:ext uri="{9D8B030D-6E8A-4147-A177-3AD203B41FA5}">
                      <a16:colId xmlns:a16="http://schemas.microsoft.com/office/drawing/2014/main" val="3095607378"/>
                    </a:ext>
                  </a:extLst>
                </a:gridCol>
                <a:gridCol w="5807676">
                  <a:extLst>
                    <a:ext uri="{9D8B030D-6E8A-4147-A177-3AD203B41FA5}">
                      <a16:colId xmlns:a16="http://schemas.microsoft.com/office/drawing/2014/main" val="3755811527"/>
                    </a:ext>
                  </a:extLst>
                </a:gridCol>
              </a:tblGrid>
              <a:tr h="565338">
                <a:tc>
                  <a:txBody>
                    <a:bodyPr/>
                    <a:lstStyle/>
                    <a:p>
                      <a:r>
                        <a:rPr lang="en-US" dirty="0"/>
                        <a:t>Technique name</a:t>
                      </a:r>
                    </a:p>
                  </a:txBody>
                  <a:tcPr/>
                </a:tc>
                <a:tc>
                  <a:txBody>
                    <a:bodyPr/>
                    <a:lstStyle/>
                    <a:p>
                      <a:r>
                        <a:rPr lang="en-US" dirty="0"/>
                        <a:t>The selected features </a:t>
                      </a:r>
                    </a:p>
                  </a:txBody>
                  <a:tcPr/>
                </a:tc>
                <a:extLst>
                  <a:ext uri="{0D108BD9-81ED-4DB2-BD59-A6C34878D82A}">
                    <a16:rowId xmlns:a16="http://schemas.microsoft.com/office/drawing/2014/main" val="1922910685"/>
                  </a:ext>
                </a:extLst>
              </a:tr>
              <a:tr h="484575">
                <a:tc>
                  <a:txBody>
                    <a:bodyPr/>
                    <a:lstStyle/>
                    <a:p>
                      <a:r>
                        <a:rPr lang="en-US" sz="1500" dirty="0"/>
                        <a:t>SFM (LR)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event, </a:t>
                      </a:r>
                      <a:r>
                        <a:rPr lang="en-US" sz="1500" dirty="0" err="1"/>
                        <a:t>rest_energy</a:t>
                      </a:r>
                      <a:r>
                        <a:rPr lang="en-US" sz="1500" dirty="0"/>
                        <a:t>, </a:t>
                      </a:r>
                      <a:r>
                        <a:rPr lang="en-US" sz="1500" dirty="0" err="1"/>
                        <a:t>hop_count</a:t>
                      </a:r>
                      <a:r>
                        <a:rPr lang="en-US" sz="1500" dirty="0"/>
                        <a:t>, </a:t>
                      </a:r>
                      <a:r>
                        <a:rPr lang="en-US" sz="1500" dirty="0" err="1"/>
                        <a:t>dest_seq_num</a:t>
                      </a:r>
                      <a:r>
                        <a:rPr lang="en-US" sz="1500" dirty="0"/>
                        <a:t>, </a:t>
                      </a:r>
                      <a:r>
                        <a:rPr lang="en-US" sz="1500" dirty="0" err="1"/>
                        <a:t>src_node_id</a:t>
                      </a:r>
                      <a:r>
                        <a:rPr lang="en-US" sz="1500" dirty="0"/>
                        <a:t>, </a:t>
                      </a:r>
                      <a:r>
                        <a:rPr lang="en-US" sz="1500" dirty="0" err="1"/>
                        <a:t>src_seq_num</a:t>
                      </a:r>
                      <a:r>
                        <a:rPr lang="en-US" sz="1500" dirty="0"/>
                        <a:t>, behavior, </a:t>
                      </a:r>
                      <a:r>
                        <a:rPr lang="en-US" sz="1500" dirty="0" err="1"/>
                        <a:t>energy_consumption</a:t>
                      </a:r>
                      <a:r>
                        <a:rPr lang="en-US" sz="1500" dirty="0"/>
                        <a:t> </a:t>
                      </a:r>
                    </a:p>
                  </a:txBody>
                  <a:tcPr/>
                </a:tc>
                <a:extLst>
                  <a:ext uri="{0D108BD9-81ED-4DB2-BD59-A6C34878D82A}">
                    <a16:rowId xmlns:a16="http://schemas.microsoft.com/office/drawing/2014/main" val="659165528"/>
                  </a:ext>
                </a:extLst>
              </a:tr>
              <a:tr h="484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SFM (DT)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event, </a:t>
                      </a:r>
                      <a:r>
                        <a:rPr lang="en-US" sz="1500" dirty="0" err="1"/>
                        <a:t>rest_energy</a:t>
                      </a:r>
                      <a:r>
                        <a:rPr lang="en-US" sz="1500" dirty="0"/>
                        <a:t>, </a:t>
                      </a:r>
                      <a:r>
                        <a:rPr lang="en-US" sz="1500" dirty="0" err="1"/>
                        <a:t>hop_count</a:t>
                      </a:r>
                      <a:r>
                        <a:rPr lang="en-US" sz="1500" dirty="0"/>
                        <a:t>, </a:t>
                      </a:r>
                      <a:r>
                        <a:rPr lang="en-US" sz="1500" dirty="0" err="1"/>
                        <a:t>dest_seq_num</a:t>
                      </a:r>
                      <a:r>
                        <a:rPr lang="en-US" sz="1500" dirty="0"/>
                        <a:t>, </a:t>
                      </a:r>
                      <a:r>
                        <a:rPr lang="en-US" sz="1500" dirty="0" err="1"/>
                        <a:t>src_node_id</a:t>
                      </a:r>
                      <a:r>
                        <a:rPr lang="en-US" sz="1500" dirty="0"/>
                        <a:t>, </a:t>
                      </a:r>
                      <a:r>
                        <a:rPr lang="en-US" sz="1500" dirty="0" err="1"/>
                        <a:t>src_seq_num</a:t>
                      </a:r>
                      <a:r>
                        <a:rPr lang="en-US" sz="1500" dirty="0"/>
                        <a:t>, </a:t>
                      </a:r>
                      <a:r>
                        <a:rPr lang="en-US" sz="1500" kern="1200" dirty="0" err="1">
                          <a:solidFill>
                            <a:schemeClr val="dk1"/>
                          </a:solidFill>
                          <a:latin typeface="+mn-lt"/>
                          <a:ea typeface="+mn-ea"/>
                          <a:cs typeface="+mn-cs"/>
                        </a:rPr>
                        <a:t>Source_IP_Port</a:t>
                      </a:r>
                      <a:r>
                        <a:rPr lang="en-US" sz="1500" dirty="0"/>
                        <a:t>, </a:t>
                      </a:r>
                      <a:r>
                        <a:rPr lang="en-US" sz="1500" b="0" i="0" kern="1200" dirty="0" err="1">
                          <a:solidFill>
                            <a:schemeClr val="dk1"/>
                          </a:solidFill>
                          <a:effectLst/>
                          <a:latin typeface="+mn-lt"/>
                          <a:ea typeface="+mn-ea"/>
                          <a:cs typeface="+mn-cs"/>
                        </a:rPr>
                        <a:t>S_Node</a:t>
                      </a:r>
                      <a:endParaRPr lang="en-US" sz="1500" dirty="0"/>
                    </a:p>
                  </a:txBody>
                  <a:tcPr/>
                </a:tc>
                <a:extLst>
                  <a:ext uri="{0D108BD9-81ED-4DB2-BD59-A6C34878D82A}">
                    <a16:rowId xmlns:a16="http://schemas.microsoft.com/office/drawing/2014/main" val="2403924794"/>
                  </a:ext>
                </a:extLst>
              </a:tr>
              <a:tr h="4845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SFM (RF)</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err="1">
                          <a:solidFill>
                            <a:schemeClr val="dk1"/>
                          </a:solidFill>
                          <a:effectLst/>
                          <a:latin typeface="+mn-lt"/>
                          <a:ea typeface="+mn-ea"/>
                          <a:cs typeface="+mn-cs"/>
                        </a:rPr>
                        <a:t>Dest_Node_Num</a:t>
                      </a:r>
                      <a:r>
                        <a:rPr lang="en-US" sz="1500" dirty="0"/>
                        <a:t>, </a:t>
                      </a:r>
                      <a:r>
                        <a:rPr lang="en-US" sz="1500" dirty="0" err="1"/>
                        <a:t>rest_energy</a:t>
                      </a:r>
                      <a:r>
                        <a:rPr lang="en-US" sz="1500" dirty="0"/>
                        <a:t>, </a:t>
                      </a:r>
                      <a:r>
                        <a:rPr lang="en-US" sz="1500" dirty="0" err="1"/>
                        <a:t>hop_count</a:t>
                      </a:r>
                      <a:r>
                        <a:rPr lang="en-US" sz="1500" dirty="0"/>
                        <a:t>, </a:t>
                      </a:r>
                      <a:r>
                        <a:rPr lang="en-US" sz="1500" dirty="0" err="1"/>
                        <a:t>dest_seq_num</a:t>
                      </a:r>
                      <a:r>
                        <a:rPr lang="en-US" sz="1500" dirty="0"/>
                        <a:t>, </a:t>
                      </a:r>
                      <a:r>
                        <a:rPr lang="en-US" sz="1500" dirty="0" err="1"/>
                        <a:t>src_node_id</a:t>
                      </a:r>
                      <a:r>
                        <a:rPr lang="en-US" sz="1500" dirty="0"/>
                        <a:t>, </a:t>
                      </a:r>
                      <a:r>
                        <a:rPr lang="en-US" sz="1500" dirty="0" err="1"/>
                        <a:t>src_seq_num</a:t>
                      </a:r>
                      <a:r>
                        <a:rPr lang="en-US" sz="1500" dirty="0"/>
                        <a:t>, </a:t>
                      </a:r>
                      <a:r>
                        <a:rPr lang="en-US" sz="1500" kern="1200" dirty="0" err="1">
                          <a:solidFill>
                            <a:schemeClr val="dk1"/>
                          </a:solidFill>
                          <a:latin typeface="+mn-lt"/>
                          <a:ea typeface="+mn-ea"/>
                          <a:cs typeface="+mn-cs"/>
                        </a:rPr>
                        <a:t>Source_IP_Port</a:t>
                      </a:r>
                      <a:r>
                        <a:rPr lang="en-US" sz="1500" dirty="0"/>
                        <a:t>, </a:t>
                      </a:r>
                      <a:r>
                        <a:rPr lang="en-US" sz="1500" b="0" i="0" kern="1200" dirty="0" err="1">
                          <a:solidFill>
                            <a:schemeClr val="dk1"/>
                          </a:solidFill>
                          <a:effectLst/>
                          <a:latin typeface="+mn-lt"/>
                          <a:ea typeface="+mn-ea"/>
                          <a:cs typeface="+mn-cs"/>
                        </a:rPr>
                        <a:t>S_Node</a:t>
                      </a:r>
                      <a:endParaRPr lang="en-US" sz="1500" dirty="0"/>
                    </a:p>
                  </a:txBody>
                  <a:tcPr/>
                </a:tc>
                <a:extLst>
                  <a:ext uri="{0D108BD9-81ED-4DB2-BD59-A6C34878D82A}">
                    <a16:rowId xmlns:a16="http://schemas.microsoft.com/office/drawing/2014/main" val="949497315"/>
                  </a:ext>
                </a:extLst>
              </a:tr>
              <a:tr h="8883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RFE (all models)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event, </a:t>
                      </a:r>
                      <a:r>
                        <a:rPr lang="en-US" sz="1500" dirty="0" err="1"/>
                        <a:t>rest_energy</a:t>
                      </a:r>
                      <a:r>
                        <a:rPr lang="en-US" sz="1500" dirty="0"/>
                        <a:t>, </a:t>
                      </a:r>
                      <a:r>
                        <a:rPr lang="en-US" sz="1500" dirty="0" err="1"/>
                        <a:t>hop_count</a:t>
                      </a:r>
                      <a:r>
                        <a:rPr lang="en-US" sz="1500" dirty="0"/>
                        <a:t>, </a:t>
                      </a:r>
                      <a:r>
                        <a:rPr lang="en-US" sz="1500" dirty="0" err="1"/>
                        <a:t>dest_seq_num</a:t>
                      </a:r>
                      <a:r>
                        <a:rPr lang="en-US" sz="1500" dirty="0"/>
                        <a:t>, </a:t>
                      </a:r>
                      <a:r>
                        <a:rPr lang="en-US" sz="1500" dirty="0" err="1"/>
                        <a:t>src_node_id</a:t>
                      </a:r>
                      <a:r>
                        <a:rPr lang="en-US" sz="1500" dirty="0"/>
                        <a:t>, </a:t>
                      </a:r>
                      <a:r>
                        <a:rPr lang="en-US" sz="1500" dirty="0" err="1"/>
                        <a:t>src_seq_num</a:t>
                      </a:r>
                      <a:r>
                        <a:rPr lang="en-US" sz="1500" dirty="0"/>
                        <a:t>, behavior, </a:t>
                      </a:r>
                      <a:r>
                        <a:rPr lang="en-US" sz="1500" dirty="0" err="1"/>
                        <a:t>energy_consumption</a:t>
                      </a:r>
                      <a:r>
                        <a:rPr lang="en-US" sz="1500" dirty="0"/>
                        <a:t>, </a:t>
                      </a:r>
                      <a:r>
                        <a:rPr lang="en-US" sz="1500" dirty="0" err="1"/>
                        <a:t>dest_node_num</a:t>
                      </a:r>
                      <a:r>
                        <a:rPr lang="en-US" sz="1500" dirty="0"/>
                        <a:t>, </a:t>
                      </a:r>
                      <a:r>
                        <a:rPr lang="en-US" sz="1500" dirty="0" err="1"/>
                        <a:t>source_IP_port</a:t>
                      </a:r>
                      <a:r>
                        <a:rPr lang="en-US" sz="1500" dirty="0"/>
                        <a:t>, </a:t>
                      </a:r>
                      <a:r>
                        <a:rPr lang="en-US" sz="1500" dirty="0" err="1"/>
                        <a:t>Mac_type_pckt</a:t>
                      </a:r>
                      <a:r>
                        <a:rPr lang="en-US" sz="1500" dirty="0"/>
                        <a:t>, </a:t>
                      </a:r>
                      <a:r>
                        <a:rPr lang="en-US" sz="1500" dirty="0" err="1"/>
                        <a:t>S_node</a:t>
                      </a:r>
                      <a:r>
                        <a:rPr lang="en-US" sz="1500" dirty="0"/>
                        <a:t>, </a:t>
                      </a:r>
                      <a:r>
                        <a:rPr lang="en-US" sz="1500" dirty="0" err="1"/>
                        <a:t>packet_size</a:t>
                      </a:r>
                      <a:r>
                        <a:rPr lang="en-US" sz="1500" dirty="0"/>
                        <a:t>, type, </a:t>
                      </a:r>
                      <a:r>
                        <a:rPr lang="en-US" sz="1500" dirty="0" err="1"/>
                        <a:t>rate_of_energy_consumption</a:t>
                      </a:r>
                      <a:endParaRPr lang="en-US" sz="1500" dirty="0"/>
                    </a:p>
                  </a:txBody>
                  <a:tcPr/>
                </a:tc>
                <a:extLst>
                  <a:ext uri="{0D108BD9-81ED-4DB2-BD59-A6C34878D82A}">
                    <a16:rowId xmlns:a16="http://schemas.microsoft.com/office/drawing/2014/main" val="396151083"/>
                  </a:ext>
                </a:extLst>
              </a:tr>
            </a:tbl>
          </a:graphicData>
        </a:graphic>
      </p:graphicFrame>
    </p:spTree>
    <p:extLst>
      <p:ext uri="{BB962C8B-B14F-4D97-AF65-F5344CB8AC3E}">
        <p14:creationId xmlns:p14="http://schemas.microsoft.com/office/powerpoint/2010/main" val="4222798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5" name="Rectangle 14">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01F2B1-1F51-C97B-8DCF-74B2F72F8846}"/>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a:t>Compare Regression Techniques</a:t>
            </a:r>
          </a:p>
        </p:txBody>
      </p:sp>
      <p:graphicFrame>
        <p:nvGraphicFramePr>
          <p:cNvPr id="7" name="Table 4">
            <a:extLst>
              <a:ext uri="{FF2B5EF4-FFF2-40B4-BE49-F238E27FC236}">
                <a16:creationId xmlns:a16="http://schemas.microsoft.com/office/drawing/2014/main" id="{FD65CDBA-8069-4B0E-31F9-57756D6986D9}"/>
              </a:ext>
            </a:extLst>
          </p:cNvPr>
          <p:cNvGraphicFramePr>
            <a:graphicFrameLocks noGrp="1"/>
          </p:cNvGraphicFramePr>
          <p:nvPr>
            <p:ph idx="1"/>
            <p:extLst>
              <p:ext uri="{D42A27DB-BD31-4B8C-83A1-F6EECF244321}">
                <p14:modId xmlns:p14="http://schemas.microsoft.com/office/powerpoint/2010/main" val="180935922"/>
              </p:ext>
            </p:extLst>
          </p:nvPr>
        </p:nvGraphicFramePr>
        <p:xfrm>
          <a:off x="5962785" y="1474674"/>
          <a:ext cx="5862271" cy="3908652"/>
        </p:xfrm>
        <a:graphic>
          <a:graphicData uri="http://schemas.openxmlformats.org/drawingml/2006/table">
            <a:tbl>
              <a:tblPr firstRow="1" bandRow="1">
                <a:tableStyleId>{5C22544A-7EE6-4342-B048-85BDC9FD1C3A}</a:tableStyleId>
              </a:tblPr>
              <a:tblGrid>
                <a:gridCol w="801898">
                  <a:extLst>
                    <a:ext uri="{9D8B030D-6E8A-4147-A177-3AD203B41FA5}">
                      <a16:colId xmlns:a16="http://schemas.microsoft.com/office/drawing/2014/main" val="162276585"/>
                    </a:ext>
                  </a:extLst>
                </a:gridCol>
                <a:gridCol w="870011">
                  <a:extLst>
                    <a:ext uri="{9D8B030D-6E8A-4147-A177-3AD203B41FA5}">
                      <a16:colId xmlns:a16="http://schemas.microsoft.com/office/drawing/2014/main" val="1827983684"/>
                    </a:ext>
                  </a:extLst>
                </a:gridCol>
                <a:gridCol w="1100933">
                  <a:extLst>
                    <a:ext uri="{9D8B030D-6E8A-4147-A177-3AD203B41FA5}">
                      <a16:colId xmlns:a16="http://schemas.microsoft.com/office/drawing/2014/main" val="3862599618"/>
                    </a:ext>
                  </a:extLst>
                </a:gridCol>
                <a:gridCol w="976544">
                  <a:extLst>
                    <a:ext uri="{9D8B030D-6E8A-4147-A177-3AD203B41FA5}">
                      <a16:colId xmlns:a16="http://schemas.microsoft.com/office/drawing/2014/main" val="2703076504"/>
                    </a:ext>
                  </a:extLst>
                </a:gridCol>
                <a:gridCol w="994299">
                  <a:extLst>
                    <a:ext uri="{9D8B030D-6E8A-4147-A177-3AD203B41FA5}">
                      <a16:colId xmlns:a16="http://schemas.microsoft.com/office/drawing/2014/main" val="620554003"/>
                    </a:ext>
                  </a:extLst>
                </a:gridCol>
                <a:gridCol w="1118586">
                  <a:extLst>
                    <a:ext uri="{9D8B030D-6E8A-4147-A177-3AD203B41FA5}">
                      <a16:colId xmlns:a16="http://schemas.microsoft.com/office/drawing/2014/main" val="317277541"/>
                    </a:ext>
                  </a:extLst>
                </a:gridCol>
              </a:tblGrid>
              <a:tr h="550631">
                <a:tc>
                  <a:txBody>
                    <a:bodyPr/>
                    <a:lstStyle/>
                    <a:p>
                      <a:r>
                        <a:rPr lang="en-US" sz="1700" dirty="0"/>
                        <a:t>Tech. name</a:t>
                      </a:r>
                    </a:p>
                  </a:txBody>
                  <a:tcPr marL="86707" marR="86707" marT="43353" marB="43353"/>
                </a:tc>
                <a:tc>
                  <a:txBody>
                    <a:bodyPr/>
                    <a:lstStyle/>
                    <a:p>
                      <a:r>
                        <a:rPr lang="en-US" sz="1700" dirty="0"/>
                        <a:t>Model name</a:t>
                      </a:r>
                    </a:p>
                  </a:txBody>
                  <a:tcPr marL="86707" marR="86707" marT="43353" marB="43353"/>
                </a:tc>
                <a:tc>
                  <a:txBody>
                    <a:bodyPr/>
                    <a:lstStyle/>
                    <a:p>
                      <a:r>
                        <a:rPr lang="en-US" sz="1700" dirty="0"/>
                        <a:t>MSE</a:t>
                      </a:r>
                    </a:p>
                  </a:txBody>
                  <a:tcPr marL="86707" marR="86707" marT="43353" marB="43353"/>
                </a:tc>
                <a:tc>
                  <a:txBody>
                    <a:bodyPr/>
                    <a:lstStyle/>
                    <a:p>
                      <a:r>
                        <a:rPr lang="en-US" sz="1700" dirty="0"/>
                        <a:t>MAE</a:t>
                      </a:r>
                    </a:p>
                  </a:txBody>
                  <a:tcPr marL="86707" marR="86707" marT="43353" marB="43353"/>
                </a:tc>
                <a:tc>
                  <a:txBody>
                    <a:bodyPr/>
                    <a:lstStyle/>
                    <a:p>
                      <a:r>
                        <a:rPr lang="en-US" sz="1700" dirty="0"/>
                        <a:t>RMSE</a:t>
                      </a:r>
                    </a:p>
                  </a:txBody>
                  <a:tcPr marL="86707" marR="86707" marT="43353" marB="43353"/>
                </a:tc>
                <a:tc>
                  <a:txBody>
                    <a:bodyPr/>
                    <a:lstStyle/>
                    <a:p>
                      <a:r>
                        <a:rPr lang="en-US" sz="1700" dirty="0"/>
                        <a:t>R2</a:t>
                      </a:r>
                    </a:p>
                  </a:txBody>
                  <a:tcPr marL="86707" marR="86707" marT="43353" marB="43353"/>
                </a:tc>
                <a:extLst>
                  <a:ext uri="{0D108BD9-81ED-4DB2-BD59-A6C34878D82A}">
                    <a16:rowId xmlns:a16="http://schemas.microsoft.com/office/drawing/2014/main" val="4003800811"/>
                  </a:ext>
                </a:extLst>
              </a:tr>
              <a:tr h="550631">
                <a:tc>
                  <a:txBody>
                    <a:bodyPr/>
                    <a:lstStyle/>
                    <a:p>
                      <a:r>
                        <a:rPr lang="en-US" sz="1700" dirty="0"/>
                        <a:t>SFM</a:t>
                      </a:r>
                    </a:p>
                  </a:txBody>
                  <a:tcPr marL="86707" marR="86707" marT="43353" marB="43353"/>
                </a:tc>
                <a:tc>
                  <a:txBody>
                    <a:bodyPr/>
                    <a:lstStyle/>
                    <a:p>
                      <a:r>
                        <a:rPr lang="en-US" sz="1700" dirty="0"/>
                        <a:t>LR</a:t>
                      </a:r>
                    </a:p>
                  </a:txBody>
                  <a:tcPr marL="86707" marR="86707" marT="43353" marB="43353"/>
                </a:tc>
                <a:tc>
                  <a:txBody>
                    <a:bodyPr/>
                    <a:lstStyle/>
                    <a:p>
                      <a:r>
                        <a:rPr lang="en-US" sz="1700" dirty="0"/>
                        <a:t>13.51860</a:t>
                      </a:r>
                    </a:p>
                  </a:txBody>
                  <a:tcPr marL="86707" marR="86707" marT="43353" marB="43353"/>
                </a:tc>
                <a:tc>
                  <a:txBody>
                    <a:bodyPr/>
                    <a:lstStyle/>
                    <a:p>
                      <a:r>
                        <a:rPr lang="en-US" sz="1700" dirty="0"/>
                        <a:t>1.63122</a:t>
                      </a:r>
                    </a:p>
                  </a:txBody>
                  <a:tcPr marL="86707" marR="86707" marT="43353" marB="43353"/>
                </a:tc>
                <a:tc>
                  <a:txBody>
                    <a:bodyPr/>
                    <a:lstStyle/>
                    <a:p>
                      <a:r>
                        <a:rPr lang="en-US" sz="1700" b="0" i="0" kern="1200" dirty="0">
                          <a:solidFill>
                            <a:schemeClr val="dk1"/>
                          </a:solidFill>
                          <a:effectLst/>
                          <a:latin typeface="+mn-lt"/>
                          <a:ea typeface="+mn-ea"/>
                          <a:cs typeface="+mn-cs"/>
                        </a:rPr>
                        <a:t>3.67671</a:t>
                      </a:r>
                      <a:endParaRPr lang="en-US" sz="1700" dirty="0"/>
                    </a:p>
                  </a:txBody>
                  <a:tcPr marL="86707" marR="86707" marT="43353" marB="43353"/>
                </a:tc>
                <a:tc>
                  <a:txBody>
                    <a:bodyPr/>
                    <a:lstStyle/>
                    <a:p>
                      <a:r>
                        <a:rPr lang="en-US" sz="1700" b="0" i="0" kern="1200" dirty="0">
                          <a:solidFill>
                            <a:schemeClr val="dk1"/>
                          </a:solidFill>
                          <a:effectLst/>
                          <a:latin typeface="+mn-lt"/>
                          <a:ea typeface="+mn-ea"/>
                          <a:cs typeface="+mn-cs"/>
                        </a:rPr>
                        <a:t>58.45039</a:t>
                      </a:r>
                      <a:endParaRPr lang="en-US" sz="1700" dirty="0"/>
                    </a:p>
                  </a:txBody>
                  <a:tcPr marL="86707" marR="86707" marT="43353" marB="43353"/>
                </a:tc>
                <a:extLst>
                  <a:ext uri="{0D108BD9-81ED-4DB2-BD59-A6C34878D82A}">
                    <a16:rowId xmlns:a16="http://schemas.microsoft.com/office/drawing/2014/main" val="2679045724"/>
                  </a:ext>
                </a:extLst>
              </a:tr>
              <a:tr h="550631">
                <a:tc>
                  <a:txBody>
                    <a:bodyPr/>
                    <a:lstStyle/>
                    <a:p>
                      <a:r>
                        <a:rPr lang="en-US" sz="1700" dirty="0"/>
                        <a:t>SFM</a:t>
                      </a:r>
                    </a:p>
                  </a:txBody>
                  <a:tcPr marL="86707" marR="86707" marT="43353" marB="43353"/>
                </a:tc>
                <a:tc>
                  <a:txBody>
                    <a:bodyPr/>
                    <a:lstStyle/>
                    <a:p>
                      <a:r>
                        <a:rPr lang="en-US" sz="1700" dirty="0"/>
                        <a:t>DT</a:t>
                      </a:r>
                    </a:p>
                  </a:txBody>
                  <a:tcPr marL="86707" marR="86707" marT="43353" marB="43353"/>
                </a:tc>
                <a:tc>
                  <a:txBody>
                    <a:bodyPr/>
                    <a:lstStyle/>
                    <a:p>
                      <a:r>
                        <a:rPr lang="en-US" sz="1700" b="0" i="0" kern="1200" dirty="0">
                          <a:solidFill>
                            <a:schemeClr val="dk1"/>
                          </a:solidFill>
                          <a:effectLst/>
                          <a:latin typeface="+mn-lt"/>
                          <a:ea typeface="+mn-ea"/>
                          <a:cs typeface="+mn-cs"/>
                        </a:rPr>
                        <a:t>0.00641</a:t>
                      </a:r>
                      <a:endParaRPr lang="en-US" sz="1700" dirty="0"/>
                    </a:p>
                  </a:txBody>
                  <a:tcPr marL="86707" marR="86707" marT="43353" marB="43353"/>
                </a:tc>
                <a:tc>
                  <a:txBody>
                    <a:bodyPr/>
                    <a:lstStyle/>
                    <a:p>
                      <a:r>
                        <a:rPr lang="en-US" sz="1700" b="0" i="0" kern="1200" dirty="0">
                          <a:solidFill>
                            <a:schemeClr val="dk1"/>
                          </a:solidFill>
                          <a:effectLst/>
                          <a:latin typeface="+mn-lt"/>
                          <a:ea typeface="+mn-ea"/>
                          <a:cs typeface="+mn-cs"/>
                        </a:rPr>
                        <a:t>0.00029</a:t>
                      </a:r>
                      <a:endParaRPr lang="en-US" sz="1700" dirty="0"/>
                    </a:p>
                  </a:txBody>
                  <a:tcPr marL="86707" marR="86707" marT="43353" marB="43353"/>
                </a:tc>
                <a:tc>
                  <a:txBody>
                    <a:bodyPr/>
                    <a:lstStyle/>
                    <a:p>
                      <a:r>
                        <a:rPr lang="en-US" sz="1700" dirty="0"/>
                        <a:t>0.05820</a:t>
                      </a:r>
                    </a:p>
                  </a:txBody>
                  <a:tcPr marL="86707" marR="86707" marT="43353" marB="43353"/>
                </a:tc>
                <a:tc>
                  <a:txBody>
                    <a:bodyPr/>
                    <a:lstStyle/>
                    <a:p>
                      <a:r>
                        <a:rPr lang="en-US" sz="1700" b="0" i="0" kern="1200" dirty="0">
                          <a:solidFill>
                            <a:schemeClr val="dk1"/>
                          </a:solidFill>
                          <a:effectLst/>
                          <a:latin typeface="+mn-lt"/>
                          <a:ea typeface="+mn-ea"/>
                          <a:cs typeface="+mn-cs"/>
                        </a:rPr>
                        <a:t>99.98028</a:t>
                      </a:r>
                    </a:p>
                  </a:txBody>
                  <a:tcPr marL="86707" marR="86707" marT="43353" marB="43353"/>
                </a:tc>
                <a:extLst>
                  <a:ext uri="{0D108BD9-81ED-4DB2-BD59-A6C34878D82A}">
                    <a16:rowId xmlns:a16="http://schemas.microsoft.com/office/drawing/2014/main" val="3351134752"/>
                  </a:ext>
                </a:extLst>
              </a:tr>
              <a:tr h="550631">
                <a:tc>
                  <a:txBody>
                    <a:bodyPr/>
                    <a:lstStyle/>
                    <a:p>
                      <a:r>
                        <a:rPr lang="en-US" sz="1700" dirty="0"/>
                        <a:t>SFM</a:t>
                      </a:r>
                    </a:p>
                  </a:txBody>
                  <a:tcPr marL="86707" marR="86707" marT="43353" marB="43353"/>
                </a:tc>
                <a:tc>
                  <a:txBody>
                    <a:bodyPr/>
                    <a:lstStyle/>
                    <a:p>
                      <a:r>
                        <a:rPr lang="en-US" sz="1700" dirty="0"/>
                        <a:t>RF</a:t>
                      </a:r>
                    </a:p>
                  </a:txBody>
                  <a:tcPr marL="86707" marR="86707" marT="43353" marB="43353"/>
                </a:tc>
                <a:tc>
                  <a:txBody>
                    <a:bodyPr/>
                    <a:lstStyle/>
                    <a:p>
                      <a:r>
                        <a:rPr lang="en-US" sz="1700" dirty="0"/>
                        <a:t>0.00412</a:t>
                      </a:r>
                    </a:p>
                  </a:txBody>
                  <a:tcPr marL="86707" marR="86707" marT="43353" marB="43353"/>
                </a:tc>
                <a:tc>
                  <a:txBody>
                    <a:bodyPr/>
                    <a:lstStyle/>
                    <a:p>
                      <a:r>
                        <a:rPr lang="en-US" sz="1700" dirty="0"/>
                        <a:t>0.00046</a:t>
                      </a:r>
                    </a:p>
                  </a:txBody>
                  <a:tcPr marL="86707" marR="86707" marT="43353" marB="43353"/>
                </a:tc>
                <a:tc>
                  <a:txBody>
                    <a:bodyPr/>
                    <a:lstStyle/>
                    <a:p>
                      <a:r>
                        <a:rPr lang="en-US" sz="1700" dirty="0"/>
                        <a:t>0.05707</a:t>
                      </a:r>
                    </a:p>
                  </a:txBody>
                  <a:tcPr marL="86707" marR="86707" marT="43353" marB="43353"/>
                </a:tc>
                <a:tc>
                  <a:txBody>
                    <a:bodyPr/>
                    <a:lstStyle/>
                    <a:p>
                      <a:r>
                        <a:rPr lang="en-US" sz="1700" dirty="0"/>
                        <a:t>99.98732</a:t>
                      </a:r>
                    </a:p>
                  </a:txBody>
                  <a:tcPr marL="86707" marR="86707" marT="43353" marB="43353"/>
                </a:tc>
                <a:extLst>
                  <a:ext uri="{0D108BD9-81ED-4DB2-BD59-A6C34878D82A}">
                    <a16:rowId xmlns:a16="http://schemas.microsoft.com/office/drawing/2014/main" val="2303951238"/>
                  </a:ext>
                </a:extLst>
              </a:tr>
              <a:tr h="550631">
                <a:tc>
                  <a:txBody>
                    <a:bodyPr/>
                    <a:lstStyle/>
                    <a:p>
                      <a:r>
                        <a:rPr lang="en-US" sz="1700" dirty="0"/>
                        <a:t>RFE</a:t>
                      </a:r>
                    </a:p>
                  </a:txBody>
                  <a:tcPr marL="86707" marR="86707" marT="43353" marB="43353"/>
                </a:tc>
                <a:tc>
                  <a:txBody>
                    <a:bodyPr/>
                    <a:lstStyle/>
                    <a:p>
                      <a:r>
                        <a:rPr lang="en-US" sz="1700" dirty="0"/>
                        <a:t>LR</a:t>
                      </a:r>
                    </a:p>
                  </a:txBody>
                  <a:tcPr marL="86707" marR="86707" marT="43353" marB="43353"/>
                </a:tc>
                <a:tc>
                  <a:txBody>
                    <a:bodyPr/>
                    <a:lstStyle/>
                    <a:p>
                      <a:r>
                        <a:rPr lang="en-US" sz="1700" dirty="0"/>
                        <a:t>12.64465</a:t>
                      </a:r>
                    </a:p>
                  </a:txBody>
                  <a:tcPr marL="86707" marR="86707" marT="43353" marB="43353"/>
                </a:tc>
                <a:tc>
                  <a:txBody>
                    <a:bodyPr/>
                    <a:lstStyle/>
                    <a:p>
                      <a:r>
                        <a:rPr lang="en-US" sz="1700" dirty="0"/>
                        <a:t>1.63911</a:t>
                      </a:r>
                    </a:p>
                  </a:txBody>
                  <a:tcPr marL="86707" marR="86707" marT="43353" marB="43353"/>
                </a:tc>
                <a:tc>
                  <a:txBody>
                    <a:bodyPr/>
                    <a:lstStyle/>
                    <a:p>
                      <a:r>
                        <a:rPr lang="en-US" sz="1700" dirty="0"/>
                        <a:t>3.55587</a:t>
                      </a:r>
                    </a:p>
                  </a:txBody>
                  <a:tcPr marL="86707" marR="86707" marT="43353" marB="43353"/>
                </a:tc>
                <a:tc>
                  <a:txBody>
                    <a:bodyPr/>
                    <a:lstStyle/>
                    <a:p>
                      <a:r>
                        <a:rPr lang="en-US" sz="1700" dirty="0"/>
                        <a:t>61.13656</a:t>
                      </a:r>
                    </a:p>
                  </a:txBody>
                  <a:tcPr marL="86707" marR="86707" marT="43353" marB="43353"/>
                </a:tc>
                <a:extLst>
                  <a:ext uri="{0D108BD9-81ED-4DB2-BD59-A6C34878D82A}">
                    <a16:rowId xmlns:a16="http://schemas.microsoft.com/office/drawing/2014/main" val="1927282423"/>
                  </a:ext>
                </a:extLst>
              </a:tr>
              <a:tr h="550631">
                <a:tc>
                  <a:txBody>
                    <a:bodyPr/>
                    <a:lstStyle/>
                    <a:p>
                      <a:r>
                        <a:rPr lang="en-US" sz="1700" dirty="0"/>
                        <a:t>RFE</a:t>
                      </a:r>
                    </a:p>
                  </a:txBody>
                  <a:tcPr marL="86707" marR="86707" marT="43353" marB="43353"/>
                </a:tc>
                <a:tc>
                  <a:txBody>
                    <a:bodyPr/>
                    <a:lstStyle/>
                    <a:p>
                      <a:r>
                        <a:rPr lang="en-US" sz="1700" dirty="0"/>
                        <a:t>DT</a:t>
                      </a:r>
                    </a:p>
                  </a:txBody>
                  <a:tcPr marL="86707" marR="86707" marT="43353" marB="43353"/>
                </a:tc>
                <a:tc>
                  <a:txBody>
                    <a:bodyPr/>
                    <a:lstStyle/>
                    <a:p>
                      <a:r>
                        <a:rPr lang="en-US" sz="1700" b="0" i="0" kern="1200" dirty="0">
                          <a:solidFill>
                            <a:schemeClr val="dk1"/>
                          </a:solidFill>
                          <a:effectLst/>
                          <a:latin typeface="+mn-lt"/>
                          <a:ea typeface="+mn-ea"/>
                          <a:cs typeface="+mn-cs"/>
                        </a:rPr>
                        <a:t>0.00736</a:t>
                      </a:r>
                      <a:endParaRPr lang="en-US" sz="1700" dirty="0"/>
                    </a:p>
                  </a:txBody>
                  <a:tcPr marL="86707" marR="86707" marT="43353" marB="43353"/>
                </a:tc>
                <a:tc>
                  <a:txBody>
                    <a:bodyPr/>
                    <a:lstStyle/>
                    <a:p>
                      <a:r>
                        <a:rPr lang="en-US" sz="1700" b="0" i="0" kern="1200" dirty="0">
                          <a:solidFill>
                            <a:schemeClr val="dk1"/>
                          </a:solidFill>
                          <a:effectLst/>
                          <a:latin typeface="+mn-lt"/>
                          <a:ea typeface="+mn-ea"/>
                          <a:cs typeface="+mn-cs"/>
                        </a:rPr>
                        <a:t>0.00033</a:t>
                      </a:r>
                      <a:endParaRPr lang="en-US" sz="1700" dirty="0"/>
                    </a:p>
                  </a:txBody>
                  <a:tcPr marL="86707" marR="86707" marT="43353" marB="43353"/>
                </a:tc>
                <a:tc>
                  <a:txBody>
                    <a:bodyPr/>
                    <a:lstStyle/>
                    <a:p>
                      <a:r>
                        <a:rPr lang="en-US" sz="1700" b="0" i="0" kern="1200" dirty="0">
                          <a:solidFill>
                            <a:schemeClr val="dk1"/>
                          </a:solidFill>
                          <a:effectLst/>
                          <a:latin typeface="+mn-lt"/>
                          <a:ea typeface="+mn-ea"/>
                          <a:cs typeface="+mn-cs"/>
                        </a:rPr>
                        <a:t>0.06512</a:t>
                      </a:r>
                      <a:endParaRPr lang="en-US" sz="1700" dirty="0"/>
                    </a:p>
                  </a:txBody>
                  <a:tcPr marL="86707" marR="86707" marT="43353" marB="43353"/>
                </a:tc>
                <a:tc>
                  <a:txBody>
                    <a:bodyPr/>
                    <a:lstStyle/>
                    <a:p>
                      <a:r>
                        <a:rPr lang="en-US" sz="1700" b="0" i="0" kern="1200" dirty="0">
                          <a:solidFill>
                            <a:schemeClr val="dk1"/>
                          </a:solidFill>
                          <a:effectLst/>
                          <a:latin typeface="+mn-lt"/>
                          <a:ea typeface="+mn-ea"/>
                          <a:cs typeface="+mn-cs"/>
                        </a:rPr>
                        <a:t>99.97742</a:t>
                      </a:r>
                      <a:endParaRPr lang="en-US" sz="1700" dirty="0"/>
                    </a:p>
                  </a:txBody>
                  <a:tcPr marL="86707" marR="86707" marT="43353" marB="43353"/>
                </a:tc>
                <a:extLst>
                  <a:ext uri="{0D108BD9-81ED-4DB2-BD59-A6C34878D82A}">
                    <a16:rowId xmlns:a16="http://schemas.microsoft.com/office/drawing/2014/main" val="1305504177"/>
                  </a:ext>
                </a:extLst>
              </a:tr>
              <a:tr h="550631">
                <a:tc>
                  <a:txBody>
                    <a:bodyPr/>
                    <a:lstStyle/>
                    <a:p>
                      <a:r>
                        <a:rPr lang="en-US" sz="1700" dirty="0"/>
                        <a:t>RFE</a:t>
                      </a:r>
                    </a:p>
                  </a:txBody>
                  <a:tcPr marL="86707" marR="86707" marT="43353" marB="43353"/>
                </a:tc>
                <a:tc>
                  <a:txBody>
                    <a:bodyPr/>
                    <a:lstStyle/>
                    <a:p>
                      <a:r>
                        <a:rPr lang="en-US" sz="1700" dirty="0"/>
                        <a:t>RF</a:t>
                      </a:r>
                    </a:p>
                  </a:txBody>
                  <a:tcPr marL="86707" marR="86707" marT="43353" marB="43353"/>
                </a:tc>
                <a:tc>
                  <a:txBody>
                    <a:bodyPr/>
                    <a:lstStyle/>
                    <a:p>
                      <a:r>
                        <a:rPr lang="en-US" sz="1700" b="0" i="0" kern="1200" dirty="0">
                          <a:solidFill>
                            <a:schemeClr val="dk1"/>
                          </a:solidFill>
                          <a:effectLst/>
                          <a:latin typeface="+mn-lt"/>
                          <a:ea typeface="+mn-ea"/>
                          <a:cs typeface="+mn-cs"/>
                        </a:rPr>
                        <a:t>0.00426</a:t>
                      </a:r>
                      <a:endParaRPr lang="en-US" sz="1700" dirty="0"/>
                    </a:p>
                  </a:txBody>
                  <a:tcPr marL="86707" marR="86707" marT="43353" marB="43353"/>
                </a:tc>
                <a:tc>
                  <a:txBody>
                    <a:bodyPr/>
                    <a:lstStyle/>
                    <a:p>
                      <a:r>
                        <a:rPr lang="en-US" sz="1700" b="0" i="0" kern="1200" dirty="0">
                          <a:solidFill>
                            <a:schemeClr val="dk1"/>
                          </a:solidFill>
                          <a:effectLst/>
                          <a:latin typeface="+mn-lt"/>
                          <a:ea typeface="+mn-ea"/>
                          <a:cs typeface="+mn-cs"/>
                        </a:rPr>
                        <a:t>0.00050</a:t>
                      </a:r>
                      <a:endParaRPr lang="en-US" sz="1700" dirty="0"/>
                    </a:p>
                  </a:txBody>
                  <a:tcPr marL="86707" marR="86707" marT="43353" marB="43353"/>
                </a:tc>
                <a:tc>
                  <a:txBody>
                    <a:bodyPr/>
                    <a:lstStyle/>
                    <a:p>
                      <a:r>
                        <a:rPr lang="en-US" sz="1700" b="0" i="0" kern="1200" dirty="0">
                          <a:solidFill>
                            <a:schemeClr val="dk1"/>
                          </a:solidFill>
                          <a:effectLst/>
                          <a:latin typeface="+mn-lt"/>
                          <a:ea typeface="+mn-ea"/>
                          <a:cs typeface="+mn-cs"/>
                        </a:rPr>
                        <a:t>0.05778</a:t>
                      </a:r>
                      <a:endParaRPr lang="en-US" sz="1700" dirty="0"/>
                    </a:p>
                  </a:txBody>
                  <a:tcPr marL="86707" marR="86707" marT="43353" marB="43353"/>
                </a:tc>
                <a:tc>
                  <a:txBody>
                    <a:bodyPr/>
                    <a:lstStyle/>
                    <a:p>
                      <a:r>
                        <a:rPr lang="en-US" sz="1700" b="0" i="0" kern="1200" dirty="0">
                          <a:solidFill>
                            <a:schemeClr val="dk1"/>
                          </a:solidFill>
                          <a:effectLst/>
                          <a:latin typeface="+mn-lt"/>
                          <a:ea typeface="+mn-ea"/>
                          <a:cs typeface="+mn-cs"/>
                        </a:rPr>
                        <a:t>99.98689</a:t>
                      </a:r>
                      <a:endParaRPr lang="en-US" sz="1700" dirty="0"/>
                    </a:p>
                  </a:txBody>
                  <a:tcPr marL="86707" marR="86707" marT="43353" marB="43353"/>
                </a:tc>
                <a:extLst>
                  <a:ext uri="{0D108BD9-81ED-4DB2-BD59-A6C34878D82A}">
                    <a16:rowId xmlns:a16="http://schemas.microsoft.com/office/drawing/2014/main" val="1326556635"/>
                  </a:ext>
                </a:extLst>
              </a:tr>
            </a:tbl>
          </a:graphicData>
        </a:graphic>
      </p:graphicFrame>
    </p:spTree>
    <p:extLst>
      <p:ext uri="{BB962C8B-B14F-4D97-AF65-F5344CB8AC3E}">
        <p14:creationId xmlns:p14="http://schemas.microsoft.com/office/powerpoint/2010/main" val="24642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useBgFill="1">
        <p:nvSpPr>
          <p:cNvPr id="16" name="Rectangle 15">
            <a:extLst>
              <a:ext uri="{FF2B5EF4-FFF2-40B4-BE49-F238E27FC236}">
                <a16:creationId xmlns:a16="http://schemas.microsoft.com/office/drawing/2014/main" id="{62245F03-66D5-45EC-A0B5-90E656B11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6F5F5E-45CB-9214-9E25-86E01B51E59A}"/>
              </a:ext>
            </a:extLst>
          </p:cNvPr>
          <p:cNvSpPr>
            <a:spLocks noGrp="1"/>
          </p:cNvSpPr>
          <p:nvPr>
            <p:ph type="title"/>
          </p:nvPr>
        </p:nvSpPr>
        <p:spPr>
          <a:xfrm>
            <a:off x="1357852" y="5055630"/>
            <a:ext cx="9144000" cy="1152663"/>
          </a:xfrm>
        </p:spPr>
        <p:txBody>
          <a:bodyPr vert="horz" lIns="91440" tIns="45720" rIns="91440" bIns="45720" rtlCol="0" anchor="ctr">
            <a:normAutofit/>
          </a:bodyPr>
          <a:lstStyle/>
          <a:p>
            <a:pPr algn="ctr"/>
            <a:r>
              <a:rPr lang="en-US" sz="4800" dirty="0"/>
              <a:t>Visualization of results</a:t>
            </a:r>
          </a:p>
        </p:txBody>
      </p:sp>
      <p:pic>
        <p:nvPicPr>
          <p:cNvPr id="9" name="Picture 8" descr="A graph showing a number of results&#10;&#10;Description automatically generated with medium confidence">
            <a:extLst>
              <a:ext uri="{FF2B5EF4-FFF2-40B4-BE49-F238E27FC236}">
                <a16:creationId xmlns:a16="http://schemas.microsoft.com/office/drawing/2014/main" id="{C27C7857-13EA-57E2-A731-454BC607B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3624" y="819675"/>
            <a:ext cx="5097859" cy="3785161"/>
          </a:xfrm>
          <a:prstGeom prst="rect">
            <a:avLst/>
          </a:prstGeom>
        </p:spPr>
      </p:pic>
      <p:pic>
        <p:nvPicPr>
          <p:cNvPr id="4" name="Picture 3">
            <a:extLst>
              <a:ext uri="{FF2B5EF4-FFF2-40B4-BE49-F238E27FC236}">
                <a16:creationId xmlns:a16="http://schemas.microsoft.com/office/drawing/2014/main" id="{7C8EFEA4-D05F-2422-85A3-CF37E85F775C}"/>
              </a:ext>
            </a:extLst>
          </p:cNvPr>
          <p:cNvPicPr>
            <a:picLocks noChangeAspect="1"/>
          </p:cNvPicPr>
          <p:nvPr/>
        </p:nvPicPr>
        <p:blipFill>
          <a:blip r:embed="rId3"/>
          <a:stretch>
            <a:fillRect/>
          </a:stretch>
        </p:blipFill>
        <p:spPr>
          <a:xfrm>
            <a:off x="1129246" y="1084517"/>
            <a:ext cx="4873377" cy="3414157"/>
          </a:xfrm>
          <a:prstGeom prst="rect">
            <a:avLst/>
          </a:prstGeom>
        </p:spPr>
      </p:pic>
    </p:spTree>
    <p:extLst>
      <p:ext uri="{BB962C8B-B14F-4D97-AF65-F5344CB8AC3E}">
        <p14:creationId xmlns:p14="http://schemas.microsoft.com/office/powerpoint/2010/main" val="3422070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5F5E-45CB-9214-9E25-86E01B51E59A}"/>
              </a:ext>
            </a:extLst>
          </p:cNvPr>
          <p:cNvSpPr>
            <a:spLocks noGrp="1"/>
          </p:cNvSpPr>
          <p:nvPr>
            <p:ph type="title"/>
          </p:nvPr>
        </p:nvSpPr>
        <p:spPr>
          <a:xfrm>
            <a:off x="1357852" y="5055630"/>
            <a:ext cx="9144000" cy="1152663"/>
          </a:xfrm>
        </p:spPr>
        <p:txBody>
          <a:bodyPr vert="horz" lIns="91440" tIns="45720" rIns="91440" bIns="45720" rtlCol="0" anchor="ctr">
            <a:normAutofit/>
          </a:bodyPr>
          <a:lstStyle/>
          <a:p>
            <a:pPr algn="ctr"/>
            <a:r>
              <a:rPr lang="en-US" sz="4800" dirty="0"/>
              <a:t>Visualization of results</a:t>
            </a:r>
          </a:p>
        </p:txBody>
      </p:sp>
      <p:pic>
        <p:nvPicPr>
          <p:cNvPr id="4" name="Picture 3" descr="A graph showing the results of a model&#10;&#10;Description automatically generated">
            <a:extLst>
              <a:ext uri="{FF2B5EF4-FFF2-40B4-BE49-F238E27FC236}">
                <a16:creationId xmlns:a16="http://schemas.microsoft.com/office/drawing/2014/main" id="{11BBB2EF-E170-78D0-254E-813296CCF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659" y="1189609"/>
            <a:ext cx="5264310" cy="3500093"/>
          </a:xfrm>
          <a:prstGeom prst="rect">
            <a:avLst/>
          </a:prstGeom>
        </p:spPr>
      </p:pic>
      <p:pic>
        <p:nvPicPr>
          <p:cNvPr id="5" name="Picture 4">
            <a:extLst>
              <a:ext uri="{FF2B5EF4-FFF2-40B4-BE49-F238E27FC236}">
                <a16:creationId xmlns:a16="http://schemas.microsoft.com/office/drawing/2014/main" id="{0C18E4DA-6735-A249-5490-3245F483846E}"/>
              </a:ext>
            </a:extLst>
          </p:cNvPr>
          <p:cNvPicPr>
            <a:picLocks noChangeAspect="1"/>
          </p:cNvPicPr>
          <p:nvPr/>
        </p:nvPicPr>
        <p:blipFill>
          <a:blip r:embed="rId3"/>
          <a:stretch>
            <a:fillRect/>
          </a:stretch>
        </p:blipFill>
        <p:spPr>
          <a:xfrm>
            <a:off x="973547" y="1210989"/>
            <a:ext cx="5264310" cy="3478713"/>
          </a:xfrm>
          <a:prstGeom prst="rect">
            <a:avLst/>
          </a:prstGeom>
        </p:spPr>
      </p:pic>
    </p:spTree>
    <p:extLst>
      <p:ext uri="{BB962C8B-B14F-4D97-AF65-F5344CB8AC3E}">
        <p14:creationId xmlns:p14="http://schemas.microsoft.com/office/powerpoint/2010/main" val="983427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5F5E-45CB-9214-9E25-86E01B51E59A}"/>
              </a:ext>
            </a:extLst>
          </p:cNvPr>
          <p:cNvSpPr>
            <a:spLocks noGrp="1"/>
          </p:cNvSpPr>
          <p:nvPr>
            <p:ph type="title"/>
          </p:nvPr>
        </p:nvSpPr>
        <p:spPr>
          <a:xfrm>
            <a:off x="1357852" y="5055630"/>
            <a:ext cx="9144000" cy="1152663"/>
          </a:xfrm>
        </p:spPr>
        <p:txBody>
          <a:bodyPr vert="horz" lIns="91440" tIns="45720" rIns="91440" bIns="45720" rtlCol="0" anchor="ctr">
            <a:normAutofit/>
          </a:bodyPr>
          <a:lstStyle/>
          <a:p>
            <a:pPr algn="ctr"/>
            <a:r>
              <a:rPr lang="en-US" sz="4800" dirty="0"/>
              <a:t>Visualization of results</a:t>
            </a:r>
          </a:p>
        </p:txBody>
      </p:sp>
      <p:pic>
        <p:nvPicPr>
          <p:cNvPr id="6" name="Picture 5" descr="A diagram of a number of data&#10;&#10;Description automatically generated with medium confidence">
            <a:extLst>
              <a:ext uri="{FF2B5EF4-FFF2-40B4-BE49-F238E27FC236}">
                <a16:creationId xmlns:a16="http://schemas.microsoft.com/office/drawing/2014/main" id="{2DAF9731-0FAA-375C-8AEE-CCA0D5E9E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8717" y="886477"/>
            <a:ext cx="5051320" cy="3938546"/>
          </a:xfrm>
          <a:prstGeom prst="rect">
            <a:avLst/>
          </a:prstGeom>
        </p:spPr>
      </p:pic>
      <p:pic>
        <p:nvPicPr>
          <p:cNvPr id="5" name="Picture 4">
            <a:extLst>
              <a:ext uri="{FF2B5EF4-FFF2-40B4-BE49-F238E27FC236}">
                <a16:creationId xmlns:a16="http://schemas.microsoft.com/office/drawing/2014/main" id="{8A1172BB-D112-F12F-24D7-8D3093CEB248}"/>
              </a:ext>
            </a:extLst>
          </p:cNvPr>
          <p:cNvPicPr>
            <a:picLocks noChangeAspect="1"/>
          </p:cNvPicPr>
          <p:nvPr/>
        </p:nvPicPr>
        <p:blipFill>
          <a:blip r:embed="rId3"/>
          <a:stretch>
            <a:fillRect/>
          </a:stretch>
        </p:blipFill>
        <p:spPr>
          <a:xfrm>
            <a:off x="1015279" y="886477"/>
            <a:ext cx="5228403" cy="3938546"/>
          </a:xfrm>
          <a:prstGeom prst="rect">
            <a:avLst/>
          </a:prstGeom>
        </p:spPr>
      </p:pic>
    </p:spTree>
    <p:extLst>
      <p:ext uri="{BB962C8B-B14F-4D97-AF65-F5344CB8AC3E}">
        <p14:creationId xmlns:p14="http://schemas.microsoft.com/office/powerpoint/2010/main" val="1970967993"/>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1069</TotalTime>
  <Words>1428</Words>
  <Application>Microsoft Office PowerPoint</Application>
  <PresentationFormat>Widescreen</PresentationFormat>
  <Paragraphs>112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Elephant</vt:lpstr>
      <vt:lpstr>BrushVTI</vt:lpstr>
      <vt:lpstr>Predictive and Prescriptive Data Analytics for Enhancing Security Decisions in Network Management</vt:lpstr>
      <vt:lpstr>Predictive Analytics</vt:lpstr>
      <vt:lpstr>Predictive Used Features Selection Techniques</vt:lpstr>
      <vt:lpstr>Predictive Used regression models </vt:lpstr>
      <vt:lpstr>Feature Selection Techniques</vt:lpstr>
      <vt:lpstr>Compare Regression Techniques</vt:lpstr>
      <vt:lpstr>Visualization of results</vt:lpstr>
      <vt:lpstr>Visualization of results</vt:lpstr>
      <vt:lpstr>Visualization of results</vt:lpstr>
      <vt:lpstr>Visualization of results</vt:lpstr>
      <vt:lpstr>Evaluation your work in the predicative analytics </vt:lpstr>
      <vt:lpstr>Evaluation your work in the predicative analytics </vt:lpstr>
      <vt:lpstr>Prescriptive Analytics </vt:lpstr>
      <vt:lpstr>Prescriptive Analytics Techniques </vt:lpstr>
      <vt:lpstr>Prescriptive Analytics Techniques </vt:lpstr>
      <vt:lpstr>Prescriptive Analytics Techniques </vt:lpstr>
      <vt:lpstr>Objective Function Code (Your Work) </vt:lpstr>
      <vt:lpstr>Results and Explanation</vt:lpstr>
      <vt:lpstr>Visualization and Explanation</vt:lpstr>
      <vt:lpstr>Visualization and Explanation</vt:lpstr>
      <vt:lpstr>Visualization notes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Rubik’s cube: Application on groups theory</dc:title>
  <dc:creator>AHMAD OBEID</dc:creator>
  <cp:lastModifiedBy>Ahmad Obeid</cp:lastModifiedBy>
  <cp:revision>14</cp:revision>
  <dcterms:created xsi:type="dcterms:W3CDTF">2023-06-10T11:47:18Z</dcterms:created>
  <dcterms:modified xsi:type="dcterms:W3CDTF">2023-09-05T19:40:46Z</dcterms:modified>
</cp:coreProperties>
</file>