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3/10/2024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088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3/10/2024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3452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3/10/2024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75001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3/10/2024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8297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3/10/2024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291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3/10/2024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00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3/10/2024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1438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3/10/2024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454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3/10/2024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3595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3/10/2024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901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3/10/2024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789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3/10/2024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4852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3/10/2024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23636671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AE11A-E3B0-4E97-93A0-487293510D2E}"/>
              </a:ext>
            </a:extLst>
          </p:cNvPr>
          <p:cNvSpPr>
            <a:spLocks noGrp="1"/>
          </p:cNvSpPr>
          <p:nvPr>
            <p:ph type="ctrTitle"/>
          </p:nvPr>
        </p:nvSpPr>
        <p:spPr>
          <a:xfrm>
            <a:off x="643468" y="643467"/>
            <a:ext cx="4620584" cy="4567137"/>
          </a:xfrm>
        </p:spPr>
        <p:txBody>
          <a:bodyPr>
            <a:normAutofit/>
          </a:bodyPr>
          <a:lstStyle/>
          <a:p>
            <a:r>
              <a:rPr lang="en-US" dirty="0"/>
              <a:t>Weather forecasting using machine learning models</a:t>
            </a:r>
          </a:p>
        </p:txBody>
      </p:sp>
      <p:sp>
        <p:nvSpPr>
          <p:cNvPr id="3" name="Subtitle 2">
            <a:extLst>
              <a:ext uri="{FF2B5EF4-FFF2-40B4-BE49-F238E27FC236}">
                <a16:creationId xmlns:a16="http://schemas.microsoft.com/office/drawing/2014/main" id="{EF4FA1E5-11EF-4931-D321-A334F813F703}"/>
              </a:ext>
            </a:extLst>
          </p:cNvPr>
          <p:cNvSpPr>
            <a:spLocks noGrp="1"/>
          </p:cNvSpPr>
          <p:nvPr>
            <p:ph type="subTitle" idx="1"/>
          </p:nvPr>
        </p:nvSpPr>
        <p:spPr>
          <a:xfrm>
            <a:off x="643467" y="5277683"/>
            <a:ext cx="4620584" cy="1096483"/>
          </a:xfrm>
        </p:spPr>
        <p:txBody>
          <a:bodyPr>
            <a:normAutofit fontScale="92500" lnSpcReduction="20000"/>
          </a:bodyPr>
          <a:lstStyle/>
          <a:p>
            <a:r>
              <a:rPr lang="en-US" dirty="0"/>
              <a:t>Done by: Ahmad Obeid</a:t>
            </a:r>
          </a:p>
          <a:p>
            <a:r>
              <a:rPr lang="en-US" dirty="0"/>
              <a:t>Course mentor: Dr. </a:t>
            </a:r>
            <a:r>
              <a:rPr lang="en-US" dirty="0" err="1"/>
              <a:t>mohammad</a:t>
            </a:r>
            <a:r>
              <a:rPr lang="en-US" dirty="0"/>
              <a:t> </a:t>
            </a:r>
            <a:r>
              <a:rPr lang="en-US" dirty="0" err="1"/>
              <a:t>yahya</a:t>
            </a:r>
            <a:endParaRPr lang="en-US" dirty="0"/>
          </a:p>
        </p:txBody>
      </p:sp>
      <p:pic>
        <p:nvPicPr>
          <p:cNvPr id="16" name="Picture 3">
            <a:extLst>
              <a:ext uri="{FF2B5EF4-FFF2-40B4-BE49-F238E27FC236}">
                <a16:creationId xmlns:a16="http://schemas.microsoft.com/office/drawing/2014/main" id="{D5530FC5-9DFE-CA55-CF6D-62F1B254D6D4}"/>
              </a:ext>
            </a:extLst>
          </p:cNvPr>
          <p:cNvPicPr>
            <a:picLocks noChangeAspect="1"/>
          </p:cNvPicPr>
          <p:nvPr/>
        </p:nvPicPr>
        <p:blipFill rotWithShape="1">
          <a:blip r:embed="rId2"/>
          <a:srcRect l="19584" r="1520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150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8284-BA99-D679-29A2-7CF03DFE02DB}"/>
              </a:ext>
            </a:extLst>
          </p:cNvPr>
          <p:cNvSpPr>
            <a:spLocks noGrp="1"/>
          </p:cNvSpPr>
          <p:nvPr>
            <p:ph type="title"/>
          </p:nvPr>
        </p:nvSpPr>
        <p:spPr/>
        <p:txBody>
          <a:bodyPr/>
          <a:lstStyle/>
          <a:p>
            <a:r>
              <a:rPr lang="en-US" dirty="0"/>
              <a:t>Purpose statement</a:t>
            </a:r>
          </a:p>
        </p:txBody>
      </p:sp>
      <p:sp>
        <p:nvSpPr>
          <p:cNvPr id="3" name="Content Placeholder 2">
            <a:extLst>
              <a:ext uri="{FF2B5EF4-FFF2-40B4-BE49-F238E27FC236}">
                <a16:creationId xmlns:a16="http://schemas.microsoft.com/office/drawing/2014/main" id="{08ED82CB-0C12-F17C-28E5-1BB3F7BD6030}"/>
              </a:ext>
            </a:extLst>
          </p:cNvPr>
          <p:cNvSpPr>
            <a:spLocks noGrp="1"/>
          </p:cNvSpPr>
          <p:nvPr>
            <p:ph idx="1"/>
          </p:nvPr>
        </p:nvSpPr>
        <p:spPr/>
        <p:txBody>
          <a:bodyPr/>
          <a:lstStyle/>
          <a:p>
            <a:pPr marL="0" indent="0">
              <a:buNone/>
            </a:pPr>
            <a:r>
              <a:rPr lang="en-US" dirty="0"/>
              <a:t>The purpose of this research is to create a machine learning model for weather forecasting that can predict air temperature. The objective of this research is to ascertain the optimal machine learning method for this particular task, as well as the characteristics and dataset required to produce precise predictions. This project aims to analyze air temperature forecasts in weather forecasting applications by examining several machine learning models.</a:t>
            </a:r>
          </a:p>
        </p:txBody>
      </p:sp>
    </p:spTree>
    <p:extLst>
      <p:ext uri="{BB962C8B-B14F-4D97-AF65-F5344CB8AC3E}">
        <p14:creationId xmlns:p14="http://schemas.microsoft.com/office/powerpoint/2010/main" val="134315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892F-7F8F-ADB5-7BCD-6D24BB90F118}"/>
              </a:ext>
            </a:extLst>
          </p:cNvPr>
          <p:cNvSpPr>
            <a:spLocks noGrp="1"/>
          </p:cNvSpPr>
          <p:nvPr>
            <p:ph type="title"/>
          </p:nvPr>
        </p:nvSpPr>
        <p:spPr/>
        <p:txBody>
          <a:bodyPr/>
          <a:lstStyle/>
          <a:p>
            <a:r>
              <a:rPr lang="en-US" dirty="0"/>
              <a:t>List of objectives</a:t>
            </a:r>
          </a:p>
        </p:txBody>
      </p:sp>
      <p:sp>
        <p:nvSpPr>
          <p:cNvPr id="3" name="Content Placeholder 2">
            <a:extLst>
              <a:ext uri="{FF2B5EF4-FFF2-40B4-BE49-F238E27FC236}">
                <a16:creationId xmlns:a16="http://schemas.microsoft.com/office/drawing/2014/main" id="{BA98B4C4-C578-37A9-8446-419AF6DEADD3}"/>
              </a:ext>
            </a:extLst>
          </p:cNvPr>
          <p:cNvSpPr>
            <a:spLocks noGrp="1"/>
          </p:cNvSpPr>
          <p:nvPr>
            <p:ph idx="1"/>
          </p:nvPr>
        </p:nvSpPr>
        <p:spPr/>
        <p:txBody>
          <a:bodyPr>
            <a:normAutofit lnSpcReduction="10000"/>
          </a:bodyPr>
          <a:lstStyle/>
          <a:p>
            <a:r>
              <a:rPr lang="en-US" dirty="0"/>
              <a:t>To conduct qualitative research (interview) with an expert with the concept of weather forecasting.</a:t>
            </a:r>
          </a:p>
          <a:p>
            <a:r>
              <a:rPr lang="en-US" dirty="0"/>
              <a:t>Discuss with the expert what feature will affect the result of the prediction the most. Also, finding out what is the best regression-based machine learning model.</a:t>
            </a:r>
          </a:p>
          <a:p>
            <a:r>
              <a:rPr lang="en-US" dirty="0"/>
              <a:t>Understanding the process of weather forecasting using machine learning models and meet our research predictions by doing a comparison between different machine learning models.</a:t>
            </a:r>
          </a:p>
        </p:txBody>
      </p:sp>
    </p:spTree>
    <p:extLst>
      <p:ext uri="{BB962C8B-B14F-4D97-AF65-F5344CB8AC3E}">
        <p14:creationId xmlns:p14="http://schemas.microsoft.com/office/powerpoint/2010/main" val="2546454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311F-6BD8-D083-7CDF-EB5CAC6ACFF6}"/>
              </a:ext>
            </a:extLst>
          </p:cNvPr>
          <p:cNvSpPr>
            <a:spLocks noGrp="1"/>
          </p:cNvSpPr>
          <p:nvPr>
            <p:ph type="title"/>
          </p:nvPr>
        </p:nvSpPr>
        <p:spPr/>
        <p:txBody>
          <a:bodyPr/>
          <a:lstStyle/>
          <a:p>
            <a:r>
              <a:rPr lang="en-US" dirty="0"/>
              <a:t>Sources of Data and Data Collection Methods</a:t>
            </a:r>
          </a:p>
        </p:txBody>
      </p:sp>
      <p:sp>
        <p:nvSpPr>
          <p:cNvPr id="3" name="Content Placeholder 2">
            <a:extLst>
              <a:ext uri="{FF2B5EF4-FFF2-40B4-BE49-F238E27FC236}">
                <a16:creationId xmlns:a16="http://schemas.microsoft.com/office/drawing/2014/main" id="{7F477E75-2A16-2C38-08C2-954A80483E5A}"/>
              </a:ext>
            </a:extLst>
          </p:cNvPr>
          <p:cNvSpPr>
            <a:spLocks noGrp="1"/>
          </p:cNvSpPr>
          <p:nvPr>
            <p:ph idx="1"/>
          </p:nvPr>
        </p:nvSpPr>
        <p:spPr>
          <a:xfrm>
            <a:off x="838200" y="2801792"/>
            <a:ext cx="10515600" cy="2231847"/>
          </a:xfrm>
        </p:spPr>
        <p:txBody>
          <a:bodyPr/>
          <a:lstStyle/>
          <a:p>
            <a:pPr marL="0" indent="0">
              <a:buNone/>
            </a:pPr>
            <a:r>
              <a:rPr lang="en-US" dirty="0"/>
              <a:t>Primary research:                                      Secondary research:</a:t>
            </a:r>
          </a:p>
          <a:p>
            <a:pPr marL="0" indent="0">
              <a:buNone/>
            </a:pPr>
            <a:r>
              <a:rPr lang="en-US" dirty="0"/>
              <a:t>Conducting interview                              Air temperature machine learning models                       dataset, literature                             .                                                                   review</a:t>
            </a:r>
          </a:p>
        </p:txBody>
      </p:sp>
    </p:spTree>
    <p:extLst>
      <p:ext uri="{BB962C8B-B14F-4D97-AF65-F5344CB8AC3E}">
        <p14:creationId xmlns:p14="http://schemas.microsoft.com/office/powerpoint/2010/main" val="322640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4246-D1BF-89B6-9CDA-1A27DFAEC39A}"/>
              </a:ext>
            </a:extLst>
          </p:cNvPr>
          <p:cNvSpPr>
            <a:spLocks noGrp="1"/>
          </p:cNvSpPr>
          <p:nvPr>
            <p:ph type="title"/>
          </p:nvPr>
        </p:nvSpPr>
        <p:spPr/>
        <p:txBody>
          <a:bodyPr/>
          <a:lstStyle/>
          <a:p>
            <a:r>
              <a:rPr lang="en-US" dirty="0"/>
              <a:t>Data Analysis Tools</a:t>
            </a:r>
          </a:p>
        </p:txBody>
      </p:sp>
      <p:sp>
        <p:nvSpPr>
          <p:cNvPr id="3" name="Content Placeholder 2">
            <a:extLst>
              <a:ext uri="{FF2B5EF4-FFF2-40B4-BE49-F238E27FC236}">
                <a16:creationId xmlns:a16="http://schemas.microsoft.com/office/drawing/2014/main" id="{8A5D11FA-32D9-7E64-75B7-96D24BC79ED9}"/>
              </a:ext>
            </a:extLst>
          </p:cNvPr>
          <p:cNvSpPr>
            <a:spLocks noGrp="1"/>
          </p:cNvSpPr>
          <p:nvPr>
            <p:ph idx="1"/>
          </p:nvPr>
        </p:nvSpPr>
        <p:spPr>
          <a:xfrm>
            <a:off x="838200" y="2697480"/>
            <a:ext cx="10515600" cy="2034318"/>
          </a:xfrm>
        </p:spPr>
        <p:txBody>
          <a:bodyPr/>
          <a:lstStyle/>
          <a:p>
            <a:r>
              <a:rPr lang="en-US" dirty="0"/>
              <a:t>Thematic analysis method</a:t>
            </a:r>
          </a:p>
          <a:p>
            <a:pPr marL="0" indent="0">
              <a:buNone/>
            </a:pPr>
            <a:endParaRPr lang="en-US" dirty="0"/>
          </a:p>
          <a:p>
            <a:r>
              <a:rPr lang="en-US" dirty="0"/>
              <a:t> Google </a:t>
            </a:r>
            <a:r>
              <a:rPr lang="en-US" dirty="0" err="1"/>
              <a:t>Colab</a:t>
            </a:r>
            <a:endParaRPr lang="en-US" dirty="0"/>
          </a:p>
        </p:txBody>
      </p:sp>
    </p:spTree>
    <p:extLst>
      <p:ext uri="{BB962C8B-B14F-4D97-AF65-F5344CB8AC3E}">
        <p14:creationId xmlns:p14="http://schemas.microsoft.com/office/powerpoint/2010/main" val="265396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752775-F02C-4C61-A592-6CEB4C47C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B48AE-6F09-EED7-7A6A-42BC3B0CCA2C}"/>
              </a:ext>
            </a:extLst>
          </p:cNvPr>
          <p:cNvSpPr>
            <a:spLocks noGrp="1"/>
          </p:cNvSpPr>
          <p:nvPr>
            <p:ph type="title"/>
          </p:nvPr>
        </p:nvSpPr>
        <p:spPr>
          <a:xfrm>
            <a:off x="6513788" y="365125"/>
            <a:ext cx="4840010" cy="1720525"/>
          </a:xfrm>
        </p:spPr>
        <p:txBody>
          <a:bodyPr>
            <a:normAutofit/>
          </a:bodyPr>
          <a:lstStyle/>
          <a:p>
            <a:r>
              <a:rPr lang="en-US" dirty="0"/>
              <a:t>Main Findings and Results</a:t>
            </a:r>
          </a:p>
        </p:txBody>
      </p:sp>
      <p:sp>
        <p:nvSpPr>
          <p:cNvPr id="13" name="Freeform: Shape 12">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6116569"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black background with white numbers&#10;&#10;Description automatically generated">
            <a:extLst>
              <a:ext uri="{FF2B5EF4-FFF2-40B4-BE49-F238E27FC236}">
                <a16:creationId xmlns:a16="http://schemas.microsoft.com/office/drawing/2014/main" id="{E14AC9D5-9680-40DA-D7AB-A13882CC185D}"/>
              </a:ext>
            </a:extLst>
          </p:cNvPr>
          <p:cNvPicPr>
            <a:picLocks noChangeAspect="1"/>
          </p:cNvPicPr>
          <p:nvPr/>
        </p:nvPicPr>
        <p:blipFill>
          <a:blip r:embed="rId2"/>
          <a:stretch>
            <a:fillRect/>
          </a:stretch>
        </p:blipFill>
        <p:spPr>
          <a:xfrm>
            <a:off x="567701" y="5199121"/>
            <a:ext cx="3195204" cy="977842"/>
          </a:xfrm>
          <a:prstGeom prst="rect">
            <a:avLst/>
          </a:prstGeom>
        </p:spPr>
      </p:pic>
      <p:pic>
        <p:nvPicPr>
          <p:cNvPr id="4" name="Picture 3" descr="A screenshot of a table&#10;&#10;Description automatically generated">
            <a:extLst>
              <a:ext uri="{FF2B5EF4-FFF2-40B4-BE49-F238E27FC236}">
                <a16:creationId xmlns:a16="http://schemas.microsoft.com/office/drawing/2014/main" id="{977BFCA2-A20D-1A49-E197-DF8DEA4124CF}"/>
              </a:ext>
            </a:extLst>
          </p:cNvPr>
          <p:cNvPicPr>
            <a:picLocks noChangeAspect="1"/>
          </p:cNvPicPr>
          <p:nvPr/>
        </p:nvPicPr>
        <p:blipFill>
          <a:blip r:embed="rId3"/>
          <a:stretch>
            <a:fillRect/>
          </a:stretch>
        </p:blipFill>
        <p:spPr>
          <a:xfrm>
            <a:off x="971733" y="1287687"/>
            <a:ext cx="2387140" cy="3129090"/>
          </a:xfrm>
          <a:prstGeom prst="rect">
            <a:avLst/>
          </a:prstGeom>
        </p:spPr>
      </p:pic>
      <p:sp>
        <p:nvSpPr>
          <p:cNvPr id="3" name="Content Placeholder 2">
            <a:extLst>
              <a:ext uri="{FF2B5EF4-FFF2-40B4-BE49-F238E27FC236}">
                <a16:creationId xmlns:a16="http://schemas.microsoft.com/office/drawing/2014/main" id="{77A5CF10-F168-B98E-66FB-4C5644E34D26}"/>
              </a:ext>
            </a:extLst>
          </p:cNvPr>
          <p:cNvSpPr>
            <a:spLocks noGrp="1"/>
          </p:cNvSpPr>
          <p:nvPr>
            <p:ph idx="1"/>
          </p:nvPr>
        </p:nvSpPr>
        <p:spPr>
          <a:xfrm>
            <a:off x="6513788" y="2085650"/>
            <a:ext cx="5258002" cy="4259386"/>
          </a:xfrm>
        </p:spPr>
        <p:txBody>
          <a:bodyPr>
            <a:normAutofit/>
          </a:bodyPr>
          <a:lstStyle/>
          <a:p>
            <a:pPr>
              <a:lnSpc>
                <a:spcPct val="90000"/>
              </a:lnSpc>
            </a:pPr>
            <a:r>
              <a:rPr lang="en-US" sz="1900" dirty="0"/>
              <a:t>Understanding the process of weather prediction using regression-machine learning models.</a:t>
            </a:r>
          </a:p>
          <a:p>
            <a:pPr>
              <a:lnSpc>
                <a:spcPct val="90000"/>
              </a:lnSpc>
            </a:pPr>
            <a:r>
              <a:rPr lang="en-US" sz="1900" dirty="0"/>
              <a:t>The weather forecasting process is depending on the past air temperature records.</a:t>
            </a:r>
          </a:p>
          <a:p>
            <a:pPr>
              <a:lnSpc>
                <a:spcPct val="90000"/>
              </a:lnSpc>
            </a:pPr>
            <a:r>
              <a:rPr lang="en-US" sz="1900" dirty="0"/>
              <a:t>Random forest regressor is the best model with 92% R2 and 6.16 MSE.</a:t>
            </a:r>
          </a:p>
          <a:p>
            <a:pPr>
              <a:lnSpc>
                <a:spcPct val="90000"/>
              </a:lnSpc>
            </a:pPr>
            <a:r>
              <a:rPr lang="en-US" sz="1900" dirty="0"/>
              <a:t>The predicted results and the actual results is proportional to the accuracy rate (R2) of the random forest model. Which confirmed the RF model result in the performance metrics.</a:t>
            </a:r>
          </a:p>
          <a:p>
            <a:pPr>
              <a:lnSpc>
                <a:spcPct val="90000"/>
              </a:lnSpc>
            </a:pPr>
            <a:endParaRPr lang="en-US" sz="1900" dirty="0"/>
          </a:p>
          <a:p>
            <a:pPr>
              <a:lnSpc>
                <a:spcPct val="90000"/>
              </a:lnSpc>
            </a:pPr>
            <a:endParaRPr lang="en-US" sz="1900" dirty="0"/>
          </a:p>
        </p:txBody>
      </p:sp>
    </p:spTree>
    <p:extLst>
      <p:ext uri="{BB962C8B-B14F-4D97-AF65-F5344CB8AC3E}">
        <p14:creationId xmlns:p14="http://schemas.microsoft.com/office/powerpoint/2010/main" val="422279822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F2B1-1F51-C97B-8DCF-74B2F72F8846}"/>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64659F4A-44D3-0C34-B4F7-5DE8A9EDD7CF}"/>
              </a:ext>
            </a:extLst>
          </p:cNvPr>
          <p:cNvSpPr>
            <a:spLocks noGrp="1"/>
          </p:cNvSpPr>
          <p:nvPr>
            <p:ph idx="1"/>
          </p:nvPr>
        </p:nvSpPr>
        <p:spPr>
          <a:xfrm>
            <a:off x="838200" y="2689934"/>
            <a:ext cx="10515600" cy="2627790"/>
          </a:xfrm>
        </p:spPr>
        <p:txBody>
          <a:bodyPr>
            <a:noAutofit/>
          </a:bodyPr>
          <a:lstStyle/>
          <a:p>
            <a:r>
              <a:rPr lang="en-US" sz="2400" dirty="0"/>
              <a:t>Gathering more data by following mixed approaches.</a:t>
            </a:r>
          </a:p>
          <a:p>
            <a:r>
              <a:rPr lang="en-US" sz="2400" dirty="0"/>
              <a:t>Doing more preprocessing techniques on the dataset before </a:t>
            </a:r>
            <a:r>
              <a:rPr lang="en-US" sz="2400" dirty="0" err="1"/>
              <a:t>i</a:t>
            </a:r>
            <a:r>
              <a:rPr lang="en-US" sz="2400" dirty="0"/>
              <a:t> start training the models.</a:t>
            </a:r>
          </a:p>
          <a:p>
            <a:r>
              <a:rPr lang="en-US" sz="2400" dirty="0"/>
              <a:t>conducting more than one interview with another experts.</a:t>
            </a:r>
          </a:p>
          <a:p>
            <a:r>
              <a:rPr lang="en-US" sz="2400" dirty="0"/>
              <a:t>Expand the forecasting process.</a:t>
            </a:r>
          </a:p>
        </p:txBody>
      </p:sp>
    </p:spTree>
    <p:extLst>
      <p:ext uri="{BB962C8B-B14F-4D97-AF65-F5344CB8AC3E}">
        <p14:creationId xmlns:p14="http://schemas.microsoft.com/office/powerpoint/2010/main" val="24642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2" name="Rectangle 2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6F5F5E-45CB-9214-9E25-86E01B51E59A}"/>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a:t>Action plan</a:t>
            </a:r>
          </a:p>
        </p:txBody>
      </p:sp>
      <p:pic>
        <p:nvPicPr>
          <p:cNvPr id="7" name="Picture 6" descr="A diagram of a research process&#10;&#10;Description automatically generated">
            <a:extLst>
              <a:ext uri="{FF2B5EF4-FFF2-40B4-BE49-F238E27FC236}">
                <a16:creationId xmlns:a16="http://schemas.microsoft.com/office/drawing/2014/main" id="{CD709E22-5C73-B3D8-FF70-1FC12FE25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437" y="643467"/>
            <a:ext cx="4637912" cy="5571066"/>
          </a:xfrm>
          <a:prstGeom prst="rect">
            <a:avLst/>
          </a:prstGeom>
        </p:spPr>
      </p:pic>
    </p:spTree>
    <p:extLst>
      <p:ext uri="{BB962C8B-B14F-4D97-AF65-F5344CB8AC3E}">
        <p14:creationId xmlns:p14="http://schemas.microsoft.com/office/powerpoint/2010/main" val="3422070362"/>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209</TotalTime>
  <Words>314</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Elephant</vt:lpstr>
      <vt:lpstr>BrushVTI</vt:lpstr>
      <vt:lpstr>Weather forecasting using machine learning models</vt:lpstr>
      <vt:lpstr>Purpose statement</vt:lpstr>
      <vt:lpstr>List of objectives</vt:lpstr>
      <vt:lpstr>Sources of Data and Data Collection Methods</vt:lpstr>
      <vt:lpstr>Data Analysis Tools</vt:lpstr>
      <vt:lpstr>Main Findings and Results</vt:lpstr>
      <vt:lpstr>Recommendations</vt:lpstr>
      <vt:lpstr>Action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Rubik’s cube: Application on groups theory</dc:title>
  <dc:creator>AHMAD OBEID</dc:creator>
  <cp:lastModifiedBy>AHMAD OBEID</cp:lastModifiedBy>
  <cp:revision>5</cp:revision>
  <dcterms:created xsi:type="dcterms:W3CDTF">2023-06-10T11:47:18Z</dcterms:created>
  <dcterms:modified xsi:type="dcterms:W3CDTF">2024-03-10T20:42:19Z</dcterms:modified>
</cp:coreProperties>
</file>