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abs/1904.0845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16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LSTM-RNN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的股票预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测研究</a:t>
            </a:r>
            <a:endParaRPr 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68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6" y="1329226"/>
            <a:ext cx="6213642" cy="4674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72" y="1343789"/>
            <a:ext cx="8138747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72" y="1343789"/>
            <a:ext cx="8138747" cy="46602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72" y="1353893"/>
            <a:ext cx="8138747" cy="46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316" y="2765426"/>
            <a:ext cx="2309446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3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小组成员及分工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刘茁，</a:t>
            </a:r>
            <a:r>
              <a:rPr lang="en-US" altLang="zh-CN" dirty="0" smtClean="0"/>
              <a:t>1500011438</a:t>
            </a:r>
            <a:r>
              <a:rPr lang="zh-CN" altLang="en-US" dirty="0" smtClean="0"/>
              <a:t>，物理学院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胡承开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85446" y="1494692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46" y="366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46" y="1387338"/>
            <a:ext cx="4876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使用雅虎财经</a:t>
            </a:r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获取，以苹果公司</a:t>
            </a:r>
            <a:r>
              <a:rPr lang="en-US" altLang="zh-CN" sz="2000" dirty="0" smtClean="0">
                <a:latin typeface="+mn-ea"/>
              </a:rPr>
              <a:t>2000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-2019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日的数据为例。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共</a:t>
            </a:r>
            <a:r>
              <a:rPr lang="en-US" altLang="zh-CN" sz="2000" dirty="0">
                <a:latin typeface="+mn-ea"/>
              </a:rPr>
              <a:t>4884</a:t>
            </a:r>
            <a:r>
              <a:rPr lang="zh-CN" altLang="en-US" sz="2000" dirty="0">
                <a:latin typeface="+mn-ea"/>
              </a:rPr>
              <a:t>个样本，每个样本包括日期、开盘价、最低价、最高价、收盘价、已调整收盘价和成交量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2692" y="1010952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0" y="3995012"/>
            <a:ext cx="4009293" cy="2672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12" y="3847743"/>
            <a:ext cx="5893260" cy="2967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5998" r="112" b="1479"/>
          <a:stretch/>
        </p:blipFill>
        <p:spPr>
          <a:xfrm>
            <a:off x="5823612" y="1044489"/>
            <a:ext cx="5893260" cy="28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46" y="1329225"/>
            <a:ext cx="4189966" cy="5209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采用</a:t>
            </a:r>
            <a:r>
              <a:rPr lang="en-US" altLang="zh-CN" sz="2000" dirty="0" smtClean="0">
                <a:latin typeface="+mn-ea"/>
              </a:rPr>
              <a:t>M-</a:t>
            </a:r>
            <a:r>
              <a:rPr lang="zh-CN" altLang="en-US" sz="2000" dirty="0" smtClean="0">
                <a:latin typeface="+mn-ea"/>
              </a:rPr>
              <a:t>带小波变换的方法平滑训练部分的数据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去除一个标准差以外的数据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</a:t>
            </a:r>
            <a:r>
              <a:rPr lang="zh-CN" altLang="en-US" sz="2000" dirty="0" smtClean="0">
                <a:latin typeface="+mn-ea"/>
              </a:rPr>
              <a:t>用新的系数生成平滑后的数据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用数据的前</a:t>
            </a:r>
            <a:r>
              <a:rPr lang="en-US" altLang="zh-CN" sz="2000" dirty="0" smtClean="0">
                <a:latin typeface="+mn-ea"/>
              </a:rPr>
              <a:t>1/4</a:t>
            </a:r>
            <a:r>
              <a:rPr lang="zh-CN" altLang="en-US" sz="2000" dirty="0" smtClean="0">
                <a:latin typeface="+mn-ea"/>
              </a:rPr>
              <a:t>作为自编码器的训练数据，后</a:t>
            </a:r>
            <a:r>
              <a:rPr lang="en-US" altLang="zh-CN" sz="2000" dirty="0" smtClean="0">
                <a:latin typeface="+mn-ea"/>
              </a:rPr>
              <a:t>3/4</a:t>
            </a:r>
            <a:r>
              <a:rPr lang="zh-CN" altLang="en-US" sz="2000" dirty="0" smtClean="0">
                <a:latin typeface="+mn-ea"/>
              </a:rPr>
              <a:t>的前</a:t>
            </a:r>
            <a:r>
              <a:rPr lang="en-US" altLang="zh-CN" sz="2000" dirty="0" smtClean="0">
                <a:latin typeface="+mn-ea"/>
              </a:rPr>
              <a:t>80%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LSTM</a:t>
            </a:r>
            <a:r>
              <a:rPr lang="zh-CN" altLang="en-US" sz="2000" dirty="0" smtClean="0">
                <a:latin typeface="+mn-ea"/>
              </a:rPr>
              <a:t>训练数据，后</a:t>
            </a:r>
            <a:r>
              <a:rPr lang="en-US" altLang="zh-CN" sz="2000" dirty="0" smtClean="0">
                <a:latin typeface="+mn-ea"/>
              </a:rPr>
              <a:t>20%</a:t>
            </a:r>
            <a:r>
              <a:rPr lang="zh-CN" altLang="en-US" sz="2000" dirty="0" smtClean="0">
                <a:latin typeface="+mn-ea"/>
              </a:rPr>
              <a:t>为测试集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</a:t>
            </a:r>
            <a:r>
              <a:rPr lang="zh-CN" altLang="en-US" sz="2000" dirty="0" smtClean="0">
                <a:latin typeface="+mn-ea"/>
              </a:rPr>
              <a:t>用相邻之间股价差异的对数值作为训练和测试数据</a:t>
            </a:r>
            <a:endParaRPr 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5880" y="6156079"/>
            <a:ext cx="8129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hlinkClick r:id="rId2"/>
              </a:rPr>
              <a:t>https://</a:t>
            </a:r>
            <a:r>
              <a:rPr lang="en-US" sz="1100" i="1" dirty="0" smtClean="0">
                <a:hlinkClick r:id="rId2"/>
              </a:rPr>
              <a:t>arxiv.org/abs/1904.08459</a:t>
            </a:r>
            <a:r>
              <a:rPr lang="en-US" sz="1100" i="1" dirty="0" smtClean="0"/>
              <a:t> </a:t>
            </a:r>
            <a:r>
              <a:rPr lang="en-US" sz="1100" b="1" i="1" dirty="0" smtClean="0"/>
              <a:t>Stock </a:t>
            </a:r>
            <a:r>
              <a:rPr lang="en-US" sz="1100" b="1" i="1" dirty="0"/>
              <a:t>Forecasting using M-Band Wavelet-Based SVR and RNN-LSTMs Models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80" y="1415489"/>
            <a:ext cx="6154504" cy="36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t="198" r="50567" b="-198"/>
          <a:stretch/>
        </p:blipFill>
        <p:spPr>
          <a:xfrm>
            <a:off x="6685472" y="1278997"/>
            <a:ext cx="4330903" cy="5503431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特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征提取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162485" y="1972273"/>
            <a:ext cx="4189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采用栈式自编码器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编</a:t>
            </a:r>
            <a:r>
              <a:rPr lang="zh-CN" altLang="en-US" sz="2000" dirty="0" smtClean="0">
                <a:latin typeface="+mn-ea"/>
              </a:rPr>
              <a:t>码器从外到内数据分别为</a:t>
            </a:r>
            <a:r>
              <a:rPr lang="en-US" altLang="zh-CN" sz="2000" dirty="0" smtClean="0">
                <a:latin typeface="+mn-ea"/>
              </a:rPr>
              <a:t>55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40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，最后提取特征</a:t>
            </a:r>
            <a:r>
              <a:rPr lang="en-US" altLang="zh-CN" sz="2000" dirty="0" smtClean="0">
                <a:latin typeface="+mn-ea"/>
              </a:rPr>
              <a:t>20</a:t>
            </a:r>
            <a:r>
              <a:rPr lang="zh-CN" altLang="en-US" sz="2000" dirty="0" smtClean="0">
                <a:latin typeface="+mn-ea"/>
              </a:rPr>
              <a:t>维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利</a:t>
            </a:r>
            <a:r>
              <a:rPr lang="zh-CN" altLang="en-US" sz="2000" dirty="0" smtClean="0">
                <a:latin typeface="+mn-ea"/>
              </a:rPr>
              <a:t>用编码器对剩余数据进行加工</a:t>
            </a:r>
            <a:endParaRPr lang="en-US" sz="2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5805" y="5702060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69989" y="5082194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en-US" altLang="zh-CN" sz="1200" dirty="0" smtClean="0"/>
              <a:t>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85805" y="4417954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en-US" altLang="zh-CN" sz="1200" dirty="0" smtClean="0"/>
              <a:t>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5805" y="3051301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5805" y="3753714"/>
            <a:ext cx="598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805" y="2355790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en-US" altLang="zh-CN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58643" y="1767195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701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64"/>
          <a:stretch/>
        </p:blipFill>
        <p:spPr>
          <a:xfrm>
            <a:off x="7405694" y="2172132"/>
            <a:ext cx="4374675" cy="3731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7" y="1540803"/>
            <a:ext cx="1704975" cy="4276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974033" y="1329226"/>
            <a:ext cx="4189966" cy="534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输入：</a:t>
            </a:r>
            <a:r>
              <a:rPr lang="en-US" altLang="zh-CN" sz="2000" dirty="0" smtClean="0">
                <a:latin typeface="+mn-ea"/>
              </a:rPr>
              <a:t>20</a:t>
            </a:r>
            <a:r>
              <a:rPr lang="zh-CN" altLang="en-US" sz="2000" dirty="0" smtClean="0">
                <a:latin typeface="+mn-ea"/>
              </a:rPr>
              <a:t>维特征值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第一层</a:t>
            </a:r>
            <a:r>
              <a:rPr lang="en-US" altLang="zh-CN" sz="2000" dirty="0" smtClean="0">
                <a:latin typeface="+mn-ea"/>
              </a:rPr>
              <a:t>LSTM</a:t>
            </a:r>
            <a:r>
              <a:rPr lang="zh-CN" altLang="en-US" sz="2000" dirty="0" smtClean="0">
                <a:latin typeface="+mn-ea"/>
              </a:rPr>
              <a:t>输出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维，</a:t>
            </a:r>
            <a:r>
              <a:rPr lang="en-US" altLang="zh-CN" sz="2000" dirty="0" smtClean="0">
                <a:latin typeface="+mn-ea"/>
              </a:rPr>
              <a:t>dense</a:t>
            </a:r>
            <a:r>
              <a:rPr lang="zh-CN" altLang="en-US" sz="2000" dirty="0" smtClean="0">
                <a:latin typeface="+mn-ea"/>
              </a:rPr>
              <a:t>输出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维，第二层</a:t>
            </a:r>
            <a:r>
              <a:rPr lang="en-US" altLang="zh-CN" sz="2000" dirty="0" smtClean="0">
                <a:latin typeface="+mn-ea"/>
              </a:rPr>
              <a:t>LSTM</a:t>
            </a:r>
            <a:r>
              <a:rPr lang="zh-CN" altLang="en-US" sz="2000" dirty="0" smtClean="0">
                <a:latin typeface="+mn-ea"/>
              </a:rPr>
              <a:t>输出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维，</a:t>
            </a:r>
            <a:r>
              <a:rPr lang="en-US" altLang="zh-CN" sz="2000" dirty="0" smtClean="0">
                <a:latin typeface="+mn-ea"/>
              </a:rPr>
              <a:t>dense</a:t>
            </a:r>
            <a:r>
              <a:rPr lang="zh-CN" altLang="en-US" sz="2000" dirty="0" smtClean="0">
                <a:latin typeface="+mn-ea"/>
              </a:rPr>
              <a:t>输出最终第二日收盘价差值的对数值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每层采用</a:t>
            </a:r>
            <a:r>
              <a:rPr lang="en-US" altLang="zh-CN" sz="2000" dirty="0" smtClean="0">
                <a:latin typeface="+mn-ea"/>
              </a:rPr>
              <a:t>L2</a:t>
            </a:r>
            <a:r>
              <a:rPr lang="zh-CN" altLang="en-US" sz="2000" dirty="0" smtClean="0">
                <a:latin typeface="+mn-ea"/>
              </a:rPr>
              <a:t>正则化和</a:t>
            </a:r>
            <a:r>
              <a:rPr lang="en-US" altLang="zh-CN" sz="2000" dirty="0" err="1" smtClean="0">
                <a:latin typeface="+mn-ea"/>
              </a:rPr>
              <a:t>drop_out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优</a:t>
            </a:r>
            <a:r>
              <a:rPr lang="zh-CN" altLang="en-US" sz="2000" dirty="0" smtClean="0">
                <a:latin typeface="+mn-ea"/>
              </a:rPr>
              <a:t>化方法为</a:t>
            </a:r>
            <a:r>
              <a:rPr lang="en-US" altLang="zh-CN" sz="2000" dirty="0" err="1" smtClean="0">
                <a:latin typeface="+mn-ea"/>
              </a:rPr>
              <a:t>adam</a:t>
            </a:r>
            <a:r>
              <a:rPr lang="zh-CN" altLang="en-US" sz="2000" dirty="0" smtClean="0">
                <a:latin typeface="+mn-ea"/>
              </a:rPr>
              <a:t>，动态调整学习率和梯度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采</a:t>
            </a:r>
            <a:r>
              <a:rPr lang="zh-CN" altLang="en-US" sz="2000" dirty="0" smtClean="0">
                <a:latin typeface="+mn-ea"/>
              </a:rPr>
              <a:t>用</a:t>
            </a:r>
            <a:r>
              <a:rPr lang="en-US" altLang="zh-CN" sz="2000" dirty="0" err="1" smtClean="0">
                <a:latin typeface="+mn-ea"/>
              </a:rPr>
              <a:t>mean_square_loss</a:t>
            </a:r>
            <a:r>
              <a:rPr lang="zh-CN" altLang="en-US" sz="2000" dirty="0" smtClean="0">
                <a:latin typeface="+mn-ea"/>
              </a:rPr>
              <a:t>作为损失函数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9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52" y="1591405"/>
            <a:ext cx="5509847" cy="413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1503481"/>
            <a:ext cx="5744308" cy="43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2" y="1329226"/>
            <a:ext cx="9519139" cy="487360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0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5" y="1408358"/>
            <a:ext cx="8138747" cy="46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黑体</vt:lpstr>
      <vt:lpstr>Arial</vt:lpstr>
      <vt:lpstr>Calibri</vt:lpstr>
      <vt:lpstr>Calibri Light</vt:lpstr>
      <vt:lpstr>Office Theme</vt:lpstr>
      <vt:lpstr>基于LSTM-RNN的股票预测研究</vt:lpstr>
      <vt:lpstr>小组成员及分工</vt:lpstr>
      <vt:lpstr>数据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基于LSTM-RNN的股票预测系统</dc:title>
  <dc:creator>LIU ZHUO</dc:creator>
  <cp:lastModifiedBy>LIU ZHUO</cp:lastModifiedBy>
  <cp:revision>10</cp:revision>
  <dcterms:created xsi:type="dcterms:W3CDTF">2019-06-02T04:30:00Z</dcterms:created>
  <dcterms:modified xsi:type="dcterms:W3CDTF">2019-06-02T06:22:52Z</dcterms:modified>
</cp:coreProperties>
</file>