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8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 showGuides="1">
      <p:cViewPr varScale="1">
        <p:scale>
          <a:sx n="76" d="100"/>
          <a:sy n="76" d="100"/>
        </p:scale>
        <p:origin x="167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337D6-CD50-485B-86CB-69352DAAA82A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C2375-F05C-4E53-A33F-6D1CA9458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0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C2375-F05C-4E53-A33F-6D1CA94581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4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82EF-E07C-6E41-84D9-030EB0A69D4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CA2D-6F9E-C44A-8494-9E2B9E95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4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82EF-E07C-6E41-84D9-030EB0A69D4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CA2D-6F9E-C44A-8494-9E2B9E95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4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82EF-E07C-6E41-84D9-030EB0A69D4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CA2D-6F9E-C44A-8494-9E2B9E95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5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82EF-E07C-6E41-84D9-030EB0A69D4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CA2D-6F9E-C44A-8494-9E2B9E95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82EF-E07C-6E41-84D9-030EB0A69D4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CA2D-6F9E-C44A-8494-9E2B9E95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3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82EF-E07C-6E41-84D9-030EB0A69D4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CA2D-6F9E-C44A-8494-9E2B9E95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6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82EF-E07C-6E41-84D9-030EB0A69D4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CA2D-6F9E-C44A-8494-9E2B9E95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7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82EF-E07C-6E41-84D9-030EB0A69D4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CA2D-6F9E-C44A-8494-9E2B9E95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4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82EF-E07C-6E41-84D9-030EB0A69D4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CA2D-6F9E-C44A-8494-9E2B9E95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82EF-E07C-6E41-84D9-030EB0A69D4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CA2D-6F9E-C44A-8494-9E2B9E95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4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82EF-E07C-6E41-84D9-030EB0A69D4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0CA2D-6F9E-C44A-8494-9E2B9E95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6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382EF-E07C-6E41-84D9-030EB0A69D44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0CA2D-6F9E-C44A-8494-9E2B9E95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1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8F75-DB0A-58E0-5393-A0BF6413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l"/>
            <a:r>
              <a:rPr lang="en-US" sz="1200" dirty="0"/>
              <a:t>Basis and Dimension                                                                                                                                                                       Ahmad Parsian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B002C-862F-F427-53DC-3DD436CD4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50606"/>
            <a:ext cx="8229600" cy="5275558"/>
          </a:xfr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bIns="0"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Lesson on 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Basis and Dimension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(of a Vector Space) 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Ahmad Parsian 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DigiPen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Institute of Technology </a:t>
            </a:r>
          </a:p>
        </p:txBody>
      </p:sp>
    </p:spTree>
    <p:extLst>
      <p:ext uri="{BB962C8B-B14F-4D97-AF65-F5344CB8AC3E}">
        <p14:creationId xmlns:p14="http://schemas.microsoft.com/office/powerpoint/2010/main" val="37934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8F75-DB0A-58E0-5393-A0BF6413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l"/>
            <a:r>
              <a:rPr lang="en-US" sz="1200" dirty="0"/>
              <a:t>Basis and Dimension                                                                                                                                                                       Ahmad Parsian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B002C-862F-F427-53DC-3DD436CD47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50606"/>
                <a:ext cx="8229600" cy="5275558"/>
              </a:xfrm>
              <a:ln>
                <a:solidFill>
                  <a:schemeClr val="accent6"/>
                </a:solidFill>
              </a:ln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Examples:</a:t>
                </a:r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1) Find a basis of R</a:t>
                </a:r>
                <a:r>
                  <a:rPr lang="en-US" sz="28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Solution (</a:t>
                </a:r>
                <a:r>
                  <a:rPr lang="en-US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Standard Basis</a:t>
                </a:r>
                <a:r>
                  <a:rPr lang="en-US" sz="28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We need to find two vectors in R</a:t>
                </a:r>
                <a:r>
                  <a:rPr lang="en-US" sz="28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that span R</a:t>
                </a:r>
                <a:r>
                  <a:rPr lang="en-US" sz="28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and are linearly independent. </a:t>
                </a: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One such basis is </a:t>
                </a:r>
              </a:p>
              <a:p>
                <a:pPr marL="0" marR="0" indent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{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B002C-862F-F427-53DC-3DD436CD47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50606"/>
                <a:ext cx="8229600" cy="5275558"/>
              </a:xfrm>
              <a:blipFill>
                <a:blip r:embed="rId2"/>
                <a:stretch>
                  <a:fillRect l="-1775" t="-2422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471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8F75-DB0A-58E0-5393-A0BF6413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l"/>
            <a:r>
              <a:rPr lang="en-US" sz="1200" dirty="0"/>
              <a:t>Basis and Dimension                                                                                                                                                                       Ahmad Parsian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B002C-862F-F427-53DC-3DD436CD47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50606"/>
                <a:ext cx="8229600" cy="5275558"/>
              </a:xfrm>
              <a:ln>
                <a:solidFill>
                  <a:schemeClr val="accent6"/>
                </a:solidFill>
              </a:ln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800" dirty="0" err="1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They span because any vector (a, b)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aseline="300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can be written as a linear combination of (1, 0)</a:t>
                </a:r>
                <a:r>
                  <a:rPr lang="en-US" sz="2800" baseline="300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′</a:t>
                </a:r>
                <a:r>
                  <a:rPr lang="en-US" sz="28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(0, 1)</a:t>
                </a:r>
                <a:r>
                  <a:rPr lang="en-US" sz="2800" baseline="30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′</a:t>
                </a:r>
                <a:r>
                  <a:rPr lang="en-US" sz="28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lv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en-US" sz="28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dirty="0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d>
                      <m:d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en-US" sz="28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8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ii)</a:t>
                </a:r>
                <a:r>
                  <a:rPr lang="en-US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They are linearly independent: if</a:t>
                </a:r>
              </a:p>
              <a:p>
                <a:pPr marL="0" marR="0" lvl="0" indent="0" algn="ctr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</a:pPr>
                <a:r>
                  <a:rPr lang="en-US" sz="2800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dirty="0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sz="28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dirty="0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dirty="0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dirty="0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solidFill>
                                    <a:schemeClr val="tx2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br>
                  <a:rPr lang="en-US" sz="2800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800" dirty="0">
                  <a:solidFill>
                    <a:schemeClr val="tx2">
                      <a:lumMod val="75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2860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then x=y=0.</a:t>
                </a:r>
                <a:endParaRPr lang="en-US" sz="2800" dirty="0">
                  <a:solidFill>
                    <a:schemeClr val="tx2">
                      <a:lumMod val="75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This shows that the plane R</a:t>
                </a:r>
                <a:r>
                  <a:rPr lang="en-US" sz="2800" baseline="30000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800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has dimension 2.</a:t>
                </a:r>
                <a:endParaRPr lang="en-US" sz="2800" dirty="0"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B002C-862F-F427-53DC-3DD436CD47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50606"/>
                <a:ext cx="8229600" cy="5275558"/>
              </a:xfrm>
              <a:blipFill>
                <a:blip r:embed="rId2"/>
                <a:stretch>
                  <a:fillRect l="-1036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236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8F75-DB0A-58E0-5393-A0BF6413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l"/>
            <a:r>
              <a:rPr lang="en-US" sz="1200" dirty="0"/>
              <a:t>Basis and Dimension                                                                                                                                                                       Ahmad Parsian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B002C-862F-F427-53DC-3DD436CD4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1151"/>
            <a:ext cx="8229600" cy="5275558"/>
          </a:xfrm>
          <a:ln>
            <a:solidFill>
              <a:schemeClr val="accent6"/>
            </a:solidFill>
          </a:ln>
        </p:spPr>
        <p:txBody>
          <a:bodyPr anchor="ctr"/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can show that any set of 2 vectors {v</a:t>
            </a:r>
            <a:r>
              <a:rPr lang="en-US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</a:t>
            </a:r>
            <a:r>
              <a:rPr lang="en-US" baseline="-25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}in R</a:t>
            </a:r>
            <a:r>
              <a:rPr lang="en-US" baseline="30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 </a:t>
            </a:r>
            <a:r>
              <a:rPr lang="en-US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 are linearly independent is a basis of R</a:t>
            </a:r>
            <a:r>
              <a:rPr lang="en-US" baseline="30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endParaRPr lang="en-US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e.g.: {(1, 0)</a:t>
            </a:r>
            <a:r>
              <a:rPr lang="en-US" baseline="30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(1, 1)</a:t>
            </a:r>
            <a:r>
              <a:rPr lang="en-US" baseline="30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′</a:t>
            </a:r>
            <a:r>
              <a:rPr lang="en-US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 {(1, 2)</a:t>
            </a:r>
            <a:r>
              <a:rPr lang="en-US" baseline="30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′</a:t>
            </a:r>
            <a:r>
              <a:rPr lang="en-US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(2, 1)</a:t>
            </a:r>
            <a:r>
              <a:rPr lang="en-US" baseline="30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 …</a:t>
            </a:r>
            <a:endParaRPr lang="en-US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54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8F75-DB0A-58E0-5393-A0BF6413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l"/>
            <a:r>
              <a:rPr lang="en-US" sz="1200" dirty="0"/>
              <a:t>Basis and Dimension                                                                                                                                                                       Ahmad Parsian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B002C-862F-F427-53DC-3DD436CD4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50606"/>
            <a:ext cx="8229600" cy="5732756"/>
          </a:xfrm>
          <a:ln>
            <a:solidFill>
              <a:schemeClr val="accent6"/>
            </a:solidFill>
          </a:ln>
        </p:spPr>
        <p:txBody>
          <a:bodyPr/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2) Find a basis for R</a:t>
            </a:r>
            <a:r>
              <a:rPr lang="en-US" sz="2800" baseline="30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can shows exactly as in the Example 1 that the standard coordinate vectors,</a:t>
            </a:r>
            <a:endParaRPr lang="en-US" sz="2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baseline="-25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(1, 0, …, 0)</a:t>
            </a:r>
            <a:r>
              <a:rPr lang="en-US" sz="2800" baseline="30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</a:t>
            </a:r>
            <a:r>
              <a:rPr lang="en-US" sz="2800" baseline="-25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(0, 1, …, 0)</a:t>
            </a:r>
            <a:r>
              <a:rPr lang="en-US" sz="2800" baseline="30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sz="28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baseline="-250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(0, …0,1)</a:t>
            </a:r>
            <a:r>
              <a:rPr lang="en-US" sz="2800" baseline="30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endParaRPr lang="en-US" sz="2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 a basis for R</a:t>
            </a:r>
            <a:r>
              <a:rPr lang="en-US" sz="2800" baseline="30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sometimes known as the </a:t>
            </a:r>
            <a:r>
              <a:rPr lang="en-US" sz="2800" b="1" i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 basis</a:t>
            </a:r>
            <a:r>
              <a:rPr lang="en-US" sz="2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fact, dim R</a:t>
            </a:r>
            <a:r>
              <a:rPr lang="en-US" sz="2800" baseline="30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is n.</a:t>
            </a:r>
            <a:endParaRPr lang="en-US" sz="2800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can show that any set of n vectors </a:t>
            </a:r>
            <a:r>
              <a:rPr lang="en-US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{v</a:t>
            </a:r>
            <a:r>
              <a:rPr lang="en-US" sz="2800" baseline="-25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</a:t>
            </a:r>
            <a:r>
              <a:rPr lang="en-US" sz="2800" baseline="-25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…, </a:t>
            </a:r>
            <a:r>
              <a:rPr lang="en-US" sz="2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800" baseline="-25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}in R</a:t>
            </a:r>
            <a:r>
              <a:rPr lang="en-US" sz="2800" baseline="30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 </a:t>
            </a:r>
            <a:r>
              <a:rPr lang="en-US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 are linearly independent is a basis of R</a:t>
            </a:r>
            <a:r>
              <a:rPr lang="en-US" sz="2800" baseline="30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92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8F75-DB0A-58E0-5393-A0BF6413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l"/>
            <a:r>
              <a:rPr lang="en-US" sz="1200" dirty="0"/>
              <a:t>Basis and Dimension                                                                                                                                                                       Ahmad Parsian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16DF2C-3F34-056A-A621-962146CFF0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188433"/>
            <a:ext cx="7191905" cy="2600199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3) Let V= {(x, y, z)</a:t>
            </a:r>
            <a:r>
              <a:rPr kumimoji="0" lang="en-US" altLang="en-US" sz="2800" b="0" i="0" u="none" strike="noStrike" cap="none" normalizeH="0" baseline="3000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x+3y+z = 0} and 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= { (-3, 1, 0)</a:t>
            </a:r>
            <a:r>
              <a:rPr lang="en-US" altLang="en-US" sz="28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( 0, 1, -3)</a:t>
            </a:r>
            <a:r>
              <a:rPr lang="en-US" altLang="en-US" sz="28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Verify that V is a subspace, and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ii) Show that B is a basis for V.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812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8F75-DB0A-58E0-5393-A0BF6413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l"/>
            <a:r>
              <a:rPr lang="en-US" sz="1200" dirty="0"/>
              <a:t>Basis and Dimension                                                                                                                                                                       Ahmad Parsian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B002C-862F-F427-53DC-3DD436CD47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50606"/>
                <a:ext cx="8229600" cy="5732756"/>
              </a:xfrm>
              <a:ln>
                <a:solidFill>
                  <a:schemeClr val="accent6"/>
                </a:solidFill>
              </a:ln>
            </p:spPr>
            <p:txBody>
              <a:bodyPr>
                <a:normAutofit fontScale="77500" lnSpcReduction="20000"/>
              </a:bodyPr>
              <a:lstStyle/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First, we observe that V is the solution set of the homogeneous equation x+3y+z=0, so it is a subspace. </a:t>
                </a:r>
                <a:endParaRPr lang="en-US" sz="31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 show that B is a basis, we need to verify three things:</a:t>
                </a:r>
                <a:endParaRPr lang="en-US" sz="3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457200" algn="l"/>
                  </a:tabLst>
                </a:pPr>
                <a:r>
                  <a:rPr lang="en-US" sz="3100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Both vectors are in V, because</a:t>
                </a:r>
                <a:br>
                  <a:rPr lang="en-US" sz="3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31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(−3) + 3(1) + (0) = 0 and (0) +3(1) + (-3) = 0.</a:t>
                </a:r>
                <a:endParaRPr lang="en-US" sz="3100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457200" algn="l"/>
                  </a:tabLst>
                </a:pPr>
                <a:r>
                  <a:rPr lang="en-US" sz="3100" i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ii) Span:</a:t>
                </a:r>
                <a:r>
                  <a:rPr lang="en-US" sz="3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suppose that </a:t>
                </a:r>
                <a:r>
                  <a:rPr lang="en-US" sz="3100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(</a:t>
                </a:r>
                <a:r>
                  <a:rPr lang="en-US" sz="3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x, y, z</a:t>
                </a:r>
                <a:r>
                  <a:rPr lang="en-US" sz="3100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)</a:t>
                </a:r>
                <a:r>
                  <a:rPr lang="en-US" sz="3100" baseline="30000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′</a:t>
                </a:r>
                <a:r>
                  <a:rPr lang="en-US" sz="3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is in V. </a:t>
                </a:r>
              </a:p>
              <a:p>
                <a:pPr marL="0" marR="0" lvl="0" indent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457200" algn="l"/>
                  </a:tabLst>
                </a:pPr>
                <a:r>
                  <a:rPr lang="en-US" sz="31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Since x+3y+z= 0, we have y=(−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100" i="1" dirty="0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100" b="0" i="1" dirty="0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100" b="0" i="1" dirty="0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31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(</a:t>
                </a:r>
                <a:r>
                  <a:rPr lang="en-US" sz="3100" dirty="0" err="1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x+z</a:t>
                </a:r>
                <a:r>
                  <a:rPr lang="en-US" sz="31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), so</a:t>
                </a:r>
                <a:br>
                  <a:rPr lang="en-US" sz="3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US" sz="2800" i="1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800" dirty="0">
                                  <a:solidFill>
                                    <a:srgbClr val="002060"/>
                                  </a:solidFill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(−</m:t>
                              </m:r>
                              <m:f>
                                <m:fPr>
                                  <m:ctrlPr>
                                    <a:rPr lang="en-US" sz="28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i="1" dirty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sz="2800" dirty="0">
                                  <a:solidFill>
                                    <a:srgbClr val="002060"/>
                                  </a:solidFill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 (</m:t>
                              </m:r>
                              <m:r>
                                <m:rPr>
                                  <m:nor/>
                                </m:rPr>
                                <a:rPr lang="en-US" sz="2800" dirty="0" err="1">
                                  <a:solidFill>
                                    <a:srgbClr val="002060"/>
                                  </a:solidFill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 err="1">
                                  <a:solidFill>
                                    <a:srgbClr val="002060"/>
                                  </a:solidFill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2800" dirty="0" err="1">
                                  <a:solidFill>
                                    <a:srgbClr val="002060"/>
                                  </a:solidFill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z</m:t>
                              </m:r>
                              <m:r>
                                <m:rPr>
                                  <m:nor/>
                                </m:rPr>
                                <a:rPr lang="en-US" sz="2800" dirty="0">
                                  <a:solidFill>
                                    <a:srgbClr val="002060"/>
                                  </a:solidFill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US" sz="2800" i="1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(−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)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dirty="0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dirty="0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+(-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)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dirty="0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dirty="0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Hence B spans V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B002C-862F-F427-53DC-3DD436CD47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50606"/>
                <a:ext cx="8229600" cy="5732756"/>
              </a:xfrm>
              <a:blipFill>
                <a:blip r:embed="rId2"/>
                <a:stretch>
                  <a:fillRect l="-1036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02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8F75-DB0A-58E0-5393-A0BF6413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l"/>
            <a:r>
              <a:rPr lang="en-US" sz="1200" dirty="0"/>
              <a:t>Basis and Dimension                                                                                                                                                                       Ahmad Parsian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B002C-862F-F427-53DC-3DD436CD47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586" y="861237"/>
                <a:ext cx="8229600" cy="5722124"/>
              </a:xfrm>
              <a:ln>
                <a:solidFill>
                  <a:schemeClr val="accent6"/>
                </a:solidFill>
              </a:ln>
            </p:spPr>
            <p:txBody>
              <a:bodyPr anchor="ctr">
                <a:noAutofit/>
              </a:bodyPr>
              <a:lstStyle/>
              <a:p>
                <a:pPr marL="0" marR="0" lvl="0" indent="0">
                  <a:spcBef>
                    <a:spcPts val="300"/>
                  </a:spcBef>
                  <a:spcAft>
                    <a:spcPts val="300"/>
                  </a:spcAft>
                  <a:buNone/>
                  <a:tabLst>
                    <a:tab pos="457200" algn="l"/>
                  </a:tabLst>
                </a:pPr>
                <a:r>
                  <a:rPr lang="en-US" sz="220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iii) </a:t>
                </a:r>
                <a:r>
                  <a:rPr lang="en-US" sz="2200" i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Linearly independent:</a:t>
                </a:r>
              </a:p>
              <a:p>
                <a:pPr marL="0" marR="0" lvl="0" indent="0">
                  <a:spcBef>
                    <a:spcPts val="300"/>
                  </a:spcBef>
                  <a:spcAft>
                    <a:spcPts val="300"/>
                  </a:spcAft>
                  <a:buNone/>
                  <a:tabLst>
                    <a:tab pos="457200" algn="l"/>
                  </a:tabLst>
                </a:pPr>
                <a:endParaRPr lang="en-US" sz="22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ctr">
                  <a:spcBef>
                    <a:spcPts val="300"/>
                  </a:spcBef>
                  <a:spcAft>
                    <a:spcPts val="300"/>
                  </a:spcAft>
                  <a:buNone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20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200" b="0" i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dirty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dirty="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dirty="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dirty="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2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114300" marR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                                         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0.</a:t>
                </a:r>
                <a:endParaRPr lang="en-US" sz="22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2860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br>
                  <a:rPr lang="en-US" sz="2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200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(Alternatively, one can observe that the two vectors are not collinear.)</a:t>
                </a:r>
                <a:endParaRPr lang="en-US" sz="2200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Since V has a basis with two vectors, it has dimension two: it is a </a:t>
                </a:r>
                <a:r>
                  <a:rPr lang="en-US" sz="2200" i="1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plane</a:t>
                </a:r>
                <a:r>
                  <a:rPr lang="en-US" sz="2200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200" dirty="0"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B002C-862F-F427-53DC-3DD436CD47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586" y="861237"/>
                <a:ext cx="8229600" cy="5722124"/>
              </a:xfrm>
              <a:blipFill>
                <a:blip r:embed="rId2"/>
                <a:stretch>
                  <a:fillRect l="-888" r="-296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672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8F75-DB0A-58E0-5393-A0BF6413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l"/>
            <a:r>
              <a:rPr lang="en-US" sz="1200" dirty="0"/>
              <a:t>Basis and Dimension                                                                                                                                                                       Ahmad Parsian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B002C-862F-F427-53DC-3DD436CD4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31837"/>
            <a:ext cx="8229600" cy="12171458"/>
          </a:xfrm>
          <a:ln>
            <a:solidFill>
              <a:schemeClr val="accent6"/>
            </a:solidFill>
          </a:ln>
        </p:spPr>
        <p:txBody>
          <a:bodyPr/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Q? How to compute a basis for the column space of a matrix A?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Facts: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The pivot columns of a matrix A form a basis for Col(A).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ii)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dimension of Col(A) is the number of pivots of A.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better understanding, look at the following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DD48DF-5B37-0937-A789-A09A3603C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3615071"/>
            <a:ext cx="6315075" cy="239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481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8F75-DB0A-58E0-5393-A0BF6413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l"/>
            <a:r>
              <a:rPr lang="en-US" sz="1200" dirty="0"/>
              <a:t>Basis and Dimension                                                                                                                                                                       Ahmad Parsian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B002C-862F-F427-53DC-3DD436CD47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50606"/>
                <a:ext cx="8229600" cy="5275558"/>
              </a:xfrm>
              <a:ln>
                <a:solidFill>
                  <a:schemeClr val="accent6"/>
                </a:solidFill>
              </a:ln>
            </p:spPr>
            <p:txBody>
              <a:bodyPr>
                <a:normAutofit fontScale="77500" lnSpcReduction="20000"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Note that:</a:t>
                </a:r>
                <a:endPara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pivot columns are the first two columns of A, so a basis for Col(A) is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lang="en-US" alt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{</m:t>
                    </m:r>
                    <m:d>
                      <m:dPr>
                        <m:ctrlPr>
                          <a:rPr lang="en-US" altLang="en-US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3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3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en-US" sz="3200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While the first two columns of the reduced row echelon form (RREF) certainly span a different subspace, as</a:t>
                </a: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3200" b="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Span</a:t>
                </a:r>
                <a14:m>
                  <m:oMath xmlns:m="http://schemas.openxmlformats.org/officeDocument/2006/math">
                    <m:r>
                      <a:rPr lang="en-US" alt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{</m:t>
                    </m:r>
                    <m:d>
                      <m:dPr>
                        <m:ctrlPr>
                          <a:rPr lang="en-US" altLang="en-US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d>
                      <m:dPr>
                        <m:ctrlPr>
                          <a:rPr lang="en-US" altLang="en-US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32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32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32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32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32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a, b</a:t>
                </a:r>
                <a14:m>
                  <m:oMath xmlns:m="http://schemas.openxmlformats.org/officeDocument/2006/math">
                    <m:r>
                      <a:rPr lang="en-US" altLang="en-US" sz="3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}</m:t>
                    </m:r>
                    <m:r>
                      <a:rPr lang="en-US" altLang="en-US" sz="3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n-US" altLang="en-US" sz="3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en-US" sz="3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en-US" sz="3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altLang="en-US" sz="3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)−</m:t>
                    </m:r>
                    <m:r>
                      <m:rPr>
                        <m:sty m:val="p"/>
                      </m:rPr>
                      <a:rPr lang="en-US" altLang="en-US" sz="3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plane</m:t>
                    </m:r>
                  </m:oMath>
                </a14:m>
                <a:endPara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but Col(A) contains vectors whose last coordinate is nonzer</a:t>
                </a:r>
                <a:r>
                  <a:rPr lang="en-US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o.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B002C-862F-F427-53DC-3DD436CD47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50606"/>
                <a:ext cx="8229600" cy="5275558"/>
              </a:xfrm>
              <a:blipFill>
                <a:blip r:embed="rId2"/>
                <a:stretch>
                  <a:fillRect l="-1109" t="-2307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110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8F75-DB0A-58E0-5393-A0BF6413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l"/>
            <a:r>
              <a:rPr lang="en-US" sz="1200" dirty="0"/>
              <a:t>Basis and Dimension                                                                                                                                                                       Ahmad Parsian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B002C-862F-F427-53DC-3DD436CD47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50606"/>
                <a:ext cx="8229600" cy="5275558"/>
              </a:xfrm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pPr marL="0" marR="0" indent="0">
                  <a:buNone/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Example 4) Find a basis of the subspace </a:t>
                </a:r>
              </a:p>
              <a:p>
                <a:pPr marL="0" marR="0" indent="0" algn="ctr">
                  <a:buNone/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V= Span {(1, -2, 2)</a:t>
                </a:r>
                <a:r>
                  <a:rPr lang="en-US" sz="28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′</a:t>
                </a: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(2, -3, 4)</a:t>
                </a:r>
                <a:r>
                  <a:rPr lang="en-US" sz="28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′</a:t>
                </a: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(0, 4, 0)</a:t>
                </a:r>
                <a:r>
                  <a:rPr lang="en-US" sz="28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′</a:t>
                </a: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(-1, 5, -2)</a:t>
                </a:r>
                <a:r>
                  <a:rPr lang="en-US" sz="28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′</a:t>
                </a: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Let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𝑅𝑅𝐸𝐹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B002C-862F-F427-53DC-3DD436CD47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50606"/>
                <a:ext cx="8229600" cy="5275558"/>
              </a:xfrm>
              <a:blipFill>
                <a:blip r:embed="rId2"/>
                <a:stretch>
                  <a:fillRect l="-1405" t="-1153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2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8F75-DB0A-58E0-5393-A0BF6413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l"/>
            <a:r>
              <a:rPr lang="en-US" sz="1200" dirty="0"/>
              <a:t>Basis and Dimension                                                                                                                                                                       Ahmad Parsian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B002C-862F-F427-53DC-3DD436CD47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50606"/>
                <a:ext cx="8229600" cy="5275558"/>
              </a:xfrm>
              <a:ln>
                <a:solidFill>
                  <a:schemeClr val="accent6"/>
                </a:solidFill>
              </a:ln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Preliminaries:</a:t>
                </a: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Matrices </a:t>
                </a:r>
                <a:endParaRPr 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</a:t>
                </a:r>
                <a:r>
                  <a:rPr lang="en-US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An m by n matrix is an array of numbers with m rows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</a:t>
                </a:r>
                <a:r>
                  <a:rPr lang="en-US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and  n columns.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RREF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Row Reduced Echelon Form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24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Linearly independent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A set of vectors {v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v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…,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</a:t>
                </a:r>
                <a:r>
                  <a:rPr lang="en-US" sz="2400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}is</a:t>
                </a:r>
                <a:r>
                  <a:rPr lang="en-US" sz="24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r>
                  <a:rPr lang="en-US" sz="2400" b="1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linearly independent</a:t>
                </a:r>
                <a:r>
                  <a:rPr lang="en-US" sz="24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if the vector equation 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+x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</a:t>
                </a:r>
                <a:r>
                  <a:rPr lang="en-US" sz="24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+</a:t>
                </a:r>
                <a:r>
                  <a:rPr lang="en-US" sz="24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⋯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+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</a:t>
                </a:r>
                <a:r>
                  <a:rPr lang="en-US" sz="2400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</a:t>
                </a:r>
                <a:r>
                  <a:rPr lang="en-US" sz="2400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=0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has only trivial solution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B002C-862F-F427-53DC-3DD436CD47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50606"/>
                <a:ext cx="8229600" cy="5275558"/>
              </a:xfrm>
              <a:blipFill>
                <a:blip r:embed="rId2"/>
                <a:stretch>
                  <a:fillRect l="-1775" t="-2307" r="-370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989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8F75-DB0A-58E0-5393-A0BF6413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l"/>
            <a:r>
              <a:rPr lang="en-US" sz="1200" dirty="0"/>
              <a:t>Basis and Dimension                                                                                                                                                                       Ahmad Parsian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B002C-862F-F427-53DC-3DD436CD47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50606"/>
                <a:ext cx="8229600" cy="5275558"/>
              </a:xfrm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8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Hence, the first two columns are pivot columns, so a basis for</a:t>
                </a:r>
                <a:r>
                  <a:rPr lang="en-US" sz="28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V is</a:t>
                </a:r>
                <a:endParaRPr 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{</m:t>
                    </m:r>
                    <m:d>
                      <m:dPr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dimV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B002C-862F-F427-53DC-3DD436CD47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50606"/>
                <a:ext cx="8229600" cy="5275558"/>
              </a:xfrm>
              <a:blipFill>
                <a:blip r:embed="rId2"/>
                <a:stretch>
                  <a:fillRect l="-1775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418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8F75-DB0A-58E0-5393-A0BF6413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l"/>
            <a:r>
              <a:rPr lang="en-US" sz="1200" dirty="0"/>
              <a:t>Basis and Dimension                                                                                                                                                                       Ahmad Parsian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B002C-862F-F427-53DC-3DD436CD47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50606"/>
                <a:ext cx="8229600" cy="5275558"/>
              </a:xfrm>
              <a:ln>
                <a:solidFill>
                  <a:schemeClr val="accent6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5) Find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in Example 4.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  <a:p>
                <a:pPr marL="0" indent="0">
                  <a:buNone/>
                </a:pP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null space is the solution set of the homogeneous system Ax=0. To compute this, we need to row reduce A. Its reduced row echelon form is:</a:t>
                </a:r>
              </a:p>
              <a:p>
                <a:pPr marL="0" indent="0">
                  <a:buNone/>
                </a:pPr>
                <a:endParaRPr lang="en-US" sz="36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𝑅𝑅𝐸𝐹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B002C-862F-F427-53DC-3DD436CD47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50606"/>
                <a:ext cx="8229600" cy="5275558"/>
              </a:xfrm>
              <a:blipFill>
                <a:blip r:embed="rId2"/>
                <a:stretch>
                  <a:fillRect l="-1405" t="-1153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>
            <a:extLst>
              <a:ext uri="{FF2B5EF4-FFF2-40B4-BE49-F238E27FC236}">
                <a16:creationId xmlns:a16="http://schemas.microsoft.com/office/drawing/2014/main" id="{99C4B4B1-7255-34A5-B6AE-7605E88F7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1F9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787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8F75-DB0A-58E0-5393-A0BF6413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l"/>
            <a:r>
              <a:rPr lang="en-US" sz="1200" dirty="0"/>
              <a:t>Basis and Dimension                                                                                                                                                                       Ahmad Parsian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B002C-862F-F427-53DC-3DD436CD47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50606"/>
                <a:ext cx="8229600" cy="5275558"/>
              </a:xfrm>
              <a:ln>
                <a:solidFill>
                  <a:schemeClr val="accent6"/>
                </a:solidFill>
              </a:ln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sz="112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i.e., the solution set of the system of equations</a:t>
                </a:r>
                <a:endParaRPr lang="en-US" sz="1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1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112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1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1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8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1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1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1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r>
                                                  <a:rPr lang="en-US" sz="1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−7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1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1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1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4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=0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12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12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12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1200" b="0" i="1" smtClean="0">
                                              <a:latin typeface="Cambria Math" panose="02040503050406030204" pitchFamily="18" charset="0"/>
                                            </a:rPr>
                                            <m:t>+3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  <m:r>
                                <a:rPr lang="en-US" sz="112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1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num>
                          <m:den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1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1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12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den>
                        </m:f>
                      </m:e>
                    </m:d>
                    <m:r>
                      <a:rPr lang="en-US" sz="1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12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sSub>
                                    <m:sSubPr>
                                      <m:ctrlPr>
                                        <a:rPr lang="en-US" sz="1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1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11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12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sSub>
                                    <m:sSubPr>
                                      <m:ctrlPr>
                                        <a:rPr lang="en-US" sz="1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12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11200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sSub>
                                    <m:sSubPr>
                                      <m:ctrlPr>
                                        <a:rPr lang="en-US" sz="1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1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112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  <m:sSub>
                                    <m:sSubPr>
                                      <m:ctrlPr>
                                        <a:rPr lang="en-US" sz="1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12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num>
                          <m:den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1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12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den>
                        </m:f>
                      </m:e>
                    </m:d>
                    <m:r>
                      <a:rPr lang="en-US" sz="1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12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sSub>
                                    <m:sSubPr>
                                      <m:ctrlPr>
                                        <a:rPr lang="en-US" sz="1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1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11200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sSub>
                                    <m:sSubPr>
                                      <m:ctrlPr>
                                        <a:rPr lang="en-US" sz="1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12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num>
                          <m:den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12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1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den>
                        </m:f>
                      </m:e>
                    </m:d>
                    <m:r>
                      <a:rPr lang="en-US" sz="11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12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sSub>
                                    <m:sSubPr>
                                      <m:ctrlPr>
                                        <a:rPr lang="en-US" sz="1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12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112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  <m:sSub>
                                    <m:sSubPr>
                                      <m:ctrlPr>
                                        <a:rPr lang="en-US" sz="1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12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num>
                          <m:den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12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den>
                        </m:f>
                      </m:e>
                    </m:d>
                  </m:oMath>
                </a14:m>
                <a:r>
                  <a:rPr lang="en-US" sz="1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</a:t>
                </a:r>
              </a:p>
              <a:p>
                <a:pPr marL="0" indent="0" algn="ctr">
                  <a:buNone/>
                </a:pPr>
                <a:r>
                  <a:rPr lang="en-US" sz="1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1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1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12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1200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1200" b="0" i="1" dirty="0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mr>
                            </m:m>
                          </m:num>
                          <m:den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12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12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den>
                        </m:f>
                      </m:e>
                    </m:d>
                    <m:r>
                      <a:rPr lang="en-US" sz="112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12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1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12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1200" b="0" i="1" dirty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1200" b="0" i="1" dirty="0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</m:num>
                          <m:den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1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12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den>
                        </m:f>
                      </m:e>
                    </m:d>
                  </m:oMath>
                </a14:m>
                <a:endParaRPr lang="en-US" sz="1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1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</a:t>
                </a:r>
                <a:r>
                  <a:rPr lang="en-US" sz="1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</a:t>
                </a:r>
                <a:r>
                  <a:rPr lang="en-US" sz="1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(A)=Span{(8, -4, 1, 0)′, (7, -3, 0, 1)′ }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B002C-862F-F427-53DC-3DD436CD47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50606"/>
                <a:ext cx="8229600" cy="5275558"/>
              </a:xfrm>
              <a:blipFill>
                <a:blip r:embed="rId2"/>
                <a:stretch>
                  <a:fillRect l="-1405" t="-2768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257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8F75-DB0A-58E0-5393-A0BF6413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l"/>
            <a:r>
              <a:rPr lang="en-US" sz="1200" dirty="0"/>
              <a:t>Basis and Dimension                                                                                                                                                                       Ahmad Parsian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E45A30A7-F621-2DC9-A0F7-74E043EB01B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95693" y="905029"/>
                <a:ext cx="9048307" cy="5856027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6) Let V be the subspace defined by </a:t>
                </a:r>
              </a:p>
              <a:p>
                <a:pPr marL="0" marR="0" lvl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V={(x, y, z)′ :x+2y=z }. Find a basis for V. What is dim(V)?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Notice that V is exactly the solution set of the homogeneous linear equation x+2y−z=0. Hence V=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  2  −1). This matrix is in reduced row echelon form; the parametric form of the general solution is x=−2y+z, so the parametric vector form is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 </a:t>
                </a:r>
                <a:endParaRPr lang="en-US" sz="2400" dirty="0"/>
              </a:p>
              <a:p>
                <a:pPr marL="0" marR="0" lvl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kumimoji="0" lang="en-US" altLang="en-US" sz="2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en-US" sz="2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num>
                          <m:den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US" alt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0" lang="en-US" altLang="en-US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0" lang="en-US" altLang="en-US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den>
                        </m:f>
                      </m:e>
                    </m:d>
                    <m:r>
                      <a:rPr kumimoji="0" lang="en-US" alt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kumimoji="0" lang="en-US" alt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alt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kumimoji="0" lang="en-US" alt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kumimoji="0" lang="en-US" alt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kumimoji="0" lang="en-US" alt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kumimoji="0" lang="en-US" alt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kumimoji="0" lang="en-US" alt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alt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kumimoji="0" lang="en-US" alt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kumimoji="0" lang="en-US" alt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kumimoji="0" lang="en-US" alt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alt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kumimoji="0" lang="en-US" alt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kumimoji="0" lang="en-US" alt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num>
                          <m:den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US" altLang="en-US" sz="24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0" lang="en-US" altLang="en-US" sz="24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0" lang="en-US" altLang="en-US" sz="24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den>
                        </m:f>
                      </m:e>
                    </m:d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d>
                      <m:dPr>
                        <m:ctrlPr>
                          <a:rPr kumimoji="0" lang="en-US" altLang="en-US" sz="24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kumimoji="0" lang="en-US" alt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en-US" sz="24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US" altLang="en-US" sz="24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0" lang="en-US" altLang="en-US" sz="24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0" lang="en-US" altLang="en-US" sz="24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den>
                        </m:f>
                      </m:e>
                    </m:d>
                  </m:oMath>
                </a14:m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B={(-2, 1, 0)′, (1, 0, 1)′ } and 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dimV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=2.</a:t>
                </a:r>
                <a:endPara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E45A30A7-F621-2DC9-A0F7-74E043EB01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95693" y="905029"/>
                <a:ext cx="9048307" cy="5856027"/>
              </a:xfrm>
              <a:prstGeom prst="rect">
                <a:avLst/>
              </a:prstGeom>
              <a:blipFill>
                <a:blip r:embed="rId2"/>
                <a:stretch>
                  <a:fillRect l="-1009" t="-727"/>
                </a:stretch>
              </a:blipFill>
              <a:ln w="9525">
                <a:solidFill>
                  <a:schemeClr val="accent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9711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8F75-DB0A-58E0-5393-A0BF6413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l"/>
            <a:r>
              <a:rPr lang="en-US" sz="1200" dirty="0"/>
              <a:t>Basis and Dimension                                                                                                                                                                       Ahmad Parsian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B002C-862F-F427-53DC-3DD436CD4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50606"/>
            <a:ext cx="8399722" cy="52755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F3A505F-789B-9A40-76DB-7E8E4A617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40" y="1963503"/>
            <a:ext cx="8314660" cy="25237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Fact: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 V be a subspace of dimension 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Then:</a:t>
            </a:r>
          </a:p>
          <a:p>
            <a:pPr defTabSz="914400"/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 k linearly independent vectors in V form a </a:t>
            </a:r>
            <a:r>
              <a:rPr lang="en-US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basis</a:t>
            </a:r>
          </a:p>
          <a:p>
            <a:pPr defTabSz="914400"/>
            <a:r>
              <a:rPr lang="en-US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for V.</a:t>
            </a:r>
          </a:p>
          <a:p>
            <a:pPr lvl="0" defTabSz="914400"/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ii)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 k vectors that span V form 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basis for V.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055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8F75-DB0A-58E0-5393-A0BF6413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1200" dirty="0"/>
              <a:t>Basis and Dimension                                                                                                                                                                       Ahmad Parsian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B002C-862F-F427-53DC-3DD436CD4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50606"/>
            <a:ext cx="8229600" cy="527555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72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8F75-DB0A-58E0-5393-A0BF6413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1200" dirty="0"/>
              <a:t>Basis and Dimension                                                                                                                                                                       Ahmad Parsian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B002C-862F-F427-53DC-3DD436CD4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50606"/>
            <a:ext cx="8229600" cy="527555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92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8F75-DB0A-58E0-5393-A0BF6413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1200" dirty="0"/>
              <a:t>Basis and Dimension                                                                                                                                                                       Ahmad Parsian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B002C-862F-F427-53DC-3DD436CD47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50606"/>
                <a:ext cx="8229600" cy="527555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⊥row vectors of A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Null(A)=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Row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orthogonal complement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𝑁𝑢𝑙𝑙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𝐶𝑜𝑙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dim(Col(A))=rank(A)=dim(Row(A))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dim(Col(A))+dim(Null(A))=n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Row Equivalent Matrices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B002C-862F-F427-53DC-3DD436CD47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50606"/>
                <a:ext cx="8229600" cy="5275558"/>
              </a:xfrm>
              <a:blipFill>
                <a:blip r:embed="rId2"/>
                <a:stretch>
                  <a:fillRect l="-1852" t="-1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101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8F75-DB0A-58E0-5393-A0BF6413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1200" dirty="0"/>
              <a:t>Basis and Dimension                                                                                                                                                                       Ahmad Parsian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B002C-862F-F427-53DC-3DD436CD4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50606"/>
            <a:ext cx="8229600" cy="527555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00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8F75-DB0A-58E0-5393-A0BF6413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1200" dirty="0"/>
              <a:t>Basis and Dimension                                                                                                                                                                       Ahmad Parsian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B002C-862F-F427-53DC-3DD436CD4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50606"/>
            <a:ext cx="8229600" cy="527555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4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8F75-DB0A-58E0-5393-A0BF6413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l"/>
            <a:r>
              <a:rPr lang="en-US" sz="1200" dirty="0"/>
              <a:t>Basis and Dimension                                                                                                                                                                       Ahmad Parsian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CACE8802-8123-7D4E-29D4-5674CD14F74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534965" y="1139611"/>
                <a:ext cx="8074070" cy="5185522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  <a:effectLst/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>
                  <a:lnSpc>
                    <a:spcPct val="150000"/>
                  </a:lnSpc>
                </a:pP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 </a:t>
                </a:r>
                <a:r>
                  <a:rPr kumimoji="0" lang="en-US" altLang="en-US" sz="2800" b="1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subspace</a:t>
                </a: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 R</a:t>
                </a: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is a subset V of R</a:t>
                </a: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satisfying: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>
                    <a:tab pos="457200" algn="l"/>
                  </a:tabLst>
                </a:pPr>
                <a:r>
                  <a:rPr kumimoji="0" lang="en-US" altLang="en-US" sz="2800" b="1" i="1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en-US" sz="2800" b="1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kumimoji="0" lang="en-US" altLang="en-US" sz="2800" b="1" i="1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800" b="1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Non-emptiness</a:t>
                </a:r>
                <a:r>
                  <a:rPr kumimoji="0" lang="en-US" altLang="en-US" sz="2800" b="0" i="1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The zero vector is in V.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>
                    <a:tab pos="457200" algn="l"/>
                  </a:tabLst>
                </a:pPr>
                <a:r>
                  <a:rPr kumimoji="0" lang="en-US" altLang="en-US" sz="2800" b="1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ii) </a:t>
                </a:r>
                <a:r>
                  <a:rPr kumimoji="0" lang="en-US" altLang="en-US" sz="2800" b="1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Closure under addition</a:t>
                </a:r>
                <a:r>
                  <a:rPr kumimoji="0" lang="en-US" altLang="en-US" sz="2800" b="0" i="1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If </a:t>
                </a:r>
                <a14:m>
                  <m:oMath xmlns:m="http://schemas.openxmlformats.org/officeDocument/2006/math">
                    <m:r>
                      <a:rPr kumimoji="0" lang="en-US" altLang="en-US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and </a:t>
                </a:r>
                <a14:m>
                  <m:oMath xmlns:m="http://schemas.openxmlformats.org/officeDocument/2006/math">
                    <m:r>
                      <a:rPr kumimoji="0" lang="en-US" altLang="en-US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are in V, 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>
                    <a:tab pos="457200" algn="l"/>
                  </a:tabLst>
                </a:pP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then </a:t>
                </a:r>
                <a14:m>
                  <m:oMath xmlns:m="http://schemas.openxmlformats.org/officeDocument/2006/math">
                    <m:r>
                      <a:rPr kumimoji="0" lang="en-US" altLang="en-US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kumimoji="0" lang="en-US" altLang="en-US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kumimoji="0" lang="en-US" altLang="en-US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is also in V.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>
                    <a:tab pos="457200" algn="l"/>
                  </a:tabLst>
                </a:pPr>
                <a:r>
                  <a:rPr kumimoji="0" lang="en-US" altLang="en-US" sz="2800" b="1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iii) </a:t>
                </a:r>
                <a:r>
                  <a:rPr kumimoji="0" lang="en-US" altLang="en-US" sz="2800" b="1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Closure under scalar multiplication</a:t>
                </a:r>
                <a:r>
                  <a:rPr kumimoji="0" lang="en-US" altLang="en-US" sz="2800" b="0" i="1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If </a:t>
                </a:r>
                <a14:m>
                  <m:oMath xmlns:m="http://schemas.openxmlformats.org/officeDocument/2006/math">
                    <m:r>
                      <a:rPr kumimoji="0" lang="en-US" altLang="en-US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is in V 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>
                    <a:tab pos="457200" algn="l"/>
                  </a:tabLst>
                </a:pP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and c is in R, then c</a:t>
                </a:r>
                <a14:m>
                  <m:oMath xmlns:m="http://schemas.openxmlformats.org/officeDocument/2006/math">
                    <m:r>
                      <a:rPr kumimoji="0" lang="en-US" altLang="en-US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is also in V.</a:t>
                </a:r>
              </a:p>
              <a:p>
                <a:pPr defTabSz="914400"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 </a:t>
                </a:r>
                <a:r>
                  <a:rPr lang="en-US" sz="28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subspace</a:t>
                </a:r>
                <a:r>
                  <a:rPr lang="en-US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the same as a</a:t>
                </a:r>
                <a:r>
                  <a:rPr lang="en-US" sz="28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span</a:t>
                </a:r>
                <a:r>
                  <a:rPr lang="en-US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except we do not </a:t>
                </a:r>
              </a:p>
              <a:p>
                <a:pPr marL="0" indent="0" defTabSz="914400">
                  <a:lnSpc>
                    <a:spcPct val="150000"/>
                  </a:lnSpc>
                  <a:buNone/>
                </a:pPr>
                <a:r>
                  <a:rPr 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</a:t>
                </a:r>
                <a:r>
                  <a:rPr lang="en-US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have a set of spanning vectors in mind. </a:t>
                </a:r>
                <a:endPara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CACE8802-8123-7D4E-29D4-5674CD14F7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534965" y="1139611"/>
                <a:ext cx="8074070" cy="5185522"/>
              </a:xfrm>
              <a:prstGeom prst="rect">
                <a:avLst/>
              </a:prstGeom>
              <a:blipFill>
                <a:blip r:embed="rId2"/>
                <a:stretch>
                  <a:fillRect l="-1508" r="-452" b="-2227"/>
                </a:stretch>
              </a:blipFill>
              <a:ln>
                <a:solidFill>
                  <a:schemeClr val="accent6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705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8F75-DB0A-58E0-5393-A0BF6413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1200" dirty="0"/>
              <a:t>Basis and Dimension                                                                                                                                                                       Ahmad Parsian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B002C-862F-F427-53DC-3DD436CD4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50606"/>
            <a:ext cx="8229600" cy="527555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182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8F75-DB0A-58E0-5393-A0BF6413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1200" dirty="0"/>
              <a:t>Basis and Dimension                                                                                                                                                                       Ahmad Parsian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B002C-862F-F427-53DC-3DD436CD4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50606"/>
            <a:ext cx="8229600" cy="527555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75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8F75-DB0A-58E0-5393-A0BF6413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l"/>
            <a:r>
              <a:rPr lang="en-US" sz="1200" dirty="0"/>
              <a:t>Basis and Dimension                                                                                                                                                                       Ahmad Parsian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7D4C55DC-23FD-208E-904C-C09B9FA8DB6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457200" y="984741"/>
                <a:ext cx="8420986" cy="4888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457200" algn="l"/>
                  </a:tabLst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Let A be an </a:t>
                </a:r>
                <a14:m>
                  <m:oMath xmlns:m="http://schemas.openxmlformats.org/officeDocument/2006/math"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kumimoji="0" lang="en-US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matrix.</a:t>
                </a:r>
              </a:p>
              <a:p>
                <a:pPr marL="0" marR="0" lvl="0" indent="0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>
                    <a:tab pos="457200" algn="l"/>
                  </a:tabLst>
                </a:pP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 </a:t>
                </a:r>
                <a:r>
                  <a:rPr kumimoji="0" lang="en-US" altLang="en-US" sz="2400" b="1" i="1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column space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of A is the subspace of R</a:t>
                </a:r>
                <a:r>
                  <a:rPr kumimoji="0" lang="en-US" altLang="en-US" sz="2400" b="0" i="0" u="none" strike="noStrike" cap="none" normalizeH="0" baseline="3000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spanned by the               columns of A. It is written Col(A).</a:t>
                </a:r>
              </a:p>
              <a:p>
                <a:pPr marL="0" lvl="0" indent="0" defTabSz="914400">
                  <a:lnSpc>
                    <a:spcPct val="150000"/>
                  </a:lnSpc>
                  <a:buNone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ii)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 </a:t>
                </a:r>
                <a:r>
                  <a:rPr kumimoji="0" lang="en-US" altLang="en-US" sz="2400" b="1" i="1" u="none" strike="noStrike" cap="none" normalizeH="0" baseline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null space</a:t>
                </a: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 A is the subspace of R</a:t>
                </a:r>
                <a:r>
                  <a:rPr kumimoji="0" lang="en-US" altLang="en-US" sz="2400" b="0" i="0" u="none" strike="noStrike" cap="none" normalizeH="0" baseline="30000" dirty="0">
                    <a:ln>
                      <a:noFill/>
                    </a:ln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consisting of all    solutions of the homogeneous equation Ax=0, </a:t>
                </a:r>
                <a:r>
                  <a:rPr lang="en-US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It is written </a:t>
                </a:r>
                <a:r>
                  <a:rPr lang="en-US" altLang="en-US" sz="2400" dirty="0" err="1">
                    <a:solidFill>
                      <a:srgbClr val="7030A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Nul</a:t>
                </a:r>
                <a:r>
                  <a:rPr lang="en-US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457200" algn="l"/>
                  </a:tabLst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Nul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(A)={x</a:t>
                </a:r>
                <a14:m>
                  <m:oMath xmlns:m="http://schemas.openxmlformats.org/officeDocument/2006/math">
                    <m:r>
                      <a:rPr kumimoji="0" lang="en-US" alt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kumimoji="0" lang="en-US" alt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kumimoji="0" lang="en-US" alt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: Ax=0}.</a:t>
                </a:r>
              </a:p>
              <a:p>
                <a:pPr marL="0" indent="0" defTabSz="914400">
                  <a:lnSpc>
                    <a:spcPct val="150000"/>
                  </a:lnSpc>
                  <a:buNone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iii) The </a:t>
                </a:r>
                <a:r>
                  <a:rPr kumimoji="0" lang="en-US" altLang="en-US" sz="2400" b="1" i="1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row space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of A is the subspace of R</a:t>
                </a:r>
                <a:r>
                  <a:rPr kumimoji="0" lang="en-US" altLang="en-US" sz="2400" b="0" i="0" u="none" strike="noStrike" cap="none" normalizeH="0" baseline="3000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spanned by the             rows of A. It is written Row(A).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457200" algn="l"/>
                  </a:tabLst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7D4C55DC-23FD-208E-904C-C09B9FA8D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457200" y="984741"/>
                <a:ext cx="8420986" cy="4888518"/>
              </a:xfrm>
              <a:prstGeom prst="rect">
                <a:avLst/>
              </a:prstGeom>
              <a:blipFill>
                <a:blip r:embed="rId2"/>
                <a:stretch>
                  <a:fillRect l="-1012" r="-6291"/>
                </a:stretch>
              </a:blipFill>
              <a:ln>
                <a:solidFill>
                  <a:schemeClr val="accent6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61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8F75-DB0A-58E0-5393-A0BF6413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l"/>
            <a:r>
              <a:rPr lang="en-US" sz="1200" dirty="0"/>
              <a:t>Basis and Dimension                                                                                                                                                                       Ahmad Parsian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B002C-862F-F427-53DC-3DD436CD4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50606"/>
            <a:ext cx="8229600" cy="5275558"/>
          </a:xfrm>
          <a:ln>
            <a:solidFill>
              <a:schemeClr val="accent6"/>
            </a:solidFill>
          </a:ln>
        </p:spPr>
        <p:txBody>
          <a:bodyPr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Objectives: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Understand the definition of </a:t>
            </a:r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basis of a subspace.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Understand the definition of </a:t>
            </a:r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dimension of a subspace.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Understand the basis theorem.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Recipes: basis for a column space, basis for a null space, basis of a span.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Theorem: basis theorem.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Essential vocabulary words: 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basis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 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dimension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5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8F75-DB0A-58E0-5393-A0BF6413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l"/>
            <a:r>
              <a:rPr lang="en-US" sz="1200" dirty="0"/>
              <a:t>Basis and Dimension                                                                                                                                                                       Ahmad Parsian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B002C-862F-F427-53DC-3DD436CD4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50606"/>
            <a:ext cx="8229600" cy="5275558"/>
          </a:xfrm>
          <a:ln>
            <a:solidFill>
              <a:schemeClr val="accent6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Basis of a Subspace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are infinitely many choices of spanning sets for a nonzero subspace; to avoid redundancy, usually it is most convenient to choose a spanning set with the </a:t>
            </a:r>
            <a:r>
              <a:rPr lang="en-US" sz="2800" b="1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minimal</a:t>
            </a:r>
            <a:r>
              <a:rPr lang="en-US" sz="2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number of vectors in it. This is the idea behind the notion of a basis.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5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8F75-DB0A-58E0-5393-A0BF6413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l"/>
            <a:r>
              <a:rPr lang="en-US" sz="1200" dirty="0"/>
              <a:t>Basis and Dimension                                                                                                                                                                       Ahmad Parsian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EF22B1-7DA3-EC74-3EBD-EC1099A2F5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" y="1865267"/>
            <a:ext cx="9144000" cy="324653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Definition 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Basis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 V be a subspace of R</a:t>
            </a:r>
            <a:r>
              <a:rPr kumimoji="0" lang="en-US" altLang="en-US" sz="2800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kumimoji="0" lang="en-US" altLang="en-US" sz="28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 V is a set of vectors {v</a:t>
            </a:r>
            <a:r>
              <a:rPr kumimoji="0" lang="en-US" altLang="en-US" sz="28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kumimoji="0" lang="en-US" altLang="en-US" sz="28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en-US" sz="2800" b="0" i="0" u="none" strike="noStrike" cap="none" normalizeH="0" baseline="-3000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}in V such that: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1)V=Span{v</a:t>
            </a:r>
            <a:r>
              <a:rPr kumimoji="0" lang="en-US" altLang="en-US" sz="28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kumimoji="0" lang="en-US" altLang="en-US" sz="28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en-US" sz="2800" b="0" i="0" u="none" strike="noStrike" cap="none" normalizeH="0" baseline="-3000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}, and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457200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the set {v</a:t>
            </a:r>
            <a:r>
              <a:rPr kumimoji="0" lang="en-US" altLang="en-US" sz="28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kumimoji="0" lang="en-US" altLang="en-US" sz="28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en-US" sz="2800" b="0" i="0" u="none" strike="noStrike" cap="none" normalizeH="0" baseline="-3000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}is linearly independent.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129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8F75-DB0A-58E0-5393-A0BF6413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l"/>
            <a:r>
              <a:rPr lang="en-US" sz="1200" dirty="0"/>
              <a:t>Basis and Dimension                                                                                                                                                                       Ahmad Parsian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D179A8-5098-1AC5-ABD6-61B9D35459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641602"/>
            <a:ext cx="8031366" cy="5693866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Notice that,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 {v</a:t>
            </a:r>
            <a:r>
              <a:rPr kumimoji="0" lang="en-US" altLang="en-US" sz="2600" b="0" i="0" u="none" strike="noStrike" cap="none" normalizeH="0" baseline="-3000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kumimoji="0" lang="en-US" altLang="en-US" sz="2600" b="0" i="0" u="none" strike="noStrike" cap="none" normalizeH="0" baseline="-3000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en-US" sz="2600" b="0" i="0" u="none" strike="noStrike" cap="none" normalizeH="0" baseline="-30000" dirty="0" err="1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}is a basis of a subspace V, then no proper subset of {v</a:t>
            </a:r>
            <a:r>
              <a:rPr kumimoji="0" lang="en-US" altLang="en-US" sz="2600" b="0" i="0" u="none" strike="noStrike" cap="none" normalizeH="0" baseline="-3000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kumimoji="0" lang="en-US" altLang="en-US" sz="2600" b="0" i="0" u="none" strike="noStrike" cap="none" normalizeH="0" baseline="-3000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en-US" sz="2600" b="0" i="0" u="none" strike="noStrike" cap="none" normalizeH="0" baseline="-30000" dirty="0" err="1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 will span V: 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a </a:t>
            </a:r>
            <a:r>
              <a:rPr kumimoji="0" lang="en-US" altLang="en-US" sz="2600" b="0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minimal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spanning set.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 subspace admits a basis and uniquely determine any vector in V.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nonzero subspace has </a:t>
            </a:r>
            <a:r>
              <a:rPr kumimoji="0" lang="en-US" altLang="en-US" sz="2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infinitely many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different bases, but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they all contain the same number of vectors.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 two bases of a subspace have the same number of vectors.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54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8F75-DB0A-58E0-5393-A0BF6413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l"/>
            <a:r>
              <a:rPr lang="en-US" sz="1200" dirty="0"/>
              <a:t>Basis and Dimension                                                                                                                                                                       Ahmad Parsian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DB2EE1-0EE2-3E90-257D-DC90EB929F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184489"/>
            <a:ext cx="8601740" cy="2608086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Definition 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Dimension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 be a subspace of R</a:t>
            </a:r>
            <a:r>
              <a:rPr kumimoji="0" lang="en-US" altLang="en-US" sz="28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number of vectors in any basis of V is called the 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dimension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 V and is written as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dimV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1859</Words>
  <Application>Microsoft Office PowerPoint</Application>
  <PresentationFormat>On-screen Show (4:3)</PresentationFormat>
  <Paragraphs>193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Cambria Math</vt:lpstr>
      <vt:lpstr>Times New Roman</vt:lpstr>
      <vt:lpstr>Office Theme</vt:lpstr>
      <vt:lpstr>Basis and Dimension                                                                                                                                                                       Ahmad Parsian</vt:lpstr>
      <vt:lpstr>Basis and Dimension                                                                                                                                                                       Ahmad Parsian</vt:lpstr>
      <vt:lpstr>Basis and Dimension                                                                                                                                                                       Ahmad Parsian</vt:lpstr>
      <vt:lpstr>Basis and Dimension                                                                                                                                                                       Ahmad Parsian</vt:lpstr>
      <vt:lpstr>Basis and Dimension                                                                                                                                                                       Ahmad Parsian</vt:lpstr>
      <vt:lpstr>Basis and Dimension                                                                                                                                                                       Ahmad Parsian</vt:lpstr>
      <vt:lpstr>Basis and Dimension                                                                                                                                                                       Ahmad Parsian</vt:lpstr>
      <vt:lpstr>Basis and Dimension                                                                                                                                                                       Ahmad Parsian</vt:lpstr>
      <vt:lpstr>Basis and Dimension                                                                                                                                                                       Ahmad Parsian</vt:lpstr>
      <vt:lpstr>Basis and Dimension                                                                                                                                                                       Ahmad Parsian</vt:lpstr>
      <vt:lpstr>Basis and Dimension                                                                                                                                                                       Ahmad Parsian</vt:lpstr>
      <vt:lpstr>Basis and Dimension                                                                                                                                                                       Ahmad Parsian</vt:lpstr>
      <vt:lpstr>Basis and Dimension                                                                                                                                                                       Ahmad Parsian</vt:lpstr>
      <vt:lpstr>Basis and Dimension                                                                                                                                                                       Ahmad Parsian</vt:lpstr>
      <vt:lpstr>Basis and Dimension                                                                                                                                                                       Ahmad Parsian</vt:lpstr>
      <vt:lpstr>Basis and Dimension                                                                                                                                                                       Ahmad Parsian</vt:lpstr>
      <vt:lpstr>Basis and Dimension                                                                                                                                                                       Ahmad Parsian</vt:lpstr>
      <vt:lpstr>Basis and Dimension                                                                                                                                                                       Ahmad Parsian</vt:lpstr>
      <vt:lpstr>Basis and Dimension                                                                                                                                                                       Ahmad Parsian</vt:lpstr>
      <vt:lpstr>Basis and Dimension                                                                                                                                                                       Ahmad Parsian</vt:lpstr>
      <vt:lpstr>Basis and Dimension                                                                                                                                                                       Ahmad Parsian</vt:lpstr>
      <vt:lpstr>Basis and Dimension                                                                                                                                                                       Ahmad Parsian</vt:lpstr>
      <vt:lpstr>Basis and Dimension                                                                                                                                                                       Ahmad Parsian</vt:lpstr>
      <vt:lpstr>Basis and Dimension                                                                                                                                                                       Ahmad Parsian</vt:lpstr>
      <vt:lpstr>Basis and Dimension                                                                                                                                                                       Ahmad Parsian</vt:lpstr>
      <vt:lpstr>Basis and Dimension                                                                                                                                                                       Ahmad Parsian</vt:lpstr>
      <vt:lpstr>Basis and Dimension                                                                                                                                                                       Ahmad Parsian</vt:lpstr>
      <vt:lpstr>Basis and Dimension                                                                                                                                                                       Ahmad Parsian</vt:lpstr>
      <vt:lpstr>Basis and Dimension                                                                                                                                                                       Ahmad Parsian</vt:lpstr>
      <vt:lpstr>Basis and Dimension                                                                                                                                                                       Ahmad Parsian</vt:lpstr>
      <vt:lpstr>Basis and Dimension                                                                                                                                                                       Ahmad Parsian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Sana Parsian</dc:creator>
  <cp:lastModifiedBy>Ahmad Parsian</cp:lastModifiedBy>
  <cp:revision>15</cp:revision>
  <dcterms:created xsi:type="dcterms:W3CDTF">2021-01-22T17:24:12Z</dcterms:created>
  <dcterms:modified xsi:type="dcterms:W3CDTF">2023-04-07T16:34:04Z</dcterms:modified>
</cp:coreProperties>
</file>