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 id="2147483659" r:id="rId3"/>
    <p:sldMasterId id="2147483668" r:id="rId4"/>
  </p:sldMasterIdLst>
  <p:notesMasterIdLst>
    <p:notesMasterId r:id="rId5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Lst>
  <p:sldSz cx="9144000" cy="6858000" type="screen4x3"/>
  <p:notesSz cx="9925050" cy="66659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jbMsu+zd8SnRyDHBePJKVT+6yx6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E737CD-D19D-4F6E-BFC4-4D4499EC8235}">
  <a:tblStyle styleId="{37E737CD-D19D-4F6E-BFC4-4D4499EC82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A00EAC2-8293-4F67-85D2-BE2B62B4C46A}"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03" d="100"/>
          <a:sy n="103" d="100"/>
        </p:scale>
        <p:origin x="1880" y="17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customschemas.google.com/relationships/presentationmetadata" Target="meta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66"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5"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4300855" cy="333296"/>
          </a:xfrm>
          <a:prstGeom prst="rect">
            <a:avLst/>
          </a:prstGeom>
          <a:noFill/>
          <a:ln>
            <a:noFill/>
          </a:ln>
        </p:spPr>
        <p:txBody>
          <a:bodyPr spcFirstLastPara="1" wrap="square" lIns="90700" tIns="45350" rIns="90700" bIns="4535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621901" y="0"/>
            <a:ext cx="4300855" cy="333296"/>
          </a:xfrm>
          <a:prstGeom prst="rect">
            <a:avLst/>
          </a:prstGeom>
          <a:noFill/>
          <a:ln>
            <a:noFill/>
          </a:ln>
        </p:spPr>
        <p:txBody>
          <a:bodyPr spcFirstLastPara="1" wrap="square" lIns="90700" tIns="45350" rIns="90700" bIns="4535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295650" y="500063"/>
            <a:ext cx="3333750" cy="25003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92506" y="3166309"/>
            <a:ext cx="7940040" cy="2999661"/>
          </a:xfrm>
          <a:prstGeom prst="rect">
            <a:avLst/>
          </a:prstGeom>
          <a:noFill/>
          <a:ln>
            <a:noFill/>
          </a:ln>
        </p:spPr>
        <p:txBody>
          <a:bodyPr spcFirstLastPara="1" wrap="square" lIns="90700" tIns="45350" rIns="90700" bIns="4535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304800" algn="l" rtl="0">
              <a:spcBef>
                <a:spcPts val="36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360"/>
              </a:spcBef>
              <a:spcAft>
                <a:spcPts val="0"/>
              </a:spcAft>
              <a:buClr>
                <a:schemeClr val="dk1"/>
              </a:buClr>
              <a:buSzPts val="1200"/>
              <a:buFont typeface="Noto Sans Symbols"/>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360"/>
              </a:spcBef>
              <a:spcAft>
                <a:spcPts val="0"/>
              </a:spcAft>
              <a:buClr>
                <a:schemeClr val="dk1"/>
              </a:buClr>
              <a:buSzPts val="1200"/>
              <a:buFont typeface="Courier New"/>
              <a:buChar char="o"/>
              <a:defRPr sz="1200" b="0" i="0" u="none" strike="noStrike" cap="none">
                <a:solidFill>
                  <a:schemeClr val="dk1"/>
                </a:solidFill>
                <a:latin typeface="Calibri"/>
                <a:ea typeface="Calibri"/>
                <a:cs typeface="Calibri"/>
                <a:sym typeface="Calibri"/>
              </a:defRPr>
            </a:lvl4pPr>
            <a:lvl5pPr marL="2286000" marR="0" lvl="4" indent="-304800" algn="l" rtl="0">
              <a:spcBef>
                <a:spcPts val="360"/>
              </a:spcBef>
              <a:spcAft>
                <a:spcPts val="0"/>
              </a:spcAft>
              <a:buClr>
                <a:schemeClr val="dk1"/>
              </a:buClr>
              <a:buSzPts val="1200"/>
              <a:buFont typeface="Noto Sans Symbols"/>
              <a:buChar char="▪"/>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6331460"/>
            <a:ext cx="4300855" cy="333296"/>
          </a:xfrm>
          <a:prstGeom prst="rect">
            <a:avLst/>
          </a:prstGeom>
          <a:noFill/>
          <a:ln>
            <a:noFill/>
          </a:ln>
        </p:spPr>
        <p:txBody>
          <a:bodyPr spcFirstLastPara="1" wrap="square" lIns="90700" tIns="45350" rIns="90700" bIns="4535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621901" y="6331460"/>
            <a:ext cx="4300855" cy="333296"/>
          </a:xfrm>
          <a:prstGeom prst="rect">
            <a:avLst/>
          </a:prstGeom>
          <a:noFill/>
          <a:ln>
            <a:noFill/>
          </a:ln>
        </p:spPr>
        <p:txBody>
          <a:bodyPr spcFirstLastPara="1" wrap="square" lIns="90700" tIns="45350" rIns="90700" bIns="4535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notes"/>
          <p:cNvSpPr>
            <a:spLocks noGrp="1" noRot="1" noChangeAspect="1"/>
          </p:cNvSpPr>
          <p:nvPr>
            <p:ph type="sldImg" idx="2"/>
          </p:nvPr>
        </p:nvSpPr>
        <p:spPr>
          <a:xfrm>
            <a:off x="3295650" y="500063"/>
            <a:ext cx="3333750" cy="25003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notes"/>
          <p:cNvSpPr txBox="1">
            <a:spLocks noGrp="1"/>
          </p:cNvSpPr>
          <p:nvPr>
            <p:ph type="body" idx="1"/>
          </p:nvPr>
        </p:nvSpPr>
        <p:spPr>
          <a:xfrm>
            <a:off x="992506" y="3166309"/>
            <a:ext cx="7940040" cy="2999661"/>
          </a:xfrm>
          <a:prstGeom prst="rect">
            <a:avLst/>
          </a:prstGeom>
          <a:noFill/>
          <a:ln>
            <a:noFill/>
          </a:ln>
        </p:spPr>
        <p:txBody>
          <a:bodyPr spcFirstLastPara="1" wrap="square" lIns="90700" tIns="45350" rIns="90700" bIns="45350" anchor="t" anchorCtr="0">
            <a:normAutofit/>
          </a:bodyPr>
          <a:lstStyle/>
          <a:p>
            <a:pPr marL="0" lvl="0" indent="0" algn="l" rtl="0">
              <a:spcBef>
                <a:spcPts val="0"/>
              </a:spcBef>
              <a:spcAft>
                <a:spcPts val="0"/>
              </a:spcAft>
              <a:buNone/>
            </a:pPr>
            <a:endParaRPr/>
          </a:p>
        </p:txBody>
      </p:sp>
      <p:sp>
        <p:nvSpPr>
          <p:cNvPr id="181" name="Google Shape;181;p1:notes"/>
          <p:cNvSpPr txBox="1">
            <a:spLocks noGrp="1"/>
          </p:cNvSpPr>
          <p:nvPr>
            <p:ph type="sldNum" idx="12"/>
          </p:nvPr>
        </p:nvSpPr>
        <p:spPr>
          <a:xfrm>
            <a:off x="5621901" y="6331460"/>
            <a:ext cx="4300855" cy="333296"/>
          </a:xfrm>
          <a:prstGeom prst="rect">
            <a:avLst/>
          </a:prstGeom>
          <a:noFill/>
          <a:ln>
            <a:noFill/>
          </a:ln>
        </p:spPr>
        <p:txBody>
          <a:bodyPr spcFirstLastPara="1" wrap="square" lIns="90700" tIns="45350" rIns="90700" bIns="45350" anchor="b" anchorCtr="0">
            <a:noAutofit/>
          </a:bodyPr>
          <a:lstStyle/>
          <a:p>
            <a:pPr marL="0" lvl="0" indent="0" algn="r" rtl="0">
              <a:spcBef>
                <a:spcPts val="0"/>
              </a:spcBef>
              <a:spcAft>
                <a:spcPts val="0"/>
              </a:spcAft>
              <a:buNone/>
            </a:pPr>
            <a:fld id="{00000000-1234-1234-1234-123412341234}" type="slidenum">
              <a:rPr lang="de-DE"/>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b6d0f61d4_0_1: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347" name="Google Shape;347;g5b6d0f61d4_0_1: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5c164b5d39_0_42: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390" name="Google Shape;390;g5c164b5d39_0_42: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9846a8322_0_0: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398" name="Google Shape;398;g59846a8322_0_0: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5c164b5d39_0_49: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467" name="Google Shape;467;g5c164b5d39_0_49: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5bf17c3469_1_79: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5bf17c3469_1_79: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476" name="Google Shape;476;g5bf17c3469_1_79: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5c5e27aaf1_0_0: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5c5e27aaf1_0_0: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517" name="Google Shape;517;g5c5e27aaf1_0_0: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c164b5d39_0_56: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528" name="Google Shape;528;g5c164b5d39_0_56: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5bf17c3469_1_21: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5bf17c3469_1_21: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537" name="Google Shape;537;g5bf17c3469_1_21: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5c5e27aaf1_0_12: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5c5e27aaf1_0_12: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593" name="Google Shape;593;g5c5e27aaf1_0_12: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5c164b5d39_0_77: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604" name="Google Shape;604;g5c164b5d39_0_77: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notes"/>
          <p:cNvSpPr txBox="1">
            <a:spLocks noGrp="1"/>
          </p:cNvSpPr>
          <p:nvPr>
            <p:ph type="body" idx="1"/>
          </p:nvPr>
        </p:nvSpPr>
        <p:spPr>
          <a:xfrm>
            <a:off x="992506" y="3166309"/>
            <a:ext cx="7940040" cy="2999661"/>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88" name="Google Shape;188;p2:notes"/>
          <p:cNvSpPr>
            <a:spLocks noGrp="1" noRot="1" noChangeAspect="1"/>
          </p:cNvSpPr>
          <p:nvPr>
            <p:ph type="sldImg" idx="2"/>
          </p:nvPr>
        </p:nvSpPr>
        <p:spPr>
          <a:xfrm>
            <a:off x="3295650" y="500063"/>
            <a:ext cx="3333750" cy="25003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5:notes"/>
          <p:cNvSpPr txBox="1">
            <a:spLocks noGrp="1"/>
          </p:cNvSpPr>
          <p:nvPr>
            <p:ph type="body" idx="1"/>
          </p:nvPr>
        </p:nvSpPr>
        <p:spPr>
          <a:xfrm>
            <a:off x="992506" y="3166309"/>
            <a:ext cx="7940040" cy="2999661"/>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612" name="Google Shape;612;p5:notes"/>
          <p:cNvSpPr>
            <a:spLocks noGrp="1" noRot="1" noChangeAspect="1"/>
          </p:cNvSpPr>
          <p:nvPr>
            <p:ph type="sldImg" idx="2"/>
          </p:nvPr>
        </p:nvSpPr>
        <p:spPr>
          <a:xfrm>
            <a:off x="3295650" y="500063"/>
            <a:ext cx="3333750" cy="25003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5c5e27aaf1_0_20: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5c5e27aaf1_0_20: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658" name="Google Shape;658;g5c5e27aaf1_0_20: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c164b5d39_0_84: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669" name="Google Shape;669;g5c164b5d39_0_84: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c164b5d39_0_91: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5c164b5d39_0_91: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678" name="Google Shape;678;g5c164b5d39_0_91: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5c164b5d39_0_98: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693" name="Google Shape;693;g5c164b5d39_0_98: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5b87b13229_0_94: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5b87b13229_0_94: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702" name="Google Shape;702;g5b87b13229_0_94: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5c7742bae4_1_334: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721" name="Google Shape;721;g5c7742bae4_1_334: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5b87b13229_0_31: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5b87b13229_0_31: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730" name="Google Shape;730;g5b87b13229_0_31: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5c5e27aaf1_0_34: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5c5e27aaf1_0_34: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789" name="Google Shape;789;g5c5e27aaf1_0_34: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5c7742bae4_1_341: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800" name="Google Shape;800;g5c7742bae4_1_341: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c164b5d39_0_7: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96" name="Google Shape;196;g5c164b5d39_0_7: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59afd5c705_0_68: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808" name="Google Shape;808;g59afd5c705_0_68: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5c7742bae4_1_348: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852" name="Google Shape;852;g5c7742bae4_1_348: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5c7742bae4_1_158: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860" name="Google Shape;860;g5c7742bae4_1_158: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5c164b5d39_0_126: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905" name="Google Shape;905;g5c164b5d39_0_126: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5c7a063fde_0_71: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913" name="Google Shape;913;g5c7a063fde_0_71: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c164b5d39_0_140: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931" name="Google Shape;931;g5c164b5d39_0_140: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5c5e27aaf1_1_77: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939" name="Google Shape;939;g5c5e27aaf1_1_77: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5c164b5d39_0_147: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967" name="Google Shape;967;g5c164b5d39_0_147: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5c164b5d39_0_154: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5c164b5d39_0_154: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976" name="Google Shape;976;g5c164b5d39_0_154: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5b8beb4fdd_1_1: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5b8beb4fdd_1_1: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985" name="Google Shape;985;g5b8beb4fdd_1_1: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notes"/>
          <p:cNvSpPr txBox="1">
            <a:spLocks noGrp="1"/>
          </p:cNvSpPr>
          <p:nvPr>
            <p:ph type="body" idx="1"/>
          </p:nvPr>
        </p:nvSpPr>
        <p:spPr>
          <a:xfrm>
            <a:off x="992506" y="3166309"/>
            <a:ext cx="7940040" cy="2999661"/>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204" name="Google Shape;204;p3:notes"/>
          <p:cNvSpPr>
            <a:spLocks noGrp="1" noRot="1" noChangeAspect="1"/>
          </p:cNvSpPr>
          <p:nvPr>
            <p:ph type="sldImg" idx="2"/>
          </p:nvPr>
        </p:nvSpPr>
        <p:spPr>
          <a:xfrm>
            <a:off x="3295650" y="500063"/>
            <a:ext cx="3333750" cy="25003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5b8beb4fdd_1_10: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5b8beb4fdd_1_10: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994" name="Google Shape;994;g5b8beb4fdd_1_10: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5c7742bae4_1_0: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5c7742bae4_1_0: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003" name="Google Shape;1003;g5c7742bae4_1_0: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5c164b5d39_0_163: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013" name="Google Shape;1013;g5c164b5d39_0_163: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5c164b5d39_0_170: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5c164b5d39_0_170: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022" name="Google Shape;1022;g5c164b5d39_0_170: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5c164b5d39_0_177: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043" name="Google Shape;1043;g5c164b5d39_0_177: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5c7742bae4_1_255: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051" name="Google Shape;1051;g5c7742bae4_1_255: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5c164b5d39_0_191: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078" name="Google Shape;1078;g5c164b5d39_0_191: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5c7a063fde_0_217: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086" name="Google Shape;1086;g5c7a063fde_0_217: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5b8e1e5094_0_24: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095" name="Google Shape;1095;g5b8e1e5094_0_24: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5c625d504c_0_145: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103" name="Google Shape;1103;g5c625d504c_0_145:notes"/>
          <p:cNvSpPr>
            <a:spLocks noGrp="1" noRot="1" noChangeAspect="1"/>
          </p:cNvSpPr>
          <p:nvPr>
            <p:ph type="sldImg" idx="2"/>
          </p:nvPr>
        </p:nvSpPr>
        <p:spPr>
          <a:xfrm>
            <a:off x="3295650" y="500063"/>
            <a:ext cx="3333750" cy="25003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c164b5d39_0_14: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212" name="Google Shape;212;g5c164b5d39_0_14: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g5b6d0f61d4_0_95: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129" name="Google Shape;1129;g5b6d0f61d4_0_95: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g5b8e1e5094_0_0: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7" name="Google Shape;1137;g5b8e1e5094_0_0: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138" name="Google Shape;1138;g5b8e1e5094_0_0: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5c7742bae4_1_147: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5c7742bae4_1_147: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147" name="Google Shape;1147;g5c7742bae4_1_147: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5c164b5d39_0_242: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5c164b5d39_0_242: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1156" name="Google Shape;1156;g5c164b5d39_0_242:notes"/>
          <p:cNvSpPr txBox="1">
            <a:spLocks noGrp="1"/>
          </p:cNvSpPr>
          <p:nvPr>
            <p:ph type="sldNum" idx="12"/>
          </p:nvPr>
        </p:nvSpPr>
        <p:spPr>
          <a:xfrm>
            <a:off x="5621901" y="6331460"/>
            <a:ext cx="4300800" cy="333300"/>
          </a:xfrm>
          <a:prstGeom prst="rect">
            <a:avLst/>
          </a:prstGeom>
        </p:spPr>
        <p:txBody>
          <a:bodyPr spcFirstLastPara="1" wrap="square" lIns="90700" tIns="45350" rIns="90700" bIns="4535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53</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c7742bae4_1_10: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220" name="Google Shape;220;g5c7742bae4_1_10: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5c164b5d39_0_28: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305" name="Google Shape;305;g5c164b5d39_0_28: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5c7a063fde_0_0: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313" name="Google Shape;313;g5c7a063fde_0_0: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c164b5d39_0_35:notes"/>
          <p:cNvSpPr txBox="1">
            <a:spLocks noGrp="1"/>
          </p:cNvSpPr>
          <p:nvPr>
            <p:ph type="body" idx="1"/>
          </p:nvPr>
        </p:nvSpPr>
        <p:spPr>
          <a:xfrm>
            <a:off x="992506" y="3166309"/>
            <a:ext cx="7940100" cy="2999700"/>
          </a:xfrm>
          <a:prstGeom prst="rect">
            <a:avLst/>
          </a:prstGeom>
        </p:spPr>
        <p:txBody>
          <a:bodyPr spcFirstLastPara="1" wrap="square" lIns="90700" tIns="45350" rIns="90700" bIns="45350" anchor="t" anchorCtr="0">
            <a:noAutofit/>
          </a:bodyPr>
          <a:lstStyle/>
          <a:p>
            <a:pPr marL="0" lvl="0" indent="0" algn="l" rtl="0">
              <a:spcBef>
                <a:spcPts val="360"/>
              </a:spcBef>
              <a:spcAft>
                <a:spcPts val="0"/>
              </a:spcAft>
              <a:buNone/>
            </a:pPr>
            <a:endParaRPr/>
          </a:p>
        </p:txBody>
      </p:sp>
      <p:sp>
        <p:nvSpPr>
          <p:cNvPr id="339" name="Google Shape;339;g5c164b5d39_0_35:notes"/>
          <p:cNvSpPr>
            <a:spLocks noGrp="1" noRot="1" noChangeAspect="1"/>
          </p:cNvSpPr>
          <p:nvPr>
            <p:ph type="sldImg" idx="2"/>
          </p:nvPr>
        </p:nvSpPr>
        <p:spPr>
          <a:xfrm>
            <a:off x="3295650" y="500063"/>
            <a:ext cx="3333900" cy="2500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art">
  <p:cSld name="Start">
    <p:spTree>
      <p:nvGrpSpPr>
        <p:cNvPr id="1" name="Shape 13"/>
        <p:cNvGrpSpPr/>
        <p:nvPr/>
      </p:nvGrpSpPr>
      <p:grpSpPr>
        <a:xfrm>
          <a:off x="0" y="0"/>
          <a:ext cx="0" cy="0"/>
          <a:chOff x="0" y="0"/>
          <a:chExt cx="0" cy="0"/>
        </a:xfrm>
      </p:grpSpPr>
      <p:sp>
        <p:nvSpPr>
          <p:cNvPr id="14" name="Google Shape;14;p10"/>
          <p:cNvSpPr txBox="1">
            <a:spLocks noGrp="1"/>
          </p:cNvSpPr>
          <p:nvPr>
            <p:ph type="body" idx="1"/>
          </p:nvPr>
        </p:nvSpPr>
        <p:spPr>
          <a:xfrm>
            <a:off x="319088" y="1978720"/>
            <a:ext cx="8508999" cy="1274125"/>
          </a:xfrm>
          <a:prstGeom prst="rect">
            <a:avLst/>
          </a:prstGeom>
          <a:noFill/>
          <a:ln>
            <a:noFill/>
          </a:ln>
        </p:spPr>
        <p:txBody>
          <a:bodyPr spcFirstLastPara="1" wrap="square" lIns="0" tIns="0" rIns="0" bIns="0" anchor="t" anchorCtr="0">
            <a:noAutofit/>
          </a:bodyPr>
          <a:lstStyle>
            <a:lvl1pPr marL="457200" marR="0" lvl="0" indent="-228600" algn="l" rtl="0">
              <a:lnSpc>
                <a:spcPct val="15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10"/>
          <p:cNvSpPr/>
          <p:nvPr/>
        </p:nvSpPr>
        <p:spPr>
          <a:xfrm>
            <a:off x="8347635" y="6408271"/>
            <a:ext cx="575236" cy="358588"/>
          </a:xfrm>
          <a:prstGeom prst="rect">
            <a:avLst/>
          </a:prstGeom>
          <a:solidFill>
            <a:schemeClr val="lt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16" name="Google Shape;16;p10"/>
          <p:cNvSpPr txBox="1">
            <a:spLocks noGrp="1"/>
          </p:cNvSpPr>
          <p:nvPr>
            <p:ph type="sldNum" idx="12"/>
          </p:nvPr>
        </p:nvSpPr>
        <p:spPr>
          <a:xfrm>
            <a:off x="6774934" y="6473313"/>
            <a:ext cx="2052000" cy="365125"/>
          </a:xfrm>
          <a:prstGeom prst="rect">
            <a:avLst/>
          </a:prstGeom>
          <a:noFill/>
          <a:ln>
            <a:noFill/>
          </a:ln>
        </p:spPr>
        <p:txBody>
          <a:bodyPr spcFirstLastPara="1" wrap="square" lIns="0" tIns="45700" rIns="0"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7" name="Google Shape;17;p10"/>
          <p:cNvSpPr txBox="1">
            <a:spLocks noGrp="1"/>
          </p:cNvSpPr>
          <p:nvPr>
            <p:ph type="ftr" idx="11"/>
          </p:nvPr>
        </p:nvSpPr>
        <p:spPr>
          <a:xfrm>
            <a:off x="311162" y="6473313"/>
            <a:ext cx="7829538" cy="384687"/>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title"/>
          </p:nvPr>
        </p:nvSpPr>
        <p:spPr>
          <a:xfrm>
            <a:off x="319090" y="994334"/>
            <a:ext cx="8508999" cy="410369"/>
          </a:xfrm>
          <a:prstGeom prst="rect">
            <a:avLst/>
          </a:prstGeom>
          <a:noFill/>
          <a:ln>
            <a:noFill/>
          </a:ln>
        </p:spPr>
        <p:txBody>
          <a:bodyPr spcFirstLastPara="1" wrap="square" lIns="0" tIns="0" rIns="0" bIns="0" anchor="t" anchorCtr="0">
            <a:sp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halt">
  <p:cSld name="Inhalt">
    <p:spTree>
      <p:nvGrpSpPr>
        <p:cNvPr id="1" name="Shape 76"/>
        <p:cNvGrpSpPr/>
        <p:nvPr/>
      </p:nvGrpSpPr>
      <p:grpSpPr>
        <a:xfrm>
          <a:off x="0" y="0"/>
          <a:ext cx="0" cy="0"/>
          <a:chOff x="0" y="0"/>
          <a:chExt cx="0" cy="0"/>
        </a:xfrm>
      </p:grpSpPr>
      <p:sp>
        <p:nvSpPr>
          <p:cNvPr id="77" name="Google Shape;77;g598b74bc67_0_31"/>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8" name="Google Shape;78;g598b74bc67_0_31"/>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79" name="Google Shape;79;g598b74bc67_0_31"/>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g598b74bc67_0_31"/>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tart">
  <p:cSld name="Start">
    <p:spTree>
      <p:nvGrpSpPr>
        <p:cNvPr id="1" name="Shape 81"/>
        <p:cNvGrpSpPr/>
        <p:nvPr/>
      </p:nvGrpSpPr>
      <p:grpSpPr>
        <a:xfrm>
          <a:off x="0" y="0"/>
          <a:ext cx="0" cy="0"/>
          <a:chOff x="0" y="0"/>
          <a:chExt cx="0" cy="0"/>
        </a:xfrm>
      </p:grpSpPr>
      <p:sp>
        <p:nvSpPr>
          <p:cNvPr id="82" name="Google Shape;82;g598b74bc67_0_36"/>
          <p:cNvSpPr txBox="1">
            <a:spLocks noGrp="1"/>
          </p:cNvSpPr>
          <p:nvPr>
            <p:ph type="body" idx="1"/>
          </p:nvPr>
        </p:nvSpPr>
        <p:spPr>
          <a:xfrm>
            <a:off x="319088" y="1978720"/>
            <a:ext cx="8508900" cy="1274100"/>
          </a:xfrm>
          <a:prstGeom prst="rect">
            <a:avLst/>
          </a:prstGeom>
          <a:noFill/>
          <a:ln>
            <a:noFill/>
          </a:ln>
        </p:spPr>
        <p:txBody>
          <a:bodyPr spcFirstLastPara="1" wrap="square" lIns="0" tIns="0" rIns="0" bIns="0" anchor="t" anchorCtr="0">
            <a:noAutofit/>
          </a:bodyPr>
          <a:lstStyle>
            <a:lvl1pPr marL="457200" marR="0" lvl="0" indent="-228600" algn="l" rtl="0">
              <a:lnSpc>
                <a:spcPct val="15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3" name="Google Shape;83;g598b74bc67_0_36"/>
          <p:cNvSpPr/>
          <p:nvPr/>
        </p:nvSpPr>
        <p:spPr>
          <a:xfrm>
            <a:off x="8347635" y="6408271"/>
            <a:ext cx="575100" cy="358500"/>
          </a:xfrm>
          <a:prstGeom prst="rect">
            <a:avLst/>
          </a:prstGeom>
          <a:solidFill>
            <a:schemeClr val="lt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84" name="Google Shape;84;g598b74bc67_0_36"/>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85" name="Google Shape;85;g598b74bc67_0_36"/>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g598b74bc67_0_36"/>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nhalt + Text">
  <p:cSld name="Inhalt + Text">
    <p:spTree>
      <p:nvGrpSpPr>
        <p:cNvPr id="1" name="Shape 87"/>
        <p:cNvGrpSpPr/>
        <p:nvPr/>
      </p:nvGrpSpPr>
      <p:grpSpPr>
        <a:xfrm>
          <a:off x="0" y="0"/>
          <a:ext cx="0" cy="0"/>
          <a:chOff x="0" y="0"/>
          <a:chExt cx="0" cy="0"/>
        </a:xfrm>
      </p:grpSpPr>
      <p:sp>
        <p:nvSpPr>
          <p:cNvPr id="88" name="Google Shape;88;g598b74bc67_0_42"/>
          <p:cNvSpPr txBox="1">
            <a:spLocks noGrp="1"/>
          </p:cNvSpPr>
          <p:nvPr>
            <p:ph type="body" idx="1"/>
          </p:nvPr>
        </p:nvSpPr>
        <p:spPr>
          <a:xfrm>
            <a:off x="319090" y="2499360"/>
            <a:ext cx="8508900" cy="3962400"/>
          </a:xfrm>
          <a:prstGeom prst="rect">
            <a:avLst/>
          </a:prstGeom>
          <a:solidFill>
            <a:schemeClr val="lt1"/>
          </a:solid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9" name="Google Shape;89;g598b74bc67_0_42"/>
          <p:cNvSpPr txBox="1">
            <a:spLocks noGrp="1"/>
          </p:cNvSpPr>
          <p:nvPr>
            <p:ph type="sldNum" idx="12"/>
          </p:nvPr>
        </p:nvSpPr>
        <p:spPr>
          <a:xfrm>
            <a:off x="6774934" y="6473313"/>
            <a:ext cx="2052000" cy="365100"/>
          </a:xfrm>
          <a:prstGeom prst="rect">
            <a:avLst/>
          </a:prstGeom>
          <a:solidFill>
            <a:schemeClr val="lt1"/>
          </a:solid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90" name="Google Shape;90;g598b74bc67_0_42"/>
          <p:cNvSpPr txBox="1">
            <a:spLocks noGrp="1"/>
          </p:cNvSpPr>
          <p:nvPr>
            <p:ph type="ftr" idx="11"/>
          </p:nvPr>
        </p:nvSpPr>
        <p:spPr>
          <a:xfrm>
            <a:off x="311162" y="6473313"/>
            <a:ext cx="6464400" cy="365100"/>
          </a:xfrm>
          <a:prstGeom prst="rect">
            <a:avLst/>
          </a:prstGeom>
          <a:solidFill>
            <a:schemeClr val="lt1"/>
          </a:solid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g598b74bc67_0_42"/>
          <p:cNvSpPr txBox="1">
            <a:spLocks noGrp="1"/>
          </p:cNvSpPr>
          <p:nvPr>
            <p:ph type="body" idx="2"/>
          </p:nvPr>
        </p:nvSpPr>
        <p:spPr>
          <a:xfrm>
            <a:off x="319089" y="1762188"/>
            <a:ext cx="8508900" cy="714900"/>
          </a:xfrm>
          <a:prstGeom prst="rect">
            <a:avLst/>
          </a:prstGeom>
          <a:solidFill>
            <a:schemeClr val="lt1"/>
          </a:solid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2" name="Google Shape;92;g598b74bc67_0_42"/>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93"/>
        <p:cNvGrpSpPr/>
        <p:nvPr/>
      </p:nvGrpSpPr>
      <p:grpSpPr>
        <a:xfrm>
          <a:off x="0" y="0"/>
          <a:ext cx="0" cy="0"/>
          <a:chOff x="0" y="0"/>
          <a:chExt cx="0" cy="0"/>
        </a:xfrm>
      </p:grpSpPr>
      <p:sp>
        <p:nvSpPr>
          <p:cNvPr id="94" name="Google Shape;94;g598b74bc67_0_48"/>
          <p:cNvSpPr txBox="1">
            <a:spLocks noGrp="1"/>
          </p:cNvSpPr>
          <p:nvPr>
            <p:ph type="body" idx="1"/>
          </p:nvPr>
        </p:nvSpPr>
        <p:spPr>
          <a:xfrm>
            <a:off x="319091" y="1762188"/>
            <a:ext cx="4180800" cy="46875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5" name="Google Shape;95;g598b74bc67_0_48"/>
          <p:cNvSpPr txBox="1">
            <a:spLocks noGrp="1"/>
          </p:cNvSpPr>
          <p:nvPr>
            <p:ph type="body" idx="2"/>
          </p:nvPr>
        </p:nvSpPr>
        <p:spPr>
          <a:xfrm>
            <a:off x="4647179" y="1762188"/>
            <a:ext cx="4180800" cy="46875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6" name="Google Shape;96;g598b74bc67_0_48"/>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97" name="Google Shape;97;g598b74bc67_0_48"/>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g598b74bc67_0_48"/>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Zwei Inhalte + Text">
  <p:cSld name="Zwei Inhalte + Text">
    <p:spTree>
      <p:nvGrpSpPr>
        <p:cNvPr id="1" name="Shape 99"/>
        <p:cNvGrpSpPr/>
        <p:nvPr/>
      </p:nvGrpSpPr>
      <p:grpSpPr>
        <a:xfrm>
          <a:off x="0" y="0"/>
          <a:ext cx="0" cy="0"/>
          <a:chOff x="0" y="0"/>
          <a:chExt cx="0" cy="0"/>
        </a:xfrm>
      </p:grpSpPr>
      <p:sp>
        <p:nvSpPr>
          <p:cNvPr id="100" name="Google Shape;100;g598b74bc67_0_54"/>
          <p:cNvSpPr txBox="1">
            <a:spLocks noGrp="1"/>
          </p:cNvSpPr>
          <p:nvPr>
            <p:ph type="body" idx="1"/>
          </p:nvPr>
        </p:nvSpPr>
        <p:spPr>
          <a:xfrm>
            <a:off x="319089" y="1762188"/>
            <a:ext cx="8508900" cy="7149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g598b74bc67_0_54"/>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02" name="Google Shape;102;g598b74bc67_0_54"/>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3" name="Google Shape;103;g598b74bc67_0_54"/>
          <p:cNvSpPr txBox="1">
            <a:spLocks noGrp="1"/>
          </p:cNvSpPr>
          <p:nvPr>
            <p:ph type="body" idx="2"/>
          </p:nvPr>
        </p:nvSpPr>
        <p:spPr>
          <a:xfrm>
            <a:off x="316992" y="2484000"/>
            <a:ext cx="4242900" cy="3974700"/>
          </a:xfrm>
          <a:prstGeom prst="rect">
            <a:avLst/>
          </a:prstGeom>
          <a:noFill/>
          <a:ln>
            <a:noFill/>
          </a:ln>
        </p:spPr>
        <p:txBody>
          <a:bodyPr spcFirstLastPara="1" wrap="square" lIns="0" tIns="45700" rIns="0" bIns="45700" anchor="t" anchorCtr="0">
            <a:noAutofit/>
          </a:bodyPr>
          <a:lstStyle>
            <a:lvl1pPr marL="457200" marR="0" lvl="0" indent="-228600" algn="l" rtl="0">
              <a:lnSpc>
                <a:spcPct val="10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4" name="Google Shape;104;g598b74bc67_0_54"/>
          <p:cNvSpPr>
            <a:spLocks noGrp="1"/>
          </p:cNvSpPr>
          <p:nvPr>
            <p:ph type="pic" idx="3"/>
          </p:nvPr>
        </p:nvSpPr>
        <p:spPr>
          <a:xfrm>
            <a:off x="4584192" y="2484120"/>
            <a:ext cx="4244400" cy="3974400"/>
          </a:xfrm>
          <a:prstGeom prst="rect">
            <a:avLst/>
          </a:prstGeom>
          <a:noFill/>
          <a:ln>
            <a:noFill/>
          </a:ln>
        </p:spPr>
        <p:txBody>
          <a:bodyPr spcFirstLastPara="1" wrap="square" lIns="91425" tIns="45700" rIns="91425" bIns="45700" anchor="t" anchorCtr="0">
            <a:noAutofit/>
          </a:bodyPr>
          <a:lstStyle>
            <a:lvl1pPr marR="0" lvl="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5" name="Google Shape;105;g598b74bc67_0_54"/>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Zwei Inhalte + Text (Hintergrund)">
  <p:cSld name="Zwei Inhalte + Text (Hintergrund)">
    <p:spTree>
      <p:nvGrpSpPr>
        <p:cNvPr id="1" name="Shape 106"/>
        <p:cNvGrpSpPr/>
        <p:nvPr/>
      </p:nvGrpSpPr>
      <p:grpSpPr>
        <a:xfrm>
          <a:off x="0" y="0"/>
          <a:ext cx="0" cy="0"/>
          <a:chOff x="0" y="0"/>
          <a:chExt cx="0" cy="0"/>
        </a:xfrm>
      </p:grpSpPr>
      <p:sp>
        <p:nvSpPr>
          <p:cNvPr id="107" name="Google Shape;107;g598b74bc67_0_61"/>
          <p:cNvSpPr/>
          <p:nvPr/>
        </p:nvSpPr>
        <p:spPr>
          <a:xfrm>
            <a:off x="0" y="2477139"/>
            <a:ext cx="9144000" cy="4380900"/>
          </a:xfrm>
          <a:prstGeom prst="rect">
            <a:avLst/>
          </a:prstGeom>
          <a:solidFill>
            <a:srgbClr val="F2F2F2"/>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1000" b="0" i="0" u="none" strike="noStrike" cap="none">
              <a:solidFill>
                <a:schemeClr val="dk1"/>
              </a:solidFill>
              <a:latin typeface="Arial"/>
              <a:ea typeface="Arial"/>
              <a:cs typeface="Arial"/>
              <a:sym typeface="Arial"/>
            </a:endParaRPr>
          </a:p>
        </p:txBody>
      </p:sp>
      <p:sp>
        <p:nvSpPr>
          <p:cNvPr id="108" name="Google Shape;108;g598b74bc67_0_61"/>
          <p:cNvSpPr txBox="1">
            <a:spLocks noGrp="1"/>
          </p:cNvSpPr>
          <p:nvPr>
            <p:ph type="body" idx="1"/>
          </p:nvPr>
        </p:nvSpPr>
        <p:spPr>
          <a:xfrm>
            <a:off x="319089" y="1762188"/>
            <a:ext cx="8508900" cy="7149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9" name="Google Shape;109;g598b74bc67_0_61"/>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10" name="Google Shape;110;g598b74bc67_0_61"/>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g598b74bc67_0_61"/>
          <p:cNvSpPr txBox="1">
            <a:spLocks noGrp="1"/>
          </p:cNvSpPr>
          <p:nvPr>
            <p:ph type="body" idx="2"/>
          </p:nvPr>
        </p:nvSpPr>
        <p:spPr>
          <a:xfrm>
            <a:off x="316992" y="2484000"/>
            <a:ext cx="4242900" cy="3974700"/>
          </a:xfrm>
          <a:prstGeom prst="rect">
            <a:avLst/>
          </a:prstGeom>
          <a:noFill/>
          <a:ln>
            <a:noFill/>
          </a:ln>
        </p:spPr>
        <p:txBody>
          <a:bodyPr spcFirstLastPara="1" wrap="square" lIns="0" tIns="45700" rIns="0" bIns="45700" anchor="t" anchorCtr="0">
            <a:noAutofit/>
          </a:bodyPr>
          <a:lstStyle>
            <a:lvl1pPr marL="457200" marR="0" lvl="0" indent="-228600" algn="l" rtl="0">
              <a:lnSpc>
                <a:spcPct val="10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2" name="Google Shape;112;g598b74bc67_0_61"/>
          <p:cNvSpPr>
            <a:spLocks noGrp="1"/>
          </p:cNvSpPr>
          <p:nvPr>
            <p:ph type="pic" idx="3"/>
          </p:nvPr>
        </p:nvSpPr>
        <p:spPr>
          <a:xfrm>
            <a:off x="4584192" y="2484120"/>
            <a:ext cx="4244400" cy="3974400"/>
          </a:xfrm>
          <a:prstGeom prst="rect">
            <a:avLst/>
          </a:prstGeom>
          <a:noFill/>
          <a:ln>
            <a:noFill/>
          </a:ln>
        </p:spPr>
        <p:txBody>
          <a:bodyPr spcFirstLastPara="1" wrap="square" lIns="91425" tIns="45700" rIns="91425" bIns="45700" anchor="t" anchorCtr="0">
            <a:noAutofit/>
          </a:bodyPr>
          <a:lstStyle>
            <a:lvl1pPr marR="0" lvl="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3" name="Google Shape;113;g598b74bc67_0_61"/>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oße Bilder">
  <p:cSld name="große Bilder">
    <p:spTree>
      <p:nvGrpSpPr>
        <p:cNvPr id="1" name="Shape 114"/>
        <p:cNvGrpSpPr/>
        <p:nvPr/>
      </p:nvGrpSpPr>
      <p:grpSpPr>
        <a:xfrm>
          <a:off x="0" y="0"/>
          <a:ext cx="0" cy="0"/>
          <a:chOff x="0" y="0"/>
          <a:chExt cx="0" cy="0"/>
        </a:xfrm>
      </p:grpSpPr>
      <p:sp>
        <p:nvSpPr>
          <p:cNvPr id="115" name="Google Shape;115;g598b74bc67_0_69"/>
          <p:cNvSpPr txBox="1">
            <a:spLocks noGrp="1"/>
          </p:cNvSpPr>
          <p:nvPr>
            <p:ph type="body" idx="1"/>
          </p:nvPr>
        </p:nvSpPr>
        <p:spPr>
          <a:xfrm>
            <a:off x="319089" y="1762188"/>
            <a:ext cx="8508900" cy="7149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6" name="Google Shape;116;g598b74bc67_0_69"/>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17" name="Google Shape;117;g598b74bc67_0_69"/>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g598b74bc67_0_69"/>
          <p:cNvSpPr>
            <a:spLocks noGrp="1"/>
          </p:cNvSpPr>
          <p:nvPr>
            <p:ph type="pic" idx="2"/>
          </p:nvPr>
        </p:nvSpPr>
        <p:spPr>
          <a:xfrm>
            <a:off x="0" y="2476500"/>
            <a:ext cx="9144000" cy="4381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9" name="Google Shape;119;g598b74bc67_0_69"/>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lder formatfüllend">
  <p:cSld name="Bilder formatfüllend">
    <p:spTree>
      <p:nvGrpSpPr>
        <p:cNvPr id="1" name="Shape 120"/>
        <p:cNvGrpSpPr/>
        <p:nvPr/>
      </p:nvGrpSpPr>
      <p:grpSpPr>
        <a:xfrm>
          <a:off x="0" y="0"/>
          <a:ext cx="0" cy="0"/>
          <a:chOff x="0" y="0"/>
          <a:chExt cx="0" cy="0"/>
        </a:xfrm>
      </p:grpSpPr>
      <p:sp>
        <p:nvSpPr>
          <p:cNvPr id="121" name="Google Shape;121;g598b74bc67_0_75"/>
          <p:cNvSpPr>
            <a:spLocks noGrp="1"/>
          </p:cNvSpPr>
          <p:nvPr>
            <p:ph type="pic" idx="2"/>
          </p:nvPr>
        </p:nvSpPr>
        <p:spPr>
          <a:xfrm>
            <a:off x="0" y="1691640"/>
            <a:ext cx="9144000" cy="5166300"/>
          </a:xfrm>
          <a:prstGeom prst="rect">
            <a:avLst/>
          </a:prstGeom>
          <a:noFill/>
          <a:ln>
            <a:noFill/>
          </a:ln>
        </p:spPr>
        <p:txBody>
          <a:bodyPr spcFirstLastPara="1" wrap="square" lIns="91425" tIns="45700" rIns="91425" bIns="45700" anchor="t" anchorCtr="0">
            <a:noAutofit/>
          </a:bodyPr>
          <a:lstStyle>
            <a:lvl1pPr marR="0" lvl="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g598b74bc67_0_75"/>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23" name="Google Shape;123;g598b74bc67_0_75"/>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g598b74bc67_0_75"/>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nhalt">
  <p:cSld name="Inhalt">
    <p:spTree>
      <p:nvGrpSpPr>
        <p:cNvPr id="1" name="Shape 129"/>
        <p:cNvGrpSpPr/>
        <p:nvPr/>
      </p:nvGrpSpPr>
      <p:grpSpPr>
        <a:xfrm>
          <a:off x="0" y="0"/>
          <a:ext cx="0" cy="0"/>
          <a:chOff x="0" y="0"/>
          <a:chExt cx="0" cy="0"/>
        </a:xfrm>
      </p:grpSpPr>
      <p:sp>
        <p:nvSpPr>
          <p:cNvPr id="130" name="Google Shape;130;g5c7742bae4_1_285"/>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1" name="Google Shape;131;g5c7742bae4_1_285"/>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32" name="Google Shape;132;g5c7742bae4_1_285"/>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g5c7742bae4_1_285"/>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tart">
  <p:cSld name="Start">
    <p:spTree>
      <p:nvGrpSpPr>
        <p:cNvPr id="1" name="Shape 134"/>
        <p:cNvGrpSpPr/>
        <p:nvPr/>
      </p:nvGrpSpPr>
      <p:grpSpPr>
        <a:xfrm>
          <a:off x="0" y="0"/>
          <a:ext cx="0" cy="0"/>
          <a:chOff x="0" y="0"/>
          <a:chExt cx="0" cy="0"/>
        </a:xfrm>
      </p:grpSpPr>
      <p:sp>
        <p:nvSpPr>
          <p:cNvPr id="135" name="Google Shape;135;g5c7742bae4_1_290"/>
          <p:cNvSpPr txBox="1">
            <a:spLocks noGrp="1"/>
          </p:cNvSpPr>
          <p:nvPr>
            <p:ph type="body" idx="1"/>
          </p:nvPr>
        </p:nvSpPr>
        <p:spPr>
          <a:xfrm>
            <a:off x="319088" y="1978720"/>
            <a:ext cx="8508900" cy="1274100"/>
          </a:xfrm>
          <a:prstGeom prst="rect">
            <a:avLst/>
          </a:prstGeom>
          <a:noFill/>
          <a:ln>
            <a:noFill/>
          </a:ln>
        </p:spPr>
        <p:txBody>
          <a:bodyPr spcFirstLastPara="1" wrap="square" lIns="0" tIns="0" rIns="0" bIns="0" anchor="t" anchorCtr="0">
            <a:noAutofit/>
          </a:bodyPr>
          <a:lstStyle>
            <a:lvl1pPr marL="457200" marR="0" lvl="0" indent="-228600" algn="l" rtl="0">
              <a:lnSpc>
                <a:spcPct val="15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6" name="Google Shape;136;g5c7742bae4_1_290"/>
          <p:cNvSpPr/>
          <p:nvPr/>
        </p:nvSpPr>
        <p:spPr>
          <a:xfrm>
            <a:off x="8347635" y="6408271"/>
            <a:ext cx="575100" cy="358500"/>
          </a:xfrm>
          <a:prstGeom prst="rect">
            <a:avLst/>
          </a:prstGeom>
          <a:solidFill>
            <a:schemeClr val="lt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137" name="Google Shape;137;g5c7742bae4_1_290"/>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38" name="Google Shape;138;g5c7742bae4_1_290"/>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g5c7742bae4_1_290"/>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halt">
  <p:cSld name="Inhalt">
    <p:spTree>
      <p:nvGrpSpPr>
        <p:cNvPr id="1" name="Shape 23"/>
        <p:cNvGrpSpPr/>
        <p:nvPr/>
      </p:nvGrpSpPr>
      <p:grpSpPr>
        <a:xfrm>
          <a:off x="0" y="0"/>
          <a:ext cx="0" cy="0"/>
          <a:chOff x="0" y="0"/>
          <a:chExt cx="0" cy="0"/>
        </a:xfrm>
      </p:grpSpPr>
      <p:sp>
        <p:nvSpPr>
          <p:cNvPr id="24" name="Google Shape;24;p12"/>
          <p:cNvSpPr txBox="1">
            <a:spLocks noGrp="1"/>
          </p:cNvSpPr>
          <p:nvPr>
            <p:ph type="body" idx="1"/>
          </p:nvPr>
        </p:nvSpPr>
        <p:spPr>
          <a:xfrm>
            <a:off x="319090" y="1762188"/>
            <a:ext cx="8508999" cy="4699572"/>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 name="Google Shape;25;p12"/>
          <p:cNvSpPr txBox="1">
            <a:spLocks noGrp="1"/>
          </p:cNvSpPr>
          <p:nvPr>
            <p:ph type="sldNum" idx="12"/>
          </p:nvPr>
        </p:nvSpPr>
        <p:spPr>
          <a:xfrm>
            <a:off x="6774934" y="6473313"/>
            <a:ext cx="2052074" cy="365125"/>
          </a:xfrm>
          <a:prstGeom prst="rect">
            <a:avLst/>
          </a:prstGeom>
          <a:noFill/>
          <a:ln>
            <a:noFill/>
          </a:ln>
        </p:spPr>
        <p:txBody>
          <a:bodyPr spcFirstLastPara="1" wrap="square" lIns="0" tIns="45700" rIns="0"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26" name="Google Shape;26;p12"/>
          <p:cNvSpPr txBox="1">
            <a:spLocks noGrp="1"/>
          </p:cNvSpPr>
          <p:nvPr>
            <p:ph type="ftr" idx="11"/>
          </p:nvPr>
        </p:nvSpPr>
        <p:spPr>
          <a:xfrm>
            <a:off x="311162" y="6473313"/>
            <a:ext cx="646428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title"/>
          </p:nvPr>
        </p:nvSpPr>
        <p:spPr>
          <a:xfrm>
            <a:off x="319090" y="994334"/>
            <a:ext cx="8508999" cy="410369"/>
          </a:xfrm>
          <a:prstGeom prst="rect">
            <a:avLst/>
          </a:prstGeom>
          <a:noFill/>
          <a:ln>
            <a:noFill/>
          </a:ln>
        </p:spPr>
        <p:txBody>
          <a:bodyPr spcFirstLastPara="1" wrap="square" lIns="0" tIns="0" rIns="0" bIns="0" anchor="t" anchorCtr="0">
            <a:sp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nhalt + Text">
  <p:cSld name="Inhalt + Text">
    <p:spTree>
      <p:nvGrpSpPr>
        <p:cNvPr id="1" name="Shape 140"/>
        <p:cNvGrpSpPr/>
        <p:nvPr/>
      </p:nvGrpSpPr>
      <p:grpSpPr>
        <a:xfrm>
          <a:off x="0" y="0"/>
          <a:ext cx="0" cy="0"/>
          <a:chOff x="0" y="0"/>
          <a:chExt cx="0" cy="0"/>
        </a:xfrm>
      </p:grpSpPr>
      <p:sp>
        <p:nvSpPr>
          <p:cNvPr id="141" name="Google Shape;141;g5c7742bae4_1_296"/>
          <p:cNvSpPr txBox="1">
            <a:spLocks noGrp="1"/>
          </p:cNvSpPr>
          <p:nvPr>
            <p:ph type="body" idx="1"/>
          </p:nvPr>
        </p:nvSpPr>
        <p:spPr>
          <a:xfrm>
            <a:off x="319090" y="2499360"/>
            <a:ext cx="8508900" cy="3962400"/>
          </a:xfrm>
          <a:prstGeom prst="rect">
            <a:avLst/>
          </a:prstGeom>
          <a:solidFill>
            <a:schemeClr val="lt1"/>
          </a:solid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2" name="Google Shape;142;g5c7742bae4_1_296"/>
          <p:cNvSpPr txBox="1">
            <a:spLocks noGrp="1"/>
          </p:cNvSpPr>
          <p:nvPr>
            <p:ph type="sldNum" idx="12"/>
          </p:nvPr>
        </p:nvSpPr>
        <p:spPr>
          <a:xfrm>
            <a:off x="6774934" y="6473313"/>
            <a:ext cx="2052000" cy="365100"/>
          </a:xfrm>
          <a:prstGeom prst="rect">
            <a:avLst/>
          </a:prstGeom>
          <a:solidFill>
            <a:schemeClr val="lt1"/>
          </a:solid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43" name="Google Shape;143;g5c7742bae4_1_296"/>
          <p:cNvSpPr txBox="1">
            <a:spLocks noGrp="1"/>
          </p:cNvSpPr>
          <p:nvPr>
            <p:ph type="ftr" idx="11"/>
          </p:nvPr>
        </p:nvSpPr>
        <p:spPr>
          <a:xfrm>
            <a:off x="311162" y="6473313"/>
            <a:ext cx="6464400" cy="365100"/>
          </a:xfrm>
          <a:prstGeom prst="rect">
            <a:avLst/>
          </a:prstGeom>
          <a:solidFill>
            <a:schemeClr val="lt1"/>
          </a:solid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4" name="Google Shape;144;g5c7742bae4_1_296"/>
          <p:cNvSpPr txBox="1">
            <a:spLocks noGrp="1"/>
          </p:cNvSpPr>
          <p:nvPr>
            <p:ph type="body" idx="2"/>
          </p:nvPr>
        </p:nvSpPr>
        <p:spPr>
          <a:xfrm>
            <a:off x="319089" y="1762188"/>
            <a:ext cx="8508900" cy="714900"/>
          </a:xfrm>
          <a:prstGeom prst="rect">
            <a:avLst/>
          </a:prstGeom>
          <a:solidFill>
            <a:schemeClr val="lt1"/>
          </a:solid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5" name="Google Shape;145;g5c7742bae4_1_296"/>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146"/>
        <p:cNvGrpSpPr/>
        <p:nvPr/>
      </p:nvGrpSpPr>
      <p:grpSpPr>
        <a:xfrm>
          <a:off x="0" y="0"/>
          <a:ext cx="0" cy="0"/>
          <a:chOff x="0" y="0"/>
          <a:chExt cx="0" cy="0"/>
        </a:xfrm>
      </p:grpSpPr>
      <p:sp>
        <p:nvSpPr>
          <p:cNvPr id="147" name="Google Shape;147;g5c7742bae4_1_302"/>
          <p:cNvSpPr txBox="1">
            <a:spLocks noGrp="1"/>
          </p:cNvSpPr>
          <p:nvPr>
            <p:ph type="body" idx="1"/>
          </p:nvPr>
        </p:nvSpPr>
        <p:spPr>
          <a:xfrm>
            <a:off x="319091" y="1762188"/>
            <a:ext cx="4180800" cy="46875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8" name="Google Shape;148;g5c7742bae4_1_302"/>
          <p:cNvSpPr txBox="1">
            <a:spLocks noGrp="1"/>
          </p:cNvSpPr>
          <p:nvPr>
            <p:ph type="body" idx="2"/>
          </p:nvPr>
        </p:nvSpPr>
        <p:spPr>
          <a:xfrm>
            <a:off x="4647179" y="1762188"/>
            <a:ext cx="4180800" cy="46875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9" name="Google Shape;149;g5c7742bae4_1_302"/>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50" name="Google Shape;150;g5c7742bae4_1_302"/>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1" name="Google Shape;151;g5c7742bae4_1_302"/>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Zwei Inhalte + Text">
  <p:cSld name="Zwei Inhalte + Text">
    <p:spTree>
      <p:nvGrpSpPr>
        <p:cNvPr id="1" name="Shape 152"/>
        <p:cNvGrpSpPr/>
        <p:nvPr/>
      </p:nvGrpSpPr>
      <p:grpSpPr>
        <a:xfrm>
          <a:off x="0" y="0"/>
          <a:ext cx="0" cy="0"/>
          <a:chOff x="0" y="0"/>
          <a:chExt cx="0" cy="0"/>
        </a:xfrm>
      </p:grpSpPr>
      <p:sp>
        <p:nvSpPr>
          <p:cNvPr id="153" name="Google Shape;153;g5c7742bae4_1_308"/>
          <p:cNvSpPr txBox="1">
            <a:spLocks noGrp="1"/>
          </p:cNvSpPr>
          <p:nvPr>
            <p:ph type="body" idx="1"/>
          </p:nvPr>
        </p:nvSpPr>
        <p:spPr>
          <a:xfrm>
            <a:off x="319089" y="1762188"/>
            <a:ext cx="8508900" cy="7149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4" name="Google Shape;154;g5c7742bae4_1_308"/>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55" name="Google Shape;155;g5c7742bae4_1_308"/>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6" name="Google Shape;156;g5c7742bae4_1_308"/>
          <p:cNvSpPr txBox="1">
            <a:spLocks noGrp="1"/>
          </p:cNvSpPr>
          <p:nvPr>
            <p:ph type="body" idx="2"/>
          </p:nvPr>
        </p:nvSpPr>
        <p:spPr>
          <a:xfrm>
            <a:off x="316992" y="2484000"/>
            <a:ext cx="4242900" cy="3974700"/>
          </a:xfrm>
          <a:prstGeom prst="rect">
            <a:avLst/>
          </a:prstGeom>
          <a:noFill/>
          <a:ln>
            <a:noFill/>
          </a:ln>
        </p:spPr>
        <p:txBody>
          <a:bodyPr spcFirstLastPara="1" wrap="square" lIns="0" tIns="45700" rIns="0" bIns="45700" anchor="t" anchorCtr="0">
            <a:noAutofit/>
          </a:bodyPr>
          <a:lstStyle>
            <a:lvl1pPr marL="457200" marR="0" lvl="0" indent="-228600" algn="l" rtl="0">
              <a:lnSpc>
                <a:spcPct val="10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7" name="Google Shape;157;g5c7742bae4_1_308"/>
          <p:cNvSpPr>
            <a:spLocks noGrp="1"/>
          </p:cNvSpPr>
          <p:nvPr>
            <p:ph type="pic" idx="3"/>
          </p:nvPr>
        </p:nvSpPr>
        <p:spPr>
          <a:xfrm>
            <a:off x="4584192" y="2484120"/>
            <a:ext cx="4244400" cy="3974400"/>
          </a:xfrm>
          <a:prstGeom prst="rect">
            <a:avLst/>
          </a:prstGeom>
          <a:noFill/>
          <a:ln>
            <a:noFill/>
          </a:ln>
        </p:spPr>
        <p:txBody>
          <a:bodyPr spcFirstLastPara="1" wrap="square" lIns="91425" tIns="45700" rIns="91425" bIns="45700" anchor="t" anchorCtr="0">
            <a:noAutofit/>
          </a:bodyPr>
          <a:lstStyle>
            <a:lvl1pPr marR="0" lvl="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8" name="Google Shape;158;g5c7742bae4_1_308"/>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Zwei Inhalte + Text (Hintergrund)">
  <p:cSld name="Zwei Inhalte + Text (Hintergrund)">
    <p:spTree>
      <p:nvGrpSpPr>
        <p:cNvPr id="1" name="Shape 159"/>
        <p:cNvGrpSpPr/>
        <p:nvPr/>
      </p:nvGrpSpPr>
      <p:grpSpPr>
        <a:xfrm>
          <a:off x="0" y="0"/>
          <a:ext cx="0" cy="0"/>
          <a:chOff x="0" y="0"/>
          <a:chExt cx="0" cy="0"/>
        </a:xfrm>
      </p:grpSpPr>
      <p:sp>
        <p:nvSpPr>
          <p:cNvPr id="160" name="Google Shape;160;g5c7742bae4_1_315"/>
          <p:cNvSpPr/>
          <p:nvPr/>
        </p:nvSpPr>
        <p:spPr>
          <a:xfrm>
            <a:off x="0" y="2477139"/>
            <a:ext cx="9144000" cy="4380900"/>
          </a:xfrm>
          <a:prstGeom prst="rect">
            <a:avLst/>
          </a:prstGeom>
          <a:solidFill>
            <a:srgbClr val="F2F2F2"/>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1000">
              <a:solidFill>
                <a:schemeClr val="dk1"/>
              </a:solidFill>
              <a:latin typeface="Arial"/>
              <a:ea typeface="Arial"/>
              <a:cs typeface="Arial"/>
              <a:sym typeface="Arial"/>
            </a:endParaRPr>
          </a:p>
        </p:txBody>
      </p:sp>
      <p:sp>
        <p:nvSpPr>
          <p:cNvPr id="161" name="Google Shape;161;g5c7742bae4_1_315"/>
          <p:cNvSpPr txBox="1">
            <a:spLocks noGrp="1"/>
          </p:cNvSpPr>
          <p:nvPr>
            <p:ph type="body" idx="1"/>
          </p:nvPr>
        </p:nvSpPr>
        <p:spPr>
          <a:xfrm>
            <a:off x="319089" y="1762188"/>
            <a:ext cx="8508900" cy="7149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2" name="Google Shape;162;g5c7742bae4_1_315"/>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63" name="Google Shape;163;g5c7742bae4_1_315"/>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4" name="Google Shape;164;g5c7742bae4_1_315"/>
          <p:cNvSpPr txBox="1">
            <a:spLocks noGrp="1"/>
          </p:cNvSpPr>
          <p:nvPr>
            <p:ph type="body" idx="2"/>
          </p:nvPr>
        </p:nvSpPr>
        <p:spPr>
          <a:xfrm>
            <a:off x="316992" y="2484000"/>
            <a:ext cx="4242900" cy="3974700"/>
          </a:xfrm>
          <a:prstGeom prst="rect">
            <a:avLst/>
          </a:prstGeom>
          <a:noFill/>
          <a:ln>
            <a:noFill/>
          </a:ln>
        </p:spPr>
        <p:txBody>
          <a:bodyPr spcFirstLastPara="1" wrap="square" lIns="0" tIns="45700" rIns="0" bIns="45700" anchor="t" anchorCtr="0">
            <a:noAutofit/>
          </a:bodyPr>
          <a:lstStyle>
            <a:lvl1pPr marL="457200" marR="0" lvl="0" indent="-228600" algn="l" rtl="0">
              <a:lnSpc>
                <a:spcPct val="10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5" name="Google Shape;165;g5c7742bae4_1_315"/>
          <p:cNvSpPr>
            <a:spLocks noGrp="1"/>
          </p:cNvSpPr>
          <p:nvPr>
            <p:ph type="pic" idx="3"/>
          </p:nvPr>
        </p:nvSpPr>
        <p:spPr>
          <a:xfrm>
            <a:off x="4584192" y="2484120"/>
            <a:ext cx="4244400" cy="3974400"/>
          </a:xfrm>
          <a:prstGeom prst="rect">
            <a:avLst/>
          </a:prstGeom>
          <a:noFill/>
          <a:ln>
            <a:noFill/>
          </a:ln>
        </p:spPr>
        <p:txBody>
          <a:bodyPr spcFirstLastPara="1" wrap="square" lIns="91425" tIns="45700" rIns="91425" bIns="45700" anchor="t" anchorCtr="0">
            <a:noAutofit/>
          </a:bodyPr>
          <a:lstStyle>
            <a:lvl1pPr marR="0" lvl="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6" name="Google Shape;166;g5c7742bae4_1_315"/>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große Bilder">
  <p:cSld name="große Bilder">
    <p:spTree>
      <p:nvGrpSpPr>
        <p:cNvPr id="1" name="Shape 167"/>
        <p:cNvGrpSpPr/>
        <p:nvPr/>
      </p:nvGrpSpPr>
      <p:grpSpPr>
        <a:xfrm>
          <a:off x="0" y="0"/>
          <a:ext cx="0" cy="0"/>
          <a:chOff x="0" y="0"/>
          <a:chExt cx="0" cy="0"/>
        </a:xfrm>
      </p:grpSpPr>
      <p:sp>
        <p:nvSpPr>
          <p:cNvPr id="168" name="Google Shape;168;g5c7742bae4_1_323"/>
          <p:cNvSpPr txBox="1">
            <a:spLocks noGrp="1"/>
          </p:cNvSpPr>
          <p:nvPr>
            <p:ph type="body" idx="1"/>
          </p:nvPr>
        </p:nvSpPr>
        <p:spPr>
          <a:xfrm>
            <a:off x="319089" y="1762188"/>
            <a:ext cx="8508900" cy="71490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9" name="Google Shape;169;g5c7742bae4_1_323"/>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70" name="Google Shape;170;g5c7742bae4_1_323"/>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1" name="Google Shape;171;g5c7742bae4_1_323"/>
          <p:cNvSpPr>
            <a:spLocks noGrp="1"/>
          </p:cNvSpPr>
          <p:nvPr>
            <p:ph type="pic" idx="2"/>
          </p:nvPr>
        </p:nvSpPr>
        <p:spPr>
          <a:xfrm>
            <a:off x="0" y="2476500"/>
            <a:ext cx="9144000" cy="4381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2" name="Google Shape;172;g5c7742bae4_1_323"/>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lder formatfüllend">
  <p:cSld name="Bilder formatfüllend">
    <p:spTree>
      <p:nvGrpSpPr>
        <p:cNvPr id="1" name="Shape 173"/>
        <p:cNvGrpSpPr/>
        <p:nvPr/>
      </p:nvGrpSpPr>
      <p:grpSpPr>
        <a:xfrm>
          <a:off x="0" y="0"/>
          <a:ext cx="0" cy="0"/>
          <a:chOff x="0" y="0"/>
          <a:chExt cx="0" cy="0"/>
        </a:xfrm>
      </p:grpSpPr>
      <p:sp>
        <p:nvSpPr>
          <p:cNvPr id="174" name="Google Shape;174;g5c7742bae4_1_329"/>
          <p:cNvSpPr>
            <a:spLocks noGrp="1"/>
          </p:cNvSpPr>
          <p:nvPr>
            <p:ph type="pic" idx="2"/>
          </p:nvPr>
        </p:nvSpPr>
        <p:spPr>
          <a:xfrm>
            <a:off x="0" y="1691640"/>
            <a:ext cx="9144000" cy="5166300"/>
          </a:xfrm>
          <a:prstGeom prst="rect">
            <a:avLst/>
          </a:prstGeom>
          <a:noFill/>
          <a:ln>
            <a:noFill/>
          </a:ln>
        </p:spPr>
        <p:txBody>
          <a:bodyPr spcFirstLastPara="1" wrap="square" lIns="91425" tIns="45700" rIns="91425" bIns="45700" anchor="t" anchorCtr="0">
            <a:noAutofit/>
          </a:bodyPr>
          <a:lstStyle>
            <a:lvl1pPr marR="0" lvl="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5" name="Google Shape;175;g5c7742bae4_1_329"/>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176" name="Google Shape;176;g5c7742bae4_1_329"/>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7" name="Google Shape;177;g5c7742bae4_1_329"/>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tart">
  <p:cSld name="Start">
    <p:spTree>
      <p:nvGrpSpPr>
        <p:cNvPr id="1" name="Shape 28"/>
        <p:cNvGrpSpPr/>
        <p:nvPr/>
      </p:nvGrpSpPr>
      <p:grpSpPr>
        <a:xfrm>
          <a:off x="0" y="0"/>
          <a:ext cx="0" cy="0"/>
          <a:chOff x="0" y="0"/>
          <a:chExt cx="0" cy="0"/>
        </a:xfrm>
      </p:grpSpPr>
      <p:sp>
        <p:nvSpPr>
          <p:cNvPr id="29" name="Google Shape;29;p13"/>
          <p:cNvSpPr txBox="1">
            <a:spLocks noGrp="1"/>
          </p:cNvSpPr>
          <p:nvPr>
            <p:ph type="body" idx="1"/>
          </p:nvPr>
        </p:nvSpPr>
        <p:spPr>
          <a:xfrm>
            <a:off x="319088" y="1978720"/>
            <a:ext cx="8508999" cy="1274125"/>
          </a:xfrm>
          <a:prstGeom prst="rect">
            <a:avLst/>
          </a:prstGeom>
          <a:noFill/>
          <a:ln>
            <a:noFill/>
          </a:ln>
        </p:spPr>
        <p:txBody>
          <a:bodyPr spcFirstLastPara="1" wrap="square" lIns="0" tIns="0" rIns="0" bIns="0" anchor="t" anchorCtr="0">
            <a:noAutofit/>
          </a:bodyPr>
          <a:lstStyle>
            <a:lvl1pPr marL="457200" marR="0" lvl="0" indent="-228600" algn="l" rtl="0">
              <a:lnSpc>
                <a:spcPct val="15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 name="Google Shape;30;p13"/>
          <p:cNvSpPr/>
          <p:nvPr/>
        </p:nvSpPr>
        <p:spPr>
          <a:xfrm>
            <a:off x="8347635" y="6408271"/>
            <a:ext cx="575236" cy="358588"/>
          </a:xfrm>
          <a:prstGeom prst="rect">
            <a:avLst/>
          </a:prstGeom>
          <a:solidFill>
            <a:schemeClr val="lt1"/>
          </a:solid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p:txBody>
      </p:sp>
      <p:sp>
        <p:nvSpPr>
          <p:cNvPr id="31" name="Google Shape;31;p13"/>
          <p:cNvSpPr txBox="1">
            <a:spLocks noGrp="1"/>
          </p:cNvSpPr>
          <p:nvPr>
            <p:ph type="sldNum" idx="12"/>
          </p:nvPr>
        </p:nvSpPr>
        <p:spPr>
          <a:xfrm>
            <a:off x="6774934" y="6473313"/>
            <a:ext cx="2052074" cy="365125"/>
          </a:xfrm>
          <a:prstGeom prst="rect">
            <a:avLst/>
          </a:prstGeom>
          <a:noFill/>
          <a:ln>
            <a:noFill/>
          </a:ln>
        </p:spPr>
        <p:txBody>
          <a:bodyPr spcFirstLastPara="1" wrap="square" lIns="0" tIns="45700" rIns="0"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32" name="Google Shape;32;p13"/>
          <p:cNvSpPr txBox="1">
            <a:spLocks noGrp="1"/>
          </p:cNvSpPr>
          <p:nvPr>
            <p:ph type="ftr" idx="11"/>
          </p:nvPr>
        </p:nvSpPr>
        <p:spPr>
          <a:xfrm>
            <a:off x="311162" y="6473313"/>
            <a:ext cx="646428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title"/>
          </p:nvPr>
        </p:nvSpPr>
        <p:spPr>
          <a:xfrm>
            <a:off x="319090" y="994334"/>
            <a:ext cx="8508999" cy="410369"/>
          </a:xfrm>
          <a:prstGeom prst="rect">
            <a:avLst/>
          </a:prstGeom>
          <a:noFill/>
          <a:ln>
            <a:noFill/>
          </a:ln>
        </p:spPr>
        <p:txBody>
          <a:bodyPr spcFirstLastPara="1" wrap="square" lIns="0" tIns="0" rIns="0" bIns="0" anchor="t" anchorCtr="0">
            <a:sp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alt + Text">
  <p:cSld name="Inhalt + Text">
    <p:spTree>
      <p:nvGrpSpPr>
        <p:cNvPr id="1" name="Shape 34"/>
        <p:cNvGrpSpPr/>
        <p:nvPr/>
      </p:nvGrpSpPr>
      <p:grpSpPr>
        <a:xfrm>
          <a:off x="0" y="0"/>
          <a:ext cx="0" cy="0"/>
          <a:chOff x="0" y="0"/>
          <a:chExt cx="0" cy="0"/>
        </a:xfrm>
      </p:grpSpPr>
      <p:sp>
        <p:nvSpPr>
          <p:cNvPr id="35" name="Google Shape;35;p14"/>
          <p:cNvSpPr txBox="1">
            <a:spLocks noGrp="1"/>
          </p:cNvSpPr>
          <p:nvPr>
            <p:ph type="body" idx="1"/>
          </p:nvPr>
        </p:nvSpPr>
        <p:spPr>
          <a:xfrm>
            <a:off x="319090" y="2499360"/>
            <a:ext cx="8508999" cy="3962400"/>
          </a:xfrm>
          <a:prstGeom prst="rect">
            <a:avLst/>
          </a:prstGeom>
          <a:solidFill>
            <a:schemeClr val="lt1"/>
          </a:solid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6" name="Google Shape;36;p14"/>
          <p:cNvSpPr txBox="1">
            <a:spLocks noGrp="1"/>
          </p:cNvSpPr>
          <p:nvPr>
            <p:ph type="sldNum" idx="12"/>
          </p:nvPr>
        </p:nvSpPr>
        <p:spPr>
          <a:xfrm>
            <a:off x="6774934" y="6473313"/>
            <a:ext cx="2052074" cy="365125"/>
          </a:xfrm>
          <a:prstGeom prst="rect">
            <a:avLst/>
          </a:prstGeom>
          <a:solidFill>
            <a:schemeClr val="lt1"/>
          </a:solidFill>
          <a:ln>
            <a:noFill/>
          </a:ln>
        </p:spPr>
        <p:txBody>
          <a:bodyPr spcFirstLastPara="1" wrap="square" lIns="0" tIns="45700" rIns="0"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37" name="Google Shape;37;p14"/>
          <p:cNvSpPr txBox="1">
            <a:spLocks noGrp="1"/>
          </p:cNvSpPr>
          <p:nvPr>
            <p:ph type="ftr" idx="11"/>
          </p:nvPr>
        </p:nvSpPr>
        <p:spPr>
          <a:xfrm>
            <a:off x="311162" y="6473313"/>
            <a:ext cx="6464280" cy="365125"/>
          </a:xfrm>
          <a:prstGeom prst="rect">
            <a:avLst/>
          </a:prstGeom>
          <a:solidFill>
            <a:schemeClr val="lt1"/>
          </a:solid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body" idx="2"/>
          </p:nvPr>
        </p:nvSpPr>
        <p:spPr>
          <a:xfrm>
            <a:off x="319089" y="1762188"/>
            <a:ext cx="8508999" cy="714951"/>
          </a:xfrm>
          <a:prstGeom prst="rect">
            <a:avLst/>
          </a:prstGeom>
          <a:solidFill>
            <a:schemeClr val="lt1"/>
          </a:solid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14"/>
          <p:cNvSpPr txBox="1">
            <a:spLocks noGrp="1"/>
          </p:cNvSpPr>
          <p:nvPr>
            <p:ph type="title"/>
          </p:nvPr>
        </p:nvSpPr>
        <p:spPr>
          <a:xfrm>
            <a:off x="319090" y="994334"/>
            <a:ext cx="8508999" cy="410369"/>
          </a:xfrm>
          <a:prstGeom prst="rect">
            <a:avLst/>
          </a:prstGeom>
          <a:noFill/>
          <a:ln>
            <a:noFill/>
          </a:ln>
        </p:spPr>
        <p:txBody>
          <a:bodyPr spcFirstLastPara="1" wrap="square" lIns="0" tIns="0" rIns="0" bIns="0" anchor="t" anchorCtr="0">
            <a:sp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40"/>
        <p:cNvGrpSpPr/>
        <p:nvPr/>
      </p:nvGrpSpPr>
      <p:grpSpPr>
        <a:xfrm>
          <a:off x="0" y="0"/>
          <a:ext cx="0" cy="0"/>
          <a:chOff x="0" y="0"/>
          <a:chExt cx="0" cy="0"/>
        </a:xfrm>
      </p:grpSpPr>
      <p:sp>
        <p:nvSpPr>
          <p:cNvPr id="41" name="Google Shape;41;p15"/>
          <p:cNvSpPr txBox="1">
            <a:spLocks noGrp="1"/>
          </p:cNvSpPr>
          <p:nvPr>
            <p:ph type="body" idx="1"/>
          </p:nvPr>
        </p:nvSpPr>
        <p:spPr>
          <a:xfrm>
            <a:off x="319091" y="1762188"/>
            <a:ext cx="4180910" cy="468738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2" name="Google Shape;42;p15"/>
          <p:cNvSpPr txBox="1">
            <a:spLocks noGrp="1"/>
          </p:cNvSpPr>
          <p:nvPr>
            <p:ph type="body" idx="2"/>
          </p:nvPr>
        </p:nvSpPr>
        <p:spPr>
          <a:xfrm>
            <a:off x="4647179" y="1762188"/>
            <a:ext cx="4180910" cy="4687380"/>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14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3" name="Google Shape;43;p15"/>
          <p:cNvSpPr txBox="1">
            <a:spLocks noGrp="1"/>
          </p:cNvSpPr>
          <p:nvPr>
            <p:ph type="sldNum" idx="12"/>
          </p:nvPr>
        </p:nvSpPr>
        <p:spPr>
          <a:xfrm>
            <a:off x="6774934" y="6473313"/>
            <a:ext cx="2052074" cy="365125"/>
          </a:xfrm>
          <a:prstGeom prst="rect">
            <a:avLst/>
          </a:prstGeom>
          <a:noFill/>
          <a:ln>
            <a:noFill/>
          </a:ln>
        </p:spPr>
        <p:txBody>
          <a:bodyPr spcFirstLastPara="1" wrap="square" lIns="0" tIns="45700" rIns="0"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44" name="Google Shape;44;p15"/>
          <p:cNvSpPr txBox="1">
            <a:spLocks noGrp="1"/>
          </p:cNvSpPr>
          <p:nvPr>
            <p:ph type="ftr" idx="11"/>
          </p:nvPr>
        </p:nvSpPr>
        <p:spPr>
          <a:xfrm>
            <a:off x="311162" y="6473313"/>
            <a:ext cx="646428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title"/>
          </p:nvPr>
        </p:nvSpPr>
        <p:spPr>
          <a:xfrm>
            <a:off x="319090" y="994334"/>
            <a:ext cx="8508999" cy="410369"/>
          </a:xfrm>
          <a:prstGeom prst="rect">
            <a:avLst/>
          </a:prstGeom>
          <a:noFill/>
          <a:ln>
            <a:noFill/>
          </a:ln>
        </p:spPr>
        <p:txBody>
          <a:bodyPr spcFirstLastPara="1" wrap="square" lIns="0" tIns="0" rIns="0" bIns="0" anchor="t" anchorCtr="0">
            <a:sp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Zwei Inhalte + Text">
  <p:cSld name="Zwei Inhalte + Text">
    <p:spTree>
      <p:nvGrpSpPr>
        <p:cNvPr id="1" name="Shape 46"/>
        <p:cNvGrpSpPr/>
        <p:nvPr/>
      </p:nvGrpSpPr>
      <p:grpSpPr>
        <a:xfrm>
          <a:off x="0" y="0"/>
          <a:ext cx="0" cy="0"/>
          <a:chOff x="0" y="0"/>
          <a:chExt cx="0" cy="0"/>
        </a:xfrm>
      </p:grpSpPr>
      <p:sp>
        <p:nvSpPr>
          <p:cNvPr id="47" name="Google Shape;47;p16"/>
          <p:cNvSpPr txBox="1">
            <a:spLocks noGrp="1"/>
          </p:cNvSpPr>
          <p:nvPr>
            <p:ph type="body" idx="1"/>
          </p:nvPr>
        </p:nvSpPr>
        <p:spPr>
          <a:xfrm>
            <a:off x="319089" y="1762188"/>
            <a:ext cx="8508999" cy="714951"/>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8" name="Google Shape;48;p16"/>
          <p:cNvSpPr txBox="1">
            <a:spLocks noGrp="1"/>
          </p:cNvSpPr>
          <p:nvPr>
            <p:ph type="sldNum" idx="12"/>
          </p:nvPr>
        </p:nvSpPr>
        <p:spPr>
          <a:xfrm>
            <a:off x="6774934" y="6473313"/>
            <a:ext cx="2052074" cy="365125"/>
          </a:xfrm>
          <a:prstGeom prst="rect">
            <a:avLst/>
          </a:prstGeom>
          <a:noFill/>
          <a:ln>
            <a:noFill/>
          </a:ln>
        </p:spPr>
        <p:txBody>
          <a:bodyPr spcFirstLastPara="1" wrap="square" lIns="0" tIns="45700" rIns="0"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49" name="Google Shape;49;p16"/>
          <p:cNvSpPr txBox="1">
            <a:spLocks noGrp="1"/>
          </p:cNvSpPr>
          <p:nvPr>
            <p:ph type="ftr" idx="11"/>
          </p:nvPr>
        </p:nvSpPr>
        <p:spPr>
          <a:xfrm>
            <a:off x="311162" y="6473313"/>
            <a:ext cx="646428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6"/>
          <p:cNvSpPr txBox="1">
            <a:spLocks noGrp="1"/>
          </p:cNvSpPr>
          <p:nvPr>
            <p:ph type="body" idx="2"/>
          </p:nvPr>
        </p:nvSpPr>
        <p:spPr>
          <a:xfrm>
            <a:off x="316992" y="2484000"/>
            <a:ext cx="4242816" cy="3974655"/>
          </a:xfrm>
          <a:prstGeom prst="rect">
            <a:avLst/>
          </a:prstGeom>
          <a:noFill/>
          <a:ln>
            <a:noFill/>
          </a:ln>
        </p:spPr>
        <p:txBody>
          <a:bodyPr spcFirstLastPara="1" wrap="square" lIns="0" tIns="45700" rIns="0" bIns="45700" anchor="t" anchorCtr="0">
            <a:noAutofit/>
          </a:bodyPr>
          <a:lstStyle>
            <a:lvl1pPr marL="457200" marR="0" lvl="0" indent="-228600" algn="l" rtl="0">
              <a:lnSpc>
                <a:spcPct val="10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1" name="Google Shape;51;p16"/>
          <p:cNvSpPr>
            <a:spLocks noGrp="1"/>
          </p:cNvSpPr>
          <p:nvPr>
            <p:ph type="pic" idx="3"/>
          </p:nvPr>
        </p:nvSpPr>
        <p:spPr>
          <a:xfrm>
            <a:off x="4584192" y="2484120"/>
            <a:ext cx="4244400" cy="3974400"/>
          </a:xfrm>
          <a:prstGeom prst="rect">
            <a:avLst/>
          </a:prstGeom>
          <a:noFill/>
          <a:ln>
            <a:noFill/>
          </a:ln>
        </p:spPr>
        <p:txBody>
          <a:bodyPr spcFirstLastPara="1" wrap="square" lIns="91425" tIns="45700" rIns="91425" bIns="45700" anchor="t" anchorCtr="0">
            <a:noAutofit/>
          </a:bodyPr>
          <a:lstStyle>
            <a:lvl1pPr marR="0" lvl="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2" name="Google Shape;52;p16"/>
          <p:cNvSpPr txBox="1">
            <a:spLocks noGrp="1"/>
          </p:cNvSpPr>
          <p:nvPr>
            <p:ph type="title"/>
          </p:nvPr>
        </p:nvSpPr>
        <p:spPr>
          <a:xfrm>
            <a:off x="319090" y="994334"/>
            <a:ext cx="8508999" cy="410369"/>
          </a:xfrm>
          <a:prstGeom prst="rect">
            <a:avLst/>
          </a:prstGeom>
          <a:noFill/>
          <a:ln>
            <a:noFill/>
          </a:ln>
        </p:spPr>
        <p:txBody>
          <a:bodyPr spcFirstLastPara="1" wrap="square" lIns="0" tIns="0" rIns="0" bIns="0" anchor="t" anchorCtr="0">
            <a:sp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Zwei Inhalte + Text (Hintergrund)">
  <p:cSld name="Zwei Inhalte + Text (Hintergrund)">
    <p:spTree>
      <p:nvGrpSpPr>
        <p:cNvPr id="1" name="Shape 53"/>
        <p:cNvGrpSpPr/>
        <p:nvPr/>
      </p:nvGrpSpPr>
      <p:grpSpPr>
        <a:xfrm>
          <a:off x="0" y="0"/>
          <a:ext cx="0" cy="0"/>
          <a:chOff x="0" y="0"/>
          <a:chExt cx="0" cy="0"/>
        </a:xfrm>
      </p:grpSpPr>
      <p:sp>
        <p:nvSpPr>
          <p:cNvPr id="54" name="Google Shape;54;p17"/>
          <p:cNvSpPr/>
          <p:nvPr/>
        </p:nvSpPr>
        <p:spPr>
          <a:xfrm>
            <a:off x="0" y="2477139"/>
            <a:ext cx="9144000" cy="4380861"/>
          </a:xfrm>
          <a:prstGeom prst="rect">
            <a:avLst/>
          </a:prstGeom>
          <a:solidFill>
            <a:srgbClr val="F2F2F2"/>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endParaRPr sz="1000" b="0" i="0" u="none" strike="noStrike" cap="none">
              <a:solidFill>
                <a:schemeClr val="dk1"/>
              </a:solidFill>
              <a:latin typeface="Arial"/>
              <a:ea typeface="Arial"/>
              <a:cs typeface="Arial"/>
              <a:sym typeface="Arial"/>
            </a:endParaRPr>
          </a:p>
        </p:txBody>
      </p:sp>
      <p:sp>
        <p:nvSpPr>
          <p:cNvPr id="55" name="Google Shape;55;p17"/>
          <p:cNvSpPr txBox="1">
            <a:spLocks noGrp="1"/>
          </p:cNvSpPr>
          <p:nvPr>
            <p:ph type="body" idx="1"/>
          </p:nvPr>
        </p:nvSpPr>
        <p:spPr>
          <a:xfrm>
            <a:off x="319089" y="1762188"/>
            <a:ext cx="8508999" cy="714951"/>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6" name="Google Shape;56;p17"/>
          <p:cNvSpPr txBox="1">
            <a:spLocks noGrp="1"/>
          </p:cNvSpPr>
          <p:nvPr>
            <p:ph type="sldNum" idx="12"/>
          </p:nvPr>
        </p:nvSpPr>
        <p:spPr>
          <a:xfrm>
            <a:off x="6774934" y="6473313"/>
            <a:ext cx="2052074" cy="365125"/>
          </a:xfrm>
          <a:prstGeom prst="rect">
            <a:avLst/>
          </a:prstGeom>
          <a:noFill/>
          <a:ln>
            <a:noFill/>
          </a:ln>
        </p:spPr>
        <p:txBody>
          <a:bodyPr spcFirstLastPara="1" wrap="square" lIns="0" tIns="45700" rIns="0"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57" name="Google Shape;57;p17"/>
          <p:cNvSpPr txBox="1">
            <a:spLocks noGrp="1"/>
          </p:cNvSpPr>
          <p:nvPr>
            <p:ph type="ftr" idx="11"/>
          </p:nvPr>
        </p:nvSpPr>
        <p:spPr>
          <a:xfrm>
            <a:off x="311162" y="6473313"/>
            <a:ext cx="646428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7"/>
          <p:cNvSpPr txBox="1">
            <a:spLocks noGrp="1"/>
          </p:cNvSpPr>
          <p:nvPr>
            <p:ph type="body" idx="2"/>
          </p:nvPr>
        </p:nvSpPr>
        <p:spPr>
          <a:xfrm>
            <a:off x="316992" y="2484000"/>
            <a:ext cx="4242816" cy="3974655"/>
          </a:xfrm>
          <a:prstGeom prst="rect">
            <a:avLst/>
          </a:prstGeom>
          <a:noFill/>
          <a:ln>
            <a:noFill/>
          </a:ln>
        </p:spPr>
        <p:txBody>
          <a:bodyPr spcFirstLastPara="1" wrap="square" lIns="0" tIns="45700" rIns="0" bIns="45700" anchor="t" anchorCtr="0">
            <a:noAutofit/>
          </a:bodyPr>
          <a:lstStyle>
            <a:lvl1pPr marL="457200" marR="0" lvl="0" indent="-228600" algn="l" rtl="0">
              <a:lnSpc>
                <a:spcPct val="10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25000"/>
              </a:lnSpc>
              <a:spcBef>
                <a:spcPts val="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Google Shape;59;p17"/>
          <p:cNvSpPr>
            <a:spLocks noGrp="1"/>
          </p:cNvSpPr>
          <p:nvPr>
            <p:ph type="pic" idx="3"/>
          </p:nvPr>
        </p:nvSpPr>
        <p:spPr>
          <a:xfrm>
            <a:off x="4584192" y="2484120"/>
            <a:ext cx="4244400" cy="3974400"/>
          </a:xfrm>
          <a:prstGeom prst="rect">
            <a:avLst/>
          </a:prstGeom>
          <a:noFill/>
          <a:ln>
            <a:noFill/>
          </a:ln>
        </p:spPr>
        <p:txBody>
          <a:bodyPr spcFirstLastPara="1" wrap="square" lIns="91425" tIns="45700" rIns="91425" bIns="45700" anchor="t" anchorCtr="0">
            <a:noAutofit/>
          </a:bodyPr>
          <a:lstStyle>
            <a:lvl1pPr marR="0" lvl="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Google Shape;60;p17"/>
          <p:cNvSpPr txBox="1">
            <a:spLocks noGrp="1"/>
          </p:cNvSpPr>
          <p:nvPr>
            <p:ph type="title"/>
          </p:nvPr>
        </p:nvSpPr>
        <p:spPr>
          <a:xfrm>
            <a:off x="319090" y="994334"/>
            <a:ext cx="8508999" cy="410369"/>
          </a:xfrm>
          <a:prstGeom prst="rect">
            <a:avLst/>
          </a:prstGeom>
          <a:noFill/>
          <a:ln>
            <a:noFill/>
          </a:ln>
        </p:spPr>
        <p:txBody>
          <a:bodyPr spcFirstLastPara="1" wrap="square" lIns="0" tIns="0" rIns="0" bIns="0" anchor="t" anchorCtr="0">
            <a:sp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große Bilder">
  <p:cSld name="große Bilder">
    <p:spTree>
      <p:nvGrpSpPr>
        <p:cNvPr id="1" name="Shape 61"/>
        <p:cNvGrpSpPr/>
        <p:nvPr/>
      </p:nvGrpSpPr>
      <p:grpSpPr>
        <a:xfrm>
          <a:off x="0" y="0"/>
          <a:ext cx="0" cy="0"/>
          <a:chOff x="0" y="0"/>
          <a:chExt cx="0" cy="0"/>
        </a:xfrm>
      </p:grpSpPr>
      <p:sp>
        <p:nvSpPr>
          <p:cNvPr id="62" name="Google Shape;62;p18"/>
          <p:cNvSpPr txBox="1">
            <a:spLocks noGrp="1"/>
          </p:cNvSpPr>
          <p:nvPr>
            <p:ph type="body" idx="1"/>
          </p:nvPr>
        </p:nvSpPr>
        <p:spPr>
          <a:xfrm>
            <a:off x="319089" y="1762188"/>
            <a:ext cx="8508999" cy="714951"/>
          </a:xfrm>
          <a:prstGeom prst="rect">
            <a:avLst/>
          </a:prstGeom>
          <a:noFill/>
          <a:ln>
            <a:noFill/>
          </a:ln>
        </p:spPr>
        <p:txBody>
          <a:bodyPr spcFirstLastPara="1" wrap="square" lIns="0" tIns="0" rIns="0" bIns="0" anchor="t" anchorCtr="0">
            <a:noAutofit/>
          </a:bodyPr>
          <a:lstStyle>
            <a:lvl1pPr marL="457200" marR="0" lvl="0" indent="-22860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3" name="Google Shape;63;p18"/>
          <p:cNvSpPr txBox="1">
            <a:spLocks noGrp="1"/>
          </p:cNvSpPr>
          <p:nvPr>
            <p:ph type="sldNum" idx="12"/>
          </p:nvPr>
        </p:nvSpPr>
        <p:spPr>
          <a:xfrm>
            <a:off x="6774934" y="6473313"/>
            <a:ext cx="2052074" cy="365125"/>
          </a:xfrm>
          <a:prstGeom prst="rect">
            <a:avLst/>
          </a:prstGeom>
          <a:noFill/>
          <a:ln>
            <a:noFill/>
          </a:ln>
        </p:spPr>
        <p:txBody>
          <a:bodyPr spcFirstLastPara="1" wrap="square" lIns="0" tIns="45700" rIns="0"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64" name="Google Shape;64;p18"/>
          <p:cNvSpPr txBox="1">
            <a:spLocks noGrp="1"/>
          </p:cNvSpPr>
          <p:nvPr>
            <p:ph type="ftr" idx="11"/>
          </p:nvPr>
        </p:nvSpPr>
        <p:spPr>
          <a:xfrm>
            <a:off x="311162" y="6473313"/>
            <a:ext cx="646428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8"/>
          <p:cNvSpPr>
            <a:spLocks noGrp="1"/>
          </p:cNvSpPr>
          <p:nvPr>
            <p:ph type="pic" idx="2"/>
          </p:nvPr>
        </p:nvSpPr>
        <p:spPr>
          <a:xfrm>
            <a:off x="0" y="2476500"/>
            <a:ext cx="9144000" cy="4381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6" name="Google Shape;66;p18"/>
          <p:cNvSpPr txBox="1">
            <a:spLocks noGrp="1"/>
          </p:cNvSpPr>
          <p:nvPr>
            <p:ph type="title"/>
          </p:nvPr>
        </p:nvSpPr>
        <p:spPr>
          <a:xfrm>
            <a:off x="319090" y="994334"/>
            <a:ext cx="8508999" cy="410369"/>
          </a:xfrm>
          <a:prstGeom prst="rect">
            <a:avLst/>
          </a:prstGeom>
          <a:noFill/>
          <a:ln>
            <a:noFill/>
          </a:ln>
        </p:spPr>
        <p:txBody>
          <a:bodyPr spcFirstLastPara="1" wrap="square" lIns="0" tIns="0" rIns="0" bIns="0" anchor="t" anchorCtr="0">
            <a:sp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er formatfüllend">
  <p:cSld name="Bilder formatfüllend">
    <p:spTree>
      <p:nvGrpSpPr>
        <p:cNvPr id="1" name="Shape 67"/>
        <p:cNvGrpSpPr/>
        <p:nvPr/>
      </p:nvGrpSpPr>
      <p:grpSpPr>
        <a:xfrm>
          <a:off x="0" y="0"/>
          <a:ext cx="0" cy="0"/>
          <a:chOff x="0" y="0"/>
          <a:chExt cx="0" cy="0"/>
        </a:xfrm>
      </p:grpSpPr>
      <p:sp>
        <p:nvSpPr>
          <p:cNvPr id="68" name="Google Shape;68;p19"/>
          <p:cNvSpPr>
            <a:spLocks noGrp="1"/>
          </p:cNvSpPr>
          <p:nvPr>
            <p:ph type="pic" idx="2"/>
          </p:nvPr>
        </p:nvSpPr>
        <p:spPr>
          <a:xfrm>
            <a:off x="0" y="1691640"/>
            <a:ext cx="9144000" cy="5166360"/>
          </a:xfrm>
          <a:prstGeom prst="rect">
            <a:avLst/>
          </a:prstGeom>
          <a:noFill/>
          <a:ln>
            <a:noFill/>
          </a:ln>
        </p:spPr>
        <p:txBody>
          <a:bodyPr spcFirstLastPara="1" wrap="square" lIns="91425" tIns="45700" rIns="91425" bIns="45700" anchor="t" anchorCtr="0">
            <a:noAutofit/>
          </a:bodyPr>
          <a:lstStyle>
            <a:lvl1pPr marR="0" lvl="0" algn="l" rtl="0">
              <a:lnSpc>
                <a:spcPct val="114000"/>
              </a:lnSpc>
              <a:spcBef>
                <a:spcPts val="0"/>
              </a:spcBef>
              <a:spcAft>
                <a:spcPts val="0"/>
              </a:spcAft>
              <a:buSzPts val="1400"/>
              <a:buNone/>
              <a:defRPr sz="1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R="0" lvl="3"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R="0" lvl="4" algn="l" rtl="0">
              <a:lnSpc>
                <a:spcPct val="125000"/>
              </a:lnSpc>
              <a:spcBef>
                <a:spcPts val="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9" name="Google Shape;69;p19"/>
          <p:cNvSpPr txBox="1">
            <a:spLocks noGrp="1"/>
          </p:cNvSpPr>
          <p:nvPr>
            <p:ph type="sldNum" idx="12"/>
          </p:nvPr>
        </p:nvSpPr>
        <p:spPr>
          <a:xfrm>
            <a:off x="6774934" y="6473313"/>
            <a:ext cx="2052074" cy="365125"/>
          </a:xfrm>
          <a:prstGeom prst="rect">
            <a:avLst/>
          </a:prstGeom>
          <a:noFill/>
          <a:ln>
            <a:noFill/>
          </a:ln>
        </p:spPr>
        <p:txBody>
          <a:bodyPr spcFirstLastPara="1" wrap="square" lIns="0" tIns="45700" rIns="0"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de-DE"/>
              <a:t>‹Nr.›</a:t>
            </a:fld>
            <a:endParaRPr/>
          </a:p>
        </p:txBody>
      </p:sp>
      <p:sp>
        <p:nvSpPr>
          <p:cNvPr id="70" name="Google Shape;70;p19"/>
          <p:cNvSpPr txBox="1">
            <a:spLocks noGrp="1"/>
          </p:cNvSpPr>
          <p:nvPr>
            <p:ph type="ftr" idx="11"/>
          </p:nvPr>
        </p:nvSpPr>
        <p:spPr>
          <a:xfrm>
            <a:off x="311162" y="6473313"/>
            <a:ext cx="6464280"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title"/>
          </p:nvPr>
        </p:nvSpPr>
        <p:spPr>
          <a:xfrm>
            <a:off x="319090" y="994334"/>
            <a:ext cx="8508999" cy="410369"/>
          </a:xfrm>
          <a:prstGeom prst="rect">
            <a:avLst/>
          </a:prstGeom>
          <a:noFill/>
          <a:ln>
            <a:noFill/>
          </a:ln>
        </p:spPr>
        <p:txBody>
          <a:bodyPr spcFirstLastPara="1" wrap="square" lIns="0" tIns="0" rIns="0" bIns="0" anchor="t" anchorCtr="0">
            <a:spAutoFit/>
          </a:bodyPr>
          <a:lstStyle>
            <a:lvl1pPr marR="0" lvl="0" algn="l" rtl="0">
              <a:lnSpc>
                <a:spcPct val="106666"/>
              </a:lnSpc>
              <a:spcBef>
                <a:spcPts val="0"/>
              </a:spcBef>
              <a:spcAft>
                <a:spcPts val="0"/>
              </a:spcAft>
              <a:buSzPts val="1400"/>
              <a:buNone/>
              <a:defRPr sz="3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20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20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20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20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20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20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20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1.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9" descr="20150416 tum logo blau png final.png"/>
          <p:cNvPicPr preferRelativeResize="0"/>
          <p:nvPr/>
        </p:nvPicPr>
        <p:blipFill rotWithShape="1">
          <a:blip r:embed="rId3">
            <a:alphaModFix/>
          </a:blip>
          <a:srcRect/>
          <a:stretch/>
        </p:blipFill>
        <p:spPr>
          <a:xfrm>
            <a:off x="8218411" y="324685"/>
            <a:ext cx="608352" cy="320400"/>
          </a:xfrm>
          <a:prstGeom prst="rect">
            <a:avLst/>
          </a:prstGeom>
          <a:noFill/>
          <a:ln>
            <a:noFill/>
          </a:ln>
        </p:spPr>
      </p:pic>
      <p:sp>
        <p:nvSpPr>
          <p:cNvPr id="11" name="Google Shape;11;p9"/>
          <p:cNvSpPr txBox="1">
            <a:spLocks noGrp="1"/>
          </p:cNvSpPr>
          <p:nvPr>
            <p:ph type="ftr" idx="11"/>
          </p:nvPr>
        </p:nvSpPr>
        <p:spPr>
          <a:xfrm>
            <a:off x="311162" y="6473313"/>
            <a:ext cx="7829538" cy="384687"/>
          </a:xfrm>
          <a:prstGeom prst="rect">
            <a:avLst/>
          </a:prstGeom>
          <a:noFill/>
          <a:ln>
            <a:noFill/>
          </a:ln>
        </p:spPr>
        <p:txBody>
          <a:bodyPr spcFirstLastPara="1" wrap="square" lIns="0" tIns="45700" rIns="0"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9"/>
          <p:cNvSpPr txBox="1">
            <a:spLocks noGrp="1"/>
          </p:cNvSpPr>
          <p:nvPr>
            <p:ph type="sldNum" idx="12"/>
          </p:nvPr>
        </p:nvSpPr>
        <p:spPr>
          <a:xfrm>
            <a:off x="6774934" y="6473313"/>
            <a:ext cx="2052000" cy="365125"/>
          </a:xfrm>
          <a:prstGeom prst="rect">
            <a:avLst/>
          </a:prstGeom>
          <a:noFill/>
          <a:ln>
            <a:noFill/>
          </a:ln>
        </p:spPr>
        <p:txBody>
          <a:bodyPr spcFirstLastPara="1" wrap="square" lIns="0" tIns="45700" rIns="0" bIns="45700" anchor="ctr" anchorCtr="0">
            <a:noAutofit/>
          </a:bodyPr>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2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2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2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2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2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2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2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pic>
        <p:nvPicPr>
          <p:cNvPr id="20" name="Google Shape;20;p11" descr="20150416 tum logo blau png final.png"/>
          <p:cNvPicPr preferRelativeResize="0"/>
          <p:nvPr/>
        </p:nvPicPr>
        <p:blipFill rotWithShape="1">
          <a:blip r:embed="rId10">
            <a:alphaModFix/>
          </a:blip>
          <a:srcRect/>
          <a:stretch/>
        </p:blipFill>
        <p:spPr>
          <a:xfrm>
            <a:off x="8218411" y="324685"/>
            <a:ext cx="608352" cy="320400"/>
          </a:xfrm>
          <a:prstGeom prst="rect">
            <a:avLst/>
          </a:prstGeom>
          <a:noFill/>
          <a:ln>
            <a:noFill/>
          </a:ln>
        </p:spPr>
      </p:pic>
      <p:sp>
        <p:nvSpPr>
          <p:cNvPr id="21" name="Google Shape;21;p11"/>
          <p:cNvSpPr txBox="1">
            <a:spLocks noGrp="1"/>
          </p:cNvSpPr>
          <p:nvPr>
            <p:ph type="sldNum" idx="12"/>
          </p:nvPr>
        </p:nvSpPr>
        <p:spPr>
          <a:xfrm>
            <a:off x="6774934" y="6473313"/>
            <a:ext cx="2052074" cy="365125"/>
          </a:xfrm>
          <a:prstGeom prst="rect">
            <a:avLst/>
          </a:prstGeom>
          <a:noFill/>
          <a:ln>
            <a:noFill/>
          </a:ln>
        </p:spPr>
        <p:txBody>
          <a:bodyPr spcFirstLastPara="1" wrap="square" lIns="0" tIns="45700" rIns="0" bIns="45700" anchor="ctr" anchorCtr="0">
            <a:noAutofit/>
          </a:bodyPr>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2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2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2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2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2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2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2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
        <p:nvSpPr>
          <p:cNvPr id="22" name="Google Shape;22;p11"/>
          <p:cNvSpPr txBox="1">
            <a:spLocks noGrp="1"/>
          </p:cNvSpPr>
          <p:nvPr>
            <p:ph type="ftr" idx="11"/>
          </p:nvPr>
        </p:nvSpPr>
        <p:spPr>
          <a:xfrm>
            <a:off x="311162" y="6473313"/>
            <a:ext cx="6464280" cy="365125"/>
          </a:xfrm>
          <a:prstGeom prst="rect">
            <a:avLst/>
          </a:prstGeom>
          <a:noFill/>
          <a:ln>
            <a:noFill/>
          </a:ln>
        </p:spPr>
        <p:txBody>
          <a:bodyPr spcFirstLastPara="1" wrap="square" lIns="0" tIns="45700" rIns="0"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pic>
        <p:nvPicPr>
          <p:cNvPr id="73" name="Google Shape;73;g598b74bc67_0_27" descr="20150416 tum logo blau png final.png"/>
          <p:cNvPicPr preferRelativeResize="0"/>
          <p:nvPr/>
        </p:nvPicPr>
        <p:blipFill rotWithShape="1">
          <a:blip r:embed="rId10">
            <a:alphaModFix/>
          </a:blip>
          <a:srcRect/>
          <a:stretch/>
        </p:blipFill>
        <p:spPr>
          <a:xfrm>
            <a:off x="8218411" y="324685"/>
            <a:ext cx="608352" cy="320400"/>
          </a:xfrm>
          <a:prstGeom prst="rect">
            <a:avLst/>
          </a:prstGeom>
          <a:noFill/>
          <a:ln>
            <a:noFill/>
          </a:ln>
        </p:spPr>
      </p:pic>
      <p:sp>
        <p:nvSpPr>
          <p:cNvPr id="74" name="Google Shape;74;g598b74bc67_0_27"/>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2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2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2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2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2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2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2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
        <p:nvSpPr>
          <p:cNvPr id="75" name="Google Shape;75;g598b74bc67_0_27"/>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pic>
        <p:nvPicPr>
          <p:cNvPr id="126" name="Google Shape;126;g5c7742bae4_1_281" descr="20150416 tum logo blau png final.png"/>
          <p:cNvPicPr preferRelativeResize="0"/>
          <p:nvPr/>
        </p:nvPicPr>
        <p:blipFill rotWithShape="1">
          <a:blip r:embed="rId10">
            <a:alphaModFix/>
          </a:blip>
          <a:srcRect/>
          <a:stretch/>
        </p:blipFill>
        <p:spPr>
          <a:xfrm>
            <a:off x="8218411" y="324685"/>
            <a:ext cx="608352" cy="320400"/>
          </a:xfrm>
          <a:prstGeom prst="rect">
            <a:avLst/>
          </a:prstGeom>
          <a:noFill/>
          <a:ln>
            <a:noFill/>
          </a:ln>
        </p:spPr>
      </p:pic>
      <p:sp>
        <p:nvSpPr>
          <p:cNvPr id="127" name="Google Shape;127;g5c7742bae4_1_281"/>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lvl1pPr marL="0" marR="0" lvl="0" indent="0" algn="r" rtl="0">
              <a:spcBef>
                <a:spcPts val="0"/>
              </a:spcBef>
              <a:spcAft>
                <a:spcPts val="0"/>
              </a:spcAft>
              <a:buNone/>
              <a:defRPr sz="12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2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2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2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2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2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2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2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
        <p:nvSpPr>
          <p:cNvPr id="128" name="Google Shape;128;g5c7742bae4_1_281"/>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1" descr="TUM_Glockenturm.tif"/>
          <p:cNvPicPr preferRelativeResize="0"/>
          <p:nvPr/>
        </p:nvPicPr>
        <p:blipFill rotWithShape="1">
          <a:blip r:embed="rId3">
            <a:alphaModFix/>
          </a:blip>
          <a:srcRect/>
          <a:stretch/>
        </p:blipFill>
        <p:spPr>
          <a:xfrm>
            <a:off x="4927101" y="3051360"/>
            <a:ext cx="3892489" cy="3397419"/>
          </a:xfrm>
          <a:prstGeom prst="rect">
            <a:avLst/>
          </a:prstGeom>
          <a:noFill/>
          <a:ln>
            <a:noFill/>
          </a:ln>
        </p:spPr>
      </p:pic>
      <p:sp>
        <p:nvSpPr>
          <p:cNvPr id="184" name="Google Shape;184;p1"/>
          <p:cNvSpPr txBox="1">
            <a:spLocks noGrp="1"/>
          </p:cNvSpPr>
          <p:nvPr>
            <p:ph type="body" idx="1"/>
          </p:nvPr>
        </p:nvSpPr>
        <p:spPr>
          <a:xfrm>
            <a:off x="319088" y="1978720"/>
            <a:ext cx="8508999" cy="2206418"/>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None/>
            </a:pPr>
            <a:r>
              <a:rPr lang="de-DE"/>
              <a:t>Ahmad Bin Qasim, Arnd Pettirsch (03708414)</a:t>
            </a:r>
            <a:endParaRPr/>
          </a:p>
          <a:p>
            <a:pPr marL="0" lvl="0" indent="0" algn="l" rtl="0">
              <a:lnSpc>
                <a:spcPct val="150000"/>
              </a:lnSpc>
              <a:spcBef>
                <a:spcPts val="0"/>
              </a:spcBef>
              <a:spcAft>
                <a:spcPts val="0"/>
              </a:spcAft>
              <a:buNone/>
            </a:pPr>
            <a:r>
              <a:rPr lang="de-DE"/>
              <a:t>Technical University of Munich</a:t>
            </a:r>
            <a:endParaRPr/>
          </a:p>
          <a:p>
            <a:pPr marL="0" lvl="0" indent="0" algn="l" rtl="0">
              <a:lnSpc>
                <a:spcPct val="150000"/>
              </a:lnSpc>
              <a:spcBef>
                <a:spcPts val="0"/>
              </a:spcBef>
              <a:spcAft>
                <a:spcPts val="0"/>
              </a:spcAft>
              <a:buNone/>
            </a:pPr>
            <a:r>
              <a:rPr lang="de-DE"/>
              <a:t>Department of Informatics </a:t>
            </a:r>
            <a:endParaRPr/>
          </a:p>
          <a:p>
            <a:pPr marL="0" lvl="0" indent="0" algn="l" rtl="0">
              <a:lnSpc>
                <a:spcPct val="150000"/>
              </a:lnSpc>
              <a:spcBef>
                <a:spcPts val="0"/>
              </a:spcBef>
              <a:spcAft>
                <a:spcPts val="0"/>
              </a:spcAft>
              <a:buNone/>
            </a:pPr>
            <a:r>
              <a:rPr lang="de-DE"/>
              <a:t>Chair of Robotics, Artificial Intelligence and Real-time Systems</a:t>
            </a:r>
            <a:endParaRPr/>
          </a:p>
          <a:p>
            <a:pPr marL="0" lvl="0" indent="0" algn="l" rtl="0">
              <a:lnSpc>
                <a:spcPct val="150000"/>
              </a:lnSpc>
              <a:spcBef>
                <a:spcPts val="0"/>
              </a:spcBef>
              <a:spcAft>
                <a:spcPts val="0"/>
              </a:spcAft>
              <a:buNone/>
            </a:pPr>
            <a:r>
              <a:rPr lang="de-DE"/>
              <a:t>Seminar: Visual Feature Learning in Autonomous Driving</a:t>
            </a:r>
            <a:endParaRPr/>
          </a:p>
          <a:p>
            <a:pPr marL="0" lvl="0" indent="0" algn="l" rtl="0">
              <a:lnSpc>
                <a:spcPct val="150000"/>
              </a:lnSpc>
              <a:spcBef>
                <a:spcPts val="0"/>
              </a:spcBef>
              <a:spcAft>
                <a:spcPts val="0"/>
              </a:spcAft>
              <a:buNone/>
            </a:pPr>
            <a:r>
              <a:rPr lang="de-DE"/>
              <a:t>Supervisor: Prof. Dr.-Ing. habil. Alois Christian Knoll,</a:t>
            </a:r>
            <a:endParaRPr/>
          </a:p>
          <a:p>
            <a:pPr marL="914400" lvl="0" indent="0" algn="l" rtl="0">
              <a:lnSpc>
                <a:spcPct val="150000"/>
              </a:lnSpc>
              <a:spcBef>
                <a:spcPts val="0"/>
              </a:spcBef>
              <a:spcAft>
                <a:spcPts val="0"/>
              </a:spcAft>
              <a:buNone/>
            </a:pPr>
            <a:r>
              <a:rPr lang="de-DE"/>
              <a:t>   M.Eng. Emec Ercelik</a:t>
            </a:r>
            <a:endParaRPr/>
          </a:p>
          <a:p>
            <a:pPr marL="0" lvl="0" indent="0" algn="l" rtl="0">
              <a:lnSpc>
                <a:spcPct val="150000"/>
              </a:lnSpc>
              <a:spcBef>
                <a:spcPts val="0"/>
              </a:spcBef>
              <a:spcAft>
                <a:spcPts val="0"/>
              </a:spcAft>
              <a:buNone/>
            </a:pPr>
            <a:r>
              <a:rPr lang="de-DE"/>
              <a:t>Garching, June 28th 2019</a:t>
            </a:r>
            <a:endParaRPr/>
          </a:p>
        </p:txBody>
      </p:sp>
      <p:sp>
        <p:nvSpPr>
          <p:cNvPr id="185" name="Google Shape;185;p1"/>
          <p:cNvSpPr txBox="1">
            <a:spLocks noGrp="1"/>
          </p:cNvSpPr>
          <p:nvPr>
            <p:ph type="title"/>
          </p:nvPr>
        </p:nvSpPr>
        <p:spPr>
          <a:xfrm>
            <a:off x="319090" y="994334"/>
            <a:ext cx="8508999" cy="410369"/>
          </a:xfrm>
          <a:prstGeom prst="rect">
            <a:avLst/>
          </a:prstGeom>
          <a:noFill/>
          <a:ln>
            <a:noFill/>
          </a:ln>
        </p:spPr>
        <p:txBody>
          <a:bodyPr spcFirstLastPara="1" wrap="square" lIns="0" tIns="0" rIns="0" bIns="0" anchor="t" anchorCtr="0">
            <a:spAutoFit/>
          </a:bodyPr>
          <a:lstStyle/>
          <a:p>
            <a:pPr marL="0" lvl="0" indent="0" algn="l" rtl="0">
              <a:lnSpc>
                <a:spcPct val="106666"/>
              </a:lnSpc>
              <a:spcBef>
                <a:spcPts val="0"/>
              </a:spcBef>
              <a:spcAft>
                <a:spcPts val="0"/>
              </a:spcAft>
              <a:buNone/>
            </a:pPr>
            <a:r>
              <a:rPr lang="de-DE"/>
              <a:t>Recurrent Neural Networks for object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5b6d0f61d4_0_1"/>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10</a:t>
            </a:fld>
            <a:endParaRPr/>
          </a:p>
        </p:txBody>
      </p:sp>
      <p:sp>
        <p:nvSpPr>
          <p:cNvPr id="350" name="Google Shape;350;g5b6d0f61d4_0_1"/>
          <p:cNvSpPr txBox="1">
            <a:spLocks noGrp="1"/>
          </p:cNvSpPr>
          <p:nvPr>
            <p:ph type="title"/>
          </p:nvPr>
        </p:nvSpPr>
        <p:spPr>
          <a:xfrm>
            <a:off x="319090" y="994334"/>
            <a:ext cx="8508900" cy="8208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2.2 Recurrent Multi-frame Single Shot Detector for Video Object Detection </a:t>
            </a:r>
            <a:endParaRPr/>
          </a:p>
        </p:txBody>
      </p:sp>
      <p:sp>
        <p:nvSpPr>
          <p:cNvPr id="351" name="Google Shape;351;g5b6d0f61d4_0_1"/>
          <p:cNvSpPr/>
          <p:nvPr/>
        </p:nvSpPr>
        <p:spPr>
          <a:xfrm>
            <a:off x="2278520" y="2115684"/>
            <a:ext cx="984000" cy="6297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Feature Extractor</a:t>
            </a:r>
            <a:endParaRPr/>
          </a:p>
        </p:txBody>
      </p:sp>
      <p:sp>
        <p:nvSpPr>
          <p:cNvPr id="352" name="Google Shape;352;g5b6d0f61d4_0_1"/>
          <p:cNvSpPr/>
          <p:nvPr/>
        </p:nvSpPr>
        <p:spPr>
          <a:xfrm>
            <a:off x="2278520" y="3054019"/>
            <a:ext cx="984000" cy="6297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Feature</a:t>
            </a:r>
            <a:r>
              <a:rPr lang="de-DE" sz="1400" b="0" i="0" u="none" strike="noStrike" cap="none">
                <a:solidFill>
                  <a:schemeClr val="dk1"/>
                </a:solidFill>
                <a:latin typeface="Arial"/>
                <a:ea typeface="Arial"/>
                <a:cs typeface="Arial"/>
                <a:sym typeface="Arial"/>
              </a:rPr>
              <a:t> </a:t>
            </a:r>
            <a:r>
              <a:rPr lang="de-DE" sz="1400" b="0" i="0" u="none" strike="noStrike" cap="none">
                <a:solidFill>
                  <a:schemeClr val="lt1"/>
                </a:solidFill>
                <a:latin typeface="Arial"/>
                <a:ea typeface="Arial"/>
                <a:cs typeface="Arial"/>
                <a:sym typeface="Arial"/>
              </a:rPr>
              <a:t>Extractor</a:t>
            </a:r>
            <a:endParaRPr/>
          </a:p>
        </p:txBody>
      </p:sp>
      <p:sp>
        <p:nvSpPr>
          <p:cNvPr id="353" name="Google Shape;353;g5b6d0f61d4_0_1"/>
          <p:cNvSpPr/>
          <p:nvPr/>
        </p:nvSpPr>
        <p:spPr>
          <a:xfrm>
            <a:off x="2278520" y="3981584"/>
            <a:ext cx="984000" cy="6297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Feature Extractor</a:t>
            </a:r>
            <a:endParaRPr/>
          </a:p>
        </p:txBody>
      </p:sp>
      <p:sp>
        <p:nvSpPr>
          <p:cNvPr id="354" name="Google Shape;354;g5b6d0f61d4_0_1"/>
          <p:cNvSpPr/>
          <p:nvPr/>
        </p:nvSpPr>
        <p:spPr>
          <a:xfrm>
            <a:off x="2278520" y="4913222"/>
            <a:ext cx="984000" cy="6297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Feature Extractor</a:t>
            </a:r>
            <a:endParaRPr/>
          </a:p>
        </p:txBody>
      </p:sp>
      <p:pic>
        <p:nvPicPr>
          <p:cNvPr id="355" name="Google Shape;355;g5b6d0f61d4_0_1" descr="Bild"/>
          <p:cNvPicPr preferRelativeResize="0"/>
          <p:nvPr/>
        </p:nvPicPr>
        <p:blipFill rotWithShape="1">
          <a:blip r:embed="rId3">
            <a:alphaModFix/>
          </a:blip>
          <a:srcRect/>
          <a:stretch/>
        </p:blipFill>
        <p:spPr>
          <a:xfrm>
            <a:off x="1103145" y="2115684"/>
            <a:ext cx="629739" cy="629739"/>
          </a:xfrm>
          <a:prstGeom prst="rect">
            <a:avLst/>
          </a:prstGeom>
          <a:noFill/>
          <a:ln>
            <a:noFill/>
          </a:ln>
        </p:spPr>
      </p:pic>
      <p:pic>
        <p:nvPicPr>
          <p:cNvPr id="356" name="Google Shape;356;g5b6d0f61d4_0_1" descr="Bild"/>
          <p:cNvPicPr preferRelativeResize="0"/>
          <p:nvPr/>
        </p:nvPicPr>
        <p:blipFill rotWithShape="1">
          <a:blip r:embed="rId3">
            <a:alphaModFix/>
          </a:blip>
          <a:srcRect/>
          <a:stretch/>
        </p:blipFill>
        <p:spPr>
          <a:xfrm>
            <a:off x="1103145" y="3048634"/>
            <a:ext cx="629739" cy="629739"/>
          </a:xfrm>
          <a:prstGeom prst="rect">
            <a:avLst/>
          </a:prstGeom>
          <a:noFill/>
          <a:ln>
            <a:noFill/>
          </a:ln>
        </p:spPr>
      </p:pic>
      <p:pic>
        <p:nvPicPr>
          <p:cNvPr id="357" name="Google Shape;357;g5b6d0f61d4_0_1" descr="Bild"/>
          <p:cNvPicPr preferRelativeResize="0"/>
          <p:nvPr/>
        </p:nvPicPr>
        <p:blipFill rotWithShape="1">
          <a:blip r:embed="rId3">
            <a:alphaModFix/>
          </a:blip>
          <a:srcRect/>
          <a:stretch/>
        </p:blipFill>
        <p:spPr>
          <a:xfrm>
            <a:off x="1103144" y="3976199"/>
            <a:ext cx="629739" cy="629739"/>
          </a:xfrm>
          <a:prstGeom prst="rect">
            <a:avLst/>
          </a:prstGeom>
          <a:noFill/>
          <a:ln>
            <a:noFill/>
          </a:ln>
        </p:spPr>
      </p:pic>
      <p:pic>
        <p:nvPicPr>
          <p:cNvPr id="358" name="Google Shape;358;g5b6d0f61d4_0_1" descr="Bild"/>
          <p:cNvPicPr preferRelativeResize="0"/>
          <p:nvPr/>
        </p:nvPicPr>
        <p:blipFill rotWithShape="1">
          <a:blip r:embed="rId3">
            <a:alphaModFix/>
          </a:blip>
          <a:srcRect/>
          <a:stretch/>
        </p:blipFill>
        <p:spPr>
          <a:xfrm>
            <a:off x="1103144" y="4907837"/>
            <a:ext cx="629739" cy="629739"/>
          </a:xfrm>
          <a:prstGeom prst="rect">
            <a:avLst/>
          </a:prstGeom>
          <a:noFill/>
          <a:ln>
            <a:noFill/>
          </a:ln>
        </p:spPr>
      </p:pic>
      <p:sp>
        <p:nvSpPr>
          <p:cNvPr id="359" name="Google Shape;359;g5b6d0f61d4_0_1"/>
          <p:cNvSpPr txBox="1"/>
          <p:nvPr/>
        </p:nvSpPr>
        <p:spPr>
          <a:xfrm>
            <a:off x="473405" y="2301928"/>
            <a:ext cx="6297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a:t>
            </a:r>
            <a:endParaRPr/>
          </a:p>
        </p:txBody>
      </p:sp>
      <p:sp>
        <p:nvSpPr>
          <p:cNvPr id="360" name="Google Shape;360;g5b6d0f61d4_0_1"/>
          <p:cNvSpPr txBox="1"/>
          <p:nvPr/>
        </p:nvSpPr>
        <p:spPr>
          <a:xfrm>
            <a:off x="319091" y="3238951"/>
            <a:ext cx="7842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t-1</a:t>
            </a:r>
            <a:endParaRPr/>
          </a:p>
        </p:txBody>
      </p:sp>
      <p:sp>
        <p:nvSpPr>
          <p:cNvPr id="361" name="Google Shape;361;g5b6d0f61d4_0_1"/>
          <p:cNvSpPr txBox="1"/>
          <p:nvPr/>
        </p:nvSpPr>
        <p:spPr>
          <a:xfrm>
            <a:off x="319090" y="4158369"/>
            <a:ext cx="7842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t-2</a:t>
            </a:r>
            <a:endParaRPr/>
          </a:p>
        </p:txBody>
      </p:sp>
      <p:sp>
        <p:nvSpPr>
          <p:cNvPr id="362" name="Google Shape;362;g5b6d0f61d4_0_1"/>
          <p:cNvSpPr txBox="1"/>
          <p:nvPr/>
        </p:nvSpPr>
        <p:spPr>
          <a:xfrm>
            <a:off x="319090" y="5090007"/>
            <a:ext cx="7842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t-3</a:t>
            </a:r>
            <a:endParaRPr/>
          </a:p>
        </p:txBody>
      </p:sp>
      <p:sp>
        <p:nvSpPr>
          <p:cNvPr id="363" name="Google Shape;363;g5b6d0f61d4_0_1"/>
          <p:cNvSpPr/>
          <p:nvPr/>
        </p:nvSpPr>
        <p:spPr>
          <a:xfrm>
            <a:off x="3808224" y="2128347"/>
            <a:ext cx="984000" cy="6297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GRU</a:t>
            </a:r>
            <a:endParaRPr/>
          </a:p>
        </p:txBody>
      </p:sp>
      <p:sp>
        <p:nvSpPr>
          <p:cNvPr id="364" name="Google Shape;364;g5b6d0f61d4_0_1"/>
          <p:cNvSpPr/>
          <p:nvPr/>
        </p:nvSpPr>
        <p:spPr>
          <a:xfrm>
            <a:off x="3808224" y="3054019"/>
            <a:ext cx="984000" cy="6297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GRU</a:t>
            </a:r>
            <a:endParaRPr/>
          </a:p>
        </p:txBody>
      </p:sp>
      <p:sp>
        <p:nvSpPr>
          <p:cNvPr id="365" name="Google Shape;365;g5b6d0f61d4_0_1"/>
          <p:cNvSpPr/>
          <p:nvPr/>
        </p:nvSpPr>
        <p:spPr>
          <a:xfrm>
            <a:off x="3808224" y="3976199"/>
            <a:ext cx="984000" cy="6297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GRU</a:t>
            </a:r>
            <a:endParaRPr/>
          </a:p>
        </p:txBody>
      </p:sp>
      <p:sp>
        <p:nvSpPr>
          <p:cNvPr id="366" name="Google Shape;366;g5b6d0f61d4_0_1"/>
          <p:cNvSpPr/>
          <p:nvPr/>
        </p:nvSpPr>
        <p:spPr>
          <a:xfrm>
            <a:off x="3808224" y="4910630"/>
            <a:ext cx="984000" cy="6297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GRU</a:t>
            </a:r>
            <a:endParaRPr/>
          </a:p>
        </p:txBody>
      </p:sp>
      <p:sp>
        <p:nvSpPr>
          <p:cNvPr id="367" name="Google Shape;367;g5b6d0f61d4_0_1"/>
          <p:cNvSpPr/>
          <p:nvPr/>
        </p:nvSpPr>
        <p:spPr>
          <a:xfrm>
            <a:off x="5337928" y="2128346"/>
            <a:ext cx="1098900" cy="6297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Detection head</a:t>
            </a:r>
            <a:endParaRPr/>
          </a:p>
        </p:txBody>
      </p:sp>
      <p:cxnSp>
        <p:nvCxnSpPr>
          <p:cNvPr id="368" name="Google Shape;368;g5b6d0f61d4_0_1"/>
          <p:cNvCxnSpPr>
            <a:stCxn id="358" idx="3"/>
            <a:endCxn id="354" idx="1"/>
          </p:cNvCxnSpPr>
          <p:nvPr/>
        </p:nvCxnSpPr>
        <p:spPr>
          <a:xfrm>
            <a:off x="1732883" y="5222707"/>
            <a:ext cx="545700" cy="5400"/>
          </a:xfrm>
          <a:prstGeom prst="straightConnector1">
            <a:avLst/>
          </a:prstGeom>
          <a:noFill/>
          <a:ln w="9525" cap="flat" cmpd="sng">
            <a:solidFill>
              <a:schemeClr val="dk1"/>
            </a:solidFill>
            <a:prstDash val="solid"/>
            <a:round/>
            <a:headEnd type="none" w="sm" len="sm"/>
            <a:tailEnd type="triangle" w="med" len="med"/>
          </a:ln>
        </p:spPr>
      </p:cxnSp>
      <p:cxnSp>
        <p:nvCxnSpPr>
          <p:cNvPr id="369" name="Google Shape;369;g5b6d0f61d4_0_1"/>
          <p:cNvCxnSpPr/>
          <p:nvPr/>
        </p:nvCxnSpPr>
        <p:spPr>
          <a:xfrm>
            <a:off x="1732881" y="2444062"/>
            <a:ext cx="545700" cy="5400"/>
          </a:xfrm>
          <a:prstGeom prst="straightConnector1">
            <a:avLst/>
          </a:prstGeom>
          <a:noFill/>
          <a:ln w="9525" cap="flat" cmpd="sng">
            <a:solidFill>
              <a:schemeClr val="dk1"/>
            </a:solidFill>
            <a:prstDash val="solid"/>
            <a:round/>
            <a:headEnd type="none" w="sm" len="sm"/>
            <a:tailEnd type="triangle" w="med" len="med"/>
          </a:ln>
        </p:spPr>
      </p:cxnSp>
      <p:cxnSp>
        <p:nvCxnSpPr>
          <p:cNvPr id="370" name="Google Shape;370;g5b6d0f61d4_0_1"/>
          <p:cNvCxnSpPr/>
          <p:nvPr/>
        </p:nvCxnSpPr>
        <p:spPr>
          <a:xfrm>
            <a:off x="1732881" y="3380952"/>
            <a:ext cx="545700" cy="5400"/>
          </a:xfrm>
          <a:prstGeom prst="straightConnector1">
            <a:avLst/>
          </a:prstGeom>
          <a:noFill/>
          <a:ln w="9525" cap="flat" cmpd="sng">
            <a:solidFill>
              <a:schemeClr val="dk1"/>
            </a:solidFill>
            <a:prstDash val="solid"/>
            <a:round/>
            <a:headEnd type="none" w="sm" len="sm"/>
            <a:tailEnd type="triangle" w="med" len="med"/>
          </a:ln>
        </p:spPr>
      </p:cxnSp>
      <p:cxnSp>
        <p:nvCxnSpPr>
          <p:cNvPr id="371" name="Google Shape;371;g5b6d0f61d4_0_1"/>
          <p:cNvCxnSpPr/>
          <p:nvPr/>
        </p:nvCxnSpPr>
        <p:spPr>
          <a:xfrm>
            <a:off x="1732882" y="4295350"/>
            <a:ext cx="545700" cy="5400"/>
          </a:xfrm>
          <a:prstGeom prst="straightConnector1">
            <a:avLst/>
          </a:prstGeom>
          <a:noFill/>
          <a:ln w="9525" cap="flat" cmpd="sng">
            <a:solidFill>
              <a:schemeClr val="dk1"/>
            </a:solidFill>
            <a:prstDash val="solid"/>
            <a:round/>
            <a:headEnd type="none" w="sm" len="sm"/>
            <a:tailEnd type="triangle" w="med" len="med"/>
          </a:ln>
        </p:spPr>
      </p:cxnSp>
      <p:cxnSp>
        <p:nvCxnSpPr>
          <p:cNvPr id="372" name="Google Shape;372;g5b6d0f61d4_0_1"/>
          <p:cNvCxnSpPr/>
          <p:nvPr/>
        </p:nvCxnSpPr>
        <p:spPr>
          <a:xfrm>
            <a:off x="3262587" y="2455123"/>
            <a:ext cx="545700" cy="5400"/>
          </a:xfrm>
          <a:prstGeom prst="straightConnector1">
            <a:avLst/>
          </a:prstGeom>
          <a:noFill/>
          <a:ln w="9525" cap="flat" cmpd="sng">
            <a:solidFill>
              <a:schemeClr val="dk1"/>
            </a:solidFill>
            <a:prstDash val="solid"/>
            <a:round/>
            <a:headEnd type="none" w="sm" len="sm"/>
            <a:tailEnd type="triangle" w="med" len="med"/>
          </a:ln>
        </p:spPr>
      </p:cxnSp>
      <p:cxnSp>
        <p:nvCxnSpPr>
          <p:cNvPr id="373" name="Google Shape;373;g5b6d0f61d4_0_1"/>
          <p:cNvCxnSpPr/>
          <p:nvPr/>
        </p:nvCxnSpPr>
        <p:spPr>
          <a:xfrm>
            <a:off x="3262588" y="3370069"/>
            <a:ext cx="545700" cy="5400"/>
          </a:xfrm>
          <a:prstGeom prst="straightConnector1">
            <a:avLst/>
          </a:prstGeom>
          <a:noFill/>
          <a:ln w="9525" cap="flat" cmpd="sng">
            <a:solidFill>
              <a:schemeClr val="dk1"/>
            </a:solidFill>
            <a:prstDash val="solid"/>
            <a:round/>
            <a:headEnd type="none" w="sm" len="sm"/>
            <a:tailEnd type="triangle" w="med" len="med"/>
          </a:ln>
        </p:spPr>
      </p:cxnSp>
      <p:cxnSp>
        <p:nvCxnSpPr>
          <p:cNvPr id="374" name="Google Shape;374;g5b6d0f61d4_0_1"/>
          <p:cNvCxnSpPr/>
          <p:nvPr/>
        </p:nvCxnSpPr>
        <p:spPr>
          <a:xfrm>
            <a:off x="3262588" y="4307193"/>
            <a:ext cx="545700" cy="5400"/>
          </a:xfrm>
          <a:prstGeom prst="straightConnector1">
            <a:avLst/>
          </a:prstGeom>
          <a:noFill/>
          <a:ln w="9525" cap="flat" cmpd="sng">
            <a:solidFill>
              <a:schemeClr val="dk1"/>
            </a:solidFill>
            <a:prstDash val="solid"/>
            <a:round/>
            <a:headEnd type="none" w="sm" len="sm"/>
            <a:tailEnd type="triangle" w="med" len="med"/>
          </a:ln>
        </p:spPr>
      </p:cxnSp>
      <p:cxnSp>
        <p:nvCxnSpPr>
          <p:cNvPr id="375" name="Google Shape;375;g5b6d0f61d4_0_1"/>
          <p:cNvCxnSpPr/>
          <p:nvPr/>
        </p:nvCxnSpPr>
        <p:spPr>
          <a:xfrm>
            <a:off x="3262588" y="5206327"/>
            <a:ext cx="545700" cy="5400"/>
          </a:xfrm>
          <a:prstGeom prst="straightConnector1">
            <a:avLst/>
          </a:prstGeom>
          <a:noFill/>
          <a:ln w="9525" cap="flat" cmpd="sng">
            <a:solidFill>
              <a:schemeClr val="dk1"/>
            </a:solidFill>
            <a:prstDash val="solid"/>
            <a:round/>
            <a:headEnd type="none" w="sm" len="sm"/>
            <a:tailEnd type="triangle" w="med" len="med"/>
          </a:ln>
        </p:spPr>
      </p:cxnSp>
      <p:cxnSp>
        <p:nvCxnSpPr>
          <p:cNvPr id="376" name="Google Shape;376;g5b6d0f61d4_0_1"/>
          <p:cNvCxnSpPr/>
          <p:nvPr/>
        </p:nvCxnSpPr>
        <p:spPr>
          <a:xfrm>
            <a:off x="4792291" y="2460824"/>
            <a:ext cx="545700" cy="5400"/>
          </a:xfrm>
          <a:prstGeom prst="straightConnector1">
            <a:avLst/>
          </a:prstGeom>
          <a:noFill/>
          <a:ln w="9525" cap="flat" cmpd="sng">
            <a:solidFill>
              <a:schemeClr val="dk1"/>
            </a:solidFill>
            <a:prstDash val="solid"/>
            <a:round/>
            <a:headEnd type="none" w="sm" len="sm"/>
            <a:tailEnd type="triangle" w="med" len="med"/>
          </a:ln>
        </p:spPr>
      </p:cxnSp>
      <p:cxnSp>
        <p:nvCxnSpPr>
          <p:cNvPr id="377" name="Google Shape;377;g5b6d0f61d4_0_1"/>
          <p:cNvCxnSpPr>
            <a:stCxn id="366" idx="0"/>
            <a:endCxn id="365" idx="2"/>
          </p:cNvCxnSpPr>
          <p:nvPr/>
        </p:nvCxnSpPr>
        <p:spPr>
          <a:xfrm rot="10800000">
            <a:off x="4300224" y="4605830"/>
            <a:ext cx="0" cy="304800"/>
          </a:xfrm>
          <a:prstGeom prst="straightConnector1">
            <a:avLst/>
          </a:prstGeom>
          <a:noFill/>
          <a:ln w="9525" cap="flat" cmpd="sng">
            <a:solidFill>
              <a:schemeClr val="dk1"/>
            </a:solidFill>
            <a:prstDash val="solid"/>
            <a:round/>
            <a:headEnd type="none" w="sm" len="sm"/>
            <a:tailEnd type="triangle" w="med" len="med"/>
          </a:ln>
        </p:spPr>
      </p:cxnSp>
      <p:cxnSp>
        <p:nvCxnSpPr>
          <p:cNvPr id="378" name="Google Shape;378;g5b6d0f61d4_0_1"/>
          <p:cNvCxnSpPr>
            <a:stCxn id="365" idx="0"/>
            <a:endCxn id="364" idx="2"/>
          </p:cNvCxnSpPr>
          <p:nvPr/>
        </p:nvCxnSpPr>
        <p:spPr>
          <a:xfrm rot="10800000">
            <a:off x="4300224" y="3683699"/>
            <a:ext cx="0" cy="292500"/>
          </a:xfrm>
          <a:prstGeom prst="straightConnector1">
            <a:avLst/>
          </a:prstGeom>
          <a:noFill/>
          <a:ln w="9525" cap="flat" cmpd="sng">
            <a:solidFill>
              <a:schemeClr val="dk1"/>
            </a:solidFill>
            <a:prstDash val="solid"/>
            <a:round/>
            <a:headEnd type="none" w="sm" len="sm"/>
            <a:tailEnd type="triangle" w="med" len="med"/>
          </a:ln>
        </p:spPr>
      </p:cxnSp>
      <p:cxnSp>
        <p:nvCxnSpPr>
          <p:cNvPr id="379" name="Google Shape;379;g5b6d0f61d4_0_1"/>
          <p:cNvCxnSpPr>
            <a:stCxn id="364" idx="0"/>
            <a:endCxn id="363" idx="2"/>
          </p:cNvCxnSpPr>
          <p:nvPr/>
        </p:nvCxnSpPr>
        <p:spPr>
          <a:xfrm rot="10800000">
            <a:off x="4300224" y="2757919"/>
            <a:ext cx="0" cy="296100"/>
          </a:xfrm>
          <a:prstGeom prst="straightConnector1">
            <a:avLst/>
          </a:prstGeom>
          <a:noFill/>
          <a:ln w="9525" cap="flat" cmpd="sng">
            <a:solidFill>
              <a:schemeClr val="dk1"/>
            </a:solidFill>
            <a:prstDash val="solid"/>
            <a:round/>
            <a:headEnd type="none" w="sm" len="sm"/>
            <a:tailEnd type="triangle" w="med" len="med"/>
          </a:ln>
        </p:spPr>
      </p:cxnSp>
      <p:sp>
        <p:nvSpPr>
          <p:cNvPr id="380" name="Google Shape;380;g5b6d0f61d4_0_1"/>
          <p:cNvSpPr/>
          <p:nvPr/>
        </p:nvSpPr>
        <p:spPr>
          <a:xfrm>
            <a:off x="6982498" y="2053147"/>
            <a:ext cx="1399500" cy="8208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Bounding boxes + class probabilities</a:t>
            </a:r>
            <a:endParaRPr/>
          </a:p>
        </p:txBody>
      </p:sp>
      <p:cxnSp>
        <p:nvCxnSpPr>
          <p:cNvPr id="381" name="Google Shape;381;g5b6d0f61d4_0_1"/>
          <p:cNvCxnSpPr/>
          <p:nvPr/>
        </p:nvCxnSpPr>
        <p:spPr>
          <a:xfrm>
            <a:off x="6436862" y="2460823"/>
            <a:ext cx="545700" cy="5400"/>
          </a:xfrm>
          <a:prstGeom prst="straightConnector1">
            <a:avLst/>
          </a:prstGeom>
          <a:noFill/>
          <a:ln w="9525" cap="flat" cmpd="sng">
            <a:solidFill>
              <a:schemeClr val="dk1"/>
            </a:solidFill>
            <a:prstDash val="solid"/>
            <a:round/>
            <a:headEnd type="none" w="sm" len="sm"/>
            <a:tailEnd type="triangle" w="med" len="med"/>
          </a:ln>
        </p:spPr>
      </p:cxnSp>
      <p:sp>
        <p:nvSpPr>
          <p:cNvPr id="382" name="Google Shape;382;g5b6d0f61d4_0_1"/>
          <p:cNvSpPr txBox="1"/>
          <p:nvPr/>
        </p:nvSpPr>
        <p:spPr>
          <a:xfrm>
            <a:off x="5216775" y="3048625"/>
            <a:ext cx="3300900" cy="2783700"/>
          </a:xfrm>
          <a:prstGeom prst="rect">
            <a:avLst/>
          </a:prstGeom>
          <a:noFill/>
          <a:ln>
            <a:noFill/>
          </a:ln>
        </p:spPr>
        <p:txBody>
          <a:bodyPr spcFirstLastPara="1" wrap="square" lIns="0" tIns="0" rIns="0" bIns="0" anchor="t" anchorCtr="0">
            <a:noAutofit/>
          </a:bodyPr>
          <a:lstStyle/>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KITTI- (0.86 mAP) &amp; Caltech Pedestrian- Dataset (29% miss rate)   ▶︎ Camera Data</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2.7% - 5% improvement in comparison to non-recurrent models</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Based on SequeezeNet+ - Architecture (SSD-Network)</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No Information on Loss-Function</a:t>
            </a:r>
            <a:endParaRPr/>
          </a:p>
        </p:txBody>
      </p:sp>
      <p:sp>
        <p:nvSpPr>
          <p:cNvPr id="383" name="Google Shape;383;g5b6d0f61d4_0_1"/>
          <p:cNvSpPr/>
          <p:nvPr/>
        </p:nvSpPr>
        <p:spPr>
          <a:xfrm rot="-5400000">
            <a:off x="4158100" y="5368424"/>
            <a:ext cx="229500" cy="951600"/>
          </a:xfrm>
          <a:prstGeom prst="lef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84" name="Google Shape;384;g5b6d0f61d4_0_1"/>
          <p:cNvSpPr txBox="1"/>
          <p:nvPr/>
        </p:nvSpPr>
        <p:spPr>
          <a:xfrm>
            <a:off x="2862331" y="6024275"/>
            <a:ext cx="28758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Recurrent-Layer for Data fusion</a:t>
            </a:r>
            <a:endParaRPr/>
          </a:p>
        </p:txBody>
      </p:sp>
      <p:sp>
        <p:nvSpPr>
          <p:cNvPr id="385" name="Google Shape;385;g5b6d0f61d4_0_1"/>
          <p:cNvSpPr txBox="1"/>
          <p:nvPr/>
        </p:nvSpPr>
        <p:spPr>
          <a:xfrm flipH="1">
            <a:off x="7908074" y="6072948"/>
            <a:ext cx="304800" cy="257100"/>
          </a:xfrm>
          <a:prstGeom prst="rect">
            <a:avLst/>
          </a:prstGeom>
          <a:noFill/>
          <a:ln>
            <a:noFill/>
          </a:ln>
        </p:spPr>
        <p:txBody>
          <a:bodyPr spcFirstLastPara="1" wrap="square" lIns="0" tIns="0" rIns="0" bIns="0" anchor="t" anchorCtr="0">
            <a:noAutofit/>
          </a:bodyPr>
          <a:lstStyle/>
          <a:p>
            <a:pPr marL="0" marR="0" lvl="0" indent="0" algn="r"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[1]</a:t>
            </a:r>
            <a:endParaRPr/>
          </a:p>
        </p:txBody>
      </p:sp>
      <p:sp>
        <p:nvSpPr>
          <p:cNvPr id="386" name="Google Shape;386;g5b6d0f61d4_0_1"/>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387" name="Google Shape;387;g5b6d0f61d4_0_1"/>
          <p:cNvSpPr txBox="1"/>
          <p:nvPr/>
        </p:nvSpPr>
        <p:spPr>
          <a:xfrm flipH="1">
            <a:off x="8212875" y="6072950"/>
            <a:ext cx="408600" cy="257100"/>
          </a:xfrm>
          <a:prstGeom prst="rect">
            <a:avLst/>
          </a:prstGeom>
          <a:noFill/>
          <a:ln>
            <a:noFill/>
          </a:ln>
        </p:spPr>
        <p:txBody>
          <a:bodyPr spcFirstLastPara="1" wrap="square" lIns="0" tIns="0" rIns="0" bIns="0" anchor="t" anchorCtr="0">
            <a:noAutofit/>
          </a:bodyPr>
          <a:lstStyle/>
          <a:p>
            <a:pPr marL="0" marR="0" lvl="0" indent="0" algn="r"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[14]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5c164b5d39_0_42"/>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39725" algn="l" rtl="0">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marL="719999" lvl="0" indent="-339725" algn="l" rtl="0">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Definition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Recurrent Multi-frame Single Shot Detector for Video Object Detection</a:t>
            </a:r>
            <a:endParaRPr>
              <a:solidFill>
                <a:srgbClr val="999999"/>
              </a:solidFill>
            </a:endParaRPr>
          </a:p>
          <a:p>
            <a:pPr marL="1439999" lvl="1" indent="-177800" algn="l" rtl="0">
              <a:spcBef>
                <a:spcPts val="0"/>
              </a:spcBef>
              <a:spcAft>
                <a:spcPts val="0"/>
              </a:spcAft>
              <a:buClr>
                <a:srgbClr val="000000"/>
              </a:buClr>
              <a:buSzPts val="1600"/>
              <a:buAutoNum type="arabicPeriod"/>
            </a:pPr>
            <a:r>
              <a:rPr lang="de-DE">
                <a:solidFill>
                  <a:srgbClr val="000000"/>
                </a:solidFill>
              </a:rPr>
              <a:t>Mobile Video Object Detection with Temporally aware Feature Maps</a:t>
            </a:r>
            <a:endParaRPr>
              <a:solidFill>
                <a:srgbClr val="000000"/>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Feature Selective Small Object Detection via Knowledge-based recurrent attentive neural networks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Looking fast and slow: memory-guided mobile video object detection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Delving Deeper into Convolutional Networks for Learning Video Representations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Detect to track and track to detect </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marL="0" lvl="0" indent="0" algn="l" rtl="0">
              <a:lnSpc>
                <a:spcPct val="114000"/>
              </a:lnSpc>
              <a:spcBef>
                <a:spcPts val="0"/>
              </a:spcBef>
              <a:spcAft>
                <a:spcPts val="0"/>
              </a:spcAft>
              <a:buNone/>
            </a:pPr>
            <a:endParaRPr sz="2200"/>
          </a:p>
        </p:txBody>
      </p:sp>
      <p:sp>
        <p:nvSpPr>
          <p:cNvPr id="393" name="Google Shape;393;g5c164b5d39_0_42"/>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11</a:t>
            </a:fld>
            <a:endParaRPr/>
          </a:p>
        </p:txBody>
      </p:sp>
      <p:sp>
        <p:nvSpPr>
          <p:cNvPr id="394" name="Google Shape;394;g5c164b5d39_0_42"/>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395" name="Google Shape;395;g5c164b5d39_0_42"/>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59846a8322_0_0"/>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12</a:t>
            </a:fld>
            <a:endParaRPr/>
          </a:p>
        </p:txBody>
      </p:sp>
      <p:sp>
        <p:nvSpPr>
          <p:cNvPr id="401" name="Google Shape;401;g59846a8322_0_0"/>
          <p:cNvSpPr txBox="1">
            <a:spLocks noGrp="1"/>
          </p:cNvSpPr>
          <p:nvPr>
            <p:ph type="title"/>
          </p:nvPr>
        </p:nvSpPr>
        <p:spPr>
          <a:xfrm>
            <a:off x="319090" y="994334"/>
            <a:ext cx="8508900" cy="8208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2.3 Mobile Video Object Detection with   Temporally-Aware Feature Maps</a:t>
            </a:r>
            <a:endParaRPr/>
          </a:p>
        </p:txBody>
      </p:sp>
      <p:pic>
        <p:nvPicPr>
          <p:cNvPr id="402" name="Google Shape;402;g59846a8322_0_0" descr="Bild"/>
          <p:cNvPicPr preferRelativeResize="0"/>
          <p:nvPr/>
        </p:nvPicPr>
        <p:blipFill rotWithShape="1">
          <a:blip r:embed="rId3">
            <a:alphaModFix/>
          </a:blip>
          <a:srcRect/>
          <a:stretch/>
        </p:blipFill>
        <p:spPr>
          <a:xfrm>
            <a:off x="950745" y="2129055"/>
            <a:ext cx="629739" cy="629739"/>
          </a:xfrm>
          <a:prstGeom prst="rect">
            <a:avLst/>
          </a:prstGeom>
          <a:noFill/>
          <a:ln>
            <a:noFill/>
          </a:ln>
        </p:spPr>
      </p:pic>
      <p:pic>
        <p:nvPicPr>
          <p:cNvPr id="403" name="Google Shape;403;g59846a8322_0_0" descr="Bild"/>
          <p:cNvPicPr preferRelativeResize="0"/>
          <p:nvPr/>
        </p:nvPicPr>
        <p:blipFill rotWithShape="1">
          <a:blip r:embed="rId3">
            <a:alphaModFix/>
          </a:blip>
          <a:srcRect/>
          <a:stretch/>
        </p:blipFill>
        <p:spPr>
          <a:xfrm>
            <a:off x="950743" y="2875105"/>
            <a:ext cx="629739" cy="629739"/>
          </a:xfrm>
          <a:prstGeom prst="rect">
            <a:avLst/>
          </a:prstGeom>
          <a:noFill/>
          <a:ln>
            <a:noFill/>
          </a:ln>
        </p:spPr>
      </p:pic>
      <p:sp>
        <p:nvSpPr>
          <p:cNvPr id="404" name="Google Shape;404;g59846a8322_0_0"/>
          <p:cNvSpPr txBox="1"/>
          <p:nvPr/>
        </p:nvSpPr>
        <p:spPr>
          <a:xfrm>
            <a:off x="321005" y="2315299"/>
            <a:ext cx="6297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a:t>
            </a:r>
            <a:endParaRPr/>
          </a:p>
        </p:txBody>
      </p:sp>
      <p:sp>
        <p:nvSpPr>
          <p:cNvPr id="405" name="Google Shape;405;g59846a8322_0_0"/>
          <p:cNvSpPr txBox="1"/>
          <p:nvPr/>
        </p:nvSpPr>
        <p:spPr>
          <a:xfrm>
            <a:off x="166689" y="3065422"/>
            <a:ext cx="7842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t-1</a:t>
            </a:r>
            <a:endParaRPr/>
          </a:p>
        </p:txBody>
      </p:sp>
      <p:sp>
        <p:nvSpPr>
          <p:cNvPr id="406" name="Google Shape;406;g59846a8322_0_0"/>
          <p:cNvSpPr/>
          <p:nvPr/>
        </p:nvSpPr>
        <p:spPr>
          <a:xfrm>
            <a:off x="3191064" y="2229301"/>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cxnSp>
        <p:nvCxnSpPr>
          <p:cNvPr id="407" name="Google Shape;407;g59846a8322_0_0"/>
          <p:cNvCxnSpPr/>
          <p:nvPr/>
        </p:nvCxnSpPr>
        <p:spPr>
          <a:xfrm>
            <a:off x="1580481" y="2457433"/>
            <a:ext cx="169200" cy="5400"/>
          </a:xfrm>
          <a:prstGeom prst="straightConnector1">
            <a:avLst/>
          </a:prstGeom>
          <a:noFill/>
          <a:ln w="9525" cap="flat" cmpd="sng">
            <a:solidFill>
              <a:schemeClr val="dk1"/>
            </a:solidFill>
            <a:prstDash val="solid"/>
            <a:round/>
            <a:headEnd type="none" w="sm" len="sm"/>
            <a:tailEnd type="triangle" w="med" len="med"/>
          </a:ln>
        </p:spPr>
      </p:cxnSp>
      <p:cxnSp>
        <p:nvCxnSpPr>
          <p:cNvPr id="408" name="Google Shape;408;g59846a8322_0_0"/>
          <p:cNvCxnSpPr/>
          <p:nvPr/>
        </p:nvCxnSpPr>
        <p:spPr>
          <a:xfrm>
            <a:off x="1580479" y="3207423"/>
            <a:ext cx="169200" cy="5400"/>
          </a:xfrm>
          <a:prstGeom prst="straightConnector1">
            <a:avLst/>
          </a:prstGeom>
          <a:noFill/>
          <a:ln w="9525" cap="flat" cmpd="sng">
            <a:solidFill>
              <a:schemeClr val="dk1"/>
            </a:solidFill>
            <a:prstDash val="solid"/>
            <a:round/>
            <a:headEnd type="none" w="sm" len="sm"/>
            <a:tailEnd type="triangle" w="med" len="med"/>
          </a:ln>
        </p:spPr>
      </p:cxnSp>
      <p:cxnSp>
        <p:nvCxnSpPr>
          <p:cNvPr id="409" name="Google Shape;409;g59846a8322_0_0"/>
          <p:cNvCxnSpPr>
            <a:stCxn id="410" idx="3"/>
            <a:endCxn id="406" idx="1"/>
          </p:cNvCxnSpPr>
          <p:nvPr/>
        </p:nvCxnSpPr>
        <p:spPr>
          <a:xfrm>
            <a:off x="3019954" y="2467972"/>
            <a:ext cx="171000" cy="7800"/>
          </a:xfrm>
          <a:prstGeom prst="straightConnector1">
            <a:avLst/>
          </a:prstGeom>
          <a:noFill/>
          <a:ln w="9525" cap="flat" cmpd="sng">
            <a:solidFill>
              <a:schemeClr val="dk1"/>
            </a:solidFill>
            <a:prstDash val="solid"/>
            <a:round/>
            <a:headEnd type="none" w="sm" len="sm"/>
            <a:tailEnd type="triangle" w="med" len="med"/>
          </a:ln>
        </p:spPr>
      </p:cxnSp>
      <p:cxnSp>
        <p:nvCxnSpPr>
          <p:cNvPr id="411" name="Google Shape;411;g59846a8322_0_0"/>
          <p:cNvCxnSpPr>
            <a:stCxn id="412" idx="3"/>
            <a:endCxn id="413" idx="1"/>
          </p:cNvCxnSpPr>
          <p:nvPr/>
        </p:nvCxnSpPr>
        <p:spPr>
          <a:xfrm rot="10800000" flipH="1">
            <a:off x="3021749" y="3215715"/>
            <a:ext cx="164400" cy="1800"/>
          </a:xfrm>
          <a:prstGeom prst="straightConnector1">
            <a:avLst/>
          </a:prstGeom>
          <a:noFill/>
          <a:ln w="9525" cap="flat" cmpd="sng">
            <a:solidFill>
              <a:schemeClr val="dk1"/>
            </a:solidFill>
            <a:prstDash val="solid"/>
            <a:round/>
            <a:headEnd type="none" w="sm" len="sm"/>
            <a:tailEnd type="triangle" w="med" len="med"/>
          </a:ln>
        </p:spPr>
      </p:cxnSp>
      <p:cxnSp>
        <p:nvCxnSpPr>
          <p:cNvPr id="414" name="Google Shape;414;g59846a8322_0_0"/>
          <p:cNvCxnSpPr>
            <a:stCxn id="415" idx="3"/>
            <a:endCxn id="416" idx="1"/>
          </p:cNvCxnSpPr>
          <p:nvPr/>
        </p:nvCxnSpPr>
        <p:spPr>
          <a:xfrm rot="10800000" flipH="1">
            <a:off x="3020116" y="3986794"/>
            <a:ext cx="169200" cy="6600"/>
          </a:xfrm>
          <a:prstGeom prst="straightConnector1">
            <a:avLst/>
          </a:prstGeom>
          <a:noFill/>
          <a:ln w="9525" cap="flat" cmpd="sng">
            <a:solidFill>
              <a:schemeClr val="dk1"/>
            </a:solidFill>
            <a:prstDash val="solid"/>
            <a:round/>
            <a:headEnd type="none" w="sm" len="sm"/>
            <a:tailEnd type="triangle" w="med" len="med"/>
          </a:ln>
        </p:spPr>
      </p:cxnSp>
      <p:cxnSp>
        <p:nvCxnSpPr>
          <p:cNvPr id="417" name="Google Shape;417;g59846a8322_0_0"/>
          <p:cNvCxnSpPr>
            <a:stCxn id="416" idx="0"/>
            <a:endCxn id="413" idx="2"/>
          </p:cNvCxnSpPr>
          <p:nvPr/>
        </p:nvCxnSpPr>
        <p:spPr>
          <a:xfrm rot="10800000">
            <a:off x="3557512" y="3462291"/>
            <a:ext cx="3300" cy="277800"/>
          </a:xfrm>
          <a:prstGeom prst="straightConnector1">
            <a:avLst/>
          </a:prstGeom>
          <a:noFill/>
          <a:ln w="9525" cap="flat" cmpd="sng">
            <a:solidFill>
              <a:schemeClr val="dk1"/>
            </a:solidFill>
            <a:prstDash val="solid"/>
            <a:round/>
            <a:headEnd type="none" w="sm" len="sm"/>
            <a:tailEnd type="triangle" w="med" len="med"/>
          </a:ln>
        </p:spPr>
      </p:cxnSp>
      <p:cxnSp>
        <p:nvCxnSpPr>
          <p:cNvPr id="418" name="Google Shape;418;g59846a8322_0_0"/>
          <p:cNvCxnSpPr>
            <a:stCxn id="413" idx="0"/>
            <a:endCxn id="406" idx="2"/>
          </p:cNvCxnSpPr>
          <p:nvPr/>
        </p:nvCxnSpPr>
        <p:spPr>
          <a:xfrm rot="10800000" flipH="1">
            <a:off x="3557618" y="2722581"/>
            <a:ext cx="5100" cy="246600"/>
          </a:xfrm>
          <a:prstGeom prst="straightConnector1">
            <a:avLst/>
          </a:prstGeom>
          <a:noFill/>
          <a:ln w="9525" cap="flat" cmpd="sng">
            <a:solidFill>
              <a:schemeClr val="dk1"/>
            </a:solidFill>
            <a:prstDash val="solid"/>
            <a:round/>
            <a:headEnd type="none" w="sm" len="sm"/>
            <a:tailEnd type="triangle" w="med" len="med"/>
          </a:ln>
        </p:spPr>
      </p:cxnSp>
      <p:sp>
        <p:nvSpPr>
          <p:cNvPr id="419" name="Google Shape;419;g59846a8322_0_0"/>
          <p:cNvSpPr/>
          <p:nvPr/>
        </p:nvSpPr>
        <p:spPr>
          <a:xfrm>
            <a:off x="7744907" y="2152235"/>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Bounding boxes + class probabilities</a:t>
            </a:r>
            <a:endParaRPr/>
          </a:p>
        </p:txBody>
      </p:sp>
      <p:sp>
        <p:nvSpPr>
          <p:cNvPr id="420" name="Google Shape;420;g59846a8322_0_0"/>
          <p:cNvSpPr txBox="1"/>
          <p:nvPr/>
        </p:nvSpPr>
        <p:spPr>
          <a:xfrm>
            <a:off x="473405" y="4932541"/>
            <a:ext cx="7736400" cy="1380000"/>
          </a:xfrm>
          <a:prstGeom prst="rect">
            <a:avLst/>
          </a:prstGeom>
          <a:noFill/>
          <a:ln>
            <a:noFill/>
          </a:ln>
        </p:spPr>
        <p:txBody>
          <a:bodyPr spcFirstLastPara="1" wrap="square" lIns="0" tIns="0" rIns="0" bIns="0" anchor="t" anchorCtr="0">
            <a:noAutofit/>
          </a:bodyPr>
          <a:lstStyle/>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Bottlen</a:t>
            </a:r>
            <a:r>
              <a:rPr lang="de-DE" sz="1600">
                <a:solidFill>
                  <a:schemeClr val="dk1"/>
                </a:solidFill>
              </a:rPr>
              <a:t>e</a:t>
            </a:r>
            <a:r>
              <a:rPr lang="de-DE" sz="1600" b="0" i="0" u="none" strike="noStrike" cap="none">
                <a:solidFill>
                  <a:schemeClr val="dk1"/>
                </a:solidFill>
                <a:latin typeface="Arial"/>
                <a:ea typeface="Arial"/>
                <a:cs typeface="Arial"/>
                <a:sym typeface="Arial"/>
              </a:rPr>
              <a:t>ck-LSTMs to increase the computation speed </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Maximal 54.4 mAP on Imagent VID (</a:t>
            </a:r>
            <a:r>
              <a:rPr lang="de-DE" sz="1600">
                <a:solidFill>
                  <a:schemeClr val="dk1"/>
                </a:solidFill>
              </a:rPr>
              <a:t>15 fps, mobile device - Pixel Phone 2)</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Based on SSD-Network, with different numbers of LSTMs after Conv. Layers </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No Information on Loss-Function</a:t>
            </a:r>
            <a:endParaRPr/>
          </a:p>
        </p:txBody>
      </p:sp>
      <p:sp>
        <p:nvSpPr>
          <p:cNvPr id="421" name="Google Shape;421;g59846a8322_0_0"/>
          <p:cNvSpPr txBox="1"/>
          <p:nvPr/>
        </p:nvSpPr>
        <p:spPr>
          <a:xfrm flipH="1">
            <a:off x="8077199" y="5975373"/>
            <a:ext cx="304800" cy="257100"/>
          </a:xfrm>
          <a:prstGeom prst="rect">
            <a:avLst/>
          </a:prstGeom>
          <a:noFill/>
          <a:ln>
            <a:noFill/>
          </a:ln>
        </p:spPr>
        <p:txBody>
          <a:bodyPr spcFirstLastPara="1" wrap="square" lIns="0" tIns="0" rIns="0" bIns="0" anchor="t" anchorCtr="0">
            <a:noAutofit/>
          </a:bodyPr>
          <a:lstStyle/>
          <a:p>
            <a:pPr marL="0" marR="0" lvl="0" indent="0" algn="r"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[2]</a:t>
            </a:r>
            <a:endParaRPr/>
          </a:p>
        </p:txBody>
      </p:sp>
      <p:sp>
        <p:nvSpPr>
          <p:cNvPr id="412" name="Google Shape;412;g59846a8322_0_0"/>
          <p:cNvSpPr/>
          <p:nvPr/>
        </p:nvSpPr>
        <p:spPr>
          <a:xfrm>
            <a:off x="1766249" y="2970915"/>
            <a:ext cx="12555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Conv.</a:t>
            </a:r>
            <a:endParaRPr/>
          </a:p>
        </p:txBody>
      </p:sp>
      <p:sp>
        <p:nvSpPr>
          <p:cNvPr id="410" name="Google Shape;410;g59846a8322_0_0"/>
          <p:cNvSpPr/>
          <p:nvPr/>
        </p:nvSpPr>
        <p:spPr>
          <a:xfrm>
            <a:off x="1785154" y="2221372"/>
            <a:ext cx="12348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Conv.</a:t>
            </a:r>
            <a:endParaRPr/>
          </a:p>
        </p:txBody>
      </p:sp>
      <p:pic>
        <p:nvPicPr>
          <p:cNvPr id="422" name="Google Shape;422;g59846a8322_0_0" descr="Bild"/>
          <p:cNvPicPr preferRelativeResize="0"/>
          <p:nvPr/>
        </p:nvPicPr>
        <p:blipFill rotWithShape="1">
          <a:blip r:embed="rId3">
            <a:alphaModFix/>
          </a:blip>
          <a:srcRect/>
          <a:stretch/>
        </p:blipFill>
        <p:spPr>
          <a:xfrm>
            <a:off x="965910" y="3672780"/>
            <a:ext cx="629739" cy="629739"/>
          </a:xfrm>
          <a:prstGeom prst="rect">
            <a:avLst/>
          </a:prstGeom>
          <a:noFill/>
          <a:ln>
            <a:noFill/>
          </a:ln>
        </p:spPr>
      </p:pic>
      <p:sp>
        <p:nvSpPr>
          <p:cNvPr id="423" name="Google Shape;423;g59846a8322_0_0"/>
          <p:cNvSpPr txBox="1"/>
          <p:nvPr/>
        </p:nvSpPr>
        <p:spPr>
          <a:xfrm>
            <a:off x="181856" y="3863097"/>
            <a:ext cx="7842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t-2</a:t>
            </a:r>
            <a:endParaRPr/>
          </a:p>
        </p:txBody>
      </p:sp>
      <p:cxnSp>
        <p:nvCxnSpPr>
          <p:cNvPr id="424" name="Google Shape;424;g59846a8322_0_0"/>
          <p:cNvCxnSpPr/>
          <p:nvPr/>
        </p:nvCxnSpPr>
        <p:spPr>
          <a:xfrm>
            <a:off x="1595646" y="4005098"/>
            <a:ext cx="169200" cy="5400"/>
          </a:xfrm>
          <a:prstGeom prst="straightConnector1">
            <a:avLst/>
          </a:prstGeom>
          <a:noFill/>
          <a:ln w="9525" cap="flat" cmpd="sng">
            <a:solidFill>
              <a:schemeClr val="dk1"/>
            </a:solidFill>
            <a:prstDash val="solid"/>
            <a:round/>
            <a:headEnd type="none" w="sm" len="sm"/>
            <a:tailEnd type="triangle" w="med" len="med"/>
          </a:ln>
        </p:spPr>
      </p:cxnSp>
      <p:sp>
        <p:nvSpPr>
          <p:cNvPr id="415" name="Google Shape;415;g59846a8322_0_0"/>
          <p:cNvSpPr/>
          <p:nvPr/>
        </p:nvSpPr>
        <p:spPr>
          <a:xfrm>
            <a:off x="1781416" y="3746794"/>
            <a:ext cx="12387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Conv.</a:t>
            </a:r>
            <a:endParaRPr/>
          </a:p>
        </p:txBody>
      </p:sp>
      <p:sp>
        <p:nvSpPr>
          <p:cNvPr id="413" name="Google Shape;413;g59846a8322_0_0"/>
          <p:cNvSpPr/>
          <p:nvPr/>
        </p:nvSpPr>
        <p:spPr>
          <a:xfrm>
            <a:off x="3186068" y="2969181"/>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sp>
        <p:nvSpPr>
          <p:cNvPr id="416" name="Google Shape;416;g59846a8322_0_0"/>
          <p:cNvSpPr/>
          <p:nvPr/>
        </p:nvSpPr>
        <p:spPr>
          <a:xfrm>
            <a:off x="3189262" y="3740091"/>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sp>
        <p:nvSpPr>
          <p:cNvPr id="425" name="Google Shape;425;g59846a8322_0_0"/>
          <p:cNvSpPr/>
          <p:nvPr/>
        </p:nvSpPr>
        <p:spPr>
          <a:xfrm>
            <a:off x="5019545" y="2220479"/>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cxnSp>
        <p:nvCxnSpPr>
          <p:cNvPr id="426" name="Google Shape;426;g59846a8322_0_0"/>
          <p:cNvCxnSpPr>
            <a:stCxn id="427" idx="3"/>
            <a:endCxn id="425" idx="1"/>
          </p:cNvCxnSpPr>
          <p:nvPr/>
        </p:nvCxnSpPr>
        <p:spPr>
          <a:xfrm rot="10800000" flipH="1">
            <a:off x="4849615" y="2467123"/>
            <a:ext cx="169800" cy="11100"/>
          </a:xfrm>
          <a:prstGeom prst="straightConnector1">
            <a:avLst/>
          </a:prstGeom>
          <a:noFill/>
          <a:ln w="9525" cap="flat" cmpd="sng">
            <a:solidFill>
              <a:schemeClr val="dk1"/>
            </a:solidFill>
            <a:prstDash val="solid"/>
            <a:round/>
            <a:headEnd type="none" w="sm" len="sm"/>
            <a:tailEnd type="triangle" w="med" len="med"/>
          </a:ln>
        </p:spPr>
      </p:cxnSp>
      <p:cxnSp>
        <p:nvCxnSpPr>
          <p:cNvPr id="428" name="Google Shape;428;g59846a8322_0_0"/>
          <p:cNvCxnSpPr>
            <a:stCxn id="429" idx="3"/>
            <a:endCxn id="430" idx="1"/>
          </p:cNvCxnSpPr>
          <p:nvPr/>
        </p:nvCxnSpPr>
        <p:spPr>
          <a:xfrm>
            <a:off x="4844499" y="3207274"/>
            <a:ext cx="170700" cy="4500"/>
          </a:xfrm>
          <a:prstGeom prst="straightConnector1">
            <a:avLst/>
          </a:prstGeom>
          <a:noFill/>
          <a:ln w="9525" cap="flat" cmpd="sng">
            <a:solidFill>
              <a:schemeClr val="dk1"/>
            </a:solidFill>
            <a:prstDash val="solid"/>
            <a:round/>
            <a:headEnd type="none" w="sm" len="sm"/>
            <a:tailEnd type="triangle" w="med" len="med"/>
          </a:ln>
        </p:spPr>
      </p:cxnSp>
      <p:cxnSp>
        <p:nvCxnSpPr>
          <p:cNvPr id="431" name="Google Shape;431;g59846a8322_0_0"/>
          <p:cNvCxnSpPr>
            <a:stCxn id="432" idx="3"/>
            <a:endCxn id="433" idx="1"/>
          </p:cNvCxnSpPr>
          <p:nvPr/>
        </p:nvCxnSpPr>
        <p:spPr>
          <a:xfrm>
            <a:off x="4847571" y="3993393"/>
            <a:ext cx="169200" cy="0"/>
          </a:xfrm>
          <a:prstGeom prst="straightConnector1">
            <a:avLst/>
          </a:prstGeom>
          <a:noFill/>
          <a:ln w="9525" cap="flat" cmpd="sng">
            <a:solidFill>
              <a:schemeClr val="dk1"/>
            </a:solidFill>
            <a:prstDash val="solid"/>
            <a:round/>
            <a:headEnd type="none" w="sm" len="sm"/>
            <a:tailEnd type="triangle" w="med" len="med"/>
          </a:ln>
        </p:spPr>
      </p:cxnSp>
      <p:cxnSp>
        <p:nvCxnSpPr>
          <p:cNvPr id="434" name="Google Shape;434;g59846a8322_0_0"/>
          <p:cNvCxnSpPr>
            <a:stCxn id="433" idx="0"/>
            <a:endCxn id="430" idx="2"/>
          </p:cNvCxnSpPr>
          <p:nvPr/>
        </p:nvCxnSpPr>
        <p:spPr>
          <a:xfrm rot="10800000">
            <a:off x="5386801" y="3458193"/>
            <a:ext cx="1500" cy="288600"/>
          </a:xfrm>
          <a:prstGeom prst="straightConnector1">
            <a:avLst/>
          </a:prstGeom>
          <a:noFill/>
          <a:ln w="9525" cap="flat" cmpd="sng">
            <a:solidFill>
              <a:schemeClr val="dk1"/>
            </a:solidFill>
            <a:prstDash val="solid"/>
            <a:round/>
            <a:headEnd type="none" w="sm" len="sm"/>
            <a:tailEnd type="triangle" w="med" len="med"/>
          </a:ln>
        </p:spPr>
      </p:cxnSp>
      <p:cxnSp>
        <p:nvCxnSpPr>
          <p:cNvPr id="435" name="Google Shape;435;g59846a8322_0_0"/>
          <p:cNvCxnSpPr>
            <a:stCxn id="430" idx="0"/>
            <a:endCxn id="425" idx="2"/>
          </p:cNvCxnSpPr>
          <p:nvPr/>
        </p:nvCxnSpPr>
        <p:spPr>
          <a:xfrm rot="10800000" flipH="1">
            <a:off x="5386887" y="2713652"/>
            <a:ext cx="4200" cy="251400"/>
          </a:xfrm>
          <a:prstGeom prst="straightConnector1">
            <a:avLst/>
          </a:prstGeom>
          <a:noFill/>
          <a:ln w="9525" cap="flat" cmpd="sng">
            <a:solidFill>
              <a:schemeClr val="dk1"/>
            </a:solidFill>
            <a:prstDash val="solid"/>
            <a:round/>
            <a:headEnd type="none" w="sm" len="sm"/>
            <a:tailEnd type="triangle" w="med" len="med"/>
          </a:ln>
        </p:spPr>
      </p:cxnSp>
      <p:sp>
        <p:nvSpPr>
          <p:cNvPr id="429" name="Google Shape;429;g59846a8322_0_0"/>
          <p:cNvSpPr/>
          <p:nvPr/>
        </p:nvSpPr>
        <p:spPr>
          <a:xfrm>
            <a:off x="4098399" y="2960674"/>
            <a:ext cx="7461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Conv.</a:t>
            </a:r>
            <a:endParaRPr/>
          </a:p>
        </p:txBody>
      </p:sp>
      <p:sp>
        <p:nvSpPr>
          <p:cNvPr id="427" name="Google Shape;427;g59846a8322_0_0"/>
          <p:cNvSpPr/>
          <p:nvPr/>
        </p:nvSpPr>
        <p:spPr>
          <a:xfrm>
            <a:off x="4103515" y="2231623"/>
            <a:ext cx="7461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Conv.</a:t>
            </a:r>
            <a:endParaRPr/>
          </a:p>
        </p:txBody>
      </p:sp>
      <p:sp>
        <p:nvSpPr>
          <p:cNvPr id="432" name="Google Shape;432;g59846a8322_0_0"/>
          <p:cNvSpPr/>
          <p:nvPr/>
        </p:nvSpPr>
        <p:spPr>
          <a:xfrm>
            <a:off x="4101471" y="3746793"/>
            <a:ext cx="7461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Conv.</a:t>
            </a:r>
            <a:endParaRPr/>
          </a:p>
        </p:txBody>
      </p:sp>
      <p:sp>
        <p:nvSpPr>
          <p:cNvPr id="430" name="Google Shape;430;g59846a8322_0_0"/>
          <p:cNvSpPr/>
          <p:nvPr/>
        </p:nvSpPr>
        <p:spPr>
          <a:xfrm>
            <a:off x="5015337" y="2965052"/>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sp>
        <p:nvSpPr>
          <p:cNvPr id="433" name="Google Shape;433;g59846a8322_0_0"/>
          <p:cNvSpPr/>
          <p:nvPr/>
        </p:nvSpPr>
        <p:spPr>
          <a:xfrm>
            <a:off x="5016751" y="3746793"/>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cxnSp>
        <p:nvCxnSpPr>
          <p:cNvPr id="436" name="Google Shape;436;g59846a8322_0_0"/>
          <p:cNvCxnSpPr>
            <a:stCxn id="413" idx="3"/>
            <a:endCxn id="429" idx="1"/>
          </p:cNvCxnSpPr>
          <p:nvPr/>
        </p:nvCxnSpPr>
        <p:spPr>
          <a:xfrm rot="10800000" flipH="1">
            <a:off x="3929168" y="3207381"/>
            <a:ext cx="169200" cy="8400"/>
          </a:xfrm>
          <a:prstGeom prst="straightConnector1">
            <a:avLst/>
          </a:prstGeom>
          <a:noFill/>
          <a:ln w="9525" cap="flat" cmpd="sng">
            <a:solidFill>
              <a:schemeClr val="dk1"/>
            </a:solidFill>
            <a:prstDash val="solid"/>
            <a:round/>
            <a:headEnd type="none" w="sm" len="sm"/>
            <a:tailEnd type="triangle" w="med" len="med"/>
          </a:ln>
        </p:spPr>
      </p:cxnSp>
      <p:cxnSp>
        <p:nvCxnSpPr>
          <p:cNvPr id="437" name="Google Shape;437;g59846a8322_0_0"/>
          <p:cNvCxnSpPr>
            <a:stCxn id="416" idx="3"/>
            <a:endCxn id="432" idx="1"/>
          </p:cNvCxnSpPr>
          <p:nvPr/>
        </p:nvCxnSpPr>
        <p:spPr>
          <a:xfrm>
            <a:off x="3932362" y="3986691"/>
            <a:ext cx="169200" cy="6600"/>
          </a:xfrm>
          <a:prstGeom prst="straightConnector1">
            <a:avLst/>
          </a:prstGeom>
          <a:noFill/>
          <a:ln w="9525" cap="flat" cmpd="sng">
            <a:solidFill>
              <a:schemeClr val="dk1"/>
            </a:solidFill>
            <a:prstDash val="solid"/>
            <a:round/>
            <a:headEnd type="none" w="sm" len="sm"/>
            <a:tailEnd type="triangle" w="med" len="med"/>
          </a:ln>
        </p:spPr>
      </p:cxnSp>
      <p:cxnSp>
        <p:nvCxnSpPr>
          <p:cNvPr id="438" name="Google Shape;438;g59846a8322_0_0"/>
          <p:cNvCxnSpPr>
            <a:stCxn id="406" idx="3"/>
            <a:endCxn id="427" idx="1"/>
          </p:cNvCxnSpPr>
          <p:nvPr/>
        </p:nvCxnSpPr>
        <p:spPr>
          <a:xfrm>
            <a:off x="3934164" y="2475901"/>
            <a:ext cx="169500" cy="2400"/>
          </a:xfrm>
          <a:prstGeom prst="straightConnector1">
            <a:avLst/>
          </a:prstGeom>
          <a:noFill/>
          <a:ln w="9525" cap="flat" cmpd="sng">
            <a:solidFill>
              <a:schemeClr val="dk1"/>
            </a:solidFill>
            <a:prstDash val="solid"/>
            <a:round/>
            <a:headEnd type="none" w="sm" len="sm"/>
            <a:tailEnd type="triangle" w="med" len="med"/>
          </a:ln>
        </p:spPr>
      </p:cxnSp>
      <p:sp>
        <p:nvSpPr>
          <p:cNvPr id="439" name="Google Shape;439;g59846a8322_0_0"/>
          <p:cNvSpPr/>
          <p:nvPr/>
        </p:nvSpPr>
        <p:spPr>
          <a:xfrm>
            <a:off x="6840000" y="2220479"/>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cxnSp>
        <p:nvCxnSpPr>
          <p:cNvPr id="440" name="Google Shape;440;g59846a8322_0_0"/>
          <p:cNvCxnSpPr>
            <a:stCxn id="441" idx="3"/>
            <a:endCxn id="439" idx="1"/>
          </p:cNvCxnSpPr>
          <p:nvPr/>
        </p:nvCxnSpPr>
        <p:spPr>
          <a:xfrm>
            <a:off x="6674337" y="2457407"/>
            <a:ext cx="165600" cy="9600"/>
          </a:xfrm>
          <a:prstGeom prst="straightConnector1">
            <a:avLst/>
          </a:prstGeom>
          <a:noFill/>
          <a:ln w="9525" cap="flat" cmpd="sng">
            <a:solidFill>
              <a:schemeClr val="dk1"/>
            </a:solidFill>
            <a:prstDash val="solid"/>
            <a:round/>
            <a:headEnd type="none" w="sm" len="sm"/>
            <a:tailEnd type="triangle" w="med" len="med"/>
          </a:ln>
        </p:spPr>
      </p:cxnSp>
      <p:cxnSp>
        <p:nvCxnSpPr>
          <p:cNvPr id="442" name="Google Shape;442;g59846a8322_0_0"/>
          <p:cNvCxnSpPr>
            <a:stCxn id="443" idx="3"/>
            <a:endCxn id="444" idx="1"/>
          </p:cNvCxnSpPr>
          <p:nvPr/>
        </p:nvCxnSpPr>
        <p:spPr>
          <a:xfrm>
            <a:off x="6672233" y="3207274"/>
            <a:ext cx="167700" cy="5400"/>
          </a:xfrm>
          <a:prstGeom prst="straightConnector1">
            <a:avLst/>
          </a:prstGeom>
          <a:noFill/>
          <a:ln w="9525" cap="flat" cmpd="sng">
            <a:solidFill>
              <a:schemeClr val="dk1"/>
            </a:solidFill>
            <a:prstDash val="solid"/>
            <a:round/>
            <a:headEnd type="none" w="sm" len="sm"/>
            <a:tailEnd type="triangle" w="med" len="med"/>
          </a:ln>
        </p:spPr>
      </p:cxnSp>
      <p:cxnSp>
        <p:nvCxnSpPr>
          <p:cNvPr id="445" name="Google Shape;445;g59846a8322_0_0"/>
          <p:cNvCxnSpPr>
            <a:stCxn id="446" idx="3"/>
            <a:endCxn id="447" idx="1"/>
          </p:cNvCxnSpPr>
          <p:nvPr/>
        </p:nvCxnSpPr>
        <p:spPr>
          <a:xfrm>
            <a:off x="6671612" y="3998298"/>
            <a:ext cx="166200" cy="0"/>
          </a:xfrm>
          <a:prstGeom prst="straightConnector1">
            <a:avLst/>
          </a:prstGeom>
          <a:noFill/>
          <a:ln w="9525" cap="flat" cmpd="sng">
            <a:solidFill>
              <a:schemeClr val="dk1"/>
            </a:solidFill>
            <a:prstDash val="solid"/>
            <a:round/>
            <a:headEnd type="none" w="sm" len="sm"/>
            <a:tailEnd type="triangle" w="med" len="med"/>
          </a:ln>
        </p:spPr>
      </p:cxnSp>
      <p:cxnSp>
        <p:nvCxnSpPr>
          <p:cNvPr id="448" name="Google Shape;448;g59846a8322_0_0"/>
          <p:cNvCxnSpPr>
            <a:stCxn id="447" idx="0"/>
            <a:endCxn id="444" idx="2"/>
          </p:cNvCxnSpPr>
          <p:nvPr/>
        </p:nvCxnSpPr>
        <p:spPr>
          <a:xfrm rot="10800000" flipH="1">
            <a:off x="7209393" y="3459497"/>
            <a:ext cx="2100" cy="292200"/>
          </a:xfrm>
          <a:prstGeom prst="straightConnector1">
            <a:avLst/>
          </a:prstGeom>
          <a:noFill/>
          <a:ln w="9525" cap="flat" cmpd="sng">
            <a:solidFill>
              <a:schemeClr val="dk1"/>
            </a:solidFill>
            <a:prstDash val="solid"/>
            <a:round/>
            <a:headEnd type="none" w="sm" len="sm"/>
            <a:tailEnd type="triangle" w="med" len="med"/>
          </a:ln>
        </p:spPr>
      </p:cxnSp>
      <p:cxnSp>
        <p:nvCxnSpPr>
          <p:cNvPr id="449" name="Google Shape;449;g59846a8322_0_0"/>
          <p:cNvCxnSpPr>
            <a:stCxn id="444" idx="0"/>
            <a:endCxn id="439" idx="2"/>
          </p:cNvCxnSpPr>
          <p:nvPr/>
        </p:nvCxnSpPr>
        <p:spPr>
          <a:xfrm rot="10800000">
            <a:off x="7211550" y="2713581"/>
            <a:ext cx="0" cy="252600"/>
          </a:xfrm>
          <a:prstGeom prst="straightConnector1">
            <a:avLst/>
          </a:prstGeom>
          <a:noFill/>
          <a:ln w="9525" cap="flat" cmpd="sng">
            <a:solidFill>
              <a:schemeClr val="dk1"/>
            </a:solidFill>
            <a:prstDash val="solid"/>
            <a:round/>
            <a:headEnd type="none" w="sm" len="sm"/>
            <a:tailEnd type="triangle" w="med" len="med"/>
          </a:ln>
        </p:spPr>
      </p:cxnSp>
      <p:sp>
        <p:nvSpPr>
          <p:cNvPr id="443" name="Google Shape;443;g59846a8322_0_0"/>
          <p:cNvSpPr/>
          <p:nvPr/>
        </p:nvSpPr>
        <p:spPr>
          <a:xfrm>
            <a:off x="5926133" y="2960674"/>
            <a:ext cx="7461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Conv.</a:t>
            </a:r>
            <a:endParaRPr/>
          </a:p>
        </p:txBody>
      </p:sp>
      <p:sp>
        <p:nvSpPr>
          <p:cNvPr id="441" name="Google Shape;441;g59846a8322_0_0"/>
          <p:cNvSpPr/>
          <p:nvPr/>
        </p:nvSpPr>
        <p:spPr>
          <a:xfrm>
            <a:off x="5928237" y="2210807"/>
            <a:ext cx="7461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Conv.</a:t>
            </a:r>
            <a:endParaRPr/>
          </a:p>
        </p:txBody>
      </p:sp>
      <p:sp>
        <p:nvSpPr>
          <p:cNvPr id="446" name="Google Shape;446;g59846a8322_0_0"/>
          <p:cNvSpPr/>
          <p:nvPr/>
        </p:nvSpPr>
        <p:spPr>
          <a:xfrm>
            <a:off x="5925512" y="3751698"/>
            <a:ext cx="7461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Conv.</a:t>
            </a:r>
            <a:endParaRPr/>
          </a:p>
        </p:txBody>
      </p:sp>
      <p:sp>
        <p:nvSpPr>
          <p:cNvPr id="444" name="Google Shape;444;g59846a8322_0_0"/>
          <p:cNvSpPr/>
          <p:nvPr/>
        </p:nvSpPr>
        <p:spPr>
          <a:xfrm>
            <a:off x="6840000" y="2966181"/>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sp>
        <p:nvSpPr>
          <p:cNvPr id="447" name="Google Shape;447;g59846a8322_0_0"/>
          <p:cNvSpPr/>
          <p:nvPr/>
        </p:nvSpPr>
        <p:spPr>
          <a:xfrm>
            <a:off x="6837843" y="3751697"/>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sp>
        <p:nvSpPr>
          <p:cNvPr id="450" name="Google Shape;450;g59846a8322_0_0"/>
          <p:cNvSpPr/>
          <p:nvPr/>
        </p:nvSpPr>
        <p:spPr>
          <a:xfrm>
            <a:off x="7750796" y="2892553"/>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Bounding boxes + class probabilities</a:t>
            </a:r>
            <a:endParaRPr/>
          </a:p>
        </p:txBody>
      </p:sp>
      <p:sp>
        <p:nvSpPr>
          <p:cNvPr id="451" name="Google Shape;451;g59846a8322_0_0"/>
          <p:cNvSpPr/>
          <p:nvPr/>
        </p:nvSpPr>
        <p:spPr>
          <a:xfrm>
            <a:off x="7744906" y="3672780"/>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Bounding boxes + class probabilities</a:t>
            </a:r>
            <a:endParaRPr/>
          </a:p>
        </p:txBody>
      </p:sp>
      <p:cxnSp>
        <p:nvCxnSpPr>
          <p:cNvPr id="452" name="Google Shape;452;g59846a8322_0_0"/>
          <p:cNvCxnSpPr>
            <a:stCxn id="447" idx="3"/>
            <a:endCxn id="451" idx="1"/>
          </p:cNvCxnSpPr>
          <p:nvPr/>
        </p:nvCxnSpPr>
        <p:spPr>
          <a:xfrm rot="10800000" flipH="1">
            <a:off x="7580943" y="3987497"/>
            <a:ext cx="164100" cy="10800"/>
          </a:xfrm>
          <a:prstGeom prst="straightConnector1">
            <a:avLst/>
          </a:prstGeom>
          <a:noFill/>
          <a:ln w="9525" cap="flat" cmpd="sng">
            <a:solidFill>
              <a:schemeClr val="dk1"/>
            </a:solidFill>
            <a:prstDash val="solid"/>
            <a:round/>
            <a:headEnd type="none" w="sm" len="sm"/>
            <a:tailEnd type="triangle" w="med" len="med"/>
          </a:ln>
        </p:spPr>
      </p:cxnSp>
      <p:cxnSp>
        <p:nvCxnSpPr>
          <p:cNvPr id="453" name="Google Shape;453;g59846a8322_0_0"/>
          <p:cNvCxnSpPr>
            <a:stCxn id="444" idx="3"/>
            <a:endCxn id="450" idx="1"/>
          </p:cNvCxnSpPr>
          <p:nvPr/>
        </p:nvCxnSpPr>
        <p:spPr>
          <a:xfrm rot="10800000" flipH="1">
            <a:off x="7583100" y="3207381"/>
            <a:ext cx="167700" cy="5400"/>
          </a:xfrm>
          <a:prstGeom prst="straightConnector1">
            <a:avLst/>
          </a:prstGeom>
          <a:noFill/>
          <a:ln w="9525" cap="flat" cmpd="sng">
            <a:solidFill>
              <a:schemeClr val="dk1"/>
            </a:solidFill>
            <a:prstDash val="solid"/>
            <a:round/>
            <a:headEnd type="none" w="sm" len="sm"/>
            <a:tailEnd type="triangle" w="med" len="med"/>
          </a:ln>
        </p:spPr>
      </p:cxnSp>
      <p:cxnSp>
        <p:nvCxnSpPr>
          <p:cNvPr id="454" name="Google Shape;454;g59846a8322_0_0"/>
          <p:cNvCxnSpPr>
            <a:stCxn id="439" idx="3"/>
            <a:endCxn id="419" idx="1"/>
          </p:cNvCxnSpPr>
          <p:nvPr/>
        </p:nvCxnSpPr>
        <p:spPr>
          <a:xfrm>
            <a:off x="7583100" y="2467079"/>
            <a:ext cx="161700" cy="0"/>
          </a:xfrm>
          <a:prstGeom prst="straightConnector1">
            <a:avLst/>
          </a:prstGeom>
          <a:noFill/>
          <a:ln w="9525" cap="flat" cmpd="sng">
            <a:solidFill>
              <a:schemeClr val="dk1"/>
            </a:solidFill>
            <a:prstDash val="solid"/>
            <a:round/>
            <a:headEnd type="none" w="sm" len="sm"/>
            <a:tailEnd type="triangle" w="med" len="med"/>
          </a:ln>
        </p:spPr>
      </p:cxnSp>
      <p:cxnSp>
        <p:nvCxnSpPr>
          <p:cNvPr id="455" name="Google Shape;455;g59846a8322_0_0"/>
          <p:cNvCxnSpPr>
            <a:stCxn id="433" idx="3"/>
            <a:endCxn id="446" idx="1"/>
          </p:cNvCxnSpPr>
          <p:nvPr/>
        </p:nvCxnSpPr>
        <p:spPr>
          <a:xfrm>
            <a:off x="5759851" y="3993393"/>
            <a:ext cx="165600" cy="4800"/>
          </a:xfrm>
          <a:prstGeom prst="straightConnector1">
            <a:avLst/>
          </a:prstGeom>
          <a:noFill/>
          <a:ln w="9525" cap="flat" cmpd="sng">
            <a:solidFill>
              <a:schemeClr val="dk1"/>
            </a:solidFill>
            <a:prstDash val="solid"/>
            <a:round/>
            <a:headEnd type="none" w="sm" len="sm"/>
            <a:tailEnd type="triangle" w="med" len="med"/>
          </a:ln>
        </p:spPr>
      </p:cxnSp>
      <p:cxnSp>
        <p:nvCxnSpPr>
          <p:cNvPr id="456" name="Google Shape;456;g59846a8322_0_0"/>
          <p:cNvCxnSpPr>
            <a:stCxn id="430" idx="3"/>
            <a:endCxn id="443" idx="1"/>
          </p:cNvCxnSpPr>
          <p:nvPr/>
        </p:nvCxnSpPr>
        <p:spPr>
          <a:xfrm rot="10800000" flipH="1">
            <a:off x="5758437" y="3207152"/>
            <a:ext cx="167700" cy="4500"/>
          </a:xfrm>
          <a:prstGeom prst="straightConnector1">
            <a:avLst/>
          </a:prstGeom>
          <a:noFill/>
          <a:ln w="9525" cap="flat" cmpd="sng">
            <a:solidFill>
              <a:schemeClr val="dk1"/>
            </a:solidFill>
            <a:prstDash val="solid"/>
            <a:round/>
            <a:headEnd type="none" w="sm" len="sm"/>
            <a:tailEnd type="triangle" w="med" len="med"/>
          </a:ln>
        </p:spPr>
      </p:cxnSp>
      <p:cxnSp>
        <p:nvCxnSpPr>
          <p:cNvPr id="457" name="Google Shape;457;g59846a8322_0_0"/>
          <p:cNvCxnSpPr>
            <a:stCxn id="425" idx="3"/>
            <a:endCxn id="441" idx="1"/>
          </p:cNvCxnSpPr>
          <p:nvPr/>
        </p:nvCxnSpPr>
        <p:spPr>
          <a:xfrm rot="10800000" flipH="1">
            <a:off x="5762645" y="2457479"/>
            <a:ext cx="165600" cy="9600"/>
          </a:xfrm>
          <a:prstGeom prst="straightConnector1">
            <a:avLst/>
          </a:prstGeom>
          <a:noFill/>
          <a:ln w="9525" cap="flat" cmpd="sng">
            <a:solidFill>
              <a:schemeClr val="dk1"/>
            </a:solidFill>
            <a:prstDash val="solid"/>
            <a:round/>
            <a:headEnd type="none" w="sm" len="sm"/>
            <a:tailEnd type="triangle" w="med" len="med"/>
          </a:ln>
        </p:spPr>
      </p:cxnSp>
      <p:sp>
        <p:nvSpPr>
          <p:cNvPr id="458" name="Google Shape;458;g59846a8322_0_0"/>
          <p:cNvSpPr txBox="1"/>
          <p:nvPr/>
        </p:nvSpPr>
        <p:spPr>
          <a:xfrm>
            <a:off x="3186068" y="4504310"/>
            <a:ext cx="4394700" cy="257100"/>
          </a:xfrm>
          <a:prstGeom prst="rect">
            <a:avLst/>
          </a:prstGeom>
          <a:noFill/>
          <a:ln>
            <a:noFill/>
          </a:ln>
        </p:spPr>
        <p:txBody>
          <a:bodyPr spcFirstLastPara="1" wrap="square" lIns="0" tIns="0" rIns="0" bIns="0" anchor="t" anchorCtr="0">
            <a:noAutofit/>
          </a:bodyPr>
          <a:lstStyle/>
          <a:p>
            <a:pPr marL="0" marR="0" lvl="0" indent="0" algn="ctr" rtl="0">
              <a:lnSpc>
                <a:spcPct val="114000"/>
              </a:lnSpc>
              <a:spcBef>
                <a:spcPts val="0"/>
              </a:spcBef>
              <a:spcAft>
                <a:spcPts val="0"/>
              </a:spcAft>
              <a:buNone/>
            </a:pPr>
            <a:r>
              <a:rPr lang="de-DE" sz="1600" b="0" i="1" u="none" strike="noStrike" cap="none">
                <a:solidFill>
                  <a:schemeClr val="dk1"/>
                </a:solidFill>
                <a:latin typeface="Arial"/>
                <a:ea typeface="Arial"/>
                <a:cs typeface="Arial"/>
                <a:sym typeface="Arial"/>
              </a:rPr>
              <a:t>Bottleneck-LSTMs</a:t>
            </a:r>
            <a:endParaRPr/>
          </a:p>
        </p:txBody>
      </p:sp>
      <p:cxnSp>
        <p:nvCxnSpPr>
          <p:cNvPr id="459" name="Google Shape;459;g59846a8322_0_0"/>
          <p:cNvCxnSpPr>
            <a:stCxn id="458" idx="0"/>
            <a:endCxn id="447" idx="2"/>
          </p:cNvCxnSpPr>
          <p:nvPr/>
        </p:nvCxnSpPr>
        <p:spPr>
          <a:xfrm rot="10800000" flipH="1">
            <a:off x="5383418" y="4244810"/>
            <a:ext cx="1826100" cy="259500"/>
          </a:xfrm>
          <a:prstGeom prst="straightConnector1">
            <a:avLst/>
          </a:prstGeom>
          <a:noFill/>
          <a:ln w="9525" cap="flat" cmpd="sng">
            <a:solidFill>
              <a:schemeClr val="dk1"/>
            </a:solidFill>
            <a:prstDash val="solid"/>
            <a:round/>
            <a:headEnd type="none" w="sm" len="sm"/>
            <a:tailEnd type="none" w="sm" len="sm"/>
          </a:ln>
        </p:spPr>
      </p:cxnSp>
      <p:cxnSp>
        <p:nvCxnSpPr>
          <p:cNvPr id="460" name="Google Shape;460;g59846a8322_0_0"/>
          <p:cNvCxnSpPr>
            <a:stCxn id="458" idx="0"/>
            <a:endCxn id="433" idx="2"/>
          </p:cNvCxnSpPr>
          <p:nvPr/>
        </p:nvCxnSpPr>
        <p:spPr>
          <a:xfrm rot="10800000" flipH="1">
            <a:off x="5383418" y="4240010"/>
            <a:ext cx="4800" cy="264300"/>
          </a:xfrm>
          <a:prstGeom prst="straightConnector1">
            <a:avLst/>
          </a:prstGeom>
          <a:noFill/>
          <a:ln w="9525" cap="flat" cmpd="sng">
            <a:solidFill>
              <a:schemeClr val="dk1"/>
            </a:solidFill>
            <a:prstDash val="solid"/>
            <a:round/>
            <a:headEnd type="none" w="sm" len="sm"/>
            <a:tailEnd type="none" w="sm" len="sm"/>
          </a:ln>
        </p:spPr>
      </p:cxnSp>
      <p:cxnSp>
        <p:nvCxnSpPr>
          <p:cNvPr id="461" name="Google Shape;461;g59846a8322_0_0"/>
          <p:cNvCxnSpPr>
            <a:stCxn id="458" idx="0"/>
            <a:endCxn id="416" idx="2"/>
          </p:cNvCxnSpPr>
          <p:nvPr/>
        </p:nvCxnSpPr>
        <p:spPr>
          <a:xfrm rot="10800000">
            <a:off x="3560918" y="4233410"/>
            <a:ext cx="1822500" cy="270900"/>
          </a:xfrm>
          <a:prstGeom prst="straightConnector1">
            <a:avLst/>
          </a:prstGeom>
          <a:noFill/>
          <a:ln w="9525" cap="flat" cmpd="sng">
            <a:solidFill>
              <a:schemeClr val="dk1"/>
            </a:solidFill>
            <a:prstDash val="solid"/>
            <a:round/>
            <a:headEnd type="none" w="sm" len="sm"/>
            <a:tailEnd type="none" w="sm" len="sm"/>
          </a:ln>
        </p:spPr>
      </p:cxnSp>
      <p:sp>
        <p:nvSpPr>
          <p:cNvPr id="462" name="Google Shape;462;g59846a8322_0_0"/>
          <p:cNvSpPr/>
          <p:nvPr/>
        </p:nvSpPr>
        <p:spPr>
          <a:xfrm rot="5400000">
            <a:off x="2266716" y="3821021"/>
            <a:ext cx="271800" cy="1234800"/>
          </a:xfrm>
          <a:prstGeom prst="rightBrace">
            <a:avLst>
              <a:gd name="adj1" fmla="val 8333"/>
              <a:gd name="adj2" fmla="val 49046"/>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63" name="Google Shape;463;g59846a8322_0_0"/>
          <p:cNvSpPr txBox="1"/>
          <p:nvPr/>
        </p:nvSpPr>
        <p:spPr>
          <a:xfrm>
            <a:off x="1764568" y="4514671"/>
            <a:ext cx="1255500" cy="257100"/>
          </a:xfrm>
          <a:prstGeom prst="rect">
            <a:avLst/>
          </a:prstGeom>
          <a:noFill/>
          <a:ln>
            <a:noFill/>
          </a:ln>
        </p:spPr>
        <p:txBody>
          <a:bodyPr spcFirstLastPara="1" wrap="square" lIns="0" tIns="0" rIns="0" bIns="0" anchor="t" anchorCtr="0">
            <a:noAutofit/>
          </a:bodyPr>
          <a:lstStyle/>
          <a:p>
            <a:pPr marL="0" marR="0" lvl="0" indent="0" algn="ctr" rtl="0">
              <a:lnSpc>
                <a:spcPct val="114000"/>
              </a:lnSpc>
              <a:spcBef>
                <a:spcPts val="0"/>
              </a:spcBef>
              <a:spcAft>
                <a:spcPts val="0"/>
              </a:spcAft>
              <a:buNone/>
            </a:pPr>
            <a:r>
              <a:rPr lang="de-DE" sz="1600" b="0" i="1" u="none" strike="noStrike" cap="none">
                <a:solidFill>
                  <a:schemeClr val="dk1"/>
                </a:solidFill>
                <a:latin typeface="Arial"/>
                <a:ea typeface="Arial"/>
                <a:cs typeface="Arial"/>
                <a:sym typeface="Arial"/>
              </a:rPr>
              <a:t>13-Layers</a:t>
            </a:r>
            <a:endParaRPr/>
          </a:p>
        </p:txBody>
      </p:sp>
      <p:sp>
        <p:nvSpPr>
          <p:cNvPr id="464" name="Google Shape;464;g59846a8322_0_0"/>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5c164b5d39_0_49"/>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39725" algn="l" rtl="0">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marL="719999" lvl="0" indent="-339725" algn="l" rtl="0">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Definition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Recurrent Multi-frame Single Shot Detector for Video Object Detection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Mobile Video Object Detection with Temporally aware Feature Maps</a:t>
            </a:r>
            <a:endParaRPr>
              <a:solidFill>
                <a:srgbClr val="999999"/>
              </a:solidFill>
            </a:endParaRPr>
          </a:p>
          <a:p>
            <a:pPr marL="1439999" lvl="1" indent="-177800" algn="l" rtl="0">
              <a:spcBef>
                <a:spcPts val="0"/>
              </a:spcBef>
              <a:spcAft>
                <a:spcPts val="0"/>
              </a:spcAft>
              <a:buClr>
                <a:srgbClr val="000000"/>
              </a:buClr>
              <a:buSzPts val="1600"/>
              <a:buAutoNum type="arabicPeriod"/>
            </a:pPr>
            <a:r>
              <a:rPr lang="de-DE">
                <a:solidFill>
                  <a:srgbClr val="000000"/>
                </a:solidFill>
              </a:rPr>
              <a:t>Feature Selective Small Object Detection via Knowledge-based recurrent attentive neural networks</a:t>
            </a:r>
            <a:endParaRPr>
              <a:solidFill>
                <a:srgbClr val="000000"/>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Looking fast and slow: memory-guided mobile video object detection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Delving Deeper into Convolutional Networks for Learning Video Representations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Detect to track and track to detect </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marL="0" lvl="0" indent="0" algn="l" rtl="0">
              <a:lnSpc>
                <a:spcPct val="114000"/>
              </a:lnSpc>
              <a:spcBef>
                <a:spcPts val="0"/>
              </a:spcBef>
              <a:spcAft>
                <a:spcPts val="0"/>
              </a:spcAft>
              <a:buNone/>
            </a:pPr>
            <a:endParaRPr sz="2200"/>
          </a:p>
        </p:txBody>
      </p:sp>
      <p:sp>
        <p:nvSpPr>
          <p:cNvPr id="470" name="Google Shape;470;g5c164b5d39_0_49"/>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13</a:t>
            </a:fld>
            <a:endParaRPr/>
          </a:p>
        </p:txBody>
      </p:sp>
      <p:sp>
        <p:nvSpPr>
          <p:cNvPr id="471" name="Google Shape;471;g5c164b5d39_0_49"/>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472" name="Google Shape;472;g5c164b5d39_0_49"/>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g5bf17c3469_1_79"/>
          <p:cNvSpPr txBox="1">
            <a:spLocks noGrp="1"/>
          </p:cNvSpPr>
          <p:nvPr>
            <p:ph type="body" idx="1"/>
          </p:nvPr>
        </p:nvSpPr>
        <p:spPr>
          <a:xfrm>
            <a:off x="319100" y="1609800"/>
            <a:ext cx="8508900" cy="4895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b="1"/>
              <a:t>Frame</a:t>
            </a: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0" lvl="0" indent="0" algn="l" rtl="0">
              <a:spcBef>
                <a:spcPts val="0"/>
              </a:spcBef>
              <a:spcAft>
                <a:spcPts val="0"/>
              </a:spcAft>
              <a:buNone/>
            </a:pPr>
            <a:endParaRPr b="1"/>
          </a:p>
          <a:p>
            <a:pPr marL="457200" lvl="0" indent="-317500" algn="l" rtl="0">
              <a:spcBef>
                <a:spcPts val="0"/>
              </a:spcBef>
              <a:spcAft>
                <a:spcPts val="0"/>
              </a:spcAft>
              <a:buSzPts val="1400"/>
              <a:buChar char="●"/>
            </a:pPr>
            <a:r>
              <a:rPr lang="de-DE"/>
              <a:t>Compute feature maps using a modified SqueezeNet architecture.</a:t>
            </a:r>
            <a:endParaRPr/>
          </a:p>
          <a:p>
            <a:pPr marL="457200" lvl="0" indent="-317500" algn="l" rtl="0">
              <a:spcBef>
                <a:spcPts val="0"/>
              </a:spcBef>
              <a:spcAft>
                <a:spcPts val="0"/>
              </a:spcAft>
              <a:buSzPts val="1400"/>
              <a:buChar char="●"/>
            </a:pPr>
            <a:r>
              <a:rPr lang="de-DE"/>
              <a:t>Propagate the features through a Recurrent Attentive Neural Network, comprised of:</a:t>
            </a:r>
            <a:endParaRPr/>
          </a:p>
          <a:p>
            <a:pPr marL="914400" lvl="1" indent="-330200" algn="l" rtl="0">
              <a:spcBef>
                <a:spcPts val="0"/>
              </a:spcBef>
              <a:spcAft>
                <a:spcPts val="0"/>
              </a:spcAft>
              <a:buSzPts val="1600"/>
              <a:buChar char="○"/>
            </a:pPr>
            <a:r>
              <a:rPr lang="de-DE"/>
              <a:t>Attention Mechanism to detect key areas within the feature maps.</a:t>
            </a:r>
            <a:endParaRPr/>
          </a:p>
          <a:p>
            <a:pPr marL="914400" lvl="1" indent="-330200" algn="l" rtl="0">
              <a:spcBef>
                <a:spcPts val="0"/>
              </a:spcBef>
              <a:spcAft>
                <a:spcPts val="0"/>
              </a:spcAft>
              <a:buSzPts val="1600"/>
              <a:buChar char="○"/>
            </a:pPr>
            <a:r>
              <a:rPr lang="de-DE"/>
              <a:t>Convolutional LSTM for temporal feature propagation.</a:t>
            </a:r>
            <a:endParaRPr/>
          </a:p>
          <a:p>
            <a:pPr marL="457200" lvl="0" indent="-317500" algn="l" rtl="0">
              <a:spcBef>
                <a:spcPts val="0"/>
              </a:spcBef>
              <a:spcAft>
                <a:spcPts val="0"/>
              </a:spcAft>
              <a:buSzPts val="1400"/>
              <a:buChar char="●"/>
            </a:pPr>
            <a:r>
              <a:rPr lang="de-DE"/>
              <a:t>Reverse gaussian feature maps are combined with the maps obtained from Conv. LSTM.</a:t>
            </a:r>
            <a:endParaRPr/>
          </a:p>
          <a:p>
            <a:pPr marL="914400" lvl="1" indent="-330200" algn="l" rtl="0">
              <a:spcBef>
                <a:spcPts val="0"/>
              </a:spcBef>
              <a:spcAft>
                <a:spcPts val="0"/>
              </a:spcAft>
              <a:buSzPts val="1600"/>
              <a:buChar char="○"/>
            </a:pPr>
            <a:r>
              <a:rPr lang="de-DE"/>
              <a:t>These feature maps are based on learnable mean and covariance terms.</a:t>
            </a:r>
            <a:endParaRPr/>
          </a:p>
          <a:p>
            <a:pPr marL="914400" lvl="1" indent="-330200" algn="l" rtl="0">
              <a:spcBef>
                <a:spcPts val="0"/>
              </a:spcBef>
              <a:spcAft>
                <a:spcPts val="0"/>
              </a:spcAft>
              <a:buSzPts val="1600"/>
              <a:buChar char="○"/>
            </a:pPr>
            <a:r>
              <a:rPr lang="de-DE"/>
              <a:t>This prior knowledge is derived from the assumption that traffic signs are always located at the bias of the center.</a:t>
            </a:r>
            <a:endParaRPr/>
          </a:p>
        </p:txBody>
      </p:sp>
      <p:sp>
        <p:nvSpPr>
          <p:cNvPr id="479" name="Google Shape;479;g5bf17c3469_1_79"/>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14</a:t>
            </a:fld>
            <a:endParaRPr/>
          </a:p>
        </p:txBody>
      </p:sp>
      <p:sp>
        <p:nvSpPr>
          <p:cNvPr id="480" name="Google Shape;480;g5bf17c3469_1_79"/>
          <p:cNvSpPr txBox="1">
            <a:spLocks noGrp="1"/>
          </p:cNvSpPr>
          <p:nvPr>
            <p:ph type="title"/>
          </p:nvPr>
        </p:nvSpPr>
        <p:spPr>
          <a:xfrm>
            <a:off x="319100" y="179950"/>
            <a:ext cx="8508900" cy="138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2.4 Feature Selective Small Object Detection via Knowledge-based Recurrent Attentive Neural Network</a:t>
            </a:r>
            <a:endParaRPr/>
          </a:p>
        </p:txBody>
      </p:sp>
      <p:pic>
        <p:nvPicPr>
          <p:cNvPr id="481" name="Google Shape;481;g5bf17c3469_1_79" descr="Bild"/>
          <p:cNvPicPr preferRelativeResize="0"/>
          <p:nvPr/>
        </p:nvPicPr>
        <p:blipFill rotWithShape="1">
          <a:blip r:embed="rId3">
            <a:alphaModFix/>
          </a:blip>
          <a:srcRect/>
          <a:stretch/>
        </p:blipFill>
        <p:spPr>
          <a:xfrm>
            <a:off x="319095" y="2723684"/>
            <a:ext cx="629739" cy="629739"/>
          </a:xfrm>
          <a:prstGeom prst="rect">
            <a:avLst/>
          </a:prstGeom>
          <a:noFill/>
          <a:ln>
            <a:noFill/>
          </a:ln>
        </p:spPr>
      </p:pic>
      <p:cxnSp>
        <p:nvCxnSpPr>
          <p:cNvPr id="482" name="Google Shape;482;g5bf17c3469_1_79"/>
          <p:cNvCxnSpPr/>
          <p:nvPr/>
        </p:nvCxnSpPr>
        <p:spPr>
          <a:xfrm>
            <a:off x="948831" y="3035862"/>
            <a:ext cx="545700" cy="5400"/>
          </a:xfrm>
          <a:prstGeom prst="straightConnector1">
            <a:avLst/>
          </a:prstGeom>
          <a:noFill/>
          <a:ln w="9525" cap="flat" cmpd="sng">
            <a:solidFill>
              <a:schemeClr val="dk1"/>
            </a:solidFill>
            <a:prstDash val="solid"/>
            <a:round/>
            <a:headEnd type="none" w="sm" len="sm"/>
            <a:tailEnd type="triangle" w="med" len="med"/>
          </a:ln>
        </p:spPr>
      </p:cxnSp>
      <p:sp>
        <p:nvSpPr>
          <p:cNvPr id="483" name="Google Shape;483;g5bf17c3469_1_79"/>
          <p:cNvSpPr/>
          <p:nvPr/>
        </p:nvSpPr>
        <p:spPr>
          <a:xfrm>
            <a:off x="1494525" y="2648098"/>
            <a:ext cx="984000" cy="7809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SqueezeNet</a:t>
            </a:r>
            <a:endParaRPr/>
          </a:p>
        </p:txBody>
      </p:sp>
      <p:sp>
        <p:nvSpPr>
          <p:cNvPr id="484" name="Google Shape;484;g5bf17c3469_1_79"/>
          <p:cNvSpPr/>
          <p:nvPr/>
        </p:nvSpPr>
        <p:spPr>
          <a:xfrm>
            <a:off x="3024225" y="3686650"/>
            <a:ext cx="1253400" cy="3651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Attention XT</a:t>
            </a:r>
            <a:endParaRPr/>
          </a:p>
        </p:txBody>
      </p:sp>
      <p:sp>
        <p:nvSpPr>
          <p:cNvPr id="485" name="Google Shape;485;g5bf17c3469_1_79"/>
          <p:cNvSpPr/>
          <p:nvPr/>
        </p:nvSpPr>
        <p:spPr>
          <a:xfrm>
            <a:off x="3024225" y="2410075"/>
            <a:ext cx="1253400" cy="3651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Attention X2</a:t>
            </a:r>
            <a:endParaRPr/>
          </a:p>
        </p:txBody>
      </p:sp>
      <p:sp>
        <p:nvSpPr>
          <p:cNvPr id="486" name="Google Shape;486;g5bf17c3469_1_79"/>
          <p:cNvSpPr/>
          <p:nvPr/>
        </p:nvSpPr>
        <p:spPr>
          <a:xfrm>
            <a:off x="3024225" y="1781625"/>
            <a:ext cx="1253400" cy="3651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Attention X1</a:t>
            </a:r>
            <a:endParaRPr/>
          </a:p>
        </p:txBody>
      </p:sp>
      <p:cxnSp>
        <p:nvCxnSpPr>
          <p:cNvPr id="487" name="Google Shape;487;g5bf17c3469_1_79"/>
          <p:cNvCxnSpPr>
            <a:stCxn id="483" idx="3"/>
            <a:endCxn id="484" idx="1"/>
          </p:cNvCxnSpPr>
          <p:nvPr/>
        </p:nvCxnSpPr>
        <p:spPr>
          <a:xfrm>
            <a:off x="2478525" y="3038548"/>
            <a:ext cx="545700" cy="8307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488" name="Google Shape;488;g5bf17c3469_1_79"/>
          <p:cNvCxnSpPr>
            <a:stCxn id="483" idx="3"/>
            <a:endCxn id="485" idx="1"/>
          </p:cNvCxnSpPr>
          <p:nvPr/>
        </p:nvCxnSpPr>
        <p:spPr>
          <a:xfrm rot="10800000" flipH="1">
            <a:off x="2478525" y="2592748"/>
            <a:ext cx="545700" cy="4458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489" name="Google Shape;489;g5bf17c3469_1_79"/>
          <p:cNvCxnSpPr>
            <a:stCxn id="483" idx="3"/>
            <a:endCxn id="486" idx="1"/>
          </p:cNvCxnSpPr>
          <p:nvPr/>
        </p:nvCxnSpPr>
        <p:spPr>
          <a:xfrm rot="10800000" flipH="1">
            <a:off x="2478525" y="1964248"/>
            <a:ext cx="545700" cy="1074300"/>
          </a:xfrm>
          <a:prstGeom prst="curvedConnector3">
            <a:avLst>
              <a:gd name="adj1" fmla="val 50000"/>
            </a:avLst>
          </a:prstGeom>
          <a:noFill/>
          <a:ln w="9525" cap="flat" cmpd="sng">
            <a:solidFill>
              <a:schemeClr val="dk2"/>
            </a:solidFill>
            <a:prstDash val="solid"/>
            <a:round/>
            <a:headEnd type="none" w="med" len="med"/>
            <a:tailEnd type="stealth" w="med" len="med"/>
          </a:ln>
        </p:spPr>
      </p:cxnSp>
      <p:sp>
        <p:nvSpPr>
          <p:cNvPr id="490" name="Google Shape;490;g5bf17c3469_1_79"/>
          <p:cNvSpPr/>
          <p:nvPr/>
        </p:nvSpPr>
        <p:spPr>
          <a:xfrm>
            <a:off x="3024225" y="3076113"/>
            <a:ext cx="1253400" cy="3651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a:t>
            </a:r>
            <a:endParaRPr/>
          </a:p>
        </p:txBody>
      </p:sp>
      <p:cxnSp>
        <p:nvCxnSpPr>
          <p:cNvPr id="491" name="Google Shape;491;g5bf17c3469_1_79"/>
          <p:cNvCxnSpPr>
            <a:stCxn id="483" idx="3"/>
            <a:endCxn id="490" idx="1"/>
          </p:cNvCxnSpPr>
          <p:nvPr/>
        </p:nvCxnSpPr>
        <p:spPr>
          <a:xfrm>
            <a:off x="2478525" y="3038548"/>
            <a:ext cx="545700" cy="220200"/>
          </a:xfrm>
          <a:prstGeom prst="curvedConnector3">
            <a:avLst>
              <a:gd name="adj1" fmla="val 50000"/>
            </a:avLst>
          </a:prstGeom>
          <a:noFill/>
          <a:ln w="9525" cap="flat" cmpd="sng">
            <a:solidFill>
              <a:schemeClr val="dk2"/>
            </a:solidFill>
            <a:prstDash val="solid"/>
            <a:round/>
            <a:headEnd type="none" w="med" len="med"/>
            <a:tailEnd type="stealth" w="med" len="med"/>
          </a:ln>
        </p:spPr>
      </p:cxnSp>
      <p:sp>
        <p:nvSpPr>
          <p:cNvPr id="492" name="Google Shape;492;g5bf17c3469_1_79"/>
          <p:cNvSpPr/>
          <p:nvPr/>
        </p:nvSpPr>
        <p:spPr>
          <a:xfrm>
            <a:off x="4572000" y="1562050"/>
            <a:ext cx="1542900" cy="3651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 H1</a:t>
            </a:r>
            <a:endParaRPr/>
          </a:p>
        </p:txBody>
      </p:sp>
      <p:sp>
        <p:nvSpPr>
          <p:cNvPr id="493" name="Google Shape;493;g5bf17c3469_1_79"/>
          <p:cNvSpPr/>
          <p:nvPr/>
        </p:nvSpPr>
        <p:spPr>
          <a:xfrm>
            <a:off x="4572000" y="2361688"/>
            <a:ext cx="1542900" cy="3651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 H</a:t>
            </a:r>
            <a:r>
              <a:rPr lang="de-DE">
                <a:solidFill>
                  <a:schemeClr val="dk1"/>
                </a:solidFill>
              </a:rPr>
              <a:t>2</a:t>
            </a:r>
            <a:endParaRPr/>
          </a:p>
        </p:txBody>
      </p:sp>
      <p:sp>
        <p:nvSpPr>
          <p:cNvPr id="494" name="Google Shape;494;g5bf17c3469_1_79"/>
          <p:cNvSpPr/>
          <p:nvPr/>
        </p:nvSpPr>
        <p:spPr>
          <a:xfrm>
            <a:off x="4572000" y="3145538"/>
            <a:ext cx="1542900" cy="3651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a:t>
            </a:r>
            <a:endParaRPr/>
          </a:p>
        </p:txBody>
      </p:sp>
      <p:sp>
        <p:nvSpPr>
          <p:cNvPr id="495" name="Google Shape;495;g5bf17c3469_1_79"/>
          <p:cNvSpPr/>
          <p:nvPr/>
        </p:nvSpPr>
        <p:spPr>
          <a:xfrm>
            <a:off x="4572000" y="3929400"/>
            <a:ext cx="1542900" cy="3651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 H</a:t>
            </a:r>
            <a:r>
              <a:rPr lang="de-DE">
                <a:solidFill>
                  <a:schemeClr val="dk1"/>
                </a:solidFill>
              </a:rPr>
              <a:t>T</a:t>
            </a:r>
            <a:endParaRPr/>
          </a:p>
        </p:txBody>
      </p:sp>
      <p:cxnSp>
        <p:nvCxnSpPr>
          <p:cNvPr id="496" name="Google Shape;496;g5bf17c3469_1_79"/>
          <p:cNvCxnSpPr>
            <a:stCxn id="486" idx="3"/>
            <a:endCxn id="492" idx="1"/>
          </p:cNvCxnSpPr>
          <p:nvPr/>
        </p:nvCxnSpPr>
        <p:spPr>
          <a:xfrm rot="10800000" flipH="1">
            <a:off x="4277625" y="1744575"/>
            <a:ext cx="294300" cy="219600"/>
          </a:xfrm>
          <a:prstGeom prst="straightConnector1">
            <a:avLst/>
          </a:prstGeom>
          <a:noFill/>
          <a:ln w="9525" cap="flat" cmpd="sng">
            <a:solidFill>
              <a:schemeClr val="dk2"/>
            </a:solidFill>
            <a:prstDash val="solid"/>
            <a:round/>
            <a:headEnd type="none" w="med" len="med"/>
            <a:tailEnd type="triangle" w="med" len="med"/>
          </a:ln>
        </p:spPr>
      </p:cxnSp>
      <p:cxnSp>
        <p:nvCxnSpPr>
          <p:cNvPr id="497" name="Google Shape;497;g5bf17c3469_1_79"/>
          <p:cNvCxnSpPr>
            <a:stCxn id="485" idx="3"/>
            <a:endCxn id="493" idx="1"/>
          </p:cNvCxnSpPr>
          <p:nvPr/>
        </p:nvCxnSpPr>
        <p:spPr>
          <a:xfrm rot="10800000" flipH="1">
            <a:off x="4277625" y="2544325"/>
            <a:ext cx="294300" cy="48300"/>
          </a:xfrm>
          <a:prstGeom prst="straightConnector1">
            <a:avLst/>
          </a:prstGeom>
          <a:noFill/>
          <a:ln w="9525" cap="flat" cmpd="sng">
            <a:solidFill>
              <a:schemeClr val="dk2"/>
            </a:solidFill>
            <a:prstDash val="solid"/>
            <a:round/>
            <a:headEnd type="none" w="med" len="med"/>
            <a:tailEnd type="triangle" w="med" len="med"/>
          </a:ln>
        </p:spPr>
      </p:cxnSp>
      <p:cxnSp>
        <p:nvCxnSpPr>
          <p:cNvPr id="498" name="Google Shape;498;g5bf17c3469_1_79"/>
          <p:cNvCxnSpPr>
            <a:stCxn id="490" idx="3"/>
            <a:endCxn id="494" idx="1"/>
          </p:cNvCxnSpPr>
          <p:nvPr/>
        </p:nvCxnSpPr>
        <p:spPr>
          <a:xfrm>
            <a:off x="4277625" y="3258663"/>
            <a:ext cx="294300" cy="69300"/>
          </a:xfrm>
          <a:prstGeom prst="straightConnector1">
            <a:avLst/>
          </a:prstGeom>
          <a:noFill/>
          <a:ln w="9525" cap="flat" cmpd="sng">
            <a:solidFill>
              <a:schemeClr val="dk2"/>
            </a:solidFill>
            <a:prstDash val="solid"/>
            <a:round/>
            <a:headEnd type="none" w="med" len="med"/>
            <a:tailEnd type="triangle" w="med" len="med"/>
          </a:ln>
        </p:spPr>
      </p:cxnSp>
      <p:cxnSp>
        <p:nvCxnSpPr>
          <p:cNvPr id="499" name="Google Shape;499;g5bf17c3469_1_79"/>
          <p:cNvCxnSpPr>
            <a:stCxn id="484" idx="3"/>
            <a:endCxn id="495" idx="1"/>
          </p:cNvCxnSpPr>
          <p:nvPr/>
        </p:nvCxnSpPr>
        <p:spPr>
          <a:xfrm>
            <a:off x="4277625" y="3869200"/>
            <a:ext cx="294300" cy="242700"/>
          </a:xfrm>
          <a:prstGeom prst="straightConnector1">
            <a:avLst/>
          </a:prstGeom>
          <a:noFill/>
          <a:ln w="9525" cap="flat" cmpd="sng">
            <a:solidFill>
              <a:schemeClr val="dk2"/>
            </a:solidFill>
            <a:prstDash val="solid"/>
            <a:round/>
            <a:headEnd type="none" w="med" len="med"/>
            <a:tailEnd type="triangle" w="med" len="med"/>
          </a:ln>
        </p:spPr>
      </p:cxnSp>
      <p:cxnSp>
        <p:nvCxnSpPr>
          <p:cNvPr id="500" name="Google Shape;500;g5bf17c3469_1_79"/>
          <p:cNvCxnSpPr>
            <a:stCxn id="492" idx="2"/>
            <a:endCxn id="493" idx="0"/>
          </p:cNvCxnSpPr>
          <p:nvPr/>
        </p:nvCxnSpPr>
        <p:spPr>
          <a:xfrm>
            <a:off x="5343450" y="1927150"/>
            <a:ext cx="0" cy="434400"/>
          </a:xfrm>
          <a:prstGeom prst="straightConnector1">
            <a:avLst/>
          </a:prstGeom>
          <a:noFill/>
          <a:ln w="9525" cap="flat" cmpd="sng">
            <a:solidFill>
              <a:schemeClr val="dk2"/>
            </a:solidFill>
            <a:prstDash val="solid"/>
            <a:round/>
            <a:headEnd type="none" w="med" len="med"/>
            <a:tailEnd type="triangle" w="med" len="med"/>
          </a:ln>
        </p:spPr>
      </p:cxnSp>
      <p:cxnSp>
        <p:nvCxnSpPr>
          <p:cNvPr id="501" name="Google Shape;501;g5bf17c3469_1_79"/>
          <p:cNvCxnSpPr>
            <a:stCxn id="493" idx="2"/>
            <a:endCxn id="494" idx="0"/>
          </p:cNvCxnSpPr>
          <p:nvPr/>
        </p:nvCxnSpPr>
        <p:spPr>
          <a:xfrm>
            <a:off x="5343450" y="2726788"/>
            <a:ext cx="0" cy="418800"/>
          </a:xfrm>
          <a:prstGeom prst="straightConnector1">
            <a:avLst/>
          </a:prstGeom>
          <a:noFill/>
          <a:ln w="9525" cap="flat" cmpd="sng">
            <a:solidFill>
              <a:schemeClr val="dk2"/>
            </a:solidFill>
            <a:prstDash val="solid"/>
            <a:round/>
            <a:headEnd type="none" w="med" len="med"/>
            <a:tailEnd type="triangle" w="med" len="med"/>
          </a:ln>
        </p:spPr>
      </p:cxnSp>
      <p:cxnSp>
        <p:nvCxnSpPr>
          <p:cNvPr id="502" name="Google Shape;502;g5bf17c3469_1_79"/>
          <p:cNvCxnSpPr>
            <a:stCxn id="494" idx="2"/>
            <a:endCxn id="495" idx="0"/>
          </p:cNvCxnSpPr>
          <p:nvPr/>
        </p:nvCxnSpPr>
        <p:spPr>
          <a:xfrm>
            <a:off x="5343450" y="3510638"/>
            <a:ext cx="0" cy="418800"/>
          </a:xfrm>
          <a:prstGeom prst="straightConnector1">
            <a:avLst/>
          </a:prstGeom>
          <a:noFill/>
          <a:ln w="9525" cap="flat" cmpd="sng">
            <a:solidFill>
              <a:schemeClr val="dk2"/>
            </a:solidFill>
            <a:prstDash val="solid"/>
            <a:round/>
            <a:headEnd type="none" w="med" len="med"/>
            <a:tailEnd type="triangle" w="med" len="med"/>
          </a:ln>
        </p:spPr>
      </p:cxnSp>
      <p:cxnSp>
        <p:nvCxnSpPr>
          <p:cNvPr id="503" name="Google Shape;503;g5bf17c3469_1_79"/>
          <p:cNvCxnSpPr>
            <a:stCxn id="492" idx="2"/>
            <a:endCxn id="486" idx="2"/>
          </p:cNvCxnSpPr>
          <p:nvPr/>
        </p:nvCxnSpPr>
        <p:spPr>
          <a:xfrm rot="5400000">
            <a:off x="4387350" y="1190650"/>
            <a:ext cx="219600" cy="1692600"/>
          </a:xfrm>
          <a:prstGeom prst="curvedConnector3">
            <a:avLst>
              <a:gd name="adj1" fmla="val 175080"/>
            </a:avLst>
          </a:prstGeom>
          <a:noFill/>
          <a:ln w="9525" cap="flat" cmpd="sng">
            <a:solidFill>
              <a:schemeClr val="dk2"/>
            </a:solidFill>
            <a:prstDash val="solid"/>
            <a:round/>
            <a:headEnd type="none" w="med" len="med"/>
            <a:tailEnd type="stealth" w="med" len="med"/>
          </a:ln>
        </p:spPr>
      </p:cxnSp>
      <p:cxnSp>
        <p:nvCxnSpPr>
          <p:cNvPr id="504" name="Google Shape;504;g5bf17c3469_1_79"/>
          <p:cNvCxnSpPr>
            <a:stCxn id="493" idx="2"/>
            <a:endCxn id="485" idx="2"/>
          </p:cNvCxnSpPr>
          <p:nvPr/>
        </p:nvCxnSpPr>
        <p:spPr>
          <a:xfrm rot="5400000">
            <a:off x="4473000" y="1904638"/>
            <a:ext cx="48300" cy="1692600"/>
          </a:xfrm>
          <a:prstGeom prst="curvedConnector3">
            <a:avLst>
              <a:gd name="adj1" fmla="val 593194"/>
            </a:avLst>
          </a:prstGeom>
          <a:noFill/>
          <a:ln w="9525" cap="flat" cmpd="sng">
            <a:solidFill>
              <a:schemeClr val="dk2"/>
            </a:solidFill>
            <a:prstDash val="solid"/>
            <a:round/>
            <a:headEnd type="none" w="med" len="med"/>
            <a:tailEnd type="stealth" w="med" len="med"/>
          </a:ln>
        </p:spPr>
      </p:cxnSp>
      <p:cxnSp>
        <p:nvCxnSpPr>
          <p:cNvPr id="505" name="Google Shape;505;g5bf17c3469_1_79"/>
          <p:cNvCxnSpPr>
            <a:stCxn id="494" idx="2"/>
            <a:endCxn id="490" idx="2"/>
          </p:cNvCxnSpPr>
          <p:nvPr/>
        </p:nvCxnSpPr>
        <p:spPr>
          <a:xfrm rot="5400000" flipH="1">
            <a:off x="4462500" y="2629688"/>
            <a:ext cx="69300" cy="1692600"/>
          </a:xfrm>
          <a:prstGeom prst="curvedConnector3">
            <a:avLst>
              <a:gd name="adj1" fmla="val -207810"/>
            </a:avLst>
          </a:prstGeom>
          <a:noFill/>
          <a:ln w="9525" cap="flat" cmpd="sng">
            <a:solidFill>
              <a:schemeClr val="dk2"/>
            </a:solidFill>
            <a:prstDash val="solid"/>
            <a:round/>
            <a:headEnd type="none" w="med" len="med"/>
            <a:tailEnd type="stealth" w="med" len="med"/>
          </a:ln>
        </p:spPr>
      </p:cxnSp>
      <p:cxnSp>
        <p:nvCxnSpPr>
          <p:cNvPr id="506" name="Google Shape;506;g5bf17c3469_1_79"/>
          <p:cNvCxnSpPr>
            <a:stCxn id="495" idx="2"/>
            <a:endCxn id="484" idx="2"/>
          </p:cNvCxnSpPr>
          <p:nvPr/>
        </p:nvCxnSpPr>
        <p:spPr>
          <a:xfrm rot="5400000" flipH="1">
            <a:off x="4375800" y="3326850"/>
            <a:ext cx="242700" cy="1692600"/>
          </a:xfrm>
          <a:prstGeom prst="curvedConnector3">
            <a:avLst>
              <a:gd name="adj1" fmla="val -36599"/>
            </a:avLst>
          </a:prstGeom>
          <a:noFill/>
          <a:ln w="9525" cap="flat" cmpd="sng">
            <a:solidFill>
              <a:schemeClr val="dk2"/>
            </a:solidFill>
            <a:prstDash val="solid"/>
            <a:round/>
            <a:headEnd type="none" w="med" len="med"/>
            <a:tailEnd type="stealth" w="med" len="med"/>
          </a:ln>
        </p:spPr>
      </p:cxnSp>
      <p:sp>
        <p:nvSpPr>
          <p:cNvPr id="507" name="Google Shape;507;g5bf17c3469_1_79"/>
          <p:cNvSpPr/>
          <p:nvPr/>
        </p:nvSpPr>
        <p:spPr>
          <a:xfrm>
            <a:off x="6636300" y="1427025"/>
            <a:ext cx="1379100" cy="830700"/>
          </a:xfrm>
          <a:prstGeom prst="roundRect">
            <a:avLst>
              <a:gd name="adj" fmla="val 16667"/>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46800" rIns="91425" bIns="46800" anchor="ctr" anchorCtr="0">
            <a:noAutofit/>
          </a:bodyPr>
          <a:lstStyle/>
          <a:p>
            <a:pPr marL="0" lvl="0" indent="0" algn="l" rtl="0">
              <a:spcBef>
                <a:spcPts val="0"/>
              </a:spcBef>
              <a:spcAft>
                <a:spcPts val="0"/>
              </a:spcAft>
              <a:buNone/>
            </a:pPr>
            <a:r>
              <a:rPr lang="de-DE">
                <a:solidFill>
                  <a:schemeClr val="lt1"/>
                </a:solidFill>
              </a:rPr>
              <a:t>Learned domain and intuitive knowledge </a:t>
            </a:r>
            <a:endParaRPr>
              <a:solidFill>
                <a:schemeClr val="lt1"/>
              </a:solidFill>
            </a:endParaRPr>
          </a:p>
        </p:txBody>
      </p:sp>
      <p:cxnSp>
        <p:nvCxnSpPr>
          <p:cNvPr id="508" name="Google Shape;508;g5bf17c3469_1_79"/>
          <p:cNvCxnSpPr>
            <a:stCxn id="495" idx="3"/>
            <a:endCxn id="507" idx="1"/>
          </p:cNvCxnSpPr>
          <p:nvPr/>
        </p:nvCxnSpPr>
        <p:spPr>
          <a:xfrm rot="10800000" flipH="1">
            <a:off x="6114900" y="1842450"/>
            <a:ext cx="521400" cy="2269500"/>
          </a:xfrm>
          <a:prstGeom prst="curvedConnector3">
            <a:avLst>
              <a:gd name="adj1" fmla="val 50000"/>
            </a:avLst>
          </a:prstGeom>
          <a:noFill/>
          <a:ln w="9525" cap="flat" cmpd="sng">
            <a:solidFill>
              <a:schemeClr val="dk2"/>
            </a:solidFill>
            <a:prstDash val="solid"/>
            <a:round/>
            <a:headEnd type="none" w="med" len="med"/>
            <a:tailEnd type="stealth" w="med" len="med"/>
          </a:ln>
        </p:spPr>
      </p:cxnSp>
      <p:sp>
        <p:nvSpPr>
          <p:cNvPr id="509" name="Google Shape;509;g5bf17c3469_1_79"/>
          <p:cNvSpPr/>
          <p:nvPr/>
        </p:nvSpPr>
        <p:spPr>
          <a:xfrm>
            <a:off x="6636300" y="2545763"/>
            <a:ext cx="1379100" cy="6297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Softmax Regression</a:t>
            </a:r>
            <a:endParaRPr/>
          </a:p>
        </p:txBody>
      </p:sp>
      <p:cxnSp>
        <p:nvCxnSpPr>
          <p:cNvPr id="510" name="Google Shape;510;g5bf17c3469_1_79"/>
          <p:cNvCxnSpPr>
            <a:stCxn id="507" idx="2"/>
            <a:endCxn id="509" idx="0"/>
          </p:cNvCxnSpPr>
          <p:nvPr/>
        </p:nvCxnSpPr>
        <p:spPr>
          <a:xfrm>
            <a:off x="7325850" y="2257725"/>
            <a:ext cx="0" cy="288000"/>
          </a:xfrm>
          <a:prstGeom prst="straightConnector1">
            <a:avLst/>
          </a:prstGeom>
          <a:noFill/>
          <a:ln w="9525" cap="flat" cmpd="sng">
            <a:solidFill>
              <a:schemeClr val="dk2"/>
            </a:solidFill>
            <a:prstDash val="solid"/>
            <a:round/>
            <a:headEnd type="none" w="med" len="med"/>
            <a:tailEnd type="triangle" w="med" len="med"/>
          </a:ln>
        </p:spPr>
      </p:cxnSp>
      <p:sp>
        <p:nvSpPr>
          <p:cNvPr id="511" name="Google Shape;511;g5bf17c3469_1_79"/>
          <p:cNvSpPr/>
          <p:nvPr/>
        </p:nvSpPr>
        <p:spPr>
          <a:xfrm>
            <a:off x="6626098" y="3463522"/>
            <a:ext cx="1399500" cy="8208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Bounding boxes + class probabilities</a:t>
            </a:r>
            <a:endParaRPr/>
          </a:p>
        </p:txBody>
      </p:sp>
      <p:cxnSp>
        <p:nvCxnSpPr>
          <p:cNvPr id="512" name="Google Shape;512;g5bf17c3469_1_79"/>
          <p:cNvCxnSpPr>
            <a:stCxn id="509" idx="2"/>
            <a:endCxn id="511" idx="0"/>
          </p:cNvCxnSpPr>
          <p:nvPr/>
        </p:nvCxnSpPr>
        <p:spPr>
          <a:xfrm>
            <a:off x="7325850" y="3175463"/>
            <a:ext cx="0" cy="288000"/>
          </a:xfrm>
          <a:prstGeom prst="straightConnector1">
            <a:avLst/>
          </a:prstGeom>
          <a:noFill/>
          <a:ln w="9525" cap="flat" cmpd="sng">
            <a:solidFill>
              <a:schemeClr val="dk2"/>
            </a:solidFill>
            <a:prstDash val="solid"/>
            <a:round/>
            <a:headEnd type="none" w="med" len="med"/>
            <a:tailEnd type="triangle" w="med" len="med"/>
          </a:ln>
        </p:spPr>
      </p:cxnSp>
      <p:sp>
        <p:nvSpPr>
          <p:cNvPr id="513" name="Google Shape;513;g5bf17c3469_1_79"/>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5c5e27aaf1_0_0"/>
          <p:cNvSpPr txBox="1">
            <a:spLocks noGrp="1"/>
          </p:cNvSpPr>
          <p:nvPr>
            <p:ph type="body" idx="1"/>
          </p:nvPr>
        </p:nvSpPr>
        <p:spPr>
          <a:xfrm>
            <a:off x="5762650" y="1762200"/>
            <a:ext cx="3065400" cy="3044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The Loss function consists of three parts:</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de-DE"/>
              <a:t>Bounding box regression</a:t>
            </a:r>
            <a:endParaRPr/>
          </a:p>
          <a:p>
            <a:pPr marL="457200" lvl="0" indent="-317500" algn="l" rtl="0">
              <a:spcBef>
                <a:spcPts val="0"/>
              </a:spcBef>
              <a:spcAft>
                <a:spcPts val="0"/>
              </a:spcAft>
              <a:buSzPts val="1400"/>
              <a:buAutoNum type="arabicPeriod"/>
            </a:pPr>
            <a:r>
              <a:rPr lang="de-DE"/>
              <a:t>Confidence score regression</a:t>
            </a:r>
            <a:endParaRPr/>
          </a:p>
          <a:p>
            <a:pPr marL="457200" lvl="0" indent="-317500" algn="l" rtl="0">
              <a:spcBef>
                <a:spcPts val="0"/>
              </a:spcBef>
              <a:spcAft>
                <a:spcPts val="0"/>
              </a:spcAft>
              <a:buSzPts val="1400"/>
              <a:buAutoNum type="arabicPeriod"/>
            </a:pPr>
            <a:r>
              <a:rPr lang="de-DE"/>
              <a:t>Cross entropy loss of classification</a:t>
            </a:r>
            <a:endParaRPr/>
          </a:p>
        </p:txBody>
      </p:sp>
      <p:sp>
        <p:nvSpPr>
          <p:cNvPr id="520" name="Google Shape;520;g5c5e27aaf1_0_0"/>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15</a:t>
            </a:fld>
            <a:endParaRPr/>
          </a:p>
        </p:txBody>
      </p:sp>
      <p:sp>
        <p:nvSpPr>
          <p:cNvPr id="521" name="Google Shape;521;g5c5e27aaf1_0_0"/>
          <p:cNvSpPr txBox="1">
            <a:spLocks noGrp="1"/>
          </p:cNvSpPr>
          <p:nvPr>
            <p:ph type="title"/>
          </p:nvPr>
        </p:nvSpPr>
        <p:spPr>
          <a:xfrm>
            <a:off x="319100" y="179950"/>
            <a:ext cx="8508900" cy="1382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2.4 Feature Selective Small Object Detection via Knowledge-based Recurrent Attentive Neural Network</a:t>
            </a:r>
            <a:endParaRPr/>
          </a:p>
        </p:txBody>
      </p:sp>
      <p:pic>
        <p:nvPicPr>
          <p:cNvPr id="522" name="Google Shape;522;g5c5e27aaf1_0_0"/>
          <p:cNvPicPr preferRelativeResize="0"/>
          <p:nvPr/>
        </p:nvPicPr>
        <p:blipFill>
          <a:blip r:embed="rId3">
            <a:alphaModFix/>
          </a:blip>
          <a:stretch>
            <a:fillRect/>
          </a:stretch>
        </p:blipFill>
        <p:spPr>
          <a:xfrm>
            <a:off x="319100" y="2051263"/>
            <a:ext cx="5443552" cy="2755474"/>
          </a:xfrm>
          <a:prstGeom prst="rect">
            <a:avLst/>
          </a:prstGeom>
          <a:noFill/>
          <a:ln>
            <a:noFill/>
          </a:ln>
        </p:spPr>
      </p:pic>
      <p:sp>
        <p:nvSpPr>
          <p:cNvPr id="523" name="Google Shape;523;g5c5e27aaf1_0_0"/>
          <p:cNvSpPr txBox="1"/>
          <p:nvPr/>
        </p:nvSpPr>
        <p:spPr>
          <a:xfrm>
            <a:off x="319100" y="1562050"/>
            <a:ext cx="1986000" cy="2652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Clr>
                <a:schemeClr val="dk1"/>
              </a:buClr>
              <a:buSzPts val="1100"/>
              <a:buFont typeface="Arial"/>
              <a:buNone/>
            </a:pPr>
            <a:r>
              <a:rPr lang="de-DE" sz="1800" b="1">
                <a:solidFill>
                  <a:schemeClr val="dk1"/>
                </a:solidFill>
              </a:rPr>
              <a:t>Loss Function:</a:t>
            </a:r>
            <a:endParaRPr sz="1800" b="1">
              <a:solidFill>
                <a:schemeClr val="dk1"/>
              </a:solidFill>
            </a:endParaRPr>
          </a:p>
          <a:p>
            <a:pPr marL="0" lvl="0" indent="0" algn="l" rtl="0">
              <a:spcBef>
                <a:spcPts val="0"/>
              </a:spcBef>
              <a:spcAft>
                <a:spcPts val="0"/>
              </a:spcAft>
              <a:buNone/>
            </a:pPr>
            <a:endParaRPr/>
          </a:p>
        </p:txBody>
      </p:sp>
      <p:sp>
        <p:nvSpPr>
          <p:cNvPr id="524" name="Google Shape;524;g5c5e27aaf1_0_0"/>
          <p:cNvSpPr txBox="1"/>
          <p:nvPr/>
        </p:nvSpPr>
        <p:spPr>
          <a:xfrm>
            <a:off x="317900" y="4806600"/>
            <a:ext cx="8508900" cy="166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800" b="1"/>
              <a:t>Results:</a:t>
            </a:r>
            <a:endParaRPr sz="1800" b="1"/>
          </a:p>
          <a:p>
            <a:pPr marL="0" lvl="0" indent="0" algn="l" rtl="0">
              <a:spcBef>
                <a:spcPts val="0"/>
              </a:spcBef>
              <a:spcAft>
                <a:spcPts val="0"/>
              </a:spcAft>
              <a:buNone/>
            </a:pPr>
            <a:r>
              <a:rPr lang="de-DE" sz="1600"/>
              <a:t>mAP of 81.3% at 30.8 FPS on KITTI dataset using Nvidia Titan X.</a:t>
            </a:r>
            <a:endParaRPr sz="1600"/>
          </a:p>
          <a:p>
            <a:pPr marL="0" lvl="0" indent="0" algn="l" rtl="0">
              <a:spcBef>
                <a:spcPts val="0"/>
              </a:spcBef>
              <a:spcAft>
                <a:spcPts val="0"/>
              </a:spcAft>
              <a:buNone/>
            </a:pPr>
            <a:r>
              <a:rPr lang="de-DE" sz="1600"/>
              <a:t>mAP of 57.8% at 37.5 FPS on COCO dataset (only the pedestrian class tested) </a:t>
            </a:r>
            <a:r>
              <a:rPr lang="de-DE" sz="1600">
                <a:solidFill>
                  <a:schemeClr val="dk1"/>
                </a:solidFill>
              </a:rPr>
              <a:t>using Nvidia Titan X.</a:t>
            </a:r>
            <a:endParaRPr sz="1600"/>
          </a:p>
        </p:txBody>
      </p:sp>
      <p:sp>
        <p:nvSpPr>
          <p:cNvPr id="525" name="Google Shape;525;g5c5e27aaf1_0_0"/>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g5c164b5d39_0_56"/>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39725" algn="l" rtl="0">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marL="719999" lvl="0" indent="-339725" algn="l" rtl="0">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Definition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Recurrent Multi-frame Single Shot Detector for Video Object Detection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Mobile Video Object Detection with Temporally aware Feature Maps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Feature Selective Small Object Detection via Knowledge-based recurrent attentive neural networks</a:t>
            </a:r>
            <a:endParaRPr>
              <a:solidFill>
                <a:srgbClr val="999999"/>
              </a:solidFill>
            </a:endParaRPr>
          </a:p>
          <a:p>
            <a:pPr marL="1439999" lvl="1" indent="-177800" algn="l" rtl="0">
              <a:spcBef>
                <a:spcPts val="0"/>
              </a:spcBef>
              <a:spcAft>
                <a:spcPts val="0"/>
              </a:spcAft>
              <a:buClr>
                <a:srgbClr val="000000"/>
              </a:buClr>
              <a:buSzPts val="1600"/>
              <a:buAutoNum type="arabicPeriod"/>
            </a:pPr>
            <a:r>
              <a:rPr lang="de-DE">
                <a:solidFill>
                  <a:srgbClr val="000000"/>
                </a:solidFill>
              </a:rPr>
              <a:t>Looking fast and slow: memory-guided mobile video object detection</a:t>
            </a:r>
            <a:endParaRPr>
              <a:solidFill>
                <a:srgbClr val="000000"/>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Delving Deeper into Convolutional Networks for Learning Video Representations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Detect to track and track to detect </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marL="0" lvl="0" indent="0" algn="l" rtl="0">
              <a:lnSpc>
                <a:spcPct val="114000"/>
              </a:lnSpc>
              <a:spcBef>
                <a:spcPts val="0"/>
              </a:spcBef>
              <a:spcAft>
                <a:spcPts val="0"/>
              </a:spcAft>
              <a:buNone/>
            </a:pPr>
            <a:endParaRPr sz="2200"/>
          </a:p>
        </p:txBody>
      </p:sp>
      <p:sp>
        <p:nvSpPr>
          <p:cNvPr id="531" name="Google Shape;531;g5c164b5d39_0_56"/>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16</a:t>
            </a:fld>
            <a:endParaRPr/>
          </a:p>
        </p:txBody>
      </p:sp>
      <p:sp>
        <p:nvSpPr>
          <p:cNvPr id="532" name="Google Shape;532;g5c164b5d39_0_56"/>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533" name="Google Shape;533;g5c164b5d39_0_56"/>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g5bf17c3469_1_21"/>
          <p:cNvSpPr txBox="1">
            <a:spLocks noGrp="1"/>
          </p:cNvSpPr>
          <p:nvPr>
            <p:ph type="body" idx="1"/>
          </p:nvPr>
        </p:nvSpPr>
        <p:spPr>
          <a:xfrm>
            <a:off x="200025" y="1762200"/>
            <a:ext cx="8628000" cy="4699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b="1"/>
              <a:t>Frames (t)            Feature Extractors                                                      LSTM States</a:t>
            </a:r>
            <a:endParaRPr b="1"/>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SzPts val="1400"/>
              <a:buChar char="●"/>
            </a:pPr>
            <a:r>
              <a:rPr lang="de-DE"/>
              <a:t>Run multiple feature extractors sequentially or concurrently to obtain feature maps.</a:t>
            </a:r>
            <a:endParaRPr/>
          </a:p>
          <a:p>
            <a:pPr marL="914400" lvl="1" indent="-330200" algn="l" rtl="0">
              <a:lnSpc>
                <a:spcPct val="100000"/>
              </a:lnSpc>
              <a:spcBef>
                <a:spcPts val="0"/>
              </a:spcBef>
              <a:spcAft>
                <a:spcPts val="0"/>
              </a:spcAft>
              <a:buSzPts val="1600"/>
              <a:buChar char="○"/>
            </a:pPr>
            <a:r>
              <a:rPr lang="de-DE"/>
              <a:t>The idea is to use small and large feature extractors to optimize performance</a:t>
            </a:r>
            <a:endParaRPr/>
          </a:p>
          <a:p>
            <a:pPr marL="457200" lvl="0" indent="-317500" algn="l" rtl="0">
              <a:lnSpc>
                <a:spcPct val="100000"/>
              </a:lnSpc>
              <a:spcBef>
                <a:spcPts val="0"/>
              </a:spcBef>
              <a:spcAft>
                <a:spcPts val="0"/>
              </a:spcAft>
              <a:buSzPts val="1400"/>
              <a:buChar char="●"/>
            </a:pPr>
            <a:r>
              <a:rPr lang="de-DE"/>
              <a:t>Aggregate and refine these feature maps using convolutional LSTM based memory network.</a:t>
            </a:r>
            <a:endParaRPr/>
          </a:p>
          <a:p>
            <a:pPr marL="914400" lvl="1" indent="-330200" algn="l" rtl="0">
              <a:lnSpc>
                <a:spcPct val="100000"/>
              </a:lnSpc>
              <a:spcBef>
                <a:spcPts val="0"/>
              </a:spcBef>
              <a:spcAft>
                <a:spcPts val="0"/>
              </a:spcAft>
              <a:buSzPts val="1600"/>
              <a:buChar char="○"/>
            </a:pPr>
            <a:r>
              <a:rPr lang="de-DE"/>
              <a:t>To improve speed of LSTM network, add skip connections and LSTM state groups.</a:t>
            </a:r>
            <a:endParaRPr/>
          </a:p>
          <a:p>
            <a:pPr marL="457200" lvl="0" indent="-317500" algn="l" rtl="0">
              <a:lnSpc>
                <a:spcPct val="100000"/>
              </a:lnSpc>
              <a:spcBef>
                <a:spcPts val="0"/>
              </a:spcBef>
              <a:spcAft>
                <a:spcPts val="0"/>
              </a:spcAft>
              <a:buSzPts val="1400"/>
              <a:buChar char="●"/>
            </a:pPr>
            <a:r>
              <a:rPr lang="de-DE"/>
              <a:t>Apply SSD-style detection on refined features to obtain classification and bounding boxes.</a:t>
            </a:r>
            <a:endParaRPr/>
          </a:p>
          <a:p>
            <a:pPr marL="457200" lvl="0" indent="-317500" algn="l" rtl="0">
              <a:lnSpc>
                <a:spcPct val="100000"/>
              </a:lnSpc>
              <a:spcBef>
                <a:spcPts val="0"/>
              </a:spcBef>
              <a:spcAft>
                <a:spcPts val="0"/>
              </a:spcAft>
              <a:buSzPts val="1400"/>
              <a:buChar char="●"/>
            </a:pPr>
            <a:r>
              <a:rPr lang="de-DE"/>
              <a:t>Use a reinforcement learning based policy for selection of which feature extractor to run.</a:t>
            </a:r>
            <a:endParaRPr/>
          </a:p>
          <a:p>
            <a:pPr marL="457200" lvl="0" indent="-317500" algn="l" rtl="0">
              <a:lnSpc>
                <a:spcPct val="100000"/>
              </a:lnSpc>
              <a:spcBef>
                <a:spcPts val="0"/>
              </a:spcBef>
              <a:spcAft>
                <a:spcPts val="0"/>
              </a:spcAft>
              <a:buSzPts val="1400"/>
              <a:buChar char="●"/>
            </a:pPr>
            <a:r>
              <a:rPr lang="de-DE"/>
              <a:t>Large and small frame extractors can run in parallel using asynchronous mode.</a:t>
            </a:r>
            <a:endParaRPr/>
          </a:p>
        </p:txBody>
      </p:sp>
      <p:sp>
        <p:nvSpPr>
          <p:cNvPr id="540" name="Google Shape;540;g5bf17c3469_1_21"/>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17</a:t>
            </a:fld>
            <a:endParaRPr/>
          </a:p>
        </p:txBody>
      </p:sp>
      <p:sp>
        <p:nvSpPr>
          <p:cNvPr id="541" name="Google Shape;541;g5bf17c3469_1_21"/>
          <p:cNvSpPr txBox="1">
            <a:spLocks noGrp="1"/>
          </p:cNvSpPr>
          <p:nvPr>
            <p:ph type="title"/>
          </p:nvPr>
        </p:nvSpPr>
        <p:spPr>
          <a:xfrm>
            <a:off x="317550" y="665713"/>
            <a:ext cx="8508900" cy="963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2.5 Looking Fast and Slow: Memory-Guided Mobile Video Object Detection </a:t>
            </a:r>
            <a:endParaRPr/>
          </a:p>
        </p:txBody>
      </p:sp>
      <p:pic>
        <p:nvPicPr>
          <p:cNvPr id="542" name="Google Shape;542;g5bf17c3469_1_21" descr="Bild"/>
          <p:cNvPicPr preferRelativeResize="0"/>
          <p:nvPr/>
        </p:nvPicPr>
        <p:blipFill rotWithShape="1">
          <a:blip r:embed="rId3">
            <a:alphaModFix/>
          </a:blip>
          <a:srcRect/>
          <a:stretch/>
        </p:blipFill>
        <p:spPr>
          <a:xfrm>
            <a:off x="319095" y="2019384"/>
            <a:ext cx="629739" cy="629739"/>
          </a:xfrm>
          <a:prstGeom prst="rect">
            <a:avLst/>
          </a:prstGeom>
          <a:noFill/>
          <a:ln>
            <a:noFill/>
          </a:ln>
        </p:spPr>
      </p:pic>
      <p:pic>
        <p:nvPicPr>
          <p:cNvPr id="543" name="Google Shape;543;g5bf17c3469_1_21" descr="Bild"/>
          <p:cNvPicPr preferRelativeResize="0"/>
          <p:nvPr/>
        </p:nvPicPr>
        <p:blipFill rotWithShape="1">
          <a:blip r:embed="rId3">
            <a:alphaModFix/>
          </a:blip>
          <a:srcRect/>
          <a:stretch/>
        </p:blipFill>
        <p:spPr>
          <a:xfrm>
            <a:off x="319095" y="2386109"/>
            <a:ext cx="629739" cy="629739"/>
          </a:xfrm>
          <a:prstGeom prst="rect">
            <a:avLst/>
          </a:prstGeom>
          <a:noFill/>
          <a:ln>
            <a:noFill/>
          </a:ln>
        </p:spPr>
      </p:pic>
      <p:pic>
        <p:nvPicPr>
          <p:cNvPr id="544" name="Google Shape;544;g5bf17c3469_1_21" descr="Bild"/>
          <p:cNvPicPr preferRelativeResize="0"/>
          <p:nvPr/>
        </p:nvPicPr>
        <p:blipFill rotWithShape="1">
          <a:blip r:embed="rId3">
            <a:alphaModFix/>
          </a:blip>
          <a:srcRect/>
          <a:stretch/>
        </p:blipFill>
        <p:spPr>
          <a:xfrm>
            <a:off x="319095" y="2782609"/>
            <a:ext cx="629739" cy="629739"/>
          </a:xfrm>
          <a:prstGeom prst="rect">
            <a:avLst/>
          </a:prstGeom>
          <a:noFill/>
          <a:ln>
            <a:noFill/>
          </a:ln>
        </p:spPr>
      </p:pic>
      <p:pic>
        <p:nvPicPr>
          <p:cNvPr id="545" name="Google Shape;545;g5bf17c3469_1_21" descr="Bild"/>
          <p:cNvPicPr preferRelativeResize="0"/>
          <p:nvPr/>
        </p:nvPicPr>
        <p:blipFill rotWithShape="1">
          <a:blip r:embed="rId3">
            <a:alphaModFix/>
          </a:blip>
          <a:srcRect/>
          <a:stretch/>
        </p:blipFill>
        <p:spPr>
          <a:xfrm>
            <a:off x="319095" y="3176659"/>
            <a:ext cx="629739" cy="629739"/>
          </a:xfrm>
          <a:prstGeom prst="rect">
            <a:avLst/>
          </a:prstGeom>
          <a:noFill/>
          <a:ln>
            <a:noFill/>
          </a:ln>
        </p:spPr>
      </p:pic>
      <p:pic>
        <p:nvPicPr>
          <p:cNvPr id="546" name="Google Shape;546;g5bf17c3469_1_21" descr="Bild"/>
          <p:cNvPicPr preferRelativeResize="0"/>
          <p:nvPr/>
        </p:nvPicPr>
        <p:blipFill rotWithShape="1">
          <a:blip r:embed="rId3">
            <a:alphaModFix/>
          </a:blip>
          <a:srcRect/>
          <a:stretch/>
        </p:blipFill>
        <p:spPr>
          <a:xfrm>
            <a:off x="319095" y="3545834"/>
            <a:ext cx="629739" cy="629739"/>
          </a:xfrm>
          <a:prstGeom prst="rect">
            <a:avLst/>
          </a:prstGeom>
          <a:noFill/>
          <a:ln>
            <a:noFill/>
          </a:ln>
        </p:spPr>
      </p:pic>
      <p:cxnSp>
        <p:nvCxnSpPr>
          <p:cNvPr id="547" name="Google Shape;547;g5bf17c3469_1_21"/>
          <p:cNvCxnSpPr/>
          <p:nvPr/>
        </p:nvCxnSpPr>
        <p:spPr>
          <a:xfrm>
            <a:off x="200025" y="2168825"/>
            <a:ext cx="0" cy="1857300"/>
          </a:xfrm>
          <a:prstGeom prst="straightConnector1">
            <a:avLst/>
          </a:prstGeom>
          <a:noFill/>
          <a:ln w="9525" cap="flat" cmpd="sng">
            <a:solidFill>
              <a:schemeClr val="dk2"/>
            </a:solidFill>
            <a:prstDash val="solid"/>
            <a:round/>
            <a:headEnd type="none" w="med" len="med"/>
            <a:tailEnd type="triangle" w="med" len="med"/>
          </a:ln>
        </p:spPr>
      </p:cxnSp>
      <p:cxnSp>
        <p:nvCxnSpPr>
          <p:cNvPr id="548" name="Google Shape;548;g5bf17c3469_1_21"/>
          <p:cNvCxnSpPr>
            <a:stCxn id="542" idx="3"/>
            <a:endCxn id="549" idx="1"/>
          </p:cNvCxnSpPr>
          <p:nvPr/>
        </p:nvCxnSpPr>
        <p:spPr>
          <a:xfrm>
            <a:off x="948834" y="2334253"/>
            <a:ext cx="937200" cy="0"/>
          </a:xfrm>
          <a:prstGeom prst="straightConnector1">
            <a:avLst/>
          </a:prstGeom>
          <a:noFill/>
          <a:ln w="9525" cap="flat" cmpd="sng">
            <a:solidFill>
              <a:schemeClr val="dk2"/>
            </a:solidFill>
            <a:prstDash val="solid"/>
            <a:round/>
            <a:headEnd type="none" w="med" len="med"/>
            <a:tailEnd type="triangle" w="med" len="med"/>
          </a:ln>
        </p:spPr>
      </p:cxnSp>
      <p:sp>
        <p:nvSpPr>
          <p:cNvPr id="549" name="Google Shape;549;g5bf17c3469_1_21"/>
          <p:cNvSpPr/>
          <p:nvPr/>
        </p:nvSpPr>
        <p:spPr>
          <a:xfrm>
            <a:off x="1885925" y="2201800"/>
            <a:ext cx="1957500" cy="2649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t>MobileNetV2 (Small)</a:t>
            </a:r>
            <a:endParaRPr/>
          </a:p>
        </p:txBody>
      </p:sp>
      <p:sp>
        <p:nvSpPr>
          <p:cNvPr id="550" name="Google Shape;550;g5bf17c3469_1_21"/>
          <p:cNvSpPr/>
          <p:nvPr/>
        </p:nvSpPr>
        <p:spPr>
          <a:xfrm>
            <a:off x="1885925" y="2568525"/>
            <a:ext cx="1957500" cy="2649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t>MobileNetV2 (Small)</a:t>
            </a:r>
            <a:endParaRPr/>
          </a:p>
        </p:txBody>
      </p:sp>
      <p:sp>
        <p:nvSpPr>
          <p:cNvPr id="551" name="Google Shape;551;g5bf17c3469_1_21"/>
          <p:cNvSpPr/>
          <p:nvPr/>
        </p:nvSpPr>
        <p:spPr>
          <a:xfrm>
            <a:off x="1885925" y="3296550"/>
            <a:ext cx="1957500" cy="2649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t>MobileNetV2 (Small)</a:t>
            </a:r>
            <a:endParaRPr/>
          </a:p>
        </p:txBody>
      </p:sp>
      <p:sp>
        <p:nvSpPr>
          <p:cNvPr id="552" name="Google Shape;552;g5bf17c3469_1_21"/>
          <p:cNvSpPr/>
          <p:nvPr/>
        </p:nvSpPr>
        <p:spPr>
          <a:xfrm>
            <a:off x="1885925" y="3728250"/>
            <a:ext cx="1957500" cy="2649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t>MobileNetV2 (Small)</a:t>
            </a:r>
            <a:endParaRPr/>
          </a:p>
        </p:txBody>
      </p:sp>
      <p:sp>
        <p:nvSpPr>
          <p:cNvPr id="553" name="Google Shape;553;g5bf17c3469_1_21"/>
          <p:cNvSpPr/>
          <p:nvPr/>
        </p:nvSpPr>
        <p:spPr>
          <a:xfrm>
            <a:off x="1171575" y="2932550"/>
            <a:ext cx="2671800" cy="264900"/>
          </a:xfrm>
          <a:prstGeom prst="roundRect">
            <a:avLst>
              <a:gd name="adj" fmla="val 16667"/>
            </a:avLst>
          </a:prstGeom>
          <a:solidFill>
            <a:schemeClr val="accent5"/>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t>MobileNetV2 (Large)</a:t>
            </a:r>
            <a:endParaRPr/>
          </a:p>
        </p:txBody>
      </p:sp>
      <p:cxnSp>
        <p:nvCxnSpPr>
          <p:cNvPr id="554" name="Google Shape;554;g5bf17c3469_1_21"/>
          <p:cNvCxnSpPr/>
          <p:nvPr/>
        </p:nvCxnSpPr>
        <p:spPr>
          <a:xfrm>
            <a:off x="948834" y="2700978"/>
            <a:ext cx="937200" cy="0"/>
          </a:xfrm>
          <a:prstGeom prst="straightConnector1">
            <a:avLst/>
          </a:prstGeom>
          <a:noFill/>
          <a:ln w="9525" cap="flat" cmpd="sng">
            <a:solidFill>
              <a:schemeClr val="dk2"/>
            </a:solidFill>
            <a:prstDash val="solid"/>
            <a:round/>
            <a:headEnd type="none" w="med" len="med"/>
            <a:tailEnd type="triangle" w="med" len="med"/>
          </a:ln>
        </p:spPr>
      </p:cxnSp>
      <p:cxnSp>
        <p:nvCxnSpPr>
          <p:cNvPr id="555" name="Google Shape;555;g5bf17c3469_1_21"/>
          <p:cNvCxnSpPr>
            <a:endCxn id="553" idx="1"/>
          </p:cNvCxnSpPr>
          <p:nvPr/>
        </p:nvCxnSpPr>
        <p:spPr>
          <a:xfrm>
            <a:off x="877275" y="3065000"/>
            <a:ext cx="294300" cy="0"/>
          </a:xfrm>
          <a:prstGeom prst="straightConnector1">
            <a:avLst/>
          </a:prstGeom>
          <a:noFill/>
          <a:ln w="9525" cap="flat" cmpd="sng">
            <a:solidFill>
              <a:schemeClr val="dk2"/>
            </a:solidFill>
            <a:prstDash val="solid"/>
            <a:round/>
            <a:headEnd type="none" w="med" len="med"/>
            <a:tailEnd type="triangle" w="med" len="med"/>
          </a:ln>
        </p:spPr>
      </p:cxnSp>
      <p:cxnSp>
        <p:nvCxnSpPr>
          <p:cNvPr id="556" name="Google Shape;556;g5bf17c3469_1_21"/>
          <p:cNvCxnSpPr/>
          <p:nvPr/>
        </p:nvCxnSpPr>
        <p:spPr>
          <a:xfrm>
            <a:off x="948834" y="3429003"/>
            <a:ext cx="937200" cy="0"/>
          </a:xfrm>
          <a:prstGeom prst="straightConnector1">
            <a:avLst/>
          </a:prstGeom>
          <a:noFill/>
          <a:ln w="9525" cap="flat" cmpd="sng">
            <a:solidFill>
              <a:schemeClr val="dk2"/>
            </a:solidFill>
            <a:prstDash val="solid"/>
            <a:round/>
            <a:headEnd type="none" w="med" len="med"/>
            <a:tailEnd type="triangle" w="med" len="med"/>
          </a:ln>
        </p:spPr>
      </p:cxnSp>
      <p:cxnSp>
        <p:nvCxnSpPr>
          <p:cNvPr id="557" name="Google Shape;557;g5bf17c3469_1_21"/>
          <p:cNvCxnSpPr/>
          <p:nvPr/>
        </p:nvCxnSpPr>
        <p:spPr>
          <a:xfrm>
            <a:off x="948834" y="3860703"/>
            <a:ext cx="937200" cy="0"/>
          </a:xfrm>
          <a:prstGeom prst="straightConnector1">
            <a:avLst/>
          </a:prstGeom>
          <a:noFill/>
          <a:ln w="9525" cap="flat" cmpd="sng">
            <a:solidFill>
              <a:schemeClr val="dk2"/>
            </a:solidFill>
            <a:prstDash val="solid"/>
            <a:round/>
            <a:headEnd type="none" w="med" len="med"/>
            <a:tailEnd type="triangle" w="med" len="med"/>
          </a:ln>
        </p:spPr>
      </p:cxnSp>
      <p:sp>
        <p:nvSpPr>
          <p:cNvPr id="558" name="Google Shape;558;g5bf17c3469_1_21"/>
          <p:cNvSpPr/>
          <p:nvPr/>
        </p:nvSpPr>
        <p:spPr>
          <a:xfrm>
            <a:off x="4048000" y="2201800"/>
            <a:ext cx="1209900" cy="2649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cxnSp>
        <p:nvCxnSpPr>
          <p:cNvPr id="559" name="Google Shape;559;g5bf17c3469_1_21"/>
          <p:cNvCxnSpPr>
            <a:endCxn id="558" idx="1"/>
          </p:cNvCxnSpPr>
          <p:nvPr/>
        </p:nvCxnSpPr>
        <p:spPr>
          <a:xfrm>
            <a:off x="3843400" y="2334250"/>
            <a:ext cx="204600" cy="0"/>
          </a:xfrm>
          <a:prstGeom prst="straightConnector1">
            <a:avLst/>
          </a:prstGeom>
          <a:noFill/>
          <a:ln w="9525" cap="flat" cmpd="sng">
            <a:solidFill>
              <a:schemeClr val="dk2"/>
            </a:solidFill>
            <a:prstDash val="solid"/>
            <a:round/>
            <a:headEnd type="none" w="med" len="med"/>
            <a:tailEnd type="triangle" w="med" len="med"/>
          </a:ln>
        </p:spPr>
      </p:cxnSp>
      <p:sp>
        <p:nvSpPr>
          <p:cNvPr id="560" name="Google Shape;560;g5bf17c3469_1_21"/>
          <p:cNvSpPr/>
          <p:nvPr/>
        </p:nvSpPr>
        <p:spPr>
          <a:xfrm>
            <a:off x="4069350" y="2568525"/>
            <a:ext cx="1209900" cy="2649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cxnSp>
        <p:nvCxnSpPr>
          <p:cNvPr id="561" name="Google Shape;561;g5bf17c3469_1_21"/>
          <p:cNvCxnSpPr>
            <a:endCxn id="560" idx="1"/>
          </p:cNvCxnSpPr>
          <p:nvPr/>
        </p:nvCxnSpPr>
        <p:spPr>
          <a:xfrm>
            <a:off x="3864750" y="2700975"/>
            <a:ext cx="204600" cy="0"/>
          </a:xfrm>
          <a:prstGeom prst="straightConnector1">
            <a:avLst/>
          </a:prstGeom>
          <a:noFill/>
          <a:ln w="9525" cap="flat" cmpd="sng">
            <a:solidFill>
              <a:schemeClr val="dk2"/>
            </a:solidFill>
            <a:prstDash val="solid"/>
            <a:round/>
            <a:headEnd type="none" w="med" len="med"/>
            <a:tailEnd type="triangle" w="med" len="med"/>
          </a:ln>
        </p:spPr>
      </p:cxnSp>
      <p:sp>
        <p:nvSpPr>
          <p:cNvPr id="562" name="Google Shape;562;g5bf17c3469_1_21"/>
          <p:cNvSpPr/>
          <p:nvPr/>
        </p:nvSpPr>
        <p:spPr>
          <a:xfrm>
            <a:off x="4069350" y="2935250"/>
            <a:ext cx="1209900" cy="2649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cxnSp>
        <p:nvCxnSpPr>
          <p:cNvPr id="563" name="Google Shape;563;g5bf17c3469_1_21"/>
          <p:cNvCxnSpPr>
            <a:endCxn id="562" idx="1"/>
          </p:cNvCxnSpPr>
          <p:nvPr/>
        </p:nvCxnSpPr>
        <p:spPr>
          <a:xfrm>
            <a:off x="3864750" y="3067700"/>
            <a:ext cx="204600" cy="0"/>
          </a:xfrm>
          <a:prstGeom prst="straightConnector1">
            <a:avLst/>
          </a:prstGeom>
          <a:noFill/>
          <a:ln w="9525" cap="flat" cmpd="sng">
            <a:solidFill>
              <a:schemeClr val="dk2"/>
            </a:solidFill>
            <a:prstDash val="solid"/>
            <a:round/>
            <a:headEnd type="none" w="med" len="med"/>
            <a:tailEnd type="triangle" w="med" len="med"/>
          </a:ln>
        </p:spPr>
      </p:cxnSp>
      <p:sp>
        <p:nvSpPr>
          <p:cNvPr id="564" name="Google Shape;564;g5bf17c3469_1_21"/>
          <p:cNvSpPr/>
          <p:nvPr/>
        </p:nvSpPr>
        <p:spPr>
          <a:xfrm>
            <a:off x="4069350" y="3301975"/>
            <a:ext cx="1209900" cy="2649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cxnSp>
        <p:nvCxnSpPr>
          <p:cNvPr id="565" name="Google Shape;565;g5bf17c3469_1_21"/>
          <p:cNvCxnSpPr>
            <a:endCxn id="564" idx="1"/>
          </p:cNvCxnSpPr>
          <p:nvPr/>
        </p:nvCxnSpPr>
        <p:spPr>
          <a:xfrm>
            <a:off x="3864750" y="3434425"/>
            <a:ext cx="204600" cy="0"/>
          </a:xfrm>
          <a:prstGeom prst="straightConnector1">
            <a:avLst/>
          </a:prstGeom>
          <a:noFill/>
          <a:ln w="9525" cap="flat" cmpd="sng">
            <a:solidFill>
              <a:schemeClr val="dk2"/>
            </a:solidFill>
            <a:prstDash val="solid"/>
            <a:round/>
            <a:headEnd type="none" w="med" len="med"/>
            <a:tailEnd type="triangle" w="med" len="med"/>
          </a:ln>
        </p:spPr>
      </p:cxnSp>
      <p:sp>
        <p:nvSpPr>
          <p:cNvPr id="566" name="Google Shape;566;g5bf17c3469_1_21"/>
          <p:cNvSpPr/>
          <p:nvPr/>
        </p:nvSpPr>
        <p:spPr>
          <a:xfrm>
            <a:off x="4069350" y="3668700"/>
            <a:ext cx="1209900" cy="2649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Conv. LSTM</a:t>
            </a:r>
            <a:endParaRPr/>
          </a:p>
        </p:txBody>
      </p:sp>
      <p:cxnSp>
        <p:nvCxnSpPr>
          <p:cNvPr id="567" name="Google Shape;567;g5bf17c3469_1_21"/>
          <p:cNvCxnSpPr>
            <a:endCxn id="566" idx="1"/>
          </p:cNvCxnSpPr>
          <p:nvPr/>
        </p:nvCxnSpPr>
        <p:spPr>
          <a:xfrm>
            <a:off x="3864750" y="3801150"/>
            <a:ext cx="204600" cy="0"/>
          </a:xfrm>
          <a:prstGeom prst="straightConnector1">
            <a:avLst/>
          </a:prstGeom>
          <a:noFill/>
          <a:ln w="9525" cap="flat" cmpd="sng">
            <a:solidFill>
              <a:schemeClr val="dk2"/>
            </a:solidFill>
            <a:prstDash val="solid"/>
            <a:round/>
            <a:headEnd type="none" w="med" len="med"/>
            <a:tailEnd type="triangle" w="med" len="med"/>
          </a:ln>
        </p:spPr>
      </p:cxnSp>
      <p:sp>
        <p:nvSpPr>
          <p:cNvPr id="568" name="Google Shape;568;g5bf17c3469_1_21"/>
          <p:cNvSpPr/>
          <p:nvPr/>
        </p:nvSpPr>
        <p:spPr>
          <a:xfrm>
            <a:off x="5462475" y="2201798"/>
            <a:ext cx="1098900" cy="2649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Detection</a:t>
            </a:r>
            <a:endParaRPr/>
          </a:p>
        </p:txBody>
      </p:sp>
      <p:cxnSp>
        <p:nvCxnSpPr>
          <p:cNvPr id="569" name="Google Shape;569;g5bf17c3469_1_21"/>
          <p:cNvCxnSpPr>
            <a:endCxn id="568" idx="1"/>
          </p:cNvCxnSpPr>
          <p:nvPr/>
        </p:nvCxnSpPr>
        <p:spPr>
          <a:xfrm>
            <a:off x="5279175" y="2334248"/>
            <a:ext cx="183300" cy="0"/>
          </a:xfrm>
          <a:prstGeom prst="straightConnector1">
            <a:avLst/>
          </a:prstGeom>
          <a:noFill/>
          <a:ln w="9525" cap="flat" cmpd="sng">
            <a:solidFill>
              <a:schemeClr val="dk2"/>
            </a:solidFill>
            <a:prstDash val="solid"/>
            <a:round/>
            <a:headEnd type="none" w="med" len="med"/>
            <a:tailEnd type="triangle" w="med" len="med"/>
          </a:ln>
        </p:spPr>
      </p:cxnSp>
      <p:sp>
        <p:nvSpPr>
          <p:cNvPr id="570" name="Google Shape;570;g5bf17c3469_1_21"/>
          <p:cNvSpPr/>
          <p:nvPr/>
        </p:nvSpPr>
        <p:spPr>
          <a:xfrm>
            <a:off x="5462550" y="2568523"/>
            <a:ext cx="1098900" cy="2649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Detection</a:t>
            </a:r>
            <a:endParaRPr/>
          </a:p>
        </p:txBody>
      </p:sp>
      <p:cxnSp>
        <p:nvCxnSpPr>
          <p:cNvPr id="571" name="Google Shape;571;g5bf17c3469_1_21"/>
          <p:cNvCxnSpPr>
            <a:endCxn id="570" idx="1"/>
          </p:cNvCxnSpPr>
          <p:nvPr/>
        </p:nvCxnSpPr>
        <p:spPr>
          <a:xfrm>
            <a:off x="5279250" y="2700973"/>
            <a:ext cx="183300" cy="0"/>
          </a:xfrm>
          <a:prstGeom prst="straightConnector1">
            <a:avLst/>
          </a:prstGeom>
          <a:noFill/>
          <a:ln w="9525" cap="flat" cmpd="sng">
            <a:solidFill>
              <a:schemeClr val="dk2"/>
            </a:solidFill>
            <a:prstDash val="solid"/>
            <a:round/>
            <a:headEnd type="none" w="med" len="med"/>
            <a:tailEnd type="triangle" w="med" len="med"/>
          </a:ln>
        </p:spPr>
      </p:cxnSp>
      <p:sp>
        <p:nvSpPr>
          <p:cNvPr id="572" name="Google Shape;572;g5bf17c3469_1_21"/>
          <p:cNvSpPr/>
          <p:nvPr/>
        </p:nvSpPr>
        <p:spPr>
          <a:xfrm>
            <a:off x="5462550" y="2935248"/>
            <a:ext cx="1098900" cy="2649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Detection</a:t>
            </a:r>
            <a:endParaRPr/>
          </a:p>
        </p:txBody>
      </p:sp>
      <p:cxnSp>
        <p:nvCxnSpPr>
          <p:cNvPr id="573" name="Google Shape;573;g5bf17c3469_1_21"/>
          <p:cNvCxnSpPr>
            <a:endCxn id="572" idx="1"/>
          </p:cNvCxnSpPr>
          <p:nvPr/>
        </p:nvCxnSpPr>
        <p:spPr>
          <a:xfrm>
            <a:off x="5279250" y="3067698"/>
            <a:ext cx="183300" cy="0"/>
          </a:xfrm>
          <a:prstGeom prst="straightConnector1">
            <a:avLst/>
          </a:prstGeom>
          <a:noFill/>
          <a:ln w="9525" cap="flat" cmpd="sng">
            <a:solidFill>
              <a:schemeClr val="dk2"/>
            </a:solidFill>
            <a:prstDash val="solid"/>
            <a:round/>
            <a:headEnd type="none" w="med" len="med"/>
            <a:tailEnd type="triangle" w="med" len="med"/>
          </a:ln>
        </p:spPr>
      </p:cxnSp>
      <p:sp>
        <p:nvSpPr>
          <p:cNvPr id="574" name="Google Shape;574;g5bf17c3469_1_21"/>
          <p:cNvSpPr/>
          <p:nvPr/>
        </p:nvSpPr>
        <p:spPr>
          <a:xfrm>
            <a:off x="5462550" y="3296548"/>
            <a:ext cx="1098900" cy="2649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Detection</a:t>
            </a:r>
            <a:endParaRPr/>
          </a:p>
        </p:txBody>
      </p:sp>
      <p:cxnSp>
        <p:nvCxnSpPr>
          <p:cNvPr id="575" name="Google Shape;575;g5bf17c3469_1_21"/>
          <p:cNvCxnSpPr>
            <a:endCxn id="574" idx="1"/>
          </p:cNvCxnSpPr>
          <p:nvPr/>
        </p:nvCxnSpPr>
        <p:spPr>
          <a:xfrm>
            <a:off x="5279250" y="3428998"/>
            <a:ext cx="183300" cy="0"/>
          </a:xfrm>
          <a:prstGeom prst="straightConnector1">
            <a:avLst/>
          </a:prstGeom>
          <a:noFill/>
          <a:ln w="9525" cap="flat" cmpd="sng">
            <a:solidFill>
              <a:schemeClr val="dk2"/>
            </a:solidFill>
            <a:prstDash val="solid"/>
            <a:round/>
            <a:headEnd type="none" w="med" len="med"/>
            <a:tailEnd type="triangle" w="med" len="med"/>
          </a:ln>
        </p:spPr>
      </p:cxnSp>
      <p:sp>
        <p:nvSpPr>
          <p:cNvPr id="576" name="Google Shape;576;g5bf17c3469_1_21"/>
          <p:cNvSpPr/>
          <p:nvPr/>
        </p:nvSpPr>
        <p:spPr>
          <a:xfrm>
            <a:off x="5462550" y="3657848"/>
            <a:ext cx="1098900" cy="2649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Detection</a:t>
            </a:r>
            <a:endParaRPr/>
          </a:p>
        </p:txBody>
      </p:sp>
      <p:cxnSp>
        <p:nvCxnSpPr>
          <p:cNvPr id="577" name="Google Shape;577;g5bf17c3469_1_21"/>
          <p:cNvCxnSpPr>
            <a:endCxn id="576" idx="1"/>
          </p:cNvCxnSpPr>
          <p:nvPr/>
        </p:nvCxnSpPr>
        <p:spPr>
          <a:xfrm>
            <a:off x="5279250" y="3790298"/>
            <a:ext cx="183300" cy="0"/>
          </a:xfrm>
          <a:prstGeom prst="straightConnector1">
            <a:avLst/>
          </a:prstGeom>
          <a:noFill/>
          <a:ln w="9525" cap="flat" cmpd="sng">
            <a:solidFill>
              <a:schemeClr val="dk2"/>
            </a:solidFill>
            <a:prstDash val="solid"/>
            <a:round/>
            <a:headEnd type="none" w="med" len="med"/>
            <a:tailEnd type="triangle" w="med" len="med"/>
          </a:ln>
        </p:spPr>
      </p:cxnSp>
      <p:sp>
        <p:nvSpPr>
          <p:cNvPr id="578" name="Google Shape;578;g5bf17c3469_1_21"/>
          <p:cNvSpPr/>
          <p:nvPr/>
        </p:nvSpPr>
        <p:spPr>
          <a:xfrm>
            <a:off x="114450" y="1700213"/>
            <a:ext cx="6558000" cy="27261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ctr" rtl="0">
              <a:spcBef>
                <a:spcPts val="0"/>
              </a:spcBef>
              <a:spcAft>
                <a:spcPts val="0"/>
              </a:spcAft>
              <a:buNone/>
            </a:pPr>
            <a:r>
              <a:rPr lang="de-DE" sz="1800" b="1"/>
              <a:t>Architecture</a:t>
            </a:r>
            <a:endParaRPr sz="1800" b="1"/>
          </a:p>
        </p:txBody>
      </p:sp>
      <p:sp>
        <p:nvSpPr>
          <p:cNvPr id="579" name="Google Shape;579;g5bf17c3469_1_21"/>
          <p:cNvSpPr/>
          <p:nvPr/>
        </p:nvSpPr>
        <p:spPr>
          <a:xfrm>
            <a:off x="6744750" y="2334250"/>
            <a:ext cx="629700" cy="264900"/>
          </a:xfrm>
          <a:prstGeom prst="roundRect">
            <a:avLst>
              <a:gd name="adj" fmla="val 16667"/>
            </a:avLst>
          </a:prstGeom>
          <a:solidFill>
            <a:srgbClr val="F1C232"/>
          </a:solidFill>
          <a:ln w="19050" cap="flat" cmpd="sng">
            <a:solidFill>
              <a:srgbClr val="000000"/>
            </a:solidFill>
            <a:prstDash val="solid"/>
            <a:round/>
            <a:headEnd type="none" w="sm" len="sm"/>
            <a:tailEnd type="none" w="sm" len="sm"/>
          </a:ln>
        </p:spPr>
        <p:txBody>
          <a:bodyPr spcFirstLastPara="1" wrap="square" lIns="91425" tIns="46800" rIns="91425" bIns="46800" anchor="ctr" anchorCtr="0">
            <a:noAutofit/>
          </a:bodyPr>
          <a:lstStyle/>
          <a:p>
            <a:pPr marL="0" lvl="0" indent="0" algn="l" rtl="0">
              <a:spcBef>
                <a:spcPts val="0"/>
              </a:spcBef>
              <a:spcAft>
                <a:spcPts val="0"/>
              </a:spcAft>
              <a:buNone/>
            </a:pPr>
            <a:r>
              <a:rPr lang="de-DE">
                <a:solidFill>
                  <a:schemeClr val="lt1"/>
                </a:solidFill>
              </a:rPr>
              <a:t>C t-2</a:t>
            </a:r>
            <a:endParaRPr>
              <a:solidFill>
                <a:schemeClr val="lt1"/>
              </a:solidFill>
            </a:endParaRPr>
          </a:p>
        </p:txBody>
      </p:sp>
      <p:sp>
        <p:nvSpPr>
          <p:cNvPr id="580" name="Google Shape;580;g5bf17c3469_1_21"/>
          <p:cNvSpPr/>
          <p:nvPr/>
        </p:nvSpPr>
        <p:spPr>
          <a:xfrm>
            <a:off x="6744750" y="2751075"/>
            <a:ext cx="629700" cy="264900"/>
          </a:xfrm>
          <a:prstGeom prst="roundRect">
            <a:avLst>
              <a:gd name="adj" fmla="val 16667"/>
            </a:avLst>
          </a:prstGeom>
          <a:solidFill>
            <a:srgbClr val="F1C232"/>
          </a:solidFill>
          <a:ln w="19050" cap="flat" cmpd="sng">
            <a:solidFill>
              <a:srgbClr val="000000"/>
            </a:solidFill>
            <a:prstDash val="solid"/>
            <a:round/>
            <a:headEnd type="none" w="sm" len="sm"/>
            <a:tailEnd type="none" w="sm" len="sm"/>
          </a:ln>
        </p:spPr>
        <p:txBody>
          <a:bodyPr spcFirstLastPara="1" wrap="square" lIns="91425" tIns="46800" rIns="91425" bIns="46800" anchor="ctr" anchorCtr="0">
            <a:noAutofit/>
          </a:bodyPr>
          <a:lstStyle/>
          <a:p>
            <a:pPr marL="0" lvl="0" indent="0" algn="l" rtl="0">
              <a:spcBef>
                <a:spcPts val="0"/>
              </a:spcBef>
              <a:spcAft>
                <a:spcPts val="0"/>
              </a:spcAft>
              <a:buNone/>
            </a:pPr>
            <a:r>
              <a:rPr lang="de-DE">
                <a:solidFill>
                  <a:schemeClr val="lt1"/>
                </a:solidFill>
              </a:rPr>
              <a:t>C t-1</a:t>
            </a:r>
            <a:endParaRPr>
              <a:solidFill>
                <a:schemeClr val="lt1"/>
              </a:solidFill>
            </a:endParaRPr>
          </a:p>
        </p:txBody>
      </p:sp>
      <p:sp>
        <p:nvSpPr>
          <p:cNvPr id="581" name="Google Shape;581;g5bf17c3469_1_21"/>
          <p:cNvSpPr/>
          <p:nvPr/>
        </p:nvSpPr>
        <p:spPr>
          <a:xfrm>
            <a:off x="6744750" y="3122125"/>
            <a:ext cx="629700" cy="264900"/>
          </a:xfrm>
          <a:prstGeom prst="roundRect">
            <a:avLst>
              <a:gd name="adj" fmla="val 16667"/>
            </a:avLst>
          </a:prstGeom>
          <a:solidFill>
            <a:srgbClr val="F1C232"/>
          </a:solidFill>
          <a:ln w="19050" cap="flat" cmpd="sng">
            <a:solidFill>
              <a:srgbClr val="000000"/>
            </a:solidFill>
            <a:prstDash val="solid"/>
            <a:round/>
            <a:headEnd type="none" w="sm" len="sm"/>
            <a:tailEnd type="none" w="sm" len="sm"/>
          </a:ln>
        </p:spPr>
        <p:txBody>
          <a:bodyPr spcFirstLastPara="1" wrap="square" lIns="91425" tIns="46800" rIns="91425" bIns="46800" anchor="ctr" anchorCtr="0">
            <a:noAutofit/>
          </a:bodyPr>
          <a:lstStyle/>
          <a:p>
            <a:pPr marL="0" lvl="0" indent="0" algn="l" rtl="0">
              <a:spcBef>
                <a:spcPts val="0"/>
              </a:spcBef>
              <a:spcAft>
                <a:spcPts val="0"/>
              </a:spcAft>
              <a:buNone/>
            </a:pPr>
            <a:r>
              <a:rPr lang="de-DE">
                <a:solidFill>
                  <a:schemeClr val="lt1"/>
                </a:solidFill>
              </a:rPr>
              <a:t>H t-2</a:t>
            </a:r>
            <a:endParaRPr>
              <a:solidFill>
                <a:schemeClr val="lt1"/>
              </a:solidFill>
            </a:endParaRPr>
          </a:p>
        </p:txBody>
      </p:sp>
      <p:sp>
        <p:nvSpPr>
          <p:cNvPr id="582" name="Google Shape;582;g5bf17c3469_1_21"/>
          <p:cNvSpPr/>
          <p:nvPr/>
        </p:nvSpPr>
        <p:spPr>
          <a:xfrm>
            <a:off x="6744750" y="3493175"/>
            <a:ext cx="629700" cy="264900"/>
          </a:xfrm>
          <a:prstGeom prst="roundRect">
            <a:avLst>
              <a:gd name="adj" fmla="val 16667"/>
            </a:avLst>
          </a:prstGeom>
          <a:solidFill>
            <a:srgbClr val="F1C232"/>
          </a:solidFill>
          <a:ln w="19050" cap="flat" cmpd="sng">
            <a:solidFill>
              <a:srgbClr val="000000"/>
            </a:solidFill>
            <a:prstDash val="solid"/>
            <a:round/>
            <a:headEnd type="none" w="sm" len="sm"/>
            <a:tailEnd type="none" w="sm" len="sm"/>
          </a:ln>
        </p:spPr>
        <p:txBody>
          <a:bodyPr spcFirstLastPara="1" wrap="square" lIns="91425" tIns="46800" rIns="91425" bIns="46800" anchor="ctr" anchorCtr="0">
            <a:noAutofit/>
          </a:bodyPr>
          <a:lstStyle/>
          <a:p>
            <a:pPr marL="0" lvl="0" indent="0" algn="l" rtl="0">
              <a:spcBef>
                <a:spcPts val="0"/>
              </a:spcBef>
              <a:spcAft>
                <a:spcPts val="0"/>
              </a:spcAft>
              <a:buNone/>
            </a:pPr>
            <a:r>
              <a:rPr lang="de-DE">
                <a:solidFill>
                  <a:schemeClr val="lt1"/>
                </a:solidFill>
              </a:rPr>
              <a:t>H t-1</a:t>
            </a:r>
            <a:endParaRPr>
              <a:solidFill>
                <a:schemeClr val="lt1"/>
              </a:solidFill>
            </a:endParaRPr>
          </a:p>
        </p:txBody>
      </p:sp>
      <p:cxnSp>
        <p:nvCxnSpPr>
          <p:cNvPr id="583" name="Google Shape;583;g5bf17c3469_1_21"/>
          <p:cNvCxnSpPr>
            <a:stCxn id="579" idx="3"/>
            <a:endCxn id="584" idx="1"/>
          </p:cNvCxnSpPr>
          <p:nvPr/>
        </p:nvCxnSpPr>
        <p:spPr>
          <a:xfrm>
            <a:off x="7374450" y="2466700"/>
            <a:ext cx="759600" cy="549300"/>
          </a:xfrm>
          <a:prstGeom prst="straightConnector1">
            <a:avLst/>
          </a:prstGeom>
          <a:noFill/>
          <a:ln w="9525" cap="flat" cmpd="sng">
            <a:solidFill>
              <a:schemeClr val="dk2"/>
            </a:solidFill>
            <a:prstDash val="solid"/>
            <a:round/>
            <a:headEnd type="none" w="med" len="med"/>
            <a:tailEnd type="none" w="med" len="med"/>
          </a:ln>
        </p:spPr>
      </p:cxnSp>
      <p:cxnSp>
        <p:nvCxnSpPr>
          <p:cNvPr id="585" name="Google Shape;585;g5bf17c3469_1_21"/>
          <p:cNvCxnSpPr>
            <a:stCxn id="580" idx="3"/>
            <a:endCxn id="584" idx="1"/>
          </p:cNvCxnSpPr>
          <p:nvPr/>
        </p:nvCxnSpPr>
        <p:spPr>
          <a:xfrm>
            <a:off x="7374450" y="2883525"/>
            <a:ext cx="759600" cy="1326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g5bf17c3469_1_21"/>
          <p:cNvCxnSpPr>
            <a:stCxn id="581" idx="3"/>
            <a:endCxn id="584" idx="1"/>
          </p:cNvCxnSpPr>
          <p:nvPr/>
        </p:nvCxnSpPr>
        <p:spPr>
          <a:xfrm rot="10800000" flipH="1">
            <a:off x="7374450" y="3016075"/>
            <a:ext cx="759600" cy="2385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g5bf17c3469_1_21"/>
          <p:cNvCxnSpPr>
            <a:stCxn id="582" idx="3"/>
            <a:endCxn id="584" idx="1"/>
          </p:cNvCxnSpPr>
          <p:nvPr/>
        </p:nvCxnSpPr>
        <p:spPr>
          <a:xfrm rot="10800000" flipH="1">
            <a:off x="7374450" y="3016025"/>
            <a:ext cx="759600" cy="609600"/>
          </a:xfrm>
          <a:prstGeom prst="straightConnector1">
            <a:avLst/>
          </a:prstGeom>
          <a:noFill/>
          <a:ln w="9525" cap="flat" cmpd="sng">
            <a:solidFill>
              <a:schemeClr val="dk2"/>
            </a:solidFill>
            <a:prstDash val="solid"/>
            <a:round/>
            <a:headEnd type="none" w="med" len="med"/>
            <a:tailEnd type="none" w="med" len="med"/>
          </a:ln>
        </p:spPr>
      </p:cxnSp>
      <p:sp>
        <p:nvSpPr>
          <p:cNvPr id="584" name="Google Shape;584;g5bf17c3469_1_21"/>
          <p:cNvSpPr/>
          <p:nvPr/>
        </p:nvSpPr>
        <p:spPr>
          <a:xfrm>
            <a:off x="8134050" y="2883525"/>
            <a:ext cx="937200" cy="2649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Action ɑ</a:t>
            </a:r>
            <a:endParaRPr/>
          </a:p>
        </p:txBody>
      </p:sp>
      <p:sp>
        <p:nvSpPr>
          <p:cNvPr id="588" name="Google Shape;588;g5bf17c3469_1_21"/>
          <p:cNvSpPr/>
          <p:nvPr/>
        </p:nvSpPr>
        <p:spPr>
          <a:xfrm>
            <a:off x="6672450" y="1700225"/>
            <a:ext cx="2485800" cy="2726100"/>
          </a:xfrm>
          <a:prstGeom prst="rect">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ctr" rtl="0">
              <a:spcBef>
                <a:spcPts val="0"/>
              </a:spcBef>
              <a:spcAft>
                <a:spcPts val="0"/>
              </a:spcAft>
              <a:buNone/>
            </a:pPr>
            <a:r>
              <a:rPr lang="de-DE" sz="1800" b="1"/>
              <a:t>Interleaving Policy</a:t>
            </a:r>
            <a:endParaRPr sz="1800" b="1"/>
          </a:p>
        </p:txBody>
      </p:sp>
      <p:sp>
        <p:nvSpPr>
          <p:cNvPr id="589" name="Google Shape;589;g5bf17c3469_1_21"/>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g5c5e27aaf1_0_12"/>
          <p:cNvSpPr txBox="1">
            <a:spLocks noGrp="1"/>
          </p:cNvSpPr>
          <p:nvPr>
            <p:ph type="body" idx="1"/>
          </p:nvPr>
        </p:nvSpPr>
        <p:spPr>
          <a:xfrm>
            <a:off x="319100" y="1762200"/>
            <a:ext cx="4252800" cy="681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sz="1800" b="1"/>
              <a:t>Loss Function:</a:t>
            </a:r>
            <a:endParaRPr sz="1800" b="1"/>
          </a:p>
          <a:p>
            <a:pPr marL="457200" lvl="0" indent="-330200" algn="l" rtl="0">
              <a:spcBef>
                <a:spcPts val="0"/>
              </a:spcBef>
              <a:spcAft>
                <a:spcPts val="0"/>
              </a:spcAft>
              <a:buSzPts val="1600"/>
              <a:buAutoNum type="arabicPeriod"/>
            </a:pPr>
            <a:r>
              <a:rPr lang="de-DE"/>
              <a:t>Reinforcement Learning Policy</a:t>
            </a:r>
            <a:endParaRPr/>
          </a:p>
        </p:txBody>
      </p:sp>
      <p:sp>
        <p:nvSpPr>
          <p:cNvPr id="596" name="Google Shape;596;g5c5e27aaf1_0_12"/>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18</a:t>
            </a:fld>
            <a:endParaRPr/>
          </a:p>
        </p:txBody>
      </p:sp>
      <p:sp>
        <p:nvSpPr>
          <p:cNvPr id="597" name="Google Shape;597;g5c5e27aaf1_0_12"/>
          <p:cNvSpPr txBox="1">
            <a:spLocks noGrp="1"/>
          </p:cNvSpPr>
          <p:nvPr>
            <p:ph type="title"/>
          </p:nvPr>
        </p:nvSpPr>
        <p:spPr>
          <a:xfrm>
            <a:off x="317550" y="665713"/>
            <a:ext cx="8508900" cy="963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2.5 Looking Fast and Slow: Memory-Guided Mobile Video Object Detection </a:t>
            </a:r>
            <a:endParaRPr/>
          </a:p>
        </p:txBody>
      </p:sp>
      <p:sp>
        <p:nvSpPr>
          <p:cNvPr id="598" name="Google Shape;598;g5c5e27aaf1_0_12"/>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pic>
        <p:nvPicPr>
          <p:cNvPr id="599" name="Google Shape;599;g5c5e27aaf1_0_12"/>
          <p:cNvPicPr preferRelativeResize="0"/>
          <p:nvPr/>
        </p:nvPicPr>
        <p:blipFill>
          <a:blip r:embed="rId3">
            <a:alphaModFix/>
          </a:blip>
          <a:stretch>
            <a:fillRect/>
          </a:stretch>
        </p:blipFill>
        <p:spPr>
          <a:xfrm>
            <a:off x="319100" y="2349713"/>
            <a:ext cx="4962525" cy="1492325"/>
          </a:xfrm>
          <a:prstGeom prst="rect">
            <a:avLst/>
          </a:prstGeom>
          <a:noFill/>
          <a:ln>
            <a:noFill/>
          </a:ln>
        </p:spPr>
      </p:pic>
      <p:sp>
        <p:nvSpPr>
          <p:cNvPr id="600" name="Google Shape;600;g5c5e27aaf1_0_12"/>
          <p:cNvSpPr txBox="1"/>
          <p:nvPr/>
        </p:nvSpPr>
        <p:spPr>
          <a:xfrm>
            <a:off x="319100" y="4833175"/>
            <a:ext cx="8508900" cy="14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800" b="1"/>
              <a:t>Results:</a:t>
            </a:r>
            <a:endParaRPr sz="1800" b="1"/>
          </a:p>
          <a:p>
            <a:pPr marL="0" lvl="0" indent="0" algn="l" rtl="0">
              <a:spcBef>
                <a:spcPts val="0"/>
              </a:spcBef>
              <a:spcAft>
                <a:spcPts val="0"/>
              </a:spcAft>
              <a:buNone/>
            </a:pPr>
            <a:r>
              <a:rPr lang="de-DE" sz="1600"/>
              <a:t>mAP of 60.7% at 48.8 fps on ImageNet VID dataset using a Pixel 3 phone</a:t>
            </a:r>
            <a:endParaRPr sz="1600"/>
          </a:p>
        </p:txBody>
      </p:sp>
      <p:sp>
        <p:nvSpPr>
          <p:cNvPr id="601" name="Google Shape;601;g5c5e27aaf1_0_12"/>
          <p:cNvSpPr txBox="1">
            <a:spLocks noGrp="1"/>
          </p:cNvSpPr>
          <p:nvPr>
            <p:ph type="body" idx="1"/>
          </p:nvPr>
        </p:nvSpPr>
        <p:spPr>
          <a:xfrm>
            <a:off x="5762650" y="1762200"/>
            <a:ext cx="3065400" cy="3044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The Loss function consists of two parts:</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de-DE"/>
              <a:t>Bounding box regression</a:t>
            </a:r>
            <a:endParaRPr/>
          </a:p>
          <a:p>
            <a:pPr marL="457200" lvl="0" indent="-317500" algn="l" rtl="0">
              <a:spcBef>
                <a:spcPts val="0"/>
              </a:spcBef>
              <a:spcAft>
                <a:spcPts val="0"/>
              </a:spcAft>
              <a:buSzPts val="1400"/>
              <a:buAutoNum type="arabicPeriod"/>
            </a:pPr>
            <a:r>
              <a:rPr lang="de-DE"/>
              <a:t>Cross entropy loss of classification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g5c164b5d39_0_77"/>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39725" algn="l" rtl="0">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marL="719999" lvl="0" indent="-339725" algn="l" rtl="0">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Definition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Recurrent Multi-frame Single Shot Detector for Video Object Detection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Mobile Video Object Detection with Temporally aware Feature Maps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Feature Selective Small Object Detection via Knowledge-based recurrent attentive neural networks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Looking fast and slow: memory-guided mobile video object detection</a:t>
            </a:r>
            <a:endParaRPr>
              <a:solidFill>
                <a:srgbClr val="999999"/>
              </a:solidFill>
            </a:endParaRPr>
          </a:p>
          <a:p>
            <a:pPr marL="1439999" lvl="1" indent="-177800" algn="l" rtl="0">
              <a:spcBef>
                <a:spcPts val="0"/>
              </a:spcBef>
              <a:spcAft>
                <a:spcPts val="0"/>
              </a:spcAft>
              <a:buClr>
                <a:srgbClr val="000000"/>
              </a:buClr>
              <a:buSzPts val="1600"/>
              <a:buAutoNum type="arabicPeriod"/>
            </a:pPr>
            <a:r>
              <a:rPr lang="de-DE">
                <a:solidFill>
                  <a:srgbClr val="000000"/>
                </a:solidFill>
              </a:rPr>
              <a:t>Detect to track and track to detect </a:t>
            </a:r>
            <a:endParaRPr>
              <a:solidFill>
                <a:srgbClr val="000000"/>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marL="0" lvl="0" indent="0" algn="l" rtl="0">
              <a:lnSpc>
                <a:spcPct val="114000"/>
              </a:lnSpc>
              <a:spcBef>
                <a:spcPts val="0"/>
              </a:spcBef>
              <a:spcAft>
                <a:spcPts val="0"/>
              </a:spcAft>
              <a:buNone/>
            </a:pPr>
            <a:endParaRPr sz="2200"/>
          </a:p>
        </p:txBody>
      </p:sp>
      <p:sp>
        <p:nvSpPr>
          <p:cNvPr id="607" name="Google Shape;607;g5c164b5d39_0_77"/>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19</a:t>
            </a:fld>
            <a:endParaRPr/>
          </a:p>
        </p:txBody>
      </p:sp>
      <p:sp>
        <p:nvSpPr>
          <p:cNvPr id="608" name="Google Shape;608;g5c164b5d39_0_77"/>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609" name="Google Shape;609;g5c164b5d39_0_77"/>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
          <p:cNvSpPr txBox="1">
            <a:spLocks noGrp="1"/>
          </p:cNvSpPr>
          <p:nvPr>
            <p:ph type="body" idx="1"/>
          </p:nvPr>
        </p:nvSpPr>
        <p:spPr>
          <a:xfrm>
            <a:off x="319090" y="1762188"/>
            <a:ext cx="8508999" cy="4699572"/>
          </a:xfrm>
          <a:prstGeom prst="rect">
            <a:avLst/>
          </a:prstGeom>
          <a:noFill/>
          <a:ln>
            <a:noFill/>
          </a:ln>
        </p:spPr>
        <p:txBody>
          <a:bodyPr spcFirstLastPara="1" wrap="square" lIns="0" tIns="0" rIns="0" bIns="0" anchor="t" anchorCtr="0">
            <a:noAutofit/>
          </a:bodyPr>
          <a:lstStyle/>
          <a:p>
            <a:pPr marL="719999" lvl="0" indent="-428625" algn="l" rtl="0">
              <a:lnSpc>
                <a:spcPct val="114000"/>
              </a:lnSpc>
              <a:spcBef>
                <a:spcPts val="0"/>
              </a:spcBef>
              <a:spcAft>
                <a:spcPts val="0"/>
              </a:spcAft>
              <a:buClr>
                <a:schemeClr val="dk1"/>
              </a:buClr>
              <a:buSzPts val="3000"/>
              <a:buFont typeface="Arial"/>
              <a:buAutoNum type="arabicPeriod"/>
            </a:pPr>
            <a:r>
              <a:rPr lang="de-DE" sz="3000"/>
              <a:t>Intro</a:t>
            </a:r>
            <a:endParaRPr sz="3000"/>
          </a:p>
          <a:p>
            <a:pPr marL="719999" lvl="0" indent="-428625" algn="l" rtl="0">
              <a:lnSpc>
                <a:spcPct val="114000"/>
              </a:lnSpc>
              <a:spcBef>
                <a:spcPts val="0"/>
              </a:spcBef>
              <a:spcAft>
                <a:spcPts val="0"/>
              </a:spcAft>
              <a:buSzPts val="3000"/>
              <a:buAutoNum type="arabicPeriod"/>
            </a:pPr>
            <a:r>
              <a:rPr lang="de-DE" sz="3000"/>
              <a:t>Feature-based Video Object Detection</a:t>
            </a:r>
            <a:endParaRPr sz="3000"/>
          </a:p>
          <a:p>
            <a:pPr marL="719999" lvl="0" indent="-428625" algn="l" rtl="0">
              <a:lnSpc>
                <a:spcPct val="114000"/>
              </a:lnSpc>
              <a:spcBef>
                <a:spcPts val="0"/>
              </a:spcBef>
              <a:spcAft>
                <a:spcPts val="0"/>
              </a:spcAft>
              <a:buSzPts val="3000"/>
              <a:buAutoNum type="arabicPeriod"/>
            </a:pPr>
            <a:r>
              <a:rPr lang="de-DE" sz="3000"/>
              <a:t>Box-Level-based Video Object Detection</a:t>
            </a:r>
            <a:endParaRPr sz="3000"/>
          </a:p>
          <a:p>
            <a:pPr marL="719999" lvl="0" indent="-428625" algn="l" rtl="0">
              <a:lnSpc>
                <a:spcPct val="114000"/>
              </a:lnSpc>
              <a:spcBef>
                <a:spcPts val="0"/>
              </a:spcBef>
              <a:spcAft>
                <a:spcPts val="0"/>
              </a:spcAft>
              <a:buSzPts val="3000"/>
              <a:buAutoNum type="arabicPeriod"/>
            </a:pPr>
            <a:r>
              <a:rPr lang="de-DE" sz="3000"/>
              <a:t>Flow-based Video Object Detection</a:t>
            </a:r>
            <a:endParaRPr sz="3000"/>
          </a:p>
          <a:p>
            <a:pPr marL="719999" lvl="0" indent="-428625" algn="l" rtl="0">
              <a:lnSpc>
                <a:spcPct val="114000"/>
              </a:lnSpc>
              <a:spcBef>
                <a:spcPts val="0"/>
              </a:spcBef>
              <a:spcAft>
                <a:spcPts val="0"/>
              </a:spcAft>
              <a:buSzPts val="3000"/>
              <a:buAutoNum type="arabicPeriod"/>
            </a:pPr>
            <a:r>
              <a:rPr lang="de-DE" sz="3000"/>
              <a:t>Comparison of different approaches </a:t>
            </a:r>
            <a:endParaRPr sz="3000"/>
          </a:p>
          <a:p>
            <a:pPr marL="719999" lvl="0" indent="-428625" algn="l" rtl="0">
              <a:lnSpc>
                <a:spcPct val="114000"/>
              </a:lnSpc>
              <a:spcBef>
                <a:spcPts val="0"/>
              </a:spcBef>
              <a:spcAft>
                <a:spcPts val="0"/>
              </a:spcAft>
              <a:buSzPts val="3000"/>
              <a:buAutoNum type="arabicPeriod"/>
            </a:pPr>
            <a:r>
              <a:rPr lang="de-DE" sz="3000"/>
              <a:t>Outro</a:t>
            </a:r>
            <a:endParaRPr sz="3000"/>
          </a:p>
          <a:p>
            <a:pPr marL="0" lvl="0" indent="0" algn="l" rtl="0">
              <a:lnSpc>
                <a:spcPct val="114000"/>
              </a:lnSpc>
              <a:spcBef>
                <a:spcPts val="0"/>
              </a:spcBef>
              <a:spcAft>
                <a:spcPts val="0"/>
              </a:spcAft>
              <a:buNone/>
            </a:pPr>
            <a:endParaRPr sz="2200"/>
          </a:p>
        </p:txBody>
      </p:sp>
      <p:sp>
        <p:nvSpPr>
          <p:cNvPr id="191" name="Google Shape;191;p2"/>
          <p:cNvSpPr txBox="1">
            <a:spLocks noGrp="1"/>
          </p:cNvSpPr>
          <p:nvPr>
            <p:ph type="sldNum" idx="12"/>
          </p:nvPr>
        </p:nvSpPr>
        <p:spPr>
          <a:xfrm>
            <a:off x="6774934" y="6473313"/>
            <a:ext cx="2052074"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192" name="Google Shape;192;p2"/>
          <p:cNvSpPr txBox="1">
            <a:spLocks noGrp="1"/>
          </p:cNvSpPr>
          <p:nvPr>
            <p:ph type="ftr" idx="11"/>
          </p:nvPr>
        </p:nvSpPr>
        <p:spPr>
          <a:xfrm>
            <a:off x="311162" y="6473313"/>
            <a:ext cx="6464280" cy="365125"/>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193" name="Google Shape;193;p2"/>
          <p:cNvSpPr txBox="1">
            <a:spLocks noGrp="1"/>
          </p:cNvSpPr>
          <p:nvPr>
            <p:ph type="title"/>
          </p:nvPr>
        </p:nvSpPr>
        <p:spPr>
          <a:xfrm>
            <a:off x="319090" y="994334"/>
            <a:ext cx="8508999" cy="410369"/>
          </a:xfrm>
          <a:prstGeom prst="rect">
            <a:avLst/>
          </a:prstGeom>
          <a:noFill/>
          <a:ln>
            <a:noFill/>
          </a:ln>
        </p:spPr>
        <p:txBody>
          <a:bodyPr spcFirstLastPara="1" wrap="square" lIns="0" tIns="0" rIns="0" bIns="0" anchor="t" anchorCtr="0">
            <a:sp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5"/>
          <p:cNvSpPr txBox="1">
            <a:spLocks noGrp="1"/>
          </p:cNvSpPr>
          <p:nvPr>
            <p:ph type="body" idx="1"/>
          </p:nvPr>
        </p:nvSpPr>
        <p:spPr>
          <a:xfrm>
            <a:off x="319100" y="1314450"/>
            <a:ext cx="8508900" cy="51474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None/>
            </a:pPr>
            <a:r>
              <a:rPr lang="de-DE" b="1"/>
              <a:t>Frame                                                                                                                Loss</a:t>
            </a:r>
            <a:endParaRPr b="1"/>
          </a:p>
          <a:p>
            <a:pPr marL="0" lvl="0" indent="0" algn="l" rtl="0">
              <a:lnSpc>
                <a:spcPct val="114000"/>
              </a:lnSpc>
              <a:spcBef>
                <a:spcPts val="0"/>
              </a:spcBef>
              <a:spcAft>
                <a:spcPts val="0"/>
              </a:spcAft>
              <a:buNone/>
            </a:pPr>
            <a:r>
              <a:rPr lang="de-DE"/>
              <a:t>   </a:t>
            </a:r>
            <a:endParaRPr/>
          </a:p>
          <a:p>
            <a:pPr marL="0" lvl="0" indent="0" algn="l" rtl="0">
              <a:lnSpc>
                <a:spcPct val="114000"/>
              </a:lnSpc>
              <a:spcBef>
                <a:spcPts val="0"/>
              </a:spcBef>
              <a:spcAft>
                <a:spcPts val="0"/>
              </a:spcAft>
              <a:buNone/>
            </a:pPr>
            <a:r>
              <a:rPr lang="de-DE"/>
              <a:t>    </a:t>
            </a:r>
            <a:endParaRPr/>
          </a:p>
          <a:p>
            <a:pPr marL="0" lvl="0" indent="0" algn="l" rtl="0">
              <a:lnSpc>
                <a:spcPct val="114000"/>
              </a:lnSpc>
              <a:spcBef>
                <a:spcPts val="0"/>
              </a:spcBef>
              <a:spcAft>
                <a:spcPts val="0"/>
              </a:spcAft>
              <a:buNone/>
            </a:pPr>
            <a:r>
              <a:rPr lang="de-DE"/>
              <a:t>Time t</a:t>
            </a:r>
            <a:endParaRPr/>
          </a:p>
          <a:p>
            <a:pPr marL="0" lvl="0" indent="0" algn="l" rtl="0">
              <a:lnSpc>
                <a:spcPct val="114000"/>
              </a:lnSpc>
              <a:spcBef>
                <a:spcPts val="0"/>
              </a:spcBef>
              <a:spcAft>
                <a:spcPts val="0"/>
              </a:spcAft>
              <a:buNone/>
            </a:pPr>
            <a:endParaRPr/>
          </a:p>
          <a:p>
            <a:pPr marL="0" lvl="0" indent="0" algn="l" rtl="0">
              <a:lnSpc>
                <a:spcPct val="114000"/>
              </a:lnSpc>
              <a:spcBef>
                <a:spcPts val="0"/>
              </a:spcBef>
              <a:spcAft>
                <a:spcPts val="0"/>
              </a:spcAft>
              <a:buNone/>
            </a:pPr>
            <a:endParaRPr/>
          </a:p>
          <a:p>
            <a:pPr marL="0" lvl="0" indent="0" algn="l" rtl="0">
              <a:lnSpc>
                <a:spcPct val="114000"/>
              </a:lnSpc>
              <a:spcBef>
                <a:spcPts val="0"/>
              </a:spcBef>
              <a:spcAft>
                <a:spcPts val="0"/>
              </a:spcAft>
              <a:buNone/>
            </a:pPr>
            <a:r>
              <a:rPr lang="de-DE"/>
              <a:t>                                                     </a:t>
            </a:r>
            <a:endParaRPr/>
          </a:p>
          <a:p>
            <a:pPr marL="0" lvl="0" indent="0" algn="l" rtl="0">
              <a:lnSpc>
                <a:spcPct val="114000"/>
              </a:lnSpc>
              <a:spcBef>
                <a:spcPts val="0"/>
              </a:spcBef>
              <a:spcAft>
                <a:spcPts val="0"/>
              </a:spcAft>
              <a:buNone/>
            </a:pPr>
            <a:endParaRPr/>
          </a:p>
          <a:p>
            <a:pPr marL="0" lvl="0" indent="0" algn="l" rtl="0">
              <a:lnSpc>
                <a:spcPct val="114000"/>
              </a:lnSpc>
              <a:spcBef>
                <a:spcPts val="0"/>
              </a:spcBef>
              <a:spcAft>
                <a:spcPts val="0"/>
              </a:spcAft>
              <a:buNone/>
            </a:pPr>
            <a:endParaRPr/>
          </a:p>
          <a:p>
            <a:pPr marL="0" lvl="0" indent="0" algn="l" rtl="0">
              <a:lnSpc>
                <a:spcPct val="114000"/>
              </a:lnSpc>
              <a:spcBef>
                <a:spcPts val="0"/>
              </a:spcBef>
              <a:spcAft>
                <a:spcPts val="0"/>
              </a:spcAft>
              <a:buNone/>
            </a:pPr>
            <a:r>
              <a:rPr lang="de-DE"/>
              <a:t>   </a:t>
            </a:r>
            <a:endParaRPr/>
          </a:p>
          <a:p>
            <a:pPr marL="0" lvl="0" indent="0" algn="l" rtl="0">
              <a:lnSpc>
                <a:spcPct val="114000"/>
              </a:lnSpc>
              <a:spcBef>
                <a:spcPts val="0"/>
              </a:spcBef>
              <a:spcAft>
                <a:spcPts val="0"/>
              </a:spcAft>
              <a:buNone/>
            </a:pPr>
            <a:r>
              <a:rPr lang="de-DE"/>
              <a:t>Time t+T</a:t>
            </a:r>
            <a:endParaRPr/>
          </a:p>
          <a:p>
            <a:pPr marL="0" lvl="0" indent="0" algn="l" rtl="0">
              <a:lnSpc>
                <a:spcPct val="114000"/>
              </a:lnSpc>
              <a:spcBef>
                <a:spcPts val="0"/>
              </a:spcBef>
              <a:spcAft>
                <a:spcPts val="0"/>
              </a:spcAft>
              <a:buNone/>
            </a:pPr>
            <a:endParaRPr/>
          </a:p>
          <a:p>
            <a:pPr marL="0" lvl="0" indent="0" algn="l" rtl="0">
              <a:lnSpc>
                <a:spcPct val="114000"/>
              </a:lnSpc>
              <a:spcBef>
                <a:spcPts val="0"/>
              </a:spcBef>
              <a:spcAft>
                <a:spcPts val="0"/>
              </a:spcAft>
              <a:buNone/>
            </a:pPr>
            <a:endParaRPr/>
          </a:p>
          <a:p>
            <a:pPr marL="457200" lvl="0" indent="-317500" algn="l" rtl="0">
              <a:lnSpc>
                <a:spcPct val="114000"/>
              </a:lnSpc>
              <a:spcBef>
                <a:spcPts val="0"/>
              </a:spcBef>
              <a:spcAft>
                <a:spcPts val="0"/>
              </a:spcAft>
              <a:buSzPts val="1400"/>
              <a:buChar char="●"/>
            </a:pPr>
            <a:r>
              <a:rPr lang="de-DE"/>
              <a:t>Compute Convolutional feature maps using a Resnet-101 architecture.</a:t>
            </a:r>
            <a:endParaRPr/>
          </a:p>
          <a:p>
            <a:pPr marL="457200" lvl="0" indent="-317500" algn="l" rtl="0">
              <a:lnSpc>
                <a:spcPct val="114000"/>
              </a:lnSpc>
              <a:spcBef>
                <a:spcPts val="0"/>
              </a:spcBef>
              <a:spcAft>
                <a:spcPts val="0"/>
              </a:spcAft>
              <a:buSzPts val="1400"/>
              <a:buChar char="●"/>
            </a:pPr>
            <a:r>
              <a:rPr lang="de-DE"/>
              <a:t>Use a RPN (region proposal network) to find candidate regions in the frame.</a:t>
            </a:r>
            <a:endParaRPr/>
          </a:p>
          <a:p>
            <a:pPr marL="457200" lvl="0" indent="-317500" algn="l" rtl="0">
              <a:lnSpc>
                <a:spcPct val="114000"/>
              </a:lnSpc>
              <a:spcBef>
                <a:spcPts val="0"/>
              </a:spcBef>
              <a:spcAft>
                <a:spcPts val="0"/>
              </a:spcAft>
              <a:buSzPts val="1400"/>
              <a:buChar char="●"/>
            </a:pPr>
            <a:r>
              <a:rPr lang="de-DE"/>
              <a:t>ROI Pooling layer, to classify boxes and refine their coordinates (regression).</a:t>
            </a:r>
            <a:endParaRPr/>
          </a:p>
          <a:p>
            <a:pPr marL="457200" lvl="0" indent="-317500" algn="l" rtl="0">
              <a:lnSpc>
                <a:spcPct val="114000"/>
              </a:lnSpc>
              <a:spcBef>
                <a:spcPts val="0"/>
              </a:spcBef>
              <a:spcAft>
                <a:spcPts val="0"/>
              </a:spcAft>
              <a:buSzPts val="1400"/>
              <a:buChar char="●"/>
            </a:pPr>
            <a:r>
              <a:rPr lang="de-DE"/>
              <a:t>Find correlation features between two frames’ feature maps and do ROI tracking.</a:t>
            </a:r>
            <a:endParaRPr/>
          </a:p>
          <a:p>
            <a:pPr marL="457200" lvl="0" indent="-317500" algn="l" rtl="0">
              <a:lnSpc>
                <a:spcPct val="114000"/>
              </a:lnSpc>
              <a:spcBef>
                <a:spcPts val="0"/>
              </a:spcBef>
              <a:spcAft>
                <a:spcPts val="0"/>
              </a:spcAft>
              <a:buSzPts val="1400"/>
              <a:buChar char="●"/>
            </a:pPr>
            <a:r>
              <a:rPr lang="de-DE"/>
              <a:t>Due to memory constraints, use tracklets, which are class-based optimal paths in video.</a:t>
            </a:r>
            <a:endParaRPr/>
          </a:p>
        </p:txBody>
      </p:sp>
      <p:sp>
        <p:nvSpPr>
          <p:cNvPr id="615" name="Google Shape;615;p5"/>
          <p:cNvSpPr txBox="1">
            <a:spLocks noGrp="1"/>
          </p:cNvSpPr>
          <p:nvPr>
            <p:ph type="title"/>
          </p:nvPr>
        </p:nvSpPr>
        <p:spPr>
          <a:xfrm>
            <a:off x="317490" y="722859"/>
            <a:ext cx="8508900" cy="410400"/>
          </a:xfrm>
          <a:prstGeom prst="rect">
            <a:avLst/>
          </a:prstGeom>
          <a:noFill/>
          <a:ln>
            <a:noFill/>
          </a:ln>
        </p:spPr>
        <p:txBody>
          <a:bodyPr spcFirstLastPara="1" wrap="square" lIns="0" tIns="0" rIns="0" bIns="0" anchor="t" anchorCtr="0">
            <a:spAutoFit/>
          </a:bodyPr>
          <a:lstStyle/>
          <a:p>
            <a:pPr marL="0" lvl="0" indent="0" algn="l" rtl="0">
              <a:lnSpc>
                <a:spcPct val="106666"/>
              </a:lnSpc>
              <a:spcBef>
                <a:spcPts val="0"/>
              </a:spcBef>
              <a:spcAft>
                <a:spcPts val="0"/>
              </a:spcAft>
              <a:buNone/>
            </a:pPr>
            <a:r>
              <a:rPr lang="de-DE"/>
              <a:t>2.7 Detect to track and track to detect</a:t>
            </a:r>
            <a:endParaRPr/>
          </a:p>
        </p:txBody>
      </p:sp>
      <p:sp>
        <p:nvSpPr>
          <p:cNvPr id="616" name="Google Shape;616;p5"/>
          <p:cNvSpPr txBox="1">
            <a:spLocks noGrp="1"/>
          </p:cNvSpPr>
          <p:nvPr>
            <p:ph type="sldNum" idx="12"/>
          </p:nvPr>
        </p:nvSpPr>
        <p:spPr>
          <a:xfrm>
            <a:off x="6774934" y="6473313"/>
            <a:ext cx="2052074"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20</a:t>
            </a:fld>
            <a:endParaRPr/>
          </a:p>
        </p:txBody>
      </p:sp>
      <p:pic>
        <p:nvPicPr>
          <p:cNvPr id="617" name="Google Shape;617;p5" descr="Bild"/>
          <p:cNvPicPr preferRelativeResize="0"/>
          <p:nvPr/>
        </p:nvPicPr>
        <p:blipFill rotWithShape="1">
          <a:blip r:embed="rId3">
            <a:alphaModFix/>
          </a:blip>
          <a:srcRect/>
          <a:stretch/>
        </p:blipFill>
        <p:spPr>
          <a:xfrm>
            <a:off x="1131770" y="1862209"/>
            <a:ext cx="629739" cy="629739"/>
          </a:xfrm>
          <a:prstGeom prst="rect">
            <a:avLst/>
          </a:prstGeom>
          <a:noFill/>
          <a:ln>
            <a:noFill/>
          </a:ln>
        </p:spPr>
      </p:pic>
      <p:pic>
        <p:nvPicPr>
          <p:cNvPr id="618" name="Google Shape;618;p5" descr="Bild"/>
          <p:cNvPicPr preferRelativeResize="0"/>
          <p:nvPr/>
        </p:nvPicPr>
        <p:blipFill rotWithShape="1">
          <a:blip r:embed="rId3">
            <a:alphaModFix/>
          </a:blip>
          <a:srcRect/>
          <a:stretch/>
        </p:blipFill>
        <p:spPr>
          <a:xfrm>
            <a:off x="1131770" y="3797084"/>
            <a:ext cx="629739" cy="629739"/>
          </a:xfrm>
          <a:prstGeom prst="rect">
            <a:avLst/>
          </a:prstGeom>
          <a:noFill/>
          <a:ln>
            <a:noFill/>
          </a:ln>
        </p:spPr>
      </p:pic>
      <p:cxnSp>
        <p:nvCxnSpPr>
          <p:cNvPr id="619" name="Google Shape;619;p5"/>
          <p:cNvCxnSpPr/>
          <p:nvPr/>
        </p:nvCxnSpPr>
        <p:spPr>
          <a:xfrm>
            <a:off x="1761506" y="2174387"/>
            <a:ext cx="545700" cy="5400"/>
          </a:xfrm>
          <a:prstGeom prst="straightConnector1">
            <a:avLst/>
          </a:prstGeom>
          <a:noFill/>
          <a:ln w="9525" cap="flat" cmpd="sng">
            <a:solidFill>
              <a:schemeClr val="dk1"/>
            </a:solidFill>
            <a:prstDash val="solid"/>
            <a:round/>
            <a:headEnd type="none" w="sm" len="sm"/>
            <a:tailEnd type="triangle" w="med" len="med"/>
          </a:ln>
        </p:spPr>
      </p:cxnSp>
      <p:cxnSp>
        <p:nvCxnSpPr>
          <p:cNvPr id="620" name="Google Shape;620;p5"/>
          <p:cNvCxnSpPr/>
          <p:nvPr/>
        </p:nvCxnSpPr>
        <p:spPr>
          <a:xfrm>
            <a:off x="1761506" y="4109262"/>
            <a:ext cx="545700" cy="5400"/>
          </a:xfrm>
          <a:prstGeom prst="straightConnector1">
            <a:avLst/>
          </a:prstGeom>
          <a:noFill/>
          <a:ln w="9525" cap="flat" cmpd="sng">
            <a:solidFill>
              <a:schemeClr val="dk1"/>
            </a:solidFill>
            <a:prstDash val="solid"/>
            <a:round/>
            <a:headEnd type="none" w="sm" len="sm"/>
            <a:tailEnd type="triangle" w="med" len="med"/>
          </a:ln>
        </p:spPr>
      </p:cxnSp>
      <p:sp>
        <p:nvSpPr>
          <p:cNvPr id="621" name="Google Shape;621;p5"/>
          <p:cNvSpPr/>
          <p:nvPr/>
        </p:nvSpPr>
        <p:spPr>
          <a:xfrm>
            <a:off x="2307200" y="1786623"/>
            <a:ext cx="984000" cy="7809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Resnet-101 Backend</a:t>
            </a:r>
            <a:endParaRPr/>
          </a:p>
        </p:txBody>
      </p:sp>
      <p:sp>
        <p:nvSpPr>
          <p:cNvPr id="622" name="Google Shape;622;p5"/>
          <p:cNvSpPr/>
          <p:nvPr/>
        </p:nvSpPr>
        <p:spPr>
          <a:xfrm>
            <a:off x="2307200" y="3721498"/>
            <a:ext cx="984000" cy="7809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Resnet-101 Backend</a:t>
            </a:r>
            <a:endParaRPr/>
          </a:p>
        </p:txBody>
      </p:sp>
      <p:sp>
        <p:nvSpPr>
          <p:cNvPr id="623" name="Google Shape;623;p5"/>
          <p:cNvSpPr/>
          <p:nvPr/>
        </p:nvSpPr>
        <p:spPr>
          <a:xfrm>
            <a:off x="3836900" y="1786623"/>
            <a:ext cx="984000" cy="7809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Region Proposal Network</a:t>
            </a:r>
            <a:endParaRPr/>
          </a:p>
        </p:txBody>
      </p:sp>
      <p:sp>
        <p:nvSpPr>
          <p:cNvPr id="624" name="Google Shape;624;p5"/>
          <p:cNvSpPr/>
          <p:nvPr/>
        </p:nvSpPr>
        <p:spPr>
          <a:xfrm>
            <a:off x="3836900" y="3721498"/>
            <a:ext cx="984000" cy="7809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Region Proposal Network</a:t>
            </a:r>
            <a:endParaRPr/>
          </a:p>
        </p:txBody>
      </p:sp>
      <p:cxnSp>
        <p:nvCxnSpPr>
          <p:cNvPr id="625" name="Google Shape;625;p5"/>
          <p:cNvCxnSpPr>
            <a:stCxn id="621" idx="3"/>
            <a:endCxn id="623" idx="1"/>
          </p:cNvCxnSpPr>
          <p:nvPr/>
        </p:nvCxnSpPr>
        <p:spPr>
          <a:xfrm>
            <a:off x="3291200" y="2177073"/>
            <a:ext cx="545700" cy="0"/>
          </a:xfrm>
          <a:prstGeom prst="straightConnector1">
            <a:avLst/>
          </a:prstGeom>
          <a:noFill/>
          <a:ln w="9525" cap="flat" cmpd="sng">
            <a:solidFill>
              <a:schemeClr val="dk1"/>
            </a:solidFill>
            <a:prstDash val="solid"/>
            <a:round/>
            <a:headEnd type="none" w="sm" len="sm"/>
            <a:tailEnd type="triangle" w="med" len="med"/>
          </a:ln>
        </p:spPr>
      </p:cxnSp>
      <p:cxnSp>
        <p:nvCxnSpPr>
          <p:cNvPr id="626" name="Google Shape;626;p5"/>
          <p:cNvCxnSpPr/>
          <p:nvPr/>
        </p:nvCxnSpPr>
        <p:spPr>
          <a:xfrm>
            <a:off x="3291200" y="4111948"/>
            <a:ext cx="545700" cy="0"/>
          </a:xfrm>
          <a:prstGeom prst="straightConnector1">
            <a:avLst/>
          </a:prstGeom>
          <a:noFill/>
          <a:ln w="9525" cap="flat" cmpd="sng">
            <a:solidFill>
              <a:schemeClr val="dk1"/>
            </a:solidFill>
            <a:prstDash val="solid"/>
            <a:round/>
            <a:headEnd type="none" w="sm" len="sm"/>
            <a:tailEnd type="triangle" w="med" len="med"/>
          </a:ln>
        </p:spPr>
      </p:cxnSp>
      <p:sp>
        <p:nvSpPr>
          <p:cNvPr id="627" name="Google Shape;627;p5"/>
          <p:cNvSpPr/>
          <p:nvPr/>
        </p:nvSpPr>
        <p:spPr>
          <a:xfrm>
            <a:off x="2307200" y="2893700"/>
            <a:ext cx="984000" cy="501600"/>
          </a:xfrm>
          <a:prstGeom prst="roundRect">
            <a:avLst>
              <a:gd name="adj" fmla="val 16667"/>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46800" rIns="91425" bIns="46800" anchor="ctr" anchorCtr="0">
            <a:noAutofit/>
          </a:bodyPr>
          <a:lstStyle/>
          <a:p>
            <a:pPr marL="0" lvl="0" indent="0" algn="l" rtl="0">
              <a:spcBef>
                <a:spcPts val="0"/>
              </a:spcBef>
              <a:spcAft>
                <a:spcPts val="0"/>
              </a:spcAft>
              <a:buNone/>
            </a:pPr>
            <a:r>
              <a:rPr lang="de-DE">
                <a:solidFill>
                  <a:schemeClr val="lt1"/>
                </a:solidFill>
              </a:rPr>
              <a:t>Corr (*)</a:t>
            </a:r>
            <a:endParaRPr>
              <a:solidFill>
                <a:schemeClr val="lt1"/>
              </a:solidFill>
            </a:endParaRPr>
          </a:p>
        </p:txBody>
      </p:sp>
      <p:cxnSp>
        <p:nvCxnSpPr>
          <p:cNvPr id="628" name="Google Shape;628;p5"/>
          <p:cNvCxnSpPr>
            <a:stCxn id="621" idx="2"/>
            <a:endCxn id="627" idx="0"/>
          </p:cNvCxnSpPr>
          <p:nvPr/>
        </p:nvCxnSpPr>
        <p:spPr>
          <a:xfrm>
            <a:off x="2799200" y="2567523"/>
            <a:ext cx="0" cy="326100"/>
          </a:xfrm>
          <a:prstGeom prst="straightConnector1">
            <a:avLst/>
          </a:prstGeom>
          <a:noFill/>
          <a:ln w="9525" cap="flat" cmpd="sng">
            <a:solidFill>
              <a:schemeClr val="dk2"/>
            </a:solidFill>
            <a:prstDash val="solid"/>
            <a:round/>
            <a:headEnd type="none" w="med" len="med"/>
            <a:tailEnd type="triangle" w="med" len="med"/>
          </a:ln>
        </p:spPr>
      </p:cxnSp>
      <p:cxnSp>
        <p:nvCxnSpPr>
          <p:cNvPr id="629" name="Google Shape;629;p5"/>
          <p:cNvCxnSpPr>
            <a:stCxn id="622" idx="0"/>
            <a:endCxn id="627" idx="2"/>
          </p:cNvCxnSpPr>
          <p:nvPr/>
        </p:nvCxnSpPr>
        <p:spPr>
          <a:xfrm rot="10800000">
            <a:off x="2799200" y="3395398"/>
            <a:ext cx="0" cy="326100"/>
          </a:xfrm>
          <a:prstGeom prst="straightConnector1">
            <a:avLst/>
          </a:prstGeom>
          <a:noFill/>
          <a:ln w="9525" cap="flat" cmpd="sng">
            <a:solidFill>
              <a:schemeClr val="dk2"/>
            </a:solidFill>
            <a:prstDash val="solid"/>
            <a:round/>
            <a:headEnd type="none" w="med" len="med"/>
            <a:tailEnd type="triangle" w="med" len="med"/>
          </a:ln>
        </p:spPr>
      </p:cxnSp>
      <p:sp>
        <p:nvSpPr>
          <p:cNvPr id="630" name="Google Shape;630;p5"/>
          <p:cNvSpPr/>
          <p:nvPr/>
        </p:nvSpPr>
        <p:spPr>
          <a:xfrm>
            <a:off x="3836900" y="2893713"/>
            <a:ext cx="984000" cy="501600"/>
          </a:xfrm>
          <a:prstGeom prst="roundRect">
            <a:avLst>
              <a:gd name="adj" fmla="val 16667"/>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46800" rIns="91425" bIns="46800" anchor="ctr" anchorCtr="0">
            <a:noAutofit/>
          </a:bodyPr>
          <a:lstStyle/>
          <a:p>
            <a:pPr marL="0" lvl="0" indent="0" algn="l" rtl="0">
              <a:spcBef>
                <a:spcPts val="0"/>
              </a:spcBef>
              <a:spcAft>
                <a:spcPts val="0"/>
              </a:spcAft>
              <a:buNone/>
            </a:pPr>
            <a:r>
              <a:rPr lang="de-DE">
                <a:solidFill>
                  <a:schemeClr val="lt1"/>
                </a:solidFill>
              </a:rPr>
              <a:t>ROI tracking</a:t>
            </a:r>
            <a:endParaRPr>
              <a:solidFill>
                <a:schemeClr val="lt1"/>
              </a:solidFill>
            </a:endParaRPr>
          </a:p>
        </p:txBody>
      </p:sp>
      <p:cxnSp>
        <p:nvCxnSpPr>
          <p:cNvPr id="631" name="Google Shape;631;p5"/>
          <p:cNvCxnSpPr/>
          <p:nvPr/>
        </p:nvCxnSpPr>
        <p:spPr>
          <a:xfrm>
            <a:off x="4328900" y="2567523"/>
            <a:ext cx="0" cy="326100"/>
          </a:xfrm>
          <a:prstGeom prst="straightConnector1">
            <a:avLst/>
          </a:prstGeom>
          <a:noFill/>
          <a:ln w="9525" cap="flat" cmpd="sng">
            <a:solidFill>
              <a:schemeClr val="dk2"/>
            </a:solidFill>
            <a:prstDash val="solid"/>
            <a:round/>
            <a:headEnd type="none" w="med" len="med"/>
            <a:tailEnd type="triangle" w="med" len="med"/>
          </a:ln>
        </p:spPr>
      </p:cxnSp>
      <p:cxnSp>
        <p:nvCxnSpPr>
          <p:cNvPr id="632" name="Google Shape;632;p5"/>
          <p:cNvCxnSpPr/>
          <p:nvPr/>
        </p:nvCxnSpPr>
        <p:spPr>
          <a:xfrm rot="10800000">
            <a:off x="4328900" y="3395398"/>
            <a:ext cx="0" cy="326100"/>
          </a:xfrm>
          <a:prstGeom prst="straightConnector1">
            <a:avLst/>
          </a:prstGeom>
          <a:noFill/>
          <a:ln w="9525" cap="flat" cmpd="sng">
            <a:solidFill>
              <a:schemeClr val="dk2"/>
            </a:solidFill>
            <a:prstDash val="solid"/>
            <a:round/>
            <a:headEnd type="none" w="med" len="med"/>
            <a:tailEnd type="triangle" w="med" len="med"/>
          </a:ln>
        </p:spPr>
      </p:cxnSp>
      <p:cxnSp>
        <p:nvCxnSpPr>
          <p:cNvPr id="633" name="Google Shape;633;p5"/>
          <p:cNvCxnSpPr/>
          <p:nvPr/>
        </p:nvCxnSpPr>
        <p:spPr>
          <a:xfrm>
            <a:off x="3270450" y="3144523"/>
            <a:ext cx="545700" cy="0"/>
          </a:xfrm>
          <a:prstGeom prst="straightConnector1">
            <a:avLst/>
          </a:prstGeom>
          <a:noFill/>
          <a:ln w="9525" cap="flat" cmpd="sng">
            <a:solidFill>
              <a:schemeClr val="dk1"/>
            </a:solidFill>
            <a:prstDash val="solid"/>
            <a:round/>
            <a:headEnd type="none" w="sm" len="sm"/>
            <a:tailEnd type="triangle" w="med" len="med"/>
          </a:ln>
        </p:spPr>
      </p:cxnSp>
      <p:cxnSp>
        <p:nvCxnSpPr>
          <p:cNvPr id="634" name="Google Shape;634;p5"/>
          <p:cNvCxnSpPr/>
          <p:nvPr/>
        </p:nvCxnSpPr>
        <p:spPr>
          <a:xfrm>
            <a:off x="4820900" y="2177073"/>
            <a:ext cx="545700" cy="0"/>
          </a:xfrm>
          <a:prstGeom prst="straightConnector1">
            <a:avLst/>
          </a:prstGeom>
          <a:noFill/>
          <a:ln w="9525" cap="flat" cmpd="sng">
            <a:solidFill>
              <a:schemeClr val="dk1"/>
            </a:solidFill>
            <a:prstDash val="solid"/>
            <a:round/>
            <a:headEnd type="none" w="sm" len="sm"/>
            <a:tailEnd type="triangle" w="med" len="med"/>
          </a:ln>
        </p:spPr>
      </p:cxnSp>
      <p:cxnSp>
        <p:nvCxnSpPr>
          <p:cNvPr id="635" name="Google Shape;635;p5"/>
          <p:cNvCxnSpPr/>
          <p:nvPr/>
        </p:nvCxnSpPr>
        <p:spPr>
          <a:xfrm>
            <a:off x="4820900" y="4111948"/>
            <a:ext cx="545700" cy="0"/>
          </a:xfrm>
          <a:prstGeom prst="straightConnector1">
            <a:avLst/>
          </a:prstGeom>
          <a:noFill/>
          <a:ln w="9525" cap="flat" cmpd="sng">
            <a:solidFill>
              <a:schemeClr val="dk1"/>
            </a:solidFill>
            <a:prstDash val="solid"/>
            <a:round/>
            <a:headEnd type="none" w="sm" len="sm"/>
            <a:tailEnd type="triangle" w="med" len="med"/>
          </a:ln>
        </p:spPr>
      </p:cxnSp>
      <p:sp>
        <p:nvSpPr>
          <p:cNvPr id="636" name="Google Shape;636;p5"/>
          <p:cNvSpPr/>
          <p:nvPr/>
        </p:nvSpPr>
        <p:spPr>
          <a:xfrm>
            <a:off x="5366600" y="1786623"/>
            <a:ext cx="984000" cy="7809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ROI Pooling</a:t>
            </a:r>
            <a:endParaRPr/>
          </a:p>
        </p:txBody>
      </p:sp>
      <p:sp>
        <p:nvSpPr>
          <p:cNvPr id="637" name="Google Shape;637;p5"/>
          <p:cNvSpPr/>
          <p:nvPr/>
        </p:nvSpPr>
        <p:spPr>
          <a:xfrm>
            <a:off x="5366600" y="3721498"/>
            <a:ext cx="984000" cy="7809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ROI Pooling</a:t>
            </a:r>
            <a:endParaRPr/>
          </a:p>
        </p:txBody>
      </p:sp>
      <p:sp>
        <p:nvSpPr>
          <p:cNvPr id="638" name="Google Shape;638;p5"/>
          <p:cNvSpPr/>
          <p:nvPr/>
        </p:nvSpPr>
        <p:spPr>
          <a:xfrm>
            <a:off x="2814650" y="1375551"/>
            <a:ext cx="3057525" cy="410418"/>
          </a:xfrm>
          <a:custGeom>
            <a:avLst/>
            <a:gdLst/>
            <a:ahLst/>
            <a:cxnLst/>
            <a:rect l="l" t="t" r="r" b="b"/>
            <a:pathLst>
              <a:path w="122301" h="24587" extrusionOk="0">
                <a:moveTo>
                  <a:pt x="0" y="24587"/>
                </a:moveTo>
                <a:cubicBezTo>
                  <a:pt x="10001" y="20491"/>
                  <a:pt x="39624" y="107"/>
                  <a:pt x="60007" y="12"/>
                </a:cubicBezTo>
                <a:cubicBezTo>
                  <a:pt x="80391" y="-83"/>
                  <a:pt x="111919" y="20015"/>
                  <a:pt x="122301" y="24015"/>
                </a:cubicBezTo>
              </a:path>
            </a:pathLst>
          </a:custGeom>
          <a:noFill/>
          <a:ln w="9525" cap="flat" cmpd="sng">
            <a:solidFill>
              <a:schemeClr val="dk2"/>
            </a:solidFill>
            <a:prstDash val="solid"/>
            <a:round/>
            <a:headEnd type="none" w="med" len="med"/>
            <a:tailEnd type="triangle" w="med" len="med"/>
          </a:ln>
        </p:spPr>
      </p:sp>
      <p:sp>
        <p:nvSpPr>
          <p:cNvPr id="639" name="Google Shape;639;p5"/>
          <p:cNvSpPr/>
          <p:nvPr/>
        </p:nvSpPr>
        <p:spPr>
          <a:xfrm>
            <a:off x="2814650" y="4514850"/>
            <a:ext cx="3071800" cy="386075"/>
          </a:xfrm>
          <a:custGeom>
            <a:avLst/>
            <a:gdLst/>
            <a:ahLst/>
            <a:cxnLst/>
            <a:rect l="l" t="t" r="r" b="b"/>
            <a:pathLst>
              <a:path w="122872" h="15443" extrusionOk="0">
                <a:moveTo>
                  <a:pt x="0" y="0"/>
                </a:moveTo>
                <a:cubicBezTo>
                  <a:pt x="9811" y="2572"/>
                  <a:pt x="38385" y="15336"/>
                  <a:pt x="58864" y="15431"/>
                </a:cubicBezTo>
                <a:cubicBezTo>
                  <a:pt x="79343" y="15526"/>
                  <a:pt x="112204" y="3049"/>
                  <a:pt x="122872" y="572"/>
                </a:cubicBezTo>
              </a:path>
            </a:pathLst>
          </a:custGeom>
          <a:noFill/>
          <a:ln w="9525" cap="flat" cmpd="sng">
            <a:solidFill>
              <a:schemeClr val="dk2"/>
            </a:solidFill>
            <a:prstDash val="solid"/>
            <a:round/>
            <a:headEnd type="none" w="med" len="med"/>
            <a:tailEnd type="stealth" w="med" len="med"/>
          </a:ln>
        </p:spPr>
      </p:sp>
      <p:cxnSp>
        <p:nvCxnSpPr>
          <p:cNvPr id="640" name="Google Shape;640;p5"/>
          <p:cNvCxnSpPr>
            <a:endCxn id="641" idx="1"/>
          </p:cNvCxnSpPr>
          <p:nvPr/>
        </p:nvCxnSpPr>
        <p:spPr>
          <a:xfrm rot="10800000" flipH="1">
            <a:off x="6357800" y="1787575"/>
            <a:ext cx="971700" cy="3699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642" name="Google Shape;642;p5"/>
          <p:cNvCxnSpPr>
            <a:endCxn id="643" idx="1"/>
          </p:cNvCxnSpPr>
          <p:nvPr/>
        </p:nvCxnSpPr>
        <p:spPr>
          <a:xfrm rot="10800000" flipH="1">
            <a:off x="6350600" y="3712900"/>
            <a:ext cx="978900" cy="4017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644" name="Google Shape;644;p5"/>
          <p:cNvCxnSpPr>
            <a:endCxn id="645" idx="1"/>
          </p:cNvCxnSpPr>
          <p:nvPr/>
        </p:nvCxnSpPr>
        <p:spPr>
          <a:xfrm>
            <a:off x="6357800" y="2157350"/>
            <a:ext cx="971700" cy="3684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646" name="Google Shape;646;p5"/>
          <p:cNvCxnSpPr>
            <a:endCxn id="647" idx="1"/>
          </p:cNvCxnSpPr>
          <p:nvPr/>
        </p:nvCxnSpPr>
        <p:spPr>
          <a:xfrm>
            <a:off x="6350600" y="4115538"/>
            <a:ext cx="978900" cy="384000"/>
          </a:xfrm>
          <a:prstGeom prst="bentConnector3">
            <a:avLst>
              <a:gd name="adj1" fmla="val 50000"/>
            </a:avLst>
          </a:prstGeom>
          <a:noFill/>
          <a:ln w="9525" cap="flat" cmpd="sng">
            <a:solidFill>
              <a:schemeClr val="dk2"/>
            </a:solidFill>
            <a:prstDash val="solid"/>
            <a:round/>
            <a:headEnd type="none" w="med" len="med"/>
            <a:tailEnd type="stealth" w="med" len="med"/>
          </a:ln>
        </p:spPr>
      </p:cxnSp>
      <p:sp>
        <p:nvSpPr>
          <p:cNvPr id="641" name="Google Shape;641;p5"/>
          <p:cNvSpPr/>
          <p:nvPr/>
        </p:nvSpPr>
        <p:spPr>
          <a:xfrm>
            <a:off x="7329500" y="1624525"/>
            <a:ext cx="704100" cy="3261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cls</a:t>
            </a:r>
            <a:endParaRPr/>
          </a:p>
        </p:txBody>
      </p:sp>
      <p:sp>
        <p:nvSpPr>
          <p:cNvPr id="645" name="Google Shape;645;p5"/>
          <p:cNvSpPr/>
          <p:nvPr/>
        </p:nvSpPr>
        <p:spPr>
          <a:xfrm>
            <a:off x="7329500" y="2362700"/>
            <a:ext cx="704100" cy="3261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reg</a:t>
            </a:r>
            <a:endParaRPr/>
          </a:p>
        </p:txBody>
      </p:sp>
      <p:sp>
        <p:nvSpPr>
          <p:cNvPr id="643" name="Google Shape;643;p5"/>
          <p:cNvSpPr/>
          <p:nvPr/>
        </p:nvSpPr>
        <p:spPr>
          <a:xfrm>
            <a:off x="7329500" y="3549850"/>
            <a:ext cx="704100" cy="3261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cls</a:t>
            </a:r>
            <a:endParaRPr/>
          </a:p>
        </p:txBody>
      </p:sp>
      <p:sp>
        <p:nvSpPr>
          <p:cNvPr id="647" name="Google Shape;647;p5"/>
          <p:cNvSpPr/>
          <p:nvPr/>
        </p:nvSpPr>
        <p:spPr>
          <a:xfrm>
            <a:off x="7329500" y="4336488"/>
            <a:ext cx="704100" cy="3261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reg</a:t>
            </a:r>
            <a:endParaRPr/>
          </a:p>
        </p:txBody>
      </p:sp>
      <p:sp>
        <p:nvSpPr>
          <p:cNvPr id="648" name="Google Shape;648;p5"/>
          <p:cNvSpPr/>
          <p:nvPr/>
        </p:nvSpPr>
        <p:spPr>
          <a:xfrm>
            <a:off x="8033600" y="1984025"/>
            <a:ext cx="1060500" cy="3861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Prediction</a:t>
            </a:r>
            <a:endParaRPr/>
          </a:p>
        </p:txBody>
      </p:sp>
      <p:sp>
        <p:nvSpPr>
          <p:cNvPr id="649" name="Google Shape;649;p5"/>
          <p:cNvSpPr/>
          <p:nvPr/>
        </p:nvSpPr>
        <p:spPr>
          <a:xfrm>
            <a:off x="8033600" y="3918900"/>
            <a:ext cx="1060500" cy="3861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Prediction</a:t>
            </a:r>
            <a:endParaRPr/>
          </a:p>
        </p:txBody>
      </p:sp>
      <p:cxnSp>
        <p:nvCxnSpPr>
          <p:cNvPr id="650" name="Google Shape;650;p5"/>
          <p:cNvCxnSpPr>
            <a:endCxn id="651" idx="1"/>
          </p:cNvCxnSpPr>
          <p:nvPr/>
        </p:nvCxnSpPr>
        <p:spPr>
          <a:xfrm rot="10800000" flipH="1">
            <a:off x="4820900" y="3119325"/>
            <a:ext cx="2508600" cy="25200"/>
          </a:xfrm>
          <a:prstGeom prst="straightConnector1">
            <a:avLst/>
          </a:prstGeom>
          <a:noFill/>
          <a:ln w="9525" cap="flat" cmpd="sng">
            <a:solidFill>
              <a:schemeClr val="dk1"/>
            </a:solidFill>
            <a:prstDash val="solid"/>
            <a:round/>
            <a:headEnd type="none" w="sm" len="sm"/>
            <a:tailEnd type="triangle" w="med" len="med"/>
          </a:ln>
        </p:spPr>
      </p:cxnSp>
      <p:sp>
        <p:nvSpPr>
          <p:cNvPr id="651" name="Google Shape;651;p5"/>
          <p:cNvSpPr/>
          <p:nvPr/>
        </p:nvSpPr>
        <p:spPr>
          <a:xfrm>
            <a:off x="7329500" y="2956275"/>
            <a:ext cx="704100" cy="3261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track</a:t>
            </a:r>
            <a:endParaRPr/>
          </a:p>
        </p:txBody>
      </p:sp>
      <p:cxnSp>
        <p:nvCxnSpPr>
          <p:cNvPr id="652" name="Google Shape;652;p5"/>
          <p:cNvCxnSpPr>
            <a:endCxn id="649" idx="0"/>
          </p:cNvCxnSpPr>
          <p:nvPr/>
        </p:nvCxnSpPr>
        <p:spPr>
          <a:xfrm flipH="1">
            <a:off x="8563850" y="2357400"/>
            <a:ext cx="23100" cy="1561500"/>
          </a:xfrm>
          <a:prstGeom prst="straightConnector1">
            <a:avLst/>
          </a:prstGeom>
          <a:noFill/>
          <a:ln w="9525" cap="flat" cmpd="sng">
            <a:solidFill>
              <a:schemeClr val="dk2"/>
            </a:solidFill>
            <a:prstDash val="dash"/>
            <a:round/>
            <a:headEnd type="none" w="med" len="med"/>
            <a:tailEnd type="stealth" w="med" len="med"/>
          </a:ln>
        </p:spPr>
      </p:cxnSp>
      <p:cxnSp>
        <p:nvCxnSpPr>
          <p:cNvPr id="653" name="Google Shape;653;p5"/>
          <p:cNvCxnSpPr/>
          <p:nvPr/>
        </p:nvCxnSpPr>
        <p:spPr>
          <a:xfrm>
            <a:off x="8033600" y="3119323"/>
            <a:ext cx="545700" cy="0"/>
          </a:xfrm>
          <a:prstGeom prst="straightConnector1">
            <a:avLst/>
          </a:prstGeom>
          <a:noFill/>
          <a:ln w="9525" cap="flat" cmpd="sng">
            <a:solidFill>
              <a:schemeClr val="accent2"/>
            </a:solidFill>
            <a:prstDash val="solid"/>
            <a:round/>
            <a:headEnd type="none" w="sm" len="sm"/>
            <a:tailEnd type="triangle" w="med" len="med"/>
          </a:ln>
        </p:spPr>
      </p:cxnSp>
      <p:sp>
        <p:nvSpPr>
          <p:cNvPr id="654" name="Google Shape;654;p5"/>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g5c5e27aaf1_0_20"/>
          <p:cNvSpPr txBox="1">
            <a:spLocks noGrp="1"/>
          </p:cNvSpPr>
          <p:nvPr>
            <p:ph type="body" idx="1"/>
          </p:nvPr>
        </p:nvSpPr>
        <p:spPr>
          <a:xfrm>
            <a:off x="319100" y="1357325"/>
            <a:ext cx="1938300" cy="41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sz="1800" b="1"/>
              <a:t>Loss Function:</a:t>
            </a:r>
            <a:endParaRPr/>
          </a:p>
        </p:txBody>
      </p:sp>
      <p:sp>
        <p:nvSpPr>
          <p:cNvPr id="661" name="Google Shape;661;g5c5e27aaf1_0_20"/>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21</a:t>
            </a:fld>
            <a:endParaRPr/>
          </a:p>
        </p:txBody>
      </p:sp>
      <p:sp>
        <p:nvSpPr>
          <p:cNvPr id="662" name="Google Shape;662;g5c5e27aaf1_0_20"/>
          <p:cNvSpPr txBox="1">
            <a:spLocks noGrp="1"/>
          </p:cNvSpPr>
          <p:nvPr>
            <p:ph type="title"/>
          </p:nvPr>
        </p:nvSpPr>
        <p:spPr>
          <a:xfrm>
            <a:off x="317490" y="722859"/>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2.7 Detect to track and track to detect</a:t>
            </a:r>
            <a:endParaRPr/>
          </a:p>
        </p:txBody>
      </p:sp>
      <p:pic>
        <p:nvPicPr>
          <p:cNvPr id="663" name="Google Shape;663;g5c5e27aaf1_0_20"/>
          <p:cNvPicPr preferRelativeResize="0"/>
          <p:nvPr/>
        </p:nvPicPr>
        <p:blipFill>
          <a:blip r:embed="rId3">
            <a:alphaModFix/>
          </a:blip>
          <a:stretch>
            <a:fillRect/>
          </a:stretch>
        </p:blipFill>
        <p:spPr>
          <a:xfrm>
            <a:off x="317500" y="1767725"/>
            <a:ext cx="5103399" cy="2934675"/>
          </a:xfrm>
          <a:prstGeom prst="rect">
            <a:avLst/>
          </a:prstGeom>
          <a:noFill/>
          <a:ln>
            <a:noFill/>
          </a:ln>
        </p:spPr>
      </p:pic>
      <p:sp>
        <p:nvSpPr>
          <p:cNvPr id="664" name="Google Shape;664;g5c5e27aaf1_0_20"/>
          <p:cNvSpPr txBox="1"/>
          <p:nvPr/>
        </p:nvSpPr>
        <p:spPr>
          <a:xfrm>
            <a:off x="5420900" y="1357325"/>
            <a:ext cx="3405900" cy="33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600"/>
              <a:t>The Loss function consists of three parts:</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AutoNum type="arabicPeriod"/>
            </a:pPr>
            <a:r>
              <a:rPr lang="de-DE" sz="1600"/>
              <a:t>The cross entropy classification loss.</a:t>
            </a:r>
            <a:endParaRPr sz="1600"/>
          </a:p>
          <a:p>
            <a:pPr marL="457200" lvl="0" indent="-330200" algn="l" rtl="0">
              <a:spcBef>
                <a:spcPts val="0"/>
              </a:spcBef>
              <a:spcAft>
                <a:spcPts val="0"/>
              </a:spcAft>
              <a:buSzPts val="1600"/>
              <a:buAutoNum type="arabicPeriod"/>
            </a:pPr>
            <a:r>
              <a:rPr lang="de-DE" sz="1600"/>
              <a:t>The bounding box regression loss</a:t>
            </a:r>
            <a:endParaRPr sz="1600"/>
          </a:p>
          <a:p>
            <a:pPr marL="457200" lvl="0" indent="-330200" algn="l" rtl="0">
              <a:spcBef>
                <a:spcPts val="0"/>
              </a:spcBef>
              <a:spcAft>
                <a:spcPts val="0"/>
              </a:spcAft>
              <a:buSzPts val="1600"/>
              <a:buAutoNum type="arabicPeriod"/>
            </a:pPr>
            <a:r>
              <a:rPr lang="de-DE" sz="1600"/>
              <a:t>The tracking regression loss.</a:t>
            </a:r>
            <a:endParaRPr sz="1600"/>
          </a:p>
        </p:txBody>
      </p:sp>
      <p:sp>
        <p:nvSpPr>
          <p:cNvPr id="665" name="Google Shape;665;g5c5e27aaf1_0_20"/>
          <p:cNvSpPr txBox="1"/>
          <p:nvPr/>
        </p:nvSpPr>
        <p:spPr>
          <a:xfrm>
            <a:off x="319100" y="4702400"/>
            <a:ext cx="8508900" cy="16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800" b="1"/>
              <a:t>Results:</a:t>
            </a:r>
            <a:endParaRPr sz="1800" b="1"/>
          </a:p>
          <a:p>
            <a:pPr marL="0" lvl="0" indent="0" algn="l" rtl="0">
              <a:spcBef>
                <a:spcPts val="0"/>
              </a:spcBef>
              <a:spcAft>
                <a:spcPts val="0"/>
              </a:spcAft>
              <a:buNone/>
            </a:pPr>
            <a:r>
              <a:rPr lang="de-DE" sz="1600"/>
              <a:t>mAP of 82.0% </a:t>
            </a:r>
            <a:r>
              <a:rPr lang="de-DE" sz="1600">
                <a:solidFill>
                  <a:schemeClr val="dk1"/>
                </a:solidFill>
              </a:rPr>
              <a:t>at 7 fps</a:t>
            </a:r>
            <a:r>
              <a:rPr lang="de-DE" sz="1600"/>
              <a:t> on ImageNet VID dataset using a Nvidia TITAN X or</a:t>
            </a:r>
            <a:endParaRPr sz="1600"/>
          </a:p>
          <a:p>
            <a:pPr marL="0" lvl="0" indent="0" algn="l" rtl="0">
              <a:spcBef>
                <a:spcPts val="0"/>
              </a:spcBef>
              <a:spcAft>
                <a:spcPts val="0"/>
              </a:spcAft>
              <a:buNone/>
            </a:pPr>
            <a:r>
              <a:rPr lang="de-DE" sz="1600"/>
              <a:t>mAP of 78.5% at 55 fps on ImageNet VID dataset using a Nvidia TITAN X</a:t>
            </a:r>
            <a:endParaRPr sz="1600"/>
          </a:p>
        </p:txBody>
      </p:sp>
      <p:sp>
        <p:nvSpPr>
          <p:cNvPr id="666" name="Google Shape;666;g5c5e27aaf1_0_20"/>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g5c164b5d39_0_84"/>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39725" algn="l" rtl="0">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Feature-based Video Object Detection</a:t>
            </a:r>
            <a:endParaRPr>
              <a:solidFill>
                <a:srgbClr val="B7B7B7"/>
              </a:solidFill>
            </a:endParaRPr>
          </a:p>
          <a:p>
            <a:pPr marL="719999" lvl="0" indent="-339725" algn="l" rtl="0">
              <a:lnSpc>
                <a:spcPct val="114000"/>
              </a:lnSpc>
              <a:spcBef>
                <a:spcPts val="0"/>
              </a:spcBef>
              <a:spcAft>
                <a:spcPts val="0"/>
              </a:spcAft>
              <a:buSzPts val="1600"/>
              <a:buAutoNum type="arabicPeriod"/>
            </a:pPr>
            <a:r>
              <a:rPr lang="de-DE">
                <a:solidFill>
                  <a:srgbClr val="000000"/>
                </a:solidFill>
              </a:rPr>
              <a:t>Box-Level-based Video Object Detection</a:t>
            </a:r>
            <a:endParaRPr>
              <a:solidFill>
                <a:srgbClr val="000000"/>
              </a:solidFill>
            </a:endParaRPr>
          </a:p>
          <a:p>
            <a:pPr marL="1439999" lvl="1" indent="-177800" algn="l" rtl="0">
              <a:lnSpc>
                <a:spcPct val="114000"/>
              </a:lnSpc>
              <a:spcBef>
                <a:spcPts val="0"/>
              </a:spcBef>
              <a:spcAft>
                <a:spcPts val="0"/>
              </a:spcAft>
              <a:buClr>
                <a:srgbClr val="000000"/>
              </a:buClr>
              <a:buSzPts val="1600"/>
              <a:buAutoNum type="arabicPeriod"/>
            </a:pPr>
            <a:r>
              <a:rPr lang="de-DE">
                <a:solidFill>
                  <a:srgbClr val="000000"/>
                </a:solidFill>
              </a:rPr>
              <a:t>Definition </a:t>
            </a:r>
            <a:endParaRPr>
              <a:solidFill>
                <a:srgbClr val="000000"/>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Context Matters: Refining Object Detection in Video with Recurrent Neural Networks </a:t>
            </a:r>
            <a:endParaRPr>
              <a:solidFill>
                <a:srgbClr val="999999"/>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Object Detection from Video Tubelets with Convolutional Neural Networks</a:t>
            </a:r>
            <a:endParaRPr>
              <a:solidFill>
                <a:srgbClr val="999999"/>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Optimizing Video Object Detection via Scale-Time Lattice</a:t>
            </a:r>
            <a:endParaRPr>
              <a:solidFill>
                <a:srgbClr val="999999"/>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Spatially Supervised Recurrent Convolutional Neural Networks for Visual Object Tracking</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marL="0" lvl="0" indent="0" algn="l" rtl="0">
              <a:lnSpc>
                <a:spcPct val="114000"/>
              </a:lnSpc>
              <a:spcBef>
                <a:spcPts val="0"/>
              </a:spcBef>
              <a:spcAft>
                <a:spcPts val="0"/>
              </a:spcAft>
              <a:buNone/>
            </a:pPr>
            <a:endParaRPr sz="2200"/>
          </a:p>
        </p:txBody>
      </p:sp>
      <p:sp>
        <p:nvSpPr>
          <p:cNvPr id="672" name="Google Shape;672;g5c164b5d39_0_84"/>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22</a:t>
            </a:fld>
            <a:endParaRPr/>
          </a:p>
        </p:txBody>
      </p:sp>
      <p:sp>
        <p:nvSpPr>
          <p:cNvPr id="673" name="Google Shape;673;g5c164b5d39_0_84"/>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674" name="Google Shape;674;g5c164b5d39_0_84"/>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g5c164b5d39_0_91"/>
          <p:cNvSpPr txBox="1">
            <a:spLocks noGrp="1"/>
          </p:cNvSpPr>
          <p:nvPr>
            <p:ph type="body" idx="1"/>
          </p:nvPr>
        </p:nvSpPr>
        <p:spPr>
          <a:xfrm>
            <a:off x="319090" y="1773813"/>
            <a:ext cx="8508900" cy="4699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de-DE" sz="1400">
                <a:solidFill>
                  <a:schemeClr val="lt1"/>
                </a:solidFill>
              </a:rPr>
              <a:t>Bounding boxes + class probabili</a:t>
            </a:r>
            <a:endParaRPr/>
          </a:p>
        </p:txBody>
      </p:sp>
      <p:sp>
        <p:nvSpPr>
          <p:cNvPr id="681" name="Google Shape;681;g5c164b5d39_0_91"/>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23</a:t>
            </a:fld>
            <a:endParaRPr/>
          </a:p>
        </p:txBody>
      </p:sp>
      <p:sp>
        <p:nvSpPr>
          <p:cNvPr id="682" name="Google Shape;682;g5c164b5d39_0_91"/>
          <p:cNvSpPr txBox="1">
            <a:spLocks noGrp="1"/>
          </p:cNvSpPr>
          <p:nvPr>
            <p:ph type="title"/>
          </p:nvPr>
        </p:nvSpPr>
        <p:spPr>
          <a:xfrm>
            <a:off x="319090" y="994334"/>
            <a:ext cx="8508900" cy="41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3.1 Definition</a:t>
            </a:r>
            <a:endParaRPr/>
          </a:p>
        </p:txBody>
      </p:sp>
      <p:sp>
        <p:nvSpPr>
          <p:cNvPr id="683" name="Google Shape;683;g5c164b5d39_0_91"/>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684" name="Google Shape;684;g5c164b5d39_0_91"/>
          <p:cNvSpPr/>
          <p:nvPr/>
        </p:nvSpPr>
        <p:spPr>
          <a:xfrm>
            <a:off x="1065275" y="2383950"/>
            <a:ext cx="1399500" cy="13776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Bounding boxes + class probabilities</a:t>
            </a:r>
            <a:endParaRPr/>
          </a:p>
        </p:txBody>
      </p:sp>
      <p:sp>
        <p:nvSpPr>
          <p:cNvPr id="685" name="Google Shape;685;g5c164b5d39_0_91"/>
          <p:cNvSpPr/>
          <p:nvPr/>
        </p:nvSpPr>
        <p:spPr>
          <a:xfrm>
            <a:off x="3941538" y="2380950"/>
            <a:ext cx="1260900" cy="13776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Video Object detection Network</a:t>
            </a:r>
            <a:endParaRPr/>
          </a:p>
        </p:txBody>
      </p:sp>
      <p:sp>
        <p:nvSpPr>
          <p:cNvPr id="686" name="Google Shape;686;g5c164b5d39_0_91"/>
          <p:cNvSpPr/>
          <p:nvPr/>
        </p:nvSpPr>
        <p:spPr>
          <a:xfrm>
            <a:off x="6679200" y="2355997"/>
            <a:ext cx="1399500" cy="14055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lt1"/>
                </a:solidFill>
              </a:rPr>
              <a:t>Refined</a:t>
            </a:r>
            <a:endParaRPr>
              <a:solidFill>
                <a:schemeClr val="lt1"/>
              </a:solidFill>
            </a:endParaRPr>
          </a:p>
          <a:p>
            <a:pPr marL="0" marR="0" lvl="0" indent="0" algn="ctr" rtl="0">
              <a:lnSpc>
                <a:spcPct val="114000"/>
              </a:lnSpc>
              <a:spcBef>
                <a:spcPts val="0"/>
              </a:spcBef>
              <a:spcAft>
                <a:spcPts val="0"/>
              </a:spcAft>
              <a:buNone/>
            </a:pPr>
            <a:r>
              <a:rPr lang="de-DE">
                <a:solidFill>
                  <a:schemeClr val="lt1"/>
                </a:solidFill>
              </a:rPr>
              <a:t>b</a:t>
            </a:r>
            <a:r>
              <a:rPr lang="de-DE" sz="1400" b="0" i="0" u="none" strike="noStrike" cap="none">
                <a:solidFill>
                  <a:schemeClr val="lt1"/>
                </a:solidFill>
                <a:latin typeface="Arial"/>
                <a:ea typeface="Arial"/>
                <a:cs typeface="Arial"/>
                <a:sym typeface="Arial"/>
              </a:rPr>
              <a:t>ounding boxes + class probabilities</a:t>
            </a:r>
            <a:endParaRPr/>
          </a:p>
        </p:txBody>
      </p:sp>
      <p:cxnSp>
        <p:nvCxnSpPr>
          <p:cNvPr id="687" name="Google Shape;687;g5c164b5d39_0_91"/>
          <p:cNvCxnSpPr>
            <a:stCxn id="684" idx="3"/>
            <a:endCxn id="685" idx="1"/>
          </p:cNvCxnSpPr>
          <p:nvPr/>
        </p:nvCxnSpPr>
        <p:spPr>
          <a:xfrm rot="10800000" flipH="1">
            <a:off x="2464775" y="3069750"/>
            <a:ext cx="1476900" cy="3000"/>
          </a:xfrm>
          <a:prstGeom prst="straightConnector1">
            <a:avLst/>
          </a:prstGeom>
          <a:noFill/>
          <a:ln w="9525" cap="flat" cmpd="sng">
            <a:solidFill>
              <a:schemeClr val="dk2"/>
            </a:solidFill>
            <a:prstDash val="solid"/>
            <a:round/>
            <a:headEnd type="none" w="med" len="med"/>
            <a:tailEnd type="triangle" w="med" len="med"/>
          </a:ln>
        </p:spPr>
      </p:cxnSp>
      <p:cxnSp>
        <p:nvCxnSpPr>
          <p:cNvPr id="688" name="Google Shape;688;g5c164b5d39_0_91"/>
          <p:cNvCxnSpPr>
            <a:stCxn id="685" idx="3"/>
            <a:endCxn id="686" idx="1"/>
          </p:cNvCxnSpPr>
          <p:nvPr/>
        </p:nvCxnSpPr>
        <p:spPr>
          <a:xfrm rot="10800000" flipH="1">
            <a:off x="5202438" y="3058650"/>
            <a:ext cx="1476900" cy="11100"/>
          </a:xfrm>
          <a:prstGeom prst="straightConnector1">
            <a:avLst/>
          </a:prstGeom>
          <a:noFill/>
          <a:ln w="9525" cap="flat" cmpd="sng">
            <a:solidFill>
              <a:schemeClr val="dk2"/>
            </a:solidFill>
            <a:prstDash val="solid"/>
            <a:round/>
            <a:headEnd type="none" w="med" len="med"/>
            <a:tailEnd type="triangle" w="med" len="med"/>
          </a:ln>
        </p:spPr>
      </p:cxnSp>
      <p:sp>
        <p:nvSpPr>
          <p:cNvPr id="689" name="Google Shape;689;g5c164b5d39_0_91"/>
          <p:cNvSpPr/>
          <p:nvPr/>
        </p:nvSpPr>
        <p:spPr>
          <a:xfrm>
            <a:off x="1065287" y="4446507"/>
            <a:ext cx="762000" cy="504000"/>
          </a:xfrm>
          <a:prstGeom prst="rightArrow">
            <a:avLst>
              <a:gd name="adj1" fmla="val 50000"/>
              <a:gd name="adj2" fmla="val 50000"/>
            </a:avLst>
          </a:prstGeom>
          <a:solidFill>
            <a:schemeClr val="dk1"/>
          </a:solidFill>
          <a:ln>
            <a:noFill/>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0" name="Google Shape;690;g5c164b5d39_0_91"/>
          <p:cNvSpPr txBox="1"/>
          <p:nvPr/>
        </p:nvSpPr>
        <p:spPr>
          <a:xfrm>
            <a:off x="1984675" y="4446500"/>
            <a:ext cx="4923900" cy="10932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2200">
                <a:solidFill>
                  <a:schemeClr val="dk1"/>
                </a:solidFill>
              </a:rPr>
              <a:t>Bounding Boxes and Class probabilities are fed into the network and are refined temporally and/or spatially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g5c164b5d39_0_98"/>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39725" algn="l" rtl="0">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Feature-based Video Object Detection</a:t>
            </a:r>
            <a:endParaRPr>
              <a:solidFill>
                <a:srgbClr val="B7B7B7"/>
              </a:solidFill>
            </a:endParaRPr>
          </a:p>
          <a:p>
            <a:pPr marL="719999" lvl="0" indent="-339725" algn="l" rtl="0">
              <a:lnSpc>
                <a:spcPct val="114000"/>
              </a:lnSpc>
              <a:spcBef>
                <a:spcPts val="0"/>
              </a:spcBef>
              <a:spcAft>
                <a:spcPts val="0"/>
              </a:spcAft>
              <a:buSzPts val="1600"/>
              <a:buAutoNum type="arabicPeriod"/>
            </a:pPr>
            <a:r>
              <a:rPr lang="de-DE">
                <a:solidFill>
                  <a:srgbClr val="000000"/>
                </a:solidFill>
              </a:rPr>
              <a:t>Box-Level-based Video Object Detection</a:t>
            </a:r>
            <a:endParaRPr>
              <a:solidFill>
                <a:srgbClr val="000000"/>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Definition</a:t>
            </a:r>
            <a:r>
              <a:rPr lang="de-DE">
                <a:solidFill>
                  <a:srgbClr val="000000"/>
                </a:solidFill>
              </a:rPr>
              <a:t> </a:t>
            </a:r>
            <a:endParaRPr/>
          </a:p>
          <a:p>
            <a:pPr marL="1439999" lvl="1" indent="-177800" algn="l" rtl="0">
              <a:spcBef>
                <a:spcPts val="0"/>
              </a:spcBef>
              <a:spcAft>
                <a:spcPts val="0"/>
              </a:spcAft>
              <a:buClr>
                <a:srgbClr val="000000"/>
              </a:buClr>
              <a:buSzPts val="1600"/>
              <a:buAutoNum type="arabicPeriod"/>
            </a:pPr>
            <a:r>
              <a:rPr lang="de-DE">
                <a:solidFill>
                  <a:srgbClr val="000000"/>
                </a:solidFill>
              </a:rPr>
              <a:t>Object Detection from Video Tubelets with Convolutional Neural Networks</a:t>
            </a:r>
            <a:endParaRPr>
              <a:solidFill>
                <a:srgbClr val="000000"/>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Optimizing Video Object Detection via Scale-Time Lattice</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Context Matters: Refining Object Detection in Video with Recurrent Neural Networks </a:t>
            </a:r>
            <a:endParaRPr>
              <a:solidFill>
                <a:srgbClr val="999999"/>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Spatially Supervised Recurrent Convolutional Neural Networks for Visual Object Tracking</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marL="0" lvl="0" indent="0" algn="l" rtl="0">
              <a:lnSpc>
                <a:spcPct val="114000"/>
              </a:lnSpc>
              <a:spcBef>
                <a:spcPts val="0"/>
              </a:spcBef>
              <a:spcAft>
                <a:spcPts val="0"/>
              </a:spcAft>
              <a:buNone/>
            </a:pPr>
            <a:endParaRPr sz="2200"/>
          </a:p>
        </p:txBody>
      </p:sp>
      <p:sp>
        <p:nvSpPr>
          <p:cNvPr id="696" name="Google Shape;696;g5c164b5d39_0_98"/>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24</a:t>
            </a:fld>
            <a:endParaRPr/>
          </a:p>
        </p:txBody>
      </p:sp>
      <p:sp>
        <p:nvSpPr>
          <p:cNvPr id="697" name="Google Shape;697;g5c164b5d39_0_98"/>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698" name="Google Shape;698;g5c164b5d39_0_98"/>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g5b87b13229_0_94"/>
          <p:cNvSpPr txBox="1">
            <a:spLocks noGrp="1"/>
          </p:cNvSpPr>
          <p:nvPr>
            <p:ph type="body" idx="1"/>
          </p:nvPr>
        </p:nvSpPr>
        <p:spPr>
          <a:xfrm>
            <a:off x="317550" y="2983550"/>
            <a:ext cx="8508900" cy="31329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de-DE"/>
              <a:t>Use selective search algorithm to generate around 2000 object proposals on each frame.</a:t>
            </a:r>
            <a:endParaRPr/>
          </a:p>
          <a:p>
            <a:pPr marL="457200" lvl="0" indent="-317500" algn="l" rtl="0">
              <a:spcBef>
                <a:spcPts val="0"/>
              </a:spcBef>
              <a:spcAft>
                <a:spcPts val="0"/>
              </a:spcAft>
              <a:buSzPts val="1400"/>
              <a:buChar char="●"/>
            </a:pPr>
            <a:r>
              <a:rPr lang="de-DE"/>
              <a:t>Use GoogleNet for feature extraction and then 30 SVMs for 30 VID classes to generate object proposal scores for each object proposal.</a:t>
            </a:r>
            <a:endParaRPr/>
          </a:p>
          <a:p>
            <a:pPr marL="457200" lvl="0" indent="-317500" algn="l" rtl="0">
              <a:spcBef>
                <a:spcPts val="0"/>
              </a:spcBef>
              <a:spcAft>
                <a:spcPts val="0"/>
              </a:spcAft>
              <a:buSzPts val="1400"/>
              <a:buChar char="●"/>
            </a:pPr>
            <a:r>
              <a:rPr lang="de-DE"/>
              <a:t>Track high confidence targets bi-directionally.</a:t>
            </a:r>
            <a:endParaRPr/>
          </a:p>
          <a:p>
            <a:pPr marL="457200" lvl="0" indent="-317500" algn="l" rtl="0">
              <a:spcBef>
                <a:spcPts val="0"/>
              </a:spcBef>
              <a:spcAft>
                <a:spcPts val="0"/>
              </a:spcAft>
              <a:buSzPts val="1400"/>
              <a:buChar char="●"/>
            </a:pPr>
            <a:r>
              <a:rPr lang="de-DE"/>
              <a:t>Two kinds of Perturbations:</a:t>
            </a:r>
            <a:endParaRPr/>
          </a:p>
          <a:p>
            <a:pPr marL="914400" lvl="1" indent="-330200" algn="l" rtl="0">
              <a:spcBef>
                <a:spcPts val="0"/>
              </a:spcBef>
              <a:spcAft>
                <a:spcPts val="0"/>
              </a:spcAft>
              <a:buSzPts val="1600"/>
              <a:buChar char="○"/>
            </a:pPr>
            <a:r>
              <a:rPr lang="de-DE"/>
              <a:t>The first method is to generate new boxes around each tubelet box on each frame by randomly perturbing the boundaries of the tubelet box.</a:t>
            </a:r>
            <a:endParaRPr/>
          </a:p>
          <a:p>
            <a:pPr marL="914400" lvl="1" indent="-330200" algn="l" rtl="0">
              <a:spcBef>
                <a:spcPts val="0"/>
              </a:spcBef>
              <a:spcAft>
                <a:spcPts val="0"/>
              </a:spcAft>
              <a:buSzPts val="1600"/>
              <a:buChar char="○"/>
            </a:pPr>
            <a:r>
              <a:rPr lang="de-DE"/>
              <a:t>The second perturbation method is to replace each tubelet box with original object detections that have overlaps with the tubelet box beyond a threshold.</a:t>
            </a:r>
            <a:endParaRPr/>
          </a:p>
          <a:p>
            <a:pPr marL="457200" lvl="0" indent="-317500" algn="l" rtl="0">
              <a:spcBef>
                <a:spcPts val="0"/>
              </a:spcBef>
              <a:spcAft>
                <a:spcPts val="0"/>
              </a:spcAft>
              <a:buSzPts val="1400"/>
              <a:buChar char="●"/>
            </a:pPr>
            <a:r>
              <a:rPr lang="de-DE"/>
              <a:t>Train a class-specific TCN using the tubelet features as input. The inputs are time series including detection scores, tracking scores and anchor offsets. The output values are probabilities whether each tubelet box contains objects of the class.</a:t>
            </a:r>
            <a:endParaRPr/>
          </a:p>
          <a:p>
            <a:pPr marL="0" lvl="0" indent="0" algn="l" rtl="0">
              <a:spcBef>
                <a:spcPts val="0"/>
              </a:spcBef>
              <a:spcAft>
                <a:spcPts val="0"/>
              </a:spcAft>
              <a:buNone/>
            </a:pPr>
            <a:r>
              <a:rPr lang="de-DE"/>
              <a:t>.</a:t>
            </a:r>
            <a:endParaRPr/>
          </a:p>
        </p:txBody>
      </p:sp>
      <p:sp>
        <p:nvSpPr>
          <p:cNvPr id="705" name="Google Shape;705;g5b87b13229_0_94"/>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25</a:t>
            </a:fld>
            <a:endParaRPr/>
          </a:p>
        </p:txBody>
      </p:sp>
      <p:sp>
        <p:nvSpPr>
          <p:cNvPr id="706" name="Google Shape;706;g5b87b13229_0_94"/>
          <p:cNvSpPr txBox="1">
            <a:spLocks noGrp="1"/>
          </p:cNvSpPr>
          <p:nvPr>
            <p:ph type="title"/>
          </p:nvPr>
        </p:nvSpPr>
        <p:spPr>
          <a:xfrm>
            <a:off x="317540" y="279959"/>
            <a:ext cx="8508900" cy="41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3.2 Object Detection from Video Tubelets with Convolutional Neural Networks </a:t>
            </a:r>
            <a:endParaRPr/>
          </a:p>
        </p:txBody>
      </p:sp>
      <p:pic>
        <p:nvPicPr>
          <p:cNvPr id="707" name="Google Shape;707;g5b87b13229_0_94" descr="Bild"/>
          <p:cNvPicPr preferRelativeResize="0"/>
          <p:nvPr/>
        </p:nvPicPr>
        <p:blipFill rotWithShape="1">
          <a:blip r:embed="rId3">
            <a:alphaModFix/>
          </a:blip>
          <a:srcRect/>
          <a:stretch/>
        </p:blipFill>
        <p:spPr>
          <a:xfrm>
            <a:off x="158745" y="1901559"/>
            <a:ext cx="629739" cy="629739"/>
          </a:xfrm>
          <a:prstGeom prst="rect">
            <a:avLst/>
          </a:prstGeom>
          <a:noFill/>
          <a:ln>
            <a:noFill/>
          </a:ln>
        </p:spPr>
      </p:pic>
      <p:cxnSp>
        <p:nvCxnSpPr>
          <p:cNvPr id="708" name="Google Shape;708;g5b87b13229_0_94"/>
          <p:cNvCxnSpPr>
            <a:stCxn id="707" idx="3"/>
            <a:endCxn id="709" idx="1"/>
          </p:cNvCxnSpPr>
          <p:nvPr/>
        </p:nvCxnSpPr>
        <p:spPr>
          <a:xfrm>
            <a:off x="788484" y="2216428"/>
            <a:ext cx="498600" cy="0"/>
          </a:xfrm>
          <a:prstGeom prst="straightConnector1">
            <a:avLst/>
          </a:prstGeom>
          <a:noFill/>
          <a:ln w="9525" cap="flat" cmpd="sng">
            <a:solidFill>
              <a:schemeClr val="dk2"/>
            </a:solidFill>
            <a:prstDash val="solid"/>
            <a:round/>
            <a:headEnd type="none" w="med" len="med"/>
            <a:tailEnd type="triangle" w="med" len="med"/>
          </a:ln>
        </p:spPr>
      </p:cxnSp>
      <p:cxnSp>
        <p:nvCxnSpPr>
          <p:cNvPr id="710" name="Google Shape;710;g5b87b13229_0_94"/>
          <p:cNvCxnSpPr>
            <a:stCxn id="709" idx="3"/>
            <a:endCxn id="711" idx="1"/>
          </p:cNvCxnSpPr>
          <p:nvPr/>
        </p:nvCxnSpPr>
        <p:spPr>
          <a:xfrm>
            <a:off x="2284575" y="2216425"/>
            <a:ext cx="482100" cy="0"/>
          </a:xfrm>
          <a:prstGeom prst="straightConnector1">
            <a:avLst/>
          </a:prstGeom>
          <a:noFill/>
          <a:ln w="9525" cap="flat" cmpd="sng">
            <a:solidFill>
              <a:schemeClr val="dk2"/>
            </a:solidFill>
            <a:prstDash val="solid"/>
            <a:round/>
            <a:headEnd type="none" w="med" len="med"/>
            <a:tailEnd type="triangle" w="med" len="med"/>
          </a:ln>
        </p:spPr>
      </p:cxnSp>
      <p:cxnSp>
        <p:nvCxnSpPr>
          <p:cNvPr id="712" name="Google Shape;712;g5b87b13229_0_94"/>
          <p:cNvCxnSpPr>
            <a:stCxn id="711" idx="3"/>
            <a:endCxn id="713" idx="1"/>
          </p:cNvCxnSpPr>
          <p:nvPr/>
        </p:nvCxnSpPr>
        <p:spPr>
          <a:xfrm>
            <a:off x="3930300" y="2216275"/>
            <a:ext cx="448800" cy="0"/>
          </a:xfrm>
          <a:prstGeom prst="straightConnector1">
            <a:avLst/>
          </a:prstGeom>
          <a:noFill/>
          <a:ln w="9525" cap="flat" cmpd="sng">
            <a:solidFill>
              <a:schemeClr val="dk2"/>
            </a:solidFill>
            <a:prstDash val="solid"/>
            <a:round/>
            <a:headEnd type="none" w="med" len="med"/>
            <a:tailEnd type="triangle" w="med" len="med"/>
          </a:ln>
        </p:spPr>
      </p:cxnSp>
      <p:cxnSp>
        <p:nvCxnSpPr>
          <p:cNvPr id="714" name="Google Shape;714;g5b87b13229_0_94"/>
          <p:cNvCxnSpPr>
            <a:stCxn id="713" idx="3"/>
            <a:endCxn id="715" idx="1"/>
          </p:cNvCxnSpPr>
          <p:nvPr/>
        </p:nvCxnSpPr>
        <p:spPr>
          <a:xfrm>
            <a:off x="5376713" y="2216275"/>
            <a:ext cx="492300" cy="0"/>
          </a:xfrm>
          <a:prstGeom prst="straightConnector1">
            <a:avLst/>
          </a:prstGeom>
          <a:noFill/>
          <a:ln w="9525" cap="flat" cmpd="sng">
            <a:solidFill>
              <a:schemeClr val="dk2"/>
            </a:solidFill>
            <a:prstDash val="solid"/>
            <a:round/>
            <a:headEnd type="none" w="med" len="med"/>
            <a:tailEnd type="triangle" w="med" len="med"/>
          </a:ln>
        </p:spPr>
      </p:cxnSp>
      <p:cxnSp>
        <p:nvCxnSpPr>
          <p:cNvPr id="716" name="Google Shape;716;g5b87b13229_0_94"/>
          <p:cNvCxnSpPr>
            <a:stCxn id="715" idx="3"/>
            <a:endCxn id="717" idx="1"/>
          </p:cNvCxnSpPr>
          <p:nvPr/>
        </p:nvCxnSpPr>
        <p:spPr>
          <a:xfrm>
            <a:off x="7208125" y="2216275"/>
            <a:ext cx="492300" cy="0"/>
          </a:xfrm>
          <a:prstGeom prst="straightConnector1">
            <a:avLst/>
          </a:prstGeom>
          <a:noFill/>
          <a:ln w="9525" cap="flat" cmpd="sng">
            <a:solidFill>
              <a:schemeClr val="dk2"/>
            </a:solidFill>
            <a:prstDash val="solid"/>
            <a:round/>
            <a:headEnd type="none" w="med" len="med"/>
            <a:tailEnd type="triangle" w="med" len="med"/>
          </a:ln>
        </p:spPr>
      </p:cxnSp>
      <p:sp>
        <p:nvSpPr>
          <p:cNvPr id="718" name="Google Shape;718;g5b87b13229_0_94"/>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709" name="Google Shape;709;g5b87b13229_0_94"/>
          <p:cNvSpPr/>
          <p:nvPr/>
        </p:nvSpPr>
        <p:spPr>
          <a:xfrm>
            <a:off x="1287075" y="1717675"/>
            <a:ext cx="997500" cy="99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de-DE">
                <a:solidFill>
                  <a:srgbClr val="FFFFFF"/>
                </a:solidFill>
              </a:rPr>
              <a:t>Image Object Proposal</a:t>
            </a:r>
            <a:endParaRPr>
              <a:solidFill>
                <a:srgbClr val="FFFFFF"/>
              </a:solidFill>
            </a:endParaRPr>
          </a:p>
        </p:txBody>
      </p:sp>
      <p:sp>
        <p:nvSpPr>
          <p:cNvPr id="711" name="Google Shape;711;g5b87b13229_0_94"/>
          <p:cNvSpPr/>
          <p:nvPr/>
        </p:nvSpPr>
        <p:spPr>
          <a:xfrm>
            <a:off x="2766600" y="1717525"/>
            <a:ext cx="1163700" cy="9975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a:solidFill>
                  <a:schemeClr val="dk1"/>
                </a:solidFill>
              </a:rPr>
              <a:t>Object Proposal</a:t>
            </a:r>
            <a:endParaRPr>
              <a:solidFill>
                <a:schemeClr val="dk1"/>
              </a:solidFill>
            </a:endParaRPr>
          </a:p>
          <a:p>
            <a:pPr marL="0" lvl="0" indent="0" algn="l" rtl="0">
              <a:spcBef>
                <a:spcPts val="0"/>
              </a:spcBef>
              <a:spcAft>
                <a:spcPts val="0"/>
              </a:spcAft>
              <a:buNone/>
            </a:pPr>
            <a:r>
              <a:rPr lang="de-DE">
                <a:solidFill>
                  <a:schemeClr val="dk1"/>
                </a:solidFill>
              </a:rPr>
              <a:t>Rescoring</a:t>
            </a:r>
            <a:endParaRPr>
              <a:solidFill>
                <a:schemeClr val="dk1"/>
              </a:solidFill>
            </a:endParaRPr>
          </a:p>
        </p:txBody>
      </p:sp>
      <p:sp>
        <p:nvSpPr>
          <p:cNvPr id="713" name="Google Shape;713;g5b87b13229_0_94"/>
          <p:cNvSpPr/>
          <p:nvPr/>
        </p:nvSpPr>
        <p:spPr>
          <a:xfrm>
            <a:off x="4379213" y="1717525"/>
            <a:ext cx="997500" cy="99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de-DE">
                <a:solidFill>
                  <a:srgbClr val="FFFFFF"/>
                </a:solidFill>
              </a:rPr>
              <a:t>High Conf. Proposal Tracking</a:t>
            </a:r>
            <a:endParaRPr>
              <a:solidFill>
                <a:srgbClr val="FFFFFF"/>
              </a:solidFill>
            </a:endParaRPr>
          </a:p>
        </p:txBody>
      </p:sp>
      <p:sp>
        <p:nvSpPr>
          <p:cNvPr id="715" name="Google Shape;715;g5b87b13229_0_94"/>
          <p:cNvSpPr/>
          <p:nvPr/>
        </p:nvSpPr>
        <p:spPr>
          <a:xfrm>
            <a:off x="5868925" y="1629175"/>
            <a:ext cx="1339200" cy="1174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de-DE">
                <a:solidFill>
                  <a:srgbClr val="FFFFFF"/>
                </a:solidFill>
              </a:rPr>
              <a:t>Tubelet box perturbation and max-pooling</a:t>
            </a:r>
            <a:endParaRPr>
              <a:solidFill>
                <a:srgbClr val="FFFFFF"/>
              </a:solidFill>
            </a:endParaRPr>
          </a:p>
        </p:txBody>
      </p:sp>
      <p:sp>
        <p:nvSpPr>
          <p:cNvPr id="717" name="Google Shape;717;g5b87b13229_0_94"/>
          <p:cNvSpPr/>
          <p:nvPr/>
        </p:nvSpPr>
        <p:spPr>
          <a:xfrm>
            <a:off x="7700325" y="1717525"/>
            <a:ext cx="1257300" cy="99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de-DE">
                <a:solidFill>
                  <a:srgbClr val="FFFFFF"/>
                </a:solidFill>
              </a:rPr>
              <a:t>Temporal convolution and re-scoring</a:t>
            </a:r>
            <a:endParaRPr>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g5c7742bae4_1_334"/>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39725" algn="l" rtl="0">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Feature-based Video Object Detection</a:t>
            </a:r>
            <a:endParaRPr>
              <a:solidFill>
                <a:srgbClr val="B7B7B7"/>
              </a:solidFill>
            </a:endParaRPr>
          </a:p>
          <a:p>
            <a:pPr marL="719999" lvl="0" indent="-339725" algn="l" rtl="0">
              <a:lnSpc>
                <a:spcPct val="114000"/>
              </a:lnSpc>
              <a:spcBef>
                <a:spcPts val="0"/>
              </a:spcBef>
              <a:spcAft>
                <a:spcPts val="0"/>
              </a:spcAft>
              <a:buSzPts val="1600"/>
              <a:buAutoNum type="arabicPeriod"/>
            </a:pPr>
            <a:r>
              <a:rPr lang="de-DE">
                <a:solidFill>
                  <a:srgbClr val="000000"/>
                </a:solidFill>
              </a:rPr>
              <a:t>Box-Level-based Video Object Detection</a:t>
            </a:r>
            <a:endParaRPr>
              <a:solidFill>
                <a:srgbClr val="000000"/>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Definition</a:t>
            </a:r>
            <a:r>
              <a:rPr lang="de-DE">
                <a:solidFill>
                  <a:srgbClr val="000000"/>
                </a:solidFill>
              </a:rPr>
              <a:t> </a:t>
            </a:r>
            <a:endParaRPr/>
          </a:p>
          <a:p>
            <a:pPr marL="1439999" lvl="1" indent="-177800" algn="l" rtl="0">
              <a:spcBef>
                <a:spcPts val="0"/>
              </a:spcBef>
              <a:spcAft>
                <a:spcPts val="0"/>
              </a:spcAft>
              <a:buClr>
                <a:srgbClr val="999999"/>
              </a:buClr>
              <a:buSzPts val="1600"/>
              <a:buAutoNum type="arabicPeriod"/>
            </a:pPr>
            <a:r>
              <a:rPr lang="de-DE">
                <a:solidFill>
                  <a:srgbClr val="999999"/>
                </a:solidFill>
              </a:rPr>
              <a:t>Object Detection from Video Tubelets with Convolutional Neural Networks</a:t>
            </a:r>
            <a:endParaRPr>
              <a:solidFill>
                <a:srgbClr val="999999"/>
              </a:solidFill>
            </a:endParaRPr>
          </a:p>
          <a:p>
            <a:pPr marL="1439999" lvl="1" indent="-177800" algn="l" rtl="0">
              <a:spcBef>
                <a:spcPts val="0"/>
              </a:spcBef>
              <a:spcAft>
                <a:spcPts val="0"/>
              </a:spcAft>
              <a:buClr>
                <a:srgbClr val="000000"/>
              </a:buClr>
              <a:buSzPts val="1600"/>
              <a:buAutoNum type="arabicPeriod"/>
            </a:pPr>
            <a:r>
              <a:rPr lang="de-DE">
                <a:solidFill>
                  <a:srgbClr val="000000"/>
                </a:solidFill>
              </a:rPr>
              <a:t>Optimizing Video Object Detection via Scale-Time Lattice</a:t>
            </a:r>
            <a:endParaRPr>
              <a:solidFill>
                <a:srgbClr val="000000"/>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Context Matters: Refining Object Detection in Video with Recurrent Neural Networks </a:t>
            </a:r>
            <a:endParaRPr>
              <a:solidFill>
                <a:srgbClr val="999999"/>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Spatially Supervised Recurrent Convolutional Neural Networks for Visual Object Tracking</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marL="0" lvl="0" indent="0" algn="l" rtl="0">
              <a:lnSpc>
                <a:spcPct val="114000"/>
              </a:lnSpc>
              <a:spcBef>
                <a:spcPts val="0"/>
              </a:spcBef>
              <a:spcAft>
                <a:spcPts val="0"/>
              </a:spcAft>
              <a:buNone/>
            </a:pPr>
            <a:endParaRPr sz="2200"/>
          </a:p>
        </p:txBody>
      </p:sp>
      <p:sp>
        <p:nvSpPr>
          <p:cNvPr id="724" name="Google Shape;724;g5c7742bae4_1_334"/>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26</a:t>
            </a:fld>
            <a:endParaRPr/>
          </a:p>
        </p:txBody>
      </p:sp>
      <p:sp>
        <p:nvSpPr>
          <p:cNvPr id="725" name="Google Shape;725;g5c7742bae4_1_334"/>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726" name="Google Shape;726;g5c7742bae4_1_334"/>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g5b87b13229_0_31"/>
          <p:cNvSpPr txBox="1">
            <a:spLocks noGrp="1"/>
          </p:cNvSpPr>
          <p:nvPr>
            <p:ph type="body" idx="1"/>
          </p:nvPr>
        </p:nvSpPr>
        <p:spPr>
          <a:xfrm>
            <a:off x="71450" y="4341775"/>
            <a:ext cx="8756700" cy="21228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de-DE"/>
              <a:t>Apply object detection on keyframes extracted adaptively.</a:t>
            </a:r>
            <a:endParaRPr/>
          </a:p>
          <a:p>
            <a:pPr marL="914400" lvl="1" indent="-330200" algn="l" rtl="0">
              <a:spcBef>
                <a:spcPts val="0"/>
              </a:spcBef>
              <a:spcAft>
                <a:spcPts val="0"/>
              </a:spcAft>
              <a:buSzPts val="1600"/>
              <a:buChar char="○"/>
            </a:pPr>
            <a:r>
              <a:rPr lang="de-DE"/>
              <a:t>The extraction policy is based on number of objects and amount of movement in frames.</a:t>
            </a:r>
            <a:endParaRPr/>
          </a:p>
          <a:p>
            <a:pPr marL="914400" lvl="1" indent="-330200" algn="l" rtl="0">
              <a:spcBef>
                <a:spcPts val="0"/>
              </a:spcBef>
              <a:spcAft>
                <a:spcPts val="0"/>
              </a:spcAft>
              <a:buSzPts val="1600"/>
              <a:buChar char="○"/>
            </a:pPr>
            <a:r>
              <a:rPr lang="de-DE"/>
              <a:t>If higher number/movement of objects in frames then higher extraction rate.</a:t>
            </a:r>
            <a:endParaRPr/>
          </a:p>
          <a:p>
            <a:pPr marL="457200" lvl="0" indent="-317500" algn="l" rtl="0">
              <a:spcBef>
                <a:spcPts val="0"/>
              </a:spcBef>
              <a:spcAft>
                <a:spcPts val="0"/>
              </a:spcAft>
              <a:buSzPts val="1400"/>
              <a:buChar char="●"/>
            </a:pPr>
            <a:r>
              <a:rPr lang="de-DE"/>
              <a:t>Propagation and refinement unit, propagates the frames temporally and refines spatially.</a:t>
            </a:r>
            <a:endParaRPr/>
          </a:p>
          <a:p>
            <a:pPr marL="457200" lvl="0" indent="-317500" algn="l" rtl="0">
              <a:spcBef>
                <a:spcPts val="0"/>
              </a:spcBef>
              <a:spcAft>
                <a:spcPts val="0"/>
              </a:spcAft>
              <a:buSzPts val="1400"/>
              <a:buChar char="●"/>
            </a:pPr>
            <a:r>
              <a:rPr lang="de-DE"/>
              <a:t>For temporal propagation, use a small network such as resnet-18 to extract box features and a regressor to predict object movement from t to t + T.</a:t>
            </a:r>
            <a:endParaRPr/>
          </a:p>
          <a:p>
            <a:pPr marL="457200" lvl="0" indent="-317500" algn="l" rtl="0">
              <a:spcBef>
                <a:spcPts val="0"/>
              </a:spcBef>
              <a:spcAft>
                <a:spcPts val="0"/>
              </a:spcAft>
              <a:buSzPts val="1400"/>
              <a:buChar char="●"/>
            </a:pPr>
            <a:r>
              <a:rPr lang="de-DE"/>
              <a:t>For spatial refinement, use a regressor to refine the bounding boxes over increasing scale.</a:t>
            </a:r>
            <a:endParaRPr/>
          </a:p>
        </p:txBody>
      </p:sp>
      <p:sp>
        <p:nvSpPr>
          <p:cNvPr id="733" name="Google Shape;733;g5b87b13229_0_31"/>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27</a:t>
            </a:fld>
            <a:endParaRPr/>
          </a:p>
        </p:txBody>
      </p:sp>
      <p:sp>
        <p:nvSpPr>
          <p:cNvPr id="734" name="Google Shape;734;g5b87b13229_0_31"/>
          <p:cNvSpPr txBox="1">
            <a:spLocks noGrp="1"/>
          </p:cNvSpPr>
          <p:nvPr>
            <p:ph type="title"/>
          </p:nvPr>
        </p:nvSpPr>
        <p:spPr>
          <a:xfrm>
            <a:off x="317540" y="279959"/>
            <a:ext cx="8508900" cy="41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3.3 Optimizing Video Object Detection via a Scale-Time Lattice </a:t>
            </a:r>
            <a:endParaRPr/>
          </a:p>
        </p:txBody>
      </p:sp>
      <p:cxnSp>
        <p:nvCxnSpPr>
          <p:cNvPr id="735" name="Google Shape;735;g5b87b13229_0_31"/>
          <p:cNvCxnSpPr/>
          <p:nvPr/>
        </p:nvCxnSpPr>
        <p:spPr>
          <a:xfrm>
            <a:off x="185650" y="1484375"/>
            <a:ext cx="7200" cy="2357100"/>
          </a:xfrm>
          <a:prstGeom prst="straightConnector1">
            <a:avLst/>
          </a:prstGeom>
          <a:noFill/>
          <a:ln w="9525" cap="flat" cmpd="sng">
            <a:solidFill>
              <a:schemeClr val="dk2"/>
            </a:solidFill>
            <a:prstDash val="solid"/>
            <a:round/>
            <a:headEnd type="none" w="med" len="med"/>
            <a:tailEnd type="triangle" w="med" len="med"/>
          </a:ln>
        </p:spPr>
      </p:cxnSp>
      <p:cxnSp>
        <p:nvCxnSpPr>
          <p:cNvPr id="736" name="Google Shape;736;g5b87b13229_0_31"/>
          <p:cNvCxnSpPr>
            <a:endCxn id="737" idx="1"/>
          </p:cNvCxnSpPr>
          <p:nvPr/>
        </p:nvCxnSpPr>
        <p:spPr>
          <a:xfrm>
            <a:off x="185675" y="1482900"/>
            <a:ext cx="4557600" cy="0"/>
          </a:xfrm>
          <a:prstGeom prst="straightConnector1">
            <a:avLst/>
          </a:prstGeom>
          <a:noFill/>
          <a:ln w="9525" cap="flat" cmpd="sng">
            <a:solidFill>
              <a:schemeClr val="dk2"/>
            </a:solidFill>
            <a:prstDash val="solid"/>
            <a:round/>
            <a:headEnd type="none" w="med" len="med"/>
            <a:tailEnd type="triangle" w="med" len="med"/>
          </a:ln>
        </p:spPr>
      </p:cxnSp>
      <p:sp>
        <p:nvSpPr>
          <p:cNvPr id="738" name="Google Shape;738;g5b87b13229_0_31"/>
          <p:cNvSpPr/>
          <p:nvPr/>
        </p:nvSpPr>
        <p:spPr>
          <a:xfrm>
            <a:off x="0" y="3840000"/>
            <a:ext cx="843000" cy="41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lnSpc>
                <a:spcPct val="114000"/>
              </a:lnSpc>
              <a:spcBef>
                <a:spcPts val="0"/>
              </a:spcBef>
              <a:spcAft>
                <a:spcPts val="0"/>
              </a:spcAft>
              <a:buClr>
                <a:schemeClr val="dk1"/>
              </a:buClr>
              <a:buSzPts val="1100"/>
              <a:buFont typeface="Arial"/>
              <a:buNone/>
            </a:pPr>
            <a:r>
              <a:rPr lang="de-DE" sz="1600">
                <a:solidFill>
                  <a:schemeClr val="dk1"/>
                </a:solidFill>
              </a:rPr>
              <a:t>Time</a:t>
            </a:r>
            <a:endParaRPr/>
          </a:p>
        </p:txBody>
      </p:sp>
      <p:sp>
        <p:nvSpPr>
          <p:cNvPr id="737" name="Google Shape;737;g5b87b13229_0_31"/>
          <p:cNvSpPr/>
          <p:nvPr/>
        </p:nvSpPr>
        <p:spPr>
          <a:xfrm>
            <a:off x="4743275" y="1277700"/>
            <a:ext cx="843000" cy="41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de-DE"/>
              <a:t>Scale</a:t>
            </a:r>
            <a:endParaRPr/>
          </a:p>
        </p:txBody>
      </p:sp>
      <p:pic>
        <p:nvPicPr>
          <p:cNvPr id="739" name="Google Shape;739;g5b87b13229_0_31" descr="Bild"/>
          <p:cNvPicPr preferRelativeResize="0"/>
          <p:nvPr/>
        </p:nvPicPr>
        <p:blipFill rotWithShape="1">
          <a:blip r:embed="rId3">
            <a:alphaModFix/>
          </a:blip>
          <a:srcRect/>
          <a:stretch/>
        </p:blipFill>
        <p:spPr>
          <a:xfrm>
            <a:off x="192945" y="1485921"/>
            <a:ext cx="629739" cy="629739"/>
          </a:xfrm>
          <a:prstGeom prst="rect">
            <a:avLst/>
          </a:prstGeom>
          <a:noFill/>
          <a:ln>
            <a:noFill/>
          </a:ln>
        </p:spPr>
      </p:pic>
      <p:pic>
        <p:nvPicPr>
          <p:cNvPr id="740" name="Google Shape;740;g5b87b13229_0_31" descr="Bild"/>
          <p:cNvPicPr preferRelativeResize="0"/>
          <p:nvPr/>
        </p:nvPicPr>
        <p:blipFill rotWithShape="1">
          <a:blip r:embed="rId3">
            <a:alphaModFix/>
          </a:blip>
          <a:srcRect/>
          <a:stretch/>
        </p:blipFill>
        <p:spPr>
          <a:xfrm>
            <a:off x="192945" y="3211734"/>
            <a:ext cx="629739" cy="629739"/>
          </a:xfrm>
          <a:prstGeom prst="rect">
            <a:avLst/>
          </a:prstGeom>
          <a:noFill/>
          <a:ln>
            <a:noFill/>
          </a:ln>
        </p:spPr>
      </p:pic>
      <p:cxnSp>
        <p:nvCxnSpPr>
          <p:cNvPr id="741" name="Google Shape;741;g5b87b13229_0_31"/>
          <p:cNvCxnSpPr>
            <a:stCxn id="739" idx="3"/>
            <a:endCxn id="742" idx="1"/>
          </p:cNvCxnSpPr>
          <p:nvPr/>
        </p:nvCxnSpPr>
        <p:spPr>
          <a:xfrm>
            <a:off x="822684" y="1800791"/>
            <a:ext cx="237900" cy="0"/>
          </a:xfrm>
          <a:prstGeom prst="straightConnector1">
            <a:avLst/>
          </a:prstGeom>
          <a:noFill/>
          <a:ln w="9525" cap="flat" cmpd="sng">
            <a:solidFill>
              <a:schemeClr val="dk2"/>
            </a:solidFill>
            <a:prstDash val="solid"/>
            <a:round/>
            <a:headEnd type="none" w="med" len="med"/>
            <a:tailEnd type="triangle" w="med" len="med"/>
          </a:ln>
        </p:spPr>
      </p:cxnSp>
      <p:sp>
        <p:nvSpPr>
          <p:cNvPr id="742" name="Google Shape;742;g5b87b13229_0_31"/>
          <p:cNvSpPr/>
          <p:nvPr/>
        </p:nvSpPr>
        <p:spPr>
          <a:xfrm>
            <a:off x="1060688" y="1595575"/>
            <a:ext cx="1053900" cy="4104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Detection</a:t>
            </a:r>
            <a:endParaRPr/>
          </a:p>
        </p:txBody>
      </p:sp>
      <p:sp>
        <p:nvSpPr>
          <p:cNvPr id="743" name="Google Shape;743;g5b87b13229_0_31"/>
          <p:cNvSpPr/>
          <p:nvPr/>
        </p:nvSpPr>
        <p:spPr>
          <a:xfrm>
            <a:off x="1060700" y="3321400"/>
            <a:ext cx="1053900" cy="4104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Detection</a:t>
            </a:r>
            <a:endParaRPr/>
          </a:p>
        </p:txBody>
      </p:sp>
      <p:cxnSp>
        <p:nvCxnSpPr>
          <p:cNvPr id="744" name="Google Shape;744;g5b87b13229_0_31"/>
          <p:cNvCxnSpPr>
            <a:stCxn id="740" idx="3"/>
            <a:endCxn id="743" idx="1"/>
          </p:cNvCxnSpPr>
          <p:nvPr/>
        </p:nvCxnSpPr>
        <p:spPr>
          <a:xfrm>
            <a:off x="822684" y="3526603"/>
            <a:ext cx="237900" cy="0"/>
          </a:xfrm>
          <a:prstGeom prst="straightConnector1">
            <a:avLst/>
          </a:prstGeom>
          <a:noFill/>
          <a:ln w="9525" cap="flat" cmpd="sng">
            <a:solidFill>
              <a:schemeClr val="dk2"/>
            </a:solidFill>
            <a:prstDash val="solid"/>
            <a:round/>
            <a:headEnd type="none" w="med" len="med"/>
            <a:tailEnd type="triangle" w="med" len="med"/>
          </a:ln>
        </p:spPr>
      </p:cxnSp>
      <p:sp>
        <p:nvSpPr>
          <p:cNvPr id="745" name="Google Shape;745;g5b87b13229_0_31"/>
          <p:cNvSpPr/>
          <p:nvPr/>
        </p:nvSpPr>
        <p:spPr>
          <a:xfrm>
            <a:off x="2414575" y="1650775"/>
            <a:ext cx="328500" cy="300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g5b87b13229_0_31"/>
          <p:cNvSpPr/>
          <p:nvPr/>
        </p:nvSpPr>
        <p:spPr>
          <a:xfrm>
            <a:off x="2414575" y="3376600"/>
            <a:ext cx="328500" cy="300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7" name="Google Shape;747;g5b87b13229_0_31"/>
          <p:cNvCxnSpPr>
            <a:stCxn id="742" idx="3"/>
            <a:endCxn id="745" idx="1"/>
          </p:cNvCxnSpPr>
          <p:nvPr/>
        </p:nvCxnSpPr>
        <p:spPr>
          <a:xfrm>
            <a:off x="2114588" y="1800775"/>
            <a:ext cx="300000" cy="0"/>
          </a:xfrm>
          <a:prstGeom prst="straightConnector1">
            <a:avLst/>
          </a:prstGeom>
          <a:noFill/>
          <a:ln w="9525" cap="flat" cmpd="sng">
            <a:solidFill>
              <a:schemeClr val="dk2"/>
            </a:solidFill>
            <a:prstDash val="dot"/>
            <a:round/>
            <a:headEnd type="none" w="med" len="med"/>
            <a:tailEnd type="triangle" w="med" len="med"/>
          </a:ln>
        </p:spPr>
      </p:cxnSp>
      <p:cxnSp>
        <p:nvCxnSpPr>
          <p:cNvPr id="748" name="Google Shape;748;g5b87b13229_0_31"/>
          <p:cNvCxnSpPr>
            <a:stCxn id="743" idx="3"/>
            <a:endCxn id="746" idx="1"/>
          </p:cNvCxnSpPr>
          <p:nvPr/>
        </p:nvCxnSpPr>
        <p:spPr>
          <a:xfrm>
            <a:off x="2114600" y="3526600"/>
            <a:ext cx="300000" cy="0"/>
          </a:xfrm>
          <a:prstGeom prst="straightConnector1">
            <a:avLst/>
          </a:prstGeom>
          <a:noFill/>
          <a:ln w="9525" cap="flat" cmpd="sng">
            <a:solidFill>
              <a:schemeClr val="dk2"/>
            </a:solidFill>
            <a:prstDash val="dot"/>
            <a:round/>
            <a:headEnd type="none" w="med" len="med"/>
            <a:tailEnd type="triangle" w="med" len="med"/>
          </a:ln>
        </p:spPr>
      </p:cxnSp>
      <p:sp>
        <p:nvSpPr>
          <p:cNvPr id="749" name="Google Shape;749;g5b87b13229_0_31"/>
          <p:cNvSpPr/>
          <p:nvPr/>
        </p:nvSpPr>
        <p:spPr>
          <a:xfrm>
            <a:off x="3124200" y="1650775"/>
            <a:ext cx="328500" cy="300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g5b87b13229_0_31"/>
          <p:cNvSpPr/>
          <p:nvPr/>
        </p:nvSpPr>
        <p:spPr>
          <a:xfrm>
            <a:off x="3124200" y="3376600"/>
            <a:ext cx="328500" cy="300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g5b87b13229_0_31"/>
          <p:cNvSpPr/>
          <p:nvPr/>
        </p:nvSpPr>
        <p:spPr>
          <a:xfrm>
            <a:off x="3833825" y="1650800"/>
            <a:ext cx="328500" cy="300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g5b87b13229_0_31"/>
          <p:cNvSpPr/>
          <p:nvPr/>
        </p:nvSpPr>
        <p:spPr>
          <a:xfrm>
            <a:off x="3833825" y="3376600"/>
            <a:ext cx="328500" cy="300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g5b87b13229_0_31"/>
          <p:cNvSpPr/>
          <p:nvPr/>
        </p:nvSpPr>
        <p:spPr>
          <a:xfrm>
            <a:off x="2414575" y="2513688"/>
            <a:ext cx="328500" cy="30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4" name="Google Shape;754;g5b87b13229_0_31"/>
          <p:cNvCxnSpPr>
            <a:stCxn id="745" idx="2"/>
            <a:endCxn id="753" idx="0"/>
          </p:cNvCxnSpPr>
          <p:nvPr/>
        </p:nvCxnSpPr>
        <p:spPr>
          <a:xfrm>
            <a:off x="2578825" y="1950775"/>
            <a:ext cx="0" cy="562800"/>
          </a:xfrm>
          <a:prstGeom prst="straightConnector1">
            <a:avLst/>
          </a:prstGeom>
          <a:noFill/>
          <a:ln w="9525" cap="flat" cmpd="sng">
            <a:solidFill>
              <a:schemeClr val="lt2"/>
            </a:solidFill>
            <a:prstDash val="solid"/>
            <a:round/>
            <a:headEnd type="none" w="med" len="med"/>
            <a:tailEnd type="triangle" w="med" len="med"/>
          </a:ln>
        </p:spPr>
      </p:cxnSp>
      <p:cxnSp>
        <p:nvCxnSpPr>
          <p:cNvPr id="755" name="Google Shape;755;g5b87b13229_0_31"/>
          <p:cNvCxnSpPr>
            <a:stCxn id="746" idx="0"/>
            <a:endCxn id="753" idx="2"/>
          </p:cNvCxnSpPr>
          <p:nvPr/>
        </p:nvCxnSpPr>
        <p:spPr>
          <a:xfrm rot="10800000">
            <a:off x="2578825" y="2813800"/>
            <a:ext cx="0" cy="562800"/>
          </a:xfrm>
          <a:prstGeom prst="straightConnector1">
            <a:avLst/>
          </a:prstGeom>
          <a:noFill/>
          <a:ln w="9525" cap="flat" cmpd="sng">
            <a:solidFill>
              <a:schemeClr val="lt2"/>
            </a:solidFill>
            <a:prstDash val="solid"/>
            <a:round/>
            <a:headEnd type="none" w="med" len="med"/>
            <a:tailEnd type="triangle" w="med" len="med"/>
          </a:ln>
        </p:spPr>
      </p:cxnSp>
      <p:sp>
        <p:nvSpPr>
          <p:cNvPr id="756" name="Google Shape;756;g5b87b13229_0_31"/>
          <p:cNvSpPr/>
          <p:nvPr/>
        </p:nvSpPr>
        <p:spPr>
          <a:xfrm>
            <a:off x="3124200" y="2513675"/>
            <a:ext cx="328500" cy="30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7" name="Google Shape;757;g5b87b13229_0_31"/>
          <p:cNvCxnSpPr>
            <a:stCxn id="753" idx="3"/>
            <a:endCxn id="756" idx="1"/>
          </p:cNvCxnSpPr>
          <p:nvPr/>
        </p:nvCxnSpPr>
        <p:spPr>
          <a:xfrm>
            <a:off x="2743075" y="2663688"/>
            <a:ext cx="381000" cy="0"/>
          </a:xfrm>
          <a:prstGeom prst="straightConnector1">
            <a:avLst/>
          </a:prstGeom>
          <a:noFill/>
          <a:ln w="9525" cap="flat" cmpd="sng">
            <a:solidFill>
              <a:schemeClr val="accent4"/>
            </a:solidFill>
            <a:prstDash val="solid"/>
            <a:round/>
            <a:headEnd type="none" w="med" len="med"/>
            <a:tailEnd type="triangle" w="med" len="med"/>
          </a:ln>
        </p:spPr>
      </p:cxnSp>
      <p:sp>
        <p:nvSpPr>
          <p:cNvPr id="758" name="Google Shape;758;g5b87b13229_0_31"/>
          <p:cNvSpPr/>
          <p:nvPr/>
        </p:nvSpPr>
        <p:spPr>
          <a:xfrm>
            <a:off x="3833825" y="2513700"/>
            <a:ext cx="328500" cy="300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9" name="Google Shape;759;g5b87b13229_0_31"/>
          <p:cNvCxnSpPr>
            <a:stCxn id="756" idx="3"/>
            <a:endCxn id="758" idx="1"/>
          </p:cNvCxnSpPr>
          <p:nvPr/>
        </p:nvCxnSpPr>
        <p:spPr>
          <a:xfrm>
            <a:off x="3452700" y="2663675"/>
            <a:ext cx="381000" cy="0"/>
          </a:xfrm>
          <a:prstGeom prst="straightConnector1">
            <a:avLst/>
          </a:prstGeom>
          <a:noFill/>
          <a:ln w="9525" cap="flat" cmpd="sng">
            <a:solidFill>
              <a:schemeClr val="accent4"/>
            </a:solidFill>
            <a:prstDash val="solid"/>
            <a:round/>
            <a:headEnd type="none" w="med" len="med"/>
            <a:tailEnd type="triangle" w="med" len="med"/>
          </a:ln>
        </p:spPr>
      </p:cxnSp>
      <p:sp>
        <p:nvSpPr>
          <p:cNvPr id="760" name="Google Shape;760;g5b87b13229_0_31"/>
          <p:cNvSpPr/>
          <p:nvPr/>
        </p:nvSpPr>
        <p:spPr>
          <a:xfrm>
            <a:off x="3124200" y="2082225"/>
            <a:ext cx="328500" cy="30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g5b87b13229_0_31"/>
          <p:cNvSpPr/>
          <p:nvPr/>
        </p:nvSpPr>
        <p:spPr>
          <a:xfrm>
            <a:off x="3124200" y="2945138"/>
            <a:ext cx="328500" cy="30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2" name="Google Shape;762;g5b87b13229_0_31"/>
          <p:cNvCxnSpPr>
            <a:stCxn id="749" idx="2"/>
            <a:endCxn id="760" idx="0"/>
          </p:cNvCxnSpPr>
          <p:nvPr/>
        </p:nvCxnSpPr>
        <p:spPr>
          <a:xfrm>
            <a:off x="3288450" y="1950775"/>
            <a:ext cx="0" cy="131400"/>
          </a:xfrm>
          <a:prstGeom prst="straightConnector1">
            <a:avLst/>
          </a:prstGeom>
          <a:noFill/>
          <a:ln w="9525" cap="flat" cmpd="sng">
            <a:solidFill>
              <a:schemeClr val="lt2"/>
            </a:solidFill>
            <a:prstDash val="solid"/>
            <a:round/>
            <a:headEnd type="none" w="med" len="med"/>
            <a:tailEnd type="triangle" w="med" len="med"/>
          </a:ln>
        </p:spPr>
      </p:cxnSp>
      <p:cxnSp>
        <p:nvCxnSpPr>
          <p:cNvPr id="763" name="Google Shape;763;g5b87b13229_0_31"/>
          <p:cNvCxnSpPr>
            <a:stCxn id="756" idx="0"/>
            <a:endCxn id="760" idx="2"/>
          </p:cNvCxnSpPr>
          <p:nvPr/>
        </p:nvCxnSpPr>
        <p:spPr>
          <a:xfrm rot="10800000">
            <a:off x="3288450" y="2382275"/>
            <a:ext cx="0" cy="131400"/>
          </a:xfrm>
          <a:prstGeom prst="straightConnector1">
            <a:avLst/>
          </a:prstGeom>
          <a:noFill/>
          <a:ln w="9525" cap="flat" cmpd="sng">
            <a:solidFill>
              <a:schemeClr val="lt2"/>
            </a:solidFill>
            <a:prstDash val="solid"/>
            <a:round/>
            <a:headEnd type="none" w="med" len="med"/>
            <a:tailEnd type="triangle" w="med" len="med"/>
          </a:ln>
        </p:spPr>
      </p:cxnSp>
      <p:cxnSp>
        <p:nvCxnSpPr>
          <p:cNvPr id="764" name="Google Shape;764;g5b87b13229_0_31"/>
          <p:cNvCxnSpPr>
            <a:stCxn id="756" idx="2"/>
            <a:endCxn id="761" idx="0"/>
          </p:cNvCxnSpPr>
          <p:nvPr/>
        </p:nvCxnSpPr>
        <p:spPr>
          <a:xfrm>
            <a:off x="3288450" y="2813675"/>
            <a:ext cx="0" cy="131400"/>
          </a:xfrm>
          <a:prstGeom prst="straightConnector1">
            <a:avLst/>
          </a:prstGeom>
          <a:noFill/>
          <a:ln w="9525" cap="flat" cmpd="sng">
            <a:solidFill>
              <a:schemeClr val="lt2"/>
            </a:solidFill>
            <a:prstDash val="solid"/>
            <a:round/>
            <a:headEnd type="none" w="med" len="med"/>
            <a:tailEnd type="triangle" w="med" len="med"/>
          </a:ln>
        </p:spPr>
      </p:cxnSp>
      <p:cxnSp>
        <p:nvCxnSpPr>
          <p:cNvPr id="765" name="Google Shape;765;g5b87b13229_0_31"/>
          <p:cNvCxnSpPr>
            <a:stCxn id="750" idx="0"/>
            <a:endCxn id="761" idx="2"/>
          </p:cNvCxnSpPr>
          <p:nvPr/>
        </p:nvCxnSpPr>
        <p:spPr>
          <a:xfrm rot="10800000">
            <a:off x="3288450" y="3245200"/>
            <a:ext cx="0" cy="131400"/>
          </a:xfrm>
          <a:prstGeom prst="straightConnector1">
            <a:avLst/>
          </a:prstGeom>
          <a:noFill/>
          <a:ln w="9525" cap="flat" cmpd="sng">
            <a:solidFill>
              <a:schemeClr val="lt2"/>
            </a:solidFill>
            <a:prstDash val="solid"/>
            <a:round/>
            <a:headEnd type="none" w="med" len="med"/>
            <a:tailEnd type="triangle" w="med" len="med"/>
          </a:ln>
        </p:spPr>
      </p:cxnSp>
      <p:sp>
        <p:nvSpPr>
          <p:cNvPr id="766" name="Google Shape;766;g5b87b13229_0_31"/>
          <p:cNvSpPr/>
          <p:nvPr/>
        </p:nvSpPr>
        <p:spPr>
          <a:xfrm>
            <a:off x="3833825" y="3029450"/>
            <a:ext cx="328500" cy="1314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g5b87b13229_0_31"/>
          <p:cNvSpPr/>
          <p:nvPr/>
        </p:nvSpPr>
        <p:spPr>
          <a:xfrm>
            <a:off x="3833825" y="2166550"/>
            <a:ext cx="328500" cy="1314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g5b87b13229_0_31"/>
          <p:cNvSpPr/>
          <p:nvPr/>
        </p:nvSpPr>
        <p:spPr>
          <a:xfrm>
            <a:off x="3833825" y="3203025"/>
            <a:ext cx="328500" cy="13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g5b87b13229_0_31"/>
          <p:cNvSpPr/>
          <p:nvPr/>
        </p:nvSpPr>
        <p:spPr>
          <a:xfrm>
            <a:off x="3833825" y="2855875"/>
            <a:ext cx="328500" cy="13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g5b87b13229_0_31"/>
          <p:cNvSpPr/>
          <p:nvPr/>
        </p:nvSpPr>
        <p:spPr>
          <a:xfrm>
            <a:off x="3833825" y="2340125"/>
            <a:ext cx="328500" cy="13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g5b87b13229_0_31"/>
          <p:cNvSpPr/>
          <p:nvPr/>
        </p:nvSpPr>
        <p:spPr>
          <a:xfrm>
            <a:off x="3833825" y="1992975"/>
            <a:ext cx="328500" cy="13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g5b87b13229_0_31"/>
          <p:cNvSpPr/>
          <p:nvPr/>
        </p:nvSpPr>
        <p:spPr>
          <a:xfrm>
            <a:off x="71450" y="1276625"/>
            <a:ext cx="5386500" cy="3056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de-DE" b="1"/>
              <a:t>Time Scale Lattice</a:t>
            </a:r>
            <a:endParaRPr b="1"/>
          </a:p>
        </p:txBody>
      </p:sp>
      <p:sp>
        <p:nvSpPr>
          <p:cNvPr id="773" name="Google Shape;773;g5b87b13229_0_31"/>
          <p:cNvSpPr/>
          <p:nvPr/>
        </p:nvSpPr>
        <p:spPr>
          <a:xfrm>
            <a:off x="5581550" y="1276625"/>
            <a:ext cx="3462300" cy="30564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ctr" rtl="0">
              <a:spcBef>
                <a:spcPts val="0"/>
              </a:spcBef>
              <a:spcAft>
                <a:spcPts val="0"/>
              </a:spcAft>
              <a:buNone/>
            </a:pPr>
            <a:r>
              <a:rPr lang="de-DE" b="1"/>
              <a:t>Propagation and Refinement Unit</a:t>
            </a:r>
            <a:endParaRPr b="1"/>
          </a:p>
        </p:txBody>
      </p:sp>
      <p:sp>
        <p:nvSpPr>
          <p:cNvPr id="774" name="Google Shape;774;g5b87b13229_0_31"/>
          <p:cNvSpPr/>
          <p:nvPr/>
        </p:nvSpPr>
        <p:spPr>
          <a:xfrm>
            <a:off x="5667976" y="1343025"/>
            <a:ext cx="843000" cy="48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a:t>B</a:t>
            </a:r>
            <a:endParaRPr/>
          </a:p>
          <a:p>
            <a:pPr marL="0" lvl="0" indent="0" algn="l" rtl="0">
              <a:spcBef>
                <a:spcPts val="0"/>
              </a:spcBef>
              <a:spcAft>
                <a:spcPts val="0"/>
              </a:spcAft>
              <a:buNone/>
            </a:pPr>
            <a:r>
              <a:rPr lang="de-DE"/>
              <a:t>(t,s)</a:t>
            </a:r>
            <a:endParaRPr/>
          </a:p>
        </p:txBody>
      </p:sp>
      <p:sp>
        <p:nvSpPr>
          <p:cNvPr id="775" name="Google Shape;775;g5b87b13229_0_31"/>
          <p:cNvSpPr/>
          <p:nvPr/>
        </p:nvSpPr>
        <p:spPr>
          <a:xfrm>
            <a:off x="8120675" y="1343025"/>
            <a:ext cx="842400" cy="48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a:t>B</a:t>
            </a:r>
            <a:endParaRPr/>
          </a:p>
          <a:p>
            <a:pPr marL="0" lvl="0" indent="0" algn="l" rtl="0">
              <a:spcBef>
                <a:spcPts val="0"/>
              </a:spcBef>
              <a:spcAft>
                <a:spcPts val="0"/>
              </a:spcAft>
              <a:buNone/>
            </a:pPr>
            <a:r>
              <a:rPr lang="de-DE"/>
              <a:t>(t,s+1)</a:t>
            </a:r>
            <a:endParaRPr/>
          </a:p>
        </p:txBody>
      </p:sp>
      <p:sp>
        <p:nvSpPr>
          <p:cNvPr id="776" name="Google Shape;776;g5b87b13229_0_31"/>
          <p:cNvSpPr/>
          <p:nvPr/>
        </p:nvSpPr>
        <p:spPr>
          <a:xfrm>
            <a:off x="5667963" y="2434813"/>
            <a:ext cx="842400" cy="486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a:t>B (t+T,s)</a:t>
            </a:r>
            <a:endParaRPr/>
          </a:p>
        </p:txBody>
      </p:sp>
      <p:sp>
        <p:nvSpPr>
          <p:cNvPr id="777" name="Google Shape;777;g5b87b13229_0_31"/>
          <p:cNvSpPr/>
          <p:nvPr/>
        </p:nvSpPr>
        <p:spPr>
          <a:xfrm>
            <a:off x="5667963" y="3526600"/>
            <a:ext cx="842400" cy="48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a:t>B</a:t>
            </a:r>
            <a:endParaRPr/>
          </a:p>
          <a:p>
            <a:pPr marL="0" lvl="0" indent="0" algn="l" rtl="0">
              <a:spcBef>
                <a:spcPts val="0"/>
              </a:spcBef>
              <a:spcAft>
                <a:spcPts val="0"/>
              </a:spcAft>
              <a:buNone/>
            </a:pPr>
            <a:r>
              <a:rPr lang="de-DE"/>
              <a:t>(t+2T,s)</a:t>
            </a:r>
            <a:endParaRPr/>
          </a:p>
        </p:txBody>
      </p:sp>
      <p:cxnSp>
        <p:nvCxnSpPr>
          <p:cNvPr id="778" name="Google Shape;778;g5b87b13229_0_31"/>
          <p:cNvCxnSpPr>
            <a:stCxn id="774" idx="2"/>
            <a:endCxn id="776" idx="0"/>
          </p:cNvCxnSpPr>
          <p:nvPr/>
        </p:nvCxnSpPr>
        <p:spPr>
          <a:xfrm flipH="1">
            <a:off x="6089176" y="1829025"/>
            <a:ext cx="300" cy="605700"/>
          </a:xfrm>
          <a:prstGeom prst="straightConnector1">
            <a:avLst/>
          </a:prstGeom>
          <a:noFill/>
          <a:ln w="9525" cap="flat" cmpd="sng">
            <a:solidFill>
              <a:schemeClr val="lt2"/>
            </a:solidFill>
            <a:prstDash val="solid"/>
            <a:round/>
            <a:headEnd type="none" w="med" len="med"/>
            <a:tailEnd type="triangle" w="med" len="med"/>
          </a:ln>
        </p:spPr>
      </p:cxnSp>
      <p:cxnSp>
        <p:nvCxnSpPr>
          <p:cNvPr id="779" name="Google Shape;779;g5b87b13229_0_31"/>
          <p:cNvCxnSpPr>
            <a:stCxn id="777" idx="0"/>
            <a:endCxn id="776" idx="2"/>
          </p:cNvCxnSpPr>
          <p:nvPr/>
        </p:nvCxnSpPr>
        <p:spPr>
          <a:xfrm rot="10800000">
            <a:off x="6089163" y="2920900"/>
            <a:ext cx="0" cy="605700"/>
          </a:xfrm>
          <a:prstGeom prst="straightConnector1">
            <a:avLst/>
          </a:prstGeom>
          <a:noFill/>
          <a:ln w="9525" cap="flat" cmpd="sng">
            <a:solidFill>
              <a:schemeClr val="lt2"/>
            </a:solidFill>
            <a:prstDash val="solid"/>
            <a:round/>
            <a:headEnd type="none" w="med" len="med"/>
            <a:tailEnd type="triangle" w="med" len="med"/>
          </a:ln>
        </p:spPr>
      </p:cxnSp>
      <p:cxnSp>
        <p:nvCxnSpPr>
          <p:cNvPr id="780" name="Google Shape;780;g5b87b13229_0_31"/>
          <p:cNvCxnSpPr>
            <a:stCxn id="774" idx="3"/>
            <a:endCxn id="775" idx="1"/>
          </p:cNvCxnSpPr>
          <p:nvPr/>
        </p:nvCxnSpPr>
        <p:spPr>
          <a:xfrm>
            <a:off x="6510976" y="1586025"/>
            <a:ext cx="1609800" cy="0"/>
          </a:xfrm>
          <a:prstGeom prst="straightConnector1">
            <a:avLst/>
          </a:prstGeom>
          <a:noFill/>
          <a:ln w="9525" cap="flat" cmpd="sng">
            <a:solidFill>
              <a:schemeClr val="dk2"/>
            </a:solidFill>
            <a:prstDash val="dot"/>
            <a:round/>
            <a:headEnd type="none" w="med" len="med"/>
            <a:tailEnd type="triangle" w="med" len="med"/>
          </a:ln>
        </p:spPr>
      </p:cxnSp>
      <p:sp>
        <p:nvSpPr>
          <p:cNvPr id="781" name="Google Shape;781;g5b87b13229_0_31"/>
          <p:cNvSpPr/>
          <p:nvPr/>
        </p:nvSpPr>
        <p:spPr>
          <a:xfrm>
            <a:off x="7909175" y="3526600"/>
            <a:ext cx="1053900" cy="4860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a:t>B</a:t>
            </a:r>
            <a:endParaRPr/>
          </a:p>
          <a:p>
            <a:pPr marL="0" lvl="0" indent="0" algn="l" rtl="0">
              <a:spcBef>
                <a:spcPts val="0"/>
              </a:spcBef>
              <a:spcAft>
                <a:spcPts val="0"/>
              </a:spcAft>
              <a:buNone/>
            </a:pPr>
            <a:r>
              <a:rPr lang="de-DE"/>
              <a:t>(t+2T,s+1)</a:t>
            </a:r>
            <a:endParaRPr/>
          </a:p>
        </p:txBody>
      </p:sp>
      <p:cxnSp>
        <p:nvCxnSpPr>
          <p:cNvPr id="782" name="Google Shape;782;g5b87b13229_0_31"/>
          <p:cNvCxnSpPr>
            <a:stCxn id="777" idx="3"/>
            <a:endCxn id="781" idx="1"/>
          </p:cNvCxnSpPr>
          <p:nvPr/>
        </p:nvCxnSpPr>
        <p:spPr>
          <a:xfrm>
            <a:off x="6510363" y="3769600"/>
            <a:ext cx="1398900" cy="0"/>
          </a:xfrm>
          <a:prstGeom prst="straightConnector1">
            <a:avLst/>
          </a:prstGeom>
          <a:noFill/>
          <a:ln w="9525" cap="flat" cmpd="sng">
            <a:solidFill>
              <a:schemeClr val="dk2"/>
            </a:solidFill>
            <a:prstDash val="dot"/>
            <a:round/>
            <a:headEnd type="none" w="med" len="med"/>
            <a:tailEnd type="triangle" w="med" len="med"/>
          </a:ln>
        </p:spPr>
      </p:cxnSp>
      <p:sp>
        <p:nvSpPr>
          <p:cNvPr id="783" name="Google Shape;783;g5b87b13229_0_31"/>
          <p:cNvSpPr/>
          <p:nvPr/>
        </p:nvSpPr>
        <p:spPr>
          <a:xfrm>
            <a:off x="7909178" y="2434800"/>
            <a:ext cx="1053900" cy="486000"/>
          </a:xfrm>
          <a:prstGeom prst="rect">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a:t>B (t+T,s+1)</a:t>
            </a:r>
            <a:endParaRPr/>
          </a:p>
        </p:txBody>
      </p:sp>
      <p:cxnSp>
        <p:nvCxnSpPr>
          <p:cNvPr id="784" name="Google Shape;784;g5b87b13229_0_31"/>
          <p:cNvCxnSpPr>
            <a:stCxn id="776" idx="3"/>
            <a:endCxn id="783" idx="1"/>
          </p:cNvCxnSpPr>
          <p:nvPr/>
        </p:nvCxnSpPr>
        <p:spPr>
          <a:xfrm>
            <a:off x="6510363" y="2677813"/>
            <a:ext cx="1398900" cy="0"/>
          </a:xfrm>
          <a:prstGeom prst="straightConnector1">
            <a:avLst/>
          </a:prstGeom>
          <a:noFill/>
          <a:ln w="9525" cap="flat" cmpd="sng">
            <a:solidFill>
              <a:schemeClr val="accent4"/>
            </a:solidFill>
            <a:prstDash val="solid"/>
            <a:round/>
            <a:headEnd type="none" w="med" len="med"/>
            <a:tailEnd type="triangle" w="med" len="med"/>
          </a:ln>
        </p:spPr>
      </p:cxnSp>
      <p:sp>
        <p:nvSpPr>
          <p:cNvPr id="785" name="Google Shape;785;g5b87b13229_0_31"/>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g5c5e27aaf1_0_34"/>
          <p:cNvSpPr txBox="1">
            <a:spLocks noGrp="1"/>
          </p:cNvSpPr>
          <p:nvPr>
            <p:ph type="body" idx="1"/>
          </p:nvPr>
        </p:nvSpPr>
        <p:spPr>
          <a:xfrm>
            <a:off x="317550" y="1390725"/>
            <a:ext cx="2354100" cy="41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sz="1800" b="1"/>
              <a:t>Loss Function:</a:t>
            </a:r>
            <a:endParaRPr/>
          </a:p>
        </p:txBody>
      </p:sp>
      <p:sp>
        <p:nvSpPr>
          <p:cNvPr id="792" name="Google Shape;792;g5c5e27aaf1_0_34"/>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28</a:t>
            </a:fld>
            <a:endParaRPr/>
          </a:p>
        </p:txBody>
      </p:sp>
      <p:sp>
        <p:nvSpPr>
          <p:cNvPr id="793" name="Google Shape;793;g5c5e27aaf1_0_34"/>
          <p:cNvSpPr txBox="1">
            <a:spLocks noGrp="1"/>
          </p:cNvSpPr>
          <p:nvPr>
            <p:ph type="title"/>
          </p:nvPr>
        </p:nvSpPr>
        <p:spPr>
          <a:xfrm>
            <a:off x="317540" y="279959"/>
            <a:ext cx="8508900" cy="41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3.3 Optimizing Video Object Detection via a Scale-Time Lattice </a:t>
            </a:r>
            <a:endParaRPr/>
          </a:p>
        </p:txBody>
      </p:sp>
      <p:pic>
        <p:nvPicPr>
          <p:cNvPr id="794" name="Google Shape;794;g5c5e27aaf1_0_34"/>
          <p:cNvPicPr preferRelativeResize="0"/>
          <p:nvPr/>
        </p:nvPicPr>
        <p:blipFill>
          <a:blip r:embed="rId3">
            <a:alphaModFix/>
          </a:blip>
          <a:stretch>
            <a:fillRect/>
          </a:stretch>
        </p:blipFill>
        <p:spPr>
          <a:xfrm>
            <a:off x="152400" y="1953525"/>
            <a:ext cx="5862651" cy="1785225"/>
          </a:xfrm>
          <a:prstGeom prst="rect">
            <a:avLst/>
          </a:prstGeom>
          <a:noFill/>
          <a:ln>
            <a:noFill/>
          </a:ln>
        </p:spPr>
      </p:pic>
      <p:sp>
        <p:nvSpPr>
          <p:cNvPr id="795" name="Google Shape;795;g5c5e27aaf1_0_34"/>
          <p:cNvSpPr txBox="1"/>
          <p:nvPr/>
        </p:nvSpPr>
        <p:spPr>
          <a:xfrm>
            <a:off x="6015050" y="1390725"/>
            <a:ext cx="3000300" cy="23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600"/>
              <a:t>The Loss function consists of two parts:</a:t>
            </a:r>
            <a:endParaRPr sz="1600"/>
          </a:p>
          <a:p>
            <a:pPr marL="0" lvl="0" indent="0" algn="l" rtl="0">
              <a:spcBef>
                <a:spcPts val="0"/>
              </a:spcBef>
              <a:spcAft>
                <a:spcPts val="0"/>
              </a:spcAft>
              <a:buNone/>
            </a:pPr>
            <a:endParaRPr sz="1600"/>
          </a:p>
          <a:p>
            <a:pPr marL="457200" lvl="0" indent="-330200" algn="l" rtl="0">
              <a:spcBef>
                <a:spcPts val="0"/>
              </a:spcBef>
              <a:spcAft>
                <a:spcPts val="0"/>
              </a:spcAft>
              <a:buSzPts val="1600"/>
              <a:buAutoNum type="arabicPeriod"/>
            </a:pPr>
            <a:r>
              <a:rPr lang="de-DE" sz="1600"/>
              <a:t>Smooth L1 loss of temporal propagation.</a:t>
            </a:r>
            <a:endParaRPr sz="1600"/>
          </a:p>
          <a:p>
            <a:pPr marL="457200" lvl="0" indent="-330200" algn="l" rtl="0">
              <a:spcBef>
                <a:spcPts val="0"/>
              </a:spcBef>
              <a:spcAft>
                <a:spcPts val="0"/>
              </a:spcAft>
              <a:buSzPts val="1600"/>
              <a:buAutoNum type="arabicPeriod"/>
            </a:pPr>
            <a:r>
              <a:rPr lang="de-DE" sz="1600"/>
              <a:t>Smooth L1 loss of spatial refinement.</a:t>
            </a:r>
            <a:endParaRPr sz="1600"/>
          </a:p>
        </p:txBody>
      </p:sp>
      <p:sp>
        <p:nvSpPr>
          <p:cNvPr id="796" name="Google Shape;796;g5c5e27aaf1_0_34"/>
          <p:cNvSpPr txBox="1"/>
          <p:nvPr/>
        </p:nvSpPr>
        <p:spPr>
          <a:xfrm>
            <a:off x="317550" y="3738825"/>
            <a:ext cx="8508900" cy="2698200"/>
          </a:xfrm>
          <a:prstGeom prst="rect">
            <a:avLst/>
          </a:prstGeom>
          <a:noFill/>
          <a:ln>
            <a:noFill/>
          </a:ln>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r>
              <a:rPr lang="de-DE" sz="1800" b="1">
                <a:solidFill>
                  <a:schemeClr val="dk1"/>
                </a:solidFill>
              </a:rPr>
              <a:t>Result:</a:t>
            </a:r>
            <a:endParaRPr sz="1800" b="1">
              <a:solidFill>
                <a:schemeClr val="dk1"/>
              </a:solidFill>
            </a:endParaRPr>
          </a:p>
          <a:p>
            <a:pPr marL="0" lvl="0" indent="0" algn="l" rtl="0">
              <a:lnSpc>
                <a:spcPct val="114000"/>
              </a:lnSpc>
              <a:spcBef>
                <a:spcPts val="0"/>
              </a:spcBef>
              <a:spcAft>
                <a:spcPts val="0"/>
              </a:spcAft>
              <a:buNone/>
            </a:pPr>
            <a:r>
              <a:rPr lang="de-DE" sz="1600">
                <a:solidFill>
                  <a:schemeClr val="dk1"/>
                </a:solidFill>
              </a:rPr>
              <a:t>mAP of 79.6% at 20 fps on ImageNet VID dataset using Nvidia Titan X or</a:t>
            </a:r>
            <a:endParaRPr sz="1600">
              <a:solidFill>
                <a:schemeClr val="dk1"/>
              </a:solidFill>
            </a:endParaRPr>
          </a:p>
          <a:p>
            <a:pPr marL="0" lvl="0" indent="0" algn="l" rtl="0">
              <a:lnSpc>
                <a:spcPct val="114000"/>
              </a:lnSpc>
              <a:spcBef>
                <a:spcPts val="0"/>
              </a:spcBef>
              <a:spcAft>
                <a:spcPts val="0"/>
              </a:spcAft>
              <a:buClr>
                <a:schemeClr val="dk1"/>
              </a:buClr>
              <a:buSzPts val="1100"/>
              <a:buFont typeface="Arial"/>
              <a:buNone/>
            </a:pPr>
            <a:r>
              <a:rPr lang="de-DE" sz="1600">
                <a:solidFill>
                  <a:schemeClr val="dk1"/>
                </a:solidFill>
              </a:rPr>
              <a:t>mAP of 79% at 62 fps on ImageNet VID using Nvidia Titan X</a:t>
            </a:r>
            <a:endParaRPr sz="1600">
              <a:solidFill>
                <a:schemeClr val="dk1"/>
              </a:solidFill>
            </a:endParaRPr>
          </a:p>
          <a:p>
            <a:pPr marL="0" lvl="0" indent="0" algn="l" rtl="0">
              <a:spcBef>
                <a:spcPts val="0"/>
              </a:spcBef>
              <a:spcAft>
                <a:spcPts val="0"/>
              </a:spcAft>
              <a:buNone/>
            </a:pPr>
            <a:endParaRPr/>
          </a:p>
        </p:txBody>
      </p:sp>
      <p:sp>
        <p:nvSpPr>
          <p:cNvPr id="797" name="Google Shape;797;g5c5e27aaf1_0_34"/>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g5c7742bae4_1_341"/>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39725" algn="l" rtl="0">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Feature-based Video Object Detection</a:t>
            </a:r>
            <a:endParaRPr>
              <a:solidFill>
                <a:srgbClr val="B7B7B7"/>
              </a:solidFill>
            </a:endParaRPr>
          </a:p>
          <a:p>
            <a:pPr marL="719999" lvl="0" indent="-339725" algn="l" rtl="0">
              <a:lnSpc>
                <a:spcPct val="114000"/>
              </a:lnSpc>
              <a:spcBef>
                <a:spcPts val="0"/>
              </a:spcBef>
              <a:spcAft>
                <a:spcPts val="0"/>
              </a:spcAft>
              <a:buSzPts val="1600"/>
              <a:buAutoNum type="arabicPeriod"/>
            </a:pPr>
            <a:r>
              <a:rPr lang="de-DE">
                <a:solidFill>
                  <a:srgbClr val="000000"/>
                </a:solidFill>
              </a:rPr>
              <a:t>Box-Level-based Video Object Detection</a:t>
            </a:r>
            <a:endParaRPr>
              <a:solidFill>
                <a:srgbClr val="000000"/>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Definition</a:t>
            </a:r>
            <a:r>
              <a:rPr lang="de-DE">
                <a:solidFill>
                  <a:srgbClr val="000000"/>
                </a:solidFill>
              </a:rPr>
              <a:t> </a:t>
            </a:r>
            <a:endParaRPr/>
          </a:p>
          <a:p>
            <a:pPr marL="1439999" lvl="1" indent="-177800" algn="l" rtl="0">
              <a:spcBef>
                <a:spcPts val="0"/>
              </a:spcBef>
              <a:spcAft>
                <a:spcPts val="0"/>
              </a:spcAft>
              <a:buClr>
                <a:srgbClr val="999999"/>
              </a:buClr>
              <a:buSzPts val="1600"/>
              <a:buAutoNum type="arabicPeriod"/>
            </a:pPr>
            <a:r>
              <a:rPr lang="de-DE">
                <a:solidFill>
                  <a:srgbClr val="999999"/>
                </a:solidFill>
              </a:rPr>
              <a:t>Object Detection from Video Tubelets with Convolutional Neural Networks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Optimizing Video Object Detection via Scale-Time Lattice</a:t>
            </a:r>
            <a:endParaRPr>
              <a:solidFill>
                <a:srgbClr val="999999"/>
              </a:solidFill>
            </a:endParaRPr>
          </a:p>
          <a:p>
            <a:pPr marL="1439999" lvl="1" indent="-177800" algn="l" rtl="0">
              <a:spcBef>
                <a:spcPts val="0"/>
              </a:spcBef>
              <a:spcAft>
                <a:spcPts val="0"/>
              </a:spcAft>
              <a:buClr>
                <a:srgbClr val="000000"/>
              </a:buClr>
              <a:buSzPts val="1600"/>
              <a:buAutoNum type="arabicPeriod"/>
            </a:pPr>
            <a:r>
              <a:rPr lang="de-DE">
                <a:solidFill>
                  <a:srgbClr val="000000"/>
                </a:solidFill>
              </a:rPr>
              <a:t>Context Matters: Refining Object Detection in Video with Recurrent Neural Networks </a:t>
            </a:r>
            <a:endParaRPr>
              <a:solidFill>
                <a:srgbClr val="000000"/>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Spatially Supervised Recurrent Convolutional Neural Networks for Visual Object Tracking</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marL="0" lvl="0" indent="0" algn="l" rtl="0">
              <a:lnSpc>
                <a:spcPct val="114000"/>
              </a:lnSpc>
              <a:spcBef>
                <a:spcPts val="0"/>
              </a:spcBef>
              <a:spcAft>
                <a:spcPts val="0"/>
              </a:spcAft>
              <a:buNone/>
            </a:pPr>
            <a:endParaRPr sz="2200"/>
          </a:p>
        </p:txBody>
      </p:sp>
      <p:sp>
        <p:nvSpPr>
          <p:cNvPr id="803" name="Google Shape;803;g5c7742bae4_1_341"/>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29</a:t>
            </a:fld>
            <a:endParaRPr/>
          </a:p>
        </p:txBody>
      </p:sp>
      <p:sp>
        <p:nvSpPr>
          <p:cNvPr id="804" name="Google Shape;804;g5c7742bae4_1_341"/>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805" name="Google Shape;805;g5c7742bae4_1_341"/>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5c164b5d39_0_7"/>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77825" algn="l" rtl="0">
              <a:lnSpc>
                <a:spcPct val="114000"/>
              </a:lnSpc>
              <a:spcBef>
                <a:spcPts val="0"/>
              </a:spcBef>
              <a:spcAft>
                <a:spcPts val="0"/>
              </a:spcAft>
              <a:buClr>
                <a:schemeClr val="dk1"/>
              </a:buClr>
              <a:buSzPts val="2200"/>
              <a:buFont typeface="Arial"/>
              <a:buAutoNum type="arabicPeriod"/>
            </a:pPr>
            <a:r>
              <a:rPr lang="de-DE" sz="2200"/>
              <a:t>Intro</a:t>
            </a:r>
            <a:endParaRPr sz="2200"/>
          </a:p>
          <a:p>
            <a:pPr marL="1439999" lvl="1" indent="-215900" algn="l" rtl="0">
              <a:lnSpc>
                <a:spcPct val="114000"/>
              </a:lnSpc>
              <a:spcBef>
                <a:spcPts val="0"/>
              </a:spcBef>
              <a:spcAft>
                <a:spcPts val="0"/>
              </a:spcAft>
              <a:buSzPts val="2200"/>
              <a:buAutoNum type="arabicPeriod"/>
            </a:pPr>
            <a:r>
              <a:rPr lang="de-DE" sz="2200"/>
              <a:t>Image and Video Object Detection in general</a:t>
            </a:r>
            <a:endParaRPr sz="2200"/>
          </a:p>
          <a:p>
            <a:pPr marL="1439999" lvl="1" indent="-215900" algn="l" rtl="0">
              <a:lnSpc>
                <a:spcPct val="114000"/>
              </a:lnSpc>
              <a:spcBef>
                <a:spcPts val="0"/>
              </a:spcBef>
              <a:spcAft>
                <a:spcPts val="0"/>
              </a:spcAft>
              <a:buClr>
                <a:srgbClr val="B7B7B7"/>
              </a:buClr>
              <a:buSzPts val="2200"/>
              <a:buAutoNum type="arabicPeriod"/>
            </a:pPr>
            <a:r>
              <a:rPr lang="de-DE" sz="2200">
                <a:solidFill>
                  <a:srgbClr val="B7B7B7"/>
                </a:solidFill>
              </a:rPr>
              <a:t>Recurrent Neural Networks in general</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 </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marL="0" lvl="0" indent="0" algn="l" rtl="0">
              <a:lnSpc>
                <a:spcPct val="114000"/>
              </a:lnSpc>
              <a:spcBef>
                <a:spcPts val="0"/>
              </a:spcBef>
              <a:spcAft>
                <a:spcPts val="0"/>
              </a:spcAft>
              <a:buNone/>
            </a:pPr>
            <a:endParaRPr sz="2200"/>
          </a:p>
        </p:txBody>
      </p:sp>
      <p:sp>
        <p:nvSpPr>
          <p:cNvPr id="199" name="Google Shape;199;g5c164b5d39_0_7"/>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3</a:t>
            </a:fld>
            <a:endParaRPr/>
          </a:p>
        </p:txBody>
      </p:sp>
      <p:sp>
        <p:nvSpPr>
          <p:cNvPr id="200" name="Google Shape;200;g5c164b5d39_0_7"/>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201" name="Google Shape;201;g5c164b5d39_0_7"/>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g59afd5c705_0_68"/>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30</a:t>
            </a:fld>
            <a:endParaRPr/>
          </a:p>
        </p:txBody>
      </p:sp>
      <p:sp>
        <p:nvSpPr>
          <p:cNvPr id="811" name="Google Shape;811;g59afd5c705_0_68"/>
          <p:cNvSpPr txBox="1">
            <a:spLocks noGrp="1"/>
          </p:cNvSpPr>
          <p:nvPr>
            <p:ph type="title"/>
          </p:nvPr>
        </p:nvSpPr>
        <p:spPr>
          <a:xfrm>
            <a:off x="319090" y="994334"/>
            <a:ext cx="8508900" cy="8208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3.4 Context Matters: Refining Object Detection in Video with Recurrent Neural Networks</a:t>
            </a:r>
            <a:endParaRPr/>
          </a:p>
        </p:txBody>
      </p:sp>
      <p:pic>
        <p:nvPicPr>
          <p:cNvPr id="812" name="Google Shape;812;g59afd5c705_0_68" descr="Bild"/>
          <p:cNvPicPr preferRelativeResize="0"/>
          <p:nvPr/>
        </p:nvPicPr>
        <p:blipFill rotWithShape="1">
          <a:blip r:embed="rId3">
            <a:alphaModFix/>
          </a:blip>
          <a:srcRect/>
          <a:stretch/>
        </p:blipFill>
        <p:spPr>
          <a:xfrm>
            <a:off x="950745" y="2129055"/>
            <a:ext cx="629739" cy="629739"/>
          </a:xfrm>
          <a:prstGeom prst="rect">
            <a:avLst/>
          </a:prstGeom>
          <a:noFill/>
          <a:ln>
            <a:noFill/>
          </a:ln>
        </p:spPr>
      </p:pic>
      <p:pic>
        <p:nvPicPr>
          <p:cNvPr id="813" name="Google Shape;813;g59afd5c705_0_68" descr="Bild"/>
          <p:cNvPicPr preferRelativeResize="0"/>
          <p:nvPr/>
        </p:nvPicPr>
        <p:blipFill rotWithShape="1">
          <a:blip r:embed="rId3">
            <a:alphaModFix/>
          </a:blip>
          <a:srcRect/>
          <a:stretch/>
        </p:blipFill>
        <p:spPr>
          <a:xfrm>
            <a:off x="950743" y="2875105"/>
            <a:ext cx="629739" cy="629739"/>
          </a:xfrm>
          <a:prstGeom prst="rect">
            <a:avLst/>
          </a:prstGeom>
          <a:noFill/>
          <a:ln>
            <a:noFill/>
          </a:ln>
        </p:spPr>
      </p:pic>
      <p:sp>
        <p:nvSpPr>
          <p:cNvPr id="814" name="Google Shape;814;g59afd5c705_0_68"/>
          <p:cNvSpPr txBox="1"/>
          <p:nvPr/>
        </p:nvSpPr>
        <p:spPr>
          <a:xfrm>
            <a:off x="321005" y="2315299"/>
            <a:ext cx="6297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a:t>
            </a:r>
            <a:endParaRPr/>
          </a:p>
        </p:txBody>
      </p:sp>
      <p:sp>
        <p:nvSpPr>
          <p:cNvPr id="815" name="Google Shape;815;g59afd5c705_0_68"/>
          <p:cNvSpPr txBox="1"/>
          <p:nvPr/>
        </p:nvSpPr>
        <p:spPr>
          <a:xfrm>
            <a:off x="166689" y="3065422"/>
            <a:ext cx="8535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t+1</a:t>
            </a:r>
            <a:endParaRPr/>
          </a:p>
        </p:txBody>
      </p:sp>
      <p:cxnSp>
        <p:nvCxnSpPr>
          <p:cNvPr id="816" name="Google Shape;816;g59afd5c705_0_68"/>
          <p:cNvCxnSpPr/>
          <p:nvPr/>
        </p:nvCxnSpPr>
        <p:spPr>
          <a:xfrm>
            <a:off x="1580481" y="2457433"/>
            <a:ext cx="169200" cy="5400"/>
          </a:xfrm>
          <a:prstGeom prst="straightConnector1">
            <a:avLst/>
          </a:prstGeom>
          <a:noFill/>
          <a:ln w="9525" cap="flat" cmpd="sng">
            <a:solidFill>
              <a:schemeClr val="dk1"/>
            </a:solidFill>
            <a:prstDash val="solid"/>
            <a:round/>
            <a:headEnd type="none" w="sm" len="sm"/>
            <a:tailEnd type="triangle" w="med" len="med"/>
          </a:ln>
        </p:spPr>
      </p:cxnSp>
      <p:cxnSp>
        <p:nvCxnSpPr>
          <p:cNvPr id="817" name="Google Shape;817;g59afd5c705_0_68"/>
          <p:cNvCxnSpPr/>
          <p:nvPr/>
        </p:nvCxnSpPr>
        <p:spPr>
          <a:xfrm>
            <a:off x="1580479" y="3207423"/>
            <a:ext cx="169200" cy="5400"/>
          </a:xfrm>
          <a:prstGeom prst="straightConnector1">
            <a:avLst/>
          </a:prstGeom>
          <a:noFill/>
          <a:ln w="9525" cap="flat" cmpd="sng">
            <a:solidFill>
              <a:schemeClr val="dk1"/>
            </a:solidFill>
            <a:prstDash val="solid"/>
            <a:round/>
            <a:headEnd type="none" w="sm" len="sm"/>
            <a:tailEnd type="triangle" w="med" len="med"/>
          </a:ln>
        </p:spPr>
      </p:cxnSp>
      <p:cxnSp>
        <p:nvCxnSpPr>
          <p:cNvPr id="818" name="Google Shape;818;g59afd5c705_0_68"/>
          <p:cNvCxnSpPr>
            <a:stCxn id="819" idx="3"/>
            <a:endCxn id="820" idx="1"/>
          </p:cNvCxnSpPr>
          <p:nvPr/>
        </p:nvCxnSpPr>
        <p:spPr>
          <a:xfrm rot="10800000" flipH="1">
            <a:off x="3005423" y="2462880"/>
            <a:ext cx="199800" cy="4200"/>
          </a:xfrm>
          <a:prstGeom prst="straightConnector1">
            <a:avLst/>
          </a:prstGeom>
          <a:noFill/>
          <a:ln w="9525" cap="flat" cmpd="sng">
            <a:solidFill>
              <a:schemeClr val="dk1"/>
            </a:solidFill>
            <a:prstDash val="solid"/>
            <a:round/>
            <a:headEnd type="none" w="sm" len="sm"/>
            <a:tailEnd type="triangle" w="med" len="med"/>
          </a:ln>
        </p:spPr>
      </p:cxnSp>
      <p:cxnSp>
        <p:nvCxnSpPr>
          <p:cNvPr id="821" name="Google Shape;821;g59afd5c705_0_68"/>
          <p:cNvCxnSpPr/>
          <p:nvPr/>
        </p:nvCxnSpPr>
        <p:spPr>
          <a:xfrm rot="10800000" flipH="1">
            <a:off x="3021697" y="3215741"/>
            <a:ext cx="164400" cy="1800"/>
          </a:xfrm>
          <a:prstGeom prst="straightConnector1">
            <a:avLst/>
          </a:prstGeom>
          <a:noFill/>
          <a:ln w="9525" cap="flat" cmpd="sng">
            <a:solidFill>
              <a:schemeClr val="dk1"/>
            </a:solidFill>
            <a:prstDash val="solid"/>
            <a:round/>
            <a:headEnd type="none" w="sm" len="sm"/>
            <a:tailEnd type="triangle" w="med" len="med"/>
          </a:ln>
        </p:spPr>
      </p:cxnSp>
      <p:cxnSp>
        <p:nvCxnSpPr>
          <p:cNvPr id="822" name="Google Shape;822;g59afd5c705_0_68"/>
          <p:cNvCxnSpPr>
            <a:stCxn id="823" idx="3"/>
          </p:cNvCxnSpPr>
          <p:nvPr/>
        </p:nvCxnSpPr>
        <p:spPr>
          <a:xfrm rot="10800000" flipH="1">
            <a:off x="3020117" y="4257297"/>
            <a:ext cx="169200" cy="6600"/>
          </a:xfrm>
          <a:prstGeom prst="straightConnector1">
            <a:avLst/>
          </a:prstGeom>
          <a:noFill/>
          <a:ln w="9525" cap="flat" cmpd="sng">
            <a:solidFill>
              <a:schemeClr val="dk1"/>
            </a:solidFill>
            <a:prstDash val="solid"/>
            <a:round/>
            <a:headEnd type="none" w="sm" len="sm"/>
            <a:tailEnd type="triangle" w="med" len="med"/>
          </a:ln>
        </p:spPr>
      </p:cxnSp>
      <p:sp>
        <p:nvSpPr>
          <p:cNvPr id="820" name="Google Shape;820;g59afd5c705_0_68"/>
          <p:cNvSpPr/>
          <p:nvPr/>
        </p:nvSpPr>
        <p:spPr>
          <a:xfrm>
            <a:off x="3205175" y="2147948"/>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a:solidFill>
                  <a:schemeClr val="lt1"/>
                </a:solidFill>
              </a:rPr>
              <a:t>Pseudo labels</a:t>
            </a:r>
            <a:endParaRPr/>
          </a:p>
        </p:txBody>
      </p:sp>
      <p:pic>
        <p:nvPicPr>
          <p:cNvPr id="824" name="Google Shape;824;g59afd5c705_0_68" descr="Bild"/>
          <p:cNvPicPr preferRelativeResize="0"/>
          <p:nvPr/>
        </p:nvPicPr>
        <p:blipFill rotWithShape="1">
          <a:blip r:embed="rId3">
            <a:alphaModFix/>
          </a:blip>
          <a:srcRect/>
          <a:stretch/>
        </p:blipFill>
        <p:spPr>
          <a:xfrm>
            <a:off x="965911" y="3943283"/>
            <a:ext cx="629739" cy="629739"/>
          </a:xfrm>
          <a:prstGeom prst="rect">
            <a:avLst/>
          </a:prstGeom>
          <a:noFill/>
          <a:ln>
            <a:noFill/>
          </a:ln>
        </p:spPr>
      </p:pic>
      <p:sp>
        <p:nvSpPr>
          <p:cNvPr id="825" name="Google Shape;825;g59afd5c705_0_68"/>
          <p:cNvSpPr txBox="1"/>
          <p:nvPr/>
        </p:nvSpPr>
        <p:spPr>
          <a:xfrm>
            <a:off x="181857" y="4133600"/>
            <a:ext cx="8535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t+T</a:t>
            </a:r>
            <a:endParaRPr sz="1600" b="0" i="0" u="none" strike="noStrike" cap="none">
              <a:solidFill>
                <a:schemeClr val="dk1"/>
              </a:solidFill>
              <a:latin typeface="Arial"/>
              <a:ea typeface="Arial"/>
              <a:cs typeface="Arial"/>
              <a:sym typeface="Arial"/>
            </a:endParaRPr>
          </a:p>
        </p:txBody>
      </p:sp>
      <p:cxnSp>
        <p:nvCxnSpPr>
          <p:cNvPr id="826" name="Google Shape;826;g59afd5c705_0_68"/>
          <p:cNvCxnSpPr/>
          <p:nvPr/>
        </p:nvCxnSpPr>
        <p:spPr>
          <a:xfrm>
            <a:off x="1595647" y="4275601"/>
            <a:ext cx="169200" cy="5400"/>
          </a:xfrm>
          <a:prstGeom prst="straightConnector1">
            <a:avLst/>
          </a:prstGeom>
          <a:noFill/>
          <a:ln w="9525" cap="flat" cmpd="sng">
            <a:solidFill>
              <a:schemeClr val="dk1"/>
            </a:solidFill>
            <a:prstDash val="solid"/>
            <a:round/>
            <a:headEnd type="none" w="sm" len="sm"/>
            <a:tailEnd type="triangle" w="med" len="med"/>
          </a:ln>
        </p:spPr>
      </p:cxnSp>
      <p:sp>
        <p:nvSpPr>
          <p:cNvPr id="823" name="Google Shape;823;g59afd5c705_0_68"/>
          <p:cNvSpPr/>
          <p:nvPr/>
        </p:nvSpPr>
        <p:spPr>
          <a:xfrm>
            <a:off x="1781417" y="4017297"/>
            <a:ext cx="12387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Pseudo- labeler</a:t>
            </a:r>
            <a:endParaRPr/>
          </a:p>
        </p:txBody>
      </p:sp>
      <p:sp>
        <p:nvSpPr>
          <p:cNvPr id="827" name="Google Shape;827;g59afd5c705_0_68"/>
          <p:cNvSpPr/>
          <p:nvPr/>
        </p:nvSpPr>
        <p:spPr>
          <a:xfrm>
            <a:off x="4688472" y="2210806"/>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GRU</a:t>
            </a:r>
            <a:endParaRPr/>
          </a:p>
        </p:txBody>
      </p:sp>
      <p:cxnSp>
        <p:nvCxnSpPr>
          <p:cNvPr id="828" name="Google Shape;828;g59afd5c705_0_68"/>
          <p:cNvCxnSpPr>
            <a:stCxn id="820" idx="3"/>
            <a:endCxn id="827" idx="1"/>
          </p:cNvCxnSpPr>
          <p:nvPr/>
        </p:nvCxnSpPr>
        <p:spPr>
          <a:xfrm rot="10800000" flipH="1">
            <a:off x="4479275" y="2457398"/>
            <a:ext cx="209100" cy="5400"/>
          </a:xfrm>
          <a:prstGeom prst="straightConnector1">
            <a:avLst/>
          </a:prstGeom>
          <a:noFill/>
          <a:ln w="9525" cap="flat" cmpd="sng">
            <a:solidFill>
              <a:schemeClr val="dk1"/>
            </a:solidFill>
            <a:prstDash val="solid"/>
            <a:round/>
            <a:headEnd type="none" w="sm" len="sm"/>
            <a:tailEnd type="triangle" w="med" len="med"/>
          </a:ln>
        </p:spPr>
      </p:cxnSp>
      <p:cxnSp>
        <p:nvCxnSpPr>
          <p:cNvPr id="829" name="Google Shape;829;g59afd5c705_0_68"/>
          <p:cNvCxnSpPr>
            <a:stCxn id="830" idx="3"/>
            <a:endCxn id="831" idx="1"/>
          </p:cNvCxnSpPr>
          <p:nvPr/>
        </p:nvCxnSpPr>
        <p:spPr>
          <a:xfrm>
            <a:off x="4483812" y="3207403"/>
            <a:ext cx="195300" cy="0"/>
          </a:xfrm>
          <a:prstGeom prst="straightConnector1">
            <a:avLst/>
          </a:prstGeom>
          <a:noFill/>
          <a:ln w="9525" cap="flat" cmpd="sng">
            <a:solidFill>
              <a:schemeClr val="dk1"/>
            </a:solidFill>
            <a:prstDash val="solid"/>
            <a:round/>
            <a:headEnd type="none" w="sm" len="sm"/>
            <a:tailEnd type="triangle" w="med" len="med"/>
          </a:ln>
        </p:spPr>
      </p:cxnSp>
      <p:cxnSp>
        <p:nvCxnSpPr>
          <p:cNvPr id="832" name="Google Shape;832;g59afd5c705_0_68"/>
          <p:cNvCxnSpPr>
            <a:stCxn id="827" idx="2"/>
            <a:endCxn id="831" idx="0"/>
          </p:cNvCxnSpPr>
          <p:nvPr/>
        </p:nvCxnSpPr>
        <p:spPr>
          <a:xfrm flipH="1">
            <a:off x="5050722" y="2704006"/>
            <a:ext cx="9300" cy="256800"/>
          </a:xfrm>
          <a:prstGeom prst="straightConnector1">
            <a:avLst/>
          </a:prstGeom>
          <a:noFill/>
          <a:ln w="9525" cap="flat" cmpd="sng">
            <a:solidFill>
              <a:schemeClr val="dk1"/>
            </a:solidFill>
            <a:prstDash val="solid"/>
            <a:round/>
            <a:headEnd type="none" w="sm" len="sm"/>
            <a:tailEnd type="triangle" w="med" len="med"/>
          </a:ln>
        </p:spPr>
      </p:cxnSp>
      <p:sp>
        <p:nvSpPr>
          <p:cNvPr id="833" name="Google Shape;833;g59afd5c705_0_68"/>
          <p:cNvSpPr/>
          <p:nvPr/>
        </p:nvSpPr>
        <p:spPr>
          <a:xfrm>
            <a:off x="5595408" y="2129055"/>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Bounding boxes + class probabilities</a:t>
            </a:r>
            <a:endParaRPr/>
          </a:p>
        </p:txBody>
      </p:sp>
      <p:sp>
        <p:nvSpPr>
          <p:cNvPr id="834" name="Google Shape;834;g59afd5c705_0_68"/>
          <p:cNvSpPr/>
          <p:nvPr/>
        </p:nvSpPr>
        <p:spPr>
          <a:xfrm>
            <a:off x="5595408" y="2892551"/>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Bounding boxes + class probabilities</a:t>
            </a:r>
            <a:endParaRPr/>
          </a:p>
        </p:txBody>
      </p:sp>
      <p:cxnSp>
        <p:nvCxnSpPr>
          <p:cNvPr id="835" name="Google Shape;835;g59afd5c705_0_68"/>
          <p:cNvCxnSpPr>
            <a:stCxn id="836" idx="3"/>
            <a:endCxn id="837" idx="1"/>
          </p:cNvCxnSpPr>
          <p:nvPr/>
        </p:nvCxnSpPr>
        <p:spPr>
          <a:xfrm rot="10800000" flipH="1">
            <a:off x="4471228" y="4262403"/>
            <a:ext cx="199500" cy="1500"/>
          </a:xfrm>
          <a:prstGeom prst="straightConnector1">
            <a:avLst/>
          </a:prstGeom>
          <a:noFill/>
          <a:ln w="9525" cap="flat" cmpd="sng">
            <a:solidFill>
              <a:schemeClr val="dk1"/>
            </a:solidFill>
            <a:prstDash val="solid"/>
            <a:round/>
            <a:headEnd type="none" w="sm" len="sm"/>
            <a:tailEnd type="triangle" w="med" len="med"/>
          </a:ln>
        </p:spPr>
      </p:cxnSp>
      <p:cxnSp>
        <p:nvCxnSpPr>
          <p:cNvPr id="838" name="Google Shape;838;g59afd5c705_0_68"/>
          <p:cNvCxnSpPr>
            <a:endCxn id="833" idx="1"/>
          </p:cNvCxnSpPr>
          <p:nvPr/>
        </p:nvCxnSpPr>
        <p:spPr>
          <a:xfrm rot="10800000" flipH="1">
            <a:off x="5427708" y="2443905"/>
            <a:ext cx="167700" cy="5400"/>
          </a:xfrm>
          <a:prstGeom prst="straightConnector1">
            <a:avLst/>
          </a:prstGeom>
          <a:noFill/>
          <a:ln w="9525" cap="flat" cmpd="sng">
            <a:solidFill>
              <a:schemeClr val="dk1"/>
            </a:solidFill>
            <a:prstDash val="solid"/>
            <a:round/>
            <a:headEnd type="none" w="sm" len="sm"/>
            <a:tailEnd type="triangle" w="med" len="med"/>
          </a:ln>
        </p:spPr>
      </p:cxnSp>
      <p:sp>
        <p:nvSpPr>
          <p:cNvPr id="839" name="Google Shape;839;g59afd5c705_0_68"/>
          <p:cNvSpPr txBox="1"/>
          <p:nvPr/>
        </p:nvSpPr>
        <p:spPr>
          <a:xfrm rot="5400000">
            <a:off x="723661" y="3580693"/>
            <a:ext cx="2274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a:t>
            </a:r>
            <a:endParaRPr/>
          </a:p>
        </p:txBody>
      </p:sp>
      <p:sp>
        <p:nvSpPr>
          <p:cNvPr id="840" name="Google Shape;840;g59afd5c705_0_68"/>
          <p:cNvSpPr/>
          <p:nvPr/>
        </p:nvSpPr>
        <p:spPr>
          <a:xfrm>
            <a:off x="1775797" y="2964800"/>
            <a:ext cx="12387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Pseudo- labeler</a:t>
            </a:r>
            <a:endParaRPr/>
          </a:p>
        </p:txBody>
      </p:sp>
      <p:sp>
        <p:nvSpPr>
          <p:cNvPr id="819" name="Google Shape;819;g59afd5c705_0_68"/>
          <p:cNvSpPr/>
          <p:nvPr/>
        </p:nvSpPr>
        <p:spPr>
          <a:xfrm>
            <a:off x="1766723" y="2220480"/>
            <a:ext cx="12387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Pseudo- labeler</a:t>
            </a:r>
            <a:endParaRPr/>
          </a:p>
        </p:txBody>
      </p:sp>
      <p:sp>
        <p:nvSpPr>
          <p:cNvPr id="830" name="Google Shape;830;g59afd5c705_0_68"/>
          <p:cNvSpPr/>
          <p:nvPr/>
        </p:nvSpPr>
        <p:spPr>
          <a:xfrm>
            <a:off x="3209712" y="2892553"/>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a:solidFill>
                  <a:schemeClr val="lt1"/>
                </a:solidFill>
              </a:rPr>
              <a:t>Pseudo labels</a:t>
            </a:r>
            <a:endParaRPr/>
          </a:p>
        </p:txBody>
      </p:sp>
      <p:sp>
        <p:nvSpPr>
          <p:cNvPr id="836" name="Google Shape;836;g59afd5c705_0_68"/>
          <p:cNvSpPr/>
          <p:nvPr/>
        </p:nvSpPr>
        <p:spPr>
          <a:xfrm>
            <a:off x="3197128" y="3949053"/>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a:solidFill>
                  <a:schemeClr val="lt1"/>
                </a:solidFill>
              </a:rPr>
              <a:t>Pseudo labels</a:t>
            </a:r>
            <a:endParaRPr/>
          </a:p>
        </p:txBody>
      </p:sp>
      <p:sp>
        <p:nvSpPr>
          <p:cNvPr id="831" name="Google Shape;831;g59afd5c705_0_68"/>
          <p:cNvSpPr/>
          <p:nvPr/>
        </p:nvSpPr>
        <p:spPr>
          <a:xfrm>
            <a:off x="4679210" y="2960795"/>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GRU</a:t>
            </a:r>
            <a:endParaRPr/>
          </a:p>
        </p:txBody>
      </p:sp>
      <p:sp>
        <p:nvSpPr>
          <p:cNvPr id="837" name="Google Shape;837;g59afd5c705_0_68"/>
          <p:cNvSpPr/>
          <p:nvPr/>
        </p:nvSpPr>
        <p:spPr>
          <a:xfrm>
            <a:off x="4670780" y="4015742"/>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GRU</a:t>
            </a:r>
            <a:endParaRPr/>
          </a:p>
        </p:txBody>
      </p:sp>
      <p:cxnSp>
        <p:nvCxnSpPr>
          <p:cNvPr id="841" name="Google Shape;841;g59afd5c705_0_68"/>
          <p:cNvCxnSpPr>
            <a:stCxn id="831" idx="3"/>
            <a:endCxn id="834" idx="1"/>
          </p:cNvCxnSpPr>
          <p:nvPr/>
        </p:nvCxnSpPr>
        <p:spPr>
          <a:xfrm>
            <a:off x="5422310" y="3207395"/>
            <a:ext cx="173100" cy="0"/>
          </a:xfrm>
          <a:prstGeom prst="straightConnector1">
            <a:avLst/>
          </a:prstGeom>
          <a:noFill/>
          <a:ln w="9525" cap="flat" cmpd="sng">
            <a:solidFill>
              <a:schemeClr val="dk1"/>
            </a:solidFill>
            <a:prstDash val="solid"/>
            <a:round/>
            <a:headEnd type="none" w="sm" len="sm"/>
            <a:tailEnd type="triangle" w="med" len="med"/>
          </a:ln>
        </p:spPr>
      </p:cxnSp>
      <p:cxnSp>
        <p:nvCxnSpPr>
          <p:cNvPr id="842" name="Google Shape;842;g59afd5c705_0_68"/>
          <p:cNvCxnSpPr>
            <a:stCxn id="837" idx="3"/>
            <a:endCxn id="843" idx="1"/>
          </p:cNvCxnSpPr>
          <p:nvPr/>
        </p:nvCxnSpPr>
        <p:spPr>
          <a:xfrm rot="10800000" flipH="1">
            <a:off x="5413880" y="4254542"/>
            <a:ext cx="181500" cy="7800"/>
          </a:xfrm>
          <a:prstGeom prst="straightConnector1">
            <a:avLst/>
          </a:prstGeom>
          <a:noFill/>
          <a:ln w="9525" cap="flat" cmpd="sng">
            <a:solidFill>
              <a:schemeClr val="dk1"/>
            </a:solidFill>
            <a:prstDash val="solid"/>
            <a:round/>
            <a:headEnd type="none" w="sm" len="sm"/>
            <a:tailEnd type="triangle" w="med" len="med"/>
          </a:ln>
        </p:spPr>
      </p:cxnSp>
      <p:cxnSp>
        <p:nvCxnSpPr>
          <p:cNvPr id="844" name="Google Shape;844;g59afd5c705_0_68"/>
          <p:cNvCxnSpPr>
            <a:stCxn id="831" idx="2"/>
            <a:endCxn id="837" idx="0"/>
          </p:cNvCxnSpPr>
          <p:nvPr/>
        </p:nvCxnSpPr>
        <p:spPr>
          <a:xfrm flipH="1">
            <a:off x="5042360" y="3453995"/>
            <a:ext cx="8400" cy="561600"/>
          </a:xfrm>
          <a:prstGeom prst="straightConnector1">
            <a:avLst/>
          </a:prstGeom>
          <a:noFill/>
          <a:ln w="9525" cap="flat" cmpd="sng">
            <a:solidFill>
              <a:schemeClr val="dk1"/>
            </a:solidFill>
            <a:prstDash val="solid"/>
            <a:round/>
            <a:headEnd type="none" w="sm" len="sm"/>
            <a:tailEnd type="triangle" w="med" len="med"/>
          </a:ln>
        </p:spPr>
      </p:cxnSp>
      <p:sp>
        <p:nvSpPr>
          <p:cNvPr id="843" name="Google Shape;843;g59afd5c705_0_68"/>
          <p:cNvSpPr/>
          <p:nvPr/>
        </p:nvSpPr>
        <p:spPr>
          <a:xfrm>
            <a:off x="5595408" y="3939781"/>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Bounding boxes + class probabilities</a:t>
            </a:r>
            <a:endParaRPr/>
          </a:p>
        </p:txBody>
      </p:sp>
      <p:sp>
        <p:nvSpPr>
          <p:cNvPr id="845" name="Google Shape;845;g59afd5c705_0_68"/>
          <p:cNvSpPr txBox="1"/>
          <p:nvPr/>
        </p:nvSpPr>
        <p:spPr>
          <a:xfrm>
            <a:off x="7136788" y="2253241"/>
            <a:ext cx="1840500" cy="8187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Pseudo-Labeler:</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CNN </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YOLO and RNN</a:t>
            </a:r>
            <a:endParaRPr/>
          </a:p>
        </p:txBody>
      </p:sp>
      <p:sp>
        <p:nvSpPr>
          <p:cNvPr id="846" name="Google Shape;846;g59afd5c705_0_68"/>
          <p:cNvSpPr txBox="1"/>
          <p:nvPr/>
        </p:nvSpPr>
        <p:spPr>
          <a:xfrm>
            <a:off x="473405" y="4814241"/>
            <a:ext cx="7736400" cy="1380000"/>
          </a:xfrm>
          <a:prstGeom prst="rect">
            <a:avLst/>
          </a:prstGeom>
          <a:blipFill rotWithShape="1">
            <a:blip r:embed="rId4">
              <a:alphaModFix/>
            </a:blip>
            <a:stretch>
              <a:fillRect l="-1469" t="-4539" b="-727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800" b="0" i="0" u="none" strike="noStrike" cap="none">
                <a:latin typeface="Arial"/>
                <a:ea typeface="Arial"/>
                <a:cs typeface="Arial"/>
                <a:sym typeface="Arial"/>
              </a:rPr>
              <a:t> </a:t>
            </a:r>
            <a:endParaRPr/>
          </a:p>
        </p:txBody>
      </p:sp>
      <p:sp>
        <p:nvSpPr>
          <p:cNvPr id="847" name="Google Shape;847;g59afd5c705_0_68"/>
          <p:cNvSpPr txBox="1"/>
          <p:nvPr/>
        </p:nvSpPr>
        <p:spPr>
          <a:xfrm>
            <a:off x="7136788" y="3413056"/>
            <a:ext cx="1840500" cy="5379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a:solidFill>
                  <a:schemeClr val="dk1"/>
                </a:solidFill>
                <a:latin typeface="Arial"/>
                <a:ea typeface="Arial"/>
                <a:cs typeface="Arial"/>
                <a:sym typeface="Arial"/>
              </a:rPr>
              <a:t>Pseudo labels feed into GRU</a:t>
            </a:r>
            <a:endParaRPr/>
          </a:p>
        </p:txBody>
      </p:sp>
      <p:sp>
        <p:nvSpPr>
          <p:cNvPr id="848" name="Google Shape;848;g59afd5c705_0_68"/>
          <p:cNvSpPr txBox="1"/>
          <p:nvPr/>
        </p:nvSpPr>
        <p:spPr>
          <a:xfrm flipH="1">
            <a:off x="8077199" y="5975373"/>
            <a:ext cx="304800" cy="257100"/>
          </a:xfrm>
          <a:prstGeom prst="rect">
            <a:avLst/>
          </a:prstGeom>
          <a:noFill/>
          <a:ln>
            <a:noFill/>
          </a:ln>
        </p:spPr>
        <p:txBody>
          <a:bodyPr spcFirstLastPara="1" wrap="square" lIns="0" tIns="0" rIns="0" bIns="0" anchor="t" anchorCtr="0">
            <a:noAutofit/>
          </a:bodyPr>
          <a:lstStyle/>
          <a:p>
            <a:pPr marL="0" marR="0" lvl="0" indent="0" algn="r" rtl="0">
              <a:lnSpc>
                <a:spcPct val="114000"/>
              </a:lnSpc>
              <a:spcBef>
                <a:spcPts val="0"/>
              </a:spcBef>
              <a:spcAft>
                <a:spcPts val="0"/>
              </a:spcAft>
              <a:buNone/>
            </a:pPr>
            <a:r>
              <a:rPr lang="de-DE" sz="1600">
                <a:solidFill>
                  <a:schemeClr val="dk1"/>
                </a:solidFill>
                <a:latin typeface="Arial"/>
                <a:ea typeface="Arial"/>
                <a:cs typeface="Arial"/>
                <a:sym typeface="Arial"/>
              </a:rPr>
              <a:t>[4]</a:t>
            </a:r>
            <a:endParaRPr/>
          </a:p>
        </p:txBody>
      </p:sp>
      <p:sp>
        <p:nvSpPr>
          <p:cNvPr id="849" name="Google Shape;849;g59afd5c705_0_68"/>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g5c7742bae4_1_348"/>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39725" algn="l" rtl="0">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Feature-based Video Object Detection</a:t>
            </a:r>
            <a:endParaRPr>
              <a:solidFill>
                <a:srgbClr val="B7B7B7"/>
              </a:solidFill>
            </a:endParaRPr>
          </a:p>
          <a:p>
            <a:pPr marL="719999" lvl="0" indent="-339725" algn="l" rtl="0">
              <a:lnSpc>
                <a:spcPct val="114000"/>
              </a:lnSpc>
              <a:spcBef>
                <a:spcPts val="0"/>
              </a:spcBef>
              <a:spcAft>
                <a:spcPts val="0"/>
              </a:spcAft>
              <a:buSzPts val="1600"/>
              <a:buAutoNum type="arabicPeriod"/>
            </a:pPr>
            <a:r>
              <a:rPr lang="de-DE">
                <a:solidFill>
                  <a:srgbClr val="000000"/>
                </a:solidFill>
              </a:rPr>
              <a:t>Box-Level-based Video Object Detection</a:t>
            </a:r>
            <a:endParaRPr>
              <a:solidFill>
                <a:srgbClr val="000000"/>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Definition</a:t>
            </a:r>
            <a:r>
              <a:rPr lang="de-DE">
                <a:solidFill>
                  <a:srgbClr val="000000"/>
                </a:solidFill>
              </a:rPr>
              <a:t> </a:t>
            </a:r>
            <a:endParaRPr/>
          </a:p>
          <a:p>
            <a:pPr marL="1439999" lvl="1" indent="-177800" algn="l" rtl="0">
              <a:spcBef>
                <a:spcPts val="0"/>
              </a:spcBef>
              <a:spcAft>
                <a:spcPts val="0"/>
              </a:spcAft>
              <a:buClr>
                <a:srgbClr val="999999"/>
              </a:buClr>
              <a:buSzPts val="1600"/>
              <a:buAutoNum type="arabicPeriod"/>
            </a:pPr>
            <a:r>
              <a:rPr lang="de-DE">
                <a:solidFill>
                  <a:srgbClr val="999999"/>
                </a:solidFill>
              </a:rPr>
              <a:t>Object Detection from Video Tubelets with Convolutional Neural Networks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Optimizing Video Object Detection via Scale-Time Lattice</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Context Matters: Refining Object Detection in Video with Recurrent Neural Networks</a:t>
            </a:r>
            <a:r>
              <a:rPr lang="de-DE">
                <a:solidFill>
                  <a:srgbClr val="000000"/>
                </a:solidFill>
              </a:rPr>
              <a:t> </a:t>
            </a:r>
            <a:endParaRPr>
              <a:solidFill>
                <a:srgbClr val="000000"/>
              </a:solidFill>
            </a:endParaRPr>
          </a:p>
          <a:p>
            <a:pPr marL="1439999" lvl="1" indent="-177800" algn="l" rtl="0">
              <a:lnSpc>
                <a:spcPct val="114000"/>
              </a:lnSpc>
              <a:spcBef>
                <a:spcPts val="0"/>
              </a:spcBef>
              <a:spcAft>
                <a:spcPts val="0"/>
              </a:spcAft>
              <a:buClr>
                <a:srgbClr val="000000"/>
              </a:buClr>
              <a:buSzPts val="1600"/>
              <a:buAutoNum type="arabicPeriod"/>
            </a:pPr>
            <a:r>
              <a:rPr lang="de-DE">
                <a:solidFill>
                  <a:srgbClr val="000000"/>
                </a:solidFill>
              </a:rPr>
              <a:t>Spatially Supervised Recurrent Convolutional Neural Networks for Visual Object Tracking</a:t>
            </a:r>
            <a:endParaRPr>
              <a:solidFill>
                <a:srgbClr val="000000"/>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marL="0" lvl="0" indent="0" algn="l" rtl="0">
              <a:lnSpc>
                <a:spcPct val="114000"/>
              </a:lnSpc>
              <a:spcBef>
                <a:spcPts val="0"/>
              </a:spcBef>
              <a:spcAft>
                <a:spcPts val="0"/>
              </a:spcAft>
              <a:buNone/>
            </a:pPr>
            <a:endParaRPr sz="2200"/>
          </a:p>
        </p:txBody>
      </p:sp>
      <p:sp>
        <p:nvSpPr>
          <p:cNvPr id="855" name="Google Shape;855;g5c7742bae4_1_348"/>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31</a:t>
            </a:fld>
            <a:endParaRPr/>
          </a:p>
        </p:txBody>
      </p:sp>
      <p:sp>
        <p:nvSpPr>
          <p:cNvPr id="856" name="Google Shape;856;g5c7742bae4_1_348"/>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857" name="Google Shape;857;g5c7742bae4_1_348"/>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g5c7742bae4_1_158"/>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32</a:t>
            </a:fld>
            <a:endParaRPr/>
          </a:p>
        </p:txBody>
      </p:sp>
      <p:sp>
        <p:nvSpPr>
          <p:cNvPr id="863" name="Google Shape;863;g5c7742bae4_1_158"/>
          <p:cNvSpPr txBox="1">
            <a:spLocks noGrp="1"/>
          </p:cNvSpPr>
          <p:nvPr>
            <p:ph type="title"/>
          </p:nvPr>
        </p:nvSpPr>
        <p:spPr>
          <a:xfrm>
            <a:off x="319090" y="994334"/>
            <a:ext cx="8508900" cy="8208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3.4 Spatially Supervised Recurrent Convolutional Neural Networks for Visual Object Tracking</a:t>
            </a:r>
            <a:endParaRPr/>
          </a:p>
        </p:txBody>
      </p:sp>
      <p:sp>
        <p:nvSpPr>
          <p:cNvPr id="864" name="Google Shape;864;g5c7742bae4_1_158"/>
          <p:cNvSpPr txBox="1"/>
          <p:nvPr/>
        </p:nvSpPr>
        <p:spPr>
          <a:xfrm>
            <a:off x="521759" y="4675076"/>
            <a:ext cx="7736400" cy="1777800"/>
          </a:xfrm>
          <a:prstGeom prst="rect">
            <a:avLst/>
          </a:prstGeom>
          <a:blipFill rotWithShape="1">
            <a:blip r:embed="rId3">
              <a:alphaModFix/>
            </a:blip>
            <a:stretch>
              <a:fillRect l="-1469" t="-2839" r="-659" b="-566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de-DE" sz="1800">
                <a:latin typeface="Arial"/>
                <a:ea typeface="Arial"/>
                <a:cs typeface="Arial"/>
                <a:sym typeface="Arial"/>
              </a:rPr>
              <a:t> </a:t>
            </a:r>
            <a:endParaRPr/>
          </a:p>
        </p:txBody>
      </p:sp>
      <p:sp>
        <p:nvSpPr>
          <p:cNvPr id="865" name="Google Shape;865;g5c7742bae4_1_158"/>
          <p:cNvSpPr txBox="1"/>
          <p:nvPr/>
        </p:nvSpPr>
        <p:spPr>
          <a:xfrm flipH="1">
            <a:off x="8105584" y="6195749"/>
            <a:ext cx="304800" cy="257100"/>
          </a:xfrm>
          <a:prstGeom prst="rect">
            <a:avLst/>
          </a:prstGeom>
          <a:noFill/>
          <a:ln>
            <a:noFill/>
          </a:ln>
        </p:spPr>
        <p:txBody>
          <a:bodyPr spcFirstLastPara="1" wrap="square" lIns="0" tIns="0" rIns="0" bIns="0" anchor="t" anchorCtr="0">
            <a:noAutofit/>
          </a:bodyPr>
          <a:lstStyle/>
          <a:p>
            <a:pPr marL="0" marR="0" lvl="0" indent="0" algn="r" rtl="0">
              <a:lnSpc>
                <a:spcPct val="114000"/>
              </a:lnSpc>
              <a:spcBef>
                <a:spcPts val="0"/>
              </a:spcBef>
              <a:spcAft>
                <a:spcPts val="0"/>
              </a:spcAft>
              <a:buNone/>
            </a:pPr>
            <a:r>
              <a:rPr lang="de-DE" sz="1600">
                <a:solidFill>
                  <a:schemeClr val="dk1"/>
                </a:solidFill>
                <a:latin typeface="Arial"/>
                <a:ea typeface="Arial"/>
                <a:cs typeface="Arial"/>
                <a:sym typeface="Arial"/>
              </a:rPr>
              <a:t>[5]</a:t>
            </a:r>
            <a:endParaRPr/>
          </a:p>
        </p:txBody>
      </p:sp>
      <p:pic>
        <p:nvPicPr>
          <p:cNvPr id="866" name="Google Shape;866;g5c7742bae4_1_158" descr="Bild"/>
          <p:cNvPicPr preferRelativeResize="0"/>
          <p:nvPr/>
        </p:nvPicPr>
        <p:blipFill rotWithShape="1">
          <a:blip r:embed="rId4">
            <a:alphaModFix/>
          </a:blip>
          <a:srcRect/>
          <a:stretch/>
        </p:blipFill>
        <p:spPr>
          <a:xfrm>
            <a:off x="1923556" y="2151306"/>
            <a:ext cx="629739" cy="629739"/>
          </a:xfrm>
          <a:prstGeom prst="rect">
            <a:avLst/>
          </a:prstGeom>
          <a:noFill/>
          <a:ln>
            <a:noFill/>
          </a:ln>
        </p:spPr>
      </p:pic>
      <p:pic>
        <p:nvPicPr>
          <p:cNvPr id="867" name="Google Shape;867;g5c7742bae4_1_158" descr="Bild"/>
          <p:cNvPicPr preferRelativeResize="0"/>
          <p:nvPr/>
        </p:nvPicPr>
        <p:blipFill rotWithShape="1">
          <a:blip r:embed="rId4">
            <a:alphaModFix/>
          </a:blip>
          <a:srcRect/>
          <a:stretch/>
        </p:blipFill>
        <p:spPr>
          <a:xfrm>
            <a:off x="1923554" y="3038032"/>
            <a:ext cx="629739" cy="629739"/>
          </a:xfrm>
          <a:prstGeom prst="rect">
            <a:avLst/>
          </a:prstGeom>
          <a:noFill/>
          <a:ln>
            <a:noFill/>
          </a:ln>
        </p:spPr>
      </p:pic>
      <p:sp>
        <p:nvSpPr>
          <p:cNvPr id="868" name="Google Shape;868;g5c7742bae4_1_158"/>
          <p:cNvSpPr txBox="1"/>
          <p:nvPr/>
        </p:nvSpPr>
        <p:spPr>
          <a:xfrm>
            <a:off x="1293816" y="2337551"/>
            <a:ext cx="6297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a:solidFill>
                  <a:schemeClr val="dk1"/>
                </a:solidFill>
                <a:latin typeface="Arial"/>
                <a:ea typeface="Arial"/>
                <a:cs typeface="Arial"/>
                <a:sym typeface="Arial"/>
              </a:rPr>
              <a:t>Time t</a:t>
            </a:r>
            <a:endParaRPr/>
          </a:p>
        </p:txBody>
      </p:sp>
      <p:sp>
        <p:nvSpPr>
          <p:cNvPr id="869" name="Google Shape;869;g5c7742bae4_1_158"/>
          <p:cNvSpPr txBox="1"/>
          <p:nvPr/>
        </p:nvSpPr>
        <p:spPr>
          <a:xfrm>
            <a:off x="1139500" y="3204904"/>
            <a:ext cx="8535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a:solidFill>
                  <a:schemeClr val="dk1"/>
                </a:solidFill>
                <a:latin typeface="Arial"/>
                <a:ea typeface="Arial"/>
                <a:cs typeface="Arial"/>
                <a:sym typeface="Arial"/>
              </a:rPr>
              <a:t>Time t+1</a:t>
            </a:r>
            <a:endParaRPr/>
          </a:p>
        </p:txBody>
      </p:sp>
      <p:cxnSp>
        <p:nvCxnSpPr>
          <p:cNvPr id="870" name="Google Shape;870;g5c7742bae4_1_158"/>
          <p:cNvCxnSpPr/>
          <p:nvPr/>
        </p:nvCxnSpPr>
        <p:spPr>
          <a:xfrm>
            <a:off x="2553292" y="2479685"/>
            <a:ext cx="169200" cy="5400"/>
          </a:xfrm>
          <a:prstGeom prst="straightConnector1">
            <a:avLst/>
          </a:prstGeom>
          <a:noFill/>
          <a:ln w="9525" cap="flat" cmpd="sng">
            <a:solidFill>
              <a:schemeClr val="dk1"/>
            </a:solidFill>
            <a:prstDash val="solid"/>
            <a:round/>
            <a:headEnd type="none" w="sm" len="sm"/>
            <a:tailEnd type="triangle" w="med" len="med"/>
          </a:ln>
        </p:spPr>
      </p:cxnSp>
      <p:cxnSp>
        <p:nvCxnSpPr>
          <p:cNvPr id="871" name="Google Shape;871;g5c7742bae4_1_158"/>
          <p:cNvCxnSpPr>
            <a:stCxn id="867" idx="3"/>
            <a:endCxn id="872" idx="1"/>
          </p:cNvCxnSpPr>
          <p:nvPr/>
        </p:nvCxnSpPr>
        <p:spPr>
          <a:xfrm rot="10800000" flipH="1">
            <a:off x="2553293" y="3350802"/>
            <a:ext cx="195300" cy="2100"/>
          </a:xfrm>
          <a:prstGeom prst="straightConnector1">
            <a:avLst/>
          </a:prstGeom>
          <a:noFill/>
          <a:ln w="9525" cap="flat" cmpd="sng">
            <a:solidFill>
              <a:schemeClr val="dk1"/>
            </a:solidFill>
            <a:prstDash val="solid"/>
            <a:round/>
            <a:headEnd type="none" w="sm" len="sm"/>
            <a:tailEnd type="triangle" w="med" len="med"/>
          </a:ln>
        </p:spPr>
      </p:cxnSp>
      <p:cxnSp>
        <p:nvCxnSpPr>
          <p:cNvPr id="873" name="Google Shape;873;g5c7742bae4_1_158"/>
          <p:cNvCxnSpPr>
            <a:stCxn id="874" idx="3"/>
            <a:endCxn id="875" idx="1"/>
          </p:cNvCxnSpPr>
          <p:nvPr/>
        </p:nvCxnSpPr>
        <p:spPr>
          <a:xfrm rot="10800000" flipH="1">
            <a:off x="3978234" y="2485131"/>
            <a:ext cx="199800" cy="4200"/>
          </a:xfrm>
          <a:prstGeom prst="straightConnector1">
            <a:avLst/>
          </a:prstGeom>
          <a:noFill/>
          <a:ln w="9525" cap="flat" cmpd="sng">
            <a:solidFill>
              <a:schemeClr val="dk1"/>
            </a:solidFill>
            <a:prstDash val="solid"/>
            <a:round/>
            <a:headEnd type="none" w="sm" len="sm"/>
            <a:tailEnd type="triangle" w="med" len="med"/>
          </a:ln>
        </p:spPr>
      </p:cxnSp>
      <p:cxnSp>
        <p:nvCxnSpPr>
          <p:cNvPr id="876" name="Google Shape;876;g5c7742bae4_1_158"/>
          <p:cNvCxnSpPr>
            <a:stCxn id="872" idx="3"/>
            <a:endCxn id="877" idx="1"/>
          </p:cNvCxnSpPr>
          <p:nvPr/>
        </p:nvCxnSpPr>
        <p:spPr>
          <a:xfrm>
            <a:off x="3987308" y="3350881"/>
            <a:ext cx="195000" cy="1500"/>
          </a:xfrm>
          <a:prstGeom prst="straightConnector1">
            <a:avLst/>
          </a:prstGeom>
          <a:noFill/>
          <a:ln w="9525" cap="flat" cmpd="sng">
            <a:solidFill>
              <a:schemeClr val="dk1"/>
            </a:solidFill>
            <a:prstDash val="solid"/>
            <a:round/>
            <a:headEnd type="none" w="sm" len="sm"/>
            <a:tailEnd type="triangle" w="med" len="med"/>
          </a:ln>
        </p:spPr>
      </p:cxnSp>
      <p:cxnSp>
        <p:nvCxnSpPr>
          <p:cNvPr id="878" name="Google Shape;878;g5c7742bae4_1_158"/>
          <p:cNvCxnSpPr>
            <a:stCxn id="879" idx="3"/>
          </p:cNvCxnSpPr>
          <p:nvPr/>
        </p:nvCxnSpPr>
        <p:spPr>
          <a:xfrm rot="10800000" flipH="1">
            <a:off x="3992928" y="4279548"/>
            <a:ext cx="169200" cy="6600"/>
          </a:xfrm>
          <a:prstGeom prst="straightConnector1">
            <a:avLst/>
          </a:prstGeom>
          <a:noFill/>
          <a:ln w="9525" cap="flat" cmpd="sng">
            <a:solidFill>
              <a:schemeClr val="dk1"/>
            </a:solidFill>
            <a:prstDash val="solid"/>
            <a:round/>
            <a:headEnd type="none" w="sm" len="sm"/>
            <a:tailEnd type="triangle" w="med" len="med"/>
          </a:ln>
        </p:spPr>
      </p:cxnSp>
      <p:sp>
        <p:nvSpPr>
          <p:cNvPr id="875" name="Google Shape;875;g5c7742bae4_1_158"/>
          <p:cNvSpPr/>
          <p:nvPr/>
        </p:nvSpPr>
        <p:spPr>
          <a:xfrm>
            <a:off x="4177986" y="2170199"/>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a:solidFill>
                  <a:schemeClr val="lt1"/>
                </a:solidFill>
                <a:latin typeface="Arial"/>
                <a:ea typeface="Arial"/>
                <a:cs typeface="Arial"/>
                <a:sym typeface="Arial"/>
              </a:rPr>
              <a:t>detection</a:t>
            </a:r>
            <a:endParaRPr/>
          </a:p>
        </p:txBody>
      </p:sp>
      <p:pic>
        <p:nvPicPr>
          <p:cNvPr id="880" name="Google Shape;880;g5c7742bae4_1_158" descr="Bild"/>
          <p:cNvPicPr preferRelativeResize="0"/>
          <p:nvPr/>
        </p:nvPicPr>
        <p:blipFill rotWithShape="1">
          <a:blip r:embed="rId4">
            <a:alphaModFix/>
          </a:blip>
          <a:srcRect/>
          <a:stretch/>
        </p:blipFill>
        <p:spPr>
          <a:xfrm>
            <a:off x="1938722" y="3965534"/>
            <a:ext cx="629739" cy="629739"/>
          </a:xfrm>
          <a:prstGeom prst="rect">
            <a:avLst/>
          </a:prstGeom>
          <a:noFill/>
          <a:ln>
            <a:noFill/>
          </a:ln>
        </p:spPr>
      </p:pic>
      <p:sp>
        <p:nvSpPr>
          <p:cNvPr id="881" name="Google Shape;881;g5c7742bae4_1_158"/>
          <p:cNvSpPr txBox="1"/>
          <p:nvPr/>
        </p:nvSpPr>
        <p:spPr>
          <a:xfrm>
            <a:off x="1154668" y="4155852"/>
            <a:ext cx="8535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a:solidFill>
                  <a:schemeClr val="dk1"/>
                </a:solidFill>
                <a:latin typeface="Arial"/>
                <a:ea typeface="Arial"/>
                <a:cs typeface="Arial"/>
                <a:sym typeface="Arial"/>
              </a:rPr>
              <a:t>Time t+T </a:t>
            </a:r>
            <a:endParaRPr/>
          </a:p>
        </p:txBody>
      </p:sp>
      <p:cxnSp>
        <p:nvCxnSpPr>
          <p:cNvPr id="882" name="Google Shape;882;g5c7742bae4_1_158"/>
          <p:cNvCxnSpPr/>
          <p:nvPr/>
        </p:nvCxnSpPr>
        <p:spPr>
          <a:xfrm>
            <a:off x="2568458" y="4297852"/>
            <a:ext cx="169200" cy="5400"/>
          </a:xfrm>
          <a:prstGeom prst="straightConnector1">
            <a:avLst/>
          </a:prstGeom>
          <a:noFill/>
          <a:ln w="9525" cap="flat" cmpd="sng">
            <a:solidFill>
              <a:schemeClr val="dk1"/>
            </a:solidFill>
            <a:prstDash val="solid"/>
            <a:round/>
            <a:headEnd type="none" w="sm" len="sm"/>
            <a:tailEnd type="triangle" w="med" len="med"/>
          </a:ln>
        </p:spPr>
      </p:cxnSp>
      <p:sp>
        <p:nvSpPr>
          <p:cNvPr id="879" name="Google Shape;879;g5c7742bae4_1_158"/>
          <p:cNvSpPr/>
          <p:nvPr/>
        </p:nvSpPr>
        <p:spPr>
          <a:xfrm>
            <a:off x="2754228" y="4039548"/>
            <a:ext cx="12387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a:solidFill>
                  <a:schemeClr val="lt1"/>
                </a:solidFill>
                <a:latin typeface="Arial"/>
                <a:ea typeface="Arial"/>
                <a:cs typeface="Arial"/>
                <a:sym typeface="Arial"/>
              </a:rPr>
              <a:t>YOLO</a:t>
            </a:r>
            <a:endParaRPr/>
          </a:p>
        </p:txBody>
      </p:sp>
      <p:sp>
        <p:nvSpPr>
          <p:cNvPr id="883" name="Google Shape;883;g5c7742bae4_1_158"/>
          <p:cNvSpPr/>
          <p:nvPr/>
        </p:nvSpPr>
        <p:spPr>
          <a:xfrm>
            <a:off x="5661283" y="2233057"/>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a:solidFill>
                  <a:schemeClr val="dk1"/>
                </a:solidFill>
                <a:latin typeface="Arial"/>
                <a:ea typeface="Arial"/>
                <a:cs typeface="Arial"/>
                <a:sym typeface="Arial"/>
              </a:rPr>
              <a:t>LSTM</a:t>
            </a:r>
            <a:endParaRPr/>
          </a:p>
        </p:txBody>
      </p:sp>
      <p:cxnSp>
        <p:nvCxnSpPr>
          <p:cNvPr id="884" name="Google Shape;884;g5c7742bae4_1_158"/>
          <p:cNvCxnSpPr>
            <a:stCxn id="875" idx="3"/>
            <a:endCxn id="883" idx="1"/>
          </p:cNvCxnSpPr>
          <p:nvPr/>
        </p:nvCxnSpPr>
        <p:spPr>
          <a:xfrm rot="10800000" flipH="1">
            <a:off x="5452086" y="2479649"/>
            <a:ext cx="209100" cy="5400"/>
          </a:xfrm>
          <a:prstGeom prst="straightConnector1">
            <a:avLst/>
          </a:prstGeom>
          <a:noFill/>
          <a:ln w="9525" cap="flat" cmpd="sng">
            <a:solidFill>
              <a:schemeClr val="dk1"/>
            </a:solidFill>
            <a:prstDash val="solid"/>
            <a:round/>
            <a:headEnd type="none" w="sm" len="sm"/>
            <a:tailEnd type="triangle" w="med" len="med"/>
          </a:ln>
        </p:spPr>
      </p:cxnSp>
      <p:cxnSp>
        <p:nvCxnSpPr>
          <p:cNvPr id="885" name="Google Shape;885;g5c7742bae4_1_158"/>
          <p:cNvCxnSpPr>
            <a:stCxn id="877" idx="3"/>
            <a:endCxn id="886" idx="1"/>
          </p:cNvCxnSpPr>
          <p:nvPr/>
        </p:nvCxnSpPr>
        <p:spPr>
          <a:xfrm rot="10800000" flipH="1">
            <a:off x="5456348" y="3347024"/>
            <a:ext cx="195600" cy="5400"/>
          </a:xfrm>
          <a:prstGeom prst="straightConnector1">
            <a:avLst/>
          </a:prstGeom>
          <a:noFill/>
          <a:ln w="9525" cap="flat" cmpd="sng">
            <a:solidFill>
              <a:schemeClr val="dk1"/>
            </a:solidFill>
            <a:prstDash val="solid"/>
            <a:round/>
            <a:headEnd type="none" w="sm" len="sm"/>
            <a:tailEnd type="triangle" w="med" len="med"/>
          </a:ln>
        </p:spPr>
      </p:cxnSp>
      <p:cxnSp>
        <p:nvCxnSpPr>
          <p:cNvPr id="887" name="Google Shape;887;g5c7742bae4_1_158"/>
          <p:cNvCxnSpPr>
            <a:stCxn id="883" idx="2"/>
            <a:endCxn id="886" idx="0"/>
          </p:cNvCxnSpPr>
          <p:nvPr/>
        </p:nvCxnSpPr>
        <p:spPr>
          <a:xfrm flipH="1">
            <a:off x="6023533" y="2726257"/>
            <a:ext cx="9300" cy="374100"/>
          </a:xfrm>
          <a:prstGeom prst="straightConnector1">
            <a:avLst/>
          </a:prstGeom>
          <a:noFill/>
          <a:ln w="9525" cap="flat" cmpd="sng">
            <a:solidFill>
              <a:schemeClr val="dk1"/>
            </a:solidFill>
            <a:prstDash val="solid"/>
            <a:round/>
            <a:headEnd type="none" w="sm" len="sm"/>
            <a:tailEnd type="triangle" w="med" len="med"/>
          </a:ln>
        </p:spPr>
      </p:cxnSp>
      <p:sp>
        <p:nvSpPr>
          <p:cNvPr id="888" name="Google Shape;888;g5c7742bae4_1_158"/>
          <p:cNvSpPr/>
          <p:nvPr/>
        </p:nvSpPr>
        <p:spPr>
          <a:xfrm>
            <a:off x="6568219" y="2151306"/>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a:solidFill>
                  <a:schemeClr val="lt1"/>
                </a:solidFill>
                <a:latin typeface="Arial"/>
                <a:ea typeface="Arial"/>
                <a:cs typeface="Arial"/>
                <a:sym typeface="Arial"/>
              </a:rPr>
              <a:t>Bounding boxes + class probabilities</a:t>
            </a:r>
            <a:endParaRPr/>
          </a:p>
        </p:txBody>
      </p:sp>
      <p:sp>
        <p:nvSpPr>
          <p:cNvPr id="889" name="Google Shape;889;g5c7742bae4_1_158"/>
          <p:cNvSpPr/>
          <p:nvPr/>
        </p:nvSpPr>
        <p:spPr>
          <a:xfrm>
            <a:off x="6568219" y="3032032"/>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a:solidFill>
                  <a:schemeClr val="lt1"/>
                </a:solidFill>
                <a:latin typeface="Arial"/>
                <a:ea typeface="Arial"/>
                <a:cs typeface="Arial"/>
                <a:sym typeface="Arial"/>
              </a:rPr>
              <a:t>Bounding boxes + class probabilities</a:t>
            </a:r>
            <a:endParaRPr/>
          </a:p>
        </p:txBody>
      </p:sp>
      <p:cxnSp>
        <p:nvCxnSpPr>
          <p:cNvPr id="890" name="Google Shape;890;g5c7742bae4_1_158"/>
          <p:cNvCxnSpPr>
            <a:stCxn id="891" idx="3"/>
            <a:endCxn id="892" idx="1"/>
          </p:cNvCxnSpPr>
          <p:nvPr/>
        </p:nvCxnSpPr>
        <p:spPr>
          <a:xfrm rot="10800000" flipH="1">
            <a:off x="5444039" y="4284655"/>
            <a:ext cx="199500" cy="1500"/>
          </a:xfrm>
          <a:prstGeom prst="straightConnector1">
            <a:avLst/>
          </a:prstGeom>
          <a:noFill/>
          <a:ln w="9525" cap="flat" cmpd="sng">
            <a:solidFill>
              <a:schemeClr val="dk1"/>
            </a:solidFill>
            <a:prstDash val="solid"/>
            <a:round/>
            <a:headEnd type="none" w="sm" len="sm"/>
            <a:tailEnd type="triangle" w="med" len="med"/>
          </a:ln>
        </p:spPr>
      </p:cxnSp>
      <p:cxnSp>
        <p:nvCxnSpPr>
          <p:cNvPr id="893" name="Google Shape;893;g5c7742bae4_1_158"/>
          <p:cNvCxnSpPr>
            <a:endCxn id="888" idx="1"/>
          </p:cNvCxnSpPr>
          <p:nvPr/>
        </p:nvCxnSpPr>
        <p:spPr>
          <a:xfrm rot="10800000" flipH="1">
            <a:off x="6400519" y="2466156"/>
            <a:ext cx="167700" cy="5400"/>
          </a:xfrm>
          <a:prstGeom prst="straightConnector1">
            <a:avLst/>
          </a:prstGeom>
          <a:noFill/>
          <a:ln w="9525" cap="flat" cmpd="sng">
            <a:solidFill>
              <a:schemeClr val="dk1"/>
            </a:solidFill>
            <a:prstDash val="solid"/>
            <a:round/>
            <a:headEnd type="none" w="sm" len="sm"/>
            <a:tailEnd type="triangle" w="med" len="med"/>
          </a:ln>
        </p:spPr>
      </p:cxnSp>
      <p:sp>
        <p:nvSpPr>
          <p:cNvPr id="894" name="Google Shape;894;g5c7742bae4_1_158"/>
          <p:cNvSpPr txBox="1"/>
          <p:nvPr/>
        </p:nvSpPr>
        <p:spPr>
          <a:xfrm rot="5400000">
            <a:off x="1696471" y="3602944"/>
            <a:ext cx="2274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a:solidFill>
                  <a:schemeClr val="dk1"/>
                </a:solidFill>
                <a:latin typeface="Arial"/>
                <a:ea typeface="Arial"/>
                <a:cs typeface="Arial"/>
                <a:sym typeface="Arial"/>
              </a:rPr>
              <a:t>…</a:t>
            </a:r>
            <a:endParaRPr/>
          </a:p>
        </p:txBody>
      </p:sp>
      <p:sp>
        <p:nvSpPr>
          <p:cNvPr id="872" name="Google Shape;872;g5c7742bae4_1_158"/>
          <p:cNvSpPr/>
          <p:nvPr/>
        </p:nvSpPr>
        <p:spPr>
          <a:xfrm>
            <a:off x="2748608" y="3104281"/>
            <a:ext cx="12387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a:solidFill>
                  <a:schemeClr val="lt1"/>
                </a:solidFill>
                <a:latin typeface="Arial"/>
                <a:ea typeface="Arial"/>
                <a:cs typeface="Arial"/>
                <a:sym typeface="Arial"/>
              </a:rPr>
              <a:t>YOLO</a:t>
            </a:r>
            <a:endParaRPr/>
          </a:p>
        </p:txBody>
      </p:sp>
      <p:sp>
        <p:nvSpPr>
          <p:cNvPr id="874" name="Google Shape;874;g5c7742bae4_1_158"/>
          <p:cNvSpPr/>
          <p:nvPr/>
        </p:nvSpPr>
        <p:spPr>
          <a:xfrm>
            <a:off x="2739534" y="2242731"/>
            <a:ext cx="1238700" cy="4932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a:solidFill>
                  <a:schemeClr val="lt1"/>
                </a:solidFill>
                <a:latin typeface="Arial"/>
                <a:ea typeface="Arial"/>
                <a:cs typeface="Arial"/>
                <a:sym typeface="Arial"/>
              </a:rPr>
              <a:t>YOLO</a:t>
            </a:r>
            <a:endParaRPr/>
          </a:p>
        </p:txBody>
      </p:sp>
      <p:sp>
        <p:nvSpPr>
          <p:cNvPr id="877" name="Google Shape;877;g5c7742bae4_1_158"/>
          <p:cNvSpPr/>
          <p:nvPr/>
        </p:nvSpPr>
        <p:spPr>
          <a:xfrm>
            <a:off x="4182248" y="3037574"/>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a:solidFill>
                  <a:schemeClr val="lt1"/>
                </a:solidFill>
                <a:latin typeface="Arial"/>
                <a:ea typeface="Arial"/>
                <a:cs typeface="Arial"/>
                <a:sym typeface="Arial"/>
              </a:rPr>
              <a:t>detection</a:t>
            </a:r>
            <a:endParaRPr/>
          </a:p>
        </p:txBody>
      </p:sp>
      <p:sp>
        <p:nvSpPr>
          <p:cNvPr id="891" name="Google Shape;891;g5c7742bae4_1_158"/>
          <p:cNvSpPr/>
          <p:nvPr/>
        </p:nvSpPr>
        <p:spPr>
          <a:xfrm>
            <a:off x="4169939" y="3971305"/>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a:solidFill>
                  <a:schemeClr val="lt1"/>
                </a:solidFill>
                <a:latin typeface="Arial"/>
                <a:ea typeface="Arial"/>
                <a:cs typeface="Arial"/>
                <a:sym typeface="Arial"/>
              </a:rPr>
              <a:t>detection</a:t>
            </a:r>
            <a:endParaRPr/>
          </a:p>
        </p:txBody>
      </p:sp>
      <p:sp>
        <p:nvSpPr>
          <p:cNvPr id="886" name="Google Shape;886;g5c7742bae4_1_158"/>
          <p:cNvSpPr/>
          <p:nvPr/>
        </p:nvSpPr>
        <p:spPr>
          <a:xfrm>
            <a:off x="5652021" y="3100277"/>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a:solidFill>
                  <a:schemeClr val="dk1"/>
                </a:solidFill>
                <a:latin typeface="Arial"/>
                <a:ea typeface="Arial"/>
                <a:cs typeface="Arial"/>
                <a:sym typeface="Arial"/>
              </a:rPr>
              <a:t>LSTM</a:t>
            </a:r>
            <a:endParaRPr/>
          </a:p>
        </p:txBody>
      </p:sp>
      <p:sp>
        <p:nvSpPr>
          <p:cNvPr id="892" name="Google Shape;892;g5c7742bae4_1_158"/>
          <p:cNvSpPr/>
          <p:nvPr/>
        </p:nvSpPr>
        <p:spPr>
          <a:xfrm>
            <a:off x="5643591" y="4037993"/>
            <a:ext cx="743100" cy="4932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a:solidFill>
                  <a:schemeClr val="dk1"/>
                </a:solidFill>
                <a:latin typeface="Arial"/>
                <a:ea typeface="Arial"/>
                <a:cs typeface="Arial"/>
                <a:sym typeface="Arial"/>
              </a:rPr>
              <a:t>LSTM</a:t>
            </a:r>
            <a:endParaRPr/>
          </a:p>
        </p:txBody>
      </p:sp>
      <p:cxnSp>
        <p:nvCxnSpPr>
          <p:cNvPr id="895" name="Google Shape;895;g5c7742bae4_1_158"/>
          <p:cNvCxnSpPr>
            <a:stCxn id="886" idx="3"/>
            <a:endCxn id="889" idx="1"/>
          </p:cNvCxnSpPr>
          <p:nvPr/>
        </p:nvCxnSpPr>
        <p:spPr>
          <a:xfrm>
            <a:off x="6395121" y="3346877"/>
            <a:ext cx="173100" cy="0"/>
          </a:xfrm>
          <a:prstGeom prst="straightConnector1">
            <a:avLst/>
          </a:prstGeom>
          <a:noFill/>
          <a:ln w="9525" cap="flat" cmpd="sng">
            <a:solidFill>
              <a:schemeClr val="dk1"/>
            </a:solidFill>
            <a:prstDash val="solid"/>
            <a:round/>
            <a:headEnd type="none" w="sm" len="sm"/>
            <a:tailEnd type="triangle" w="med" len="med"/>
          </a:ln>
        </p:spPr>
      </p:cxnSp>
      <p:cxnSp>
        <p:nvCxnSpPr>
          <p:cNvPr id="896" name="Google Shape;896;g5c7742bae4_1_158"/>
          <p:cNvCxnSpPr>
            <a:stCxn id="892" idx="3"/>
            <a:endCxn id="897" idx="1"/>
          </p:cNvCxnSpPr>
          <p:nvPr/>
        </p:nvCxnSpPr>
        <p:spPr>
          <a:xfrm rot="10800000" flipH="1">
            <a:off x="6386691" y="4276793"/>
            <a:ext cx="181500" cy="7800"/>
          </a:xfrm>
          <a:prstGeom prst="straightConnector1">
            <a:avLst/>
          </a:prstGeom>
          <a:noFill/>
          <a:ln w="9525" cap="flat" cmpd="sng">
            <a:solidFill>
              <a:schemeClr val="dk1"/>
            </a:solidFill>
            <a:prstDash val="solid"/>
            <a:round/>
            <a:headEnd type="none" w="sm" len="sm"/>
            <a:tailEnd type="triangle" w="med" len="med"/>
          </a:ln>
        </p:spPr>
      </p:cxnSp>
      <p:cxnSp>
        <p:nvCxnSpPr>
          <p:cNvPr id="898" name="Google Shape;898;g5c7742bae4_1_158"/>
          <p:cNvCxnSpPr>
            <a:stCxn id="886" idx="2"/>
            <a:endCxn id="892" idx="0"/>
          </p:cNvCxnSpPr>
          <p:nvPr/>
        </p:nvCxnSpPr>
        <p:spPr>
          <a:xfrm flipH="1">
            <a:off x="6015171" y="3593477"/>
            <a:ext cx="8400" cy="444600"/>
          </a:xfrm>
          <a:prstGeom prst="straightConnector1">
            <a:avLst/>
          </a:prstGeom>
          <a:noFill/>
          <a:ln w="9525" cap="flat" cmpd="sng">
            <a:solidFill>
              <a:schemeClr val="dk1"/>
            </a:solidFill>
            <a:prstDash val="solid"/>
            <a:round/>
            <a:headEnd type="none" w="sm" len="sm"/>
            <a:tailEnd type="triangle" w="med" len="med"/>
          </a:ln>
        </p:spPr>
      </p:cxnSp>
      <p:sp>
        <p:nvSpPr>
          <p:cNvPr id="897" name="Google Shape;897;g5c7742bae4_1_158"/>
          <p:cNvSpPr/>
          <p:nvPr/>
        </p:nvSpPr>
        <p:spPr>
          <a:xfrm>
            <a:off x="6568219" y="3962032"/>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a:solidFill>
                  <a:schemeClr val="lt1"/>
                </a:solidFill>
                <a:latin typeface="Arial"/>
                <a:ea typeface="Arial"/>
                <a:cs typeface="Arial"/>
                <a:sym typeface="Arial"/>
              </a:rPr>
              <a:t>Bounding boxes + class probabilities</a:t>
            </a:r>
            <a:endParaRPr/>
          </a:p>
        </p:txBody>
      </p:sp>
      <p:cxnSp>
        <p:nvCxnSpPr>
          <p:cNvPr id="899" name="Google Shape;899;g5c7742bae4_1_158"/>
          <p:cNvCxnSpPr>
            <a:stCxn id="874" idx="0"/>
            <a:endCxn id="883" idx="0"/>
          </p:cNvCxnSpPr>
          <p:nvPr/>
        </p:nvCxnSpPr>
        <p:spPr>
          <a:xfrm rot="-5400000">
            <a:off x="4691034" y="900981"/>
            <a:ext cx="9600" cy="2673900"/>
          </a:xfrm>
          <a:prstGeom prst="curvedConnector3">
            <a:avLst>
              <a:gd name="adj1" fmla="val 2482016"/>
            </a:avLst>
          </a:prstGeom>
          <a:noFill/>
          <a:ln w="9525" cap="flat" cmpd="sng">
            <a:solidFill>
              <a:schemeClr val="dk1"/>
            </a:solidFill>
            <a:prstDash val="solid"/>
            <a:round/>
            <a:headEnd type="none" w="sm" len="sm"/>
            <a:tailEnd type="triangle" w="med" len="med"/>
          </a:ln>
        </p:spPr>
      </p:cxnSp>
      <p:cxnSp>
        <p:nvCxnSpPr>
          <p:cNvPr id="900" name="Google Shape;900;g5c7742bae4_1_158"/>
          <p:cNvCxnSpPr>
            <a:stCxn id="872" idx="0"/>
            <a:endCxn id="886" idx="0"/>
          </p:cNvCxnSpPr>
          <p:nvPr/>
        </p:nvCxnSpPr>
        <p:spPr>
          <a:xfrm rot="-5400000">
            <a:off x="4693808" y="1774531"/>
            <a:ext cx="3900" cy="2655600"/>
          </a:xfrm>
          <a:prstGeom prst="curvedConnector3">
            <a:avLst>
              <a:gd name="adj1" fmla="val 5964205"/>
            </a:avLst>
          </a:prstGeom>
          <a:noFill/>
          <a:ln w="9525" cap="flat" cmpd="sng">
            <a:solidFill>
              <a:schemeClr val="dk1"/>
            </a:solidFill>
            <a:prstDash val="solid"/>
            <a:round/>
            <a:headEnd type="none" w="sm" len="sm"/>
            <a:tailEnd type="triangle" w="med" len="med"/>
          </a:ln>
        </p:spPr>
      </p:cxnSp>
      <p:cxnSp>
        <p:nvCxnSpPr>
          <p:cNvPr id="901" name="Google Shape;901;g5c7742bae4_1_158"/>
          <p:cNvCxnSpPr>
            <a:stCxn id="879" idx="0"/>
            <a:endCxn id="892" idx="0"/>
          </p:cNvCxnSpPr>
          <p:nvPr/>
        </p:nvCxnSpPr>
        <p:spPr>
          <a:xfrm rot="-5400000">
            <a:off x="4693578" y="2718048"/>
            <a:ext cx="1500" cy="2641500"/>
          </a:xfrm>
          <a:prstGeom prst="curvedConnector3">
            <a:avLst>
              <a:gd name="adj1" fmla="val 15343600"/>
            </a:avLst>
          </a:prstGeom>
          <a:noFill/>
          <a:ln w="9525" cap="flat" cmpd="sng">
            <a:solidFill>
              <a:schemeClr val="dk1"/>
            </a:solidFill>
            <a:prstDash val="solid"/>
            <a:round/>
            <a:headEnd type="none" w="sm" len="sm"/>
            <a:tailEnd type="triangle" w="med" len="med"/>
          </a:ln>
        </p:spPr>
      </p:cxnSp>
      <p:sp>
        <p:nvSpPr>
          <p:cNvPr id="902" name="Google Shape;902;g5c7742bae4_1_158"/>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g5c164b5d39_0_126"/>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77825" algn="l" rtl="0">
              <a:lnSpc>
                <a:spcPct val="114000"/>
              </a:lnSpc>
              <a:spcBef>
                <a:spcPts val="0"/>
              </a:spcBef>
              <a:spcAft>
                <a:spcPts val="0"/>
              </a:spcAft>
              <a:buClr>
                <a:srgbClr val="999999"/>
              </a:buClr>
              <a:buSzPts val="2200"/>
              <a:buFont typeface="Arial"/>
              <a:buAutoNum type="arabicPeriod"/>
            </a:pPr>
            <a:r>
              <a:rPr lang="de-DE" sz="2200">
                <a:solidFill>
                  <a:srgbClr val="999999"/>
                </a:solidFill>
              </a:rPr>
              <a:t>Intro</a:t>
            </a:r>
            <a:endParaRPr sz="2200">
              <a:solidFill>
                <a:srgbClr val="999999"/>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marL="1439999" lvl="1" indent="-215900" algn="l" rtl="0">
              <a:lnSpc>
                <a:spcPct val="114000"/>
              </a:lnSpc>
              <a:spcBef>
                <a:spcPts val="0"/>
              </a:spcBef>
              <a:spcAft>
                <a:spcPts val="0"/>
              </a:spcAft>
              <a:buClr>
                <a:srgbClr val="000000"/>
              </a:buClr>
              <a:buSzPts val="2200"/>
              <a:buAutoNum type="arabicPeriod"/>
            </a:pPr>
            <a:r>
              <a:rPr lang="de-DE" sz="2200">
                <a:solidFill>
                  <a:srgbClr val="000000"/>
                </a:solidFill>
              </a:rPr>
              <a:t>Definition</a:t>
            </a:r>
            <a:endParaRPr sz="2200">
              <a:solidFill>
                <a:srgbClr val="000000"/>
              </a:solidFill>
            </a:endParaRPr>
          </a:p>
          <a:p>
            <a:pPr marL="1439999" lvl="1" indent="-215900" algn="l" rtl="0">
              <a:lnSpc>
                <a:spcPct val="114000"/>
              </a:lnSpc>
              <a:spcBef>
                <a:spcPts val="0"/>
              </a:spcBef>
              <a:spcAft>
                <a:spcPts val="0"/>
              </a:spcAft>
              <a:buClr>
                <a:srgbClr val="B7B7B7"/>
              </a:buClr>
              <a:buSzPts val="2200"/>
              <a:buAutoNum type="arabicPeriod"/>
            </a:pPr>
            <a:r>
              <a:rPr lang="de-DE" sz="2200">
                <a:solidFill>
                  <a:srgbClr val="B7B7B7"/>
                </a:solidFill>
              </a:rPr>
              <a:t>Deep Feature Flow for Video Recognition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 </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marL="0" lvl="0" indent="0" algn="l" rtl="0">
              <a:lnSpc>
                <a:spcPct val="114000"/>
              </a:lnSpc>
              <a:spcBef>
                <a:spcPts val="0"/>
              </a:spcBef>
              <a:spcAft>
                <a:spcPts val="0"/>
              </a:spcAft>
              <a:buNone/>
            </a:pPr>
            <a:endParaRPr sz="2200"/>
          </a:p>
        </p:txBody>
      </p:sp>
      <p:sp>
        <p:nvSpPr>
          <p:cNvPr id="908" name="Google Shape;908;g5c164b5d39_0_126"/>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33</a:t>
            </a:fld>
            <a:endParaRPr/>
          </a:p>
        </p:txBody>
      </p:sp>
      <p:sp>
        <p:nvSpPr>
          <p:cNvPr id="909" name="Google Shape;909;g5c164b5d39_0_126"/>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910" name="Google Shape;910;g5c164b5d39_0_126"/>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g5c7a063fde_0_71"/>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4.1 Definition</a:t>
            </a:r>
            <a:endParaRPr/>
          </a:p>
        </p:txBody>
      </p:sp>
      <p:sp>
        <p:nvSpPr>
          <p:cNvPr id="916" name="Google Shape;916;g5c7a063fde_0_71"/>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34</a:t>
            </a:fld>
            <a:endParaRPr/>
          </a:p>
        </p:txBody>
      </p:sp>
      <p:pic>
        <p:nvPicPr>
          <p:cNvPr id="917" name="Google Shape;917;g5c7a063fde_0_71" descr="Bild"/>
          <p:cNvPicPr preferRelativeResize="0"/>
          <p:nvPr/>
        </p:nvPicPr>
        <p:blipFill rotWithShape="1">
          <a:blip r:embed="rId3">
            <a:alphaModFix/>
          </a:blip>
          <a:srcRect/>
          <a:stretch/>
        </p:blipFill>
        <p:spPr>
          <a:xfrm>
            <a:off x="2957316" y="1815595"/>
            <a:ext cx="629739" cy="629739"/>
          </a:xfrm>
          <a:prstGeom prst="rect">
            <a:avLst/>
          </a:prstGeom>
          <a:noFill/>
          <a:ln>
            <a:noFill/>
          </a:ln>
        </p:spPr>
      </p:pic>
      <p:pic>
        <p:nvPicPr>
          <p:cNvPr id="918" name="Google Shape;918;g5c7a063fde_0_71" descr="Bild"/>
          <p:cNvPicPr preferRelativeResize="0"/>
          <p:nvPr/>
        </p:nvPicPr>
        <p:blipFill rotWithShape="1">
          <a:blip r:embed="rId3">
            <a:alphaModFix/>
          </a:blip>
          <a:srcRect/>
          <a:stretch/>
        </p:blipFill>
        <p:spPr>
          <a:xfrm>
            <a:off x="2957316" y="3173671"/>
            <a:ext cx="629739" cy="629739"/>
          </a:xfrm>
          <a:prstGeom prst="rect">
            <a:avLst/>
          </a:prstGeom>
          <a:noFill/>
          <a:ln>
            <a:noFill/>
          </a:ln>
        </p:spPr>
      </p:pic>
      <p:sp>
        <p:nvSpPr>
          <p:cNvPr id="919" name="Google Shape;919;g5c7a063fde_0_71"/>
          <p:cNvSpPr/>
          <p:nvPr/>
        </p:nvSpPr>
        <p:spPr>
          <a:xfrm>
            <a:off x="4023355" y="2630836"/>
            <a:ext cx="629700" cy="44340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600" b="0" i="0" u="none" strike="noStrike" cap="none">
                <a:solidFill>
                  <a:srgbClr val="000000"/>
                </a:solidFill>
                <a:latin typeface="Arial"/>
                <a:ea typeface="Arial"/>
                <a:cs typeface="Arial"/>
                <a:sym typeface="Arial"/>
              </a:rPr>
              <a:t>F</a:t>
            </a:r>
            <a:endParaRPr/>
          </a:p>
        </p:txBody>
      </p:sp>
      <p:sp>
        <p:nvSpPr>
          <p:cNvPr id="920" name="Google Shape;920;g5c7a063fde_0_71"/>
          <p:cNvSpPr/>
          <p:nvPr/>
        </p:nvSpPr>
        <p:spPr>
          <a:xfrm>
            <a:off x="5264214" y="2630836"/>
            <a:ext cx="996000" cy="4434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Optical Flow</a:t>
            </a:r>
            <a:endParaRPr/>
          </a:p>
        </p:txBody>
      </p:sp>
      <p:cxnSp>
        <p:nvCxnSpPr>
          <p:cNvPr id="921" name="Google Shape;921;g5c7a063fde_0_71"/>
          <p:cNvCxnSpPr>
            <a:stCxn id="917" idx="3"/>
            <a:endCxn id="919" idx="1"/>
          </p:cNvCxnSpPr>
          <p:nvPr/>
        </p:nvCxnSpPr>
        <p:spPr>
          <a:xfrm>
            <a:off x="3587055" y="2130464"/>
            <a:ext cx="436200" cy="722100"/>
          </a:xfrm>
          <a:prstGeom prst="straightConnector1">
            <a:avLst/>
          </a:prstGeom>
          <a:noFill/>
          <a:ln w="9525" cap="flat" cmpd="sng">
            <a:solidFill>
              <a:schemeClr val="dk1"/>
            </a:solidFill>
            <a:prstDash val="solid"/>
            <a:round/>
            <a:headEnd type="none" w="sm" len="sm"/>
            <a:tailEnd type="triangle" w="med" len="med"/>
          </a:ln>
        </p:spPr>
      </p:cxnSp>
      <p:cxnSp>
        <p:nvCxnSpPr>
          <p:cNvPr id="922" name="Google Shape;922;g5c7a063fde_0_71"/>
          <p:cNvCxnSpPr>
            <a:stCxn id="918" idx="3"/>
            <a:endCxn id="919" idx="1"/>
          </p:cNvCxnSpPr>
          <p:nvPr/>
        </p:nvCxnSpPr>
        <p:spPr>
          <a:xfrm rot="10800000" flipH="1">
            <a:off x="3587055" y="2852541"/>
            <a:ext cx="436200" cy="636000"/>
          </a:xfrm>
          <a:prstGeom prst="straightConnector1">
            <a:avLst/>
          </a:prstGeom>
          <a:noFill/>
          <a:ln w="9525" cap="flat" cmpd="sng">
            <a:solidFill>
              <a:schemeClr val="dk1"/>
            </a:solidFill>
            <a:prstDash val="solid"/>
            <a:round/>
            <a:headEnd type="none" w="sm" len="sm"/>
            <a:tailEnd type="triangle" w="med" len="med"/>
          </a:ln>
        </p:spPr>
      </p:cxnSp>
      <p:cxnSp>
        <p:nvCxnSpPr>
          <p:cNvPr id="923" name="Google Shape;923;g5c7a063fde_0_71"/>
          <p:cNvCxnSpPr>
            <a:stCxn id="919" idx="3"/>
            <a:endCxn id="920" idx="1"/>
          </p:cNvCxnSpPr>
          <p:nvPr/>
        </p:nvCxnSpPr>
        <p:spPr>
          <a:xfrm>
            <a:off x="4653055" y="2852536"/>
            <a:ext cx="611100" cy="0"/>
          </a:xfrm>
          <a:prstGeom prst="straightConnector1">
            <a:avLst/>
          </a:prstGeom>
          <a:noFill/>
          <a:ln w="9525" cap="flat" cmpd="sng">
            <a:solidFill>
              <a:schemeClr val="dk1"/>
            </a:solidFill>
            <a:prstDash val="solid"/>
            <a:round/>
            <a:headEnd type="none" w="sm" len="sm"/>
            <a:tailEnd type="triangle" w="med" len="med"/>
          </a:ln>
        </p:spPr>
      </p:cxnSp>
      <p:sp>
        <p:nvSpPr>
          <p:cNvPr id="924" name="Google Shape;924;g5c7a063fde_0_71"/>
          <p:cNvSpPr txBox="1"/>
          <p:nvPr/>
        </p:nvSpPr>
        <p:spPr>
          <a:xfrm flipH="1">
            <a:off x="8400965" y="5998819"/>
            <a:ext cx="304800" cy="257100"/>
          </a:xfrm>
          <a:prstGeom prst="rect">
            <a:avLst/>
          </a:prstGeom>
          <a:noFill/>
          <a:ln>
            <a:noFill/>
          </a:ln>
        </p:spPr>
        <p:txBody>
          <a:bodyPr spcFirstLastPara="1" wrap="square" lIns="0" tIns="0" rIns="0" bIns="0" anchor="t" anchorCtr="0">
            <a:noAutofit/>
          </a:bodyPr>
          <a:lstStyle/>
          <a:p>
            <a:pPr marL="0" marR="0" lvl="0" indent="0" algn="r"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[3]</a:t>
            </a:r>
            <a:endParaRPr/>
          </a:p>
        </p:txBody>
      </p:sp>
      <p:sp>
        <p:nvSpPr>
          <p:cNvPr id="925" name="Google Shape;925;g5c7a063fde_0_71"/>
          <p:cNvSpPr/>
          <p:nvPr/>
        </p:nvSpPr>
        <p:spPr>
          <a:xfrm>
            <a:off x="2669568" y="4047542"/>
            <a:ext cx="917400" cy="365100"/>
          </a:xfrm>
          <a:prstGeom prst="rightArrow">
            <a:avLst>
              <a:gd name="adj1" fmla="val 50000"/>
              <a:gd name="adj2" fmla="val 50000"/>
            </a:avLst>
          </a:prstGeom>
          <a:solidFill>
            <a:schemeClr val="dk1"/>
          </a:solidFill>
          <a:ln>
            <a:noFill/>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26" name="Google Shape;926;g5c7a063fde_0_71"/>
          <p:cNvSpPr txBox="1"/>
          <p:nvPr/>
        </p:nvSpPr>
        <p:spPr>
          <a:xfrm>
            <a:off x="3756096" y="4036779"/>
            <a:ext cx="2891400" cy="3537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2200" b="0" i="0" u="none" strike="noStrike" cap="none">
                <a:solidFill>
                  <a:schemeClr val="dk1"/>
                </a:solidFill>
                <a:latin typeface="Arial"/>
                <a:ea typeface="Arial"/>
                <a:cs typeface="Arial"/>
                <a:sym typeface="Arial"/>
              </a:rPr>
              <a:t>Uses </a:t>
            </a:r>
            <a:r>
              <a:rPr lang="de-DE" sz="2200">
                <a:solidFill>
                  <a:schemeClr val="dk1"/>
                </a:solidFill>
              </a:rPr>
              <a:t>Flow Network</a:t>
            </a:r>
            <a:endParaRPr sz="2200" b="0" i="0" u="none" strike="noStrike" cap="none">
              <a:solidFill>
                <a:schemeClr val="dk1"/>
              </a:solidFill>
              <a:latin typeface="Arial"/>
              <a:ea typeface="Arial"/>
              <a:cs typeface="Arial"/>
              <a:sym typeface="Arial"/>
            </a:endParaRPr>
          </a:p>
        </p:txBody>
      </p:sp>
      <p:sp>
        <p:nvSpPr>
          <p:cNvPr id="927" name="Google Shape;927;g5c7a063fde_0_71"/>
          <p:cNvSpPr txBox="1"/>
          <p:nvPr/>
        </p:nvSpPr>
        <p:spPr>
          <a:xfrm>
            <a:off x="762000" y="4853354"/>
            <a:ext cx="6484200" cy="537900"/>
          </a:xfrm>
          <a:prstGeom prst="rect">
            <a:avLst/>
          </a:prstGeom>
          <a:noFill/>
          <a:ln>
            <a:noFill/>
          </a:ln>
        </p:spPr>
        <p:txBody>
          <a:bodyPr spcFirstLastPara="1" wrap="square" lIns="0" tIns="0" rIns="0" bIns="0" anchor="t" anchorCtr="0">
            <a:noAutofit/>
          </a:bodyPr>
          <a:lstStyle/>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Estimates the optical flow </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Projects back location in current frame to location in an earlier frame</a:t>
            </a:r>
            <a:endParaRPr/>
          </a:p>
        </p:txBody>
      </p:sp>
      <p:sp>
        <p:nvSpPr>
          <p:cNvPr id="928" name="Google Shape;928;g5c7a063fde_0_71"/>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g5c164b5d39_0_140"/>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77825" algn="l" rtl="0">
              <a:lnSpc>
                <a:spcPct val="114000"/>
              </a:lnSpc>
              <a:spcBef>
                <a:spcPts val="0"/>
              </a:spcBef>
              <a:spcAft>
                <a:spcPts val="0"/>
              </a:spcAft>
              <a:buClr>
                <a:srgbClr val="999999"/>
              </a:buClr>
              <a:buSzPts val="2200"/>
              <a:buFont typeface="Arial"/>
              <a:buAutoNum type="arabicPeriod"/>
            </a:pPr>
            <a:r>
              <a:rPr lang="de-DE" sz="2200">
                <a:solidFill>
                  <a:srgbClr val="999999"/>
                </a:solidFill>
              </a:rPr>
              <a:t>Intro</a:t>
            </a:r>
            <a:endParaRPr sz="2200">
              <a:solidFill>
                <a:srgbClr val="999999"/>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marL="1439999" lvl="1" indent="-215900" algn="l" rtl="0">
              <a:lnSpc>
                <a:spcPct val="114000"/>
              </a:lnSpc>
              <a:spcBef>
                <a:spcPts val="0"/>
              </a:spcBef>
              <a:spcAft>
                <a:spcPts val="0"/>
              </a:spcAft>
              <a:buClr>
                <a:srgbClr val="B7B7B7"/>
              </a:buClr>
              <a:buSzPts val="2200"/>
              <a:buAutoNum type="arabicPeriod"/>
            </a:pPr>
            <a:r>
              <a:rPr lang="de-DE" sz="2200">
                <a:solidFill>
                  <a:srgbClr val="B7B7B7"/>
                </a:solidFill>
              </a:rPr>
              <a:t>Definition</a:t>
            </a:r>
            <a:endParaRPr sz="2200">
              <a:solidFill>
                <a:srgbClr val="B7B7B7"/>
              </a:solidFill>
            </a:endParaRPr>
          </a:p>
          <a:p>
            <a:pPr marL="1439999" lvl="1" indent="-215900" algn="l" rtl="0">
              <a:lnSpc>
                <a:spcPct val="114000"/>
              </a:lnSpc>
              <a:spcBef>
                <a:spcPts val="0"/>
              </a:spcBef>
              <a:spcAft>
                <a:spcPts val="0"/>
              </a:spcAft>
              <a:buClr>
                <a:srgbClr val="000000"/>
              </a:buClr>
              <a:buSzPts val="2200"/>
              <a:buAutoNum type="arabicPeriod"/>
            </a:pPr>
            <a:r>
              <a:rPr lang="de-DE" sz="2200">
                <a:solidFill>
                  <a:srgbClr val="000000"/>
                </a:solidFill>
              </a:rPr>
              <a:t>Deep Feature Flow for Video Recognition</a:t>
            </a:r>
            <a:endParaRPr sz="2200">
              <a:solidFill>
                <a:srgbClr val="000000"/>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 </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marL="0" lvl="0" indent="0" algn="l" rtl="0">
              <a:lnSpc>
                <a:spcPct val="114000"/>
              </a:lnSpc>
              <a:spcBef>
                <a:spcPts val="0"/>
              </a:spcBef>
              <a:spcAft>
                <a:spcPts val="0"/>
              </a:spcAft>
              <a:buNone/>
            </a:pPr>
            <a:endParaRPr sz="2200"/>
          </a:p>
        </p:txBody>
      </p:sp>
      <p:sp>
        <p:nvSpPr>
          <p:cNvPr id="934" name="Google Shape;934;g5c164b5d39_0_140"/>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35</a:t>
            </a:fld>
            <a:endParaRPr/>
          </a:p>
        </p:txBody>
      </p:sp>
      <p:sp>
        <p:nvSpPr>
          <p:cNvPr id="935" name="Google Shape;935;g5c164b5d39_0_140"/>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936" name="Google Shape;936;g5c164b5d39_0_140"/>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g5c5e27aaf1_1_77"/>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4.2 Deep Feature Flow for Video Recognition</a:t>
            </a:r>
            <a:endParaRPr/>
          </a:p>
        </p:txBody>
      </p:sp>
      <p:sp>
        <p:nvSpPr>
          <p:cNvPr id="942" name="Google Shape;942;g5c5e27aaf1_1_77"/>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36</a:t>
            </a:fld>
            <a:endParaRPr/>
          </a:p>
        </p:txBody>
      </p:sp>
      <p:pic>
        <p:nvPicPr>
          <p:cNvPr id="943" name="Google Shape;943;g5c5e27aaf1_1_77" descr="Bild"/>
          <p:cNvPicPr preferRelativeResize="0"/>
          <p:nvPr/>
        </p:nvPicPr>
        <p:blipFill rotWithShape="1">
          <a:blip r:embed="rId3">
            <a:alphaModFix/>
          </a:blip>
          <a:srcRect/>
          <a:stretch/>
        </p:blipFill>
        <p:spPr>
          <a:xfrm>
            <a:off x="2957316" y="1815595"/>
            <a:ext cx="629739" cy="629739"/>
          </a:xfrm>
          <a:prstGeom prst="rect">
            <a:avLst/>
          </a:prstGeom>
          <a:noFill/>
          <a:ln>
            <a:noFill/>
          </a:ln>
        </p:spPr>
      </p:pic>
      <p:pic>
        <p:nvPicPr>
          <p:cNvPr id="944" name="Google Shape;944;g5c5e27aaf1_1_77" descr="Bild"/>
          <p:cNvPicPr preferRelativeResize="0"/>
          <p:nvPr/>
        </p:nvPicPr>
        <p:blipFill rotWithShape="1">
          <a:blip r:embed="rId3">
            <a:alphaModFix/>
          </a:blip>
          <a:srcRect/>
          <a:stretch/>
        </p:blipFill>
        <p:spPr>
          <a:xfrm>
            <a:off x="2957316" y="3173671"/>
            <a:ext cx="629739" cy="629739"/>
          </a:xfrm>
          <a:prstGeom prst="rect">
            <a:avLst/>
          </a:prstGeom>
          <a:noFill/>
          <a:ln>
            <a:noFill/>
          </a:ln>
        </p:spPr>
      </p:pic>
      <p:sp>
        <p:nvSpPr>
          <p:cNvPr id="945" name="Google Shape;945;g5c5e27aaf1_1_77"/>
          <p:cNvSpPr txBox="1"/>
          <p:nvPr/>
        </p:nvSpPr>
        <p:spPr>
          <a:xfrm>
            <a:off x="1660536" y="2001840"/>
            <a:ext cx="9684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Key frame</a:t>
            </a:r>
            <a:endParaRPr sz="1600" b="0" i="0" u="none" strike="noStrike" cap="none">
              <a:solidFill>
                <a:schemeClr val="dk1"/>
              </a:solidFill>
              <a:latin typeface="Arial"/>
              <a:ea typeface="Arial"/>
              <a:cs typeface="Arial"/>
              <a:sym typeface="Arial"/>
            </a:endParaRPr>
          </a:p>
        </p:txBody>
      </p:sp>
      <p:sp>
        <p:nvSpPr>
          <p:cNvPr id="946" name="Google Shape;946;g5c5e27aaf1_1_77"/>
          <p:cNvSpPr txBox="1"/>
          <p:nvPr/>
        </p:nvSpPr>
        <p:spPr>
          <a:xfrm rot="5400000" flipH="1">
            <a:off x="1710346" y="2724066"/>
            <a:ext cx="1014600" cy="257100"/>
          </a:xfrm>
          <a:prstGeom prst="rect">
            <a:avLst/>
          </a:prstGeom>
          <a:noFill/>
          <a:ln>
            <a:noFill/>
          </a:ln>
        </p:spPr>
        <p:txBody>
          <a:bodyPr spcFirstLastPara="1" wrap="square" lIns="0" tIns="0" rIns="0" bIns="0" anchor="ctr" anchorCtr="0">
            <a:noAutofit/>
          </a:bodyPr>
          <a:lstStyle/>
          <a:p>
            <a:pPr marL="0" marR="0" lvl="0" indent="0" algn="ctr"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a:t>
            </a:r>
            <a:endParaRPr/>
          </a:p>
        </p:txBody>
      </p:sp>
      <p:sp>
        <p:nvSpPr>
          <p:cNvPr id="947" name="Google Shape;947;g5c5e27aaf1_1_77"/>
          <p:cNvSpPr txBox="1"/>
          <p:nvPr/>
        </p:nvSpPr>
        <p:spPr>
          <a:xfrm>
            <a:off x="1660536" y="3359916"/>
            <a:ext cx="12969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Current frame</a:t>
            </a:r>
            <a:endParaRPr sz="1600" b="0" i="0" u="none" strike="noStrike" cap="none">
              <a:solidFill>
                <a:schemeClr val="dk1"/>
              </a:solidFill>
              <a:latin typeface="Arial"/>
              <a:ea typeface="Arial"/>
              <a:cs typeface="Arial"/>
              <a:sym typeface="Arial"/>
            </a:endParaRPr>
          </a:p>
        </p:txBody>
      </p:sp>
      <p:sp>
        <p:nvSpPr>
          <p:cNvPr id="948" name="Google Shape;948;g5c5e27aaf1_1_77"/>
          <p:cNvSpPr/>
          <p:nvPr/>
        </p:nvSpPr>
        <p:spPr>
          <a:xfrm>
            <a:off x="4023355" y="1904272"/>
            <a:ext cx="629700" cy="4434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600" b="0" i="0" u="none" strike="noStrike" cap="none">
                <a:solidFill>
                  <a:schemeClr val="lt1"/>
                </a:solidFill>
                <a:latin typeface="Arial"/>
                <a:ea typeface="Arial"/>
                <a:cs typeface="Arial"/>
                <a:sym typeface="Arial"/>
              </a:rPr>
              <a:t>N</a:t>
            </a:r>
            <a:r>
              <a:rPr lang="de-DE" sz="1600" b="0" i="0" u="none" strike="noStrike" cap="none" baseline="-25000">
                <a:solidFill>
                  <a:schemeClr val="lt1"/>
                </a:solidFill>
                <a:latin typeface="Arial"/>
                <a:ea typeface="Arial"/>
                <a:cs typeface="Arial"/>
                <a:sym typeface="Arial"/>
              </a:rPr>
              <a:t>feat</a:t>
            </a:r>
            <a:endParaRPr sz="1600" b="0" i="0" u="none" strike="noStrike" cap="none">
              <a:solidFill>
                <a:schemeClr val="lt1"/>
              </a:solidFill>
              <a:latin typeface="Arial"/>
              <a:ea typeface="Arial"/>
              <a:cs typeface="Arial"/>
              <a:sym typeface="Arial"/>
            </a:endParaRPr>
          </a:p>
        </p:txBody>
      </p:sp>
      <p:sp>
        <p:nvSpPr>
          <p:cNvPr id="949" name="Google Shape;949;g5c5e27aaf1_1_77"/>
          <p:cNvSpPr/>
          <p:nvPr/>
        </p:nvSpPr>
        <p:spPr>
          <a:xfrm>
            <a:off x="5089395" y="1901756"/>
            <a:ext cx="629700" cy="4434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N</a:t>
            </a:r>
            <a:r>
              <a:rPr lang="de-DE" sz="1400" b="0" i="0" u="none" strike="noStrike" cap="none" baseline="-25000">
                <a:solidFill>
                  <a:schemeClr val="dk1"/>
                </a:solidFill>
                <a:latin typeface="Arial"/>
                <a:ea typeface="Arial"/>
                <a:cs typeface="Arial"/>
                <a:sym typeface="Arial"/>
              </a:rPr>
              <a:t>task</a:t>
            </a:r>
            <a:endParaRPr sz="1400" b="0" i="0" u="none" strike="noStrike" cap="none">
              <a:solidFill>
                <a:schemeClr val="dk1"/>
              </a:solidFill>
              <a:latin typeface="Arial"/>
              <a:ea typeface="Arial"/>
              <a:cs typeface="Arial"/>
              <a:sym typeface="Arial"/>
            </a:endParaRPr>
          </a:p>
        </p:txBody>
      </p:sp>
      <p:sp>
        <p:nvSpPr>
          <p:cNvPr id="950" name="Google Shape;950;g5c5e27aaf1_1_77"/>
          <p:cNvSpPr/>
          <p:nvPr/>
        </p:nvSpPr>
        <p:spPr>
          <a:xfrm>
            <a:off x="6155434" y="3173670"/>
            <a:ext cx="12390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Bounding boxes + class probabilities</a:t>
            </a:r>
            <a:endParaRPr/>
          </a:p>
        </p:txBody>
      </p:sp>
      <p:sp>
        <p:nvSpPr>
          <p:cNvPr id="951" name="Google Shape;951;g5c5e27aaf1_1_77"/>
          <p:cNvSpPr/>
          <p:nvPr/>
        </p:nvSpPr>
        <p:spPr>
          <a:xfrm>
            <a:off x="6155434" y="1808634"/>
            <a:ext cx="12390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Bounding boxes + class probabilities</a:t>
            </a:r>
            <a:endParaRPr/>
          </a:p>
        </p:txBody>
      </p:sp>
      <p:sp>
        <p:nvSpPr>
          <p:cNvPr id="952" name="Google Shape;952;g5c5e27aaf1_1_77"/>
          <p:cNvSpPr/>
          <p:nvPr/>
        </p:nvSpPr>
        <p:spPr>
          <a:xfrm>
            <a:off x="4023355" y="2630836"/>
            <a:ext cx="629700" cy="44340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600" b="0" i="0" u="none" strike="noStrike" cap="none">
                <a:solidFill>
                  <a:srgbClr val="000000"/>
                </a:solidFill>
                <a:latin typeface="Arial"/>
                <a:ea typeface="Arial"/>
                <a:cs typeface="Arial"/>
                <a:sym typeface="Arial"/>
              </a:rPr>
              <a:t>F</a:t>
            </a:r>
            <a:endParaRPr/>
          </a:p>
        </p:txBody>
      </p:sp>
      <p:sp>
        <p:nvSpPr>
          <p:cNvPr id="953" name="Google Shape;953;g5c5e27aaf1_1_77"/>
          <p:cNvSpPr/>
          <p:nvPr/>
        </p:nvSpPr>
        <p:spPr>
          <a:xfrm>
            <a:off x="5089395" y="3266792"/>
            <a:ext cx="629700" cy="4434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N</a:t>
            </a:r>
            <a:r>
              <a:rPr lang="de-DE" sz="1400" b="0" i="0" u="none" strike="noStrike" cap="none" baseline="-25000">
                <a:solidFill>
                  <a:schemeClr val="dk1"/>
                </a:solidFill>
                <a:latin typeface="Arial"/>
                <a:ea typeface="Arial"/>
                <a:cs typeface="Arial"/>
                <a:sym typeface="Arial"/>
              </a:rPr>
              <a:t>task</a:t>
            </a:r>
            <a:endParaRPr sz="1400" b="0" i="0" u="none" strike="noStrike" cap="none">
              <a:solidFill>
                <a:schemeClr val="dk1"/>
              </a:solidFill>
              <a:latin typeface="Arial"/>
              <a:ea typeface="Arial"/>
              <a:cs typeface="Arial"/>
              <a:sym typeface="Arial"/>
            </a:endParaRPr>
          </a:p>
        </p:txBody>
      </p:sp>
      <p:cxnSp>
        <p:nvCxnSpPr>
          <p:cNvPr id="954" name="Google Shape;954;g5c5e27aaf1_1_77"/>
          <p:cNvCxnSpPr>
            <a:stCxn id="943" idx="3"/>
            <a:endCxn id="948" idx="1"/>
          </p:cNvCxnSpPr>
          <p:nvPr/>
        </p:nvCxnSpPr>
        <p:spPr>
          <a:xfrm rot="10800000" flipH="1">
            <a:off x="3587055" y="2125964"/>
            <a:ext cx="436200" cy="4500"/>
          </a:xfrm>
          <a:prstGeom prst="straightConnector1">
            <a:avLst/>
          </a:prstGeom>
          <a:noFill/>
          <a:ln w="9525" cap="flat" cmpd="sng">
            <a:solidFill>
              <a:srgbClr val="E16E1C"/>
            </a:solidFill>
            <a:prstDash val="solid"/>
            <a:round/>
            <a:headEnd type="none" w="sm" len="sm"/>
            <a:tailEnd type="triangle" w="med" len="med"/>
          </a:ln>
        </p:spPr>
      </p:cxnSp>
      <p:cxnSp>
        <p:nvCxnSpPr>
          <p:cNvPr id="955" name="Google Shape;955;g5c5e27aaf1_1_77"/>
          <p:cNvCxnSpPr>
            <a:stCxn id="943" idx="3"/>
            <a:endCxn id="952" idx="1"/>
          </p:cNvCxnSpPr>
          <p:nvPr/>
        </p:nvCxnSpPr>
        <p:spPr>
          <a:xfrm>
            <a:off x="3587055" y="2130464"/>
            <a:ext cx="436200" cy="722100"/>
          </a:xfrm>
          <a:prstGeom prst="straightConnector1">
            <a:avLst/>
          </a:prstGeom>
          <a:noFill/>
          <a:ln w="9525" cap="flat" cmpd="sng">
            <a:solidFill>
              <a:schemeClr val="dk1"/>
            </a:solidFill>
            <a:prstDash val="solid"/>
            <a:round/>
            <a:headEnd type="none" w="sm" len="sm"/>
            <a:tailEnd type="triangle" w="med" len="med"/>
          </a:ln>
        </p:spPr>
      </p:cxnSp>
      <p:cxnSp>
        <p:nvCxnSpPr>
          <p:cNvPr id="956" name="Google Shape;956;g5c5e27aaf1_1_77"/>
          <p:cNvCxnSpPr>
            <a:stCxn id="944" idx="3"/>
            <a:endCxn id="952" idx="1"/>
          </p:cNvCxnSpPr>
          <p:nvPr/>
        </p:nvCxnSpPr>
        <p:spPr>
          <a:xfrm rot="10800000" flipH="1">
            <a:off x="3587055" y="2852541"/>
            <a:ext cx="436200" cy="636000"/>
          </a:xfrm>
          <a:prstGeom prst="straightConnector1">
            <a:avLst/>
          </a:prstGeom>
          <a:noFill/>
          <a:ln w="9525" cap="flat" cmpd="sng">
            <a:solidFill>
              <a:schemeClr val="dk1"/>
            </a:solidFill>
            <a:prstDash val="solid"/>
            <a:round/>
            <a:headEnd type="none" w="sm" len="sm"/>
            <a:tailEnd type="triangle" w="med" len="med"/>
          </a:ln>
        </p:spPr>
      </p:cxnSp>
      <p:cxnSp>
        <p:nvCxnSpPr>
          <p:cNvPr id="957" name="Google Shape;957;g5c5e27aaf1_1_77"/>
          <p:cNvCxnSpPr>
            <a:stCxn id="948" idx="3"/>
            <a:endCxn id="949" idx="1"/>
          </p:cNvCxnSpPr>
          <p:nvPr/>
        </p:nvCxnSpPr>
        <p:spPr>
          <a:xfrm rot="10800000" flipH="1">
            <a:off x="4653055" y="2123572"/>
            <a:ext cx="436200" cy="2400"/>
          </a:xfrm>
          <a:prstGeom prst="straightConnector1">
            <a:avLst/>
          </a:prstGeom>
          <a:noFill/>
          <a:ln w="9525" cap="flat" cmpd="sng">
            <a:solidFill>
              <a:srgbClr val="E16E1C"/>
            </a:solidFill>
            <a:prstDash val="solid"/>
            <a:round/>
            <a:headEnd type="none" w="sm" len="sm"/>
            <a:tailEnd type="triangle" w="med" len="med"/>
          </a:ln>
        </p:spPr>
      </p:cxnSp>
      <p:cxnSp>
        <p:nvCxnSpPr>
          <p:cNvPr id="958" name="Google Shape;958;g5c5e27aaf1_1_77"/>
          <p:cNvCxnSpPr>
            <a:stCxn id="952" idx="3"/>
            <a:endCxn id="953" idx="1"/>
          </p:cNvCxnSpPr>
          <p:nvPr/>
        </p:nvCxnSpPr>
        <p:spPr>
          <a:xfrm>
            <a:off x="4653055" y="2852536"/>
            <a:ext cx="436200" cy="636000"/>
          </a:xfrm>
          <a:prstGeom prst="straightConnector1">
            <a:avLst/>
          </a:prstGeom>
          <a:noFill/>
          <a:ln w="9525" cap="flat" cmpd="sng">
            <a:solidFill>
              <a:schemeClr val="dk1"/>
            </a:solidFill>
            <a:prstDash val="solid"/>
            <a:round/>
            <a:headEnd type="none" w="sm" len="sm"/>
            <a:tailEnd type="triangle" w="med" len="med"/>
          </a:ln>
        </p:spPr>
      </p:cxnSp>
      <p:cxnSp>
        <p:nvCxnSpPr>
          <p:cNvPr id="959" name="Google Shape;959;g5c5e27aaf1_1_77"/>
          <p:cNvCxnSpPr>
            <a:stCxn id="949" idx="3"/>
            <a:endCxn id="951" idx="1"/>
          </p:cNvCxnSpPr>
          <p:nvPr/>
        </p:nvCxnSpPr>
        <p:spPr>
          <a:xfrm>
            <a:off x="5719095" y="2123456"/>
            <a:ext cx="436200" cy="0"/>
          </a:xfrm>
          <a:prstGeom prst="straightConnector1">
            <a:avLst/>
          </a:prstGeom>
          <a:noFill/>
          <a:ln w="9525" cap="flat" cmpd="sng">
            <a:solidFill>
              <a:srgbClr val="E16E1C"/>
            </a:solidFill>
            <a:prstDash val="solid"/>
            <a:round/>
            <a:headEnd type="none" w="sm" len="sm"/>
            <a:tailEnd type="triangle" w="med" len="med"/>
          </a:ln>
        </p:spPr>
      </p:cxnSp>
      <p:cxnSp>
        <p:nvCxnSpPr>
          <p:cNvPr id="960" name="Google Shape;960;g5c5e27aaf1_1_77"/>
          <p:cNvCxnSpPr>
            <a:stCxn id="953" idx="3"/>
            <a:endCxn id="950" idx="1"/>
          </p:cNvCxnSpPr>
          <p:nvPr/>
        </p:nvCxnSpPr>
        <p:spPr>
          <a:xfrm>
            <a:off x="5719095" y="3488492"/>
            <a:ext cx="436200" cy="0"/>
          </a:xfrm>
          <a:prstGeom prst="straightConnector1">
            <a:avLst/>
          </a:prstGeom>
          <a:noFill/>
          <a:ln w="9525" cap="flat" cmpd="sng">
            <a:solidFill>
              <a:schemeClr val="dk1"/>
            </a:solidFill>
            <a:prstDash val="solid"/>
            <a:round/>
            <a:headEnd type="none" w="sm" len="sm"/>
            <a:tailEnd type="triangle" w="med" len="med"/>
          </a:ln>
        </p:spPr>
      </p:cxnSp>
      <p:cxnSp>
        <p:nvCxnSpPr>
          <p:cNvPr id="961" name="Google Shape;961;g5c5e27aaf1_1_77"/>
          <p:cNvCxnSpPr>
            <a:stCxn id="948" idx="3"/>
            <a:endCxn id="953" idx="1"/>
          </p:cNvCxnSpPr>
          <p:nvPr/>
        </p:nvCxnSpPr>
        <p:spPr>
          <a:xfrm>
            <a:off x="4653055" y="2125972"/>
            <a:ext cx="436200" cy="1362600"/>
          </a:xfrm>
          <a:prstGeom prst="straightConnector1">
            <a:avLst/>
          </a:prstGeom>
          <a:noFill/>
          <a:ln w="9525" cap="flat" cmpd="sng">
            <a:solidFill>
              <a:schemeClr val="dk1"/>
            </a:solidFill>
            <a:prstDash val="solid"/>
            <a:round/>
            <a:headEnd type="none" w="sm" len="sm"/>
            <a:tailEnd type="triangle" w="med" len="med"/>
          </a:ln>
        </p:spPr>
      </p:cxnSp>
      <p:sp>
        <p:nvSpPr>
          <p:cNvPr id="962" name="Google Shape;962;g5c5e27aaf1_1_77"/>
          <p:cNvSpPr txBox="1"/>
          <p:nvPr/>
        </p:nvSpPr>
        <p:spPr>
          <a:xfrm>
            <a:off x="438234" y="4132471"/>
            <a:ext cx="7962900" cy="2502900"/>
          </a:xfrm>
          <a:prstGeom prst="rect">
            <a:avLst/>
          </a:prstGeom>
          <a:noFill/>
          <a:ln>
            <a:noFill/>
          </a:ln>
        </p:spPr>
        <p:txBody>
          <a:bodyPr spcFirstLastPara="1" wrap="square" lIns="0" tIns="0" rIns="0" bIns="0" anchor="t" anchorCtr="0">
            <a:noAutofit/>
          </a:bodyPr>
          <a:lstStyle/>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3 different Networks:</a:t>
            </a:r>
            <a:endParaRPr/>
          </a:p>
          <a:p>
            <a:pPr marL="742950" marR="0" lvl="1"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N</a:t>
            </a:r>
            <a:r>
              <a:rPr lang="de-DE" sz="1600" b="0" i="0" u="none" strike="noStrike" cap="none" baseline="-25000">
                <a:solidFill>
                  <a:schemeClr val="dk1"/>
                </a:solidFill>
                <a:latin typeface="Arial"/>
                <a:ea typeface="Arial"/>
                <a:cs typeface="Arial"/>
                <a:sym typeface="Arial"/>
              </a:rPr>
              <a:t>feat</a:t>
            </a:r>
            <a:r>
              <a:rPr lang="de-DE" sz="1600" b="0" i="0" u="none" strike="noStrike" cap="none">
                <a:solidFill>
                  <a:schemeClr val="dk1"/>
                </a:solidFill>
                <a:latin typeface="Arial"/>
                <a:ea typeface="Arial"/>
                <a:cs typeface="Arial"/>
                <a:sym typeface="Arial"/>
              </a:rPr>
              <a:t> -&gt; Feature Network (ResNet): Provides FeatureMaps for Key frames</a:t>
            </a:r>
            <a:endParaRPr/>
          </a:p>
          <a:p>
            <a:pPr marL="742950" marR="0" lvl="1"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F -&gt; Flow Network (FlowNet): Propagation of optical flow (feature maps)</a:t>
            </a:r>
            <a:endParaRPr/>
          </a:p>
          <a:p>
            <a:pPr marL="742950" marR="0" lvl="1"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N</a:t>
            </a:r>
            <a:r>
              <a:rPr lang="de-DE" sz="1600" b="0" i="0" u="none" strike="noStrike" cap="none" baseline="-25000">
                <a:solidFill>
                  <a:schemeClr val="dk1"/>
                </a:solidFill>
                <a:latin typeface="Arial"/>
                <a:ea typeface="Arial"/>
                <a:cs typeface="Arial"/>
                <a:sym typeface="Arial"/>
              </a:rPr>
              <a:t>task</a:t>
            </a:r>
            <a:r>
              <a:rPr lang="de-DE" sz="1600" b="0" i="0" u="none" strike="noStrike" cap="none">
                <a:solidFill>
                  <a:schemeClr val="dk1"/>
                </a:solidFill>
                <a:latin typeface="Arial"/>
                <a:ea typeface="Arial"/>
                <a:cs typeface="Arial"/>
                <a:sym typeface="Arial"/>
              </a:rPr>
              <a:t> -&gt; Classifies based on the feature maps (R-FCN)</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Max. 73.9 % mAP on ImageNET VID Dataset (4.05 fps; 73.1% mAP – 20.25 fps); Max. 71.1% mIoU on Cityscapes Dataset (1.52 fps; 69.2&amp; mIoU – 5.6 fps)</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No information on loss function</a:t>
            </a:r>
            <a:endParaRPr/>
          </a:p>
          <a:p>
            <a:pPr marL="285750" marR="0" lvl="0" indent="-285750" algn="l" rtl="0">
              <a:lnSpc>
                <a:spcPct val="114000"/>
              </a:lnSpc>
              <a:spcBef>
                <a:spcPts val="0"/>
              </a:spcBef>
              <a:spcAft>
                <a:spcPts val="0"/>
              </a:spcAft>
              <a:buClr>
                <a:schemeClr val="dk1"/>
              </a:buClr>
              <a:buSzPts val="1600"/>
              <a:buFont typeface="Arial"/>
              <a:buChar char="•"/>
            </a:pPr>
            <a:r>
              <a:rPr lang="de-DE" sz="1600" b="0" i="0" u="none" strike="noStrike" cap="none">
                <a:solidFill>
                  <a:schemeClr val="dk1"/>
                </a:solidFill>
                <a:latin typeface="Arial"/>
                <a:ea typeface="Arial"/>
                <a:cs typeface="Arial"/>
                <a:sym typeface="Arial"/>
              </a:rPr>
              <a:t>Fixed Key frame scheduling =&gt; possible imporvement</a:t>
            </a:r>
            <a:endParaRPr sz="1600" b="0" i="0" u="none" strike="noStrike" cap="none">
              <a:solidFill>
                <a:schemeClr val="dk1"/>
              </a:solidFill>
              <a:latin typeface="Arial"/>
              <a:ea typeface="Arial"/>
              <a:cs typeface="Arial"/>
              <a:sym typeface="Arial"/>
            </a:endParaRPr>
          </a:p>
          <a:p>
            <a:pPr marL="285750" marR="0" lvl="0" indent="-184150" algn="l" rtl="0">
              <a:lnSpc>
                <a:spcPct val="114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p:txBody>
      </p:sp>
      <p:sp>
        <p:nvSpPr>
          <p:cNvPr id="963" name="Google Shape;963;g5c5e27aaf1_1_77"/>
          <p:cNvSpPr txBox="1"/>
          <p:nvPr/>
        </p:nvSpPr>
        <p:spPr>
          <a:xfrm flipH="1">
            <a:off x="8400965" y="5998819"/>
            <a:ext cx="304800" cy="257100"/>
          </a:xfrm>
          <a:prstGeom prst="rect">
            <a:avLst/>
          </a:prstGeom>
          <a:noFill/>
          <a:ln>
            <a:noFill/>
          </a:ln>
        </p:spPr>
        <p:txBody>
          <a:bodyPr spcFirstLastPara="1" wrap="square" lIns="0" tIns="0" rIns="0" bIns="0" anchor="t" anchorCtr="0">
            <a:noAutofit/>
          </a:bodyPr>
          <a:lstStyle/>
          <a:p>
            <a:pPr marL="0" marR="0" lvl="0" indent="0" algn="r"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[3]</a:t>
            </a:r>
            <a:endParaRPr/>
          </a:p>
        </p:txBody>
      </p:sp>
      <p:sp>
        <p:nvSpPr>
          <p:cNvPr id="964" name="Google Shape;964;g5c5e27aaf1_1_77"/>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g5c164b5d39_0_147"/>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77825" algn="l" rtl="0">
              <a:lnSpc>
                <a:spcPct val="114000"/>
              </a:lnSpc>
              <a:spcBef>
                <a:spcPts val="0"/>
              </a:spcBef>
              <a:spcAft>
                <a:spcPts val="0"/>
              </a:spcAft>
              <a:buClr>
                <a:srgbClr val="999999"/>
              </a:buClr>
              <a:buSzPts val="2200"/>
              <a:buFont typeface="Arial"/>
              <a:buAutoNum type="arabicPeriod"/>
            </a:pPr>
            <a:r>
              <a:rPr lang="de-DE" sz="2200">
                <a:solidFill>
                  <a:srgbClr val="999999"/>
                </a:solidFill>
              </a:rPr>
              <a:t>Intro</a:t>
            </a:r>
            <a:endParaRPr sz="2200">
              <a:solidFill>
                <a:srgbClr val="999999"/>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marL="719999" lvl="0" indent="-377825" algn="l" rtl="0">
              <a:lnSpc>
                <a:spcPct val="114000"/>
              </a:lnSpc>
              <a:spcBef>
                <a:spcPts val="0"/>
              </a:spcBef>
              <a:spcAft>
                <a:spcPts val="0"/>
              </a:spcAft>
              <a:buSzPts val="2200"/>
              <a:buAutoNum type="arabicPeriod"/>
            </a:pPr>
            <a:r>
              <a:rPr lang="de-DE" sz="2200">
                <a:solidFill>
                  <a:srgbClr val="000000"/>
                </a:solidFill>
              </a:rPr>
              <a:t>Comparison of different approaches </a:t>
            </a:r>
            <a:endParaRPr sz="2200">
              <a:solidFill>
                <a:srgbClr val="000000"/>
              </a:solidFill>
            </a:endParaRPr>
          </a:p>
          <a:p>
            <a:pPr marL="1439999" lvl="1" indent="-215900" algn="l" rtl="0">
              <a:lnSpc>
                <a:spcPct val="114000"/>
              </a:lnSpc>
              <a:spcBef>
                <a:spcPts val="0"/>
              </a:spcBef>
              <a:spcAft>
                <a:spcPts val="0"/>
              </a:spcAft>
              <a:buClr>
                <a:srgbClr val="000000"/>
              </a:buClr>
              <a:buSzPts val="2200"/>
              <a:buAutoNum type="arabicPeriod"/>
            </a:pPr>
            <a:r>
              <a:rPr lang="de-DE" sz="2200">
                <a:solidFill>
                  <a:srgbClr val="000000"/>
                </a:solidFill>
              </a:rPr>
              <a:t>General</a:t>
            </a:r>
            <a:endParaRPr sz="2200">
              <a:solidFill>
                <a:srgbClr val="000000"/>
              </a:solidFill>
            </a:endParaRPr>
          </a:p>
          <a:p>
            <a:pPr marL="1439999" lvl="1" indent="-215900" algn="l" rtl="0">
              <a:lnSpc>
                <a:spcPct val="114000"/>
              </a:lnSpc>
              <a:spcBef>
                <a:spcPts val="0"/>
              </a:spcBef>
              <a:spcAft>
                <a:spcPts val="0"/>
              </a:spcAft>
              <a:buClr>
                <a:srgbClr val="B7B7B7"/>
              </a:buClr>
              <a:buSzPts val="2200"/>
              <a:buAutoNum type="arabicPeriod"/>
            </a:pPr>
            <a:r>
              <a:rPr lang="de-DE" sz="2200">
                <a:solidFill>
                  <a:srgbClr val="B7B7B7"/>
                </a:solidFill>
              </a:rPr>
              <a:t>Conclusion Computational power</a:t>
            </a:r>
            <a:endParaRPr sz="2200">
              <a:solidFill>
                <a:srgbClr val="B7B7B7"/>
              </a:solidFill>
            </a:endParaRPr>
          </a:p>
          <a:p>
            <a:pPr marL="1439999" lvl="1" indent="-215900" algn="l" rtl="0">
              <a:lnSpc>
                <a:spcPct val="114000"/>
              </a:lnSpc>
              <a:spcBef>
                <a:spcPts val="0"/>
              </a:spcBef>
              <a:spcAft>
                <a:spcPts val="0"/>
              </a:spcAft>
              <a:buClr>
                <a:srgbClr val="B7B7B7"/>
              </a:buClr>
              <a:buSzPts val="2200"/>
              <a:buAutoNum type="arabicPeriod"/>
            </a:pPr>
            <a:r>
              <a:rPr lang="de-DE" sz="2200">
                <a:solidFill>
                  <a:srgbClr val="B7B7B7"/>
                </a:solidFill>
              </a:rPr>
              <a:t>Conclusion prediction quality</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marL="0" lvl="0" indent="0" algn="l" rtl="0">
              <a:lnSpc>
                <a:spcPct val="114000"/>
              </a:lnSpc>
              <a:spcBef>
                <a:spcPts val="0"/>
              </a:spcBef>
              <a:spcAft>
                <a:spcPts val="0"/>
              </a:spcAft>
              <a:buNone/>
            </a:pPr>
            <a:endParaRPr sz="2200"/>
          </a:p>
        </p:txBody>
      </p:sp>
      <p:sp>
        <p:nvSpPr>
          <p:cNvPr id="970" name="Google Shape;970;g5c164b5d39_0_147"/>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37</a:t>
            </a:fld>
            <a:endParaRPr/>
          </a:p>
        </p:txBody>
      </p:sp>
      <p:sp>
        <p:nvSpPr>
          <p:cNvPr id="971" name="Google Shape;971;g5c164b5d39_0_147"/>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972" name="Google Shape;972;g5c164b5d39_0_147"/>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g5c164b5d39_0_154"/>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38</a:t>
            </a:fld>
            <a:endParaRPr/>
          </a:p>
        </p:txBody>
      </p:sp>
      <p:sp>
        <p:nvSpPr>
          <p:cNvPr id="979" name="Google Shape;979;g5c164b5d39_0_154"/>
          <p:cNvSpPr txBox="1">
            <a:spLocks noGrp="1"/>
          </p:cNvSpPr>
          <p:nvPr>
            <p:ph type="title"/>
          </p:nvPr>
        </p:nvSpPr>
        <p:spPr>
          <a:xfrm>
            <a:off x="319090" y="994334"/>
            <a:ext cx="8508900" cy="41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Results - KITTI Dataset</a:t>
            </a:r>
            <a:endParaRPr/>
          </a:p>
        </p:txBody>
      </p:sp>
      <p:sp>
        <p:nvSpPr>
          <p:cNvPr id="980" name="Google Shape;980;g5c164b5d39_0_154"/>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graphicFrame>
        <p:nvGraphicFramePr>
          <p:cNvPr id="981" name="Google Shape;981;g5c164b5d39_0_154"/>
          <p:cNvGraphicFramePr/>
          <p:nvPr/>
        </p:nvGraphicFramePr>
        <p:xfrm>
          <a:off x="311150" y="1773825"/>
          <a:ext cx="8236000" cy="1610588"/>
        </p:xfrm>
        <a:graphic>
          <a:graphicData uri="http://schemas.openxmlformats.org/drawingml/2006/table">
            <a:tbl>
              <a:tblPr>
                <a:noFill/>
                <a:tableStyleId>{37E737CD-D19D-4F6E-BFC4-4D4499EC8235}</a:tableStyleId>
              </a:tblPr>
              <a:tblGrid>
                <a:gridCol w="3337725">
                  <a:extLst>
                    <a:ext uri="{9D8B030D-6E8A-4147-A177-3AD203B41FA5}">
                      <a16:colId xmlns:a16="http://schemas.microsoft.com/office/drawing/2014/main" val="20000"/>
                    </a:ext>
                  </a:extLst>
                </a:gridCol>
                <a:gridCol w="801950">
                  <a:extLst>
                    <a:ext uri="{9D8B030D-6E8A-4147-A177-3AD203B41FA5}">
                      <a16:colId xmlns:a16="http://schemas.microsoft.com/office/drawing/2014/main" val="20001"/>
                    </a:ext>
                  </a:extLst>
                </a:gridCol>
                <a:gridCol w="801925">
                  <a:extLst>
                    <a:ext uri="{9D8B030D-6E8A-4147-A177-3AD203B41FA5}">
                      <a16:colId xmlns:a16="http://schemas.microsoft.com/office/drawing/2014/main" val="20002"/>
                    </a:ext>
                  </a:extLst>
                </a:gridCol>
                <a:gridCol w="1647200">
                  <a:extLst>
                    <a:ext uri="{9D8B030D-6E8A-4147-A177-3AD203B41FA5}">
                      <a16:colId xmlns:a16="http://schemas.microsoft.com/office/drawing/2014/main" val="20003"/>
                    </a:ext>
                  </a:extLst>
                </a:gridCol>
                <a:gridCol w="16472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de-DE" b="1"/>
                        <a:t>Model</a:t>
                      </a:r>
                      <a:endParaRPr b="1"/>
                    </a:p>
                  </a:txBody>
                  <a:tcPr marL="91425" marR="91425" marT="91425" marB="91425"/>
                </a:tc>
                <a:tc>
                  <a:txBody>
                    <a:bodyPr/>
                    <a:lstStyle/>
                    <a:p>
                      <a:pPr marL="0" lvl="0" indent="0" algn="l" rtl="0">
                        <a:spcBef>
                          <a:spcPts val="0"/>
                        </a:spcBef>
                        <a:spcAft>
                          <a:spcPts val="0"/>
                        </a:spcAft>
                        <a:buNone/>
                      </a:pPr>
                      <a:r>
                        <a:rPr lang="de-DE" b="1"/>
                        <a:t>MAP</a:t>
                      </a:r>
                      <a:endParaRPr b="1"/>
                    </a:p>
                  </a:txBody>
                  <a:tcPr marL="91425" marR="91425" marT="91425" marB="91425"/>
                </a:tc>
                <a:tc>
                  <a:txBody>
                    <a:bodyPr/>
                    <a:lstStyle/>
                    <a:p>
                      <a:pPr marL="0" lvl="0" indent="0" algn="l" rtl="0">
                        <a:spcBef>
                          <a:spcPts val="0"/>
                        </a:spcBef>
                        <a:spcAft>
                          <a:spcPts val="0"/>
                        </a:spcAft>
                        <a:buNone/>
                      </a:pPr>
                      <a:r>
                        <a:rPr lang="de-DE" b="1"/>
                        <a:t>FPS</a:t>
                      </a:r>
                      <a:endParaRPr b="1"/>
                    </a:p>
                  </a:txBody>
                  <a:tcPr marL="91425" marR="91425" marT="91425" marB="91425"/>
                </a:tc>
                <a:tc>
                  <a:txBody>
                    <a:bodyPr/>
                    <a:lstStyle/>
                    <a:p>
                      <a:pPr marL="0" lvl="0" indent="0" algn="l" rtl="0">
                        <a:spcBef>
                          <a:spcPts val="0"/>
                        </a:spcBef>
                        <a:spcAft>
                          <a:spcPts val="0"/>
                        </a:spcAft>
                        <a:buNone/>
                      </a:pPr>
                      <a:r>
                        <a:rPr lang="de-DE" b="1"/>
                        <a:t>Machine</a:t>
                      </a:r>
                      <a:endParaRPr b="1"/>
                    </a:p>
                  </a:txBody>
                  <a:tcPr marL="91425" marR="91425" marT="91425" marB="91425"/>
                </a:tc>
                <a:tc>
                  <a:txBody>
                    <a:bodyPr/>
                    <a:lstStyle/>
                    <a:p>
                      <a:pPr marL="0" lvl="0" indent="0" algn="l" rtl="0">
                        <a:spcBef>
                          <a:spcPts val="0"/>
                        </a:spcBef>
                        <a:spcAft>
                          <a:spcPts val="0"/>
                        </a:spcAft>
                        <a:buNone/>
                      </a:pPr>
                      <a:r>
                        <a:rPr lang="de-DE" b="1"/>
                        <a:t>Architecture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06666"/>
                        </a:lnSpc>
                        <a:spcBef>
                          <a:spcPts val="0"/>
                        </a:spcBef>
                        <a:spcAft>
                          <a:spcPts val="0"/>
                        </a:spcAft>
                        <a:buClr>
                          <a:schemeClr val="dk1"/>
                        </a:buClr>
                        <a:buFont typeface="Arial"/>
                        <a:buNone/>
                      </a:pPr>
                      <a:r>
                        <a:rPr lang="de-DE" sz="1100" b="1"/>
                        <a:t>Recurrent Multi-frame Single Shot Detector for Video Object Detection</a:t>
                      </a:r>
                      <a:endParaRPr sz="1100" b="1"/>
                    </a:p>
                  </a:txBody>
                  <a:tcPr marL="91425" marR="91425" marT="91425" marB="91425">
                    <a:solidFill>
                      <a:srgbClr val="FF9900"/>
                    </a:solidFill>
                  </a:tcPr>
                </a:tc>
                <a:tc>
                  <a:txBody>
                    <a:bodyPr/>
                    <a:lstStyle/>
                    <a:p>
                      <a:pPr marL="0" lvl="0" indent="0" algn="l" rtl="0">
                        <a:spcBef>
                          <a:spcPts val="0"/>
                        </a:spcBef>
                        <a:spcAft>
                          <a:spcPts val="0"/>
                        </a:spcAft>
                        <a:buNone/>
                      </a:pPr>
                      <a:r>
                        <a:rPr lang="de-DE" b="1"/>
                        <a:t>86.0%</a:t>
                      </a:r>
                      <a:endParaRPr b="1"/>
                    </a:p>
                  </a:txBody>
                  <a:tcPr marL="91425" marR="91425" marT="91425" marB="91425">
                    <a:solidFill>
                      <a:srgbClr val="FF9900"/>
                    </a:solidFill>
                  </a:tcPr>
                </a:tc>
                <a:tc>
                  <a:txBody>
                    <a:bodyPr/>
                    <a:lstStyle/>
                    <a:p>
                      <a:pPr marL="0" lvl="0" indent="0" algn="l" rtl="0">
                        <a:spcBef>
                          <a:spcPts val="0"/>
                        </a:spcBef>
                        <a:spcAft>
                          <a:spcPts val="0"/>
                        </a:spcAft>
                        <a:buNone/>
                      </a:pPr>
                      <a:r>
                        <a:rPr lang="de-DE" b="1"/>
                        <a:t>50</a:t>
                      </a:r>
                      <a:endParaRPr b="1"/>
                    </a:p>
                  </a:txBody>
                  <a:tcPr marL="91425" marR="91425" marT="91425" marB="91425">
                    <a:solidFill>
                      <a:srgbClr val="FF9900"/>
                    </a:solidFill>
                  </a:tcPr>
                </a:tc>
                <a:tc>
                  <a:txBody>
                    <a:bodyPr/>
                    <a:lstStyle/>
                    <a:p>
                      <a:pPr marL="0" lvl="0" indent="0" algn="l" rtl="0">
                        <a:spcBef>
                          <a:spcPts val="0"/>
                        </a:spcBef>
                        <a:spcAft>
                          <a:spcPts val="0"/>
                        </a:spcAft>
                        <a:buNone/>
                      </a:pPr>
                      <a:r>
                        <a:rPr lang="de-DE" sz="1600" b="1">
                          <a:solidFill>
                            <a:schemeClr val="dk1"/>
                          </a:solidFill>
                        </a:rPr>
                        <a:t>Nvidia Titan X</a:t>
                      </a:r>
                      <a:endParaRPr sz="1600" b="1">
                        <a:solidFill>
                          <a:schemeClr val="dk1"/>
                        </a:solidFill>
                      </a:endParaRPr>
                    </a:p>
                  </a:txBody>
                  <a:tcPr marL="91425" marR="91425" marT="91425" marB="91425">
                    <a:solidFill>
                      <a:srgbClr val="FF9900"/>
                    </a:solidFill>
                  </a:tcPr>
                </a:tc>
                <a:tc>
                  <a:txBody>
                    <a:bodyPr/>
                    <a:lstStyle/>
                    <a:p>
                      <a:pPr marL="0" lvl="0" indent="0" algn="l" rtl="0">
                        <a:spcBef>
                          <a:spcPts val="0"/>
                        </a:spcBef>
                        <a:spcAft>
                          <a:spcPts val="0"/>
                        </a:spcAft>
                        <a:buNone/>
                      </a:pPr>
                      <a:r>
                        <a:rPr lang="de-DE" sz="1600" b="1">
                          <a:solidFill>
                            <a:schemeClr val="dk1"/>
                          </a:solidFill>
                        </a:rPr>
                        <a:t>Feature - Level</a:t>
                      </a:r>
                      <a:endParaRPr sz="1600" b="1">
                        <a:solidFill>
                          <a:schemeClr val="dk1"/>
                        </a:solidFill>
                      </a:endParaRPr>
                    </a:p>
                  </a:txBody>
                  <a:tcPr marL="91425" marR="91425" marT="91425" marB="91425">
                    <a:solidFill>
                      <a:srgbClr val="FF9900"/>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de-DE" sz="1100"/>
                        <a:t>Feature Selective Small Object Detection via Knowledge-based Recurrent Attentive Neural Network</a:t>
                      </a:r>
                      <a:endParaRPr sz="1100"/>
                    </a:p>
                  </a:txBody>
                  <a:tcPr marL="91425" marR="91425" marT="91425" marB="91425"/>
                </a:tc>
                <a:tc>
                  <a:txBody>
                    <a:bodyPr/>
                    <a:lstStyle/>
                    <a:p>
                      <a:pPr marL="0" lvl="0" indent="0" algn="l" rtl="0">
                        <a:spcBef>
                          <a:spcPts val="0"/>
                        </a:spcBef>
                        <a:spcAft>
                          <a:spcPts val="0"/>
                        </a:spcAft>
                        <a:buNone/>
                      </a:pPr>
                      <a:r>
                        <a:rPr lang="de-DE"/>
                        <a:t>81.3%</a:t>
                      </a:r>
                      <a:endParaRPr/>
                    </a:p>
                  </a:txBody>
                  <a:tcPr marL="91425" marR="91425" marT="91425" marB="91425"/>
                </a:tc>
                <a:tc>
                  <a:txBody>
                    <a:bodyPr/>
                    <a:lstStyle/>
                    <a:p>
                      <a:pPr marL="0" lvl="0" indent="0" algn="l" rtl="0">
                        <a:spcBef>
                          <a:spcPts val="0"/>
                        </a:spcBef>
                        <a:spcAft>
                          <a:spcPts val="0"/>
                        </a:spcAft>
                        <a:buNone/>
                      </a:pPr>
                      <a:r>
                        <a:rPr lang="de-DE"/>
                        <a:t>30.8</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de-DE" sz="1600">
                          <a:solidFill>
                            <a:schemeClr val="dk1"/>
                          </a:solidFill>
                        </a:rPr>
                        <a:t>Nvidia Titan X</a:t>
                      </a:r>
                      <a:endParaRPr/>
                    </a:p>
                  </a:txBody>
                  <a:tcPr marL="91425" marR="91425" marT="91425" marB="91425"/>
                </a:tc>
                <a:tc>
                  <a:txBody>
                    <a:bodyPr/>
                    <a:lstStyle/>
                    <a:p>
                      <a:pPr marL="0" lvl="0" indent="0" algn="l" rtl="0">
                        <a:spcBef>
                          <a:spcPts val="0"/>
                        </a:spcBef>
                        <a:spcAft>
                          <a:spcPts val="0"/>
                        </a:spcAft>
                        <a:buNone/>
                      </a:pPr>
                      <a:r>
                        <a:rPr lang="de-DE" sz="1600">
                          <a:solidFill>
                            <a:schemeClr val="dk1"/>
                          </a:solidFill>
                        </a:rPr>
                        <a:t>Feature - Level</a:t>
                      </a:r>
                      <a:endParaRPr sz="1600">
                        <a:solidFill>
                          <a:schemeClr val="dk1"/>
                        </a:solidFill>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g5b8beb4fdd_1_1"/>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39</a:t>
            </a:fld>
            <a:endParaRPr/>
          </a:p>
        </p:txBody>
      </p:sp>
      <p:sp>
        <p:nvSpPr>
          <p:cNvPr id="988" name="Google Shape;988;g5b8beb4fdd_1_1"/>
          <p:cNvSpPr txBox="1">
            <a:spLocks noGrp="1"/>
          </p:cNvSpPr>
          <p:nvPr>
            <p:ph type="title"/>
          </p:nvPr>
        </p:nvSpPr>
        <p:spPr>
          <a:xfrm>
            <a:off x="319090" y="994334"/>
            <a:ext cx="8508900" cy="41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Results - ImageNet VID Dataset</a:t>
            </a:r>
            <a:endParaRPr/>
          </a:p>
        </p:txBody>
      </p:sp>
      <p:sp>
        <p:nvSpPr>
          <p:cNvPr id="989" name="Google Shape;989;g5b8beb4fdd_1_1"/>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graphicFrame>
        <p:nvGraphicFramePr>
          <p:cNvPr id="990" name="Google Shape;990;g5b8beb4fdd_1_1"/>
          <p:cNvGraphicFramePr/>
          <p:nvPr/>
        </p:nvGraphicFramePr>
        <p:xfrm>
          <a:off x="311150" y="1762200"/>
          <a:ext cx="8385875" cy="4095482"/>
        </p:xfrm>
        <a:graphic>
          <a:graphicData uri="http://schemas.openxmlformats.org/drawingml/2006/table">
            <a:tbl>
              <a:tblPr>
                <a:noFill/>
                <a:tableStyleId>{37E737CD-D19D-4F6E-BFC4-4D4499EC8235}</a:tableStyleId>
              </a:tblPr>
              <a:tblGrid>
                <a:gridCol w="3398450">
                  <a:extLst>
                    <a:ext uri="{9D8B030D-6E8A-4147-A177-3AD203B41FA5}">
                      <a16:colId xmlns:a16="http://schemas.microsoft.com/office/drawing/2014/main" val="20000"/>
                    </a:ext>
                  </a:extLst>
                </a:gridCol>
                <a:gridCol w="816550">
                  <a:extLst>
                    <a:ext uri="{9D8B030D-6E8A-4147-A177-3AD203B41FA5}">
                      <a16:colId xmlns:a16="http://schemas.microsoft.com/office/drawing/2014/main" val="20001"/>
                    </a:ext>
                  </a:extLst>
                </a:gridCol>
                <a:gridCol w="816525">
                  <a:extLst>
                    <a:ext uri="{9D8B030D-6E8A-4147-A177-3AD203B41FA5}">
                      <a16:colId xmlns:a16="http://schemas.microsoft.com/office/drawing/2014/main" val="20002"/>
                    </a:ext>
                  </a:extLst>
                </a:gridCol>
                <a:gridCol w="1677175">
                  <a:extLst>
                    <a:ext uri="{9D8B030D-6E8A-4147-A177-3AD203B41FA5}">
                      <a16:colId xmlns:a16="http://schemas.microsoft.com/office/drawing/2014/main" val="20003"/>
                    </a:ext>
                  </a:extLst>
                </a:gridCol>
                <a:gridCol w="1677175">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de-DE" b="1"/>
                        <a:t>Model</a:t>
                      </a:r>
                      <a:endParaRPr b="1"/>
                    </a:p>
                  </a:txBody>
                  <a:tcPr marL="91425" marR="91425" marT="91425" marB="91425"/>
                </a:tc>
                <a:tc>
                  <a:txBody>
                    <a:bodyPr/>
                    <a:lstStyle/>
                    <a:p>
                      <a:pPr marL="0" lvl="0" indent="0" algn="l" rtl="0">
                        <a:spcBef>
                          <a:spcPts val="0"/>
                        </a:spcBef>
                        <a:spcAft>
                          <a:spcPts val="0"/>
                        </a:spcAft>
                        <a:buNone/>
                      </a:pPr>
                      <a:r>
                        <a:rPr lang="de-DE" b="1"/>
                        <a:t>MAP</a:t>
                      </a:r>
                      <a:endParaRPr b="1"/>
                    </a:p>
                  </a:txBody>
                  <a:tcPr marL="91425" marR="91425" marT="91425" marB="91425"/>
                </a:tc>
                <a:tc>
                  <a:txBody>
                    <a:bodyPr/>
                    <a:lstStyle/>
                    <a:p>
                      <a:pPr marL="0" lvl="0" indent="0" algn="l" rtl="0">
                        <a:spcBef>
                          <a:spcPts val="0"/>
                        </a:spcBef>
                        <a:spcAft>
                          <a:spcPts val="0"/>
                        </a:spcAft>
                        <a:buNone/>
                      </a:pPr>
                      <a:r>
                        <a:rPr lang="de-DE" b="1"/>
                        <a:t>FPS</a:t>
                      </a:r>
                      <a:endParaRPr b="1"/>
                    </a:p>
                  </a:txBody>
                  <a:tcPr marL="91425" marR="91425" marT="91425" marB="91425"/>
                </a:tc>
                <a:tc>
                  <a:txBody>
                    <a:bodyPr/>
                    <a:lstStyle/>
                    <a:p>
                      <a:pPr marL="0" lvl="0" indent="0" algn="l" rtl="0">
                        <a:spcBef>
                          <a:spcPts val="0"/>
                        </a:spcBef>
                        <a:spcAft>
                          <a:spcPts val="0"/>
                        </a:spcAft>
                        <a:buNone/>
                      </a:pPr>
                      <a:r>
                        <a:rPr lang="de-DE" b="1"/>
                        <a:t>Machine</a:t>
                      </a:r>
                      <a:endParaRPr b="1"/>
                    </a:p>
                  </a:txBody>
                  <a:tcPr marL="91425" marR="91425" marT="91425" marB="91425"/>
                </a:tc>
                <a:tc>
                  <a:txBody>
                    <a:bodyPr/>
                    <a:lstStyle/>
                    <a:p>
                      <a:pPr marL="0" lvl="0" indent="0" algn="l" rtl="0">
                        <a:spcBef>
                          <a:spcPts val="0"/>
                        </a:spcBef>
                        <a:spcAft>
                          <a:spcPts val="0"/>
                        </a:spcAft>
                        <a:buNone/>
                      </a:pPr>
                      <a:r>
                        <a:rPr lang="de-DE" b="1"/>
                        <a:t>Architecture</a:t>
                      </a:r>
                      <a:endParaRPr b="1"/>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de-DE" sz="1100" b="1"/>
                        <a:t>Detect to track and track to detect</a:t>
                      </a:r>
                      <a:endParaRPr sz="1100" b="1"/>
                    </a:p>
                  </a:txBody>
                  <a:tcPr marL="91425" marR="91425" marT="91425" marB="91425">
                    <a:solidFill>
                      <a:srgbClr val="FF9900"/>
                    </a:solidFill>
                  </a:tcPr>
                </a:tc>
                <a:tc>
                  <a:txBody>
                    <a:bodyPr/>
                    <a:lstStyle/>
                    <a:p>
                      <a:pPr marL="0" lvl="0" indent="0" algn="l" rtl="0">
                        <a:spcBef>
                          <a:spcPts val="0"/>
                        </a:spcBef>
                        <a:spcAft>
                          <a:spcPts val="0"/>
                        </a:spcAft>
                        <a:buClr>
                          <a:schemeClr val="dk1"/>
                        </a:buClr>
                        <a:buSzPts val="1100"/>
                        <a:buFont typeface="Arial"/>
                        <a:buNone/>
                      </a:pPr>
                      <a:r>
                        <a:rPr lang="de-DE" b="1">
                          <a:solidFill>
                            <a:schemeClr val="dk1"/>
                          </a:solidFill>
                        </a:rPr>
                        <a:t>82.0%</a:t>
                      </a:r>
                      <a:endParaRPr b="1"/>
                    </a:p>
                  </a:txBody>
                  <a:tcPr marL="91425" marR="91425" marT="91425" marB="91425">
                    <a:solidFill>
                      <a:srgbClr val="FF9900"/>
                    </a:solidFill>
                  </a:tcPr>
                </a:tc>
                <a:tc>
                  <a:txBody>
                    <a:bodyPr/>
                    <a:lstStyle/>
                    <a:p>
                      <a:pPr marL="0" lvl="0" indent="0" algn="l" rtl="0">
                        <a:spcBef>
                          <a:spcPts val="0"/>
                        </a:spcBef>
                        <a:spcAft>
                          <a:spcPts val="0"/>
                        </a:spcAft>
                        <a:buNone/>
                      </a:pPr>
                      <a:r>
                        <a:rPr lang="de-DE" b="1"/>
                        <a:t>7</a:t>
                      </a:r>
                      <a:endParaRPr b="1"/>
                    </a:p>
                  </a:txBody>
                  <a:tcPr marL="91425" marR="91425" marT="91425" marB="91425">
                    <a:solidFill>
                      <a:srgbClr val="FF9900"/>
                    </a:solidFill>
                  </a:tcPr>
                </a:tc>
                <a:tc>
                  <a:txBody>
                    <a:bodyPr/>
                    <a:lstStyle/>
                    <a:p>
                      <a:pPr marL="0" lvl="0" indent="0" algn="l" rtl="0">
                        <a:spcBef>
                          <a:spcPts val="0"/>
                        </a:spcBef>
                        <a:spcAft>
                          <a:spcPts val="0"/>
                        </a:spcAft>
                        <a:buNone/>
                      </a:pPr>
                      <a:r>
                        <a:rPr lang="de-DE" b="1"/>
                        <a:t>Nvidia TITAN X</a:t>
                      </a:r>
                      <a:endParaRPr b="1"/>
                    </a:p>
                  </a:txBody>
                  <a:tcPr marL="91425" marR="91425" marT="91425" marB="91425">
                    <a:solidFill>
                      <a:srgbClr val="FF9900"/>
                    </a:solidFill>
                  </a:tcPr>
                </a:tc>
                <a:tc>
                  <a:txBody>
                    <a:bodyPr/>
                    <a:lstStyle/>
                    <a:p>
                      <a:pPr marL="0" lvl="0" indent="0" algn="l" rtl="0">
                        <a:spcBef>
                          <a:spcPts val="0"/>
                        </a:spcBef>
                        <a:spcAft>
                          <a:spcPts val="0"/>
                        </a:spcAft>
                        <a:buNone/>
                      </a:pPr>
                      <a:r>
                        <a:rPr lang="de-DE" b="1"/>
                        <a:t>Feature-Level</a:t>
                      </a:r>
                      <a:endParaRPr b="1"/>
                    </a:p>
                  </a:txBody>
                  <a:tcPr marL="91425" marR="91425" marT="91425" marB="91425">
                    <a:solidFill>
                      <a:srgbClr val="FF9900"/>
                    </a:solidFill>
                  </a:tcPr>
                </a:tc>
                <a:extLst>
                  <a:ext uri="{0D108BD9-81ED-4DB2-BD59-A6C34878D82A}">
                    <a16:rowId xmlns:a16="http://schemas.microsoft.com/office/drawing/2014/main" val="10001"/>
                  </a:ext>
                </a:extLst>
              </a:tr>
              <a:tr h="381000">
                <a:tc>
                  <a:txBody>
                    <a:bodyPr/>
                    <a:lstStyle/>
                    <a:p>
                      <a:pPr marL="0" lvl="0" indent="0" algn="l" rtl="0">
                        <a:lnSpc>
                          <a:spcPct val="106666"/>
                        </a:lnSpc>
                        <a:spcBef>
                          <a:spcPts val="0"/>
                        </a:spcBef>
                        <a:spcAft>
                          <a:spcPts val="0"/>
                        </a:spcAft>
                        <a:buNone/>
                      </a:pPr>
                      <a:r>
                        <a:rPr lang="de-DE" sz="1100">
                          <a:solidFill>
                            <a:schemeClr val="dk1"/>
                          </a:solidFill>
                        </a:rPr>
                        <a:t>Optimizing Video Object Detection via a Scale-Time Lattice </a:t>
                      </a:r>
                      <a:endParaRPr sz="1100">
                        <a:solidFill>
                          <a:schemeClr val="dk1"/>
                        </a:solidFill>
                      </a:endParaRPr>
                    </a:p>
                  </a:txBody>
                  <a:tcPr marL="91425" marR="91425" marT="91425" marB="91425"/>
                </a:tc>
                <a:tc>
                  <a:txBody>
                    <a:bodyPr/>
                    <a:lstStyle/>
                    <a:p>
                      <a:pPr marL="0" lvl="0" indent="0" algn="l" rtl="0">
                        <a:spcBef>
                          <a:spcPts val="0"/>
                        </a:spcBef>
                        <a:spcAft>
                          <a:spcPts val="0"/>
                        </a:spcAft>
                        <a:buNone/>
                      </a:pPr>
                      <a:r>
                        <a:rPr lang="de-DE">
                          <a:solidFill>
                            <a:schemeClr val="dk1"/>
                          </a:solidFill>
                        </a:rPr>
                        <a:t>79.6%</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de-DE"/>
                        <a:t>20</a:t>
                      </a:r>
                      <a:endParaRPr/>
                    </a:p>
                  </a:txBody>
                  <a:tcPr marL="91425" marR="91425" marT="91425" marB="91425"/>
                </a:tc>
                <a:tc>
                  <a:txBody>
                    <a:bodyPr/>
                    <a:lstStyle/>
                    <a:p>
                      <a:pPr marL="0" lvl="0" indent="0" algn="l" rtl="0">
                        <a:spcBef>
                          <a:spcPts val="0"/>
                        </a:spcBef>
                        <a:spcAft>
                          <a:spcPts val="0"/>
                        </a:spcAft>
                        <a:buNone/>
                      </a:pPr>
                      <a:r>
                        <a:rPr lang="de-DE">
                          <a:solidFill>
                            <a:schemeClr val="dk1"/>
                          </a:solidFill>
                        </a:rPr>
                        <a:t>Nvidia TITAN X</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de-DE">
                          <a:solidFill>
                            <a:schemeClr val="dk1"/>
                          </a:solidFill>
                        </a:rPr>
                        <a:t>Box-Level</a:t>
                      </a:r>
                      <a:endParaRPr>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lnSpc>
                          <a:spcPct val="106666"/>
                        </a:lnSpc>
                        <a:spcBef>
                          <a:spcPts val="0"/>
                        </a:spcBef>
                        <a:spcAft>
                          <a:spcPts val="0"/>
                        </a:spcAft>
                        <a:buNone/>
                      </a:pPr>
                      <a:r>
                        <a:rPr lang="de-DE" sz="1100" b="1">
                          <a:solidFill>
                            <a:schemeClr val="dk1"/>
                          </a:solidFill>
                        </a:rPr>
                        <a:t>Optimizing Video Object Detection via a Scale-Time Lattice  - Lightweight</a:t>
                      </a:r>
                      <a:endParaRPr sz="1100" b="1">
                        <a:solidFill>
                          <a:schemeClr val="dk1"/>
                        </a:solidFill>
                      </a:endParaRPr>
                    </a:p>
                  </a:txBody>
                  <a:tcPr marL="91425" marR="91425" marT="91425" marB="91425">
                    <a:lnB w="9525" cap="flat" cmpd="sng">
                      <a:solidFill>
                        <a:srgbClr val="9E9E9E"/>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de-DE" b="1">
                          <a:solidFill>
                            <a:schemeClr val="dk1"/>
                          </a:solidFill>
                        </a:rPr>
                        <a:t>79%</a:t>
                      </a:r>
                      <a:endParaRPr b="1">
                        <a:solidFill>
                          <a:schemeClr val="dk1"/>
                        </a:solidFill>
                      </a:endParaRPr>
                    </a:p>
                  </a:txBody>
                  <a:tcPr marL="91425" marR="91425" marT="91425" marB="91425">
                    <a:lnB w="9525" cap="flat" cmpd="sng">
                      <a:solidFill>
                        <a:srgbClr val="9E9E9E"/>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de-DE" b="1"/>
                        <a:t>62</a:t>
                      </a:r>
                      <a:endParaRPr b="1"/>
                    </a:p>
                  </a:txBody>
                  <a:tcPr marL="91425" marR="91425" marT="91425" marB="91425">
                    <a:lnB w="9525" cap="flat" cmpd="sng">
                      <a:solidFill>
                        <a:srgbClr val="9E9E9E"/>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de-DE" b="1">
                          <a:solidFill>
                            <a:schemeClr val="dk1"/>
                          </a:solidFill>
                        </a:rPr>
                        <a:t>Nvidia TITAN X</a:t>
                      </a:r>
                      <a:endParaRPr b="1">
                        <a:solidFill>
                          <a:schemeClr val="dk1"/>
                        </a:solidFill>
                      </a:endParaRPr>
                    </a:p>
                  </a:txBody>
                  <a:tcPr marL="91425" marR="91425" marT="91425" marB="91425">
                    <a:lnB w="9525" cap="flat" cmpd="sng">
                      <a:solidFill>
                        <a:srgbClr val="9E9E9E"/>
                      </a:solidFill>
                      <a:prstDash val="solid"/>
                      <a:round/>
                      <a:headEnd type="none" w="sm" len="sm"/>
                      <a:tailEnd type="none" w="sm" len="sm"/>
                    </a:lnB>
                    <a:solidFill>
                      <a:srgbClr val="FF9900"/>
                    </a:solidFill>
                  </a:tcPr>
                </a:tc>
                <a:tc>
                  <a:txBody>
                    <a:bodyPr/>
                    <a:lstStyle/>
                    <a:p>
                      <a:pPr marL="0" lvl="0" indent="0" algn="l" rtl="0">
                        <a:spcBef>
                          <a:spcPts val="0"/>
                        </a:spcBef>
                        <a:spcAft>
                          <a:spcPts val="0"/>
                        </a:spcAft>
                        <a:buNone/>
                      </a:pPr>
                      <a:r>
                        <a:rPr lang="de-DE" b="1">
                          <a:solidFill>
                            <a:schemeClr val="dk1"/>
                          </a:solidFill>
                        </a:rPr>
                        <a:t>Box-Level</a:t>
                      </a:r>
                      <a:endParaRPr b="1">
                        <a:solidFill>
                          <a:schemeClr val="dk1"/>
                        </a:solidFill>
                      </a:endParaRPr>
                    </a:p>
                  </a:txBody>
                  <a:tcPr marL="91425" marR="91425" marT="91425" marB="91425">
                    <a:lnB w="9525" cap="flat" cmpd="sng">
                      <a:solidFill>
                        <a:srgbClr val="9E9E9E"/>
                      </a:solidFill>
                      <a:prstDash val="solid"/>
                      <a:round/>
                      <a:headEnd type="none" w="sm" len="sm"/>
                      <a:tailEnd type="none" w="sm" len="sm"/>
                    </a:lnB>
                    <a:solidFill>
                      <a:srgbClr val="FF9900"/>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de-DE" sz="1100">
                          <a:solidFill>
                            <a:schemeClr val="dk1"/>
                          </a:solidFill>
                        </a:rPr>
                        <a:t>Detect to track and track to detect - Lightweight</a:t>
                      </a:r>
                      <a:endParaRPr sz="11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solidFill>
                            <a:schemeClr val="dk1"/>
                          </a:solidFill>
                        </a:rPr>
                        <a:t>78.5%</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t>55</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solidFill>
                            <a:schemeClr val="dk1"/>
                          </a:solidFill>
                        </a:rPr>
                        <a:t>Nvidia TITAN X</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solidFill>
                            <a:schemeClr val="dk1"/>
                          </a:solidFill>
                        </a:rPr>
                        <a:t>Feature-Level</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lnSpc>
                          <a:spcPct val="106666"/>
                        </a:lnSpc>
                        <a:spcBef>
                          <a:spcPts val="0"/>
                        </a:spcBef>
                        <a:spcAft>
                          <a:spcPts val="0"/>
                        </a:spcAft>
                        <a:buNone/>
                      </a:pPr>
                      <a:r>
                        <a:rPr lang="de-DE" sz="1100">
                          <a:solidFill>
                            <a:schemeClr val="dk1"/>
                          </a:solidFill>
                        </a:rPr>
                        <a:t>DeepFeature Flow for Video Recognition</a:t>
                      </a:r>
                      <a:endParaRPr sz="11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t>73.9%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t>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t>Flow-based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96200">
                <a:tc>
                  <a:txBody>
                    <a:bodyPr/>
                    <a:lstStyle/>
                    <a:p>
                      <a:pPr marL="0" lvl="0" indent="0" algn="l" rtl="0">
                        <a:lnSpc>
                          <a:spcPct val="106666"/>
                        </a:lnSpc>
                        <a:spcBef>
                          <a:spcPts val="0"/>
                        </a:spcBef>
                        <a:spcAft>
                          <a:spcPts val="0"/>
                        </a:spcAft>
                        <a:buNone/>
                      </a:pPr>
                      <a:r>
                        <a:rPr lang="de-DE" sz="1100">
                          <a:solidFill>
                            <a:schemeClr val="dk1"/>
                          </a:solidFill>
                        </a:rPr>
                        <a:t>DeepFeature Flow for Video Recognition</a:t>
                      </a:r>
                      <a:endParaRPr sz="11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t>73.1%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t>20.25</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t>Flow-based</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lnSpc>
                          <a:spcPct val="106666"/>
                        </a:lnSpc>
                        <a:spcBef>
                          <a:spcPts val="0"/>
                        </a:spcBef>
                        <a:spcAft>
                          <a:spcPts val="0"/>
                        </a:spcAft>
                        <a:buClr>
                          <a:schemeClr val="dk1"/>
                        </a:buClr>
                        <a:buSzPts val="1100"/>
                        <a:buFont typeface="Arial"/>
                        <a:buNone/>
                      </a:pPr>
                      <a:r>
                        <a:rPr lang="de-DE" sz="1100">
                          <a:solidFill>
                            <a:schemeClr val="dk1"/>
                          </a:solidFill>
                        </a:rPr>
                        <a:t>Looking Fast and Slow: Memory-Guided Mobile Video Object Detection</a:t>
                      </a:r>
                      <a:endParaRPr sz="110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t>60.7%</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t>48.8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t>Pixel 3 Phone</a:t>
                      </a:r>
                      <a:endParaRPr>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de-DE"/>
                        <a:t>Feature-level</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lvl="0" indent="0" algn="l" rtl="0">
                        <a:lnSpc>
                          <a:spcPct val="106666"/>
                        </a:lnSpc>
                        <a:spcBef>
                          <a:spcPts val="0"/>
                        </a:spcBef>
                        <a:spcAft>
                          <a:spcPts val="0"/>
                        </a:spcAft>
                        <a:buClr>
                          <a:schemeClr val="dk1"/>
                        </a:buClr>
                        <a:buFont typeface="Arial"/>
                        <a:buNone/>
                      </a:pPr>
                      <a:r>
                        <a:rPr lang="de-DE" sz="1100">
                          <a:solidFill>
                            <a:schemeClr val="dk1"/>
                          </a:solidFill>
                        </a:rPr>
                        <a:t>Mobile Video Object Detection with   Temporally-Aware Feature Maps</a:t>
                      </a:r>
                      <a:endParaRPr sz="1100">
                        <a:solidFill>
                          <a:schemeClr val="dk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de-DE">
                          <a:solidFill>
                            <a:schemeClr val="dk1"/>
                          </a:solidFill>
                        </a:rPr>
                        <a:t>54.4%</a:t>
                      </a:r>
                      <a:endParaRPr>
                        <a:solidFill>
                          <a:schemeClr val="dk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de-DE"/>
                        <a:t>15</a:t>
                      </a:r>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de-DE">
                          <a:solidFill>
                            <a:schemeClr val="dk1"/>
                          </a:solidFill>
                        </a:rPr>
                        <a:t>Pixel 2 Phone</a:t>
                      </a:r>
                      <a:endParaRPr>
                        <a:solidFill>
                          <a:schemeClr val="dk1"/>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de-DE">
                          <a:solidFill>
                            <a:schemeClr val="dk1"/>
                          </a:solidFill>
                        </a:rPr>
                        <a:t>Feature-level</a:t>
                      </a:r>
                      <a:endParaRPr>
                        <a:solidFill>
                          <a:schemeClr val="dk1"/>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
          <p:cNvSpPr txBox="1">
            <a:spLocks noGrp="1"/>
          </p:cNvSpPr>
          <p:nvPr>
            <p:ph type="body" idx="1"/>
          </p:nvPr>
        </p:nvSpPr>
        <p:spPr>
          <a:xfrm>
            <a:off x="319100" y="1771650"/>
            <a:ext cx="8508900" cy="46902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None/>
            </a:pPr>
            <a:r>
              <a:rPr lang="de-DE"/>
              <a:t>Image object detection history.</a:t>
            </a:r>
            <a:endParaRPr/>
          </a:p>
          <a:p>
            <a:pPr marL="457200" lvl="0" indent="-317500" algn="l" rtl="0">
              <a:lnSpc>
                <a:spcPct val="114000"/>
              </a:lnSpc>
              <a:spcBef>
                <a:spcPts val="0"/>
              </a:spcBef>
              <a:spcAft>
                <a:spcPts val="0"/>
              </a:spcAft>
              <a:buSzPts val="1400"/>
              <a:buChar char="-"/>
            </a:pPr>
            <a:r>
              <a:rPr lang="de-DE"/>
              <a:t>Bayesian methods before deep learning</a:t>
            </a:r>
            <a:endParaRPr/>
          </a:p>
          <a:p>
            <a:pPr marL="457200" lvl="0" indent="-317500" algn="l" rtl="0">
              <a:lnSpc>
                <a:spcPct val="114000"/>
              </a:lnSpc>
              <a:spcBef>
                <a:spcPts val="0"/>
              </a:spcBef>
              <a:spcAft>
                <a:spcPts val="0"/>
              </a:spcAft>
              <a:buSzPts val="1400"/>
              <a:buChar char="-"/>
            </a:pPr>
            <a:r>
              <a:rPr lang="de-DE"/>
              <a:t>ImageNet challenge and VID</a:t>
            </a:r>
            <a:endParaRPr/>
          </a:p>
          <a:p>
            <a:pPr marL="457200" lvl="0" indent="-317500" algn="l" rtl="0">
              <a:lnSpc>
                <a:spcPct val="114000"/>
              </a:lnSpc>
              <a:spcBef>
                <a:spcPts val="0"/>
              </a:spcBef>
              <a:spcAft>
                <a:spcPts val="0"/>
              </a:spcAft>
              <a:buSzPts val="1400"/>
              <a:buChar char="-"/>
            </a:pPr>
            <a:r>
              <a:rPr lang="de-DE"/>
              <a:t>Deep Learning and AlexNet</a:t>
            </a:r>
            <a:endParaRPr/>
          </a:p>
          <a:p>
            <a:pPr marL="0" lvl="0" indent="0" algn="l" rtl="0">
              <a:lnSpc>
                <a:spcPct val="114000"/>
              </a:lnSpc>
              <a:spcBef>
                <a:spcPts val="0"/>
              </a:spcBef>
              <a:spcAft>
                <a:spcPts val="0"/>
              </a:spcAft>
              <a:buNone/>
            </a:pPr>
            <a:r>
              <a:rPr lang="de-DE"/>
              <a:t>Single stage and 2-stage image object detectors.</a:t>
            </a:r>
            <a:endParaRPr/>
          </a:p>
          <a:p>
            <a:pPr marL="457200" lvl="0" indent="-317500" algn="l" rtl="0">
              <a:lnSpc>
                <a:spcPct val="114000"/>
              </a:lnSpc>
              <a:spcBef>
                <a:spcPts val="0"/>
              </a:spcBef>
              <a:spcAft>
                <a:spcPts val="0"/>
              </a:spcAft>
              <a:buSzPts val="1400"/>
              <a:buChar char="-"/>
            </a:pPr>
            <a:r>
              <a:rPr lang="de-DE"/>
              <a:t>A two-stage pipeline firstly generates region proposals, which are then classified and refined. (R-CNN, Fast R-CNN, Faster R-CNN). Region Proposal Network.</a:t>
            </a:r>
            <a:endParaRPr/>
          </a:p>
          <a:p>
            <a:pPr marL="457200" lvl="0" indent="-317500" algn="l" rtl="0">
              <a:lnSpc>
                <a:spcPct val="114000"/>
              </a:lnSpc>
              <a:spcBef>
                <a:spcPts val="0"/>
              </a:spcBef>
              <a:spcAft>
                <a:spcPts val="0"/>
              </a:spcAft>
              <a:buSzPts val="1400"/>
              <a:buChar char="-"/>
            </a:pPr>
            <a:r>
              <a:rPr lang="de-DE"/>
              <a:t>A single-stage method is often more efficient but less accurate. Directly regress on bounding boxes and classes. (YOLOv3 and SSD)</a:t>
            </a:r>
            <a:endParaRPr/>
          </a:p>
          <a:p>
            <a:pPr marL="0" lvl="0" indent="0" algn="l" rtl="0">
              <a:lnSpc>
                <a:spcPct val="114000"/>
              </a:lnSpc>
              <a:spcBef>
                <a:spcPts val="0"/>
              </a:spcBef>
              <a:spcAft>
                <a:spcPts val="0"/>
              </a:spcAft>
              <a:buNone/>
            </a:pPr>
            <a:r>
              <a:rPr lang="de-DE"/>
              <a:t>Why is video object detection harder?</a:t>
            </a:r>
            <a:endParaRPr/>
          </a:p>
          <a:p>
            <a:pPr marL="457200" lvl="0" indent="-317500" algn="l" rtl="0">
              <a:lnSpc>
                <a:spcPct val="114000"/>
              </a:lnSpc>
              <a:spcBef>
                <a:spcPts val="0"/>
              </a:spcBef>
              <a:spcAft>
                <a:spcPts val="0"/>
              </a:spcAft>
              <a:buSzPts val="1400"/>
              <a:buChar char="-"/>
            </a:pPr>
            <a:r>
              <a:rPr lang="de-DE"/>
              <a:t>Large size</a:t>
            </a:r>
            <a:endParaRPr/>
          </a:p>
          <a:p>
            <a:pPr marL="457200" lvl="0" indent="-317500" algn="l" rtl="0">
              <a:lnSpc>
                <a:spcPct val="114000"/>
              </a:lnSpc>
              <a:spcBef>
                <a:spcPts val="0"/>
              </a:spcBef>
              <a:spcAft>
                <a:spcPts val="0"/>
              </a:spcAft>
              <a:buSzPts val="1400"/>
              <a:buChar char="-"/>
            </a:pPr>
            <a:r>
              <a:rPr lang="de-DE"/>
              <a:t>Motion blur</a:t>
            </a:r>
            <a:endParaRPr/>
          </a:p>
          <a:p>
            <a:pPr marL="457200" lvl="0" indent="-317500" algn="l" rtl="0">
              <a:lnSpc>
                <a:spcPct val="114000"/>
              </a:lnSpc>
              <a:spcBef>
                <a:spcPts val="0"/>
              </a:spcBef>
              <a:spcAft>
                <a:spcPts val="0"/>
              </a:spcAft>
              <a:buSzPts val="1400"/>
              <a:buChar char="-"/>
            </a:pPr>
            <a:r>
              <a:rPr lang="de-DE"/>
              <a:t>Quality of the dataset</a:t>
            </a:r>
            <a:endParaRPr/>
          </a:p>
          <a:p>
            <a:pPr marL="457200" lvl="0" indent="-317500" algn="l" rtl="0">
              <a:lnSpc>
                <a:spcPct val="114000"/>
              </a:lnSpc>
              <a:spcBef>
                <a:spcPts val="0"/>
              </a:spcBef>
              <a:spcAft>
                <a:spcPts val="0"/>
              </a:spcAft>
              <a:buSzPts val="1400"/>
              <a:buChar char="-"/>
            </a:pPr>
            <a:r>
              <a:rPr lang="de-DE"/>
              <a:t>Partial occlusion</a:t>
            </a:r>
            <a:endParaRPr/>
          </a:p>
          <a:p>
            <a:pPr marL="457200" lvl="0" indent="-317500" algn="l" rtl="0">
              <a:lnSpc>
                <a:spcPct val="114000"/>
              </a:lnSpc>
              <a:spcBef>
                <a:spcPts val="0"/>
              </a:spcBef>
              <a:spcAft>
                <a:spcPts val="0"/>
              </a:spcAft>
              <a:buSzPts val="1400"/>
              <a:buChar char="-"/>
            </a:pPr>
            <a:r>
              <a:rPr lang="de-DE"/>
              <a:t>Unconventional Poses</a:t>
            </a:r>
            <a:endParaRPr/>
          </a:p>
        </p:txBody>
      </p:sp>
      <p:sp>
        <p:nvSpPr>
          <p:cNvPr id="207" name="Google Shape;207;p3"/>
          <p:cNvSpPr txBox="1">
            <a:spLocks noGrp="1"/>
          </p:cNvSpPr>
          <p:nvPr>
            <p:ph type="sldNum" idx="12"/>
          </p:nvPr>
        </p:nvSpPr>
        <p:spPr>
          <a:xfrm>
            <a:off x="6774934" y="6473313"/>
            <a:ext cx="2052074"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208" name="Google Shape;208;p3"/>
          <p:cNvSpPr txBox="1">
            <a:spLocks noGrp="1"/>
          </p:cNvSpPr>
          <p:nvPr>
            <p:ph type="title"/>
          </p:nvPr>
        </p:nvSpPr>
        <p:spPr>
          <a:xfrm>
            <a:off x="319100" y="994328"/>
            <a:ext cx="8508900" cy="563100"/>
          </a:xfrm>
          <a:prstGeom prst="rect">
            <a:avLst/>
          </a:prstGeom>
          <a:noFill/>
          <a:ln>
            <a:noFill/>
          </a:ln>
        </p:spPr>
        <p:txBody>
          <a:bodyPr spcFirstLastPara="1" wrap="square" lIns="0" tIns="0" rIns="0" bIns="0" anchor="t" anchorCtr="0">
            <a:spAutoFit/>
          </a:bodyPr>
          <a:lstStyle/>
          <a:p>
            <a:pPr marL="0" lvl="0" indent="0" algn="l" rtl="0">
              <a:lnSpc>
                <a:spcPct val="106666"/>
              </a:lnSpc>
              <a:spcBef>
                <a:spcPts val="0"/>
              </a:spcBef>
              <a:spcAft>
                <a:spcPts val="0"/>
              </a:spcAft>
              <a:buNone/>
            </a:pPr>
            <a:r>
              <a:rPr lang="de-DE"/>
              <a:t>1.1 Image and Video Object Detection</a:t>
            </a:r>
            <a:endParaRPr/>
          </a:p>
        </p:txBody>
      </p:sp>
      <p:sp>
        <p:nvSpPr>
          <p:cNvPr id="209" name="Google Shape;209;p3"/>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g5b8beb4fdd_1_10"/>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40</a:t>
            </a:fld>
            <a:endParaRPr/>
          </a:p>
        </p:txBody>
      </p:sp>
      <p:sp>
        <p:nvSpPr>
          <p:cNvPr id="997" name="Google Shape;997;g5b8beb4fdd_1_10"/>
          <p:cNvSpPr txBox="1">
            <a:spLocks noGrp="1"/>
          </p:cNvSpPr>
          <p:nvPr>
            <p:ph type="title"/>
          </p:nvPr>
        </p:nvSpPr>
        <p:spPr>
          <a:xfrm>
            <a:off x="319090" y="994334"/>
            <a:ext cx="8508900" cy="41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Results - COCO Dataset</a:t>
            </a:r>
            <a:endParaRPr/>
          </a:p>
        </p:txBody>
      </p:sp>
      <p:sp>
        <p:nvSpPr>
          <p:cNvPr id="998" name="Google Shape;998;g5b8beb4fdd_1_10"/>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graphicFrame>
        <p:nvGraphicFramePr>
          <p:cNvPr id="999" name="Google Shape;999;g5b8beb4fdd_1_10"/>
          <p:cNvGraphicFramePr/>
          <p:nvPr/>
        </p:nvGraphicFramePr>
        <p:xfrm>
          <a:off x="311150" y="1762200"/>
          <a:ext cx="7239000" cy="1310550"/>
        </p:xfrm>
        <a:graphic>
          <a:graphicData uri="http://schemas.openxmlformats.org/drawingml/2006/table">
            <a:tbl>
              <a:tblPr>
                <a:noFill/>
                <a:tableStyleId>{37E737CD-D19D-4F6E-BFC4-4D4499EC8235}</a:tableStyleId>
              </a:tblPr>
              <a:tblGrid>
                <a:gridCol w="3667100">
                  <a:extLst>
                    <a:ext uri="{9D8B030D-6E8A-4147-A177-3AD203B41FA5}">
                      <a16:colId xmlns:a16="http://schemas.microsoft.com/office/drawing/2014/main" val="20000"/>
                    </a:ext>
                  </a:extLst>
                </a:gridCol>
                <a:gridCol w="881100">
                  <a:extLst>
                    <a:ext uri="{9D8B030D-6E8A-4147-A177-3AD203B41FA5}">
                      <a16:colId xmlns:a16="http://schemas.microsoft.com/office/drawing/2014/main" val="20001"/>
                    </a:ext>
                  </a:extLst>
                </a:gridCol>
                <a:gridCol w="8810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de-DE" b="1"/>
                        <a:t>Model</a:t>
                      </a:r>
                      <a:endParaRPr b="1"/>
                    </a:p>
                  </a:txBody>
                  <a:tcPr marL="91425" marR="91425" marT="91425" marB="91425"/>
                </a:tc>
                <a:tc>
                  <a:txBody>
                    <a:bodyPr/>
                    <a:lstStyle/>
                    <a:p>
                      <a:pPr marL="0" lvl="0" indent="0" algn="l" rtl="0">
                        <a:spcBef>
                          <a:spcPts val="0"/>
                        </a:spcBef>
                        <a:spcAft>
                          <a:spcPts val="0"/>
                        </a:spcAft>
                        <a:buNone/>
                      </a:pPr>
                      <a:r>
                        <a:rPr lang="de-DE" b="1"/>
                        <a:t>MAP</a:t>
                      </a:r>
                      <a:endParaRPr b="1"/>
                    </a:p>
                  </a:txBody>
                  <a:tcPr marL="91425" marR="91425" marT="91425" marB="91425"/>
                </a:tc>
                <a:tc>
                  <a:txBody>
                    <a:bodyPr/>
                    <a:lstStyle/>
                    <a:p>
                      <a:pPr marL="0" lvl="0" indent="0" algn="l" rtl="0">
                        <a:spcBef>
                          <a:spcPts val="0"/>
                        </a:spcBef>
                        <a:spcAft>
                          <a:spcPts val="0"/>
                        </a:spcAft>
                        <a:buNone/>
                      </a:pPr>
                      <a:r>
                        <a:rPr lang="de-DE" b="1"/>
                        <a:t>FPS</a:t>
                      </a:r>
                      <a:endParaRPr b="1"/>
                    </a:p>
                  </a:txBody>
                  <a:tcPr marL="91425" marR="91425" marT="91425" marB="91425"/>
                </a:tc>
                <a:tc>
                  <a:txBody>
                    <a:bodyPr/>
                    <a:lstStyle/>
                    <a:p>
                      <a:pPr marL="0" lvl="0" indent="0" algn="l" rtl="0">
                        <a:spcBef>
                          <a:spcPts val="0"/>
                        </a:spcBef>
                        <a:spcAft>
                          <a:spcPts val="0"/>
                        </a:spcAft>
                        <a:buNone/>
                      </a:pPr>
                      <a:r>
                        <a:rPr lang="de-DE" b="1"/>
                        <a:t>Machine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de-DE" sz="1100"/>
                        <a:t>Feature Selective Small Object Detection via Knowledge-based Recurrent Attentive Neural Network</a:t>
                      </a:r>
                      <a:endParaRPr sz="1100"/>
                    </a:p>
                  </a:txBody>
                  <a:tcPr marL="91425" marR="91425" marT="91425" marB="91425"/>
                </a:tc>
                <a:tc>
                  <a:txBody>
                    <a:bodyPr/>
                    <a:lstStyle/>
                    <a:p>
                      <a:pPr marL="0" lvl="0" indent="0" algn="l" rtl="0">
                        <a:spcBef>
                          <a:spcPts val="0"/>
                        </a:spcBef>
                        <a:spcAft>
                          <a:spcPts val="0"/>
                        </a:spcAft>
                        <a:buNone/>
                      </a:pPr>
                      <a:r>
                        <a:rPr lang="de-DE"/>
                        <a:t>57.8%</a:t>
                      </a:r>
                      <a:endParaRPr/>
                    </a:p>
                  </a:txBody>
                  <a:tcPr marL="91425" marR="91425" marT="91425" marB="91425"/>
                </a:tc>
                <a:tc>
                  <a:txBody>
                    <a:bodyPr/>
                    <a:lstStyle/>
                    <a:p>
                      <a:pPr marL="0" lvl="0" indent="0" algn="l" rtl="0">
                        <a:spcBef>
                          <a:spcPts val="0"/>
                        </a:spcBef>
                        <a:spcAft>
                          <a:spcPts val="0"/>
                        </a:spcAft>
                        <a:buNone/>
                      </a:pPr>
                      <a:r>
                        <a:rPr lang="de-DE"/>
                        <a:t>37.5</a:t>
                      </a:r>
                      <a:endParaRPr/>
                    </a:p>
                  </a:txBody>
                  <a:tcPr marL="91425" marR="91425" marT="91425" marB="91425"/>
                </a:tc>
                <a:tc>
                  <a:txBody>
                    <a:bodyPr/>
                    <a:lstStyle/>
                    <a:p>
                      <a:pPr marL="0" lvl="0" indent="0" algn="l" rtl="0">
                        <a:spcBef>
                          <a:spcPts val="0"/>
                        </a:spcBef>
                        <a:spcAft>
                          <a:spcPts val="0"/>
                        </a:spcAft>
                        <a:buNone/>
                      </a:pPr>
                      <a:r>
                        <a:rPr lang="de-DE" sz="1600">
                          <a:solidFill>
                            <a:schemeClr val="dk1"/>
                          </a:solidFill>
                        </a:rPr>
                        <a:t>Nvidia Titan X</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g5c7742bae4_1_0"/>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41</a:t>
            </a:fld>
            <a:endParaRPr/>
          </a:p>
        </p:txBody>
      </p:sp>
      <p:sp>
        <p:nvSpPr>
          <p:cNvPr id="1006" name="Google Shape;1006;g5c7742bae4_1_0"/>
          <p:cNvSpPr txBox="1">
            <a:spLocks noGrp="1"/>
          </p:cNvSpPr>
          <p:nvPr>
            <p:ph type="title"/>
          </p:nvPr>
        </p:nvSpPr>
        <p:spPr>
          <a:xfrm>
            <a:off x="319090" y="994334"/>
            <a:ext cx="8508900" cy="41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de-DE"/>
              <a:t>Results - OTB Challenge Dataset</a:t>
            </a:r>
            <a:endParaRPr/>
          </a:p>
        </p:txBody>
      </p:sp>
      <p:sp>
        <p:nvSpPr>
          <p:cNvPr id="1007" name="Google Shape;1007;g5c7742bae4_1_0"/>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graphicFrame>
        <p:nvGraphicFramePr>
          <p:cNvPr id="1008" name="Google Shape;1008;g5c7742bae4_1_0"/>
          <p:cNvGraphicFramePr/>
          <p:nvPr/>
        </p:nvGraphicFramePr>
        <p:xfrm>
          <a:off x="311150" y="1762200"/>
          <a:ext cx="8316725" cy="1219140"/>
        </p:xfrm>
        <a:graphic>
          <a:graphicData uri="http://schemas.openxmlformats.org/drawingml/2006/table">
            <a:tbl>
              <a:tblPr>
                <a:noFill/>
                <a:tableStyleId>{37E737CD-D19D-4F6E-BFC4-4D4499EC8235}</a:tableStyleId>
              </a:tblPr>
              <a:tblGrid>
                <a:gridCol w="3755900">
                  <a:extLst>
                    <a:ext uri="{9D8B030D-6E8A-4147-A177-3AD203B41FA5}">
                      <a16:colId xmlns:a16="http://schemas.microsoft.com/office/drawing/2014/main" val="20000"/>
                    </a:ext>
                  </a:extLst>
                </a:gridCol>
                <a:gridCol w="1040775">
                  <a:extLst>
                    <a:ext uri="{9D8B030D-6E8A-4147-A177-3AD203B41FA5}">
                      <a16:colId xmlns:a16="http://schemas.microsoft.com/office/drawing/2014/main" val="20001"/>
                    </a:ext>
                  </a:extLst>
                </a:gridCol>
                <a:gridCol w="856300">
                  <a:extLst>
                    <a:ext uri="{9D8B030D-6E8A-4147-A177-3AD203B41FA5}">
                      <a16:colId xmlns:a16="http://schemas.microsoft.com/office/drawing/2014/main" val="20002"/>
                    </a:ext>
                  </a:extLst>
                </a:gridCol>
                <a:gridCol w="1006100">
                  <a:extLst>
                    <a:ext uri="{9D8B030D-6E8A-4147-A177-3AD203B41FA5}">
                      <a16:colId xmlns:a16="http://schemas.microsoft.com/office/drawing/2014/main" val="20003"/>
                    </a:ext>
                  </a:extLst>
                </a:gridCol>
                <a:gridCol w="165765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de-DE" b="1"/>
                        <a:t>Model</a:t>
                      </a:r>
                      <a:endParaRPr b="1"/>
                    </a:p>
                  </a:txBody>
                  <a:tcPr marL="91425" marR="91425" marT="91425" marB="91425"/>
                </a:tc>
                <a:tc>
                  <a:txBody>
                    <a:bodyPr/>
                    <a:lstStyle/>
                    <a:p>
                      <a:pPr marL="0" lvl="0" indent="0" algn="l" rtl="0">
                        <a:spcBef>
                          <a:spcPts val="0"/>
                        </a:spcBef>
                        <a:spcAft>
                          <a:spcPts val="0"/>
                        </a:spcAft>
                        <a:buNone/>
                      </a:pPr>
                      <a:r>
                        <a:rPr lang="de-DE" b="1"/>
                        <a:t>Success rate</a:t>
                      </a:r>
                      <a:endParaRPr b="1"/>
                    </a:p>
                  </a:txBody>
                  <a:tcPr marL="91425" marR="91425" marT="91425" marB="91425"/>
                </a:tc>
                <a:tc>
                  <a:txBody>
                    <a:bodyPr/>
                    <a:lstStyle/>
                    <a:p>
                      <a:pPr marL="0" lvl="0" indent="0" algn="l" rtl="0">
                        <a:spcBef>
                          <a:spcPts val="0"/>
                        </a:spcBef>
                        <a:spcAft>
                          <a:spcPts val="0"/>
                        </a:spcAft>
                        <a:buNone/>
                      </a:pPr>
                      <a:r>
                        <a:rPr lang="de-DE" b="1"/>
                        <a:t>IoU</a:t>
                      </a:r>
                      <a:endParaRPr b="1"/>
                    </a:p>
                  </a:txBody>
                  <a:tcPr marL="91425" marR="91425" marT="91425" marB="91425"/>
                </a:tc>
                <a:tc>
                  <a:txBody>
                    <a:bodyPr/>
                    <a:lstStyle/>
                    <a:p>
                      <a:pPr marL="0" lvl="0" indent="0" algn="l" rtl="0">
                        <a:spcBef>
                          <a:spcPts val="0"/>
                        </a:spcBef>
                        <a:spcAft>
                          <a:spcPts val="0"/>
                        </a:spcAft>
                        <a:buNone/>
                      </a:pPr>
                      <a:r>
                        <a:rPr lang="de-DE" b="1"/>
                        <a:t>FPS</a:t>
                      </a:r>
                      <a:endParaRPr b="1"/>
                    </a:p>
                  </a:txBody>
                  <a:tcPr marL="91425" marR="91425" marT="91425" marB="91425"/>
                </a:tc>
                <a:tc>
                  <a:txBody>
                    <a:bodyPr/>
                    <a:lstStyle/>
                    <a:p>
                      <a:pPr marL="0" lvl="0" indent="0" algn="l" rtl="0">
                        <a:spcBef>
                          <a:spcPts val="0"/>
                        </a:spcBef>
                        <a:spcAft>
                          <a:spcPts val="0"/>
                        </a:spcAft>
                        <a:buNone/>
                      </a:pPr>
                      <a:r>
                        <a:rPr lang="de-DE" b="1"/>
                        <a:t>Machine</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lnSpc>
                          <a:spcPct val="106666"/>
                        </a:lnSpc>
                        <a:spcBef>
                          <a:spcPts val="0"/>
                        </a:spcBef>
                        <a:spcAft>
                          <a:spcPts val="0"/>
                        </a:spcAft>
                        <a:buClr>
                          <a:schemeClr val="dk1"/>
                        </a:buClr>
                        <a:buFont typeface="Arial"/>
                        <a:buNone/>
                      </a:pPr>
                      <a:r>
                        <a:rPr lang="de-DE" sz="1100"/>
                        <a:t>Spatially Supervised Recurrent Convolutional Neural Networks for Visual Object Tracking</a:t>
                      </a:r>
                      <a:endParaRPr sz="1100"/>
                    </a:p>
                  </a:txBody>
                  <a:tcPr marL="91425" marR="91425" marT="91425" marB="91425"/>
                </a:tc>
                <a:tc>
                  <a:txBody>
                    <a:bodyPr/>
                    <a:lstStyle/>
                    <a:p>
                      <a:pPr marL="0" lvl="0" indent="0" algn="l" rtl="0">
                        <a:spcBef>
                          <a:spcPts val="0"/>
                        </a:spcBef>
                        <a:spcAft>
                          <a:spcPts val="0"/>
                        </a:spcAft>
                        <a:buNone/>
                      </a:pPr>
                      <a:r>
                        <a:rPr lang="de-DE"/>
                        <a:t>0.564</a:t>
                      </a:r>
                      <a:endParaRPr/>
                    </a:p>
                  </a:txBody>
                  <a:tcPr marL="91425" marR="91425" marT="91425" marB="91425"/>
                </a:tc>
                <a:tc>
                  <a:txBody>
                    <a:bodyPr/>
                    <a:lstStyle/>
                    <a:p>
                      <a:pPr marL="0" lvl="0" indent="0" algn="l" rtl="0">
                        <a:spcBef>
                          <a:spcPts val="0"/>
                        </a:spcBef>
                        <a:spcAft>
                          <a:spcPts val="0"/>
                        </a:spcAft>
                        <a:buNone/>
                      </a:pPr>
                      <a:r>
                        <a:rPr lang="de-DE"/>
                        <a:t>0.455</a:t>
                      </a:r>
                      <a:endParaRPr/>
                    </a:p>
                  </a:txBody>
                  <a:tcPr marL="91425" marR="91425" marT="91425" marB="91425"/>
                </a:tc>
                <a:tc>
                  <a:txBody>
                    <a:bodyPr/>
                    <a:lstStyle/>
                    <a:p>
                      <a:pPr marL="0" lvl="0" indent="0" algn="l" rtl="0">
                        <a:spcBef>
                          <a:spcPts val="0"/>
                        </a:spcBef>
                        <a:spcAft>
                          <a:spcPts val="0"/>
                        </a:spcAft>
                        <a:buNone/>
                      </a:pPr>
                      <a:r>
                        <a:rPr lang="de-DE"/>
                        <a:t>20 / 60 fps</a:t>
                      </a:r>
                      <a:endParaRPr/>
                    </a:p>
                  </a:txBody>
                  <a:tcPr marL="91425" marR="91425" marT="91425" marB="91425"/>
                </a:tc>
                <a:tc>
                  <a:txBody>
                    <a:bodyPr/>
                    <a:lstStyle/>
                    <a:p>
                      <a:pPr marL="0" lvl="0" indent="0" algn="l" rtl="0">
                        <a:spcBef>
                          <a:spcPts val="0"/>
                        </a:spcBef>
                        <a:spcAft>
                          <a:spcPts val="0"/>
                        </a:spcAft>
                        <a:buNone/>
                      </a:pPr>
                      <a:r>
                        <a:rPr lang="de-DE" sz="1600">
                          <a:solidFill>
                            <a:schemeClr val="dk1"/>
                          </a:solidFill>
                        </a:rPr>
                        <a:t>Nvidia Titan X</a:t>
                      </a:r>
                      <a:endParaRPr/>
                    </a:p>
                  </a:txBody>
                  <a:tcPr marL="91425" marR="91425" marT="91425" marB="91425"/>
                </a:tc>
                <a:extLst>
                  <a:ext uri="{0D108BD9-81ED-4DB2-BD59-A6C34878D82A}">
                    <a16:rowId xmlns:a16="http://schemas.microsoft.com/office/drawing/2014/main" val="10001"/>
                  </a:ext>
                </a:extLst>
              </a:tr>
            </a:tbl>
          </a:graphicData>
        </a:graphic>
      </p:graphicFrame>
      <p:pic>
        <p:nvPicPr>
          <p:cNvPr id="1009" name="Google Shape;1009;g5c7742bae4_1_0"/>
          <p:cNvPicPr preferRelativeResize="0"/>
          <p:nvPr/>
        </p:nvPicPr>
        <p:blipFill>
          <a:blip r:embed="rId3">
            <a:alphaModFix/>
          </a:blip>
          <a:stretch>
            <a:fillRect/>
          </a:stretch>
        </p:blipFill>
        <p:spPr>
          <a:xfrm>
            <a:off x="2591625" y="3083925"/>
            <a:ext cx="3755775" cy="2989701"/>
          </a:xfrm>
          <a:prstGeom prst="rect">
            <a:avLst/>
          </a:prstGeom>
          <a:noFill/>
          <a:ln>
            <a:noFill/>
          </a:ln>
        </p:spPr>
      </p:pic>
      <p:sp>
        <p:nvSpPr>
          <p:cNvPr id="1010" name="Google Shape;1010;g5c7742bae4_1_0"/>
          <p:cNvSpPr txBox="1"/>
          <p:nvPr/>
        </p:nvSpPr>
        <p:spPr>
          <a:xfrm>
            <a:off x="2155400" y="6073625"/>
            <a:ext cx="5117400" cy="26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a:t>Succes plot of Spatial Robustness Evaluation on OTB-30 [5]</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g5c164b5d39_0_163"/>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77825" algn="l" rtl="0">
              <a:lnSpc>
                <a:spcPct val="114000"/>
              </a:lnSpc>
              <a:spcBef>
                <a:spcPts val="0"/>
              </a:spcBef>
              <a:spcAft>
                <a:spcPts val="0"/>
              </a:spcAft>
              <a:buClr>
                <a:srgbClr val="999999"/>
              </a:buClr>
              <a:buSzPts val="2200"/>
              <a:buFont typeface="Arial"/>
              <a:buAutoNum type="arabicPeriod"/>
            </a:pPr>
            <a:r>
              <a:rPr lang="de-DE" sz="2200">
                <a:solidFill>
                  <a:srgbClr val="999999"/>
                </a:solidFill>
              </a:rPr>
              <a:t>Intro</a:t>
            </a:r>
            <a:endParaRPr sz="2200">
              <a:solidFill>
                <a:srgbClr val="999999"/>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marL="719999" lvl="0" indent="-377825" algn="l" rtl="0">
              <a:lnSpc>
                <a:spcPct val="114000"/>
              </a:lnSpc>
              <a:spcBef>
                <a:spcPts val="0"/>
              </a:spcBef>
              <a:spcAft>
                <a:spcPts val="0"/>
              </a:spcAft>
              <a:buSzPts val="2200"/>
              <a:buAutoNum type="arabicPeriod"/>
            </a:pPr>
            <a:r>
              <a:rPr lang="de-DE" sz="2200">
                <a:solidFill>
                  <a:srgbClr val="000000"/>
                </a:solidFill>
              </a:rPr>
              <a:t>Comparison of different approaches </a:t>
            </a:r>
            <a:endParaRPr sz="2200">
              <a:solidFill>
                <a:srgbClr val="000000"/>
              </a:solidFill>
            </a:endParaRPr>
          </a:p>
          <a:p>
            <a:pPr marL="1439999" lvl="1" indent="-215900" algn="l" rtl="0">
              <a:lnSpc>
                <a:spcPct val="114000"/>
              </a:lnSpc>
              <a:spcBef>
                <a:spcPts val="0"/>
              </a:spcBef>
              <a:spcAft>
                <a:spcPts val="0"/>
              </a:spcAft>
              <a:buClr>
                <a:srgbClr val="B7B7B7"/>
              </a:buClr>
              <a:buSzPts val="2200"/>
              <a:buAutoNum type="arabicPeriod"/>
            </a:pPr>
            <a:r>
              <a:rPr lang="de-DE" sz="2200">
                <a:solidFill>
                  <a:srgbClr val="B7B7B7"/>
                </a:solidFill>
              </a:rPr>
              <a:t>General</a:t>
            </a:r>
            <a:endParaRPr sz="2200">
              <a:solidFill>
                <a:srgbClr val="B7B7B7"/>
              </a:solidFill>
            </a:endParaRPr>
          </a:p>
          <a:p>
            <a:pPr marL="1439999" lvl="1" indent="-215900" algn="l" rtl="0">
              <a:lnSpc>
                <a:spcPct val="114000"/>
              </a:lnSpc>
              <a:spcBef>
                <a:spcPts val="0"/>
              </a:spcBef>
              <a:spcAft>
                <a:spcPts val="0"/>
              </a:spcAft>
              <a:buClr>
                <a:srgbClr val="000000"/>
              </a:buClr>
              <a:buSzPts val="2200"/>
              <a:buAutoNum type="arabicPeriod"/>
            </a:pPr>
            <a:r>
              <a:rPr lang="de-DE" sz="2200">
                <a:solidFill>
                  <a:srgbClr val="000000"/>
                </a:solidFill>
              </a:rPr>
              <a:t>Conclusion Performance</a:t>
            </a:r>
            <a:endParaRPr sz="2200">
              <a:solidFill>
                <a:srgbClr val="000000"/>
              </a:solidFill>
            </a:endParaRPr>
          </a:p>
          <a:p>
            <a:pPr marL="1439999" lvl="1" indent="-215900" algn="l" rtl="0">
              <a:lnSpc>
                <a:spcPct val="114000"/>
              </a:lnSpc>
              <a:spcBef>
                <a:spcPts val="0"/>
              </a:spcBef>
              <a:spcAft>
                <a:spcPts val="0"/>
              </a:spcAft>
              <a:buClr>
                <a:srgbClr val="B7B7B7"/>
              </a:buClr>
              <a:buSzPts val="2200"/>
              <a:buAutoNum type="arabicPeriod"/>
            </a:pPr>
            <a:r>
              <a:rPr lang="de-DE" sz="2200">
                <a:solidFill>
                  <a:srgbClr val="B7B7B7"/>
                </a:solidFill>
              </a:rPr>
              <a:t>Conclusion prediction quality</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marL="0" lvl="0" indent="0" algn="l" rtl="0">
              <a:lnSpc>
                <a:spcPct val="114000"/>
              </a:lnSpc>
              <a:spcBef>
                <a:spcPts val="0"/>
              </a:spcBef>
              <a:spcAft>
                <a:spcPts val="0"/>
              </a:spcAft>
              <a:buNone/>
            </a:pPr>
            <a:endParaRPr sz="2200"/>
          </a:p>
        </p:txBody>
      </p:sp>
      <p:sp>
        <p:nvSpPr>
          <p:cNvPr id="1016" name="Google Shape;1016;g5c164b5d39_0_163"/>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42</a:t>
            </a:fld>
            <a:endParaRPr/>
          </a:p>
        </p:txBody>
      </p:sp>
      <p:sp>
        <p:nvSpPr>
          <p:cNvPr id="1017" name="Google Shape;1017;g5c164b5d39_0_163"/>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1018" name="Google Shape;1018;g5c164b5d39_0_163"/>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g5c164b5d39_0_170"/>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43</a:t>
            </a:fld>
            <a:endParaRPr/>
          </a:p>
        </p:txBody>
      </p:sp>
      <p:sp>
        <p:nvSpPr>
          <p:cNvPr id="1025" name="Google Shape;1025;g5c164b5d39_0_170"/>
          <p:cNvSpPr txBox="1">
            <a:spLocks noGrp="1"/>
          </p:cNvSpPr>
          <p:nvPr>
            <p:ph type="title"/>
          </p:nvPr>
        </p:nvSpPr>
        <p:spPr>
          <a:xfrm>
            <a:off x="319090" y="994334"/>
            <a:ext cx="8508900" cy="4104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de-DE"/>
              <a:t>5.2 Conclusion Performance</a:t>
            </a:r>
            <a:endParaRPr/>
          </a:p>
          <a:p>
            <a:pPr marL="0" lvl="0" indent="0" algn="l" rtl="0">
              <a:lnSpc>
                <a:spcPct val="114000"/>
              </a:lnSpc>
              <a:spcBef>
                <a:spcPts val="0"/>
              </a:spcBef>
              <a:spcAft>
                <a:spcPts val="0"/>
              </a:spcAft>
              <a:buNone/>
            </a:pPr>
            <a:endParaRPr sz="2200"/>
          </a:p>
        </p:txBody>
      </p:sp>
      <p:sp>
        <p:nvSpPr>
          <p:cNvPr id="1026" name="Google Shape;1026;g5c164b5d39_0_170"/>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1027" name="Google Shape;1027;g5c164b5d39_0_170"/>
          <p:cNvSpPr txBox="1"/>
          <p:nvPr/>
        </p:nvSpPr>
        <p:spPr>
          <a:xfrm>
            <a:off x="1017762" y="1762198"/>
            <a:ext cx="1873200" cy="3537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2200" b="1">
                <a:solidFill>
                  <a:schemeClr val="dk1"/>
                </a:solidFill>
                <a:latin typeface="Arial"/>
                <a:ea typeface="Arial"/>
                <a:cs typeface="Arial"/>
                <a:sym typeface="Arial"/>
              </a:rPr>
              <a:t>Observation</a:t>
            </a:r>
            <a:endParaRPr/>
          </a:p>
        </p:txBody>
      </p:sp>
      <p:sp>
        <p:nvSpPr>
          <p:cNvPr id="1028" name="Google Shape;1028;g5c164b5d39_0_170"/>
          <p:cNvSpPr txBox="1"/>
          <p:nvPr/>
        </p:nvSpPr>
        <p:spPr>
          <a:xfrm>
            <a:off x="5682605" y="1762207"/>
            <a:ext cx="1873200" cy="3537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2200" b="1">
                <a:solidFill>
                  <a:schemeClr val="dk1"/>
                </a:solidFill>
                <a:latin typeface="Arial"/>
                <a:ea typeface="Arial"/>
                <a:cs typeface="Arial"/>
                <a:sym typeface="Arial"/>
              </a:rPr>
              <a:t>Hypothesis</a:t>
            </a:r>
            <a:endParaRPr/>
          </a:p>
        </p:txBody>
      </p:sp>
      <p:sp>
        <p:nvSpPr>
          <p:cNvPr id="1029" name="Google Shape;1029;g5c164b5d39_0_170"/>
          <p:cNvSpPr/>
          <p:nvPr/>
        </p:nvSpPr>
        <p:spPr>
          <a:xfrm>
            <a:off x="326100" y="2224825"/>
            <a:ext cx="3256500" cy="8301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a:solidFill>
                  <a:schemeClr val="dk1"/>
                </a:solidFill>
              </a:rPr>
              <a:t>Networks with more convolutional aspects perform better and provide better results then recurrent [6], [10]</a:t>
            </a:r>
            <a:endParaRPr sz="1400">
              <a:solidFill>
                <a:schemeClr val="dk1"/>
              </a:solidFill>
              <a:latin typeface="Arial"/>
              <a:ea typeface="Arial"/>
              <a:cs typeface="Arial"/>
              <a:sym typeface="Arial"/>
            </a:endParaRPr>
          </a:p>
        </p:txBody>
      </p:sp>
      <p:sp>
        <p:nvSpPr>
          <p:cNvPr id="1030" name="Google Shape;1030;g5c164b5d39_0_170"/>
          <p:cNvSpPr/>
          <p:nvPr/>
        </p:nvSpPr>
        <p:spPr>
          <a:xfrm>
            <a:off x="4246200" y="2224825"/>
            <a:ext cx="4746000" cy="830100"/>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RNNs by definition have a recurrent nature and this can be a bottleneck for Video Object detection in real time</a:t>
            </a:r>
            <a:endParaRPr sz="1400">
              <a:solidFill>
                <a:schemeClr val="dk1"/>
              </a:solidFill>
              <a:latin typeface="Arial"/>
              <a:ea typeface="Arial"/>
              <a:cs typeface="Arial"/>
              <a:sym typeface="Arial"/>
            </a:endParaRPr>
          </a:p>
        </p:txBody>
      </p:sp>
      <p:cxnSp>
        <p:nvCxnSpPr>
          <p:cNvPr id="1031" name="Google Shape;1031;g5c164b5d39_0_170"/>
          <p:cNvCxnSpPr>
            <a:stCxn id="1029" idx="3"/>
            <a:endCxn id="1030" idx="1"/>
          </p:cNvCxnSpPr>
          <p:nvPr/>
        </p:nvCxnSpPr>
        <p:spPr>
          <a:xfrm>
            <a:off x="3582600" y="2639875"/>
            <a:ext cx="663600" cy="0"/>
          </a:xfrm>
          <a:prstGeom prst="straightConnector1">
            <a:avLst/>
          </a:prstGeom>
          <a:noFill/>
          <a:ln w="9525" cap="flat" cmpd="sng">
            <a:solidFill>
              <a:schemeClr val="dk2"/>
            </a:solidFill>
            <a:prstDash val="solid"/>
            <a:round/>
            <a:headEnd type="none" w="med" len="med"/>
            <a:tailEnd type="triangle" w="med" len="med"/>
          </a:ln>
        </p:spPr>
      </p:cxnSp>
      <p:sp>
        <p:nvSpPr>
          <p:cNvPr id="1032" name="Google Shape;1032;g5c164b5d39_0_170"/>
          <p:cNvSpPr/>
          <p:nvPr/>
        </p:nvSpPr>
        <p:spPr>
          <a:xfrm>
            <a:off x="311150" y="3163850"/>
            <a:ext cx="3256500" cy="8301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a:solidFill>
                  <a:schemeClr val="dk1"/>
                </a:solidFill>
              </a:rPr>
              <a:t>Networks employing an intelligent keyframe extraction policies gain performance benefits [7], [8]</a:t>
            </a:r>
            <a:endParaRPr sz="1400">
              <a:solidFill>
                <a:schemeClr val="dk1"/>
              </a:solidFill>
              <a:latin typeface="Arial"/>
              <a:ea typeface="Arial"/>
              <a:cs typeface="Arial"/>
              <a:sym typeface="Arial"/>
            </a:endParaRPr>
          </a:p>
        </p:txBody>
      </p:sp>
      <p:sp>
        <p:nvSpPr>
          <p:cNvPr id="1033" name="Google Shape;1033;g5c164b5d39_0_170"/>
          <p:cNvSpPr/>
          <p:nvPr/>
        </p:nvSpPr>
        <p:spPr>
          <a:xfrm>
            <a:off x="4231250" y="3163850"/>
            <a:ext cx="4746000" cy="830100"/>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Processing each and every frame of the video is not an efficient way of Video object detection</a:t>
            </a:r>
            <a:endParaRPr sz="1400">
              <a:solidFill>
                <a:schemeClr val="dk1"/>
              </a:solidFill>
              <a:latin typeface="Arial"/>
              <a:ea typeface="Arial"/>
              <a:cs typeface="Arial"/>
              <a:sym typeface="Arial"/>
            </a:endParaRPr>
          </a:p>
        </p:txBody>
      </p:sp>
      <p:cxnSp>
        <p:nvCxnSpPr>
          <p:cNvPr id="1034" name="Google Shape;1034;g5c164b5d39_0_170"/>
          <p:cNvCxnSpPr>
            <a:stCxn id="1032" idx="3"/>
            <a:endCxn id="1033" idx="1"/>
          </p:cNvCxnSpPr>
          <p:nvPr/>
        </p:nvCxnSpPr>
        <p:spPr>
          <a:xfrm>
            <a:off x="3567650" y="3578900"/>
            <a:ext cx="663600" cy="0"/>
          </a:xfrm>
          <a:prstGeom prst="straightConnector1">
            <a:avLst/>
          </a:prstGeom>
          <a:noFill/>
          <a:ln w="9525" cap="flat" cmpd="sng">
            <a:solidFill>
              <a:schemeClr val="dk2"/>
            </a:solidFill>
            <a:prstDash val="solid"/>
            <a:round/>
            <a:headEnd type="none" w="med" len="med"/>
            <a:tailEnd type="triangle" w="med" len="med"/>
          </a:ln>
        </p:spPr>
      </p:cxnSp>
      <p:sp>
        <p:nvSpPr>
          <p:cNvPr id="1035" name="Google Shape;1035;g5c164b5d39_0_170"/>
          <p:cNvSpPr/>
          <p:nvPr/>
        </p:nvSpPr>
        <p:spPr>
          <a:xfrm>
            <a:off x="319100" y="4102875"/>
            <a:ext cx="3256500" cy="8301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a:solidFill>
                  <a:schemeClr val="dk1"/>
                </a:solidFill>
              </a:rPr>
              <a:t>A lot of performance can be gained by compromising a little on the results [8], [10]</a:t>
            </a:r>
            <a:endParaRPr sz="1400">
              <a:solidFill>
                <a:schemeClr val="dk1"/>
              </a:solidFill>
              <a:latin typeface="Arial"/>
              <a:ea typeface="Arial"/>
              <a:cs typeface="Arial"/>
              <a:sym typeface="Arial"/>
            </a:endParaRPr>
          </a:p>
        </p:txBody>
      </p:sp>
      <p:sp>
        <p:nvSpPr>
          <p:cNvPr id="1036" name="Google Shape;1036;g5c164b5d39_0_170"/>
          <p:cNvSpPr/>
          <p:nvPr/>
        </p:nvSpPr>
        <p:spPr>
          <a:xfrm>
            <a:off x="4239200" y="4102875"/>
            <a:ext cx="4746000" cy="830100"/>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It is important to have a flexible network so that different aspects e.g. depth, keyframe extraction policy can be modified depending upon the application easily</a:t>
            </a:r>
            <a:endParaRPr sz="1400">
              <a:solidFill>
                <a:schemeClr val="dk1"/>
              </a:solidFill>
              <a:latin typeface="Arial"/>
              <a:ea typeface="Arial"/>
              <a:cs typeface="Arial"/>
              <a:sym typeface="Arial"/>
            </a:endParaRPr>
          </a:p>
        </p:txBody>
      </p:sp>
      <p:cxnSp>
        <p:nvCxnSpPr>
          <p:cNvPr id="1037" name="Google Shape;1037;g5c164b5d39_0_170"/>
          <p:cNvCxnSpPr>
            <a:stCxn id="1035" idx="3"/>
            <a:endCxn id="1036" idx="1"/>
          </p:cNvCxnSpPr>
          <p:nvPr/>
        </p:nvCxnSpPr>
        <p:spPr>
          <a:xfrm>
            <a:off x="3575600" y="4517925"/>
            <a:ext cx="663600" cy="0"/>
          </a:xfrm>
          <a:prstGeom prst="straightConnector1">
            <a:avLst/>
          </a:prstGeom>
          <a:noFill/>
          <a:ln w="9525" cap="flat" cmpd="sng">
            <a:solidFill>
              <a:schemeClr val="dk2"/>
            </a:solidFill>
            <a:prstDash val="solid"/>
            <a:round/>
            <a:headEnd type="none" w="med" len="med"/>
            <a:tailEnd type="triangle" w="med" len="med"/>
          </a:ln>
        </p:spPr>
      </p:cxnSp>
      <p:sp>
        <p:nvSpPr>
          <p:cNvPr id="1038" name="Google Shape;1038;g5c164b5d39_0_170"/>
          <p:cNvSpPr/>
          <p:nvPr/>
        </p:nvSpPr>
        <p:spPr>
          <a:xfrm>
            <a:off x="326100" y="5080575"/>
            <a:ext cx="3256500" cy="8301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a:solidFill>
                  <a:schemeClr val="dk1"/>
                </a:solidFill>
              </a:rPr>
              <a:t>Propagating multiple frames at the same time through the network results in better performance [8], [10]</a:t>
            </a:r>
            <a:endParaRPr sz="1400">
              <a:solidFill>
                <a:schemeClr val="dk1"/>
              </a:solidFill>
              <a:latin typeface="Arial"/>
              <a:ea typeface="Arial"/>
              <a:cs typeface="Arial"/>
              <a:sym typeface="Arial"/>
            </a:endParaRPr>
          </a:p>
        </p:txBody>
      </p:sp>
      <p:sp>
        <p:nvSpPr>
          <p:cNvPr id="1039" name="Google Shape;1039;g5c164b5d39_0_170"/>
          <p:cNvSpPr/>
          <p:nvPr/>
        </p:nvSpPr>
        <p:spPr>
          <a:xfrm>
            <a:off x="4246200" y="5080575"/>
            <a:ext cx="4746000" cy="830100"/>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a:solidFill>
                  <a:schemeClr val="dk1"/>
                </a:solidFill>
              </a:rPr>
              <a:t>Networks processing multiple frames at the same time can provide better flexibility on how to propagate them through the network</a:t>
            </a:r>
            <a:endParaRPr sz="1400">
              <a:solidFill>
                <a:schemeClr val="dk1"/>
              </a:solidFill>
              <a:latin typeface="Arial"/>
              <a:ea typeface="Arial"/>
              <a:cs typeface="Arial"/>
              <a:sym typeface="Arial"/>
            </a:endParaRPr>
          </a:p>
        </p:txBody>
      </p:sp>
      <p:cxnSp>
        <p:nvCxnSpPr>
          <p:cNvPr id="1040" name="Google Shape;1040;g5c164b5d39_0_170"/>
          <p:cNvCxnSpPr>
            <a:stCxn id="1038" idx="3"/>
            <a:endCxn id="1039" idx="1"/>
          </p:cNvCxnSpPr>
          <p:nvPr/>
        </p:nvCxnSpPr>
        <p:spPr>
          <a:xfrm>
            <a:off x="3582600" y="5495625"/>
            <a:ext cx="6636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g5c164b5d39_0_177"/>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77825" algn="l" rtl="0">
              <a:lnSpc>
                <a:spcPct val="114000"/>
              </a:lnSpc>
              <a:spcBef>
                <a:spcPts val="0"/>
              </a:spcBef>
              <a:spcAft>
                <a:spcPts val="0"/>
              </a:spcAft>
              <a:buClr>
                <a:srgbClr val="999999"/>
              </a:buClr>
              <a:buSzPts val="2200"/>
              <a:buFont typeface="Arial"/>
              <a:buAutoNum type="arabicPeriod"/>
            </a:pPr>
            <a:r>
              <a:rPr lang="de-DE" sz="2200">
                <a:solidFill>
                  <a:srgbClr val="999999"/>
                </a:solidFill>
              </a:rPr>
              <a:t>Intro</a:t>
            </a:r>
            <a:endParaRPr sz="2200">
              <a:solidFill>
                <a:srgbClr val="999999"/>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marL="719999" lvl="0" indent="-377825" algn="l" rtl="0">
              <a:lnSpc>
                <a:spcPct val="114000"/>
              </a:lnSpc>
              <a:spcBef>
                <a:spcPts val="0"/>
              </a:spcBef>
              <a:spcAft>
                <a:spcPts val="0"/>
              </a:spcAft>
              <a:buSzPts val="2200"/>
              <a:buAutoNum type="arabicPeriod"/>
            </a:pPr>
            <a:r>
              <a:rPr lang="de-DE" sz="2200">
                <a:solidFill>
                  <a:srgbClr val="000000"/>
                </a:solidFill>
              </a:rPr>
              <a:t>Comparison of different approaches </a:t>
            </a:r>
            <a:endParaRPr sz="2200">
              <a:solidFill>
                <a:srgbClr val="000000"/>
              </a:solidFill>
            </a:endParaRPr>
          </a:p>
          <a:p>
            <a:pPr marL="1439999" lvl="1" indent="-215900" algn="l" rtl="0">
              <a:lnSpc>
                <a:spcPct val="114000"/>
              </a:lnSpc>
              <a:spcBef>
                <a:spcPts val="0"/>
              </a:spcBef>
              <a:spcAft>
                <a:spcPts val="0"/>
              </a:spcAft>
              <a:buClr>
                <a:srgbClr val="B7B7B7"/>
              </a:buClr>
              <a:buSzPts val="2200"/>
              <a:buAutoNum type="arabicPeriod"/>
            </a:pPr>
            <a:r>
              <a:rPr lang="de-DE" sz="2200">
                <a:solidFill>
                  <a:srgbClr val="B7B7B7"/>
                </a:solidFill>
              </a:rPr>
              <a:t>General</a:t>
            </a:r>
            <a:endParaRPr sz="2200">
              <a:solidFill>
                <a:srgbClr val="B7B7B7"/>
              </a:solidFill>
            </a:endParaRPr>
          </a:p>
          <a:p>
            <a:pPr marL="1439999" lvl="1" indent="-215900" algn="l" rtl="0">
              <a:lnSpc>
                <a:spcPct val="114000"/>
              </a:lnSpc>
              <a:spcBef>
                <a:spcPts val="0"/>
              </a:spcBef>
              <a:spcAft>
                <a:spcPts val="0"/>
              </a:spcAft>
              <a:buClr>
                <a:srgbClr val="B7B7B7"/>
              </a:buClr>
              <a:buSzPts val="2200"/>
              <a:buAutoNum type="arabicPeriod"/>
            </a:pPr>
            <a:r>
              <a:rPr lang="de-DE" sz="2200">
                <a:solidFill>
                  <a:srgbClr val="B7B7B7"/>
                </a:solidFill>
              </a:rPr>
              <a:t>Conclusion Computational power</a:t>
            </a:r>
            <a:endParaRPr sz="2200">
              <a:solidFill>
                <a:srgbClr val="B7B7B7"/>
              </a:solidFill>
            </a:endParaRPr>
          </a:p>
          <a:p>
            <a:pPr marL="1439999" lvl="1" indent="-215900" algn="l" rtl="0">
              <a:lnSpc>
                <a:spcPct val="114000"/>
              </a:lnSpc>
              <a:spcBef>
                <a:spcPts val="0"/>
              </a:spcBef>
              <a:spcAft>
                <a:spcPts val="0"/>
              </a:spcAft>
              <a:buClr>
                <a:srgbClr val="000000"/>
              </a:buClr>
              <a:buSzPts val="2200"/>
              <a:buAutoNum type="arabicPeriod"/>
            </a:pPr>
            <a:r>
              <a:rPr lang="de-DE" sz="2200">
                <a:solidFill>
                  <a:srgbClr val="000000"/>
                </a:solidFill>
              </a:rPr>
              <a:t>Conclusion prediction quality</a:t>
            </a:r>
            <a:endParaRPr sz="2200">
              <a:solidFill>
                <a:srgbClr val="000000"/>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marL="0" lvl="0" indent="0" algn="l" rtl="0">
              <a:lnSpc>
                <a:spcPct val="114000"/>
              </a:lnSpc>
              <a:spcBef>
                <a:spcPts val="0"/>
              </a:spcBef>
              <a:spcAft>
                <a:spcPts val="0"/>
              </a:spcAft>
              <a:buNone/>
            </a:pPr>
            <a:endParaRPr sz="2200"/>
          </a:p>
        </p:txBody>
      </p:sp>
      <p:sp>
        <p:nvSpPr>
          <p:cNvPr id="1046" name="Google Shape;1046;g5c164b5d39_0_177"/>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44</a:t>
            </a:fld>
            <a:endParaRPr/>
          </a:p>
        </p:txBody>
      </p:sp>
      <p:sp>
        <p:nvSpPr>
          <p:cNvPr id="1047" name="Google Shape;1047;g5c164b5d39_0_177"/>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1048" name="Google Shape;1048;g5c164b5d39_0_177"/>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g5c7742bae4_1_255"/>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45</a:t>
            </a:fld>
            <a:endParaRPr/>
          </a:p>
        </p:txBody>
      </p:sp>
      <p:sp>
        <p:nvSpPr>
          <p:cNvPr id="1054" name="Google Shape;1054;g5c7742bae4_1_255"/>
          <p:cNvSpPr txBox="1">
            <a:spLocks noGrp="1"/>
          </p:cNvSpPr>
          <p:nvPr>
            <p:ph type="title"/>
          </p:nvPr>
        </p:nvSpPr>
        <p:spPr>
          <a:xfrm>
            <a:off x="307982" y="774828"/>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5.3 Conclusion Prediction Quality</a:t>
            </a:r>
            <a:endParaRPr/>
          </a:p>
        </p:txBody>
      </p:sp>
      <p:sp>
        <p:nvSpPr>
          <p:cNvPr id="1055" name="Google Shape;1055;g5c7742bae4_1_255"/>
          <p:cNvSpPr txBox="1"/>
          <p:nvPr/>
        </p:nvSpPr>
        <p:spPr>
          <a:xfrm>
            <a:off x="315912" y="1432098"/>
            <a:ext cx="1873200" cy="3537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2200" b="1">
                <a:solidFill>
                  <a:schemeClr val="dk1"/>
                </a:solidFill>
                <a:latin typeface="Arial"/>
                <a:ea typeface="Arial"/>
                <a:cs typeface="Arial"/>
                <a:sym typeface="Arial"/>
              </a:rPr>
              <a:t>Observation</a:t>
            </a:r>
            <a:endParaRPr/>
          </a:p>
        </p:txBody>
      </p:sp>
      <p:sp>
        <p:nvSpPr>
          <p:cNvPr id="1056" name="Google Shape;1056;g5c7742bae4_1_255"/>
          <p:cNvSpPr txBox="1"/>
          <p:nvPr/>
        </p:nvSpPr>
        <p:spPr>
          <a:xfrm>
            <a:off x="4040805" y="1437532"/>
            <a:ext cx="1873200" cy="3537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2200" b="1">
                <a:solidFill>
                  <a:schemeClr val="dk1"/>
                </a:solidFill>
                <a:latin typeface="Arial"/>
                <a:ea typeface="Arial"/>
                <a:cs typeface="Arial"/>
                <a:sym typeface="Arial"/>
              </a:rPr>
              <a:t>Hypothesis</a:t>
            </a:r>
            <a:endParaRPr/>
          </a:p>
        </p:txBody>
      </p:sp>
      <p:sp>
        <p:nvSpPr>
          <p:cNvPr id="1057" name="Google Shape;1057;g5c7742bae4_1_255"/>
          <p:cNvSpPr/>
          <p:nvPr/>
        </p:nvSpPr>
        <p:spPr>
          <a:xfrm>
            <a:off x="315912" y="4197247"/>
            <a:ext cx="3256500" cy="6516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a:solidFill>
                  <a:schemeClr val="dk1"/>
                </a:solidFill>
                <a:latin typeface="Arial"/>
                <a:ea typeface="Arial"/>
                <a:cs typeface="Arial"/>
                <a:sym typeface="Arial"/>
              </a:rPr>
              <a:t>[2] with multiple LSTMs comparatively bad</a:t>
            </a:r>
            <a:endParaRPr sz="1400">
              <a:solidFill>
                <a:schemeClr val="dk1"/>
              </a:solidFill>
              <a:latin typeface="Arial"/>
              <a:ea typeface="Arial"/>
              <a:cs typeface="Arial"/>
              <a:sym typeface="Arial"/>
            </a:endParaRPr>
          </a:p>
        </p:txBody>
      </p:sp>
      <p:sp>
        <p:nvSpPr>
          <p:cNvPr id="1058" name="Google Shape;1058;g5c7742bae4_1_255"/>
          <p:cNvSpPr/>
          <p:nvPr/>
        </p:nvSpPr>
        <p:spPr>
          <a:xfrm>
            <a:off x="4021632" y="4217039"/>
            <a:ext cx="4784100" cy="601800"/>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1">
                <a:solidFill>
                  <a:schemeClr val="dk1"/>
                </a:solidFill>
                <a:latin typeface="Arial"/>
                <a:ea typeface="Arial"/>
                <a:cs typeface="Arial"/>
                <a:sym typeface="Arial"/>
              </a:rPr>
              <a:t>one RNN module is enough</a:t>
            </a:r>
            <a:endParaRPr sz="1400">
              <a:solidFill>
                <a:schemeClr val="dk1"/>
              </a:solidFill>
              <a:latin typeface="Arial"/>
              <a:ea typeface="Arial"/>
              <a:cs typeface="Arial"/>
              <a:sym typeface="Arial"/>
            </a:endParaRPr>
          </a:p>
        </p:txBody>
      </p:sp>
      <p:cxnSp>
        <p:nvCxnSpPr>
          <p:cNvPr id="1059" name="Google Shape;1059;g5c7742bae4_1_255"/>
          <p:cNvCxnSpPr>
            <a:stCxn id="1057" idx="3"/>
            <a:endCxn id="1058" idx="1"/>
          </p:cNvCxnSpPr>
          <p:nvPr/>
        </p:nvCxnSpPr>
        <p:spPr>
          <a:xfrm rot="10800000" flipH="1">
            <a:off x="3572412" y="4517947"/>
            <a:ext cx="449100" cy="5100"/>
          </a:xfrm>
          <a:prstGeom prst="straightConnector1">
            <a:avLst/>
          </a:prstGeom>
          <a:noFill/>
          <a:ln w="9525" cap="flat" cmpd="sng">
            <a:solidFill>
              <a:schemeClr val="dk1"/>
            </a:solidFill>
            <a:prstDash val="solid"/>
            <a:round/>
            <a:headEnd type="none" w="sm" len="sm"/>
            <a:tailEnd type="triangle" w="med" len="med"/>
          </a:ln>
        </p:spPr>
      </p:cxnSp>
      <p:sp>
        <p:nvSpPr>
          <p:cNvPr id="1060" name="Google Shape;1060;g5c7742bae4_1_255"/>
          <p:cNvSpPr/>
          <p:nvPr/>
        </p:nvSpPr>
        <p:spPr>
          <a:xfrm>
            <a:off x="307982" y="4966003"/>
            <a:ext cx="3256500" cy="6516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sz="1400">
                <a:solidFill>
                  <a:schemeClr val="dk1"/>
                </a:solidFill>
                <a:latin typeface="Arial"/>
                <a:ea typeface="Arial"/>
                <a:cs typeface="Arial"/>
                <a:sym typeface="Arial"/>
              </a:rPr>
              <a:t>[3] comparatively low map on ImageNet Vid</a:t>
            </a:r>
            <a:endParaRPr sz="1400">
              <a:solidFill>
                <a:schemeClr val="dk1"/>
              </a:solidFill>
              <a:latin typeface="Arial"/>
              <a:ea typeface="Arial"/>
              <a:cs typeface="Arial"/>
              <a:sym typeface="Arial"/>
            </a:endParaRPr>
          </a:p>
        </p:txBody>
      </p:sp>
      <p:sp>
        <p:nvSpPr>
          <p:cNvPr id="1061" name="Google Shape;1061;g5c7742bae4_1_255"/>
          <p:cNvSpPr/>
          <p:nvPr/>
        </p:nvSpPr>
        <p:spPr>
          <a:xfrm>
            <a:off x="4002457" y="4932322"/>
            <a:ext cx="4784100" cy="738600"/>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1">
                <a:solidFill>
                  <a:schemeClr val="dk1"/>
                </a:solidFill>
                <a:latin typeface="Arial"/>
                <a:ea typeface="Arial"/>
                <a:cs typeface="Arial"/>
                <a:sym typeface="Arial"/>
              </a:rPr>
              <a:t>better to use Box-level or Feature-level approaches instead of FlowNets </a:t>
            </a:r>
            <a:endParaRPr/>
          </a:p>
        </p:txBody>
      </p:sp>
      <p:cxnSp>
        <p:nvCxnSpPr>
          <p:cNvPr id="1062" name="Google Shape;1062;g5c7742bae4_1_255"/>
          <p:cNvCxnSpPr>
            <a:stCxn id="1060" idx="3"/>
            <a:endCxn id="1061" idx="1"/>
          </p:cNvCxnSpPr>
          <p:nvPr/>
        </p:nvCxnSpPr>
        <p:spPr>
          <a:xfrm>
            <a:off x="3564482" y="5291803"/>
            <a:ext cx="438000" cy="9900"/>
          </a:xfrm>
          <a:prstGeom prst="straightConnector1">
            <a:avLst/>
          </a:prstGeom>
          <a:noFill/>
          <a:ln w="9525" cap="flat" cmpd="sng">
            <a:solidFill>
              <a:schemeClr val="dk1"/>
            </a:solidFill>
            <a:prstDash val="solid"/>
            <a:round/>
            <a:headEnd type="none" w="sm" len="sm"/>
            <a:tailEnd type="triangle" w="med" len="med"/>
          </a:ln>
        </p:spPr>
      </p:cxnSp>
      <p:sp>
        <p:nvSpPr>
          <p:cNvPr id="1063" name="Google Shape;1063;g5c7742bae4_1_255"/>
          <p:cNvSpPr/>
          <p:nvPr/>
        </p:nvSpPr>
        <p:spPr>
          <a:xfrm>
            <a:off x="307982" y="2719365"/>
            <a:ext cx="3256500" cy="6117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sz="1400">
                <a:solidFill>
                  <a:schemeClr val="dk1"/>
                </a:solidFill>
                <a:latin typeface="Arial"/>
                <a:ea typeface="Arial"/>
                <a:cs typeface="Arial"/>
                <a:sym typeface="Arial"/>
              </a:rPr>
              <a:t>[1] better prediction quality then [</a:t>
            </a:r>
            <a:r>
              <a:rPr lang="de-DE">
                <a:solidFill>
                  <a:schemeClr val="dk1"/>
                </a:solidFill>
              </a:rPr>
              <a:t>6</a:t>
            </a:r>
            <a:r>
              <a:rPr lang="de-DE" sz="1400">
                <a:solidFill>
                  <a:schemeClr val="dk1"/>
                </a:solidFill>
                <a:latin typeface="Arial"/>
                <a:ea typeface="Arial"/>
                <a:cs typeface="Arial"/>
                <a:sym typeface="Arial"/>
              </a:rPr>
              <a:t>] on KITTI</a:t>
            </a:r>
            <a:endParaRPr sz="1400">
              <a:solidFill>
                <a:schemeClr val="dk1"/>
              </a:solidFill>
              <a:latin typeface="Arial"/>
              <a:ea typeface="Arial"/>
              <a:cs typeface="Arial"/>
              <a:sym typeface="Arial"/>
            </a:endParaRPr>
          </a:p>
        </p:txBody>
      </p:sp>
      <p:sp>
        <p:nvSpPr>
          <p:cNvPr id="1064" name="Google Shape;1064;g5c7742bae4_1_255"/>
          <p:cNvSpPr/>
          <p:nvPr/>
        </p:nvSpPr>
        <p:spPr>
          <a:xfrm>
            <a:off x="4021632" y="2647465"/>
            <a:ext cx="4792200" cy="755400"/>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1">
                <a:solidFill>
                  <a:schemeClr val="dk1"/>
                </a:solidFill>
                <a:latin typeface="Arial"/>
                <a:ea typeface="Arial"/>
                <a:cs typeface="Arial"/>
                <a:sym typeface="Arial"/>
              </a:rPr>
              <a:t>RNN processing on multiple frames better then RNNs processing on regions within a single frame</a:t>
            </a:r>
            <a:endParaRPr/>
          </a:p>
        </p:txBody>
      </p:sp>
      <p:cxnSp>
        <p:nvCxnSpPr>
          <p:cNvPr id="1065" name="Google Shape;1065;g5c7742bae4_1_255"/>
          <p:cNvCxnSpPr>
            <a:stCxn id="1063" idx="3"/>
            <a:endCxn id="1064" idx="1"/>
          </p:cNvCxnSpPr>
          <p:nvPr/>
        </p:nvCxnSpPr>
        <p:spPr>
          <a:xfrm>
            <a:off x="3564482" y="3025215"/>
            <a:ext cx="457200" cy="0"/>
          </a:xfrm>
          <a:prstGeom prst="straightConnector1">
            <a:avLst/>
          </a:prstGeom>
          <a:noFill/>
          <a:ln w="9525" cap="flat" cmpd="sng">
            <a:solidFill>
              <a:schemeClr val="dk1"/>
            </a:solidFill>
            <a:prstDash val="solid"/>
            <a:round/>
            <a:headEnd type="none" w="sm" len="sm"/>
            <a:tailEnd type="triangle" w="med" len="med"/>
          </a:ln>
        </p:spPr>
      </p:cxnSp>
      <p:sp>
        <p:nvSpPr>
          <p:cNvPr id="1066" name="Google Shape;1066;g5c7742bae4_1_255"/>
          <p:cNvSpPr/>
          <p:nvPr/>
        </p:nvSpPr>
        <p:spPr>
          <a:xfrm>
            <a:off x="315912" y="3554018"/>
            <a:ext cx="3256500" cy="4863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sz="1400">
                <a:solidFill>
                  <a:schemeClr val="dk1"/>
                </a:solidFill>
                <a:latin typeface="Arial"/>
                <a:ea typeface="Arial"/>
                <a:cs typeface="Arial"/>
                <a:sym typeface="Arial"/>
              </a:rPr>
              <a:t>[</a:t>
            </a:r>
            <a:r>
              <a:rPr lang="de-DE">
                <a:solidFill>
                  <a:schemeClr val="dk1"/>
                </a:solidFill>
              </a:rPr>
              <a:t>10</a:t>
            </a:r>
            <a:r>
              <a:rPr lang="de-DE" sz="1400">
                <a:solidFill>
                  <a:schemeClr val="dk1"/>
                </a:solidFill>
                <a:latin typeface="Arial"/>
                <a:ea typeface="Arial"/>
                <a:cs typeface="Arial"/>
                <a:sym typeface="Arial"/>
              </a:rPr>
              <a:t>] good results</a:t>
            </a:r>
            <a:endParaRPr sz="1400">
              <a:solidFill>
                <a:schemeClr val="dk1"/>
              </a:solidFill>
              <a:latin typeface="Arial"/>
              <a:ea typeface="Arial"/>
              <a:cs typeface="Arial"/>
              <a:sym typeface="Arial"/>
            </a:endParaRPr>
          </a:p>
        </p:txBody>
      </p:sp>
      <p:sp>
        <p:nvSpPr>
          <p:cNvPr id="1067" name="Google Shape;1067;g5c7742bae4_1_255"/>
          <p:cNvSpPr/>
          <p:nvPr/>
        </p:nvSpPr>
        <p:spPr>
          <a:xfrm>
            <a:off x="4021632" y="3506919"/>
            <a:ext cx="4792200" cy="601800"/>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1">
                <a:solidFill>
                  <a:schemeClr val="dk1"/>
                </a:solidFill>
                <a:latin typeface="Arial"/>
                <a:ea typeface="Arial"/>
                <a:cs typeface="Arial"/>
                <a:sym typeface="Arial"/>
              </a:rPr>
              <a:t>Beneficial to use RNNs to look also on different scales not only at different time steps</a:t>
            </a:r>
            <a:endParaRPr sz="1400">
              <a:solidFill>
                <a:schemeClr val="dk1"/>
              </a:solidFill>
              <a:latin typeface="Arial"/>
              <a:ea typeface="Arial"/>
              <a:cs typeface="Arial"/>
              <a:sym typeface="Arial"/>
            </a:endParaRPr>
          </a:p>
        </p:txBody>
      </p:sp>
      <p:cxnSp>
        <p:nvCxnSpPr>
          <p:cNvPr id="1068" name="Google Shape;1068;g5c7742bae4_1_255"/>
          <p:cNvCxnSpPr>
            <a:stCxn id="1066" idx="3"/>
            <a:endCxn id="1067" idx="1"/>
          </p:cNvCxnSpPr>
          <p:nvPr/>
        </p:nvCxnSpPr>
        <p:spPr>
          <a:xfrm>
            <a:off x="3572412" y="3797168"/>
            <a:ext cx="449100" cy="10800"/>
          </a:xfrm>
          <a:prstGeom prst="straightConnector1">
            <a:avLst/>
          </a:prstGeom>
          <a:noFill/>
          <a:ln w="9525" cap="flat" cmpd="sng">
            <a:solidFill>
              <a:schemeClr val="dk1"/>
            </a:solidFill>
            <a:prstDash val="solid"/>
            <a:round/>
            <a:headEnd type="none" w="sm" len="sm"/>
            <a:tailEnd type="triangle" w="med" len="med"/>
          </a:ln>
        </p:spPr>
      </p:cxnSp>
      <p:sp>
        <p:nvSpPr>
          <p:cNvPr id="1069" name="Google Shape;1069;g5c7742bae4_1_255"/>
          <p:cNvSpPr/>
          <p:nvPr/>
        </p:nvSpPr>
        <p:spPr>
          <a:xfrm>
            <a:off x="315912" y="1944240"/>
            <a:ext cx="3256500" cy="6129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sz="1400">
                <a:solidFill>
                  <a:schemeClr val="dk1"/>
                </a:solidFill>
                <a:latin typeface="Arial"/>
                <a:ea typeface="Arial"/>
                <a:cs typeface="Arial"/>
                <a:sym typeface="Arial"/>
              </a:rPr>
              <a:t>[</a:t>
            </a:r>
            <a:r>
              <a:rPr lang="de-DE">
                <a:solidFill>
                  <a:schemeClr val="dk1"/>
                </a:solidFill>
              </a:rPr>
              <a:t>8</a:t>
            </a:r>
            <a:r>
              <a:rPr lang="de-DE" sz="1400">
                <a:solidFill>
                  <a:schemeClr val="dk1"/>
                </a:solidFill>
                <a:latin typeface="Arial"/>
                <a:ea typeface="Arial"/>
                <a:cs typeface="Arial"/>
                <a:sym typeface="Arial"/>
              </a:rPr>
              <a:t>] and [</a:t>
            </a:r>
            <a:r>
              <a:rPr lang="de-DE">
                <a:solidFill>
                  <a:schemeClr val="dk1"/>
                </a:solidFill>
              </a:rPr>
              <a:t>10</a:t>
            </a:r>
            <a:r>
              <a:rPr lang="de-DE" sz="1400">
                <a:solidFill>
                  <a:schemeClr val="dk1"/>
                </a:solidFill>
                <a:latin typeface="Arial"/>
                <a:ea typeface="Arial"/>
                <a:cs typeface="Arial"/>
                <a:sym typeface="Arial"/>
              </a:rPr>
              <a:t>] on ImageNet Vid and both processing on multiple frames </a:t>
            </a:r>
            <a:endParaRPr sz="1400">
              <a:solidFill>
                <a:schemeClr val="dk1"/>
              </a:solidFill>
              <a:latin typeface="Arial"/>
              <a:ea typeface="Arial"/>
              <a:cs typeface="Arial"/>
              <a:sym typeface="Arial"/>
            </a:endParaRPr>
          </a:p>
        </p:txBody>
      </p:sp>
      <p:sp>
        <p:nvSpPr>
          <p:cNvPr id="1070" name="Google Shape;1070;g5c7742bae4_1_255"/>
          <p:cNvSpPr/>
          <p:nvPr/>
        </p:nvSpPr>
        <p:spPr>
          <a:xfrm>
            <a:off x="4040680" y="1941624"/>
            <a:ext cx="4746000" cy="601800"/>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1">
                <a:solidFill>
                  <a:schemeClr val="dk1"/>
                </a:solidFill>
                <a:latin typeface="Arial"/>
                <a:ea typeface="Arial"/>
                <a:cs typeface="Arial"/>
                <a:sym typeface="Arial"/>
              </a:rPr>
              <a:t>Very beneficial to use </a:t>
            </a:r>
            <a:r>
              <a:rPr lang="de-DE" b="1">
                <a:solidFill>
                  <a:schemeClr val="dk1"/>
                </a:solidFill>
              </a:rPr>
              <a:t>previous and future frames </a:t>
            </a:r>
            <a:endParaRPr sz="1400">
              <a:solidFill>
                <a:schemeClr val="dk1"/>
              </a:solidFill>
              <a:latin typeface="Arial"/>
              <a:ea typeface="Arial"/>
              <a:cs typeface="Arial"/>
              <a:sym typeface="Arial"/>
            </a:endParaRPr>
          </a:p>
        </p:txBody>
      </p:sp>
      <p:cxnSp>
        <p:nvCxnSpPr>
          <p:cNvPr id="1071" name="Google Shape;1071;g5c7742bae4_1_255"/>
          <p:cNvCxnSpPr>
            <a:stCxn id="1069" idx="3"/>
            <a:endCxn id="1070" idx="1"/>
          </p:cNvCxnSpPr>
          <p:nvPr/>
        </p:nvCxnSpPr>
        <p:spPr>
          <a:xfrm rot="10800000" flipH="1">
            <a:off x="3572412" y="2242590"/>
            <a:ext cx="468300" cy="8100"/>
          </a:xfrm>
          <a:prstGeom prst="straightConnector1">
            <a:avLst/>
          </a:prstGeom>
          <a:noFill/>
          <a:ln w="9525" cap="flat" cmpd="sng">
            <a:solidFill>
              <a:schemeClr val="dk1"/>
            </a:solidFill>
            <a:prstDash val="solid"/>
            <a:round/>
            <a:headEnd type="none" w="sm" len="sm"/>
            <a:tailEnd type="triangle" w="med" len="med"/>
          </a:ln>
        </p:spPr>
      </p:cxnSp>
      <p:sp>
        <p:nvSpPr>
          <p:cNvPr id="1072" name="Google Shape;1072;g5c7742bae4_1_255"/>
          <p:cNvSpPr/>
          <p:nvPr/>
        </p:nvSpPr>
        <p:spPr>
          <a:xfrm>
            <a:off x="307982" y="5821585"/>
            <a:ext cx="3256500" cy="6516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r>
              <a:rPr lang="de-DE" sz="1400">
                <a:solidFill>
                  <a:schemeClr val="dk1"/>
                </a:solidFill>
                <a:latin typeface="Arial"/>
                <a:ea typeface="Arial"/>
                <a:cs typeface="Arial"/>
                <a:sym typeface="Arial"/>
              </a:rPr>
              <a:t>[5] leading results on OTB challenge dataset</a:t>
            </a:r>
            <a:endParaRPr sz="1400">
              <a:solidFill>
                <a:schemeClr val="dk1"/>
              </a:solidFill>
              <a:latin typeface="Arial"/>
              <a:ea typeface="Arial"/>
              <a:cs typeface="Arial"/>
              <a:sym typeface="Arial"/>
            </a:endParaRPr>
          </a:p>
        </p:txBody>
      </p:sp>
      <p:sp>
        <p:nvSpPr>
          <p:cNvPr id="1073" name="Google Shape;1073;g5c7742bae4_1_255"/>
          <p:cNvSpPr/>
          <p:nvPr/>
        </p:nvSpPr>
        <p:spPr>
          <a:xfrm>
            <a:off x="4002457" y="5787904"/>
            <a:ext cx="4784100" cy="738600"/>
          </a:xfrm>
          <a:prstGeom prst="roundRect">
            <a:avLst>
              <a:gd name="adj"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1">
                <a:solidFill>
                  <a:schemeClr val="dk1"/>
                </a:solidFill>
                <a:latin typeface="Arial"/>
                <a:ea typeface="Arial"/>
                <a:cs typeface="Arial"/>
                <a:sym typeface="Arial"/>
              </a:rPr>
              <a:t>Combination of Box-Level and Feature-Level approaches leads to promising results</a:t>
            </a:r>
            <a:endParaRPr/>
          </a:p>
        </p:txBody>
      </p:sp>
      <p:cxnSp>
        <p:nvCxnSpPr>
          <p:cNvPr id="1074" name="Google Shape;1074;g5c7742bae4_1_255"/>
          <p:cNvCxnSpPr>
            <a:stCxn id="1072" idx="3"/>
            <a:endCxn id="1073" idx="1"/>
          </p:cNvCxnSpPr>
          <p:nvPr/>
        </p:nvCxnSpPr>
        <p:spPr>
          <a:xfrm>
            <a:off x="3564482" y="6147385"/>
            <a:ext cx="438000" cy="9900"/>
          </a:xfrm>
          <a:prstGeom prst="straightConnector1">
            <a:avLst/>
          </a:prstGeom>
          <a:noFill/>
          <a:ln w="9525" cap="flat" cmpd="sng">
            <a:solidFill>
              <a:schemeClr val="dk1"/>
            </a:solidFill>
            <a:prstDash val="solid"/>
            <a:round/>
            <a:headEnd type="none" w="sm" len="sm"/>
            <a:tailEnd type="triangle" w="med" len="med"/>
          </a:ln>
        </p:spPr>
      </p:cxnSp>
      <p:sp>
        <p:nvSpPr>
          <p:cNvPr id="1075" name="Google Shape;1075;g5c7742bae4_1_255"/>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g5c164b5d39_0_191"/>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77825" algn="l" rtl="0">
              <a:lnSpc>
                <a:spcPct val="114000"/>
              </a:lnSpc>
              <a:spcBef>
                <a:spcPts val="0"/>
              </a:spcBef>
              <a:spcAft>
                <a:spcPts val="0"/>
              </a:spcAft>
              <a:buClr>
                <a:srgbClr val="B7B7B7"/>
              </a:buClr>
              <a:buSzPts val="2200"/>
              <a:buFont typeface="Arial"/>
              <a:buAutoNum type="arabicPeriod"/>
            </a:pPr>
            <a:r>
              <a:rPr lang="de-DE" sz="2200">
                <a:solidFill>
                  <a:srgbClr val="999999"/>
                </a:solidFill>
              </a:rPr>
              <a:t>Intro</a:t>
            </a:r>
            <a:endParaRPr sz="2200">
              <a:solidFill>
                <a:srgbClr val="999999"/>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a:t>
            </a:r>
            <a:r>
              <a:rPr lang="de-DE" sz="2200">
                <a:solidFill>
                  <a:srgbClr val="000000"/>
                </a:solidFill>
              </a:rPr>
              <a:t> </a:t>
            </a:r>
            <a:endParaRPr sz="2200">
              <a:solidFill>
                <a:srgbClr val="B7B7B7"/>
              </a:solidFill>
            </a:endParaRPr>
          </a:p>
          <a:p>
            <a:pPr marL="719999" lvl="0" indent="-377825" algn="l" rtl="0">
              <a:lnSpc>
                <a:spcPct val="114000"/>
              </a:lnSpc>
              <a:spcBef>
                <a:spcPts val="0"/>
              </a:spcBef>
              <a:spcAft>
                <a:spcPts val="0"/>
              </a:spcAft>
              <a:buClr>
                <a:srgbClr val="000000"/>
              </a:buClr>
              <a:buSzPts val="2200"/>
              <a:buAutoNum type="arabicPeriod"/>
            </a:pPr>
            <a:r>
              <a:rPr lang="de-DE" sz="2200">
                <a:solidFill>
                  <a:srgbClr val="000000"/>
                </a:solidFill>
              </a:rPr>
              <a:t>Outro</a:t>
            </a:r>
            <a:endParaRPr sz="2200">
              <a:solidFill>
                <a:srgbClr val="000000"/>
              </a:solidFill>
            </a:endParaRPr>
          </a:p>
          <a:p>
            <a:pPr marL="1349999" lvl="1" indent="-215900" algn="l" rtl="0">
              <a:lnSpc>
                <a:spcPct val="114000"/>
              </a:lnSpc>
              <a:spcBef>
                <a:spcPts val="0"/>
              </a:spcBef>
              <a:spcAft>
                <a:spcPts val="0"/>
              </a:spcAft>
              <a:buClr>
                <a:srgbClr val="000000"/>
              </a:buClr>
              <a:buSzPts val="2200"/>
              <a:buAutoNum type="arabicPeriod"/>
            </a:pPr>
            <a:r>
              <a:rPr lang="de-DE" sz="2200">
                <a:solidFill>
                  <a:srgbClr val="000000"/>
                </a:solidFill>
              </a:rPr>
              <a:t>Conclusion</a:t>
            </a:r>
            <a:endParaRPr sz="2200">
              <a:solidFill>
                <a:srgbClr val="B7B7B7"/>
              </a:solidFill>
            </a:endParaRPr>
          </a:p>
          <a:p>
            <a:pPr marL="1349999" lvl="1" indent="-215900" algn="l" rtl="0">
              <a:lnSpc>
                <a:spcPct val="114000"/>
              </a:lnSpc>
              <a:spcBef>
                <a:spcPts val="0"/>
              </a:spcBef>
              <a:spcAft>
                <a:spcPts val="0"/>
              </a:spcAft>
              <a:buClr>
                <a:srgbClr val="B7B7B7"/>
              </a:buClr>
              <a:buSzPts val="2200"/>
              <a:buAutoNum type="arabicPeriod"/>
            </a:pPr>
            <a:r>
              <a:rPr lang="de-DE" sz="2200">
                <a:solidFill>
                  <a:srgbClr val="B7B7B7"/>
                </a:solidFill>
              </a:rPr>
              <a:t>Further work</a:t>
            </a:r>
            <a:endParaRPr sz="2200">
              <a:solidFill>
                <a:srgbClr val="B7B7B7"/>
              </a:solidFill>
            </a:endParaRPr>
          </a:p>
          <a:p>
            <a:pPr marL="0" lvl="0" indent="0" algn="l" rtl="0">
              <a:lnSpc>
                <a:spcPct val="114000"/>
              </a:lnSpc>
              <a:spcBef>
                <a:spcPts val="0"/>
              </a:spcBef>
              <a:spcAft>
                <a:spcPts val="0"/>
              </a:spcAft>
              <a:buNone/>
            </a:pPr>
            <a:endParaRPr sz="2200"/>
          </a:p>
        </p:txBody>
      </p:sp>
      <p:sp>
        <p:nvSpPr>
          <p:cNvPr id="1081" name="Google Shape;1081;g5c164b5d39_0_191"/>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46</a:t>
            </a:fld>
            <a:endParaRPr/>
          </a:p>
        </p:txBody>
      </p:sp>
      <p:sp>
        <p:nvSpPr>
          <p:cNvPr id="1082" name="Google Shape;1082;g5c164b5d39_0_191"/>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1083" name="Google Shape;1083;g5c164b5d39_0_191"/>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g5c7a063fde_0_217"/>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47</a:t>
            </a:fld>
            <a:endParaRPr/>
          </a:p>
        </p:txBody>
      </p:sp>
      <p:sp>
        <p:nvSpPr>
          <p:cNvPr id="1089" name="Google Shape;1089;g5c7a063fde_0_217"/>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6.1 Conclusion</a:t>
            </a:r>
            <a:endParaRPr/>
          </a:p>
        </p:txBody>
      </p:sp>
      <p:sp>
        <p:nvSpPr>
          <p:cNvPr id="1090" name="Google Shape;1090;g5c7a063fde_0_217"/>
          <p:cNvSpPr txBox="1"/>
          <p:nvPr/>
        </p:nvSpPr>
        <p:spPr>
          <a:xfrm>
            <a:off x="521758" y="1545015"/>
            <a:ext cx="7736400" cy="47832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2200" b="1">
                <a:solidFill>
                  <a:schemeClr val="dk1"/>
                </a:solidFill>
                <a:latin typeface="Arial"/>
                <a:ea typeface="Arial"/>
                <a:cs typeface="Arial"/>
                <a:sym typeface="Arial"/>
              </a:rPr>
              <a:t>RNN</a:t>
            </a:r>
            <a:endParaRPr/>
          </a:p>
          <a:p>
            <a:pPr marL="285750" marR="0" lvl="0" indent="-285750" algn="l" rtl="0">
              <a:lnSpc>
                <a:spcPct val="114000"/>
              </a:lnSpc>
              <a:spcBef>
                <a:spcPts val="0"/>
              </a:spcBef>
              <a:spcAft>
                <a:spcPts val="0"/>
              </a:spcAft>
              <a:buClr>
                <a:schemeClr val="dk1"/>
              </a:buClr>
              <a:buSzPts val="2200"/>
              <a:buFont typeface="Arial"/>
              <a:buChar char="•"/>
            </a:pPr>
            <a:r>
              <a:rPr lang="de-DE" sz="2200">
                <a:solidFill>
                  <a:schemeClr val="dk1"/>
                </a:solidFill>
                <a:latin typeface="Arial"/>
                <a:ea typeface="Arial"/>
                <a:cs typeface="Arial"/>
                <a:sym typeface="Arial"/>
              </a:rPr>
              <a:t>Beneficial to use RNNs in comparisons to similar non-recurrent networks</a:t>
            </a:r>
            <a:endParaRPr/>
          </a:p>
          <a:p>
            <a:pPr marL="285750" marR="0" lvl="0" indent="-285750" algn="l" rtl="0">
              <a:lnSpc>
                <a:spcPct val="114000"/>
              </a:lnSpc>
              <a:spcBef>
                <a:spcPts val="0"/>
              </a:spcBef>
              <a:spcAft>
                <a:spcPts val="0"/>
              </a:spcAft>
              <a:buClr>
                <a:schemeClr val="dk1"/>
              </a:buClr>
              <a:buSzPts val="2200"/>
              <a:buFont typeface="Arial"/>
              <a:buChar char="•"/>
            </a:pPr>
            <a:r>
              <a:rPr lang="de-DE" sz="2200">
                <a:solidFill>
                  <a:schemeClr val="dk1"/>
                </a:solidFill>
              </a:rPr>
              <a:t>C</a:t>
            </a:r>
            <a:r>
              <a:rPr lang="de-DE" sz="2200">
                <a:solidFill>
                  <a:schemeClr val="dk1"/>
                </a:solidFill>
                <a:latin typeface="Arial"/>
                <a:ea typeface="Arial"/>
                <a:cs typeface="Arial"/>
                <a:sym typeface="Arial"/>
              </a:rPr>
              <a:t>omparatively good results can also be reached with non-recurrent networks, </a:t>
            </a:r>
            <a:r>
              <a:rPr lang="de-DE" sz="2200" u="sng">
                <a:solidFill>
                  <a:schemeClr val="dk1"/>
                </a:solidFill>
                <a:latin typeface="Arial"/>
                <a:ea typeface="Arial"/>
                <a:cs typeface="Arial"/>
                <a:sym typeface="Arial"/>
              </a:rPr>
              <a:t>but temporal context matters</a:t>
            </a:r>
            <a:endParaRPr u="sng"/>
          </a:p>
          <a:p>
            <a:pPr marL="0" marR="0" lvl="0" indent="0" algn="l" rtl="0">
              <a:lnSpc>
                <a:spcPct val="114000"/>
              </a:lnSpc>
              <a:spcBef>
                <a:spcPts val="0"/>
              </a:spcBef>
              <a:spcAft>
                <a:spcPts val="0"/>
              </a:spcAft>
              <a:buNone/>
            </a:pPr>
            <a:endParaRPr sz="2200">
              <a:solidFill>
                <a:schemeClr val="dk1"/>
              </a:solidFill>
              <a:latin typeface="Arial"/>
              <a:ea typeface="Arial"/>
              <a:cs typeface="Arial"/>
              <a:sym typeface="Arial"/>
            </a:endParaRPr>
          </a:p>
          <a:p>
            <a:pPr marL="0" marR="0" lvl="0" indent="0" algn="l" rtl="0">
              <a:lnSpc>
                <a:spcPct val="114000"/>
              </a:lnSpc>
              <a:spcBef>
                <a:spcPts val="0"/>
              </a:spcBef>
              <a:spcAft>
                <a:spcPts val="0"/>
              </a:spcAft>
              <a:buNone/>
            </a:pPr>
            <a:r>
              <a:rPr lang="de-DE" sz="2200" b="1">
                <a:solidFill>
                  <a:schemeClr val="dk1"/>
                </a:solidFill>
                <a:latin typeface="Arial"/>
                <a:ea typeface="Arial"/>
                <a:cs typeface="Arial"/>
                <a:sym typeface="Arial"/>
              </a:rPr>
              <a:t>General</a:t>
            </a:r>
            <a:endParaRPr/>
          </a:p>
          <a:p>
            <a:pPr marL="285750" marR="0" lvl="0" indent="-285750" algn="l" rtl="0">
              <a:lnSpc>
                <a:spcPct val="114000"/>
              </a:lnSpc>
              <a:spcBef>
                <a:spcPts val="0"/>
              </a:spcBef>
              <a:spcAft>
                <a:spcPts val="0"/>
              </a:spcAft>
              <a:buClr>
                <a:schemeClr val="dk1"/>
              </a:buClr>
              <a:buSzPts val="2200"/>
              <a:buFont typeface="Arial"/>
              <a:buChar char="•"/>
            </a:pPr>
            <a:r>
              <a:rPr lang="de-DE" sz="2200">
                <a:solidFill>
                  <a:schemeClr val="dk1"/>
                </a:solidFill>
                <a:latin typeface="Arial"/>
                <a:ea typeface="Arial"/>
                <a:cs typeface="Arial"/>
                <a:sym typeface="Arial"/>
              </a:rPr>
              <a:t>Good to operate on multiple frames at the same time</a:t>
            </a:r>
            <a:endParaRPr/>
          </a:p>
          <a:p>
            <a:pPr marL="285750" marR="0" lvl="0" indent="-285750" algn="l" rtl="0">
              <a:lnSpc>
                <a:spcPct val="114000"/>
              </a:lnSpc>
              <a:spcBef>
                <a:spcPts val="0"/>
              </a:spcBef>
              <a:spcAft>
                <a:spcPts val="0"/>
              </a:spcAft>
              <a:buClr>
                <a:schemeClr val="dk1"/>
              </a:buClr>
              <a:buSzPts val="2200"/>
              <a:buFont typeface="Arial"/>
              <a:buChar char="•"/>
            </a:pPr>
            <a:r>
              <a:rPr lang="de-DE" sz="2200">
                <a:solidFill>
                  <a:schemeClr val="dk1"/>
                </a:solidFill>
                <a:latin typeface="Arial"/>
                <a:ea typeface="Arial"/>
                <a:cs typeface="Arial"/>
                <a:sym typeface="Arial"/>
              </a:rPr>
              <a:t>Recurrent layers should not be to deep</a:t>
            </a:r>
            <a:endParaRPr/>
          </a:p>
          <a:p>
            <a:pPr marL="285750" marR="0" lvl="0" indent="-285750" algn="l" rtl="0">
              <a:lnSpc>
                <a:spcPct val="114000"/>
              </a:lnSpc>
              <a:spcBef>
                <a:spcPts val="0"/>
              </a:spcBef>
              <a:spcAft>
                <a:spcPts val="0"/>
              </a:spcAft>
              <a:buClr>
                <a:schemeClr val="dk1"/>
              </a:buClr>
              <a:buSzPts val="2200"/>
              <a:buFont typeface="Arial"/>
              <a:buChar char="•"/>
            </a:pPr>
            <a:r>
              <a:rPr lang="de-DE" sz="2200">
                <a:solidFill>
                  <a:schemeClr val="dk1"/>
                </a:solidFill>
                <a:latin typeface="Arial"/>
                <a:ea typeface="Arial"/>
                <a:cs typeface="Arial"/>
                <a:sym typeface="Arial"/>
              </a:rPr>
              <a:t>Beneficial to operate on different scales</a:t>
            </a:r>
            <a:endParaRPr/>
          </a:p>
          <a:p>
            <a:pPr marL="285750" marR="0" lvl="0" indent="-285750" algn="l" rtl="0">
              <a:lnSpc>
                <a:spcPct val="114000"/>
              </a:lnSpc>
              <a:spcBef>
                <a:spcPts val="0"/>
              </a:spcBef>
              <a:spcAft>
                <a:spcPts val="0"/>
              </a:spcAft>
              <a:buClr>
                <a:schemeClr val="dk1"/>
              </a:buClr>
              <a:buSzPts val="2200"/>
              <a:buFont typeface="Arial"/>
              <a:buChar char="•"/>
            </a:pPr>
            <a:r>
              <a:rPr lang="de-DE" sz="2200">
                <a:solidFill>
                  <a:schemeClr val="dk1"/>
                </a:solidFill>
                <a:latin typeface="Arial"/>
                <a:ea typeface="Arial"/>
                <a:cs typeface="Arial"/>
                <a:sym typeface="Arial"/>
              </a:rPr>
              <a:t>Import to use a intelligent key frame policy</a:t>
            </a:r>
            <a:endParaRPr/>
          </a:p>
          <a:p>
            <a:pPr marL="285750" marR="0" lvl="0" indent="-184150" algn="l" rtl="0">
              <a:lnSpc>
                <a:spcPct val="114000"/>
              </a:lnSpc>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a:p>
            <a:pPr marL="0" marR="0" lvl="0" indent="0" algn="l" rtl="0">
              <a:lnSpc>
                <a:spcPct val="114000"/>
              </a:lnSpc>
              <a:spcBef>
                <a:spcPts val="0"/>
              </a:spcBef>
              <a:spcAft>
                <a:spcPts val="0"/>
              </a:spcAft>
              <a:buNone/>
            </a:pPr>
            <a:endParaRPr sz="1600">
              <a:solidFill>
                <a:schemeClr val="dk1"/>
              </a:solidFill>
              <a:latin typeface="Arial"/>
              <a:ea typeface="Arial"/>
              <a:cs typeface="Arial"/>
              <a:sym typeface="Arial"/>
            </a:endParaRPr>
          </a:p>
        </p:txBody>
      </p:sp>
      <p:sp>
        <p:nvSpPr>
          <p:cNvPr id="1091" name="Google Shape;1091;g5c7a063fde_0_217"/>
          <p:cNvSpPr txBox="1"/>
          <p:nvPr/>
        </p:nvSpPr>
        <p:spPr>
          <a:xfrm flipH="1">
            <a:off x="8105584" y="6195749"/>
            <a:ext cx="304800" cy="257100"/>
          </a:xfrm>
          <a:prstGeom prst="rect">
            <a:avLst/>
          </a:prstGeom>
          <a:noFill/>
          <a:ln>
            <a:noFill/>
          </a:ln>
        </p:spPr>
        <p:txBody>
          <a:bodyPr spcFirstLastPara="1" wrap="square" lIns="0" tIns="0" rIns="0" bIns="0" anchor="t" anchorCtr="0">
            <a:noAutofit/>
          </a:bodyPr>
          <a:lstStyle/>
          <a:p>
            <a:pPr marL="0" marR="0" lvl="0" indent="0" algn="r" rtl="0">
              <a:lnSpc>
                <a:spcPct val="114000"/>
              </a:lnSpc>
              <a:spcBef>
                <a:spcPts val="0"/>
              </a:spcBef>
              <a:spcAft>
                <a:spcPts val="0"/>
              </a:spcAft>
              <a:buNone/>
            </a:pPr>
            <a:r>
              <a:rPr lang="de-DE" sz="1600">
                <a:solidFill>
                  <a:schemeClr val="dk1"/>
                </a:solidFill>
                <a:latin typeface="Arial"/>
                <a:ea typeface="Arial"/>
                <a:cs typeface="Arial"/>
                <a:sym typeface="Arial"/>
              </a:rPr>
              <a:t>[5]</a:t>
            </a:r>
            <a:endParaRPr/>
          </a:p>
        </p:txBody>
      </p:sp>
      <p:sp>
        <p:nvSpPr>
          <p:cNvPr id="1092" name="Google Shape;1092;g5c7a063fde_0_217"/>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g5b8e1e5094_0_24"/>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77825" algn="l" rtl="0">
              <a:lnSpc>
                <a:spcPct val="114000"/>
              </a:lnSpc>
              <a:spcBef>
                <a:spcPts val="0"/>
              </a:spcBef>
              <a:spcAft>
                <a:spcPts val="0"/>
              </a:spcAft>
              <a:buClr>
                <a:srgbClr val="B7B7B7"/>
              </a:buClr>
              <a:buSzPts val="2200"/>
              <a:buFont typeface="Arial"/>
              <a:buAutoNum type="arabicPeriod"/>
            </a:pPr>
            <a:r>
              <a:rPr lang="de-DE" sz="2200">
                <a:solidFill>
                  <a:srgbClr val="999999"/>
                </a:solidFill>
              </a:rPr>
              <a:t>Intro</a:t>
            </a:r>
            <a:endParaRPr sz="2200">
              <a:solidFill>
                <a:srgbClr val="999999"/>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a:t>
            </a:r>
            <a:r>
              <a:rPr lang="de-DE" sz="2200">
                <a:solidFill>
                  <a:srgbClr val="000000"/>
                </a:solidFill>
              </a:rPr>
              <a:t> </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marL="1349999" lvl="1" indent="-215900" algn="l" rtl="0">
              <a:lnSpc>
                <a:spcPct val="114000"/>
              </a:lnSpc>
              <a:spcBef>
                <a:spcPts val="0"/>
              </a:spcBef>
              <a:spcAft>
                <a:spcPts val="0"/>
              </a:spcAft>
              <a:buClr>
                <a:srgbClr val="B7B7B7"/>
              </a:buClr>
              <a:buSzPts val="2200"/>
              <a:buAutoNum type="arabicPeriod"/>
            </a:pPr>
            <a:r>
              <a:rPr lang="de-DE" sz="2200">
                <a:solidFill>
                  <a:srgbClr val="B7B7B7"/>
                </a:solidFill>
              </a:rPr>
              <a:t>Conclusion</a:t>
            </a:r>
            <a:endParaRPr sz="2200">
              <a:solidFill>
                <a:srgbClr val="B7B7B7"/>
              </a:solidFill>
            </a:endParaRPr>
          </a:p>
          <a:p>
            <a:pPr marL="1349999" lvl="1" indent="-215900" algn="l" rtl="0">
              <a:lnSpc>
                <a:spcPct val="114000"/>
              </a:lnSpc>
              <a:spcBef>
                <a:spcPts val="0"/>
              </a:spcBef>
              <a:spcAft>
                <a:spcPts val="0"/>
              </a:spcAft>
              <a:buSzPts val="2200"/>
              <a:buAutoNum type="arabicPeriod"/>
            </a:pPr>
            <a:r>
              <a:rPr lang="de-DE" sz="2200"/>
              <a:t>Further work</a:t>
            </a:r>
            <a:endParaRPr sz="2200"/>
          </a:p>
          <a:p>
            <a:pPr marL="0" lvl="0" indent="0" algn="l" rtl="0">
              <a:lnSpc>
                <a:spcPct val="114000"/>
              </a:lnSpc>
              <a:spcBef>
                <a:spcPts val="0"/>
              </a:spcBef>
              <a:spcAft>
                <a:spcPts val="0"/>
              </a:spcAft>
              <a:buNone/>
            </a:pPr>
            <a:endParaRPr sz="2200"/>
          </a:p>
        </p:txBody>
      </p:sp>
      <p:sp>
        <p:nvSpPr>
          <p:cNvPr id="1098" name="Google Shape;1098;g5b8e1e5094_0_24"/>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48</a:t>
            </a:fld>
            <a:endParaRPr/>
          </a:p>
        </p:txBody>
      </p:sp>
      <p:sp>
        <p:nvSpPr>
          <p:cNvPr id="1099" name="Google Shape;1099;g5b8e1e5094_0_24"/>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1100" name="Google Shape;1100;g5b8e1e5094_0_24"/>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g5c625d504c_0_145"/>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49</a:t>
            </a:fld>
            <a:endParaRPr/>
          </a:p>
        </p:txBody>
      </p:sp>
      <p:sp>
        <p:nvSpPr>
          <p:cNvPr id="1106" name="Google Shape;1106;g5c625d504c_0_145"/>
          <p:cNvSpPr txBox="1">
            <a:spLocks noGrp="1"/>
          </p:cNvSpPr>
          <p:nvPr>
            <p:ph type="title"/>
          </p:nvPr>
        </p:nvSpPr>
        <p:spPr>
          <a:xfrm>
            <a:off x="166690" y="841934"/>
            <a:ext cx="8508900" cy="8208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dirty="0"/>
              <a:t>6.2 Further Work</a:t>
            </a:r>
            <a:endParaRPr dirty="0"/>
          </a:p>
        </p:txBody>
      </p:sp>
      <p:pic>
        <p:nvPicPr>
          <p:cNvPr id="1107" name="Google Shape;1107;g5c625d504c_0_145" descr="Bild"/>
          <p:cNvPicPr preferRelativeResize="0"/>
          <p:nvPr/>
        </p:nvPicPr>
        <p:blipFill rotWithShape="1">
          <a:blip r:embed="rId3">
            <a:alphaModFix/>
          </a:blip>
          <a:srcRect/>
          <a:stretch/>
        </p:blipFill>
        <p:spPr>
          <a:xfrm>
            <a:off x="412186" y="1503858"/>
            <a:ext cx="629739" cy="629739"/>
          </a:xfrm>
          <a:prstGeom prst="rect">
            <a:avLst/>
          </a:prstGeom>
          <a:noFill/>
          <a:ln>
            <a:noFill/>
          </a:ln>
        </p:spPr>
      </p:pic>
      <p:sp>
        <p:nvSpPr>
          <p:cNvPr id="1108" name="Google Shape;1108;g5c625d504c_0_145"/>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1109" name="Google Shape;1109;g5c625d504c_0_145"/>
          <p:cNvSpPr txBox="1"/>
          <p:nvPr/>
        </p:nvSpPr>
        <p:spPr>
          <a:xfrm>
            <a:off x="335975" y="3536375"/>
            <a:ext cx="8339700" cy="273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a:t>Overview</a:t>
            </a:r>
            <a:endParaRPr/>
          </a:p>
          <a:p>
            <a:pPr marL="457200" lvl="0" indent="-317500" algn="l" rtl="0">
              <a:spcBef>
                <a:spcPts val="0"/>
              </a:spcBef>
              <a:spcAft>
                <a:spcPts val="0"/>
              </a:spcAft>
              <a:buSzPts val="1400"/>
              <a:buChar char="●"/>
            </a:pPr>
            <a:r>
              <a:rPr lang="de-DE"/>
              <a:t>A region proposal network that is based on the N-Gram concept in Natural Language Processing.</a:t>
            </a:r>
            <a:endParaRPr/>
          </a:p>
          <a:p>
            <a:pPr marL="457200" lvl="0" indent="-317500" algn="l" rtl="0">
              <a:spcBef>
                <a:spcPts val="0"/>
              </a:spcBef>
              <a:spcAft>
                <a:spcPts val="0"/>
              </a:spcAft>
              <a:buSzPts val="1400"/>
              <a:buChar char="●"/>
            </a:pPr>
            <a:r>
              <a:rPr lang="de-DE"/>
              <a:t>Given a window of N previous frames propose the regions where the object bounding boxes could be detected from within the next frame.</a:t>
            </a:r>
            <a:endParaRPr/>
          </a:p>
          <a:p>
            <a:pPr marL="457200" lvl="0" indent="-317500" algn="l" rtl="0">
              <a:spcBef>
                <a:spcPts val="0"/>
              </a:spcBef>
              <a:spcAft>
                <a:spcPts val="0"/>
              </a:spcAft>
              <a:buSzPts val="1400"/>
              <a:buChar char="●"/>
            </a:pPr>
            <a:r>
              <a:rPr lang="de-DE"/>
              <a:t>The RPN (region proposal network) should be recurrent in nature for detecting the temporal dependencies and can be very lightweight.</a:t>
            </a:r>
            <a:endParaRPr/>
          </a:p>
          <a:p>
            <a:pPr marL="457200" lvl="0" indent="-317500" algn="l" rtl="0">
              <a:spcBef>
                <a:spcPts val="0"/>
              </a:spcBef>
              <a:spcAft>
                <a:spcPts val="0"/>
              </a:spcAft>
              <a:buSzPts val="1400"/>
              <a:buChar char="●"/>
            </a:pPr>
            <a:r>
              <a:rPr lang="de-DE"/>
              <a:t>Use only those region proposals and feed them to the video object detection network.</a:t>
            </a:r>
            <a:endParaRPr/>
          </a:p>
          <a:p>
            <a:pPr marL="914400" lvl="1" indent="-317500" algn="l" rtl="0">
              <a:spcBef>
                <a:spcPts val="0"/>
              </a:spcBef>
              <a:spcAft>
                <a:spcPts val="0"/>
              </a:spcAft>
              <a:buSzPts val="1400"/>
              <a:buChar char="○"/>
            </a:pPr>
            <a:r>
              <a:rPr lang="de-DE"/>
              <a:t>So rather than feeding the whole image, feed only the region proposals made by RPN.</a:t>
            </a:r>
            <a:endParaRPr/>
          </a:p>
          <a:p>
            <a:pPr marL="457200" lvl="0" indent="-317500" algn="l" rtl="0">
              <a:spcBef>
                <a:spcPts val="0"/>
              </a:spcBef>
              <a:spcAft>
                <a:spcPts val="0"/>
              </a:spcAft>
              <a:buSzPts val="1400"/>
              <a:buChar char="●"/>
            </a:pPr>
            <a:r>
              <a:rPr lang="de-DE"/>
              <a:t>Perform affine transformations to the output bounding boxes to overlay them over the image.</a:t>
            </a:r>
            <a:endParaRPr/>
          </a:p>
          <a:p>
            <a:pPr marL="457200" lvl="0" indent="0" algn="l" rtl="0">
              <a:spcBef>
                <a:spcPts val="0"/>
              </a:spcBef>
              <a:spcAft>
                <a:spcPts val="0"/>
              </a:spcAft>
              <a:buNone/>
            </a:pPr>
            <a:endParaRPr/>
          </a:p>
          <a:p>
            <a:pPr marL="0" lvl="0" indent="0" algn="l" rtl="0">
              <a:spcBef>
                <a:spcPts val="0"/>
              </a:spcBef>
              <a:spcAft>
                <a:spcPts val="0"/>
              </a:spcAft>
              <a:buNone/>
            </a:pPr>
            <a:r>
              <a:rPr lang="de-DE"/>
              <a:t>Potential drawbacks</a:t>
            </a:r>
            <a:endParaRPr/>
          </a:p>
          <a:p>
            <a:pPr marL="457200" lvl="0" indent="-317500" algn="l" rtl="0">
              <a:spcBef>
                <a:spcPts val="0"/>
              </a:spcBef>
              <a:spcAft>
                <a:spcPts val="0"/>
              </a:spcAft>
              <a:buSzPts val="1400"/>
              <a:buChar char="●"/>
            </a:pPr>
            <a:r>
              <a:rPr lang="de-DE"/>
              <a:t>Region proposals can be of different resolutions depending upon the objects.</a:t>
            </a:r>
            <a:endParaRPr/>
          </a:p>
          <a:p>
            <a:pPr marL="457200" lvl="0" indent="-317500" algn="l" rtl="0">
              <a:spcBef>
                <a:spcPts val="0"/>
              </a:spcBef>
              <a:spcAft>
                <a:spcPts val="0"/>
              </a:spcAft>
              <a:buSzPts val="1400"/>
              <a:buChar char="●"/>
            </a:pPr>
            <a:r>
              <a:rPr lang="de-DE"/>
              <a:t>The RPN and the detection network have to lightweight otherwise RPN is just a overhead.</a:t>
            </a:r>
            <a:endParaRPr/>
          </a:p>
        </p:txBody>
      </p:sp>
      <p:pic>
        <p:nvPicPr>
          <p:cNvPr id="1110" name="Google Shape;1110;g5c625d504c_0_145" descr="Bild"/>
          <p:cNvPicPr preferRelativeResize="0"/>
          <p:nvPr/>
        </p:nvPicPr>
        <p:blipFill rotWithShape="1">
          <a:blip r:embed="rId3">
            <a:alphaModFix/>
          </a:blip>
          <a:srcRect/>
          <a:stretch/>
        </p:blipFill>
        <p:spPr>
          <a:xfrm>
            <a:off x="412186" y="1988758"/>
            <a:ext cx="629739" cy="629739"/>
          </a:xfrm>
          <a:prstGeom prst="rect">
            <a:avLst/>
          </a:prstGeom>
          <a:noFill/>
          <a:ln>
            <a:noFill/>
          </a:ln>
        </p:spPr>
      </p:pic>
      <p:pic>
        <p:nvPicPr>
          <p:cNvPr id="1111" name="Google Shape;1111;g5c625d504c_0_145" descr="Bild"/>
          <p:cNvPicPr preferRelativeResize="0"/>
          <p:nvPr/>
        </p:nvPicPr>
        <p:blipFill rotWithShape="1">
          <a:blip r:embed="rId3">
            <a:alphaModFix/>
          </a:blip>
          <a:srcRect/>
          <a:stretch/>
        </p:blipFill>
        <p:spPr>
          <a:xfrm>
            <a:off x="412186" y="2520120"/>
            <a:ext cx="629739" cy="629739"/>
          </a:xfrm>
          <a:prstGeom prst="rect">
            <a:avLst/>
          </a:prstGeom>
          <a:noFill/>
          <a:ln>
            <a:noFill/>
          </a:ln>
        </p:spPr>
      </p:pic>
      <p:pic>
        <p:nvPicPr>
          <p:cNvPr id="1112" name="Google Shape;1112;g5c625d504c_0_145" descr="Bild"/>
          <p:cNvPicPr preferRelativeResize="0"/>
          <p:nvPr/>
        </p:nvPicPr>
        <p:blipFill rotWithShape="1">
          <a:blip r:embed="rId3">
            <a:alphaModFix/>
          </a:blip>
          <a:srcRect/>
          <a:stretch/>
        </p:blipFill>
        <p:spPr>
          <a:xfrm>
            <a:off x="412186" y="3024083"/>
            <a:ext cx="629739" cy="629739"/>
          </a:xfrm>
          <a:prstGeom prst="rect">
            <a:avLst/>
          </a:prstGeom>
          <a:noFill/>
          <a:ln>
            <a:noFill/>
          </a:ln>
        </p:spPr>
      </p:pic>
      <p:sp>
        <p:nvSpPr>
          <p:cNvPr id="1113" name="Google Shape;1113;g5c625d504c_0_145"/>
          <p:cNvSpPr txBox="1"/>
          <p:nvPr/>
        </p:nvSpPr>
        <p:spPr>
          <a:xfrm>
            <a:off x="27700" y="1662725"/>
            <a:ext cx="519600" cy="187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de-DE"/>
              <a:t>t-3</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de-DE"/>
              <a:t>t-2</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de-DE"/>
              <a:t>t-1</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de-DE"/>
              <a:t>t</a:t>
            </a:r>
            <a:endParaRPr/>
          </a:p>
        </p:txBody>
      </p:sp>
      <p:cxnSp>
        <p:nvCxnSpPr>
          <p:cNvPr id="1114" name="Google Shape;1114;g5c625d504c_0_145"/>
          <p:cNvCxnSpPr>
            <a:stCxn id="1107" idx="3"/>
            <a:endCxn id="1115" idx="1"/>
          </p:cNvCxnSpPr>
          <p:nvPr/>
        </p:nvCxnSpPr>
        <p:spPr>
          <a:xfrm>
            <a:off x="1041925" y="1818727"/>
            <a:ext cx="679500" cy="670500"/>
          </a:xfrm>
          <a:prstGeom prst="curvedConnector3">
            <a:avLst>
              <a:gd name="adj1" fmla="val 50002"/>
            </a:avLst>
          </a:prstGeom>
          <a:noFill/>
          <a:ln w="9525" cap="flat" cmpd="sng">
            <a:solidFill>
              <a:schemeClr val="dk2"/>
            </a:solidFill>
            <a:prstDash val="solid"/>
            <a:round/>
            <a:headEnd type="none" w="med" len="med"/>
            <a:tailEnd type="stealth" w="med" len="med"/>
          </a:ln>
        </p:spPr>
      </p:cxnSp>
      <p:cxnSp>
        <p:nvCxnSpPr>
          <p:cNvPr id="1116" name="Google Shape;1116;g5c625d504c_0_145"/>
          <p:cNvCxnSpPr>
            <a:stCxn id="1110" idx="3"/>
            <a:endCxn id="1115" idx="1"/>
          </p:cNvCxnSpPr>
          <p:nvPr/>
        </p:nvCxnSpPr>
        <p:spPr>
          <a:xfrm>
            <a:off x="1041925" y="2303627"/>
            <a:ext cx="679500" cy="185700"/>
          </a:xfrm>
          <a:prstGeom prst="curvedConnector3">
            <a:avLst>
              <a:gd name="adj1" fmla="val 50002"/>
            </a:avLst>
          </a:prstGeom>
          <a:noFill/>
          <a:ln w="9525" cap="flat" cmpd="sng">
            <a:solidFill>
              <a:schemeClr val="dk2"/>
            </a:solidFill>
            <a:prstDash val="solid"/>
            <a:round/>
            <a:headEnd type="none" w="med" len="med"/>
            <a:tailEnd type="triangle" w="med" len="med"/>
          </a:ln>
        </p:spPr>
      </p:cxnSp>
      <p:cxnSp>
        <p:nvCxnSpPr>
          <p:cNvPr id="1117" name="Google Shape;1117;g5c625d504c_0_145"/>
          <p:cNvCxnSpPr>
            <a:stCxn id="1111" idx="3"/>
            <a:endCxn id="1115" idx="1"/>
          </p:cNvCxnSpPr>
          <p:nvPr/>
        </p:nvCxnSpPr>
        <p:spPr>
          <a:xfrm rot="10800000" flipH="1">
            <a:off x="1041925" y="2489390"/>
            <a:ext cx="679500" cy="345600"/>
          </a:xfrm>
          <a:prstGeom prst="curvedConnector3">
            <a:avLst>
              <a:gd name="adj1" fmla="val 50002"/>
            </a:avLst>
          </a:prstGeom>
          <a:noFill/>
          <a:ln w="9525" cap="flat" cmpd="sng">
            <a:solidFill>
              <a:schemeClr val="dk2"/>
            </a:solidFill>
            <a:prstDash val="solid"/>
            <a:round/>
            <a:headEnd type="none" w="med" len="med"/>
            <a:tailEnd type="triangle" w="med" len="med"/>
          </a:ln>
        </p:spPr>
      </p:cxnSp>
      <p:cxnSp>
        <p:nvCxnSpPr>
          <p:cNvPr id="1118" name="Google Shape;1118;g5c625d504c_0_145"/>
          <p:cNvCxnSpPr>
            <a:stCxn id="1112" idx="3"/>
            <a:endCxn id="1115" idx="1"/>
          </p:cNvCxnSpPr>
          <p:nvPr/>
        </p:nvCxnSpPr>
        <p:spPr>
          <a:xfrm rot="10800000" flipH="1">
            <a:off x="1041925" y="2489352"/>
            <a:ext cx="679500" cy="849600"/>
          </a:xfrm>
          <a:prstGeom prst="curvedConnector3">
            <a:avLst>
              <a:gd name="adj1" fmla="val 50002"/>
            </a:avLst>
          </a:prstGeom>
          <a:noFill/>
          <a:ln w="9525" cap="flat" cmpd="sng">
            <a:solidFill>
              <a:schemeClr val="dk2"/>
            </a:solidFill>
            <a:prstDash val="solid"/>
            <a:round/>
            <a:headEnd type="none" w="med" len="med"/>
            <a:tailEnd type="triangle" w="med" len="med"/>
          </a:ln>
        </p:spPr>
      </p:cxnSp>
      <p:cxnSp>
        <p:nvCxnSpPr>
          <p:cNvPr id="1119" name="Google Shape;1119;g5c625d504c_0_145"/>
          <p:cNvCxnSpPr>
            <a:stCxn id="1115" idx="3"/>
            <a:endCxn id="1120" idx="1"/>
          </p:cNvCxnSpPr>
          <p:nvPr/>
        </p:nvCxnSpPr>
        <p:spPr>
          <a:xfrm>
            <a:off x="2718950" y="2489375"/>
            <a:ext cx="343500" cy="7500"/>
          </a:xfrm>
          <a:prstGeom prst="curvedConnector3">
            <a:avLst>
              <a:gd name="adj1" fmla="val 49998"/>
            </a:avLst>
          </a:prstGeom>
          <a:noFill/>
          <a:ln w="9525" cap="flat" cmpd="sng">
            <a:solidFill>
              <a:schemeClr val="dk2"/>
            </a:solidFill>
            <a:prstDash val="solid"/>
            <a:round/>
            <a:headEnd type="none" w="med" len="med"/>
            <a:tailEnd type="triangle" w="med" len="med"/>
          </a:ln>
        </p:spPr>
      </p:cxnSp>
      <p:sp>
        <p:nvSpPr>
          <p:cNvPr id="1121" name="Google Shape;1121;g5c625d504c_0_145"/>
          <p:cNvSpPr/>
          <p:nvPr/>
        </p:nvSpPr>
        <p:spPr>
          <a:xfrm>
            <a:off x="4416050" y="2067875"/>
            <a:ext cx="1274100" cy="8571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a:solidFill>
                  <a:schemeClr val="lt1"/>
                </a:solidFill>
              </a:rPr>
              <a:t>Region </a:t>
            </a:r>
            <a:r>
              <a:rPr lang="de-DE" sz="1200">
                <a:solidFill>
                  <a:schemeClr val="lt1"/>
                </a:solidFill>
                <a:latin typeface="Arial"/>
                <a:ea typeface="Arial"/>
                <a:cs typeface="Arial"/>
                <a:sym typeface="Arial"/>
              </a:rPr>
              <a:t>Bounding boxes + class probabilities</a:t>
            </a:r>
            <a:endParaRPr/>
          </a:p>
        </p:txBody>
      </p:sp>
      <p:cxnSp>
        <p:nvCxnSpPr>
          <p:cNvPr id="1122" name="Google Shape;1122;g5c625d504c_0_145"/>
          <p:cNvCxnSpPr>
            <a:stCxn id="1120" idx="3"/>
            <a:endCxn id="1121" idx="1"/>
          </p:cNvCxnSpPr>
          <p:nvPr/>
        </p:nvCxnSpPr>
        <p:spPr>
          <a:xfrm rot="10800000" flipH="1">
            <a:off x="4163738" y="2496425"/>
            <a:ext cx="252300" cy="300"/>
          </a:xfrm>
          <a:prstGeom prst="straightConnector1">
            <a:avLst/>
          </a:prstGeom>
          <a:noFill/>
          <a:ln w="9525" cap="flat" cmpd="sng">
            <a:solidFill>
              <a:schemeClr val="dk2"/>
            </a:solidFill>
            <a:prstDash val="solid"/>
            <a:round/>
            <a:headEnd type="none" w="med" len="med"/>
            <a:tailEnd type="triangle" w="med" len="med"/>
          </a:ln>
        </p:spPr>
      </p:cxnSp>
      <p:sp>
        <p:nvSpPr>
          <p:cNvPr id="1120" name="Google Shape;1120;g5c625d504c_0_145"/>
          <p:cNvSpPr/>
          <p:nvPr/>
        </p:nvSpPr>
        <p:spPr>
          <a:xfrm>
            <a:off x="3062438" y="1997975"/>
            <a:ext cx="1101300" cy="99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a:solidFill>
                  <a:srgbClr val="FFFFFF"/>
                </a:solidFill>
              </a:rPr>
              <a:t>Video Object Detection Network</a:t>
            </a:r>
            <a:endParaRPr>
              <a:solidFill>
                <a:srgbClr val="FFFFFF"/>
              </a:solidFill>
            </a:endParaRPr>
          </a:p>
        </p:txBody>
      </p:sp>
      <p:sp>
        <p:nvSpPr>
          <p:cNvPr id="1115" name="Google Shape;1115;g5c625d504c_0_145"/>
          <p:cNvSpPr/>
          <p:nvPr/>
        </p:nvSpPr>
        <p:spPr>
          <a:xfrm>
            <a:off x="1721450" y="2248625"/>
            <a:ext cx="997500" cy="481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de-DE">
                <a:solidFill>
                  <a:srgbClr val="FFFFFF"/>
                </a:solidFill>
              </a:rPr>
              <a:t>4-frame RPN</a:t>
            </a:r>
            <a:endParaRPr>
              <a:solidFill>
                <a:srgbClr val="FFFFFF"/>
              </a:solidFill>
            </a:endParaRPr>
          </a:p>
        </p:txBody>
      </p:sp>
      <p:sp>
        <p:nvSpPr>
          <p:cNvPr id="1123" name="Google Shape;1123;g5c625d504c_0_145"/>
          <p:cNvSpPr/>
          <p:nvPr/>
        </p:nvSpPr>
        <p:spPr>
          <a:xfrm>
            <a:off x="5913275" y="2181575"/>
            <a:ext cx="1629000" cy="629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de-DE"/>
              <a:t>Affine Transformations</a:t>
            </a:r>
            <a:endParaRPr/>
          </a:p>
        </p:txBody>
      </p:sp>
      <p:cxnSp>
        <p:nvCxnSpPr>
          <p:cNvPr id="1124" name="Google Shape;1124;g5c625d504c_0_145"/>
          <p:cNvCxnSpPr>
            <a:stCxn id="1121" idx="3"/>
            <a:endCxn id="1123" idx="1"/>
          </p:cNvCxnSpPr>
          <p:nvPr/>
        </p:nvCxnSpPr>
        <p:spPr>
          <a:xfrm>
            <a:off x="5690150" y="2496425"/>
            <a:ext cx="223200" cy="600"/>
          </a:xfrm>
          <a:prstGeom prst="curvedConnector3">
            <a:avLst>
              <a:gd name="adj1" fmla="val 49983"/>
            </a:avLst>
          </a:prstGeom>
          <a:noFill/>
          <a:ln w="9525" cap="flat" cmpd="sng">
            <a:solidFill>
              <a:schemeClr val="dk2"/>
            </a:solidFill>
            <a:prstDash val="solid"/>
            <a:round/>
            <a:headEnd type="none" w="med" len="med"/>
            <a:tailEnd type="triangle" w="med" len="med"/>
          </a:ln>
        </p:spPr>
      </p:cxnSp>
      <p:sp>
        <p:nvSpPr>
          <p:cNvPr id="1125" name="Google Shape;1125;g5c625d504c_0_145"/>
          <p:cNvSpPr/>
          <p:nvPr/>
        </p:nvSpPr>
        <p:spPr>
          <a:xfrm>
            <a:off x="7719800" y="2181575"/>
            <a:ext cx="1274100" cy="6297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a:solidFill>
                  <a:schemeClr val="lt1"/>
                </a:solidFill>
                <a:latin typeface="Arial"/>
                <a:ea typeface="Arial"/>
                <a:cs typeface="Arial"/>
                <a:sym typeface="Arial"/>
              </a:rPr>
              <a:t>Bounding boxes + class probabilities</a:t>
            </a:r>
            <a:endParaRPr/>
          </a:p>
        </p:txBody>
      </p:sp>
      <p:cxnSp>
        <p:nvCxnSpPr>
          <p:cNvPr id="1126" name="Google Shape;1126;g5c625d504c_0_145"/>
          <p:cNvCxnSpPr>
            <a:stCxn id="1123" idx="3"/>
            <a:endCxn id="1125" idx="1"/>
          </p:cNvCxnSpPr>
          <p:nvPr/>
        </p:nvCxnSpPr>
        <p:spPr>
          <a:xfrm>
            <a:off x="7542275" y="2496425"/>
            <a:ext cx="177600" cy="600"/>
          </a:xfrm>
          <a:prstGeom prst="curvedConnector3">
            <a:avLst>
              <a:gd name="adj1" fmla="val 49979"/>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5c164b5d39_0_14"/>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77825" algn="l" rtl="0">
              <a:lnSpc>
                <a:spcPct val="114000"/>
              </a:lnSpc>
              <a:spcBef>
                <a:spcPts val="0"/>
              </a:spcBef>
              <a:spcAft>
                <a:spcPts val="0"/>
              </a:spcAft>
              <a:buClr>
                <a:schemeClr val="dk1"/>
              </a:buClr>
              <a:buSzPts val="2200"/>
              <a:buFont typeface="Arial"/>
              <a:buAutoNum type="arabicPeriod"/>
            </a:pPr>
            <a:r>
              <a:rPr lang="de-DE" sz="2200"/>
              <a:t>Intro</a:t>
            </a:r>
            <a:endParaRPr sz="2200"/>
          </a:p>
          <a:p>
            <a:pPr marL="1439999" lvl="1" indent="-215900" algn="l" rtl="0">
              <a:lnSpc>
                <a:spcPct val="114000"/>
              </a:lnSpc>
              <a:spcBef>
                <a:spcPts val="0"/>
              </a:spcBef>
              <a:spcAft>
                <a:spcPts val="0"/>
              </a:spcAft>
              <a:buClr>
                <a:srgbClr val="B7B7B7"/>
              </a:buClr>
              <a:buSzPts val="2200"/>
              <a:buAutoNum type="arabicPeriod"/>
            </a:pPr>
            <a:r>
              <a:rPr lang="de-DE" sz="2200">
                <a:solidFill>
                  <a:srgbClr val="B7B7B7"/>
                </a:solidFill>
              </a:rPr>
              <a:t>Image and Video Object Detection in general</a:t>
            </a:r>
            <a:endParaRPr sz="2200">
              <a:solidFill>
                <a:srgbClr val="B7B7B7"/>
              </a:solidFill>
            </a:endParaRPr>
          </a:p>
          <a:p>
            <a:pPr marL="1439999" lvl="1" indent="-215900" algn="l" rtl="0">
              <a:lnSpc>
                <a:spcPct val="114000"/>
              </a:lnSpc>
              <a:spcBef>
                <a:spcPts val="0"/>
              </a:spcBef>
              <a:spcAft>
                <a:spcPts val="0"/>
              </a:spcAft>
              <a:buClr>
                <a:srgbClr val="000000"/>
              </a:buClr>
              <a:buSzPts val="2200"/>
              <a:buAutoNum type="arabicPeriod"/>
            </a:pPr>
            <a:r>
              <a:rPr lang="de-DE" sz="2200">
                <a:solidFill>
                  <a:srgbClr val="000000"/>
                </a:solidFill>
              </a:rPr>
              <a:t>Recurrent Neural Networks in general</a:t>
            </a:r>
            <a:endParaRPr sz="2200">
              <a:solidFill>
                <a:srgbClr val="000000"/>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Feature-based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Box-Level-based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Flow-based Video Object Detection</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Comparison of different approaches </a:t>
            </a:r>
            <a:endParaRPr sz="2200">
              <a:solidFill>
                <a:srgbClr val="B7B7B7"/>
              </a:solidFill>
            </a:endParaRPr>
          </a:p>
          <a:p>
            <a:pPr marL="719999" lvl="0" indent="-377825" algn="l" rtl="0">
              <a:lnSpc>
                <a:spcPct val="114000"/>
              </a:lnSpc>
              <a:spcBef>
                <a:spcPts val="0"/>
              </a:spcBef>
              <a:spcAft>
                <a:spcPts val="0"/>
              </a:spcAft>
              <a:buClr>
                <a:srgbClr val="B7B7B7"/>
              </a:buClr>
              <a:buSzPts val="2200"/>
              <a:buAutoNum type="arabicPeriod"/>
            </a:pPr>
            <a:r>
              <a:rPr lang="de-DE" sz="2200">
                <a:solidFill>
                  <a:srgbClr val="B7B7B7"/>
                </a:solidFill>
              </a:rPr>
              <a:t>Outro</a:t>
            </a:r>
            <a:endParaRPr sz="2200">
              <a:solidFill>
                <a:srgbClr val="B7B7B7"/>
              </a:solidFill>
            </a:endParaRPr>
          </a:p>
          <a:p>
            <a:pPr marL="0" lvl="0" indent="0" algn="l" rtl="0">
              <a:lnSpc>
                <a:spcPct val="114000"/>
              </a:lnSpc>
              <a:spcBef>
                <a:spcPts val="0"/>
              </a:spcBef>
              <a:spcAft>
                <a:spcPts val="0"/>
              </a:spcAft>
              <a:buNone/>
            </a:pPr>
            <a:endParaRPr sz="2200"/>
          </a:p>
        </p:txBody>
      </p:sp>
      <p:sp>
        <p:nvSpPr>
          <p:cNvPr id="215" name="Google Shape;215;g5c164b5d39_0_14"/>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216" name="Google Shape;216;g5c164b5d39_0_14"/>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217" name="Google Shape;217;g5c164b5d39_0_14"/>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graphicFrame>
        <p:nvGraphicFramePr>
          <p:cNvPr id="1131" name="Google Shape;1131;g5b6d0f61d4_0_95"/>
          <p:cNvGraphicFramePr/>
          <p:nvPr/>
        </p:nvGraphicFramePr>
        <p:xfrm>
          <a:off x="319088" y="1762125"/>
          <a:ext cx="8509000" cy="4861640"/>
        </p:xfrm>
        <a:graphic>
          <a:graphicData uri="http://schemas.openxmlformats.org/drawingml/2006/table">
            <a:tbl>
              <a:tblPr firstRow="1" bandRow="1">
                <a:noFill/>
                <a:tableStyleId>{CA00EAC2-8293-4F67-85D2-BE2B62B4C46A}</a:tableStyleId>
              </a:tblPr>
              <a:tblGrid>
                <a:gridCol w="442900">
                  <a:extLst>
                    <a:ext uri="{9D8B030D-6E8A-4147-A177-3AD203B41FA5}">
                      <a16:colId xmlns:a16="http://schemas.microsoft.com/office/drawing/2014/main" val="20000"/>
                    </a:ext>
                  </a:extLst>
                </a:gridCol>
                <a:gridCol w="80661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de-DE" sz="1800" u="none" strike="noStrike" cap="none"/>
                        <a:t>[1]</a:t>
                      </a:r>
                      <a:endParaRPr/>
                    </a:p>
                  </a:txBody>
                  <a:tcPr marL="91450" marR="91450" marT="45725" marB="45725"/>
                </a:tc>
                <a:tc>
                  <a:txBody>
                    <a:bodyPr/>
                    <a:lstStyle/>
                    <a:p>
                      <a:pPr marL="0" marR="0" lvl="0" indent="0" algn="l" rtl="0">
                        <a:spcBef>
                          <a:spcPts val="0"/>
                        </a:spcBef>
                        <a:spcAft>
                          <a:spcPts val="0"/>
                        </a:spcAft>
                        <a:buNone/>
                      </a:pPr>
                      <a:r>
                        <a:rPr lang="de-DE" sz="1800"/>
                        <a:t>Alexander Broad, Michael Jones, Teng-Yok Lee. Recurrent Multi-frame Single Shot Detector for Video Object Detection. 2018.</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de-DE" sz="1800"/>
                        <a:t>[2]</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de-DE" sz="1800"/>
                        <a:t>Mason Liu, Menglong Zhu. Mobile Video Object Detection with Temporally-Aware Feature Maps. 2018.</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de-DE" sz="1800"/>
                        <a:t>[3]</a:t>
                      </a:r>
                      <a:endParaRPr sz="1800"/>
                    </a:p>
                  </a:txBody>
                  <a:tcPr marL="91450" marR="91450" marT="45725" marB="45725"/>
                </a:tc>
                <a:tc>
                  <a:txBody>
                    <a:bodyPr/>
                    <a:lstStyle/>
                    <a:p>
                      <a:pPr marL="0" marR="0" lvl="0" indent="0" algn="l" rtl="0">
                        <a:spcBef>
                          <a:spcPts val="0"/>
                        </a:spcBef>
                        <a:spcAft>
                          <a:spcPts val="0"/>
                        </a:spcAft>
                        <a:buNone/>
                      </a:pPr>
                      <a:r>
                        <a:rPr lang="de-DE" sz="1800"/>
                        <a:t>Xizhou Zhu, Yuwen Xiong, Jifeng Dai, Lu Yuan, Yichen Wei. Deep Feature Flow for Video Recognition. 2017.</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de-DE" sz="1800"/>
                        <a:t>[4]</a:t>
                      </a:r>
                      <a:endParaRPr sz="1800"/>
                    </a:p>
                  </a:txBody>
                  <a:tcPr marL="91450" marR="91450" marT="45725" marB="45725"/>
                </a:tc>
                <a:tc>
                  <a:txBody>
                    <a:bodyPr/>
                    <a:lstStyle/>
                    <a:p>
                      <a:pPr marL="0" marR="0" lvl="0" indent="0" algn="l" rtl="0">
                        <a:spcBef>
                          <a:spcPts val="0"/>
                        </a:spcBef>
                        <a:spcAft>
                          <a:spcPts val="0"/>
                        </a:spcAft>
                        <a:buNone/>
                      </a:pPr>
                      <a:r>
                        <a:rPr lang="de-DE" sz="1800"/>
                        <a:t>Subarna Tripathi, Zachary C. Lipton, Serge Belongie, Truong Nguyen. Context Matters: Refining Object Detection in Video with Recurrent Neural Networks.</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de-DE" sz="1800"/>
                        <a:t>[5]</a:t>
                      </a:r>
                      <a:endParaRPr sz="1800"/>
                    </a:p>
                  </a:txBody>
                  <a:tcPr marL="91450" marR="91450" marT="45725" marB="45725"/>
                </a:tc>
                <a:tc>
                  <a:txBody>
                    <a:bodyPr/>
                    <a:lstStyle/>
                    <a:p>
                      <a:pPr marL="0" marR="0" lvl="0" indent="0" algn="l" rtl="0">
                        <a:spcBef>
                          <a:spcPts val="0"/>
                        </a:spcBef>
                        <a:spcAft>
                          <a:spcPts val="0"/>
                        </a:spcAft>
                        <a:buNone/>
                      </a:pPr>
                      <a:r>
                        <a:rPr lang="de-DE" sz="1800"/>
                        <a:t>Guanghan Ning, Zhi Zhang, Chen Huang, Zhihai He, Xiaobo Ren, Haohong Wang. Spatially Supervised Recurrent Convolutional Neural Networks for Visual Object Tracking. 2016.</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7"/>
                  </a:ext>
                </a:extLst>
              </a:tr>
            </a:tbl>
          </a:graphicData>
        </a:graphic>
      </p:graphicFrame>
      <p:sp>
        <p:nvSpPr>
          <p:cNvPr id="1132" name="Google Shape;1132;g5b6d0f61d4_0_95"/>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Sources</a:t>
            </a:r>
            <a:endParaRPr/>
          </a:p>
        </p:txBody>
      </p:sp>
      <p:sp>
        <p:nvSpPr>
          <p:cNvPr id="1133" name="Google Shape;1133;g5b6d0f61d4_0_95"/>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50</a:t>
            </a:fld>
            <a:endParaRPr/>
          </a:p>
        </p:txBody>
      </p:sp>
      <p:sp>
        <p:nvSpPr>
          <p:cNvPr id="1134" name="Google Shape;1134;g5b6d0f61d4_0_95"/>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g5b8e1e5094_0_0"/>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51</a:t>
            </a:fld>
            <a:endParaRPr/>
          </a:p>
        </p:txBody>
      </p:sp>
      <p:sp>
        <p:nvSpPr>
          <p:cNvPr id="1141" name="Google Shape;1141;g5b8e1e5094_0_0"/>
          <p:cNvSpPr txBox="1">
            <a:spLocks noGrp="1"/>
          </p:cNvSpPr>
          <p:nvPr>
            <p:ph type="title"/>
          </p:nvPr>
        </p:nvSpPr>
        <p:spPr>
          <a:xfrm>
            <a:off x="319090" y="994334"/>
            <a:ext cx="8508900" cy="4104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de-DE"/>
              <a:t>Sources</a:t>
            </a:r>
            <a:endParaRPr/>
          </a:p>
        </p:txBody>
      </p:sp>
      <p:graphicFrame>
        <p:nvGraphicFramePr>
          <p:cNvPr id="1142" name="Google Shape;1142;g5b8e1e5094_0_0"/>
          <p:cNvGraphicFramePr/>
          <p:nvPr/>
        </p:nvGraphicFramePr>
        <p:xfrm>
          <a:off x="319088" y="1762125"/>
          <a:ext cx="8509000" cy="5298905"/>
        </p:xfrm>
        <a:graphic>
          <a:graphicData uri="http://schemas.openxmlformats.org/drawingml/2006/table">
            <a:tbl>
              <a:tblPr firstRow="1" bandRow="1">
                <a:noFill/>
                <a:tableStyleId>{CA00EAC2-8293-4F67-85D2-BE2B62B4C46A}</a:tableStyleId>
              </a:tblPr>
              <a:tblGrid>
                <a:gridCol w="442900">
                  <a:extLst>
                    <a:ext uri="{9D8B030D-6E8A-4147-A177-3AD203B41FA5}">
                      <a16:colId xmlns:a16="http://schemas.microsoft.com/office/drawing/2014/main" val="20000"/>
                    </a:ext>
                  </a:extLst>
                </a:gridCol>
                <a:gridCol w="8066100">
                  <a:extLst>
                    <a:ext uri="{9D8B030D-6E8A-4147-A177-3AD203B41FA5}">
                      <a16:colId xmlns:a16="http://schemas.microsoft.com/office/drawing/2014/main" val="20001"/>
                    </a:ext>
                  </a:extLst>
                </a:gridCol>
              </a:tblGrid>
              <a:tr h="818275">
                <a:tc>
                  <a:txBody>
                    <a:bodyPr/>
                    <a:lstStyle/>
                    <a:p>
                      <a:pPr marL="0" marR="0" lvl="0" indent="0" algn="l" rtl="0">
                        <a:spcBef>
                          <a:spcPts val="0"/>
                        </a:spcBef>
                        <a:spcAft>
                          <a:spcPts val="0"/>
                        </a:spcAft>
                        <a:buNone/>
                      </a:pPr>
                      <a:r>
                        <a:rPr lang="de-DE" sz="1800" u="none" strike="noStrike" cap="none"/>
                        <a:t>[</a:t>
                      </a:r>
                      <a:r>
                        <a:rPr lang="de-DE" sz="1800"/>
                        <a:t>6</a:t>
                      </a:r>
                      <a:r>
                        <a:rPr lang="de-DE" sz="1800" u="none" strike="noStrike" cap="none"/>
                        <a:t>]</a:t>
                      </a:r>
                      <a:endParaRPr/>
                    </a:p>
                  </a:txBody>
                  <a:tcPr marL="91450" marR="91450" marT="45725" marB="45725"/>
                </a:tc>
                <a:tc>
                  <a:txBody>
                    <a:bodyPr/>
                    <a:lstStyle/>
                    <a:p>
                      <a:pPr marL="0" marR="0" lvl="0" indent="0" algn="l" rtl="0">
                        <a:spcBef>
                          <a:spcPts val="0"/>
                        </a:spcBef>
                        <a:spcAft>
                          <a:spcPts val="0"/>
                        </a:spcAft>
                        <a:buNone/>
                      </a:pPr>
                      <a:r>
                        <a:rPr lang="de-DE" sz="1800"/>
                        <a:t>Kai Yi, Zhiqiang Jian, Shitao Chen, Nanning Zheng. Feature Selective Small Object Detection via Knowledge-based Recurrent Attentive Neural Network. 2019.</a:t>
                      </a:r>
                      <a:endParaRPr sz="1800"/>
                    </a:p>
                  </a:txBody>
                  <a:tcPr marL="91450" marR="91450" marT="45725" marB="45725"/>
                </a:tc>
                <a:extLst>
                  <a:ext uri="{0D108BD9-81ED-4DB2-BD59-A6C34878D82A}">
                    <a16:rowId xmlns:a16="http://schemas.microsoft.com/office/drawing/2014/main" val="10000"/>
                  </a:ext>
                </a:extLst>
              </a:tr>
              <a:tr h="818275">
                <a:tc>
                  <a:txBody>
                    <a:bodyPr/>
                    <a:lstStyle/>
                    <a:p>
                      <a:pPr marL="0" marR="0" lvl="0" indent="0" algn="l" rtl="0">
                        <a:spcBef>
                          <a:spcPts val="0"/>
                        </a:spcBef>
                        <a:spcAft>
                          <a:spcPts val="0"/>
                        </a:spcAft>
                        <a:buNone/>
                      </a:pPr>
                      <a:r>
                        <a:rPr lang="de-DE" sz="1800"/>
                        <a:t>[7]</a:t>
                      </a:r>
                      <a:endParaRPr sz="1800"/>
                    </a:p>
                  </a:txBody>
                  <a:tcPr marL="91450" marR="91450" marT="45725" marB="45725"/>
                </a:tc>
                <a:tc>
                  <a:txBody>
                    <a:bodyPr/>
                    <a:lstStyle/>
                    <a:p>
                      <a:pPr marL="0" lvl="0" indent="0" algn="l" rtl="0">
                        <a:spcBef>
                          <a:spcPts val="0"/>
                        </a:spcBef>
                        <a:spcAft>
                          <a:spcPts val="0"/>
                        </a:spcAft>
                        <a:buClr>
                          <a:schemeClr val="dk1"/>
                        </a:buClr>
                        <a:buFont typeface="Arial"/>
                        <a:buNone/>
                      </a:pPr>
                      <a:r>
                        <a:rPr lang="de-DE" sz="1800"/>
                        <a:t>Mason Liu, Menglong Zhu, Marie White, Yinxiao Li, Dmitry Kalenichenko. Looking Fast and Slow: Memory-Guided Mobile Video Object Detection. 2019.</a:t>
                      </a:r>
                      <a:endParaRPr sz="1800"/>
                    </a:p>
                  </a:txBody>
                  <a:tcPr marL="91450" marR="91450" marT="45725" marB="45725"/>
                </a:tc>
                <a:extLst>
                  <a:ext uri="{0D108BD9-81ED-4DB2-BD59-A6C34878D82A}">
                    <a16:rowId xmlns:a16="http://schemas.microsoft.com/office/drawing/2014/main" val="10001"/>
                  </a:ext>
                </a:extLst>
              </a:tr>
              <a:tr h="572625">
                <a:tc>
                  <a:txBody>
                    <a:bodyPr/>
                    <a:lstStyle/>
                    <a:p>
                      <a:pPr marL="0" marR="0" lvl="0" indent="0" algn="l" rtl="0">
                        <a:spcBef>
                          <a:spcPts val="0"/>
                        </a:spcBef>
                        <a:spcAft>
                          <a:spcPts val="0"/>
                        </a:spcAft>
                        <a:buNone/>
                      </a:pPr>
                      <a:r>
                        <a:rPr lang="de-DE" sz="1800"/>
                        <a:t>[8]</a:t>
                      </a:r>
                      <a:endParaRPr sz="1800"/>
                    </a:p>
                  </a:txBody>
                  <a:tcPr marL="91450" marR="91450" marT="45725" marB="45725"/>
                </a:tc>
                <a:tc>
                  <a:txBody>
                    <a:bodyPr/>
                    <a:lstStyle/>
                    <a:p>
                      <a:pPr marL="0" marR="0" lvl="0" indent="0" algn="l" rtl="0">
                        <a:spcBef>
                          <a:spcPts val="0"/>
                        </a:spcBef>
                        <a:spcAft>
                          <a:spcPts val="0"/>
                        </a:spcAft>
                        <a:buNone/>
                      </a:pPr>
                      <a:r>
                        <a:rPr lang="de-DE" sz="1800"/>
                        <a:t>Christoph Feichtenhofer, Axel Pinz, Andrew Zisserman. Detect to Track and Track to Detect. 2017.</a:t>
                      </a:r>
                      <a:endParaRPr sz="1800"/>
                    </a:p>
                  </a:txBody>
                  <a:tcPr marL="91450" marR="91450" marT="45725" marB="45725"/>
                </a:tc>
                <a:extLst>
                  <a:ext uri="{0D108BD9-81ED-4DB2-BD59-A6C34878D82A}">
                    <a16:rowId xmlns:a16="http://schemas.microsoft.com/office/drawing/2014/main" val="10002"/>
                  </a:ext>
                </a:extLst>
              </a:tr>
              <a:tr h="818275">
                <a:tc>
                  <a:txBody>
                    <a:bodyPr/>
                    <a:lstStyle/>
                    <a:p>
                      <a:pPr marL="0" marR="0" lvl="0" indent="0" algn="l" rtl="0">
                        <a:spcBef>
                          <a:spcPts val="0"/>
                        </a:spcBef>
                        <a:spcAft>
                          <a:spcPts val="0"/>
                        </a:spcAft>
                        <a:buNone/>
                      </a:pPr>
                      <a:r>
                        <a:rPr lang="de-DE" sz="1800"/>
                        <a:t>[9]</a:t>
                      </a:r>
                      <a:endParaRPr sz="1800"/>
                    </a:p>
                  </a:txBody>
                  <a:tcPr marL="91450" marR="91450" marT="45725" marB="45725"/>
                </a:tc>
                <a:tc>
                  <a:txBody>
                    <a:bodyPr/>
                    <a:lstStyle/>
                    <a:p>
                      <a:pPr marL="0" marR="0" lvl="0" indent="0" algn="l" rtl="0">
                        <a:spcBef>
                          <a:spcPts val="0"/>
                        </a:spcBef>
                        <a:spcAft>
                          <a:spcPts val="0"/>
                        </a:spcAft>
                        <a:buNone/>
                      </a:pPr>
                      <a:r>
                        <a:rPr lang="de-DE" sz="1800"/>
                        <a:t>Kai Kang, Wanli Ouyang, Hongsheng Li, Xiaogang Wang. Object Detection from Video Tubelets with Convolutional Neural Networks. 2016.</a:t>
                      </a:r>
                      <a:endParaRPr sz="1800"/>
                    </a:p>
                  </a:txBody>
                  <a:tcPr marL="91450" marR="91450" marT="45725" marB="45725"/>
                </a:tc>
                <a:extLst>
                  <a:ext uri="{0D108BD9-81ED-4DB2-BD59-A6C34878D82A}">
                    <a16:rowId xmlns:a16="http://schemas.microsoft.com/office/drawing/2014/main" val="10003"/>
                  </a:ext>
                </a:extLst>
              </a:tr>
              <a:tr h="818275">
                <a:tc>
                  <a:txBody>
                    <a:bodyPr/>
                    <a:lstStyle/>
                    <a:p>
                      <a:pPr marL="0" marR="0" lvl="0" indent="0" algn="l" rtl="0">
                        <a:spcBef>
                          <a:spcPts val="0"/>
                        </a:spcBef>
                        <a:spcAft>
                          <a:spcPts val="0"/>
                        </a:spcAft>
                        <a:buNone/>
                      </a:pPr>
                      <a:r>
                        <a:rPr lang="de-DE" sz="1800"/>
                        <a:t>[10]</a:t>
                      </a:r>
                      <a:endParaRPr sz="1800"/>
                    </a:p>
                  </a:txBody>
                  <a:tcPr marL="91450" marR="91450" marT="45725" marB="45725"/>
                </a:tc>
                <a:tc>
                  <a:txBody>
                    <a:bodyPr/>
                    <a:lstStyle/>
                    <a:p>
                      <a:pPr marL="0" marR="0" lvl="0" indent="0" algn="l" rtl="0">
                        <a:spcBef>
                          <a:spcPts val="0"/>
                        </a:spcBef>
                        <a:spcAft>
                          <a:spcPts val="0"/>
                        </a:spcAft>
                        <a:buNone/>
                      </a:pPr>
                      <a:r>
                        <a:rPr lang="de-DE" sz="1800"/>
                        <a:t>Kai Chen, Jiaqi Wang, Shuo Yang, Xingcheng Zhang, Yuanjun Xiong, Chen Change Loy, Dahua Lin. Optimizing Video Object Detection via a Scale-Time Lattice. 2018.</a:t>
                      </a:r>
                      <a:endParaRPr sz="1800"/>
                    </a:p>
                  </a:txBody>
                  <a:tcPr marL="91450" marR="91450" marT="45725" marB="45725"/>
                </a:tc>
                <a:extLst>
                  <a:ext uri="{0D108BD9-81ED-4DB2-BD59-A6C34878D82A}">
                    <a16:rowId xmlns:a16="http://schemas.microsoft.com/office/drawing/2014/main" val="10004"/>
                  </a:ext>
                </a:extLst>
              </a:tr>
              <a:tr h="329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5"/>
                  </a:ext>
                </a:extLst>
              </a:tr>
              <a:tr h="329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r h="3298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7"/>
                  </a:ext>
                </a:extLst>
              </a:tr>
            </a:tbl>
          </a:graphicData>
        </a:graphic>
      </p:graphicFrame>
      <p:sp>
        <p:nvSpPr>
          <p:cNvPr id="1143" name="Google Shape;1143;g5b8e1e5094_0_0"/>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g5c7742bae4_1_147"/>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52</a:t>
            </a:fld>
            <a:endParaRPr/>
          </a:p>
        </p:txBody>
      </p:sp>
      <p:sp>
        <p:nvSpPr>
          <p:cNvPr id="1150" name="Google Shape;1150;g5c7742bae4_1_147"/>
          <p:cNvSpPr txBox="1">
            <a:spLocks noGrp="1"/>
          </p:cNvSpPr>
          <p:nvPr>
            <p:ph type="title"/>
          </p:nvPr>
        </p:nvSpPr>
        <p:spPr>
          <a:xfrm>
            <a:off x="319090" y="994334"/>
            <a:ext cx="8508900" cy="4104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Font typeface="Arial"/>
              <a:buNone/>
            </a:pPr>
            <a:r>
              <a:rPr lang="de-DE"/>
              <a:t>Sources</a:t>
            </a:r>
            <a:endParaRPr/>
          </a:p>
        </p:txBody>
      </p:sp>
      <p:graphicFrame>
        <p:nvGraphicFramePr>
          <p:cNvPr id="1151" name="Google Shape;1151;g5c7742bae4_1_147"/>
          <p:cNvGraphicFramePr/>
          <p:nvPr/>
        </p:nvGraphicFramePr>
        <p:xfrm>
          <a:off x="319088" y="1762125"/>
          <a:ext cx="8509000" cy="3185225"/>
        </p:xfrm>
        <a:graphic>
          <a:graphicData uri="http://schemas.openxmlformats.org/drawingml/2006/table">
            <a:tbl>
              <a:tblPr firstRow="1" bandRow="1">
                <a:noFill/>
                <a:tableStyleId>{CA00EAC2-8293-4F67-85D2-BE2B62B4C46A}</a:tableStyleId>
              </a:tblPr>
              <a:tblGrid>
                <a:gridCol w="650375">
                  <a:extLst>
                    <a:ext uri="{9D8B030D-6E8A-4147-A177-3AD203B41FA5}">
                      <a16:colId xmlns:a16="http://schemas.microsoft.com/office/drawing/2014/main" val="20000"/>
                    </a:ext>
                  </a:extLst>
                </a:gridCol>
                <a:gridCol w="7858625">
                  <a:extLst>
                    <a:ext uri="{9D8B030D-6E8A-4147-A177-3AD203B41FA5}">
                      <a16:colId xmlns:a16="http://schemas.microsoft.com/office/drawing/2014/main" val="20001"/>
                    </a:ext>
                  </a:extLst>
                </a:gridCol>
              </a:tblGrid>
              <a:tr h="812450">
                <a:tc>
                  <a:txBody>
                    <a:bodyPr/>
                    <a:lstStyle/>
                    <a:p>
                      <a:pPr marL="0" marR="0" lvl="0" indent="0" algn="l" rtl="0">
                        <a:spcBef>
                          <a:spcPts val="0"/>
                        </a:spcBef>
                        <a:spcAft>
                          <a:spcPts val="0"/>
                        </a:spcAft>
                        <a:buNone/>
                      </a:pPr>
                      <a:r>
                        <a:rPr lang="de-DE" sz="1800" u="none" strike="noStrike" cap="none"/>
                        <a:t>[</a:t>
                      </a:r>
                      <a:r>
                        <a:rPr lang="de-DE" sz="1800"/>
                        <a:t>11</a:t>
                      </a:r>
                      <a:r>
                        <a:rPr lang="de-DE" sz="1800" u="none" strike="noStrike" cap="none"/>
                        <a:t>]</a:t>
                      </a:r>
                      <a:endParaRPr/>
                    </a:p>
                  </a:txBody>
                  <a:tcPr marL="91450" marR="91450" marT="45725" marB="45725"/>
                </a:tc>
                <a:tc>
                  <a:txBody>
                    <a:bodyPr/>
                    <a:lstStyle/>
                    <a:p>
                      <a:pPr marL="0" lvl="0" indent="0" algn="l" rtl="0">
                        <a:lnSpc>
                          <a:spcPct val="115000"/>
                        </a:lnSpc>
                        <a:spcBef>
                          <a:spcPts val="0"/>
                        </a:spcBef>
                        <a:spcAft>
                          <a:spcPts val="600"/>
                        </a:spcAft>
                        <a:buSzPts val="1100"/>
                        <a:buNone/>
                      </a:pPr>
                      <a:r>
                        <a:rPr lang="de-DE" sz="1800"/>
                        <a:t>Ian Goodfellow, Yoshua Bengio, Aaron Courville     Deep Learning (Adaptive Computation and Machine Learning)</a:t>
                      </a:r>
                      <a:r>
                        <a:rPr lang="de-DE" sz="2300" b="1">
                          <a:solidFill>
                            <a:srgbClr val="111111"/>
                          </a:solidFill>
                        </a:rPr>
                        <a:t>      </a:t>
                      </a:r>
                      <a:r>
                        <a:rPr lang="de-DE" sz="1800"/>
                        <a:t>2017</a:t>
                      </a:r>
                      <a:endParaRPr sz="1800"/>
                    </a:p>
                  </a:txBody>
                  <a:tcPr marL="91450" marR="91450" marT="45725" marB="45725"/>
                </a:tc>
                <a:extLst>
                  <a:ext uri="{0D108BD9-81ED-4DB2-BD59-A6C34878D82A}">
                    <a16:rowId xmlns:a16="http://schemas.microsoft.com/office/drawing/2014/main" val="10000"/>
                  </a:ext>
                </a:extLst>
              </a:tr>
              <a:tr h="818275">
                <a:tc>
                  <a:txBody>
                    <a:bodyPr/>
                    <a:lstStyle/>
                    <a:p>
                      <a:pPr marL="0" marR="0" lvl="0" indent="0" algn="l" rtl="0">
                        <a:spcBef>
                          <a:spcPts val="0"/>
                        </a:spcBef>
                        <a:spcAft>
                          <a:spcPts val="0"/>
                        </a:spcAft>
                        <a:buNone/>
                      </a:pPr>
                      <a:r>
                        <a:rPr lang="de-DE" sz="1800"/>
                        <a:t>[12]</a:t>
                      </a:r>
                      <a:endParaRPr sz="1800" u="none" strike="noStrike" cap="none"/>
                    </a:p>
                  </a:txBody>
                  <a:tcPr marL="91450" marR="91450" marT="45725" marB="45725"/>
                </a:tc>
                <a:tc>
                  <a:txBody>
                    <a:bodyPr/>
                    <a:lstStyle/>
                    <a:p>
                      <a:pPr marL="0" lvl="0" indent="0" algn="l" rtl="0">
                        <a:lnSpc>
                          <a:spcPct val="115000"/>
                        </a:lnSpc>
                        <a:spcBef>
                          <a:spcPts val="0"/>
                        </a:spcBef>
                        <a:spcAft>
                          <a:spcPts val="600"/>
                        </a:spcAft>
                        <a:buNone/>
                      </a:pPr>
                      <a:r>
                        <a:rPr lang="de-DE" sz="1800"/>
                        <a:t>https://colah.github.io/posts/2015-08-Understanding-LSTMs/      visited on 26.06.2019</a:t>
                      </a:r>
                      <a:endParaRPr sz="1800"/>
                    </a:p>
                  </a:txBody>
                  <a:tcPr marL="91450" marR="91450" marT="45725" marB="45725"/>
                </a:tc>
                <a:extLst>
                  <a:ext uri="{0D108BD9-81ED-4DB2-BD59-A6C34878D82A}">
                    <a16:rowId xmlns:a16="http://schemas.microsoft.com/office/drawing/2014/main" val="10001"/>
                  </a:ext>
                </a:extLst>
              </a:tr>
              <a:tr h="329800">
                <a:tc>
                  <a:txBody>
                    <a:bodyPr/>
                    <a:lstStyle/>
                    <a:p>
                      <a:pPr marL="0" marR="0" lvl="0" indent="0" algn="l" rtl="0">
                        <a:spcBef>
                          <a:spcPts val="0"/>
                        </a:spcBef>
                        <a:spcAft>
                          <a:spcPts val="0"/>
                        </a:spcAft>
                        <a:buNone/>
                      </a:pPr>
                      <a:r>
                        <a:rPr lang="de-DE" sz="1800"/>
                        <a:t>[13]</a:t>
                      </a:r>
                      <a:endParaRPr sz="1800"/>
                    </a:p>
                  </a:txBody>
                  <a:tcPr marL="91450" marR="91450" marT="45725" marB="45725"/>
                </a:tc>
                <a:tc>
                  <a:txBody>
                    <a:bodyPr/>
                    <a:lstStyle/>
                    <a:p>
                      <a:pPr marL="0" marR="0" lvl="0" indent="0" algn="l" rtl="0">
                        <a:spcBef>
                          <a:spcPts val="0"/>
                        </a:spcBef>
                        <a:spcAft>
                          <a:spcPts val="0"/>
                        </a:spcAft>
                        <a:buNone/>
                      </a:pPr>
                      <a:r>
                        <a:rPr lang="de-DE" sz="1800">
                          <a:solidFill>
                            <a:srgbClr val="000000"/>
                          </a:solidFill>
                        </a:rPr>
                        <a:t>https://medium.com/mlrecipies/deep-learning-basics-gated-recurrent-unit-gru-1d8e9fae7280</a:t>
                      </a:r>
                      <a:r>
                        <a:rPr lang="de-DE" sz="1800"/>
                        <a:t> visited on 27.06.2019</a:t>
                      </a:r>
                      <a:endParaRPr sz="1800"/>
                    </a:p>
                  </a:txBody>
                  <a:tcPr marL="91450" marR="91450" marT="45725" marB="45725"/>
                </a:tc>
                <a:extLst>
                  <a:ext uri="{0D108BD9-81ED-4DB2-BD59-A6C34878D82A}">
                    <a16:rowId xmlns:a16="http://schemas.microsoft.com/office/drawing/2014/main" val="10002"/>
                  </a:ext>
                </a:extLst>
              </a:tr>
              <a:tr h="329800">
                <a:tc>
                  <a:txBody>
                    <a:bodyPr/>
                    <a:lstStyle/>
                    <a:p>
                      <a:pPr marL="0" marR="0" lvl="0" indent="0" algn="l" rtl="0">
                        <a:spcBef>
                          <a:spcPts val="0"/>
                        </a:spcBef>
                        <a:spcAft>
                          <a:spcPts val="0"/>
                        </a:spcAft>
                        <a:buNone/>
                      </a:pPr>
                      <a:r>
                        <a:rPr lang="de-DE" sz="1800"/>
                        <a:t>[14]</a:t>
                      </a:r>
                      <a:endParaRPr sz="1800"/>
                    </a:p>
                  </a:txBody>
                  <a:tcPr marL="91450" marR="91450" marT="45725" marB="45725"/>
                </a:tc>
                <a:tc>
                  <a:txBody>
                    <a:bodyPr/>
                    <a:lstStyle/>
                    <a:p>
                      <a:pPr marL="0" marR="0" lvl="0" indent="0" algn="l" rtl="0">
                        <a:spcBef>
                          <a:spcPts val="0"/>
                        </a:spcBef>
                        <a:spcAft>
                          <a:spcPts val="0"/>
                        </a:spcAft>
                        <a:buClr>
                          <a:schemeClr val="dk1"/>
                        </a:buClr>
                        <a:buSzPts val="1100"/>
                        <a:buFont typeface="Arial"/>
                        <a:buNone/>
                      </a:pPr>
                      <a:r>
                        <a:rPr lang="de-DE" sz="1800"/>
                        <a:t>Alexander Broad, Michael Jones, Teng-Yok Lee, Supplementary Material for Recurrent Multi-frame Single Shot Detector for Video Object Detection</a:t>
                      </a:r>
                      <a:endParaRPr sz="1700" b="1">
                        <a:solidFill>
                          <a:srgbClr val="001A66"/>
                        </a:solidFill>
                      </a:endParaRPr>
                    </a:p>
                    <a:p>
                      <a:pPr marL="0" marR="0" lvl="0" indent="0" algn="l" rtl="0">
                        <a:spcBef>
                          <a:spcPts val="0"/>
                        </a:spcBef>
                        <a:spcAft>
                          <a:spcPts val="0"/>
                        </a:spcAft>
                        <a:buNone/>
                      </a:pPr>
                      <a:endParaRPr sz="1800">
                        <a:solidFill>
                          <a:srgbClr val="000000"/>
                        </a:solidFill>
                      </a:endParaRPr>
                    </a:p>
                  </a:txBody>
                  <a:tcPr marL="91450" marR="91450" marT="45725" marB="45725"/>
                </a:tc>
                <a:extLst>
                  <a:ext uri="{0D108BD9-81ED-4DB2-BD59-A6C34878D82A}">
                    <a16:rowId xmlns:a16="http://schemas.microsoft.com/office/drawing/2014/main" val="10003"/>
                  </a:ext>
                </a:extLst>
              </a:tr>
            </a:tbl>
          </a:graphicData>
        </a:graphic>
      </p:graphicFrame>
      <p:sp>
        <p:nvSpPr>
          <p:cNvPr id="1152" name="Google Shape;1152;g5c7742bae4_1_147"/>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57"/>
        <p:cNvGrpSpPr/>
        <p:nvPr/>
      </p:nvGrpSpPr>
      <p:grpSpPr>
        <a:xfrm>
          <a:off x="0" y="0"/>
          <a:ext cx="0" cy="0"/>
          <a:chOff x="0" y="0"/>
          <a:chExt cx="0" cy="0"/>
        </a:xfrm>
      </p:grpSpPr>
      <p:sp>
        <p:nvSpPr>
          <p:cNvPr id="1158" name="Google Shape;1158;g5c164b5d39_0_242"/>
          <p:cNvSpPr txBox="1">
            <a:spLocks noGrp="1"/>
          </p:cNvSpPr>
          <p:nvPr>
            <p:ph type="body" idx="1"/>
          </p:nvPr>
        </p:nvSpPr>
        <p:spPr>
          <a:xfrm>
            <a:off x="317540" y="1208938"/>
            <a:ext cx="8508900" cy="4699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de-DE" sz="3000"/>
              <a:t>Questions?</a:t>
            </a:r>
            <a:r>
              <a:rPr lang="de-DE"/>
              <a:t> </a:t>
            </a:r>
            <a:endParaRPr/>
          </a:p>
        </p:txBody>
      </p:sp>
      <p:sp>
        <p:nvSpPr>
          <p:cNvPr id="1159" name="Google Shape;1159;g5c164b5d39_0_242"/>
          <p:cNvSpPr txBox="1">
            <a:spLocks noGrp="1"/>
          </p:cNvSpPr>
          <p:nvPr>
            <p:ph type="sldNum" idx="12"/>
          </p:nvPr>
        </p:nvSpPr>
        <p:spPr>
          <a:xfrm>
            <a:off x="6774934" y="6473313"/>
            <a:ext cx="2052000" cy="365100"/>
          </a:xfrm>
          <a:prstGeom prst="rect">
            <a:avLst/>
          </a:prstGeom>
        </p:spPr>
        <p:txBody>
          <a:bodyPr spcFirstLastPara="1" wrap="square" lIns="0" tIns="45700" rIns="0"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de-DE"/>
              <a:t>53</a:t>
            </a:fld>
            <a:endParaRPr/>
          </a:p>
        </p:txBody>
      </p:sp>
      <p:sp>
        <p:nvSpPr>
          <p:cNvPr id="1160" name="Google Shape;1160;g5c164b5d39_0_242"/>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5c7742bae4_1_10"/>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1.2 Recurrent Neural Networks</a:t>
            </a:r>
            <a:endParaRPr/>
          </a:p>
        </p:txBody>
      </p:sp>
      <p:sp>
        <p:nvSpPr>
          <p:cNvPr id="223" name="Google Shape;223;g5c7742bae4_1_10"/>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6</a:t>
            </a:fld>
            <a:endParaRPr/>
          </a:p>
        </p:txBody>
      </p:sp>
      <p:pic>
        <p:nvPicPr>
          <p:cNvPr id="224" name="Google Shape;224;g5c7742bae4_1_10" descr="Bild"/>
          <p:cNvPicPr preferRelativeResize="0"/>
          <p:nvPr/>
        </p:nvPicPr>
        <p:blipFill rotWithShape="1">
          <a:blip r:embed="rId3">
            <a:alphaModFix/>
          </a:blip>
          <a:srcRect/>
          <a:stretch/>
        </p:blipFill>
        <p:spPr>
          <a:xfrm>
            <a:off x="869161" y="3161827"/>
            <a:ext cx="629739" cy="629739"/>
          </a:xfrm>
          <a:prstGeom prst="rect">
            <a:avLst/>
          </a:prstGeom>
          <a:noFill/>
          <a:ln>
            <a:noFill/>
          </a:ln>
        </p:spPr>
      </p:pic>
      <p:sp>
        <p:nvSpPr>
          <p:cNvPr id="225" name="Google Shape;225;g5c7742bae4_1_10"/>
          <p:cNvSpPr/>
          <p:nvPr/>
        </p:nvSpPr>
        <p:spPr>
          <a:xfrm>
            <a:off x="869161" y="2529117"/>
            <a:ext cx="629700" cy="4434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600" b="0" i="0" u="none" strike="noStrike" cap="none">
                <a:solidFill>
                  <a:schemeClr val="lt1"/>
                </a:solidFill>
                <a:latin typeface="Arial"/>
                <a:ea typeface="Arial"/>
                <a:cs typeface="Arial"/>
                <a:sym typeface="Arial"/>
              </a:rPr>
              <a:t>NN</a:t>
            </a:r>
            <a:endParaRPr/>
          </a:p>
        </p:txBody>
      </p:sp>
      <p:sp>
        <p:nvSpPr>
          <p:cNvPr id="226" name="Google Shape;226;g5c7742bae4_1_10"/>
          <p:cNvSpPr txBox="1"/>
          <p:nvPr/>
        </p:nvSpPr>
        <p:spPr>
          <a:xfrm>
            <a:off x="403609" y="1518400"/>
            <a:ext cx="15741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1" i="0" u="none" strike="noStrike" cap="none">
                <a:solidFill>
                  <a:schemeClr val="dk1"/>
                </a:solidFill>
                <a:latin typeface="Arial"/>
                <a:ea typeface="Arial"/>
                <a:cs typeface="Arial"/>
                <a:sym typeface="Arial"/>
              </a:rPr>
              <a:t>Neural Network:</a:t>
            </a:r>
            <a:endParaRPr/>
          </a:p>
        </p:txBody>
      </p:sp>
      <p:sp>
        <p:nvSpPr>
          <p:cNvPr id="227" name="Google Shape;227;g5c7742bae4_1_10"/>
          <p:cNvSpPr txBox="1"/>
          <p:nvPr/>
        </p:nvSpPr>
        <p:spPr>
          <a:xfrm>
            <a:off x="3817848" y="1522658"/>
            <a:ext cx="32382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1" i="0" u="none" strike="noStrike" cap="none">
                <a:solidFill>
                  <a:schemeClr val="dk1"/>
                </a:solidFill>
                <a:latin typeface="Arial"/>
                <a:ea typeface="Arial"/>
                <a:cs typeface="Arial"/>
                <a:sym typeface="Arial"/>
              </a:rPr>
              <a:t>Recurrent Neural Network (RNN):</a:t>
            </a:r>
            <a:endParaRPr/>
          </a:p>
        </p:txBody>
      </p:sp>
      <p:pic>
        <p:nvPicPr>
          <p:cNvPr id="228" name="Google Shape;228;g5c7742bae4_1_10" descr="Bild"/>
          <p:cNvPicPr preferRelativeResize="0"/>
          <p:nvPr/>
        </p:nvPicPr>
        <p:blipFill rotWithShape="1">
          <a:blip r:embed="rId3">
            <a:alphaModFix/>
          </a:blip>
          <a:srcRect/>
          <a:stretch/>
        </p:blipFill>
        <p:spPr>
          <a:xfrm>
            <a:off x="5880606" y="3174021"/>
            <a:ext cx="629739" cy="629739"/>
          </a:xfrm>
          <a:prstGeom prst="rect">
            <a:avLst/>
          </a:prstGeom>
          <a:noFill/>
          <a:ln>
            <a:noFill/>
          </a:ln>
        </p:spPr>
      </p:pic>
      <p:pic>
        <p:nvPicPr>
          <p:cNvPr id="229" name="Google Shape;229;g5c7742bae4_1_10" descr="Bild"/>
          <p:cNvPicPr preferRelativeResize="0"/>
          <p:nvPr/>
        </p:nvPicPr>
        <p:blipFill rotWithShape="1">
          <a:blip r:embed="rId3">
            <a:alphaModFix/>
          </a:blip>
          <a:srcRect/>
          <a:stretch/>
        </p:blipFill>
        <p:spPr>
          <a:xfrm>
            <a:off x="4940574" y="3161813"/>
            <a:ext cx="629739" cy="629739"/>
          </a:xfrm>
          <a:prstGeom prst="rect">
            <a:avLst/>
          </a:prstGeom>
          <a:noFill/>
          <a:ln>
            <a:noFill/>
          </a:ln>
        </p:spPr>
      </p:pic>
      <p:pic>
        <p:nvPicPr>
          <p:cNvPr id="230" name="Google Shape;230;g5c7742bae4_1_10" descr="Bild"/>
          <p:cNvPicPr preferRelativeResize="0"/>
          <p:nvPr/>
        </p:nvPicPr>
        <p:blipFill rotWithShape="1">
          <a:blip r:embed="rId3">
            <a:alphaModFix/>
          </a:blip>
          <a:srcRect/>
          <a:stretch/>
        </p:blipFill>
        <p:spPr>
          <a:xfrm>
            <a:off x="4000542" y="3162411"/>
            <a:ext cx="629739" cy="629739"/>
          </a:xfrm>
          <a:prstGeom prst="rect">
            <a:avLst/>
          </a:prstGeom>
          <a:noFill/>
          <a:ln>
            <a:noFill/>
          </a:ln>
        </p:spPr>
      </p:pic>
      <p:cxnSp>
        <p:nvCxnSpPr>
          <p:cNvPr id="231" name="Google Shape;231;g5c7742bae4_1_10"/>
          <p:cNvCxnSpPr>
            <a:stCxn id="224" idx="0"/>
            <a:endCxn id="225" idx="2"/>
          </p:cNvCxnSpPr>
          <p:nvPr/>
        </p:nvCxnSpPr>
        <p:spPr>
          <a:xfrm rot="10800000">
            <a:off x="1184030" y="2972527"/>
            <a:ext cx="0" cy="189300"/>
          </a:xfrm>
          <a:prstGeom prst="straightConnector1">
            <a:avLst/>
          </a:prstGeom>
          <a:noFill/>
          <a:ln w="9525" cap="flat" cmpd="sng">
            <a:solidFill>
              <a:schemeClr val="dk1"/>
            </a:solidFill>
            <a:prstDash val="solid"/>
            <a:round/>
            <a:headEnd type="none" w="sm" len="sm"/>
            <a:tailEnd type="triangle" w="med" len="med"/>
          </a:ln>
        </p:spPr>
      </p:cxnSp>
      <p:sp>
        <p:nvSpPr>
          <p:cNvPr id="232" name="Google Shape;232;g5c7742bae4_1_10"/>
          <p:cNvSpPr txBox="1"/>
          <p:nvPr/>
        </p:nvSpPr>
        <p:spPr>
          <a:xfrm>
            <a:off x="7064156" y="2479221"/>
            <a:ext cx="1784700" cy="5379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=&gt; Processing sequences of data</a:t>
            </a:r>
            <a:endParaRPr/>
          </a:p>
        </p:txBody>
      </p:sp>
      <p:sp>
        <p:nvSpPr>
          <p:cNvPr id="233" name="Google Shape;233;g5c7742bae4_1_10"/>
          <p:cNvSpPr/>
          <p:nvPr/>
        </p:nvSpPr>
        <p:spPr>
          <a:xfrm>
            <a:off x="3996384" y="2542101"/>
            <a:ext cx="629700" cy="4434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600" b="0" i="0" u="none" strike="noStrike" cap="none">
                <a:solidFill>
                  <a:schemeClr val="lt1"/>
                </a:solidFill>
                <a:latin typeface="Arial"/>
                <a:ea typeface="Arial"/>
                <a:cs typeface="Arial"/>
                <a:sym typeface="Arial"/>
              </a:rPr>
              <a:t>NN</a:t>
            </a:r>
            <a:endParaRPr/>
          </a:p>
        </p:txBody>
      </p:sp>
      <p:sp>
        <p:nvSpPr>
          <p:cNvPr id="234" name="Google Shape;234;g5c7742bae4_1_10"/>
          <p:cNvSpPr/>
          <p:nvPr/>
        </p:nvSpPr>
        <p:spPr>
          <a:xfrm>
            <a:off x="4945148" y="2555977"/>
            <a:ext cx="629700" cy="4434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600" b="0" i="0" u="none" strike="noStrike" cap="none">
                <a:solidFill>
                  <a:schemeClr val="lt1"/>
                </a:solidFill>
                <a:latin typeface="Arial"/>
                <a:ea typeface="Arial"/>
                <a:cs typeface="Arial"/>
                <a:sym typeface="Arial"/>
              </a:rPr>
              <a:t>NN</a:t>
            </a:r>
            <a:endParaRPr/>
          </a:p>
        </p:txBody>
      </p:sp>
      <p:sp>
        <p:nvSpPr>
          <p:cNvPr id="235" name="Google Shape;235;g5c7742bae4_1_10"/>
          <p:cNvSpPr/>
          <p:nvPr/>
        </p:nvSpPr>
        <p:spPr>
          <a:xfrm>
            <a:off x="5886599" y="2550907"/>
            <a:ext cx="629700" cy="4434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600" b="0" i="0" u="none" strike="noStrike" cap="none">
                <a:solidFill>
                  <a:schemeClr val="lt1"/>
                </a:solidFill>
                <a:latin typeface="Arial"/>
                <a:ea typeface="Arial"/>
                <a:cs typeface="Arial"/>
                <a:sym typeface="Arial"/>
              </a:rPr>
              <a:t>NN</a:t>
            </a:r>
            <a:endParaRPr/>
          </a:p>
        </p:txBody>
      </p:sp>
      <p:cxnSp>
        <p:nvCxnSpPr>
          <p:cNvPr id="236" name="Google Shape;236;g5c7742bae4_1_10"/>
          <p:cNvCxnSpPr>
            <a:endCxn id="235" idx="2"/>
          </p:cNvCxnSpPr>
          <p:nvPr/>
        </p:nvCxnSpPr>
        <p:spPr>
          <a:xfrm rot="10800000">
            <a:off x="6201449" y="2994307"/>
            <a:ext cx="2700" cy="189300"/>
          </a:xfrm>
          <a:prstGeom prst="straightConnector1">
            <a:avLst/>
          </a:prstGeom>
          <a:noFill/>
          <a:ln w="9525" cap="flat" cmpd="sng">
            <a:solidFill>
              <a:schemeClr val="dk1"/>
            </a:solidFill>
            <a:prstDash val="solid"/>
            <a:round/>
            <a:headEnd type="none" w="sm" len="sm"/>
            <a:tailEnd type="triangle" w="med" len="med"/>
          </a:ln>
        </p:spPr>
      </p:cxnSp>
      <p:cxnSp>
        <p:nvCxnSpPr>
          <p:cNvPr id="237" name="Google Shape;237;g5c7742bae4_1_10"/>
          <p:cNvCxnSpPr>
            <a:stCxn id="229" idx="0"/>
            <a:endCxn id="234" idx="2"/>
          </p:cNvCxnSpPr>
          <p:nvPr/>
        </p:nvCxnSpPr>
        <p:spPr>
          <a:xfrm rot="10800000" flipH="1">
            <a:off x="5255443" y="2999513"/>
            <a:ext cx="4500" cy="162300"/>
          </a:xfrm>
          <a:prstGeom prst="straightConnector1">
            <a:avLst/>
          </a:prstGeom>
          <a:noFill/>
          <a:ln w="9525" cap="flat" cmpd="sng">
            <a:solidFill>
              <a:schemeClr val="dk1"/>
            </a:solidFill>
            <a:prstDash val="solid"/>
            <a:round/>
            <a:headEnd type="none" w="sm" len="sm"/>
            <a:tailEnd type="triangle" w="med" len="med"/>
          </a:ln>
        </p:spPr>
      </p:cxnSp>
      <p:cxnSp>
        <p:nvCxnSpPr>
          <p:cNvPr id="238" name="Google Shape;238;g5c7742bae4_1_10"/>
          <p:cNvCxnSpPr>
            <a:stCxn id="230" idx="0"/>
            <a:endCxn id="233" idx="2"/>
          </p:cNvCxnSpPr>
          <p:nvPr/>
        </p:nvCxnSpPr>
        <p:spPr>
          <a:xfrm rot="10800000">
            <a:off x="4311212" y="2985411"/>
            <a:ext cx="4200" cy="177000"/>
          </a:xfrm>
          <a:prstGeom prst="straightConnector1">
            <a:avLst/>
          </a:prstGeom>
          <a:noFill/>
          <a:ln w="9525" cap="flat" cmpd="sng">
            <a:solidFill>
              <a:schemeClr val="dk1"/>
            </a:solidFill>
            <a:prstDash val="solid"/>
            <a:round/>
            <a:headEnd type="none" w="sm" len="sm"/>
            <a:tailEnd type="triangle" w="med" len="med"/>
          </a:ln>
        </p:spPr>
      </p:cxnSp>
      <p:cxnSp>
        <p:nvCxnSpPr>
          <p:cNvPr id="239" name="Google Shape;239;g5c7742bae4_1_10"/>
          <p:cNvCxnSpPr>
            <a:stCxn id="225" idx="0"/>
            <a:endCxn id="240" idx="2"/>
          </p:cNvCxnSpPr>
          <p:nvPr/>
        </p:nvCxnSpPr>
        <p:spPr>
          <a:xfrm rot="10800000">
            <a:off x="1184011" y="2288217"/>
            <a:ext cx="0" cy="240900"/>
          </a:xfrm>
          <a:prstGeom prst="straightConnector1">
            <a:avLst/>
          </a:prstGeom>
          <a:noFill/>
          <a:ln w="9525" cap="flat" cmpd="sng">
            <a:solidFill>
              <a:schemeClr val="dk1"/>
            </a:solidFill>
            <a:prstDash val="solid"/>
            <a:round/>
            <a:headEnd type="none" w="sm" len="sm"/>
            <a:tailEnd type="triangle" w="med" len="med"/>
          </a:ln>
        </p:spPr>
      </p:cxnSp>
      <p:cxnSp>
        <p:nvCxnSpPr>
          <p:cNvPr id="241" name="Google Shape;241;g5c7742bae4_1_10"/>
          <p:cNvCxnSpPr>
            <a:stCxn id="233" idx="0"/>
          </p:cNvCxnSpPr>
          <p:nvPr/>
        </p:nvCxnSpPr>
        <p:spPr>
          <a:xfrm rot="10800000">
            <a:off x="4311234" y="2309301"/>
            <a:ext cx="0" cy="232800"/>
          </a:xfrm>
          <a:prstGeom prst="straightConnector1">
            <a:avLst/>
          </a:prstGeom>
          <a:noFill/>
          <a:ln w="9525" cap="flat" cmpd="sng">
            <a:solidFill>
              <a:schemeClr val="dk1"/>
            </a:solidFill>
            <a:prstDash val="solid"/>
            <a:round/>
            <a:headEnd type="none" w="sm" len="sm"/>
            <a:tailEnd type="triangle" w="med" len="med"/>
          </a:ln>
        </p:spPr>
      </p:cxnSp>
      <p:cxnSp>
        <p:nvCxnSpPr>
          <p:cNvPr id="242" name="Google Shape;242;g5c7742bae4_1_10"/>
          <p:cNvCxnSpPr>
            <a:stCxn id="234" idx="0"/>
            <a:endCxn id="243" idx="2"/>
          </p:cNvCxnSpPr>
          <p:nvPr/>
        </p:nvCxnSpPr>
        <p:spPr>
          <a:xfrm rot="10800000">
            <a:off x="5256398" y="2309977"/>
            <a:ext cx="3600" cy="246000"/>
          </a:xfrm>
          <a:prstGeom prst="straightConnector1">
            <a:avLst/>
          </a:prstGeom>
          <a:noFill/>
          <a:ln w="9525" cap="flat" cmpd="sng">
            <a:solidFill>
              <a:schemeClr val="dk1"/>
            </a:solidFill>
            <a:prstDash val="solid"/>
            <a:round/>
            <a:headEnd type="none" w="sm" len="sm"/>
            <a:tailEnd type="triangle" w="med" len="med"/>
          </a:ln>
        </p:spPr>
      </p:cxnSp>
      <p:cxnSp>
        <p:nvCxnSpPr>
          <p:cNvPr id="244" name="Google Shape;244;g5c7742bae4_1_10"/>
          <p:cNvCxnSpPr>
            <a:stCxn id="235" idx="0"/>
            <a:endCxn id="245" idx="2"/>
          </p:cNvCxnSpPr>
          <p:nvPr/>
        </p:nvCxnSpPr>
        <p:spPr>
          <a:xfrm rot="10800000">
            <a:off x="6201449" y="2309707"/>
            <a:ext cx="0" cy="241200"/>
          </a:xfrm>
          <a:prstGeom prst="straightConnector1">
            <a:avLst/>
          </a:prstGeom>
          <a:noFill/>
          <a:ln w="9525" cap="flat" cmpd="sng">
            <a:solidFill>
              <a:schemeClr val="dk1"/>
            </a:solidFill>
            <a:prstDash val="solid"/>
            <a:round/>
            <a:headEnd type="none" w="sm" len="sm"/>
            <a:tailEnd type="triangle" w="med" len="med"/>
          </a:ln>
        </p:spPr>
      </p:cxnSp>
      <p:cxnSp>
        <p:nvCxnSpPr>
          <p:cNvPr id="246" name="Google Shape;246;g5c7742bae4_1_10"/>
          <p:cNvCxnSpPr>
            <a:stCxn id="233" idx="3"/>
            <a:endCxn id="234" idx="1"/>
          </p:cNvCxnSpPr>
          <p:nvPr/>
        </p:nvCxnSpPr>
        <p:spPr>
          <a:xfrm>
            <a:off x="4626084" y="2763801"/>
            <a:ext cx="319200" cy="13800"/>
          </a:xfrm>
          <a:prstGeom prst="straightConnector1">
            <a:avLst/>
          </a:prstGeom>
          <a:noFill/>
          <a:ln w="9525" cap="flat" cmpd="sng">
            <a:solidFill>
              <a:schemeClr val="dk1"/>
            </a:solidFill>
            <a:prstDash val="solid"/>
            <a:round/>
            <a:headEnd type="none" w="sm" len="sm"/>
            <a:tailEnd type="triangle" w="med" len="med"/>
          </a:ln>
        </p:spPr>
      </p:cxnSp>
      <p:cxnSp>
        <p:nvCxnSpPr>
          <p:cNvPr id="247" name="Google Shape;247;g5c7742bae4_1_10"/>
          <p:cNvCxnSpPr>
            <a:stCxn id="234" idx="3"/>
            <a:endCxn id="235" idx="1"/>
          </p:cNvCxnSpPr>
          <p:nvPr/>
        </p:nvCxnSpPr>
        <p:spPr>
          <a:xfrm rot="10800000" flipH="1">
            <a:off x="5574848" y="2772577"/>
            <a:ext cx="311700" cy="5100"/>
          </a:xfrm>
          <a:prstGeom prst="straightConnector1">
            <a:avLst/>
          </a:prstGeom>
          <a:noFill/>
          <a:ln w="9525" cap="flat" cmpd="sng">
            <a:solidFill>
              <a:schemeClr val="dk1"/>
            </a:solidFill>
            <a:prstDash val="solid"/>
            <a:round/>
            <a:headEnd type="none" w="sm" len="sm"/>
            <a:tailEnd type="triangle" w="med" len="med"/>
          </a:ln>
        </p:spPr>
      </p:cxnSp>
      <p:sp>
        <p:nvSpPr>
          <p:cNvPr id="248" name="Google Shape;248;g5c7742bae4_1_10"/>
          <p:cNvSpPr txBox="1"/>
          <p:nvPr/>
        </p:nvSpPr>
        <p:spPr>
          <a:xfrm>
            <a:off x="402421" y="3951414"/>
            <a:ext cx="35940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1" i="0" u="none" strike="noStrike" cap="none">
                <a:solidFill>
                  <a:schemeClr val="dk1"/>
                </a:solidFill>
                <a:latin typeface="Arial"/>
                <a:ea typeface="Arial"/>
                <a:cs typeface="Arial"/>
                <a:sym typeface="Arial"/>
              </a:rPr>
              <a:t>Types of Recurrent Neural Networks:</a:t>
            </a:r>
            <a:endParaRPr/>
          </a:p>
        </p:txBody>
      </p:sp>
      <p:sp>
        <p:nvSpPr>
          <p:cNvPr id="249" name="Google Shape;249;g5c7742bae4_1_10"/>
          <p:cNvSpPr/>
          <p:nvPr/>
        </p:nvSpPr>
        <p:spPr>
          <a:xfrm>
            <a:off x="618973" y="5242938"/>
            <a:ext cx="898800" cy="4434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600" b="0" i="0" u="none" strike="noStrike" cap="none">
                <a:solidFill>
                  <a:schemeClr val="lt1"/>
                </a:solidFill>
                <a:latin typeface="Arial"/>
                <a:ea typeface="Arial"/>
                <a:cs typeface="Arial"/>
                <a:sym typeface="Arial"/>
              </a:rPr>
              <a:t>LSTM</a:t>
            </a:r>
            <a:endParaRPr/>
          </a:p>
        </p:txBody>
      </p:sp>
      <p:sp>
        <p:nvSpPr>
          <p:cNvPr id="250" name="Google Shape;250;g5c7742bae4_1_10"/>
          <p:cNvSpPr/>
          <p:nvPr/>
        </p:nvSpPr>
        <p:spPr>
          <a:xfrm>
            <a:off x="1922476" y="5242938"/>
            <a:ext cx="731100" cy="4434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51" name="Google Shape;251;g5c7742bae4_1_10"/>
          <p:cNvSpPr/>
          <p:nvPr/>
        </p:nvSpPr>
        <p:spPr>
          <a:xfrm>
            <a:off x="3225979" y="5242938"/>
            <a:ext cx="809400" cy="4434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600" b="0" i="0" u="none" strike="noStrike" cap="none">
                <a:solidFill>
                  <a:schemeClr val="lt1"/>
                </a:solidFill>
                <a:latin typeface="Arial"/>
                <a:ea typeface="Arial"/>
                <a:cs typeface="Arial"/>
                <a:sym typeface="Arial"/>
              </a:rPr>
              <a:t>LSTM</a:t>
            </a:r>
            <a:endParaRPr/>
          </a:p>
        </p:txBody>
      </p:sp>
      <p:cxnSp>
        <p:nvCxnSpPr>
          <p:cNvPr id="252" name="Google Shape;252;g5c7742bae4_1_10"/>
          <p:cNvCxnSpPr/>
          <p:nvPr/>
        </p:nvCxnSpPr>
        <p:spPr>
          <a:xfrm rot="10800000">
            <a:off x="3376064" y="5706222"/>
            <a:ext cx="0" cy="279600"/>
          </a:xfrm>
          <a:prstGeom prst="straightConnector1">
            <a:avLst/>
          </a:prstGeom>
          <a:noFill/>
          <a:ln w="9525" cap="flat" cmpd="sng">
            <a:solidFill>
              <a:schemeClr val="dk1"/>
            </a:solidFill>
            <a:prstDash val="solid"/>
            <a:round/>
            <a:headEnd type="none" w="sm" len="sm"/>
            <a:tailEnd type="triangle" w="med" len="med"/>
          </a:ln>
        </p:spPr>
      </p:cxnSp>
      <p:cxnSp>
        <p:nvCxnSpPr>
          <p:cNvPr id="253" name="Google Shape;253;g5c7742bae4_1_10"/>
          <p:cNvCxnSpPr/>
          <p:nvPr/>
        </p:nvCxnSpPr>
        <p:spPr>
          <a:xfrm rot="10800000">
            <a:off x="2015625" y="5596771"/>
            <a:ext cx="0" cy="292800"/>
          </a:xfrm>
          <a:prstGeom prst="straightConnector1">
            <a:avLst/>
          </a:prstGeom>
          <a:noFill/>
          <a:ln w="9525" cap="flat" cmpd="sng">
            <a:solidFill>
              <a:schemeClr val="dk1"/>
            </a:solidFill>
            <a:prstDash val="solid"/>
            <a:round/>
            <a:headEnd type="none" w="sm" len="sm"/>
            <a:tailEnd type="triangle" w="med" len="med"/>
          </a:ln>
        </p:spPr>
      </p:cxnSp>
      <p:cxnSp>
        <p:nvCxnSpPr>
          <p:cNvPr id="254" name="Google Shape;254;g5c7742bae4_1_10"/>
          <p:cNvCxnSpPr/>
          <p:nvPr/>
        </p:nvCxnSpPr>
        <p:spPr>
          <a:xfrm rot="10800000">
            <a:off x="791247" y="5707095"/>
            <a:ext cx="0" cy="279600"/>
          </a:xfrm>
          <a:prstGeom prst="straightConnector1">
            <a:avLst/>
          </a:prstGeom>
          <a:noFill/>
          <a:ln w="9525" cap="flat" cmpd="sng">
            <a:solidFill>
              <a:schemeClr val="dk1"/>
            </a:solidFill>
            <a:prstDash val="solid"/>
            <a:round/>
            <a:headEnd type="none" w="sm" len="sm"/>
            <a:tailEnd type="triangle" w="med" len="med"/>
          </a:ln>
        </p:spPr>
      </p:cxnSp>
      <p:cxnSp>
        <p:nvCxnSpPr>
          <p:cNvPr id="255" name="Google Shape;255;g5c7742bae4_1_10"/>
          <p:cNvCxnSpPr/>
          <p:nvPr/>
        </p:nvCxnSpPr>
        <p:spPr>
          <a:xfrm rot="10800000">
            <a:off x="1401212" y="5010138"/>
            <a:ext cx="0" cy="232800"/>
          </a:xfrm>
          <a:prstGeom prst="straightConnector1">
            <a:avLst/>
          </a:prstGeom>
          <a:noFill/>
          <a:ln w="9525" cap="flat" cmpd="sng">
            <a:solidFill>
              <a:schemeClr val="dk1"/>
            </a:solidFill>
            <a:prstDash val="solid"/>
            <a:round/>
            <a:headEnd type="none" w="sm" len="sm"/>
            <a:tailEnd type="triangle" w="med" len="med"/>
          </a:ln>
        </p:spPr>
      </p:cxnSp>
      <p:cxnSp>
        <p:nvCxnSpPr>
          <p:cNvPr id="256" name="Google Shape;256;g5c7742bae4_1_10"/>
          <p:cNvCxnSpPr>
            <a:endCxn id="257" idx="2"/>
          </p:cNvCxnSpPr>
          <p:nvPr/>
        </p:nvCxnSpPr>
        <p:spPr>
          <a:xfrm rot="10800000">
            <a:off x="2538341" y="5013204"/>
            <a:ext cx="2700" cy="583500"/>
          </a:xfrm>
          <a:prstGeom prst="straightConnector1">
            <a:avLst/>
          </a:prstGeom>
          <a:noFill/>
          <a:ln w="9525" cap="flat" cmpd="sng">
            <a:solidFill>
              <a:schemeClr val="dk1"/>
            </a:solidFill>
            <a:prstDash val="solid"/>
            <a:round/>
            <a:headEnd type="none" w="sm" len="sm"/>
            <a:tailEnd type="triangle" w="med" len="med"/>
          </a:ln>
        </p:spPr>
      </p:cxnSp>
      <p:cxnSp>
        <p:nvCxnSpPr>
          <p:cNvPr id="258" name="Google Shape;258;g5c7742bae4_1_10"/>
          <p:cNvCxnSpPr>
            <a:endCxn id="259" idx="2"/>
          </p:cNvCxnSpPr>
          <p:nvPr/>
        </p:nvCxnSpPr>
        <p:spPr>
          <a:xfrm rot="10800000">
            <a:off x="3851547" y="4998262"/>
            <a:ext cx="0" cy="265500"/>
          </a:xfrm>
          <a:prstGeom prst="straightConnector1">
            <a:avLst/>
          </a:prstGeom>
          <a:noFill/>
          <a:ln w="9525" cap="flat" cmpd="sng">
            <a:solidFill>
              <a:schemeClr val="dk1"/>
            </a:solidFill>
            <a:prstDash val="solid"/>
            <a:round/>
            <a:headEnd type="none" w="sm" len="sm"/>
            <a:tailEnd type="triangle" w="med" len="med"/>
          </a:ln>
        </p:spPr>
      </p:cxnSp>
      <p:cxnSp>
        <p:nvCxnSpPr>
          <p:cNvPr id="260" name="Google Shape;260;g5c7742bae4_1_10"/>
          <p:cNvCxnSpPr/>
          <p:nvPr/>
        </p:nvCxnSpPr>
        <p:spPr>
          <a:xfrm>
            <a:off x="1517745" y="5342187"/>
            <a:ext cx="404700" cy="0"/>
          </a:xfrm>
          <a:prstGeom prst="straightConnector1">
            <a:avLst/>
          </a:prstGeom>
          <a:noFill/>
          <a:ln w="9525" cap="flat" cmpd="sng">
            <a:solidFill>
              <a:schemeClr val="dk1"/>
            </a:solidFill>
            <a:prstDash val="solid"/>
            <a:round/>
            <a:headEnd type="none" w="sm" len="sm"/>
            <a:tailEnd type="triangle" w="med" len="med"/>
          </a:ln>
        </p:spPr>
      </p:cxnSp>
      <p:sp>
        <p:nvSpPr>
          <p:cNvPr id="261" name="Google Shape;261;g5c7742bae4_1_10"/>
          <p:cNvSpPr txBox="1"/>
          <p:nvPr/>
        </p:nvSpPr>
        <p:spPr>
          <a:xfrm>
            <a:off x="402421" y="4222588"/>
            <a:ext cx="35940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Long-Short Term Memory Units (LSTM)</a:t>
            </a:r>
            <a:endParaRPr/>
          </a:p>
        </p:txBody>
      </p:sp>
      <p:cxnSp>
        <p:nvCxnSpPr>
          <p:cNvPr id="262" name="Google Shape;262;g5c7742bae4_1_10"/>
          <p:cNvCxnSpPr/>
          <p:nvPr/>
        </p:nvCxnSpPr>
        <p:spPr>
          <a:xfrm>
            <a:off x="1922476" y="5342187"/>
            <a:ext cx="1303500" cy="0"/>
          </a:xfrm>
          <a:prstGeom prst="straightConnector1">
            <a:avLst/>
          </a:prstGeom>
          <a:noFill/>
          <a:ln w="9525" cap="flat" cmpd="sng">
            <a:solidFill>
              <a:schemeClr val="dk1"/>
            </a:solidFill>
            <a:prstDash val="solid"/>
            <a:round/>
            <a:headEnd type="none" w="sm" len="sm"/>
            <a:tailEnd type="triangle" w="med" len="med"/>
          </a:ln>
        </p:spPr>
      </p:cxnSp>
      <p:cxnSp>
        <p:nvCxnSpPr>
          <p:cNvPr id="263" name="Google Shape;263;g5c7742bae4_1_10"/>
          <p:cNvCxnSpPr/>
          <p:nvPr/>
        </p:nvCxnSpPr>
        <p:spPr>
          <a:xfrm>
            <a:off x="2407359" y="5342187"/>
            <a:ext cx="818700" cy="240600"/>
          </a:xfrm>
          <a:prstGeom prst="bentConnector3">
            <a:avLst>
              <a:gd name="adj1" fmla="val 1435"/>
            </a:avLst>
          </a:prstGeom>
          <a:noFill/>
          <a:ln w="9525" cap="flat" cmpd="sng">
            <a:solidFill>
              <a:schemeClr val="dk1"/>
            </a:solidFill>
            <a:prstDash val="solid"/>
            <a:round/>
            <a:headEnd type="none" w="sm" len="sm"/>
            <a:tailEnd type="triangle" w="med" len="med"/>
          </a:ln>
        </p:spPr>
      </p:cxnSp>
      <p:cxnSp>
        <p:nvCxnSpPr>
          <p:cNvPr id="264" name="Google Shape;264;g5c7742bae4_1_10"/>
          <p:cNvCxnSpPr/>
          <p:nvPr/>
        </p:nvCxnSpPr>
        <p:spPr>
          <a:xfrm rot="10800000" flipH="1">
            <a:off x="1922476" y="5464728"/>
            <a:ext cx="484800" cy="118200"/>
          </a:xfrm>
          <a:prstGeom prst="bentConnector3">
            <a:avLst>
              <a:gd name="adj1" fmla="val 69690"/>
            </a:avLst>
          </a:prstGeom>
          <a:noFill/>
          <a:ln w="9525" cap="flat" cmpd="sng">
            <a:solidFill>
              <a:schemeClr val="dk1"/>
            </a:solidFill>
            <a:prstDash val="solid"/>
            <a:round/>
            <a:headEnd type="none" w="sm" len="sm"/>
            <a:tailEnd type="triangle" w="med" len="med"/>
          </a:ln>
        </p:spPr>
      </p:cxnSp>
      <p:cxnSp>
        <p:nvCxnSpPr>
          <p:cNvPr id="265" name="Google Shape;265;g5c7742bae4_1_10"/>
          <p:cNvCxnSpPr/>
          <p:nvPr/>
        </p:nvCxnSpPr>
        <p:spPr>
          <a:xfrm rot="10800000">
            <a:off x="2176771" y="5342328"/>
            <a:ext cx="0" cy="240600"/>
          </a:xfrm>
          <a:prstGeom prst="straightConnector1">
            <a:avLst/>
          </a:prstGeom>
          <a:noFill/>
          <a:ln w="9525" cap="flat" cmpd="sng">
            <a:solidFill>
              <a:schemeClr val="dk1"/>
            </a:solidFill>
            <a:prstDash val="solid"/>
            <a:round/>
            <a:headEnd type="none" w="sm" len="sm"/>
            <a:tailEnd type="triangle" w="med" len="med"/>
          </a:ln>
        </p:spPr>
      </p:cxnSp>
      <p:cxnSp>
        <p:nvCxnSpPr>
          <p:cNvPr id="266" name="Google Shape;266;g5c7742bae4_1_10"/>
          <p:cNvCxnSpPr/>
          <p:nvPr/>
        </p:nvCxnSpPr>
        <p:spPr>
          <a:xfrm rot="10800000">
            <a:off x="2015628" y="5342328"/>
            <a:ext cx="0" cy="240600"/>
          </a:xfrm>
          <a:prstGeom prst="straightConnector1">
            <a:avLst/>
          </a:prstGeom>
          <a:noFill/>
          <a:ln w="9525" cap="flat" cmpd="sng">
            <a:solidFill>
              <a:schemeClr val="dk1"/>
            </a:solidFill>
            <a:prstDash val="solid"/>
            <a:round/>
            <a:headEnd type="none" w="sm" len="sm"/>
            <a:tailEnd type="triangle" w="med" len="med"/>
          </a:ln>
        </p:spPr>
      </p:cxnSp>
      <p:cxnSp>
        <p:nvCxnSpPr>
          <p:cNvPr id="267" name="Google Shape;267;g5c7742bae4_1_10"/>
          <p:cNvCxnSpPr/>
          <p:nvPr/>
        </p:nvCxnSpPr>
        <p:spPr>
          <a:xfrm rot="10800000" flipH="1">
            <a:off x="2015628" y="5464728"/>
            <a:ext cx="161100" cy="118200"/>
          </a:xfrm>
          <a:prstGeom prst="bentConnector3">
            <a:avLst>
              <a:gd name="adj1" fmla="val 14090"/>
            </a:avLst>
          </a:prstGeom>
          <a:noFill/>
          <a:ln w="9525" cap="flat" cmpd="sng">
            <a:solidFill>
              <a:schemeClr val="dk1"/>
            </a:solidFill>
            <a:prstDash val="solid"/>
            <a:round/>
            <a:headEnd type="none" w="sm" len="sm"/>
            <a:tailEnd type="triangle" w="med" len="med"/>
          </a:ln>
        </p:spPr>
      </p:cxnSp>
      <p:cxnSp>
        <p:nvCxnSpPr>
          <p:cNvPr id="268" name="Google Shape;268;g5c7742bae4_1_10"/>
          <p:cNvCxnSpPr/>
          <p:nvPr/>
        </p:nvCxnSpPr>
        <p:spPr>
          <a:xfrm>
            <a:off x="1517745" y="5582929"/>
            <a:ext cx="404700" cy="0"/>
          </a:xfrm>
          <a:prstGeom prst="straightConnector1">
            <a:avLst/>
          </a:prstGeom>
          <a:noFill/>
          <a:ln w="9525" cap="flat" cmpd="sng">
            <a:solidFill>
              <a:schemeClr val="dk1"/>
            </a:solidFill>
            <a:prstDash val="solid"/>
            <a:round/>
            <a:headEnd type="none" w="sm" len="sm"/>
            <a:tailEnd type="triangle" w="med" len="med"/>
          </a:ln>
        </p:spPr>
      </p:cxnSp>
      <p:pic>
        <p:nvPicPr>
          <p:cNvPr id="269" name="Google Shape;269;g5c7742bae4_1_10" descr="Bild"/>
          <p:cNvPicPr preferRelativeResize="0"/>
          <p:nvPr/>
        </p:nvPicPr>
        <p:blipFill rotWithShape="1">
          <a:blip r:embed="rId3">
            <a:alphaModFix/>
          </a:blip>
          <a:srcRect/>
          <a:stretch/>
        </p:blipFill>
        <p:spPr>
          <a:xfrm>
            <a:off x="476374" y="5917114"/>
            <a:ext cx="629739" cy="629739"/>
          </a:xfrm>
          <a:prstGeom prst="rect">
            <a:avLst/>
          </a:prstGeom>
          <a:noFill/>
          <a:ln>
            <a:noFill/>
          </a:ln>
        </p:spPr>
      </p:pic>
      <p:pic>
        <p:nvPicPr>
          <p:cNvPr id="270" name="Google Shape;270;g5c7742bae4_1_10" descr="Bild"/>
          <p:cNvPicPr preferRelativeResize="0"/>
          <p:nvPr/>
        </p:nvPicPr>
        <p:blipFill rotWithShape="1">
          <a:blip r:embed="rId3">
            <a:alphaModFix/>
          </a:blip>
          <a:srcRect/>
          <a:stretch/>
        </p:blipFill>
        <p:spPr>
          <a:xfrm>
            <a:off x="1726518" y="5889571"/>
            <a:ext cx="629739" cy="629739"/>
          </a:xfrm>
          <a:prstGeom prst="rect">
            <a:avLst/>
          </a:prstGeom>
          <a:noFill/>
          <a:ln>
            <a:noFill/>
          </a:ln>
        </p:spPr>
      </p:pic>
      <p:pic>
        <p:nvPicPr>
          <p:cNvPr id="271" name="Google Shape;271;g5c7742bae4_1_10" descr="Bild"/>
          <p:cNvPicPr preferRelativeResize="0"/>
          <p:nvPr/>
        </p:nvPicPr>
        <p:blipFill rotWithShape="1">
          <a:blip r:embed="rId3">
            <a:alphaModFix/>
          </a:blip>
          <a:srcRect/>
          <a:stretch/>
        </p:blipFill>
        <p:spPr>
          <a:xfrm>
            <a:off x="3061194" y="5911723"/>
            <a:ext cx="629739" cy="629739"/>
          </a:xfrm>
          <a:prstGeom prst="rect">
            <a:avLst/>
          </a:prstGeom>
          <a:noFill/>
          <a:ln>
            <a:noFill/>
          </a:ln>
        </p:spPr>
      </p:pic>
      <p:sp>
        <p:nvSpPr>
          <p:cNvPr id="272" name="Google Shape;272;g5c7742bae4_1_10"/>
          <p:cNvSpPr/>
          <p:nvPr/>
        </p:nvSpPr>
        <p:spPr>
          <a:xfrm>
            <a:off x="4927356" y="5220786"/>
            <a:ext cx="898800" cy="4434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600" b="0" i="0" u="none" strike="noStrike" cap="none">
                <a:solidFill>
                  <a:schemeClr val="lt1"/>
                </a:solidFill>
                <a:latin typeface="Arial"/>
                <a:ea typeface="Arial"/>
                <a:cs typeface="Arial"/>
                <a:sym typeface="Arial"/>
              </a:rPr>
              <a:t>GRU</a:t>
            </a:r>
            <a:endParaRPr/>
          </a:p>
        </p:txBody>
      </p:sp>
      <p:sp>
        <p:nvSpPr>
          <p:cNvPr id="273" name="Google Shape;273;g5c7742bae4_1_10"/>
          <p:cNvSpPr/>
          <p:nvPr/>
        </p:nvSpPr>
        <p:spPr>
          <a:xfrm>
            <a:off x="6230859" y="5220786"/>
            <a:ext cx="731100" cy="443400"/>
          </a:xfrm>
          <a:prstGeom prst="roundRect">
            <a:avLst>
              <a:gd name="adj" fmla="val 16667"/>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274" name="Google Shape;274;g5c7742bae4_1_10"/>
          <p:cNvSpPr/>
          <p:nvPr/>
        </p:nvSpPr>
        <p:spPr>
          <a:xfrm>
            <a:off x="7534362" y="5220786"/>
            <a:ext cx="809400" cy="4434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600" b="0" i="0" u="none" strike="noStrike" cap="none">
                <a:solidFill>
                  <a:schemeClr val="lt1"/>
                </a:solidFill>
                <a:latin typeface="Arial"/>
                <a:ea typeface="Arial"/>
                <a:cs typeface="Arial"/>
                <a:sym typeface="Arial"/>
              </a:rPr>
              <a:t>GRU</a:t>
            </a:r>
            <a:endParaRPr/>
          </a:p>
        </p:txBody>
      </p:sp>
      <p:cxnSp>
        <p:nvCxnSpPr>
          <p:cNvPr id="275" name="Google Shape;275;g5c7742bae4_1_10"/>
          <p:cNvCxnSpPr/>
          <p:nvPr/>
        </p:nvCxnSpPr>
        <p:spPr>
          <a:xfrm rot="10800000">
            <a:off x="7684447" y="5684070"/>
            <a:ext cx="0" cy="279600"/>
          </a:xfrm>
          <a:prstGeom prst="straightConnector1">
            <a:avLst/>
          </a:prstGeom>
          <a:noFill/>
          <a:ln w="9525" cap="flat" cmpd="sng">
            <a:solidFill>
              <a:schemeClr val="dk1"/>
            </a:solidFill>
            <a:prstDash val="solid"/>
            <a:round/>
            <a:headEnd type="none" w="sm" len="sm"/>
            <a:tailEnd type="triangle" w="med" len="med"/>
          </a:ln>
        </p:spPr>
      </p:cxnSp>
      <p:cxnSp>
        <p:nvCxnSpPr>
          <p:cNvPr id="276" name="Google Shape;276;g5c7742bae4_1_10"/>
          <p:cNvCxnSpPr/>
          <p:nvPr/>
        </p:nvCxnSpPr>
        <p:spPr>
          <a:xfrm rot="10800000">
            <a:off x="6324008" y="5319920"/>
            <a:ext cx="0" cy="547500"/>
          </a:xfrm>
          <a:prstGeom prst="straightConnector1">
            <a:avLst/>
          </a:prstGeom>
          <a:noFill/>
          <a:ln w="9525" cap="flat" cmpd="sng">
            <a:solidFill>
              <a:schemeClr val="dk1"/>
            </a:solidFill>
            <a:prstDash val="solid"/>
            <a:round/>
            <a:headEnd type="none" w="sm" len="sm"/>
            <a:tailEnd type="triangle" w="med" len="med"/>
          </a:ln>
        </p:spPr>
      </p:cxnSp>
      <p:cxnSp>
        <p:nvCxnSpPr>
          <p:cNvPr id="277" name="Google Shape;277;g5c7742bae4_1_10"/>
          <p:cNvCxnSpPr/>
          <p:nvPr/>
        </p:nvCxnSpPr>
        <p:spPr>
          <a:xfrm rot="10800000">
            <a:off x="5099630" y="5684943"/>
            <a:ext cx="0" cy="279600"/>
          </a:xfrm>
          <a:prstGeom prst="straightConnector1">
            <a:avLst/>
          </a:prstGeom>
          <a:noFill/>
          <a:ln w="9525" cap="flat" cmpd="sng">
            <a:solidFill>
              <a:schemeClr val="dk1"/>
            </a:solidFill>
            <a:prstDash val="solid"/>
            <a:round/>
            <a:headEnd type="none" w="sm" len="sm"/>
            <a:tailEnd type="triangle" w="med" len="med"/>
          </a:ln>
        </p:spPr>
      </p:cxnSp>
      <p:cxnSp>
        <p:nvCxnSpPr>
          <p:cNvPr id="278" name="Google Shape;278;g5c7742bae4_1_10"/>
          <p:cNvCxnSpPr/>
          <p:nvPr/>
        </p:nvCxnSpPr>
        <p:spPr>
          <a:xfrm rot="10800000">
            <a:off x="5709595" y="4987986"/>
            <a:ext cx="0" cy="232800"/>
          </a:xfrm>
          <a:prstGeom prst="straightConnector1">
            <a:avLst/>
          </a:prstGeom>
          <a:noFill/>
          <a:ln w="9525" cap="flat" cmpd="sng">
            <a:solidFill>
              <a:schemeClr val="dk1"/>
            </a:solidFill>
            <a:prstDash val="solid"/>
            <a:round/>
            <a:headEnd type="none" w="sm" len="sm"/>
            <a:tailEnd type="triangle" w="med" len="med"/>
          </a:ln>
        </p:spPr>
      </p:cxnSp>
      <p:cxnSp>
        <p:nvCxnSpPr>
          <p:cNvPr id="279" name="Google Shape;279;g5c7742bae4_1_10"/>
          <p:cNvCxnSpPr/>
          <p:nvPr/>
        </p:nvCxnSpPr>
        <p:spPr>
          <a:xfrm rot="10800000">
            <a:off x="8159950" y="5001054"/>
            <a:ext cx="0" cy="240600"/>
          </a:xfrm>
          <a:prstGeom prst="straightConnector1">
            <a:avLst/>
          </a:prstGeom>
          <a:noFill/>
          <a:ln w="9525" cap="flat" cmpd="sng">
            <a:solidFill>
              <a:schemeClr val="dk1"/>
            </a:solidFill>
            <a:prstDash val="solid"/>
            <a:round/>
            <a:headEnd type="none" w="sm" len="sm"/>
            <a:tailEnd type="triangle" w="med" len="med"/>
          </a:ln>
        </p:spPr>
      </p:cxnSp>
      <p:cxnSp>
        <p:nvCxnSpPr>
          <p:cNvPr id="280" name="Google Shape;280;g5c7742bae4_1_10"/>
          <p:cNvCxnSpPr/>
          <p:nvPr/>
        </p:nvCxnSpPr>
        <p:spPr>
          <a:xfrm>
            <a:off x="5826128" y="5320035"/>
            <a:ext cx="404700" cy="0"/>
          </a:xfrm>
          <a:prstGeom prst="straightConnector1">
            <a:avLst/>
          </a:prstGeom>
          <a:noFill/>
          <a:ln w="9525" cap="flat" cmpd="sng">
            <a:solidFill>
              <a:schemeClr val="dk1"/>
            </a:solidFill>
            <a:prstDash val="solid"/>
            <a:round/>
            <a:headEnd type="none" w="sm" len="sm"/>
            <a:tailEnd type="triangle" w="med" len="med"/>
          </a:ln>
        </p:spPr>
      </p:cxnSp>
      <p:sp>
        <p:nvSpPr>
          <p:cNvPr id="281" name="Google Shape;281;g5c7742bae4_1_10"/>
          <p:cNvSpPr txBox="1"/>
          <p:nvPr/>
        </p:nvSpPr>
        <p:spPr>
          <a:xfrm>
            <a:off x="4784757" y="4225081"/>
            <a:ext cx="35940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Gated Recurrent Unit (GRU)</a:t>
            </a:r>
            <a:endParaRPr/>
          </a:p>
        </p:txBody>
      </p:sp>
      <p:cxnSp>
        <p:nvCxnSpPr>
          <p:cNvPr id="282" name="Google Shape;282;g5c7742bae4_1_10"/>
          <p:cNvCxnSpPr/>
          <p:nvPr/>
        </p:nvCxnSpPr>
        <p:spPr>
          <a:xfrm>
            <a:off x="6230859" y="5320035"/>
            <a:ext cx="1303500" cy="0"/>
          </a:xfrm>
          <a:prstGeom prst="straightConnector1">
            <a:avLst/>
          </a:prstGeom>
          <a:noFill/>
          <a:ln w="9525" cap="flat" cmpd="sng">
            <a:solidFill>
              <a:schemeClr val="dk1"/>
            </a:solidFill>
            <a:prstDash val="solid"/>
            <a:round/>
            <a:headEnd type="none" w="sm" len="sm"/>
            <a:tailEnd type="triangle" w="med" len="med"/>
          </a:ln>
        </p:spPr>
      </p:cxnSp>
      <p:pic>
        <p:nvPicPr>
          <p:cNvPr id="283" name="Google Shape;283;g5c7742bae4_1_10" descr="Bild"/>
          <p:cNvPicPr preferRelativeResize="0"/>
          <p:nvPr/>
        </p:nvPicPr>
        <p:blipFill rotWithShape="1">
          <a:blip r:embed="rId3">
            <a:alphaModFix/>
          </a:blip>
          <a:srcRect/>
          <a:stretch/>
        </p:blipFill>
        <p:spPr>
          <a:xfrm>
            <a:off x="4784757" y="5894962"/>
            <a:ext cx="629739" cy="629739"/>
          </a:xfrm>
          <a:prstGeom prst="rect">
            <a:avLst/>
          </a:prstGeom>
          <a:noFill/>
          <a:ln>
            <a:noFill/>
          </a:ln>
        </p:spPr>
      </p:pic>
      <p:pic>
        <p:nvPicPr>
          <p:cNvPr id="284" name="Google Shape;284;g5c7742bae4_1_10" descr="Bild"/>
          <p:cNvPicPr preferRelativeResize="0"/>
          <p:nvPr/>
        </p:nvPicPr>
        <p:blipFill rotWithShape="1">
          <a:blip r:embed="rId3">
            <a:alphaModFix/>
          </a:blip>
          <a:srcRect/>
          <a:stretch/>
        </p:blipFill>
        <p:spPr>
          <a:xfrm>
            <a:off x="6034901" y="5867419"/>
            <a:ext cx="629739" cy="629739"/>
          </a:xfrm>
          <a:prstGeom prst="rect">
            <a:avLst/>
          </a:prstGeom>
          <a:noFill/>
          <a:ln>
            <a:noFill/>
          </a:ln>
        </p:spPr>
      </p:pic>
      <p:pic>
        <p:nvPicPr>
          <p:cNvPr id="285" name="Google Shape;285;g5c7742bae4_1_10" descr="Bild"/>
          <p:cNvPicPr preferRelativeResize="0"/>
          <p:nvPr/>
        </p:nvPicPr>
        <p:blipFill rotWithShape="1">
          <a:blip r:embed="rId3">
            <a:alphaModFix/>
          </a:blip>
          <a:srcRect/>
          <a:stretch/>
        </p:blipFill>
        <p:spPr>
          <a:xfrm>
            <a:off x="7369577" y="5889571"/>
            <a:ext cx="629739" cy="629739"/>
          </a:xfrm>
          <a:prstGeom prst="rect">
            <a:avLst/>
          </a:prstGeom>
          <a:noFill/>
          <a:ln>
            <a:noFill/>
          </a:ln>
        </p:spPr>
      </p:pic>
      <p:cxnSp>
        <p:nvCxnSpPr>
          <p:cNvPr id="286" name="Google Shape;286;g5c7742bae4_1_10"/>
          <p:cNvCxnSpPr/>
          <p:nvPr/>
        </p:nvCxnSpPr>
        <p:spPr>
          <a:xfrm rot="10800000" flipH="1">
            <a:off x="6324008" y="5220051"/>
            <a:ext cx="522000" cy="372600"/>
          </a:xfrm>
          <a:prstGeom prst="bentConnector3">
            <a:avLst>
              <a:gd name="adj1" fmla="val 101667"/>
            </a:avLst>
          </a:prstGeom>
          <a:noFill/>
          <a:ln w="9525" cap="flat" cmpd="sng">
            <a:solidFill>
              <a:schemeClr val="dk1"/>
            </a:solidFill>
            <a:prstDash val="solid"/>
            <a:round/>
            <a:headEnd type="none" w="sm" len="sm"/>
            <a:tailEnd type="triangle" w="med" len="med"/>
          </a:ln>
        </p:spPr>
      </p:cxnSp>
      <p:cxnSp>
        <p:nvCxnSpPr>
          <p:cNvPr id="287" name="Google Shape;287;g5c7742bae4_1_10"/>
          <p:cNvCxnSpPr/>
          <p:nvPr/>
        </p:nvCxnSpPr>
        <p:spPr>
          <a:xfrm rot="10800000" flipH="1">
            <a:off x="6324007" y="5327118"/>
            <a:ext cx="429600" cy="193200"/>
          </a:xfrm>
          <a:prstGeom prst="bentConnector3">
            <a:avLst>
              <a:gd name="adj1" fmla="val 101254"/>
            </a:avLst>
          </a:prstGeom>
          <a:noFill/>
          <a:ln w="9525" cap="flat" cmpd="sng">
            <a:solidFill>
              <a:schemeClr val="dk1"/>
            </a:solidFill>
            <a:prstDash val="solid"/>
            <a:round/>
            <a:headEnd type="none" w="sm" len="sm"/>
            <a:tailEnd type="triangle" w="med" len="med"/>
          </a:ln>
        </p:spPr>
      </p:cxnSp>
      <p:cxnSp>
        <p:nvCxnSpPr>
          <p:cNvPr id="288" name="Google Shape;288;g5c7742bae4_1_10"/>
          <p:cNvCxnSpPr/>
          <p:nvPr/>
        </p:nvCxnSpPr>
        <p:spPr>
          <a:xfrm>
            <a:off x="6753713" y="5482396"/>
            <a:ext cx="92400" cy="11100"/>
          </a:xfrm>
          <a:prstGeom prst="straightConnector1">
            <a:avLst/>
          </a:prstGeom>
          <a:noFill/>
          <a:ln w="9525" cap="flat" cmpd="sng">
            <a:solidFill>
              <a:schemeClr val="dk1"/>
            </a:solidFill>
            <a:prstDash val="solid"/>
            <a:round/>
            <a:headEnd type="none" w="sm" len="sm"/>
            <a:tailEnd type="triangle" w="med" len="med"/>
          </a:ln>
        </p:spPr>
      </p:cxnSp>
      <p:cxnSp>
        <p:nvCxnSpPr>
          <p:cNvPr id="289" name="Google Shape;289;g5c7742bae4_1_10"/>
          <p:cNvCxnSpPr/>
          <p:nvPr/>
        </p:nvCxnSpPr>
        <p:spPr>
          <a:xfrm rot="10800000">
            <a:off x="6454173" y="5300450"/>
            <a:ext cx="0" cy="292200"/>
          </a:xfrm>
          <a:prstGeom prst="straightConnector1">
            <a:avLst/>
          </a:prstGeom>
          <a:noFill/>
          <a:ln w="9525" cap="flat" cmpd="sng">
            <a:solidFill>
              <a:schemeClr val="dk1"/>
            </a:solidFill>
            <a:prstDash val="solid"/>
            <a:round/>
            <a:headEnd type="none" w="sm" len="sm"/>
            <a:tailEnd type="triangle" w="med" len="med"/>
          </a:ln>
        </p:spPr>
      </p:cxnSp>
      <p:cxnSp>
        <p:nvCxnSpPr>
          <p:cNvPr id="290" name="Google Shape;290;g5c7742bae4_1_10"/>
          <p:cNvCxnSpPr/>
          <p:nvPr/>
        </p:nvCxnSpPr>
        <p:spPr>
          <a:xfrm rot="10800000">
            <a:off x="6454041" y="5460402"/>
            <a:ext cx="210600" cy="33000"/>
          </a:xfrm>
          <a:prstGeom prst="bentConnector3">
            <a:avLst>
              <a:gd name="adj1" fmla="val 1726"/>
            </a:avLst>
          </a:prstGeom>
          <a:noFill/>
          <a:ln w="9525" cap="flat" cmpd="sng">
            <a:solidFill>
              <a:schemeClr val="dk1"/>
            </a:solidFill>
            <a:prstDash val="solid"/>
            <a:round/>
            <a:headEnd type="none" w="sm" len="sm"/>
            <a:tailEnd type="triangle" w="med" len="med"/>
          </a:ln>
        </p:spPr>
      </p:cxnSp>
      <p:sp>
        <p:nvSpPr>
          <p:cNvPr id="240" name="Google Shape;240;g5c7742bae4_1_10"/>
          <p:cNvSpPr/>
          <p:nvPr/>
        </p:nvSpPr>
        <p:spPr>
          <a:xfrm>
            <a:off x="869161" y="1844882"/>
            <a:ext cx="629700" cy="4434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Bb &amp; CP</a:t>
            </a:r>
            <a:endParaRPr/>
          </a:p>
        </p:txBody>
      </p:sp>
      <p:sp>
        <p:nvSpPr>
          <p:cNvPr id="245" name="Google Shape;245;g5c7742bae4_1_10"/>
          <p:cNvSpPr/>
          <p:nvPr/>
        </p:nvSpPr>
        <p:spPr>
          <a:xfrm>
            <a:off x="5886599" y="1866403"/>
            <a:ext cx="629700" cy="4434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Bb &amp; CP</a:t>
            </a:r>
            <a:endParaRPr/>
          </a:p>
        </p:txBody>
      </p:sp>
      <p:sp>
        <p:nvSpPr>
          <p:cNvPr id="243" name="Google Shape;243;g5c7742bae4_1_10"/>
          <p:cNvSpPr/>
          <p:nvPr/>
        </p:nvSpPr>
        <p:spPr>
          <a:xfrm>
            <a:off x="4941490" y="1866671"/>
            <a:ext cx="629700" cy="4434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Bb &amp; CP</a:t>
            </a:r>
            <a:endParaRPr/>
          </a:p>
        </p:txBody>
      </p:sp>
      <p:sp>
        <p:nvSpPr>
          <p:cNvPr id="291" name="Google Shape;291;g5c7742bae4_1_10"/>
          <p:cNvSpPr/>
          <p:nvPr/>
        </p:nvSpPr>
        <p:spPr>
          <a:xfrm>
            <a:off x="3996381" y="1865723"/>
            <a:ext cx="629700" cy="4434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Bb &amp; CP</a:t>
            </a:r>
            <a:endParaRPr/>
          </a:p>
        </p:txBody>
      </p:sp>
      <p:cxnSp>
        <p:nvCxnSpPr>
          <p:cNvPr id="292" name="Google Shape;292;g5c7742bae4_1_10"/>
          <p:cNvCxnSpPr/>
          <p:nvPr/>
        </p:nvCxnSpPr>
        <p:spPr>
          <a:xfrm>
            <a:off x="3996381" y="3803760"/>
            <a:ext cx="2462100" cy="0"/>
          </a:xfrm>
          <a:prstGeom prst="straightConnector1">
            <a:avLst/>
          </a:prstGeom>
          <a:noFill/>
          <a:ln w="9525" cap="flat" cmpd="sng">
            <a:solidFill>
              <a:schemeClr val="dk1"/>
            </a:solidFill>
            <a:prstDash val="solid"/>
            <a:round/>
            <a:headEnd type="none" w="sm" len="sm"/>
            <a:tailEnd type="triangle" w="med" len="med"/>
          </a:ln>
        </p:spPr>
      </p:cxnSp>
      <p:sp>
        <p:nvSpPr>
          <p:cNvPr id="293" name="Google Shape;293;g5c7742bae4_1_10"/>
          <p:cNvSpPr txBox="1"/>
          <p:nvPr/>
        </p:nvSpPr>
        <p:spPr>
          <a:xfrm>
            <a:off x="3868519" y="3656156"/>
            <a:ext cx="576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a:t>
            </a:r>
            <a:endParaRPr/>
          </a:p>
        </p:txBody>
      </p:sp>
      <p:sp>
        <p:nvSpPr>
          <p:cNvPr id="257" name="Google Shape;257;g5c7742bae4_1_10"/>
          <p:cNvSpPr/>
          <p:nvPr/>
        </p:nvSpPr>
        <p:spPr>
          <a:xfrm>
            <a:off x="2223491" y="4569804"/>
            <a:ext cx="629700" cy="4434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Bb &amp; CP</a:t>
            </a:r>
            <a:endParaRPr/>
          </a:p>
        </p:txBody>
      </p:sp>
      <p:sp>
        <p:nvSpPr>
          <p:cNvPr id="259" name="Google Shape;259;g5c7742bae4_1_10"/>
          <p:cNvSpPr/>
          <p:nvPr/>
        </p:nvSpPr>
        <p:spPr>
          <a:xfrm>
            <a:off x="3536697" y="4554862"/>
            <a:ext cx="629700" cy="4434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Bb &amp; CP</a:t>
            </a:r>
            <a:endParaRPr/>
          </a:p>
        </p:txBody>
      </p:sp>
      <p:sp>
        <p:nvSpPr>
          <p:cNvPr id="294" name="Google Shape;294;g5c7742bae4_1_10"/>
          <p:cNvSpPr/>
          <p:nvPr/>
        </p:nvSpPr>
        <p:spPr>
          <a:xfrm>
            <a:off x="1108893" y="4592050"/>
            <a:ext cx="629700" cy="4434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Bb &amp; CP</a:t>
            </a:r>
            <a:endParaRPr/>
          </a:p>
        </p:txBody>
      </p:sp>
      <p:cxnSp>
        <p:nvCxnSpPr>
          <p:cNvPr id="295" name="Google Shape;295;g5c7742bae4_1_10"/>
          <p:cNvCxnSpPr/>
          <p:nvPr/>
        </p:nvCxnSpPr>
        <p:spPr>
          <a:xfrm rot="10800000">
            <a:off x="6846148" y="4998442"/>
            <a:ext cx="0" cy="232800"/>
          </a:xfrm>
          <a:prstGeom prst="straightConnector1">
            <a:avLst/>
          </a:prstGeom>
          <a:noFill/>
          <a:ln w="9525" cap="flat" cmpd="sng">
            <a:solidFill>
              <a:schemeClr val="dk1"/>
            </a:solidFill>
            <a:prstDash val="solid"/>
            <a:round/>
            <a:headEnd type="none" w="sm" len="sm"/>
            <a:tailEnd type="triangle" w="med" len="med"/>
          </a:ln>
        </p:spPr>
      </p:cxnSp>
      <p:sp>
        <p:nvSpPr>
          <p:cNvPr id="296" name="Google Shape;296;g5c7742bae4_1_10"/>
          <p:cNvSpPr/>
          <p:nvPr/>
        </p:nvSpPr>
        <p:spPr>
          <a:xfrm>
            <a:off x="5400188" y="4554664"/>
            <a:ext cx="629700" cy="4434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Bb &amp; CP</a:t>
            </a:r>
            <a:endParaRPr/>
          </a:p>
        </p:txBody>
      </p:sp>
      <p:sp>
        <p:nvSpPr>
          <p:cNvPr id="297" name="Google Shape;297;g5c7742bae4_1_10"/>
          <p:cNvSpPr/>
          <p:nvPr/>
        </p:nvSpPr>
        <p:spPr>
          <a:xfrm>
            <a:off x="6526879" y="4566751"/>
            <a:ext cx="629700" cy="4434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Bb &amp; CP</a:t>
            </a:r>
            <a:endParaRPr/>
          </a:p>
        </p:txBody>
      </p:sp>
      <p:sp>
        <p:nvSpPr>
          <p:cNvPr id="298" name="Google Shape;298;g5c7742bae4_1_10"/>
          <p:cNvSpPr/>
          <p:nvPr/>
        </p:nvSpPr>
        <p:spPr>
          <a:xfrm>
            <a:off x="7840085" y="4592050"/>
            <a:ext cx="629700" cy="4434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200" b="0" i="0" u="none" strike="noStrike" cap="none">
                <a:solidFill>
                  <a:schemeClr val="lt1"/>
                </a:solidFill>
                <a:latin typeface="Arial"/>
                <a:ea typeface="Arial"/>
                <a:cs typeface="Arial"/>
                <a:sym typeface="Arial"/>
              </a:rPr>
              <a:t>Bb &amp; CP</a:t>
            </a:r>
            <a:endParaRPr/>
          </a:p>
        </p:txBody>
      </p:sp>
      <p:sp>
        <p:nvSpPr>
          <p:cNvPr id="299" name="Google Shape;299;g5c7742bae4_1_10"/>
          <p:cNvSpPr txBox="1"/>
          <p:nvPr/>
        </p:nvSpPr>
        <p:spPr>
          <a:xfrm flipH="1">
            <a:off x="8135928" y="6148590"/>
            <a:ext cx="429600" cy="257100"/>
          </a:xfrm>
          <a:prstGeom prst="rect">
            <a:avLst/>
          </a:prstGeom>
          <a:noFill/>
          <a:ln>
            <a:noFill/>
          </a:ln>
        </p:spPr>
        <p:txBody>
          <a:bodyPr spcFirstLastPara="1" wrap="square" lIns="0" tIns="0" rIns="0" bIns="0" anchor="t" anchorCtr="0">
            <a:noAutofit/>
          </a:bodyPr>
          <a:lstStyle/>
          <a:p>
            <a:pPr marL="0" marR="0" lvl="0" indent="0" algn="r"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[11]</a:t>
            </a:r>
            <a:endParaRPr/>
          </a:p>
        </p:txBody>
      </p:sp>
      <p:sp>
        <p:nvSpPr>
          <p:cNvPr id="300" name="Google Shape;300;g5c7742bae4_1_10"/>
          <p:cNvSpPr txBox="1"/>
          <p:nvPr/>
        </p:nvSpPr>
        <p:spPr>
          <a:xfrm flipH="1">
            <a:off x="8553301" y="6151219"/>
            <a:ext cx="384000" cy="257100"/>
          </a:xfrm>
          <a:prstGeom prst="rect">
            <a:avLst/>
          </a:prstGeom>
          <a:noFill/>
          <a:ln>
            <a:noFill/>
          </a:ln>
        </p:spPr>
        <p:txBody>
          <a:bodyPr spcFirstLastPara="1" wrap="square" lIns="0" tIns="0" rIns="0" bIns="0" anchor="t" anchorCtr="0">
            <a:noAutofit/>
          </a:bodyPr>
          <a:lstStyle/>
          <a:p>
            <a:pPr marL="0" marR="0" lvl="0" indent="0" algn="r"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[12]</a:t>
            </a:r>
            <a:endParaRPr/>
          </a:p>
        </p:txBody>
      </p:sp>
      <p:sp>
        <p:nvSpPr>
          <p:cNvPr id="301" name="Google Shape;301;g5c7742bae4_1_10"/>
          <p:cNvSpPr txBox="1"/>
          <p:nvPr/>
        </p:nvSpPr>
        <p:spPr>
          <a:xfrm flipH="1">
            <a:off x="8190201" y="6405840"/>
            <a:ext cx="384000" cy="257100"/>
          </a:xfrm>
          <a:prstGeom prst="rect">
            <a:avLst/>
          </a:prstGeom>
          <a:noFill/>
          <a:ln>
            <a:noFill/>
          </a:ln>
        </p:spPr>
        <p:txBody>
          <a:bodyPr spcFirstLastPara="1" wrap="square" lIns="0" tIns="0" rIns="0" bIns="0" anchor="t" anchorCtr="0">
            <a:noAutofit/>
          </a:bodyPr>
          <a:lstStyle/>
          <a:p>
            <a:pPr marL="0" marR="0" lvl="0" indent="0" algn="r"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[13]</a:t>
            </a:r>
            <a:endParaRPr/>
          </a:p>
        </p:txBody>
      </p:sp>
      <p:sp>
        <p:nvSpPr>
          <p:cNvPr id="302" name="Google Shape;302;g5c7742bae4_1_10"/>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5c164b5d39_0_28"/>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39725" algn="l" rtl="0">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marL="719999" lvl="0" indent="-339725" algn="l" rtl="0">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marL="1439999" lvl="1" indent="-177800" algn="l" rtl="0">
              <a:lnSpc>
                <a:spcPct val="114000"/>
              </a:lnSpc>
              <a:spcBef>
                <a:spcPts val="0"/>
              </a:spcBef>
              <a:spcAft>
                <a:spcPts val="0"/>
              </a:spcAft>
              <a:buClr>
                <a:srgbClr val="000000"/>
              </a:buClr>
              <a:buSzPts val="1600"/>
              <a:buAutoNum type="arabicPeriod"/>
            </a:pPr>
            <a:r>
              <a:rPr lang="de-DE">
                <a:solidFill>
                  <a:srgbClr val="000000"/>
                </a:solidFill>
              </a:rPr>
              <a:t>Definition</a:t>
            </a:r>
            <a:endParaRPr>
              <a:solidFill>
                <a:srgbClr val="000000"/>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Recurrent Multi-frame Single Shot Detector for Video Object Detection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Mobile Video Object Detection with Temporally aware Feature Maps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Feature Selective Small Object Detection via Knowledge-based recurrent attentive neural networks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Looking fast and slow: memory-guided mobile video object detection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Delving Deeper into Convolutional Networks for Learning Video Representations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Detect to track and track to detect </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marL="0" lvl="0" indent="0" algn="l" rtl="0">
              <a:lnSpc>
                <a:spcPct val="114000"/>
              </a:lnSpc>
              <a:spcBef>
                <a:spcPts val="0"/>
              </a:spcBef>
              <a:spcAft>
                <a:spcPts val="0"/>
              </a:spcAft>
              <a:buNone/>
            </a:pPr>
            <a:endParaRPr sz="2200"/>
          </a:p>
        </p:txBody>
      </p:sp>
      <p:sp>
        <p:nvSpPr>
          <p:cNvPr id="308" name="Google Shape;308;g5c164b5d39_0_28"/>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309" name="Google Shape;309;g5c164b5d39_0_28"/>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310" name="Google Shape;310;g5c164b5d39_0_28"/>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5c7a063fde_0_0"/>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8</a:t>
            </a:fld>
            <a:endParaRPr/>
          </a:p>
        </p:txBody>
      </p:sp>
      <p:sp>
        <p:nvSpPr>
          <p:cNvPr id="316" name="Google Shape;316;g5c7a063fde_0_0"/>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a:t>2.1 Definition </a:t>
            </a:r>
            <a:endParaRPr/>
          </a:p>
        </p:txBody>
      </p:sp>
      <p:sp>
        <p:nvSpPr>
          <p:cNvPr id="317" name="Google Shape;317;g5c7a063fde_0_0"/>
          <p:cNvSpPr/>
          <p:nvPr/>
        </p:nvSpPr>
        <p:spPr>
          <a:xfrm>
            <a:off x="2278520" y="2521468"/>
            <a:ext cx="984000" cy="6297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Feature Extractor</a:t>
            </a:r>
            <a:endParaRPr/>
          </a:p>
        </p:txBody>
      </p:sp>
      <p:pic>
        <p:nvPicPr>
          <p:cNvPr id="318" name="Google Shape;318;g5c7a063fde_0_0" descr="Bild"/>
          <p:cNvPicPr preferRelativeResize="0"/>
          <p:nvPr/>
        </p:nvPicPr>
        <p:blipFill rotWithShape="1">
          <a:blip r:embed="rId3">
            <a:alphaModFix/>
          </a:blip>
          <a:srcRect/>
          <a:stretch/>
        </p:blipFill>
        <p:spPr>
          <a:xfrm>
            <a:off x="1103145" y="2521468"/>
            <a:ext cx="629739" cy="629739"/>
          </a:xfrm>
          <a:prstGeom prst="rect">
            <a:avLst/>
          </a:prstGeom>
          <a:noFill/>
          <a:ln>
            <a:noFill/>
          </a:ln>
        </p:spPr>
      </p:pic>
      <p:sp>
        <p:nvSpPr>
          <p:cNvPr id="319" name="Google Shape;319;g5c7a063fde_0_0"/>
          <p:cNvSpPr txBox="1"/>
          <p:nvPr/>
        </p:nvSpPr>
        <p:spPr>
          <a:xfrm>
            <a:off x="473405" y="2707712"/>
            <a:ext cx="6297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a:t>
            </a:r>
            <a:endParaRPr/>
          </a:p>
        </p:txBody>
      </p:sp>
      <p:sp>
        <p:nvSpPr>
          <p:cNvPr id="320" name="Google Shape;320;g5c7a063fde_0_0"/>
          <p:cNvSpPr/>
          <p:nvPr/>
        </p:nvSpPr>
        <p:spPr>
          <a:xfrm>
            <a:off x="3808224" y="2534131"/>
            <a:ext cx="984000" cy="6297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RNN</a:t>
            </a:r>
            <a:endParaRPr/>
          </a:p>
        </p:txBody>
      </p:sp>
      <p:sp>
        <p:nvSpPr>
          <p:cNvPr id="321" name="Google Shape;321;g5c7a063fde_0_0"/>
          <p:cNvSpPr/>
          <p:nvPr/>
        </p:nvSpPr>
        <p:spPr>
          <a:xfrm>
            <a:off x="5337928" y="2534130"/>
            <a:ext cx="1098900" cy="629700"/>
          </a:xfrm>
          <a:prstGeom prst="roundRect">
            <a:avLst>
              <a:gd name="adj" fmla="val 16667"/>
            </a:avLst>
          </a:prstGeom>
          <a:solidFill>
            <a:schemeClr val="accent3"/>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(Detection Unit)</a:t>
            </a:r>
            <a:endParaRPr/>
          </a:p>
        </p:txBody>
      </p:sp>
      <p:cxnSp>
        <p:nvCxnSpPr>
          <p:cNvPr id="322" name="Google Shape;322;g5c7a063fde_0_0"/>
          <p:cNvCxnSpPr/>
          <p:nvPr/>
        </p:nvCxnSpPr>
        <p:spPr>
          <a:xfrm>
            <a:off x="1732881" y="2849846"/>
            <a:ext cx="545700" cy="5400"/>
          </a:xfrm>
          <a:prstGeom prst="straightConnector1">
            <a:avLst/>
          </a:prstGeom>
          <a:noFill/>
          <a:ln w="9525" cap="flat" cmpd="sng">
            <a:solidFill>
              <a:schemeClr val="dk1"/>
            </a:solidFill>
            <a:prstDash val="solid"/>
            <a:round/>
            <a:headEnd type="none" w="sm" len="sm"/>
            <a:tailEnd type="triangle" w="med" len="med"/>
          </a:ln>
        </p:spPr>
      </p:cxnSp>
      <p:cxnSp>
        <p:nvCxnSpPr>
          <p:cNvPr id="323" name="Google Shape;323;g5c7a063fde_0_0"/>
          <p:cNvCxnSpPr/>
          <p:nvPr/>
        </p:nvCxnSpPr>
        <p:spPr>
          <a:xfrm>
            <a:off x="3262587" y="2860907"/>
            <a:ext cx="545700" cy="5400"/>
          </a:xfrm>
          <a:prstGeom prst="straightConnector1">
            <a:avLst/>
          </a:prstGeom>
          <a:noFill/>
          <a:ln w="38100" cap="flat" cmpd="sng">
            <a:solidFill>
              <a:srgbClr val="FF9900"/>
            </a:solidFill>
            <a:prstDash val="solid"/>
            <a:round/>
            <a:headEnd type="none" w="sm" len="sm"/>
            <a:tailEnd type="triangle" w="med" len="med"/>
          </a:ln>
        </p:spPr>
      </p:cxnSp>
      <p:cxnSp>
        <p:nvCxnSpPr>
          <p:cNvPr id="324" name="Google Shape;324;g5c7a063fde_0_0"/>
          <p:cNvCxnSpPr/>
          <p:nvPr/>
        </p:nvCxnSpPr>
        <p:spPr>
          <a:xfrm>
            <a:off x="4792291" y="2866608"/>
            <a:ext cx="545700" cy="5400"/>
          </a:xfrm>
          <a:prstGeom prst="straightConnector1">
            <a:avLst/>
          </a:prstGeom>
          <a:noFill/>
          <a:ln w="9525" cap="flat" cmpd="sng">
            <a:solidFill>
              <a:schemeClr val="dk1"/>
            </a:solidFill>
            <a:prstDash val="solid"/>
            <a:round/>
            <a:headEnd type="none" w="sm" len="sm"/>
            <a:tailEnd type="triangle" w="med" len="med"/>
          </a:ln>
        </p:spPr>
      </p:cxnSp>
      <p:sp>
        <p:nvSpPr>
          <p:cNvPr id="325" name="Google Shape;325;g5c7a063fde_0_0"/>
          <p:cNvSpPr/>
          <p:nvPr/>
        </p:nvSpPr>
        <p:spPr>
          <a:xfrm>
            <a:off x="6982498" y="2458931"/>
            <a:ext cx="1399500" cy="820800"/>
          </a:xfrm>
          <a:prstGeom prst="roundRect">
            <a:avLst>
              <a:gd name="adj" fmla="val 16667"/>
            </a:avLst>
          </a:prstGeom>
          <a:solidFill>
            <a:srgbClr val="999999"/>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Bounding boxes + class probabilities</a:t>
            </a:r>
            <a:endParaRPr/>
          </a:p>
        </p:txBody>
      </p:sp>
      <p:cxnSp>
        <p:nvCxnSpPr>
          <p:cNvPr id="326" name="Google Shape;326;g5c7a063fde_0_0"/>
          <p:cNvCxnSpPr/>
          <p:nvPr/>
        </p:nvCxnSpPr>
        <p:spPr>
          <a:xfrm>
            <a:off x="6436862" y="2866607"/>
            <a:ext cx="545700" cy="5400"/>
          </a:xfrm>
          <a:prstGeom prst="straightConnector1">
            <a:avLst/>
          </a:prstGeom>
          <a:noFill/>
          <a:ln w="9525" cap="flat" cmpd="sng">
            <a:solidFill>
              <a:schemeClr val="dk1"/>
            </a:solidFill>
            <a:prstDash val="solid"/>
            <a:round/>
            <a:headEnd type="none" w="sm" len="sm"/>
            <a:tailEnd type="triangle" w="med" len="med"/>
          </a:ln>
        </p:spPr>
      </p:cxnSp>
      <p:sp>
        <p:nvSpPr>
          <p:cNvPr id="327" name="Google Shape;327;g5c7a063fde_0_0"/>
          <p:cNvSpPr/>
          <p:nvPr/>
        </p:nvSpPr>
        <p:spPr>
          <a:xfrm>
            <a:off x="1732874" y="4829832"/>
            <a:ext cx="762000" cy="504000"/>
          </a:xfrm>
          <a:prstGeom prst="rightArrow">
            <a:avLst>
              <a:gd name="adj1" fmla="val 50000"/>
              <a:gd name="adj2" fmla="val 50000"/>
            </a:avLst>
          </a:prstGeom>
          <a:solidFill>
            <a:schemeClr val="dk1"/>
          </a:solidFill>
          <a:ln>
            <a:noFill/>
          </a:ln>
        </p:spPr>
        <p:txBody>
          <a:bodyPr spcFirstLastPara="1" wrap="square" lIns="91425" tIns="45700" rIns="91425" bIns="45700" anchor="t" anchorCtr="0">
            <a:noAutofit/>
          </a:bodyPr>
          <a:lstStyle/>
          <a:p>
            <a:pPr marL="0" marR="0" lvl="0" indent="0" algn="ctr" rtl="0">
              <a:lnSpc>
                <a:spcPct val="114000"/>
              </a:lnSpc>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8" name="Google Shape;328;g5c7a063fde_0_0"/>
          <p:cNvSpPr txBox="1"/>
          <p:nvPr/>
        </p:nvSpPr>
        <p:spPr>
          <a:xfrm>
            <a:off x="2649957" y="4872072"/>
            <a:ext cx="3752700" cy="3537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2200" b="0" i="0" u="none" strike="noStrike" cap="none">
                <a:solidFill>
                  <a:schemeClr val="dk1"/>
                </a:solidFill>
                <a:latin typeface="Arial"/>
                <a:ea typeface="Arial"/>
                <a:cs typeface="Arial"/>
                <a:sym typeface="Arial"/>
              </a:rPr>
              <a:t>Features feeded into the RNN</a:t>
            </a:r>
            <a:endParaRPr/>
          </a:p>
        </p:txBody>
      </p:sp>
      <p:sp>
        <p:nvSpPr>
          <p:cNvPr id="329" name="Google Shape;329;g5c7a063fde_0_0"/>
          <p:cNvSpPr/>
          <p:nvPr/>
        </p:nvSpPr>
        <p:spPr>
          <a:xfrm>
            <a:off x="2278520" y="3715043"/>
            <a:ext cx="984000" cy="629700"/>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lt1"/>
                </a:solidFill>
                <a:latin typeface="Arial"/>
                <a:ea typeface="Arial"/>
                <a:cs typeface="Arial"/>
                <a:sym typeface="Arial"/>
              </a:rPr>
              <a:t>Feature Extractor</a:t>
            </a:r>
            <a:endParaRPr/>
          </a:p>
        </p:txBody>
      </p:sp>
      <p:pic>
        <p:nvPicPr>
          <p:cNvPr id="330" name="Google Shape;330;g5c7a063fde_0_0" descr="Bild"/>
          <p:cNvPicPr preferRelativeResize="0"/>
          <p:nvPr/>
        </p:nvPicPr>
        <p:blipFill rotWithShape="1">
          <a:blip r:embed="rId3">
            <a:alphaModFix/>
          </a:blip>
          <a:srcRect/>
          <a:stretch/>
        </p:blipFill>
        <p:spPr>
          <a:xfrm>
            <a:off x="1151820" y="3715030"/>
            <a:ext cx="629739" cy="629739"/>
          </a:xfrm>
          <a:prstGeom prst="rect">
            <a:avLst/>
          </a:prstGeom>
          <a:noFill/>
          <a:ln>
            <a:noFill/>
          </a:ln>
        </p:spPr>
      </p:pic>
      <p:sp>
        <p:nvSpPr>
          <p:cNvPr id="331" name="Google Shape;331;g5c7a063fde_0_0"/>
          <p:cNvSpPr txBox="1"/>
          <p:nvPr/>
        </p:nvSpPr>
        <p:spPr>
          <a:xfrm>
            <a:off x="311149" y="3901350"/>
            <a:ext cx="792000" cy="257100"/>
          </a:xfrm>
          <a:prstGeom prst="rect">
            <a:avLst/>
          </a:prstGeom>
          <a:noFill/>
          <a:ln>
            <a:noFill/>
          </a:ln>
        </p:spPr>
        <p:txBody>
          <a:bodyPr spcFirstLastPara="1" wrap="square" lIns="0" tIns="0" rIns="0" bIns="0" anchor="t" anchorCtr="0">
            <a:noAutofit/>
          </a:bodyPr>
          <a:lstStyle/>
          <a:p>
            <a:pPr marL="0" marR="0" lvl="0" indent="0" algn="l" rtl="0">
              <a:lnSpc>
                <a:spcPct val="114000"/>
              </a:lnSpc>
              <a:spcBef>
                <a:spcPts val="0"/>
              </a:spcBef>
              <a:spcAft>
                <a:spcPts val="0"/>
              </a:spcAft>
              <a:buNone/>
            </a:pPr>
            <a:r>
              <a:rPr lang="de-DE" sz="1600" b="0" i="0" u="none" strike="noStrike" cap="none">
                <a:solidFill>
                  <a:schemeClr val="dk1"/>
                </a:solidFill>
                <a:latin typeface="Arial"/>
                <a:ea typeface="Arial"/>
                <a:cs typeface="Arial"/>
                <a:sym typeface="Arial"/>
              </a:rPr>
              <a:t>Time t+1</a:t>
            </a:r>
            <a:endParaRPr/>
          </a:p>
        </p:txBody>
      </p:sp>
      <p:cxnSp>
        <p:nvCxnSpPr>
          <p:cNvPr id="332" name="Google Shape;332;g5c7a063fde_0_0"/>
          <p:cNvCxnSpPr>
            <a:stCxn id="330" idx="3"/>
            <a:endCxn id="329" idx="1"/>
          </p:cNvCxnSpPr>
          <p:nvPr/>
        </p:nvCxnSpPr>
        <p:spPr>
          <a:xfrm>
            <a:off x="1781559" y="4029900"/>
            <a:ext cx="497100" cy="0"/>
          </a:xfrm>
          <a:prstGeom prst="straightConnector1">
            <a:avLst/>
          </a:prstGeom>
          <a:noFill/>
          <a:ln w="9525" cap="flat" cmpd="sng">
            <a:solidFill>
              <a:schemeClr val="dk1"/>
            </a:solidFill>
            <a:prstDash val="solid"/>
            <a:round/>
            <a:headEnd type="none" w="sm" len="sm"/>
            <a:tailEnd type="triangle" w="med" len="med"/>
          </a:ln>
        </p:spPr>
      </p:cxnSp>
      <p:cxnSp>
        <p:nvCxnSpPr>
          <p:cNvPr id="333" name="Google Shape;333;g5c7a063fde_0_0"/>
          <p:cNvCxnSpPr>
            <a:stCxn id="329" idx="3"/>
            <a:endCxn id="334" idx="1"/>
          </p:cNvCxnSpPr>
          <p:nvPr/>
        </p:nvCxnSpPr>
        <p:spPr>
          <a:xfrm>
            <a:off x="3262520" y="4029893"/>
            <a:ext cx="545700" cy="0"/>
          </a:xfrm>
          <a:prstGeom prst="straightConnector1">
            <a:avLst/>
          </a:prstGeom>
          <a:noFill/>
          <a:ln w="38100" cap="flat" cmpd="sng">
            <a:solidFill>
              <a:srgbClr val="FF9900"/>
            </a:solidFill>
            <a:prstDash val="solid"/>
            <a:round/>
            <a:headEnd type="none" w="sm" len="sm"/>
            <a:tailEnd type="triangle" w="med" len="med"/>
          </a:ln>
        </p:spPr>
      </p:cxnSp>
      <p:sp>
        <p:nvSpPr>
          <p:cNvPr id="334" name="Google Shape;334;g5c7a063fde_0_0"/>
          <p:cNvSpPr/>
          <p:nvPr/>
        </p:nvSpPr>
        <p:spPr>
          <a:xfrm>
            <a:off x="3808224" y="3715056"/>
            <a:ext cx="984000" cy="629700"/>
          </a:xfrm>
          <a:prstGeom prst="roundRect">
            <a:avLst>
              <a:gd name="adj" fmla="val 16667"/>
            </a:avLst>
          </a:prstGeom>
          <a:solidFill>
            <a:schemeClr val="accen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de-DE" sz="1400" b="0" i="0" u="none" strike="noStrike" cap="none">
                <a:solidFill>
                  <a:schemeClr val="dk1"/>
                </a:solidFill>
                <a:latin typeface="Arial"/>
                <a:ea typeface="Arial"/>
                <a:cs typeface="Arial"/>
                <a:sym typeface="Arial"/>
              </a:rPr>
              <a:t>RNN</a:t>
            </a:r>
            <a:endParaRPr/>
          </a:p>
        </p:txBody>
      </p:sp>
      <p:cxnSp>
        <p:nvCxnSpPr>
          <p:cNvPr id="335" name="Google Shape;335;g5c7a063fde_0_0"/>
          <p:cNvCxnSpPr>
            <a:stCxn id="334" idx="0"/>
            <a:endCxn id="320" idx="2"/>
          </p:cNvCxnSpPr>
          <p:nvPr/>
        </p:nvCxnSpPr>
        <p:spPr>
          <a:xfrm rot="10800000">
            <a:off x="4300224" y="3163956"/>
            <a:ext cx="0" cy="551100"/>
          </a:xfrm>
          <a:prstGeom prst="straightConnector1">
            <a:avLst/>
          </a:prstGeom>
          <a:noFill/>
          <a:ln w="38100" cap="flat" cmpd="sng">
            <a:solidFill>
              <a:srgbClr val="FF9900"/>
            </a:solidFill>
            <a:prstDash val="solid"/>
            <a:round/>
            <a:headEnd type="none" w="sm" len="sm"/>
            <a:tailEnd type="triangle" w="med" len="med"/>
          </a:ln>
        </p:spPr>
      </p:cxnSp>
      <p:sp>
        <p:nvSpPr>
          <p:cNvPr id="336" name="Google Shape;336;g5c7a063fde_0_0"/>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5c164b5d39_0_35"/>
          <p:cNvSpPr txBox="1">
            <a:spLocks noGrp="1"/>
          </p:cNvSpPr>
          <p:nvPr>
            <p:ph type="body" idx="1"/>
          </p:nvPr>
        </p:nvSpPr>
        <p:spPr>
          <a:xfrm>
            <a:off x="319090" y="1762188"/>
            <a:ext cx="8508900" cy="4699500"/>
          </a:xfrm>
          <a:prstGeom prst="rect">
            <a:avLst/>
          </a:prstGeom>
          <a:noFill/>
          <a:ln>
            <a:noFill/>
          </a:ln>
        </p:spPr>
        <p:txBody>
          <a:bodyPr spcFirstLastPara="1" wrap="square" lIns="0" tIns="0" rIns="0" bIns="0" anchor="t" anchorCtr="0">
            <a:noAutofit/>
          </a:bodyPr>
          <a:lstStyle/>
          <a:p>
            <a:pPr marL="719999" lvl="0" indent="-339725" algn="l" rtl="0">
              <a:lnSpc>
                <a:spcPct val="114000"/>
              </a:lnSpc>
              <a:spcBef>
                <a:spcPts val="0"/>
              </a:spcBef>
              <a:spcAft>
                <a:spcPts val="0"/>
              </a:spcAft>
              <a:buClr>
                <a:srgbClr val="999999"/>
              </a:buClr>
              <a:buSzPts val="1600"/>
              <a:buFont typeface="Arial"/>
              <a:buAutoNum type="arabicPeriod"/>
            </a:pPr>
            <a:r>
              <a:rPr lang="de-DE">
                <a:solidFill>
                  <a:srgbClr val="999999"/>
                </a:solidFill>
              </a:rPr>
              <a:t>Intro</a:t>
            </a:r>
            <a:endParaRPr>
              <a:solidFill>
                <a:srgbClr val="999999"/>
              </a:solidFill>
            </a:endParaRPr>
          </a:p>
          <a:p>
            <a:pPr marL="719999" lvl="0" indent="-339725" algn="l" rtl="0">
              <a:lnSpc>
                <a:spcPct val="114000"/>
              </a:lnSpc>
              <a:spcBef>
                <a:spcPts val="0"/>
              </a:spcBef>
              <a:spcAft>
                <a:spcPts val="0"/>
              </a:spcAft>
              <a:buSzPts val="1600"/>
              <a:buAutoNum type="arabicPeriod"/>
            </a:pPr>
            <a:r>
              <a:rPr lang="de-DE">
                <a:solidFill>
                  <a:srgbClr val="000000"/>
                </a:solidFill>
              </a:rPr>
              <a:t>Feature-based Video Object Detection</a:t>
            </a:r>
            <a:endParaRPr>
              <a:solidFill>
                <a:srgbClr val="000000"/>
              </a:solidFill>
            </a:endParaRPr>
          </a:p>
          <a:p>
            <a:pPr marL="1439999" lvl="1" indent="-177800" algn="l" rtl="0">
              <a:lnSpc>
                <a:spcPct val="114000"/>
              </a:lnSpc>
              <a:spcBef>
                <a:spcPts val="0"/>
              </a:spcBef>
              <a:spcAft>
                <a:spcPts val="0"/>
              </a:spcAft>
              <a:buClr>
                <a:srgbClr val="999999"/>
              </a:buClr>
              <a:buSzPts val="1600"/>
              <a:buAutoNum type="arabicPeriod"/>
            </a:pPr>
            <a:r>
              <a:rPr lang="de-DE">
                <a:solidFill>
                  <a:srgbClr val="999999"/>
                </a:solidFill>
              </a:rPr>
              <a:t>Definition</a:t>
            </a:r>
            <a:endParaRPr>
              <a:solidFill>
                <a:srgbClr val="999999"/>
              </a:solidFill>
            </a:endParaRPr>
          </a:p>
          <a:p>
            <a:pPr marL="1439999" lvl="1" indent="-177800" algn="l" rtl="0">
              <a:spcBef>
                <a:spcPts val="0"/>
              </a:spcBef>
              <a:spcAft>
                <a:spcPts val="0"/>
              </a:spcAft>
              <a:buClr>
                <a:srgbClr val="000000"/>
              </a:buClr>
              <a:buSzPts val="1600"/>
              <a:buAutoNum type="arabicPeriod"/>
            </a:pPr>
            <a:r>
              <a:rPr lang="de-DE">
                <a:solidFill>
                  <a:srgbClr val="000000"/>
                </a:solidFill>
              </a:rPr>
              <a:t>Recurrent Multi-frame Single Shot Detector for Video Object Detection</a:t>
            </a:r>
            <a:endParaRPr>
              <a:solidFill>
                <a:srgbClr val="000000"/>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Mobile Video Object Detection with Temporally aware Feature Maps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Feature Selective Small Object Detection via Knowledge-based recurrent attentive neural networks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Looking fast and slow: memory-guided mobile video object detection</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Delving Deeper into Convolutional Networks for Learning Video Representations</a:t>
            </a:r>
            <a:endParaRPr>
              <a:solidFill>
                <a:srgbClr val="999999"/>
              </a:solidFill>
            </a:endParaRPr>
          </a:p>
          <a:p>
            <a:pPr marL="1439999" lvl="1" indent="-177800" algn="l" rtl="0">
              <a:spcBef>
                <a:spcPts val="0"/>
              </a:spcBef>
              <a:spcAft>
                <a:spcPts val="0"/>
              </a:spcAft>
              <a:buClr>
                <a:srgbClr val="999999"/>
              </a:buClr>
              <a:buSzPts val="1600"/>
              <a:buAutoNum type="arabicPeriod"/>
            </a:pPr>
            <a:r>
              <a:rPr lang="de-DE">
                <a:solidFill>
                  <a:srgbClr val="999999"/>
                </a:solidFill>
              </a:rPr>
              <a:t>Detect to track and track to detect </a:t>
            </a:r>
            <a:endParaRPr>
              <a:solidFill>
                <a:srgbClr val="999999"/>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Box-Level-based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Flow-based Video Object Detection</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Comparison of different approaches </a:t>
            </a:r>
            <a:endParaRPr>
              <a:solidFill>
                <a:srgbClr val="B7B7B7"/>
              </a:solidFill>
            </a:endParaRPr>
          </a:p>
          <a:p>
            <a:pPr marL="719999" lvl="0" indent="-339725" algn="l" rtl="0">
              <a:lnSpc>
                <a:spcPct val="114000"/>
              </a:lnSpc>
              <a:spcBef>
                <a:spcPts val="0"/>
              </a:spcBef>
              <a:spcAft>
                <a:spcPts val="0"/>
              </a:spcAft>
              <a:buClr>
                <a:srgbClr val="B7B7B7"/>
              </a:buClr>
              <a:buSzPts val="1600"/>
              <a:buAutoNum type="arabicPeriod"/>
            </a:pPr>
            <a:r>
              <a:rPr lang="de-DE">
                <a:solidFill>
                  <a:srgbClr val="B7B7B7"/>
                </a:solidFill>
              </a:rPr>
              <a:t>Outro</a:t>
            </a:r>
            <a:endParaRPr>
              <a:solidFill>
                <a:srgbClr val="B7B7B7"/>
              </a:solidFill>
            </a:endParaRPr>
          </a:p>
          <a:p>
            <a:pPr marL="0" lvl="0" indent="0" algn="l" rtl="0">
              <a:lnSpc>
                <a:spcPct val="114000"/>
              </a:lnSpc>
              <a:spcBef>
                <a:spcPts val="0"/>
              </a:spcBef>
              <a:spcAft>
                <a:spcPts val="0"/>
              </a:spcAft>
              <a:buNone/>
            </a:pPr>
            <a:endParaRPr sz="2200"/>
          </a:p>
        </p:txBody>
      </p:sp>
      <p:sp>
        <p:nvSpPr>
          <p:cNvPr id="342" name="Google Shape;342;g5c164b5d39_0_35"/>
          <p:cNvSpPr txBox="1">
            <a:spLocks noGrp="1"/>
          </p:cNvSpPr>
          <p:nvPr>
            <p:ph type="sldNum" idx="12"/>
          </p:nvPr>
        </p:nvSpPr>
        <p:spPr>
          <a:xfrm>
            <a:off x="6774934" y="6473313"/>
            <a:ext cx="2052000" cy="365100"/>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de-DE"/>
              <a:t>9</a:t>
            </a:fld>
            <a:endParaRPr/>
          </a:p>
        </p:txBody>
      </p:sp>
      <p:sp>
        <p:nvSpPr>
          <p:cNvPr id="343" name="Google Shape;343;g5c164b5d39_0_35"/>
          <p:cNvSpPr txBox="1">
            <a:spLocks noGrp="1"/>
          </p:cNvSpPr>
          <p:nvPr>
            <p:ph type="ftr" idx="11"/>
          </p:nvPr>
        </p:nvSpPr>
        <p:spPr>
          <a:xfrm>
            <a:off x="311162" y="6473313"/>
            <a:ext cx="6464400" cy="365100"/>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None/>
            </a:pPr>
            <a:r>
              <a:rPr lang="de-DE"/>
              <a:t>Ahmad Bin Qasim | Arnd Pettirsch (03708414)</a:t>
            </a:r>
            <a:endParaRPr/>
          </a:p>
        </p:txBody>
      </p:sp>
      <p:sp>
        <p:nvSpPr>
          <p:cNvPr id="344" name="Google Shape;344;g5c164b5d39_0_35"/>
          <p:cNvSpPr txBox="1">
            <a:spLocks noGrp="1"/>
          </p:cNvSpPr>
          <p:nvPr>
            <p:ph type="title"/>
          </p:nvPr>
        </p:nvSpPr>
        <p:spPr>
          <a:xfrm>
            <a:off x="319090" y="994334"/>
            <a:ext cx="8508900" cy="410400"/>
          </a:xfrm>
          <a:prstGeom prst="rect">
            <a:avLst/>
          </a:prstGeom>
          <a:noFill/>
          <a:ln>
            <a:noFill/>
          </a:ln>
        </p:spPr>
        <p:txBody>
          <a:bodyPr spcFirstLastPara="1" wrap="square" lIns="0" tIns="0" rIns="0" bIns="0" anchor="t" anchorCtr="0">
            <a:noAutofit/>
          </a:bodyPr>
          <a:lstStyle/>
          <a:p>
            <a:pPr marL="0" lvl="0" indent="0" algn="l" rtl="0">
              <a:lnSpc>
                <a:spcPct val="106666"/>
              </a:lnSpc>
              <a:spcBef>
                <a:spcPts val="0"/>
              </a:spcBef>
              <a:spcAft>
                <a:spcPts val="0"/>
              </a:spcAft>
              <a:buNone/>
            </a:pPr>
            <a:r>
              <a:rPr lang="de-DE" sz="3000"/>
              <a:t>Agenda</a:t>
            </a:r>
            <a:endParaRPr/>
          </a:p>
        </p:txBody>
      </p:sp>
    </p:spTree>
  </p:cSld>
  <p:clrMapOvr>
    <a:masterClrMapping/>
  </p:clrMapOvr>
</p:sld>
</file>

<file path=ppt/theme/theme1.xml><?xml version="1.0" encoding="utf-8"?>
<a:theme xmlns:a="http://schemas.openxmlformats.org/drawingml/2006/main" name="160104_TUM_Praesentation_p_v1">
  <a:themeElements>
    <a:clrScheme name="TUM">
      <a:dk1>
        <a:srgbClr val="000000"/>
      </a:dk1>
      <a:lt1>
        <a:srgbClr val="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halt">
  <a:themeElements>
    <a:clrScheme name="TUM">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halt">
  <a:themeElements>
    <a:clrScheme name="TUM">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Inhalt">
  <a:themeElements>
    <a:clrScheme name="TUM">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4452</Words>
  <Application>Microsoft Macintosh PowerPoint</Application>
  <PresentationFormat>Bildschirmpräsentation (4:3)</PresentationFormat>
  <Paragraphs>923</Paragraphs>
  <Slides>53</Slides>
  <Notes>53</Notes>
  <HiddenSlides>0</HiddenSlides>
  <MMClips>0</MMClips>
  <ScaleCrop>false</ScaleCrop>
  <HeadingPairs>
    <vt:vector size="6" baseType="variant">
      <vt:variant>
        <vt:lpstr>Verwendete Schriftarten</vt:lpstr>
      </vt:variant>
      <vt:variant>
        <vt:i4>3</vt:i4>
      </vt:variant>
      <vt:variant>
        <vt:lpstr>Design</vt:lpstr>
      </vt:variant>
      <vt:variant>
        <vt:i4>4</vt:i4>
      </vt:variant>
      <vt:variant>
        <vt:lpstr>Folientitel</vt:lpstr>
      </vt:variant>
      <vt:variant>
        <vt:i4>53</vt:i4>
      </vt:variant>
    </vt:vector>
  </HeadingPairs>
  <TitlesOfParts>
    <vt:vector size="60" baseType="lpstr">
      <vt:lpstr>Arial</vt:lpstr>
      <vt:lpstr>Calibri</vt:lpstr>
      <vt:lpstr>Noto Sans Symbols</vt:lpstr>
      <vt:lpstr>160104_TUM_Praesentation_p_v1</vt:lpstr>
      <vt:lpstr>Inhalt</vt:lpstr>
      <vt:lpstr>Inhalt</vt:lpstr>
      <vt:lpstr>Inhalt</vt:lpstr>
      <vt:lpstr>Recurrent Neural Networks for object detection</vt:lpstr>
      <vt:lpstr>Agenda</vt:lpstr>
      <vt:lpstr>Agenda</vt:lpstr>
      <vt:lpstr>1.1 Image and Video Object Detection</vt:lpstr>
      <vt:lpstr>Agenda</vt:lpstr>
      <vt:lpstr>1.2 Recurrent Neural Networks</vt:lpstr>
      <vt:lpstr>Agenda</vt:lpstr>
      <vt:lpstr>2.1 Definition </vt:lpstr>
      <vt:lpstr>Agenda</vt:lpstr>
      <vt:lpstr>2.2 Recurrent Multi-frame Single Shot Detector for Video Object Detection </vt:lpstr>
      <vt:lpstr>Agenda</vt:lpstr>
      <vt:lpstr>2.3 Mobile Video Object Detection with   Temporally-Aware Feature Maps</vt:lpstr>
      <vt:lpstr>Agenda</vt:lpstr>
      <vt:lpstr>2.4 Feature Selective Small Object Detection via Knowledge-based Recurrent Attentive Neural Network</vt:lpstr>
      <vt:lpstr>2.4 Feature Selective Small Object Detection via Knowledge-based Recurrent Attentive Neural Network</vt:lpstr>
      <vt:lpstr>Agenda</vt:lpstr>
      <vt:lpstr>2.5 Looking Fast and Slow: Memory-Guided Mobile Video Object Detection </vt:lpstr>
      <vt:lpstr>2.5 Looking Fast and Slow: Memory-Guided Mobile Video Object Detection </vt:lpstr>
      <vt:lpstr>Agenda</vt:lpstr>
      <vt:lpstr>2.7 Detect to track and track to detect</vt:lpstr>
      <vt:lpstr>2.7 Detect to track and track to detect</vt:lpstr>
      <vt:lpstr>Agenda</vt:lpstr>
      <vt:lpstr>3.1 Definition</vt:lpstr>
      <vt:lpstr>Agenda</vt:lpstr>
      <vt:lpstr>3.2 Object Detection from Video Tubelets with Convolutional Neural Networks </vt:lpstr>
      <vt:lpstr>Agenda</vt:lpstr>
      <vt:lpstr>3.3 Optimizing Video Object Detection via a Scale-Time Lattice </vt:lpstr>
      <vt:lpstr>3.3 Optimizing Video Object Detection via a Scale-Time Lattice </vt:lpstr>
      <vt:lpstr>Agenda</vt:lpstr>
      <vt:lpstr>3.4 Context Matters: Refining Object Detection in Video with Recurrent Neural Networks</vt:lpstr>
      <vt:lpstr>Agenda</vt:lpstr>
      <vt:lpstr>3.4 Spatially Supervised Recurrent Convolutional Neural Networks for Visual Object Tracking</vt:lpstr>
      <vt:lpstr>Agenda</vt:lpstr>
      <vt:lpstr>4.1 Definition</vt:lpstr>
      <vt:lpstr>Agenda</vt:lpstr>
      <vt:lpstr>4.2 Deep Feature Flow for Video Recognition</vt:lpstr>
      <vt:lpstr>Agenda</vt:lpstr>
      <vt:lpstr>Results - KITTI Dataset</vt:lpstr>
      <vt:lpstr>Results - ImageNet VID Dataset</vt:lpstr>
      <vt:lpstr>Results - COCO Dataset</vt:lpstr>
      <vt:lpstr>Results - OTB Challenge Dataset</vt:lpstr>
      <vt:lpstr>Agenda</vt:lpstr>
      <vt:lpstr>5.2 Conclusion Performance </vt:lpstr>
      <vt:lpstr>Agenda</vt:lpstr>
      <vt:lpstr>5.3 Conclusion Prediction Quality</vt:lpstr>
      <vt:lpstr>Agenda</vt:lpstr>
      <vt:lpstr>6.1 Conclusion</vt:lpstr>
      <vt:lpstr>Agenda</vt:lpstr>
      <vt:lpstr>6.2 Further Work</vt:lpstr>
      <vt:lpstr>Sources</vt:lpstr>
      <vt:lpstr>Sources</vt:lpstr>
      <vt:lpstr>Sources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 for object detection</dc:title>
  <dc:creator>Arnd Pettirsch</dc:creator>
  <cp:lastModifiedBy>Arnd Pettirsch</cp:lastModifiedBy>
  <cp:revision>1</cp:revision>
  <dcterms:created xsi:type="dcterms:W3CDTF">2019-06-11T09:20:04Z</dcterms:created>
  <dcterms:modified xsi:type="dcterms:W3CDTF">2019-06-27T06:16:58Z</dcterms:modified>
</cp:coreProperties>
</file>