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5"/>
    <p:sldMasterId id="2147483650" r:id="rId6"/>
    <p:sldMasterId id="2147483659"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Lst>
  <p:sldSz cy="6858000" cx="9144000"/>
  <p:notesSz cx="9925050" cy="66659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00">
          <p15:clr>
            <a:srgbClr val="A4A3A4"/>
          </p15:clr>
        </p15:guide>
        <p15:guide id="2" pos="3126">
          <p15:clr>
            <a:srgbClr val="A4A3A4"/>
          </p15:clr>
        </p15:guide>
      </p15:notesGuideLst>
    </p:ext>
    <p:ext uri="http://customooxmlschemas.google.com/">
      <go:slidesCustomData xmlns:go="http://customooxmlschemas.google.com/" r:id="rId65" roundtripDataSignature="AMtx7mj/gOlVKm0T0nxM9DrMsu5QdgVm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42D18C-F1FC-4F22-BDE7-5A9A1D0F89E7}">
  <a:tblStyle styleId="{7742D18C-F1FC-4F22-BDE7-5A9A1D0F89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C77BB32-FA21-4D1E-98D3-B9FD7729C172}"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00" orient="horz"/>
        <p:guide pos="3126"/>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customschemas.google.com/relationships/presentationmetadata" Target="metadata"/><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4300855" cy="333296"/>
          </a:xfrm>
          <a:prstGeom prst="rect">
            <a:avLst/>
          </a:prstGeom>
          <a:noFill/>
          <a:ln>
            <a:noFill/>
          </a:ln>
        </p:spPr>
        <p:txBody>
          <a:bodyPr anchorCtr="0" anchor="t" bIns="45350" lIns="90700" spcFirstLastPara="1" rIns="90700" wrap="square" tIns="453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621901" y="0"/>
            <a:ext cx="4300855" cy="333296"/>
          </a:xfrm>
          <a:prstGeom prst="rect">
            <a:avLst/>
          </a:prstGeom>
          <a:noFill/>
          <a:ln>
            <a:noFill/>
          </a:ln>
        </p:spPr>
        <p:txBody>
          <a:bodyPr anchorCtr="0" anchor="t" bIns="45350" lIns="90700" spcFirstLastPara="1" rIns="90700" wrap="square" tIns="453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506" y="3166309"/>
            <a:ext cx="7940040" cy="2999661"/>
          </a:xfrm>
          <a:prstGeom prst="rect">
            <a:avLst/>
          </a:prstGeom>
          <a:noFill/>
          <a:ln>
            <a:noFill/>
          </a:ln>
        </p:spPr>
        <p:txBody>
          <a:bodyPr anchorCtr="0" anchor="t" bIns="45350" lIns="90700" spcFirstLastPara="1" rIns="90700" wrap="square" tIns="4535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304800" lvl="1" marL="914400" marR="0" rtl="0" algn="l">
              <a:spcBef>
                <a:spcPts val="36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spcBef>
                <a:spcPts val="36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3pPr>
            <a:lvl4pPr indent="-304800" lvl="3" marL="1828800" marR="0" rtl="0" algn="l">
              <a:spcBef>
                <a:spcPts val="360"/>
              </a:spcBef>
              <a:spcAft>
                <a:spcPts val="0"/>
              </a:spcAft>
              <a:buClr>
                <a:schemeClr val="dk1"/>
              </a:buClr>
              <a:buSzPts val="1200"/>
              <a:buFont typeface="Courier New"/>
              <a:buChar char="o"/>
              <a:defRPr b="0" i="0" sz="1200" u="none" cap="none" strike="noStrike">
                <a:solidFill>
                  <a:schemeClr val="dk1"/>
                </a:solidFill>
                <a:latin typeface="Calibri"/>
                <a:ea typeface="Calibri"/>
                <a:cs typeface="Calibri"/>
                <a:sym typeface="Calibri"/>
              </a:defRPr>
            </a:lvl4pPr>
            <a:lvl5pPr indent="-304800" lvl="4" marL="2286000" marR="0" rtl="0" algn="l">
              <a:spcBef>
                <a:spcPts val="36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6331460"/>
            <a:ext cx="4300855" cy="333296"/>
          </a:xfrm>
          <a:prstGeom prst="rect">
            <a:avLst/>
          </a:prstGeom>
          <a:noFill/>
          <a:ln>
            <a:noFill/>
          </a:ln>
        </p:spPr>
        <p:txBody>
          <a:bodyPr anchorCtr="0" anchor="b" bIns="45350" lIns="90700" spcFirstLastPara="1" rIns="90700" wrap="square" tIns="453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621901" y="6331460"/>
            <a:ext cx="4300855" cy="333296"/>
          </a:xfrm>
          <a:prstGeom prst="rect">
            <a:avLst/>
          </a:prstGeom>
          <a:noFill/>
          <a:ln>
            <a:noFill/>
          </a:ln>
        </p:spPr>
        <p:txBody>
          <a:bodyPr anchorCtr="0" anchor="b" bIns="45350" lIns="90700" spcFirstLastPara="1" rIns="90700" wrap="square" tIns="4535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syncedreview/a-brief-overview-of-attention-mechanism-13c578ba9129"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h.github.io/posts/2015-08-Understanding-LSTMs/" TargetMode="External"/><Relationship Id="rId3" Type="http://schemas.openxmlformats.org/officeDocument/2006/relationships/hyperlink" Target="https://colah.github.io/posts/2015-08-Understanding-LSTM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notes"/>
          <p:cNvSpPr/>
          <p:nvPr>
            <p:ph idx="2"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notes"/>
          <p:cNvSpPr txBox="1"/>
          <p:nvPr>
            <p:ph idx="1" type="body"/>
          </p:nvPr>
        </p:nvSpPr>
        <p:spPr>
          <a:xfrm>
            <a:off x="992506" y="3166309"/>
            <a:ext cx="7940040" cy="2999661"/>
          </a:xfrm>
          <a:prstGeom prst="rect">
            <a:avLst/>
          </a:prstGeom>
          <a:noFill/>
          <a:ln>
            <a:noFill/>
          </a:ln>
        </p:spPr>
        <p:txBody>
          <a:bodyPr anchorCtr="0" anchor="t" bIns="45350" lIns="90700" spcFirstLastPara="1" rIns="90700" wrap="square" tIns="45350">
            <a:normAutofit/>
          </a:bodyPr>
          <a:lstStyle/>
          <a:p>
            <a:pPr indent="0" lvl="0" marL="0" rtl="0" algn="l">
              <a:spcBef>
                <a:spcPts val="0"/>
              </a:spcBef>
              <a:spcAft>
                <a:spcPts val="0"/>
              </a:spcAft>
              <a:buNone/>
            </a:pPr>
            <a:r>
              <a:t/>
            </a:r>
            <a:endParaRPr/>
          </a:p>
        </p:txBody>
      </p:sp>
      <p:sp>
        <p:nvSpPr>
          <p:cNvPr id="181" name="Google Shape;181;p1:notes"/>
          <p:cNvSpPr txBox="1"/>
          <p:nvPr>
            <p:ph idx="12" type="sldNum"/>
          </p:nvPr>
        </p:nvSpPr>
        <p:spPr>
          <a:xfrm>
            <a:off x="5621901" y="6331460"/>
            <a:ext cx="4300855" cy="333296"/>
          </a:xfrm>
          <a:prstGeom prst="rect">
            <a:avLst/>
          </a:prstGeom>
          <a:noFill/>
          <a:ln>
            <a:noFill/>
          </a:ln>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b6d0f61d4_0_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Single Shot Detector (SSD) meta-architecture two components</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Feature Extractor </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Convolutional and pooling layer </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Input: Image</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Output: Feature maps</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Detection Head </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Convolutional layer</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Input: Feature Maps</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Output: Bounding Boxes and Class probabilities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Main difference: Fusion layer after feature extractor</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Can be simple element-wise operation (add or max), simple concatenation of feature maps or a recurrent layer</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Best results with recurrent layer =&gt; RNN good fusion technique</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Output fed into standard SSD detection head -&gt; no extra labeled data necessary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Input into RNN only feature maps of previous time-steps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GRU; similar results then LSTM but faster</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SqueezeDet+ as baseline SSD -&gt; because it achieves state-of-the-art results on KITTI</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Different baseline SSD improvement for all with recurrancy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2.7% improvement to baseline SSD =&gt; RNN improves detection quality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No big lack in speed 55 fps to 50 fps</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No info on loss function even not in supplementary material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Using SequeezeNet Training strategies. First Pretrain SSD and then fine tuing strategy for RMFSSD</a:t>
            </a:r>
            <a:endParaRPr sz="1100"/>
          </a:p>
          <a:p>
            <a:pPr indent="0" lvl="0" marL="0" rtl="0" algn="l">
              <a:spcBef>
                <a:spcPts val="360"/>
              </a:spcBef>
              <a:spcAft>
                <a:spcPts val="0"/>
              </a:spcAft>
              <a:buNone/>
            </a:pPr>
            <a:r>
              <a:t/>
            </a:r>
            <a:endParaRPr/>
          </a:p>
        </p:txBody>
      </p:sp>
      <p:sp>
        <p:nvSpPr>
          <p:cNvPr id="347" name="Google Shape;347;g5b6d0f61d4_0_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c164b5d39_0_42: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90" name="Google Shape;390;g5c164b5d39_0_42: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9846a8322_0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8:00</a:t>
            </a:r>
            <a:endParaRPr/>
          </a:p>
          <a:p>
            <a:pPr indent="0" lvl="0" marL="0" rtl="0" algn="l">
              <a:spcBef>
                <a:spcPts val="360"/>
              </a:spcBef>
              <a:spcAft>
                <a:spcPts val="0"/>
              </a:spcAft>
              <a:buNone/>
            </a:pPr>
            <a:r>
              <a:t/>
            </a:r>
            <a:endParaRPr/>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Joined recurrent convolutional layer</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Combining standard convolutional layer with recurrent unit</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Better then efficient single-frame baselines -&gt; improvement must be due considering temporal context because no add of discriminative power</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On top of SSD network</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Bottleneck-LSTM with depthwise separable convolutions and bottleneck-design to reduce computational cost</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Reduces the number of input channels =&gt; bottleneck featuremap </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Fewer outputs then input channel</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More efficient then LSTM; and more efficient then GRU if there is more then one object in the frame</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More efficient comparable perfomance</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Mobilenet as baseline SSD</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Replaced all convolutions with depth wise separable convolutions </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Remove final layer</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Add LSTM directly in SSD -&gt; both temporal and spatial information encoded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LSTM state as features representing temporal context</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LSTM first after Conv Layer 13 -&gt; loest spatial dimension -&gt; save computational cost</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Multiplier to decrease channel size -&gt; lower costs e.g. Output of LSTM 0.25 of input</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Only uses previous frames for detection</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Multiple LSTM small benefit to single LSTM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Training</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RMSprop and asynchronous gradien descent</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First finetune SSD without LSTM up to Layer 13</a:t>
            </a:r>
            <a:endParaRPr sz="1100"/>
          </a:p>
          <a:p>
            <a:pPr indent="0" lvl="0" marL="0" rtl="0" algn="l">
              <a:spcBef>
                <a:spcPts val="360"/>
              </a:spcBef>
              <a:spcAft>
                <a:spcPts val="0"/>
              </a:spcAft>
              <a:buNone/>
            </a:pPr>
            <a:r>
              <a:rPr lang="de-DE">
                <a:latin typeface="Calibri"/>
                <a:ea typeface="Calibri"/>
                <a:cs typeface="Calibri"/>
                <a:sym typeface="Calibri"/>
              </a:rPr>
              <a:t>Outperformance Mobilenet -&gt; RNN good</a:t>
            </a:r>
            <a:endParaRPr/>
          </a:p>
        </p:txBody>
      </p:sp>
      <p:sp>
        <p:nvSpPr>
          <p:cNvPr id="398" name="Google Shape;398;g59846a8322_0_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5c164b5d39_0_49: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67" name="Google Shape;467;g5c164b5d39_0_49: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bf17c3469_1_79: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bf17c3469_1_79: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SqueezeNet source: Forrest N. Iandola, Song Han, Matthew W. Moskewicz, Khalid Ashraf, William J. Dally, Kurt Keutzer. Squeezenet: Alexnet-level Accuracy With 50x Fewer Parameters and &lt;.5mb Model Size. 2016</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The modifications carried out to SqueezeNet in this paper where: (they call it SqueezeNet+)</a:t>
            </a:r>
            <a:endParaRPr/>
          </a:p>
          <a:p>
            <a:pPr indent="-317500" lvl="0" marL="457200" rtl="0" algn="l">
              <a:spcBef>
                <a:spcPts val="360"/>
              </a:spcBef>
              <a:spcAft>
                <a:spcPts val="0"/>
              </a:spcAft>
              <a:buSzPts val="1400"/>
              <a:buAutoNum type="arabicPeriod"/>
            </a:pPr>
            <a:r>
              <a:rPr lang="de-DE"/>
              <a:t>T</a:t>
            </a:r>
            <a:r>
              <a:rPr lang="de-DE"/>
              <a:t>he original 7 7 kernel size is replaced by two 3 3 kernel size.</a:t>
            </a:r>
            <a:endParaRPr/>
          </a:p>
          <a:p>
            <a:pPr indent="-317500" lvl="0" marL="457200" rtl="0" algn="l">
              <a:spcBef>
                <a:spcPts val="0"/>
              </a:spcBef>
              <a:spcAft>
                <a:spcPts val="0"/>
              </a:spcAft>
              <a:buSzPts val="1400"/>
              <a:buAutoNum type="arabicPeriod"/>
            </a:pPr>
            <a:r>
              <a:rPr lang="de-DE"/>
              <a:t>Introduce</a:t>
            </a:r>
            <a:r>
              <a:rPr lang="de-DE"/>
              <a:t> the fully convolutional layer in backbone.</a:t>
            </a:r>
            <a:endParaRPr/>
          </a:p>
          <a:p>
            <a:pPr indent="-317500" lvl="0" marL="457200" rtl="0" algn="l">
              <a:spcBef>
                <a:spcPts val="0"/>
              </a:spcBef>
              <a:spcAft>
                <a:spcPts val="0"/>
              </a:spcAft>
              <a:buSzPts val="1400"/>
              <a:buAutoNum type="arabicPeriod"/>
            </a:pPr>
            <a:r>
              <a:rPr lang="de-DE"/>
              <a:t>Add two Fire modules at the end of the original model, thus setting up a new fine-tuned backbone.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Attention source: Ashish Vaswani, Noam Shazeer, Niki Parmar, Jakob Uszkoreit, Llion Jones, Aidan N. Gomez, Lukasz Kaiser, Illia Polosukhin. Attention Is All You Need. 2017.</a:t>
            </a:r>
            <a:endParaRPr/>
          </a:p>
          <a:p>
            <a:pPr indent="0" lvl="0" marL="0" rtl="0" algn="l">
              <a:spcBef>
                <a:spcPts val="360"/>
              </a:spcBef>
              <a:spcAft>
                <a:spcPts val="0"/>
              </a:spcAft>
              <a:buNone/>
            </a:pPr>
            <a:r>
              <a:rPr lang="de-DE" u="sng">
                <a:solidFill>
                  <a:schemeClr val="hlink"/>
                </a:solidFill>
                <a:hlinkClick r:id="rId2"/>
              </a:rPr>
              <a:t>https://medium.com/syncedreview/a-brief-overview-of-attention-mechanism-13c578ba9129</a:t>
            </a:r>
            <a:endParaRPr/>
          </a:p>
        </p:txBody>
      </p:sp>
      <p:sp>
        <p:nvSpPr>
          <p:cNvPr id="476" name="Google Shape;476;g5bf17c3469_1_79: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5c164b5d39_0_56: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516" name="Google Shape;516;g5c164b5d39_0_56: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5bf17c3469_1_2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bf17c3469_1_2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MobileNetV2 source: Mark Sandler, Andrew Howard, Menglong Zhu, Andrey Zhmoginov, Liang-Chieh Chen. MobileNetV2: Inverted Residuals and Linear Bottlenecks. 2019.</a:t>
            </a:r>
            <a:endParaRPr/>
          </a:p>
          <a:p>
            <a:pPr indent="0" lvl="0" marL="0" rtl="0" algn="l">
              <a:spcBef>
                <a:spcPts val="360"/>
              </a:spcBef>
              <a:spcAft>
                <a:spcPts val="0"/>
              </a:spcAft>
              <a:buNone/>
            </a:pPr>
            <a:r>
              <a:rPr lang="de-DE"/>
              <a:t>The MobileNetV2 architecture is based on an inverted residual structure where the input and output of the residual block are thin bottleneck layers opposite to traditional residual models which use expanded representations in the input an MobileNetV2 uses lightweight depthwise convolutions to filter features in the intermediate expansion layer.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Changes in the </a:t>
            </a:r>
            <a:r>
              <a:rPr lang="de-DE"/>
              <a:t>Convolutional</a:t>
            </a:r>
            <a:r>
              <a:rPr lang="de-DE"/>
              <a:t> LSTM:</a:t>
            </a:r>
            <a:endParaRPr/>
          </a:p>
          <a:p>
            <a:pPr indent="0" lvl="0" marL="0" rtl="0" algn="l">
              <a:spcBef>
                <a:spcPts val="360"/>
              </a:spcBef>
              <a:spcAft>
                <a:spcPts val="0"/>
              </a:spcAft>
              <a:buNone/>
            </a:pPr>
            <a:r>
              <a:rPr lang="de-DE"/>
              <a:t>They adopt the bottlenecking proposed in and add a skip connection between the bottleneck and output so that the bottleneck is part of the output. They also divide the LSTM state into groups and use grouped convolutions to process each one separately.</a:t>
            </a:r>
            <a:endParaRPr/>
          </a:p>
        </p:txBody>
      </p:sp>
      <p:sp>
        <p:nvSpPr>
          <p:cNvPr id="525" name="Google Shape;525;g5bf17c3469_1_2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5c164b5d39_0_7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580" name="Google Shape;580;g5c164b5d39_0_7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5: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An extension of R-FCN by extending the multi-task objective of R-FCN with a tracking loss that regresses object coordinates across frames.</a:t>
            </a:r>
            <a:endParaRPr/>
          </a:p>
          <a:p>
            <a:pPr indent="0" lvl="0" marL="0" rtl="0" algn="l">
              <a:spcBef>
                <a:spcPts val="360"/>
              </a:spcBef>
              <a:spcAft>
                <a:spcPts val="0"/>
              </a:spcAft>
              <a:buNone/>
            </a:pPr>
            <a:r>
              <a:rPr lang="de-DE"/>
              <a:t>R-FCN source: Jifeng Dai, Yi Li, Kaiming He, Jian Sun. R-FCN: Object Detection via Region-based Fully Convolutional Networks. 2016.</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Drawbacks of using the ROI tracking on correlation maps:</a:t>
            </a:r>
            <a:endParaRPr/>
          </a:p>
          <a:p>
            <a:pPr indent="0" lvl="0" marL="0" rtl="0" algn="l">
              <a:spcBef>
                <a:spcPts val="360"/>
              </a:spcBef>
              <a:spcAft>
                <a:spcPts val="0"/>
              </a:spcAft>
              <a:buNone/>
            </a:pPr>
            <a:r>
              <a:rPr lang="de-DE"/>
              <a:t>S</a:t>
            </a:r>
            <a:r>
              <a:rPr lang="de-DE"/>
              <a:t>uch an approach is that it does not exploit translational equivariance which means that the tracker has to learn all possible translations from training data. Thus such a tracker requires exceptional data augmentation (artificially scaling and shifting boxes) during training.</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de-DE"/>
              <a:t>RoI Pooling:</a:t>
            </a:r>
            <a:endParaRPr/>
          </a:p>
          <a:p>
            <a:pPr indent="0" lvl="0" marL="0" rtl="0" algn="l">
              <a:spcBef>
                <a:spcPts val="360"/>
              </a:spcBef>
              <a:spcAft>
                <a:spcPts val="0"/>
              </a:spcAft>
              <a:buClr>
                <a:schemeClr val="dk1"/>
              </a:buClr>
              <a:buSzPts val="1100"/>
              <a:buFont typeface="Arial"/>
              <a:buNone/>
            </a:pPr>
            <a:r>
              <a:rPr lang="de-DE"/>
              <a:t>It is a type of pooling layer which performs max pooling on inputs of non-uniform sizes and produces a small feature map of fixed size (say 7x7). The choice of this fixed size is a network hyper-parameter and is predefined.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RoI Tracking:</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Correlation Maps:</a:t>
            </a:r>
            <a:endParaRPr/>
          </a:p>
          <a:p>
            <a:pPr indent="-317500" lvl="0" marL="457200" rtl="0" algn="l">
              <a:spcBef>
                <a:spcPts val="360"/>
              </a:spcBef>
              <a:spcAft>
                <a:spcPts val="0"/>
              </a:spcAft>
              <a:buSzPts val="1400"/>
              <a:buAutoNum type="arabicPeriod"/>
            </a:pPr>
            <a:r>
              <a:rPr lang="de-DE"/>
              <a:t>They restrict correlation to a local neighbourhood.</a:t>
            </a:r>
            <a:endParaRPr/>
          </a:p>
        </p:txBody>
      </p:sp>
      <p:sp>
        <p:nvSpPr>
          <p:cNvPr id="588" name="Google Shape;588;p5:notes"/>
          <p:cNvSpPr/>
          <p:nvPr>
            <p:ph idx="2"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5c7ef9a283_0_206: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633" name="Google Shape;633;g5c7ef9a283_0_206: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88" name="Google Shape;188;p2:notes"/>
          <p:cNvSpPr/>
          <p:nvPr>
            <p:ph idx="2"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5c164b5d39_0_9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5c164b5d39_0_9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642" name="Google Shape;642;g5c164b5d39_0_9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5c7742bae4_1_33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657" name="Google Shape;657;g5c7742bae4_1_334: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b87b13229_0_3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b87b13229_0_3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Temporal Propagation:</a:t>
            </a:r>
            <a:endParaRPr/>
          </a:p>
          <a:p>
            <a:pPr indent="0" lvl="0" marL="0" rtl="0" algn="l">
              <a:spcBef>
                <a:spcPts val="360"/>
              </a:spcBef>
              <a:spcAft>
                <a:spcPts val="0"/>
              </a:spcAft>
              <a:buNone/>
            </a:pPr>
            <a:r>
              <a:rPr lang="de-DE"/>
              <a:t>They adopt Motion History Image (MHI) as the motion representation which can be computed very efficiently and preserve sufficient motion information for the propagation. </a:t>
            </a:r>
            <a:endParaRPr/>
          </a:p>
          <a:p>
            <a:pPr indent="0" lvl="0" marL="0" rtl="0" algn="l">
              <a:spcBef>
                <a:spcPts val="360"/>
              </a:spcBef>
              <a:spcAft>
                <a:spcPts val="0"/>
              </a:spcAft>
              <a:buNone/>
            </a:pPr>
            <a:r>
              <a:rPr lang="de-DE"/>
              <a:t>They use a small network (ResNet-18 in our experiments) with RoIAlign layer to extract the features of each box region. On top of the RoI-wise features, a regressor is learned to predict the object movement from t to t+T.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RoIAlign:</a:t>
            </a:r>
            <a:endParaRPr/>
          </a:p>
          <a:p>
            <a:pPr indent="0" lvl="0" marL="0" rtl="0" algn="l">
              <a:spcBef>
                <a:spcPts val="360"/>
              </a:spcBef>
              <a:spcAft>
                <a:spcPts val="0"/>
              </a:spcAft>
              <a:buNone/>
            </a:pPr>
            <a:r>
              <a:rPr lang="de-DE"/>
              <a:t>Unlike the RoI pooling layer, RoI Align does not adjust the input proposal from RPN to fit the feature map correctly. It simply takes the object proposal and divides it into a certain number of bins. In each bin, a certain number of points are sampled and value at those points is determined using the bilinear interpolation.</a:t>
            </a:r>
            <a:endParaRPr/>
          </a:p>
        </p:txBody>
      </p:sp>
      <p:sp>
        <p:nvSpPr>
          <p:cNvPr id="666" name="Google Shape;666;g5b87b13229_0_3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5c7742bae4_1_34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722" name="Google Shape;722;g5c7742bae4_1_34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c7ef9a283_0_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First train pseudo labeler – CNN for object detection</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Pseudo-labeler</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Domain-adapted CNN – in this case YOLO</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Then RNN</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Detection loss; similarity loss; Category loss and prediction consistent loss</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Each Square losses</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Maximal 68.73 mAP  (no info on fps) on Youtube-Objects dataset</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Wrong prediction fed into RNN -&gt; can not recover</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Due to movement and close procimity failure case 2 wrong localization</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7.1 improvement in comparison to DA-YOLO</a:t>
            </a:r>
            <a:endParaRPr sz="1100"/>
          </a:p>
          <a:p>
            <a:pPr indent="0" lvl="0" marL="0" rtl="0" algn="l">
              <a:spcBef>
                <a:spcPts val="360"/>
              </a:spcBef>
              <a:spcAft>
                <a:spcPts val="0"/>
              </a:spcAft>
              <a:buNone/>
            </a:pPr>
            <a:r>
              <a:t/>
            </a:r>
            <a:endParaRPr/>
          </a:p>
        </p:txBody>
      </p:sp>
      <p:sp>
        <p:nvSpPr>
          <p:cNvPr id="730" name="Google Shape;730;g5c7ef9a283_0_4: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5c7742bae4_1_34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772" name="Google Shape;772;g5c7742bae4_1_348: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5c7ef9a283_0_99: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Combines Feature and Box-level approach</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LSTM fed with High-level visual feature with region information</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YOLO to create features and region informations</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First pre-train yolo</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Only Bounding-boxes no class probabilities fed into LSTM</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Location prediction can be also converted into heat-map</a:t>
            </a:r>
            <a:endParaRPr sz="1100"/>
          </a:p>
          <a:p>
            <a:pPr indent="0" lvl="0" marL="0" rtl="0" algn="l">
              <a:spcBef>
                <a:spcPts val="360"/>
              </a:spcBef>
              <a:spcAft>
                <a:spcPts val="0"/>
              </a:spcAft>
              <a:buNone/>
            </a:pPr>
            <a:r>
              <a:t/>
            </a:r>
            <a:endParaRPr/>
          </a:p>
        </p:txBody>
      </p:sp>
      <p:sp>
        <p:nvSpPr>
          <p:cNvPr id="780" name="Google Shape;780;g5c7ef9a283_0_99: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5c164b5d39_0_126: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825" name="Google Shape;825;g5c164b5d39_0_126: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5c7a063fde_0_7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833" name="Google Shape;833;g5c7a063fde_0_7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5c164b5d39_0_14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851" name="Google Shape;851;g5c164b5d39_0_14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c164b5d39_0_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96" name="Google Shape;196;g5c164b5d39_0_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5c5e27aaf1_1_7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24:00</a:t>
            </a:r>
            <a:endParaRPr/>
          </a:p>
          <a:p>
            <a:pPr indent="0" lvl="0" marL="0" rtl="0" algn="l">
              <a:spcBef>
                <a:spcPts val="360"/>
              </a:spcBef>
              <a:spcAft>
                <a:spcPts val="0"/>
              </a:spcAft>
              <a:buNone/>
            </a:pPr>
            <a:r>
              <a:t/>
            </a:r>
            <a:endParaRPr/>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Feature Network </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Fully convolutional </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Outputs feature maps</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ResNet</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Task Network</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Recognition over the feature maps</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R-FCN</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Similarity in frames even stronger in deeper feature maps</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Flow Network</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Propagates back the location in current frame to lacation in key frame</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Flow network depends on </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Feature warping (interpolation)</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Flow field </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Scale field</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State of the art CNN FLowNet</a:t>
            </a:r>
            <a:endParaRPr sz="1100"/>
          </a:p>
          <a:p>
            <a:pPr indent="0" lvl="0" marL="0" rtl="0" algn="l">
              <a:spcBef>
                <a:spcPts val="360"/>
              </a:spcBef>
              <a:spcAft>
                <a:spcPts val="0"/>
              </a:spcAft>
              <a:buNone/>
            </a:pPr>
            <a:r>
              <a:t/>
            </a:r>
            <a:endParaRPr/>
          </a:p>
        </p:txBody>
      </p:sp>
      <p:sp>
        <p:nvSpPr>
          <p:cNvPr id="859" name="Google Shape;859;g5c5e27aaf1_1_7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g5c164b5d39_0_14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887" name="Google Shape;887;g5c164b5d39_0_14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5c164b5d39_0_154: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5c164b5d39_0_15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896" name="Google Shape;896;g5c164b5d39_0_154: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5b8beb4fdd_1_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5b8beb4fdd_1_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905" name="Google Shape;905;g5b8beb4fdd_1_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5b8beb4fdd_1_1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5b8beb4fdd_1_1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914" name="Google Shape;914;g5b8beb4fdd_1_1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g5c7742bae4_1_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c7742bae4_1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25:30</a:t>
            </a:r>
            <a:endParaRPr/>
          </a:p>
          <a:p>
            <a:pPr indent="0" lvl="0" marL="0" rtl="0" algn="l">
              <a:spcBef>
                <a:spcPts val="360"/>
              </a:spcBef>
              <a:spcAft>
                <a:spcPts val="0"/>
              </a:spcAft>
              <a:buNone/>
            </a:pPr>
            <a:r>
              <a:t/>
            </a:r>
            <a:endParaRPr/>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IOU – intersection-over-union</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Compared with top 9 trackers OTB-30</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TRE, the tracker is initialized on a different frame (i.e., with a temporal spread), and in SRE, the tracker is initialized with a noisy bounding box (i.e., with a spatial spread)</a:t>
            </a:r>
            <a:endParaRPr sz="1100"/>
          </a:p>
          <a:p>
            <a:pPr indent="0" lvl="0" marL="0" rtl="0" algn="l">
              <a:spcBef>
                <a:spcPts val="360"/>
              </a:spcBef>
              <a:spcAft>
                <a:spcPts val="0"/>
              </a:spcAft>
              <a:buNone/>
            </a:pPr>
            <a:r>
              <a:t/>
            </a:r>
            <a:endParaRPr/>
          </a:p>
        </p:txBody>
      </p:sp>
      <p:sp>
        <p:nvSpPr>
          <p:cNvPr id="927" name="Google Shape;927;g5c7742bae4_1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g5c164b5d39_0_163: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937" name="Google Shape;937;g5c164b5d39_0_163: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g5c164b5d39_0_17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5c164b5d39_0_17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27:00</a:t>
            </a:r>
            <a:endParaRPr/>
          </a:p>
        </p:txBody>
      </p:sp>
      <p:sp>
        <p:nvSpPr>
          <p:cNvPr id="946" name="Google Shape;946;g5c164b5d39_0_17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5c164b5d39_0_17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967" name="Google Shape;967;g5c164b5d39_0_17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5c7742bae4_1_25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28:30</a:t>
            </a:r>
            <a:endParaRPr/>
          </a:p>
          <a:p>
            <a:pPr indent="0" lvl="0" marL="0" rtl="0" algn="l">
              <a:spcBef>
                <a:spcPts val="360"/>
              </a:spcBef>
              <a:spcAft>
                <a:spcPts val="0"/>
              </a:spcAft>
              <a:buNone/>
            </a:pPr>
            <a:r>
              <a:t/>
            </a:r>
            <a:endParaRPr/>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[2] flow comparatevily slow</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Multiple LSTM small benefit to single LSTM in [2]</a:t>
            </a:r>
            <a:endParaRPr sz="1100"/>
          </a:p>
          <a:p>
            <a:pPr indent="0" lvl="0" marL="0" rtl="0" algn="l">
              <a:spcBef>
                <a:spcPts val="360"/>
              </a:spcBef>
              <a:spcAft>
                <a:spcPts val="0"/>
              </a:spcAft>
              <a:buNone/>
            </a:pPr>
            <a:r>
              <a:t/>
            </a:r>
            <a:endParaRPr/>
          </a:p>
        </p:txBody>
      </p:sp>
      <p:sp>
        <p:nvSpPr>
          <p:cNvPr id="975" name="Google Shape;975;g5c7742bae4_1_255: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2:30</a:t>
            </a:r>
            <a:endParaRPr/>
          </a:p>
          <a:p>
            <a:pPr indent="0" lvl="0" marL="0" rtl="0" algn="l">
              <a:spcBef>
                <a:spcPts val="360"/>
              </a:spcBef>
              <a:spcAft>
                <a:spcPts val="0"/>
              </a:spcAft>
              <a:buNone/>
            </a:pPr>
            <a:r>
              <a:rPr lang="de-DE" sz="1000"/>
              <a:t>Image Object Detection methods used before advent of Deep Learning:</a:t>
            </a:r>
            <a:endParaRPr sz="1000"/>
          </a:p>
          <a:p>
            <a:pPr indent="-292100" lvl="0" marL="457200" rtl="0" algn="l">
              <a:spcBef>
                <a:spcPts val="360"/>
              </a:spcBef>
              <a:spcAft>
                <a:spcPts val="0"/>
              </a:spcAft>
              <a:buSzPts val="1000"/>
              <a:buAutoNum type="arabicPeriod"/>
            </a:pPr>
            <a:r>
              <a:rPr lang="de-DE" sz="1000"/>
              <a:t>B</a:t>
            </a:r>
            <a:r>
              <a:rPr lang="de-DE" sz="1000"/>
              <a:t>ag of Visual Words (BOVW)</a:t>
            </a:r>
            <a:endParaRPr sz="1000"/>
          </a:p>
          <a:p>
            <a:pPr indent="-292100" lvl="0" marL="457200" rtl="0" algn="l">
              <a:spcBef>
                <a:spcPts val="0"/>
              </a:spcBef>
              <a:spcAft>
                <a:spcPts val="0"/>
              </a:spcAft>
              <a:buSzPts val="1000"/>
              <a:buAutoNum type="arabicPeriod"/>
            </a:pPr>
            <a:r>
              <a:rPr lang="de-DE" sz="1000"/>
              <a:t>Part-based models</a:t>
            </a:r>
            <a:endParaRPr sz="1000"/>
          </a:p>
          <a:p>
            <a:pPr indent="-292100" lvl="0" marL="457200" rtl="0" algn="l">
              <a:spcBef>
                <a:spcPts val="0"/>
              </a:spcBef>
              <a:spcAft>
                <a:spcPts val="0"/>
              </a:spcAft>
              <a:buSzPts val="1000"/>
              <a:buAutoNum type="arabicPeriod"/>
            </a:pPr>
            <a:r>
              <a:rPr lang="de-DE" sz="1000"/>
              <a:t>Discriminative Models (Logistic Regression, Support Vector Machines etc.)</a:t>
            </a:r>
            <a:endParaRPr sz="1000"/>
          </a:p>
          <a:p>
            <a:pPr indent="-292100" lvl="0" marL="457200" rtl="0" algn="l">
              <a:spcBef>
                <a:spcPts val="0"/>
              </a:spcBef>
              <a:spcAft>
                <a:spcPts val="0"/>
              </a:spcAft>
              <a:buSzPts val="1000"/>
              <a:buAutoNum type="arabicPeriod"/>
            </a:pPr>
            <a:r>
              <a:rPr lang="de-DE" sz="1000"/>
              <a:t>Generative Models (Gaussian Mixture Models etc.)</a:t>
            </a:r>
            <a:endParaRPr sz="1000"/>
          </a:p>
          <a:p>
            <a:pPr indent="0" lvl="0" marL="0" rtl="0" algn="l">
              <a:spcBef>
                <a:spcPts val="360"/>
              </a:spcBef>
              <a:spcAft>
                <a:spcPts val="0"/>
              </a:spcAft>
              <a:buNone/>
            </a:pPr>
            <a:r>
              <a:t/>
            </a:r>
            <a:endParaRPr sz="1000"/>
          </a:p>
          <a:p>
            <a:pPr indent="0" lvl="0" marL="0" rtl="0" algn="l">
              <a:spcBef>
                <a:spcPts val="360"/>
              </a:spcBef>
              <a:spcAft>
                <a:spcPts val="0"/>
              </a:spcAft>
              <a:buNone/>
            </a:pPr>
            <a:r>
              <a:t/>
            </a:r>
            <a:endParaRPr sz="1000"/>
          </a:p>
          <a:p>
            <a:pPr indent="0" lvl="0" marL="0" rtl="0" algn="l">
              <a:spcBef>
                <a:spcPts val="360"/>
              </a:spcBef>
              <a:spcAft>
                <a:spcPts val="0"/>
              </a:spcAft>
              <a:buNone/>
            </a:pPr>
            <a:r>
              <a:t/>
            </a:r>
            <a:endParaRPr/>
          </a:p>
        </p:txBody>
      </p:sp>
      <p:sp>
        <p:nvSpPr>
          <p:cNvPr id="204" name="Google Shape;204;p3:notes"/>
          <p:cNvSpPr/>
          <p:nvPr>
            <p:ph idx="2"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5c164b5d39_0_19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02" name="Google Shape;1002;g5c164b5d39_0_19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5c7a063fde_0_21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29:00</a:t>
            </a:r>
            <a:endParaRPr/>
          </a:p>
        </p:txBody>
      </p:sp>
      <p:sp>
        <p:nvSpPr>
          <p:cNvPr id="1010" name="Google Shape;1010;g5c7a063fde_0_21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Google Shape;1018;g5b8e1e5094_0_2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19" name="Google Shape;1019;g5b8e1e5094_0_24: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g5c625d504c_0_14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30-31</a:t>
            </a:r>
            <a:endParaRPr/>
          </a:p>
        </p:txBody>
      </p:sp>
      <p:sp>
        <p:nvSpPr>
          <p:cNvPr id="1027" name="Google Shape;1027;g5c625d504c_0_145: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5b6d0f61d4_0_9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53" name="Google Shape;1053;g5b6d0f61d4_0_95: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9" name="Shape 1059"/>
        <p:cNvGrpSpPr/>
        <p:nvPr/>
      </p:nvGrpSpPr>
      <p:grpSpPr>
        <a:xfrm>
          <a:off x="0" y="0"/>
          <a:ext cx="0" cy="0"/>
          <a:chOff x="0" y="0"/>
          <a:chExt cx="0" cy="0"/>
        </a:xfrm>
      </p:grpSpPr>
      <p:sp>
        <p:nvSpPr>
          <p:cNvPr id="1060" name="Google Shape;1060;g5b8e1e5094_0_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5b8e1e5094_0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62" name="Google Shape;1062;g5b8e1e5094_0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8" name="Shape 1068"/>
        <p:cNvGrpSpPr/>
        <p:nvPr/>
      </p:nvGrpSpPr>
      <p:grpSpPr>
        <a:xfrm>
          <a:off x="0" y="0"/>
          <a:ext cx="0" cy="0"/>
          <a:chOff x="0" y="0"/>
          <a:chExt cx="0" cy="0"/>
        </a:xfrm>
      </p:grpSpPr>
      <p:sp>
        <p:nvSpPr>
          <p:cNvPr id="1069" name="Google Shape;1069;g5c7742bae4_1_14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5c7742bae4_1_14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71" name="Google Shape;1071;g5c7742bae4_1_147: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7" name="Shape 1077"/>
        <p:cNvGrpSpPr/>
        <p:nvPr/>
      </p:nvGrpSpPr>
      <p:grpSpPr>
        <a:xfrm>
          <a:off x="0" y="0"/>
          <a:ext cx="0" cy="0"/>
          <a:chOff x="0" y="0"/>
          <a:chExt cx="0" cy="0"/>
        </a:xfrm>
      </p:grpSpPr>
      <p:sp>
        <p:nvSpPr>
          <p:cNvPr id="1078" name="Google Shape;1078;g5c8037c6e1_2_62: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5c8037c6e1_2_62: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80" name="Google Shape;1080;g5c8037c6e1_2_62: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5c164b5d39_0_242: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5c164b5d39_0_242: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88" name="Google Shape;1088;g5c164b5d39_0_242: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g5c8037c6e1_2_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5c8037c6e1_2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96" name="Google Shape;1096;g5c8037c6e1_2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c164b5d39_0_1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12" name="Google Shape;212;g5c164b5d39_0_14: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5c8037c6e1_2_7: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5c8037c6e1_2_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103" name="Google Shape;1103;g5c8037c6e1_2_7: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5c8037c6e1_2_18: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c8037c6e1_2_1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115" name="Google Shape;1115;g5c8037c6e1_2_18: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4" name="Shape 1124"/>
        <p:cNvGrpSpPr/>
        <p:nvPr/>
      </p:nvGrpSpPr>
      <p:grpSpPr>
        <a:xfrm>
          <a:off x="0" y="0"/>
          <a:ext cx="0" cy="0"/>
          <a:chOff x="0" y="0"/>
          <a:chExt cx="0" cy="0"/>
        </a:xfrm>
      </p:grpSpPr>
      <p:sp>
        <p:nvSpPr>
          <p:cNvPr id="1125" name="Google Shape;1125;g5c8037c6e1_2_29: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5c8037c6e1_2_29: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127" name="Google Shape;1127;g5c8037c6e1_2_29: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5c8037c6e1_2_4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c8037c6e1_2_4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18:00</a:t>
            </a:r>
            <a:endParaRPr/>
          </a:p>
        </p:txBody>
      </p:sp>
      <p:sp>
        <p:nvSpPr>
          <p:cNvPr id="1139" name="Google Shape;1139;g5c8037c6e1_2_4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Google Shape;1149;g5c8037c6e1_2_11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150" name="Google Shape;1150;g5c8037c6e1_2_118: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6" name="Shape 1156"/>
        <p:cNvGrpSpPr/>
        <p:nvPr/>
      </p:nvGrpSpPr>
      <p:grpSpPr>
        <a:xfrm>
          <a:off x="0" y="0"/>
          <a:ext cx="0" cy="0"/>
          <a:chOff x="0" y="0"/>
          <a:chExt cx="0" cy="0"/>
        </a:xfrm>
      </p:grpSpPr>
      <p:sp>
        <p:nvSpPr>
          <p:cNvPr id="1157" name="Google Shape;1157;g5c8037c6e1_2_125: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5c8037c6e1_2_12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0"/>
              </a:spcBef>
              <a:spcAft>
                <a:spcPts val="0"/>
              </a:spcAft>
              <a:buNone/>
            </a:pPr>
            <a:r>
              <a:rPr lang="de-DE" sz="1400">
                <a:solidFill>
                  <a:srgbClr val="000000"/>
                </a:solidFill>
              </a:rPr>
              <a:t>High Conf. Proposal Tracking is also renamed as Tubelet Proposal in the paper.</a:t>
            </a:r>
            <a:endParaRPr sz="1400">
              <a:solidFill>
                <a:srgbClr val="000000"/>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t/>
            </a:r>
            <a:endParaRPr sz="1400">
              <a:solidFill>
                <a:schemeClr val="lt1"/>
              </a:solidFill>
            </a:endParaRPr>
          </a:p>
        </p:txBody>
      </p:sp>
      <p:sp>
        <p:nvSpPr>
          <p:cNvPr id="1159" name="Google Shape;1159;g5c8037c6e1_2_125: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c7742bae4_1_1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rPr lang="de-DE"/>
              <a:t>4:00</a:t>
            </a:r>
            <a:endParaRPr/>
          </a:p>
          <a:p>
            <a:pPr indent="0" lvl="0" marL="0" rtl="0" algn="l">
              <a:spcBef>
                <a:spcPts val="360"/>
              </a:spcBef>
              <a:spcAft>
                <a:spcPts val="0"/>
              </a:spcAft>
              <a:buNone/>
            </a:pPr>
            <a:r>
              <a:t/>
            </a:r>
            <a:endParaRPr/>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Neural Network</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Input (e.g. Image) -&gt; NN -&gt; Output (e.g. Bounding Boxes and Class probabilities</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Recurrent Neural Networks (RNN)</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Processing sequential data</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Core concept: Parameter sharing  - developed in the 80s </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Parameter sharing over sequence e.g.: Time by adding cycles into the computational graph </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Cycles drawn in a time sequence “connections” between time steps</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i="1" lang="de-DE" sz="1100"/>
              <a:t>Source: DeepLearning Book</a:t>
            </a:r>
            <a:endParaRPr i="1"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Lots of different approaches and versions -&gt; introduce two popular recurrent units:</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Long-Short Term Memory Units (LSTM)</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RNNs helpful to get the context from previous information</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E.g.: “the clouds are in the </a:t>
            </a:r>
            <a:r>
              <a:rPr i="1" lang="de-DE" sz="1100"/>
              <a:t>sky</a:t>
            </a:r>
            <a:r>
              <a:rPr lang="de-DE" sz="1100"/>
              <a:t>” -&gt; easy to predict the word “sky”</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Sometimes relevant information further back </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E.g.: I grew up in France… I can speak France fluently”</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-&gt; RNN not able to learn this</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LSTM addresses this problem -&gt; long-term dependencies </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4 repeating layers instead of 1</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Key of LSTM: cell state</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LSTM can remove or add information to cell state; e.g.: France</a:t>
            </a:r>
            <a:endParaRPr sz="1100"/>
          </a:p>
          <a:p>
            <a:pPr indent="-228600" lvl="0" marL="137160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Regulated by structures called gates -&gt; e.g.: do not add information from the word “can”</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Source:</a:t>
            </a:r>
            <a:r>
              <a:rPr lang="de-DE" sz="1100" u="sng">
                <a:solidFill>
                  <a:schemeClr val="hlink"/>
                </a:solidFill>
                <a:hlinkClick r:id="rId2"/>
              </a:rPr>
              <a:t>https://colah.github.io/posts/2015-08-Understanding-LSTMs/</a:t>
            </a:r>
            <a:endParaRPr sz="1100" u="sng">
              <a:solidFill>
                <a:schemeClr val="hlink"/>
              </a:solidFill>
              <a:hlinkClick r:id="rId3"/>
            </a:endParaRPr>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Gated Recurrent Unit (GRU)</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lang="de-DE" sz="1100"/>
              <a:t>Main difference to LSTM is that single gating unit simultaneously controls the forgetting factor and the decision to update the state unit</a:t>
            </a:r>
            <a:endParaRPr sz="1100"/>
          </a:p>
          <a:p>
            <a:pPr indent="-228600" lvl="0" marL="914400" rtl="0" algn="l">
              <a:lnSpc>
                <a:spcPct val="115000"/>
              </a:lnSpc>
              <a:spcBef>
                <a:spcPts val="0"/>
              </a:spcBef>
              <a:spcAft>
                <a:spcPts val="0"/>
              </a:spcAft>
              <a:buClr>
                <a:schemeClr val="dk1"/>
              </a:buClr>
              <a:buSzPts val="1100"/>
              <a:buFont typeface="Arial"/>
              <a:buNone/>
            </a:pPr>
            <a:r>
              <a:rPr lang="de-DE" sz="1100">
                <a:latin typeface="Courier New"/>
                <a:ea typeface="Courier New"/>
                <a:cs typeface="Courier New"/>
                <a:sym typeface="Courier New"/>
              </a:rPr>
              <a:t>o</a:t>
            </a:r>
            <a:r>
              <a:rPr lang="de-DE" sz="700">
                <a:latin typeface="Times New Roman"/>
                <a:ea typeface="Times New Roman"/>
                <a:cs typeface="Times New Roman"/>
                <a:sym typeface="Times New Roman"/>
              </a:rPr>
              <a:t>   </a:t>
            </a:r>
            <a:r>
              <a:rPr i="1" lang="de-DE" sz="1100"/>
              <a:t>Source: Deep Learning book</a:t>
            </a:r>
            <a:endParaRPr i="1" sz="1100"/>
          </a:p>
          <a:p>
            <a:pPr indent="0" lvl="0" marL="0" rtl="0" algn="l">
              <a:spcBef>
                <a:spcPts val="360"/>
              </a:spcBef>
              <a:spcAft>
                <a:spcPts val="0"/>
              </a:spcAft>
              <a:buNone/>
            </a:pPr>
            <a:r>
              <a:t/>
            </a:r>
            <a:endParaRPr/>
          </a:p>
        </p:txBody>
      </p:sp>
      <p:sp>
        <p:nvSpPr>
          <p:cNvPr id="220" name="Google Shape;220;g5c7742bae4_1_1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c164b5d39_0_2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05" name="Google Shape;305;g5c164b5d39_0_28: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c7a063fde_0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Based on the paper: Recurrent Multi-frame Single Shot Detector for Video Object Detection which differs between feature-level approaches and box-level techniques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Feature-level approaches use detectors which integrate features from multiple frames </a:t>
            </a:r>
            <a:endParaRPr sz="1100"/>
          </a:p>
          <a:p>
            <a:pPr indent="-228600" lvl="0" marL="0" rtl="0" algn="l">
              <a:lnSpc>
                <a:spcPct val="115000"/>
              </a:lnSpc>
              <a:spcBef>
                <a:spcPts val="0"/>
              </a:spcBef>
              <a:spcAft>
                <a:spcPts val="0"/>
              </a:spcAft>
              <a:buClr>
                <a:schemeClr val="dk1"/>
              </a:buClr>
              <a:buSzPts val="1100"/>
              <a:buFont typeface="Arial"/>
              <a:buNone/>
            </a:pPr>
            <a:r>
              <a:rPr lang="de-DE" sz="1100"/>
              <a:t>·</a:t>
            </a:r>
            <a:r>
              <a:rPr lang="de-DE" sz="700">
                <a:latin typeface="Times New Roman"/>
                <a:ea typeface="Times New Roman"/>
                <a:cs typeface="Times New Roman"/>
                <a:sym typeface="Times New Roman"/>
              </a:rPr>
              <a:t>      </a:t>
            </a:r>
            <a:r>
              <a:rPr lang="de-DE" sz="1100"/>
              <a:t>Sometimes detection unit integrated in RNN</a:t>
            </a:r>
            <a:endParaRPr sz="1100"/>
          </a:p>
          <a:p>
            <a:pPr indent="0" lvl="0" marL="0" rtl="0" algn="l">
              <a:spcBef>
                <a:spcPts val="360"/>
              </a:spcBef>
              <a:spcAft>
                <a:spcPts val="0"/>
              </a:spcAft>
              <a:buNone/>
            </a:pPr>
            <a:r>
              <a:t/>
            </a:r>
            <a:endParaRPr/>
          </a:p>
        </p:txBody>
      </p:sp>
      <p:sp>
        <p:nvSpPr>
          <p:cNvPr id="313" name="Google Shape;313;g5c7a063fde_0_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c164b5d39_0_3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39" name="Google Shape;339;g5c164b5d39_0_35: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13" name="Shape 13"/>
        <p:cNvGrpSpPr/>
        <p:nvPr/>
      </p:nvGrpSpPr>
      <p:grpSpPr>
        <a:xfrm>
          <a:off x="0" y="0"/>
          <a:ext cx="0" cy="0"/>
          <a:chOff x="0" y="0"/>
          <a:chExt cx="0" cy="0"/>
        </a:xfrm>
      </p:grpSpPr>
      <p:sp>
        <p:nvSpPr>
          <p:cNvPr id="14" name="Google Shape;14;p10"/>
          <p:cNvSpPr txBox="1"/>
          <p:nvPr>
            <p:ph idx="1" type="body"/>
          </p:nvPr>
        </p:nvSpPr>
        <p:spPr>
          <a:xfrm>
            <a:off x="319088" y="1978720"/>
            <a:ext cx="8508999" cy="1274125"/>
          </a:xfrm>
          <a:prstGeom prst="rect">
            <a:avLst/>
          </a:prstGeom>
          <a:noFill/>
          <a:ln>
            <a:noFill/>
          </a:ln>
        </p:spPr>
        <p:txBody>
          <a:bodyPr anchorCtr="0" anchor="t" bIns="0" lIns="0" spcFirstLastPara="1" rIns="0" wrap="square" tIns="0">
            <a:noAutofit/>
          </a:bodyPr>
          <a:lstStyle>
            <a:lvl1pPr indent="-228600" lvl="0" marL="457200" marR="0" rtl="0" algn="l">
              <a:lnSpc>
                <a:spcPct val="15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10"/>
          <p:cNvSpPr/>
          <p:nvPr/>
        </p:nvSpPr>
        <p:spPr>
          <a:xfrm>
            <a:off x="8347635" y="6408271"/>
            <a:ext cx="575236" cy="3585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6" name="Google Shape;16;p10"/>
          <p:cNvSpPr txBox="1"/>
          <p:nvPr>
            <p:ph idx="12" type="sldNum"/>
          </p:nvPr>
        </p:nvSpPr>
        <p:spPr>
          <a:xfrm>
            <a:off x="6774934" y="6473313"/>
            <a:ext cx="2052000"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7" name="Google Shape;17;p10"/>
          <p:cNvSpPr txBox="1"/>
          <p:nvPr>
            <p:ph idx="11" type="ftr"/>
          </p:nvPr>
        </p:nvSpPr>
        <p:spPr>
          <a:xfrm>
            <a:off x="311162" y="6473313"/>
            <a:ext cx="7829538" cy="384687"/>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p:cSld name="Inhalt">
    <p:spTree>
      <p:nvGrpSpPr>
        <p:cNvPr id="76" name="Shape 76"/>
        <p:cNvGrpSpPr/>
        <p:nvPr/>
      </p:nvGrpSpPr>
      <p:grpSpPr>
        <a:xfrm>
          <a:off x="0" y="0"/>
          <a:ext cx="0" cy="0"/>
          <a:chOff x="0" y="0"/>
          <a:chExt cx="0" cy="0"/>
        </a:xfrm>
      </p:grpSpPr>
      <p:sp>
        <p:nvSpPr>
          <p:cNvPr id="77" name="Google Shape;77;g5c7ef9a283_0_49"/>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g5c7ef9a283_0_49"/>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79" name="Google Shape;79;g5c7ef9a283_0_4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g5c7ef9a283_0_49"/>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81" name="Shape 81"/>
        <p:cNvGrpSpPr/>
        <p:nvPr/>
      </p:nvGrpSpPr>
      <p:grpSpPr>
        <a:xfrm>
          <a:off x="0" y="0"/>
          <a:ext cx="0" cy="0"/>
          <a:chOff x="0" y="0"/>
          <a:chExt cx="0" cy="0"/>
        </a:xfrm>
      </p:grpSpPr>
      <p:sp>
        <p:nvSpPr>
          <p:cNvPr id="82" name="Google Shape;82;g5c7ef9a283_0_54"/>
          <p:cNvSpPr txBox="1"/>
          <p:nvPr>
            <p:ph idx="1" type="body"/>
          </p:nvPr>
        </p:nvSpPr>
        <p:spPr>
          <a:xfrm>
            <a:off x="319088" y="1978720"/>
            <a:ext cx="8508900" cy="1274100"/>
          </a:xfrm>
          <a:prstGeom prst="rect">
            <a:avLst/>
          </a:prstGeom>
          <a:noFill/>
          <a:ln>
            <a:noFill/>
          </a:ln>
        </p:spPr>
        <p:txBody>
          <a:bodyPr anchorCtr="0" anchor="t" bIns="0" lIns="0" spcFirstLastPara="1" rIns="0" wrap="square" tIns="0">
            <a:noAutofit/>
          </a:bodyPr>
          <a:lstStyle>
            <a:lvl1pPr indent="-228600" lvl="0" marL="457200" marR="0" rtl="0" algn="l">
              <a:lnSpc>
                <a:spcPct val="15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3" name="Google Shape;83;g5c7ef9a283_0_54"/>
          <p:cNvSpPr/>
          <p:nvPr/>
        </p:nvSpPr>
        <p:spPr>
          <a:xfrm>
            <a:off x="8347635" y="6408271"/>
            <a:ext cx="575100" cy="35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4" name="Google Shape;84;g5c7ef9a283_0_54"/>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85" name="Google Shape;85;g5c7ef9a283_0_5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5c7ef9a283_0_54"/>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 Text">
  <p:cSld name="Inhalt + Text">
    <p:spTree>
      <p:nvGrpSpPr>
        <p:cNvPr id="87" name="Shape 87"/>
        <p:cNvGrpSpPr/>
        <p:nvPr/>
      </p:nvGrpSpPr>
      <p:grpSpPr>
        <a:xfrm>
          <a:off x="0" y="0"/>
          <a:ext cx="0" cy="0"/>
          <a:chOff x="0" y="0"/>
          <a:chExt cx="0" cy="0"/>
        </a:xfrm>
      </p:grpSpPr>
      <p:sp>
        <p:nvSpPr>
          <p:cNvPr id="88" name="Google Shape;88;g5c7ef9a283_0_60"/>
          <p:cNvSpPr txBox="1"/>
          <p:nvPr>
            <p:ph idx="1" type="body"/>
          </p:nvPr>
        </p:nvSpPr>
        <p:spPr>
          <a:xfrm>
            <a:off x="319090" y="2499360"/>
            <a:ext cx="8508900" cy="3962400"/>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9" name="Google Shape;89;g5c7ef9a283_0_60"/>
          <p:cNvSpPr txBox="1"/>
          <p:nvPr>
            <p:ph idx="12" type="sldNum"/>
          </p:nvPr>
        </p:nvSpPr>
        <p:spPr>
          <a:xfrm>
            <a:off x="6774934" y="6473313"/>
            <a:ext cx="2052000" cy="365100"/>
          </a:xfrm>
          <a:prstGeom prst="rect">
            <a:avLst/>
          </a:prstGeom>
          <a:solidFill>
            <a:schemeClr val="lt1"/>
          </a:solid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90" name="Google Shape;90;g5c7ef9a283_0_60"/>
          <p:cNvSpPr txBox="1"/>
          <p:nvPr>
            <p:ph idx="11" type="ftr"/>
          </p:nvPr>
        </p:nvSpPr>
        <p:spPr>
          <a:xfrm>
            <a:off x="311162" y="6473313"/>
            <a:ext cx="6464400" cy="365100"/>
          </a:xfrm>
          <a:prstGeom prst="rect">
            <a:avLst/>
          </a:prstGeom>
          <a:solidFill>
            <a:schemeClr val="lt1"/>
          </a:solid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5c7ef9a283_0_60"/>
          <p:cNvSpPr txBox="1"/>
          <p:nvPr>
            <p:ph idx="2" type="body"/>
          </p:nvPr>
        </p:nvSpPr>
        <p:spPr>
          <a:xfrm>
            <a:off x="319089" y="1762188"/>
            <a:ext cx="8508900" cy="714900"/>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2" name="Google Shape;92;g5c7ef9a283_0_60"/>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p:cSld name="zwei Inhalte">
    <p:spTree>
      <p:nvGrpSpPr>
        <p:cNvPr id="93" name="Shape 93"/>
        <p:cNvGrpSpPr/>
        <p:nvPr/>
      </p:nvGrpSpPr>
      <p:grpSpPr>
        <a:xfrm>
          <a:off x="0" y="0"/>
          <a:ext cx="0" cy="0"/>
          <a:chOff x="0" y="0"/>
          <a:chExt cx="0" cy="0"/>
        </a:xfrm>
      </p:grpSpPr>
      <p:sp>
        <p:nvSpPr>
          <p:cNvPr id="94" name="Google Shape;94;g5c7ef9a283_0_66"/>
          <p:cNvSpPr txBox="1"/>
          <p:nvPr>
            <p:ph idx="1" type="body"/>
          </p:nvPr>
        </p:nvSpPr>
        <p:spPr>
          <a:xfrm>
            <a:off x="319091" y="1762188"/>
            <a:ext cx="4180800" cy="46875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5" name="Google Shape;95;g5c7ef9a283_0_66"/>
          <p:cNvSpPr txBox="1"/>
          <p:nvPr>
            <p:ph idx="2" type="body"/>
          </p:nvPr>
        </p:nvSpPr>
        <p:spPr>
          <a:xfrm>
            <a:off x="4647179" y="1762188"/>
            <a:ext cx="4180800" cy="46875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g5c7ef9a283_0_66"/>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97" name="Google Shape;97;g5c7ef9a283_0_66"/>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5c7ef9a283_0_66"/>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p:cSld name="Zwei Inhalte + Text">
    <p:spTree>
      <p:nvGrpSpPr>
        <p:cNvPr id="99" name="Shape 99"/>
        <p:cNvGrpSpPr/>
        <p:nvPr/>
      </p:nvGrpSpPr>
      <p:grpSpPr>
        <a:xfrm>
          <a:off x="0" y="0"/>
          <a:ext cx="0" cy="0"/>
          <a:chOff x="0" y="0"/>
          <a:chExt cx="0" cy="0"/>
        </a:xfrm>
      </p:grpSpPr>
      <p:sp>
        <p:nvSpPr>
          <p:cNvPr id="100" name="Google Shape;100;g5c7ef9a283_0_72"/>
          <p:cNvSpPr txBox="1"/>
          <p:nvPr>
            <p:ph idx="1" type="body"/>
          </p:nvPr>
        </p:nvSpPr>
        <p:spPr>
          <a:xfrm>
            <a:off x="319089" y="1762188"/>
            <a:ext cx="8508900" cy="7149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1" name="Google Shape;101;g5c7ef9a283_0_72"/>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02" name="Google Shape;102;g5c7ef9a283_0_72"/>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5c7ef9a283_0_72"/>
          <p:cNvSpPr txBox="1"/>
          <p:nvPr>
            <p:ph idx="2" type="body"/>
          </p:nvPr>
        </p:nvSpPr>
        <p:spPr>
          <a:xfrm>
            <a:off x="316992" y="2484000"/>
            <a:ext cx="4242900" cy="3974700"/>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4" name="Google Shape;104;g5c7ef9a283_0_72"/>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 name="Google Shape;105;g5c7ef9a283_0_72"/>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Hintergrund)">
  <p:cSld name="Zwei Inhalte + Text (Hintergrund)">
    <p:spTree>
      <p:nvGrpSpPr>
        <p:cNvPr id="106" name="Shape 106"/>
        <p:cNvGrpSpPr/>
        <p:nvPr/>
      </p:nvGrpSpPr>
      <p:grpSpPr>
        <a:xfrm>
          <a:off x="0" y="0"/>
          <a:ext cx="0" cy="0"/>
          <a:chOff x="0" y="0"/>
          <a:chExt cx="0" cy="0"/>
        </a:xfrm>
      </p:grpSpPr>
      <p:sp>
        <p:nvSpPr>
          <p:cNvPr id="107" name="Google Shape;107;g5c7ef9a283_0_79"/>
          <p:cNvSpPr/>
          <p:nvPr/>
        </p:nvSpPr>
        <p:spPr>
          <a:xfrm>
            <a:off x="0" y="2477139"/>
            <a:ext cx="9144000" cy="43809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sz="1000">
              <a:solidFill>
                <a:schemeClr val="dk1"/>
              </a:solidFill>
              <a:latin typeface="Arial"/>
              <a:ea typeface="Arial"/>
              <a:cs typeface="Arial"/>
              <a:sym typeface="Arial"/>
            </a:endParaRPr>
          </a:p>
        </p:txBody>
      </p:sp>
      <p:sp>
        <p:nvSpPr>
          <p:cNvPr id="108" name="Google Shape;108;g5c7ef9a283_0_79"/>
          <p:cNvSpPr txBox="1"/>
          <p:nvPr>
            <p:ph idx="1" type="body"/>
          </p:nvPr>
        </p:nvSpPr>
        <p:spPr>
          <a:xfrm>
            <a:off x="319089" y="1762188"/>
            <a:ext cx="8508900" cy="7149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g5c7ef9a283_0_79"/>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10" name="Google Shape;110;g5c7ef9a283_0_7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5c7ef9a283_0_79"/>
          <p:cNvSpPr txBox="1"/>
          <p:nvPr>
            <p:ph idx="2" type="body"/>
          </p:nvPr>
        </p:nvSpPr>
        <p:spPr>
          <a:xfrm>
            <a:off x="316992" y="2484000"/>
            <a:ext cx="4242900" cy="3974700"/>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2" name="Google Shape;112;g5c7ef9a283_0_79"/>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3" name="Google Shape;113;g5c7ef9a283_0_79"/>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oße Bilder">
  <p:cSld name="große Bilder">
    <p:spTree>
      <p:nvGrpSpPr>
        <p:cNvPr id="114" name="Shape 114"/>
        <p:cNvGrpSpPr/>
        <p:nvPr/>
      </p:nvGrpSpPr>
      <p:grpSpPr>
        <a:xfrm>
          <a:off x="0" y="0"/>
          <a:ext cx="0" cy="0"/>
          <a:chOff x="0" y="0"/>
          <a:chExt cx="0" cy="0"/>
        </a:xfrm>
      </p:grpSpPr>
      <p:sp>
        <p:nvSpPr>
          <p:cNvPr id="115" name="Google Shape;115;g5c7ef9a283_0_87"/>
          <p:cNvSpPr txBox="1"/>
          <p:nvPr>
            <p:ph idx="1" type="body"/>
          </p:nvPr>
        </p:nvSpPr>
        <p:spPr>
          <a:xfrm>
            <a:off x="319089" y="1762188"/>
            <a:ext cx="8508900" cy="7149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6" name="Google Shape;116;g5c7ef9a283_0_8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17" name="Google Shape;117;g5c7ef9a283_0_8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5c7ef9a283_0_87"/>
          <p:cNvSpPr/>
          <p:nvPr>
            <p:ph idx="2" type="pic"/>
          </p:nvPr>
        </p:nvSpPr>
        <p:spPr>
          <a:xfrm>
            <a:off x="0" y="2476500"/>
            <a:ext cx="9144000" cy="4381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9" name="Google Shape;119;g5c7ef9a283_0_8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er formatfüllend">
  <p:cSld name="Bilder formatfüllend">
    <p:spTree>
      <p:nvGrpSpPr>
        <p:cNvPr id="120" name="Shape 120"/>
        <p:cNvGrpSpPr/>
        <p:nvPr/>
      </p:nvGrpSpPr>
      <p:grpSpPr>
        <a:xfrm>
          <a:off x="0" y="0"/>
          <a:ext cx="0" cy="0"/>
          <a:chOff x="0" y="0"/>
          <a:chExt cx="0" cy="0"/>
        </a:xfrm>
      </p:grpSpPr>
      <p:sp>
        <p:nvSpPr>
          <p:cNvPr id="121" name="Google Shape;121;g5c7ef9a283_0_93"/>
          <p:cNvSpPr/>
          <p:nvPr>
            <p:ph idx="2" type="pic"/>
          </p:nvPr>
        </p:nvSpPr>
        <p:spPr>
          <a:xfrm>
            <a:off x="0" y="1691640"/>
            <a:ext cx="9144000" cy="51663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2" name="Google Shape;122;g5c7ef9a283_0_93"/>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23" name="Google Shape;123;g5c7ef9a283_0_93"/>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g5c7ef9a283_0_93"/>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p:cSld name="Inhalt">
    <p:spTree>
      <p:nvGrpSpPr>
        <p:cNvPr id="129" name="Shape 129"/>
        <p:cNvGrpSpPr/>
        <p:nvPr/>
      </p:nvGrpSpPr>
      <p:grpSpPr>
        <a:xfrm>
          <a:off x="0" y="0"/>
          <a:ext cx="0" cy="0"/>
          <a:chOff x="0" y="0"/>
          <a:chExt cx="0" cy="0"/>
        </a:xfrm>
      </p:grpSpPr>
      <p:sp>
        <p:nvSpPr>
          <p:cNvPr id="130" name="Google Shape;130;g5c7ef9a283_0_147"/>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1" name="Google Shape;131;g5c7ef9a283_0_14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32" name="Google Shape;132;g5c7ef9a283_0_14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g5c7ef9a283_0_14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134" name="Shape 134"/>
        <p:cNvGrpSpPr/>
        <p:nvPr/>
      </p:nvGrpSpPr>
      <p:grpSpPr>
        <a:xfrm>
          <a:off x="0" y="0"/>
          <a:ext cx="0" cy="0"/>
          <a:chOff x="0" y="0"/>
          <a:chExt cx="0" cy="0"/>
        </a:xfrm>
      </p:grpSpPr>
      <p:sp>
        <p:nvSpPr>
          <p:cNvPr id="135" name="Google Shape;135;g5c7ef9a283_0_152"/>
          <p:cNvSpPr txBox="1"/>
          <p:nvPr>
            <p:ph idx="1" type="body"/>
          </p:nvPr>
        </p:nvSpPr>
        <p:spPr>
          <a:xfrm>
            <a:off x="319088" y="1978720"/>
            <a:ext cx="8508900" cy="1274100"/>
          </a:xfrm>
          <a:prstGeom prst="rect">
            <a:avLst/>
          </a:prstGeom>
          <a:noFill/>
          <a:ln>
            <a:noFill/>
          </a:ln>
        </p:spPr>
        <p:txBody>
          <a:bodyPr anchorCtr="0" anchor="t" bIns="0" lIns="0" spcFirstLastPara="1" rIns="0" wrap="square" tIns="0">
            <a:noAutofit/>
          </a:bodyPr>
          <a:lstStyle>
            <a:lvl1pPr indent="-228600" lvl="0" marL="457200" marR="0" rtl="0" algn="l">
              <a:lnSpc>
                <a:spcPct val="15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6" name="Google Shape;136;g5c7ef9a283_0_152"/>
          <p:cNvSpPr/>
          <p:nvPr/>
        </p:nvSpPr>
        <p:spPr>
          <a:xfrm>
            <a:off x="8347635" y="6408271"/>
            <a:ext cx="575100" cy="35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37" name="Google Shape;137;g5c7ef9a283_0_152"/>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38" name="Google Shape;138;g5c7ef9a283_0_152"/>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5c7ef9a283_0_152"/>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p:cSld name="Inhalt">
    <p:spTree>
      <p:nvGrpSpPr>
        <p:cNvPr id="23" name="Shape 23"/>
        <p:cNvGrpSpPr/>
        <p:nvPr/>
      </p:nvGrpSpPr>
      <p:grpSpPr>
        <a:xfrm>
          <a:off x="0" y="0"/>
          <a:ext cx="0" cy="0"/>
          <a:chOff x="0" y="0"/>
          <a:chExt cx="0" cy="0"/>
        </a:xfrm>
      </p:grpSpPr>
      <p:sp>
        <p:nvSpPr>
          <p:cNvPr id="24" name="Google Shape;24;p12"/>
          <p:cNvSpPr txBox="1"/>
          <p:nvPr>
            <p:ph idx="1" type="body"/>
          </p:nvPr>
        </p:nvSpPr>
        <p:spPr>
          <a:xfrm>
            <a:off x="319090" y="1762188"/>
            <a:ext cx="8508999" cy="4699572"/>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 name="Google Shape;25;p12"/>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26" name="Google Shape;26;p12"/>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 Text">
  <p:cSld name="Inhalt + Text">
    <p:spTree>
      <p:nvGrpSpPr>
        <p:cNvPr id="140" name="Shape 140"/>
        <p:cNvGrpSpPr/>
        <p:nvPr/>
      </p:nvGrpSpPr>
      <p:grpSpPr>
        <a:xfrm>
          <a:off x="0" y="0"/>
          <a:ext cx="0" cy="0"/>
          <a:chOff x="0" y="0"/>
          <a:chExt cx="0" cy="0"/>
        </a:xfrm>
      </p:grpSpPr>
      <p:sp>
        <p:nvSpPr>
          <p:cNvPr id="141" name="Google Shape;141;g5c7ef9a283_0_158"/>
          <p:cNvSpPr txBox="1"/>
          <p:nvPr>
            <p:ph idx="1" type="body"/>
          </p:nvPr>
        </p:nvSpPr>
        <p:spPr>
          <a:xfrm>
            <a:off x="319090" y="2499360"/>
            <a:ext cx="8508900" cy="3962400"/>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2" name="Google Shape;142;g5c7ef9a283_0_158"/>
          <p:cNvSpPr txBox="1"/>
          <p:nvPr>
            <p:ph idx="12" type="sldNum"/>
          </p:nvPr>
        </p:nvSpPr>
        <p:spPr>
          <a:xfrm>
            <a:off x="6774934" y="6473313"/>
            <a:ext cx="2052000" cy="365100"/>
          </a:xfrm>
          <a:prstGeom prst="rect">
            <a:avLst/>
          </a:prstGeom>
          <a:solidFill>
            <a:schemeClr val="lt1"/>
          </a:solid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43" name="Google Shape;143;g5c7ef9a283_0_158"/>
          <p:cNvSpPr txBox="1"/>
          <p:nvPr>
            <p:ph idx="11" type="ftr"/>
          </p:nvPr>
        </p:nvSpPr>
        <p:spPr>
          <a:xfrm>
            <a:off x="311162" y="6473313"/>
            <a:ext cx="6464400" cy="365100"/>
          </a:xfrm>
          <a:prstGeom prst="rect">
            <a:avLst/>
          </a:prstGeom>
          <a:solidFill>
            <a:schemeClr val="lt1"/>
          </a:solid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g5c7ef9a283_0_158"/>
          <p:cNvSpPr txBox="1"/>
          <p:nvPr>
            <p:ph idx="2" type="body"/>
          </p:nvPr>
        </p:nvSpPr>
        <p:spPr>
          <a:xfrm>
            <a:off x="319089" y="1762188"/>
            <a:ext cx="8508900" cy="714900"/>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5" name="Google Shape;145;g5c7ef9a283_0_158"/>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p:cSld name="zwei Inhalte">
    <p:spTree>
      <p:nvGrpSpPr>
        <p:cNvPr id="146" name="Shape 146"/>
        <p:cNvGrpSpPr/>
        <p:nvPr/>
      </p:nvGrpSpPr>
      <p:grpSpPr>
        <a:xfrm>
          <a:off x="0" y="0"/>
          <a:ext cx="0" cy="0"/>
          <a:chOff x="0" y="0"/>
          <a:chExt cx="0" cy="0"/>
        </a:xfrm>
      </p:grpSpPr>
      <p:sp>
        <p:nvSpPr>
          <p:cNvPr id="147" name="Google Shape;147;g5c7ef9a283_0_164"/>
          <p:cNvSpPr txBox="1"/>
          <p:nvPr>
            <p:ph idx="1" type="body"/>
          </p:nvPr>
        </p:nvSpPr>
        <p:spPr>
          <a:xfrm>
            <a:off x="319091" y="1762188"/>
            <a:ext cx="4180800" cy="46875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8" name="Google Shape;148;g5c7ef9a283_0_164"/>
          <p:cNvSpPr txBox="1"/>
          <p:nvPr>
            <p:ph idx="2" type="body"/>
          </p:nvPr>
        </p:nvSpPr>
        <p:spPr>
          <a:xfrm>
            <a:off x="4647179" y="1762188"/>
            <a:ext cx="4180800" cy="46875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9" name="Google Shape;149;g5c7ef9a283_0_164"/>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50" name="Google Shape;150;g5c7ef9a283_0_16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g5c7ef9a283_0_164"/>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p:cSld name="Zwei Inhalte + Text">
    <p:spTree>
      <p:nvGrpSpPr>
        <p:cNvPr id="152" name="Shape 152"/>
        <p:cNvGrpSpPr/>
        <p:nvPr/>
      </p:nvGrpSpPr>
      <p:grpSpPr>
        <a:xfrm>
          <a:off x="0" y="0"/>
          <a:ext cx="0" cy="0"/>
          <a:chOff x="0" y="0"/>
          <a:chExt cx="0" cy="0"/>
        </a:xfrm>
      </p:grpSpPr>
      <p:sp>
        <p:nvSpPr>
          <p:cNvPr id="153" name="Google Shape;153;g5c7ef9a283_0_170"/>
          <p:cNvSpPr txBox="1"/>
          <p:nvPr>
            <p:ph idx="1" type="body"/>
          </p:nvPr>
        </p:nvSpPr>
        <p:spPr>
          <a:xfrm>
            <a:off x="319089" y="1762188"/>
            <a:ext cx="8508900" cy="7149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4" name="Google Shape;154;g5c7ef9a283_0_170"/>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55" name="Google Shape;155;g5c7ef9a283_0_17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g5c7ef9a283_0_170"/>
          <p:cNvSpPr txBox="1"/>
          <p:nvPr>
            <p:ph idx="2" type="body"/>
          </p:nvPr>
        </p:nvSpPr>
        <p:spPr>
          <a:xfrm>
            <a:off x="316992" y="2484000"/>
            <a:ext cx="4242900" cy="3974700"/>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7" name="Google Shape;157;g5c7ef9a283_0_170"/>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8" name="Google Shape;158;g5c7ef9a283_0_170"/>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Hintergrund)">
  <p:cSld name="Zwei Inhalte + Text (Hintergrund)">
    <p:spTree>
      <p:nvGrpSpPr>
        <p:cNvPr id="159" name="Shape 159"/>
        <p:cNvGrpSpPr/>
        <p:nvPr/>
      </p:nvGrpSpPr>
      <p:grpSpPr>
        <a:xfrm>
          <a:off x="0" y="0"/>
          <a:ext cx="0" cy="0"/>
          <a:chOff x="0" y="0"/>
          <a:chExt cx="0" cy="0"/>
        </a:xfrm>
      </p:grpSpPr>
      <p:sp>
        <p:nvSpPr>
          <p:cNvPr id="160" name="Google Shape;160;g5c7ef9a283_0_177"/>
          <p:cNvSpPr/>
          <p:nvPr/>
        </p:nvSpPr>
        <p:spPr>
          <a:xfrm>
            <a:off x="0" y="2477139"/>
            <a:ext cx="9144000" cy="43809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61" name="Google Shape;161;g5c7ef9a283_0_177"/>
          <p:cNvSpPr txBox="1"/>
          <p:nvPr>
            <p:ph idx="1" type="body"/>
          </p:nvPr>
        </p:nvSpPr>
        <p:spPr>
          <a:xfrm>
            <a:off x="319089" y="1762188"/>
            <a:ext cx="8508900" cy="7149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2" name="Google Shape;162;g5c7ef9a283_0_17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63" name="Google Shape;163;g5c7ef9a283_0_17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g5c7ef9a283_0_177"/>
          <p:cNvSpPr txBox="1"/>
          <p:nvPr>
            <p:ph idx="2" type="body"/>
          </p:nvPr>
        </p:nvSpPr>
        <p:spPr>
          <a:xfrm>
            <a:off x="316992" y="2484000"/>
            <a:ext cx="4242900" cy="3974700"/>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5" name="Google Shape;165;g5c7ef9a283_0_177"/>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6" name="Google Shape;166;g5c7ef9a283_0_17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oße Bilder">
  <p:cSld name="große Bilder">
    <p:spTree>
      <p:nvGrpSpPr>
        <p:cNvPr id="167" name="Shape 167"/>
        <p:cNvGrpSpPr/>
        <p:nvPr/>
      </p:nvGrpSpPr>
      <p:grpSpPr>
        <a:xfrm>
          <a:off x="0" y="0"/>
          <a:ext cx="0" cy="0"/>
          <a:chOff x="0" y="0"/>
          <a:chExt cx="0" cy="0"/>
        </a:xfrm>
      </p:grpSpPr>
      <p:sp>
        <p:nvSpPr>
          <p:cNvPr id="168" name="Google Shape;168;g5c7ef9a283_0_185"/>
          <p:cNvSpPr txBox="1"/>
          <p:nvPr>
            <p:ph idx="1" type="body"/>
          </p:nvPr>
        </p:nvSpPr>
        <p:spPr>
          <a:xfrm>
            <a:off x="319089" y="1762188"/>
            <a:ext cx="8508900" cy="71490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9" name="Google Shape;169;g5c7ef9a283_0_18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70" name="Google Shape;170;g5c7ef9a283_0_18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g5c7ef9a283_0_185"/>
          <p:cNvSpPr/>
          <p:nvPr>
            <p:ph idx="2" type="pic"/>
          </p:nvPr>
        </p:nvSpPr>
        <p:spPr>
          <a:xfrm>
            <a:off x="0" y="2476500"/>
            <a:ext cx="9144000" cy="4381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2" name="Google Shape;172;g5c7ef9a283_0_185"/>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er formatfüllend">
  <p:cSld name="Bilder formatfüllend">
    <p:spTree>
      <p:nvGrpSpPr>
        <p:cNvPr id="173" name="Shape 173"/>
        <p:cNvGrpSpPr/>
        <p:nvPr/>
      </p:nvGrpSpPr>
      <p:grpSpPr>
        <a:xfrm>
          <a:off x="0" y="0"/>
          <a:ext cx="0" cy="0"/>
          <a:chOff x="0" y="0"/>
          <a:chExt cx="0" cy="0"/>
        </a:xfrm>
      </p:grpSpPr>
      <p:sp>
        <p:nvSpPr>
          <p:cNvPr id="174" name="Google Shape;174;g5c7ef9a283_0_191"/>
          <p:cNvSpPr/>
          <p:nvPr>
            <p:ph idx="2" type="pic"/>
          </p:nvPr>
        </p:nvSpPr>
        <p:spPr>
          <a:xfrm>
            <a:off x="0" y="1691640"/>
            <a:ext cx="9144000" cy="51663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5" name="Google Shape;175;g5c7ef9a283_0_191"/>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76" name="Google Shape;176;g5c7ef9a283_0_19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g5c7ef9a283_0_191"/>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28" name="Shape 28"/>
        <p:cNvGrpSpPr/>
        <p:nvPr/>
      </p:nvGrpSpPr>
      <p:grpSpPr>
        <a:xfrm>
          <a:off x="0" y="0"/>
          <a:ext cx="0" cy="0"/>
          <a:chOff x="0" y="0"/>
          <a:chExt cx="0" cy="0"/>
        </a:xfrm>
      </p:grpSpPr>
      <p:sp>
        <p:nvSpPr>
          <p:cNvPr id="29" name="Google Shape;29;p13"/>
          <p:cNvSpPr txBox="1"/>
          <p:nvPr>
            <p:ph idx="1" type="body"/>
          </p:nvPr>
        </p:nvSpPr>
        <p:spPr>
          <a:xfrm>
            <a:off x="319088" y="1978720"/>
            <a:ext cx="8508999" cy="1274125"/>
          </a:xfrm>
          <a:prstGeom prst="rect">
            <a:avLst/>
          </a:prstGeom>
          <a:noFill/>
          <a:ln>
            <a:noFill/>
          </a:ln>
        </p:spPr>
        <p:txBody>
          <a:bodyPr anchorCtr="0" anchor="t" bIns="0" lIns="0" spcFirstLastPara="1" rIns="0" wrap="square" tIns="0">
            <a:noAutofit/>
          </a:bodyPr>
          <a:lstStyle>
            <a:lvl1pPr indent="-228600" lvl="0" marL="457200" marR="0" rtl="0" algn="l">
              <a:lnSpc>
                <a:spcPct val="15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13"/>
          <p:cNvSpPr/>
          <p:nvPr/>
        </p:nvSpPr>
        <p:spPr>
          <a:xfrm>
            <a:off x="8347635" y="6408271"/>
            <a:ext cx="575236" cy="3585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 name="Google Shape;31;p13"/>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32" name="Google Shape;32;p13"/>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 Text">
  <p:cSld name="Inhalt + Text">
    <p:spTree>
      <p:nvGrpSpPr>
        <p:cNvPr id="34" name="Shape 34"/>
        <p:cNvGrpSpPr/>
        <p:nvPr/>
      </p:nvGrpSpPr>
      <p:grpSpPr>
        <a:xfrm>
          <a:off x="0" y="0"/>
          <a:ext cx="0" cy="0"/>
          <a:chOff x="0" y="0"/>
          <a:chExt cx="0" cy="0"/>
        </a:xfrm>
      </p:grpSpPr>
      <p:sp>
        <p:nvSpPr>
          <p:cNvPr id="35" name="Google Shape;35;p14"/>
          <p:cNvSpPr txBox="1"/>
          <p:nvPr>
            <p:ph idx="1" type="body"/>
          </p:nvPr>
        </p:nvSpPr>
        <p:spPr>
          <a:xfrm>
            <a:off x="319090" y="2499360"/>
            <a:ext cx="8508999" cy="3962400"/>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14"/>
          <p:cNvSpPr txBox="1"/>
          <p:nvPr>
            <p:ph idx="12" type="sldNum"/>
          </p:nvPr>
        </p:nvSpPr>
        <p:spPr>
          <a:xfrm>
            <a:off x="6774934" y="6473313"/>
            <a:ext cx="2052074" cy="365125"/>
          </a:xfrm>
          <a:prstGeom prst="rect">
            <a:avLst/>
          </a:prstGeom>
          <a:solidFill>
            <a:schemeClr val="lt1"/>
          </a:solid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37" name="Google Shape;37;p14"/>
          <p:cNvSpPr txBox="1"/>
          <p:nvPr>
            <p:ph idx="11" type="ftr"/>
          </p:nvPr>
        </p:nvSpPr>
        <p:spPr>
          <a:xfrm>
            <a:off x="311162" y="6473313"/>
            <a:ext cx="6464280" cy="365125"/>
          </a:xfrm>
          <a:prstGeom prst="rect">
            <a:avLst/>
          </a:prstGeom>
          <a:solidFill>
            <a:schemeClr val="lt1"/>
          </a:solid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2" type="body"/>
          </p:nvPr>
        </p:nvSpPr>
        <p:spPr>
          <a:xfrm>
            <a:off x="319089" y="1762188"/>
            <a:ext cx="8508999" cy="714951"/>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14"/>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p:cSld name="zwei Inhalte">
    <p:spTree>
      <p:nvGrpSpPr>
        <p:cNvPr id="40" name="Shape 40"/>
        <p:cNvGrpSpPr/>
        <p:nvPr/>
      </p:nvGrpSpPr>
      <p:grpSpPr>
        <a:xfrm>
          <a:off x="0" y="0"/>
          <a:ext cx="0" cy="0"/>
          <a:chOff x="0" y="0"/>
          <a:chExt cx="0" cy="0"/>
        </a:xfrm>
      </p:grpSpPr>
      <p:sp>
        <p:nvSpPr>
          <p:cNvPr id="41" name="Google Shape;41;p15"/>
          <p:cNvSpPr txBox="1"/>
          <p:nvPr>
            <p:ph idx="1" type="body"/>
          </p:nvPr>
        </p:nvSpPr>
        <p:spPr>
          <a:xfrm>
            <a:off x="319091" y="1762188"/>
            <a:ext cx="4180910" cy="468738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15"/>
          <p:cNvSpPr txBox="1"/>
          <p:nvPr>
            <p:ph idx="2" type="body"/>
          </p:nvPr>
        </p:nvSpPr>
        <p:spPr>
          <a:xfrm>
            <a:off x="4647179" y="1762188"/>
            <a:ext cx="4180910" cy="468738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Google Shape;43;p15"/>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44" name="Google Shape;44;p15"/>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p:cSld name="Zwei Inhalte + Text">
    <p:spTree>
      <p:nvGrpSpPr>
        <p:cNvPr id="46" name="Shape 46"/>
        <p:cNvGrpSpPr/>
        <p:nvPr/>
      </p:nvGrpSpPr>
      <p:grpSpPr>
        <a:xfrm>
          <a:off x="0" y="0"/>
          <a:ext cx="0" cy="0"/>
          <a:chOff x="0" y="0"/>
          <a:chExt cx="0" cy="0"/>
        </a:xfrm>
      </p:grpSpPr>
      <p:sp>
        <p:nvSpPr>
          <p:cNvPr id="47" name="Google Shape;47;p16"/>
          <p:cNvSpPr txBox="1"/>
          <p:nvPr>
            <p:ph idx="1" type="body"/>
          </p:nvPr>
        </p:nvSpPr>
        <p:spPr>
          <a:xfrm>
            <a:off x="319089" y="1762188"/>
            <a:ext cx="8508999" cy="714951"/>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Google Shape;48;p16"/>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49" name="Google Shape;49;p16"/>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2" type="body"/>
          </p:nvPr>
        </p:nvSpPr>
        <p:spPr>
          <a:xfrm>
            <a:off x="316992" y="2484000"/>
            <a:ext cx="4242816" cy="3974655"/>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1" name="Google Shape;51;p16"/>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16"/>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Hintergrund)">
  <p:cSld name="Zwei Inhalte + Text (Hintergrund)">
    <p:spTree>
      <p:nvGrpSpPr>
        <p:cNvPr id="53" name="Shape 53"/>
        <p:cNvGrpSpPr/>
        <p:nvPr/>
      </p:nvGrpSpPr>
      <p:grpSpPr>
        <a:xfrm>
          <a:off x="0" y="0"/>
          <a:ext cx="0" cy="0"/>
          <a:chOff x="0" y="0"/>
          <a:chExt cx="0" cy="0"/>
        </a:xfrm>
      </p:grpSpPr>
      <p:sp>
        <p:nvSpPr>
          <p:cNvPr id="54" name="Google Shape;54;p17"/>
          <p:cNvSpPr/>
          <p:nvPr/>
        </p:nvSpPr>
        <p:spPr>
          <a:xfrm>
            <a:off x="0" y="2477139"/>
            <a:ext cx="9144000" cy="4380861"/>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55" name="Google Shape;55;p17"/>
          <p:cNvSpPr txBox="1"/>
          <p:nvPr>
            <p:ph idx="1" type="body"/>
          </p:nvPr>
        </p:nvSpPr>
        <p:spPr>
          <a:xfrm>
            <a:off x="319089" y="1762188"/>
            <a:ext cx="8508999" cy="714951"/>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6" name="Google Shape;56;p17"/>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57" name="Google Shape;57;p17"/>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2" type="body"/>
          </p:nvPr>
        </p:nvSpPr>
        <p:spPr>
          <a:xfrm>
            <a:off x="316992" y="2484000"/>
            <a:ext cx="4242816" cy="3974655"/>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17"/>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0" name="Google Shape;60;p17"/>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oße Bilder">
  <p:cSld name="große Bilder">
    <p:spTree>
      <p:nvGrpSpPr>
        <p:cNvPr id="61" name="Shape 61"/>
        <p:cNvGrpSpPr/>
        <p:nvPr/>
      </p:nvGrpSpPr>
      <p:grpSpPr>
        <a:xfrm>
          <a:off x="0" y="0"/>
          <a:ext cx="0" cy="0"/>
          <a:chOff x="0" y="0"/>
          <a:chExt cx="0" cy="0"/>
        </a:xfrm>
      </p:grpSpPr>
      <p:sp>
        <p:nvSpPr>
          <p:cNvPr id="62" name="Google Shape;62;p18"/>
          <p:cNvSpPr txBox="1"/>
          <p:nvPr>
            <p:ph idx="1" type="body"/>
          </p:nvPr>
        </p:nvSpPr>
        <p:spPr>
          <a:xfrm>
            <a:off x="319089" y="1762188"/>
            <a:ext cx="8508999" cy="714951"/>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8"/>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64" name="Google Shape;64;p18"/>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p:nvPr>
            <p:ph idx="2" type="pic"/>
          </p:nvPr>
        </p:nvSpPr>
        <p:spPr>
          <a:xfrm>
            <a:off x="0" y="2476500"/>
            <a:ext cx="9144000" cy="4381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8"/>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er formatfüllend">
  <p:cSld name="Bilder formatfüllend">
    <p:spTree>
      <p:nvGrpSpPr>
        <p:cNvPr id="67" name="Shape 67"/>
        <p:cNvGrpSpPr/>
        <p:nvPr/>
      </p:nvGrpSpPr>
      <p:grpSpPr>
        <a:xfrm>
          <a:off x="0" y="0"/>
          <a:ext cx="0" cy="0"/>
          <a:chOff x="0" y="0"/>
          <a:chExt cx="0" cy="0"/>
        </a:xfrm>
      </p:grpSpPr>
      <p:sp>
        <p:nvSpPr>
          <p:cNvPr id="68" name="Google Shape;68;p19"/>
          <p:cNvSpPr/>
          <p:nvPr>
            <p:ph idx="2" type="pic"/>
          </p:nvPr>
        </p:nvSpPr>
        <p:spPr>
          <a:xfrm>
            <a:off x="0" y="1691640"/>
            <a:ext cx="9144000" cy="516636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19"/>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70" name="Google Shape;70;p19"/>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0" Type="http://schemas.openxmlformats.org/officeDocument/2006/relationships/theme" Target="../theme/theme3.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10" Type="http://schemas.openxmlformats.org/officeDocument/2006/relationships/theme" Target="../theme/theme1.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20150416 tum logo blau png final.png" id="10" name="Google Shape;10;p9"/>
          <p:cNvPicPr preferRelativeResize="0"/>
          <p:nvPr/>
        </p:nvPicPr>
        <p:blipFill rotWithShape="1">
          <a:blip r:embed="rId1">
            <a:alphaModFix/>
          </a:blip>
          <a:srcRect b="0" l="0" r="0" t="0"/>
          <a:stretch/>
        </p:blipFill>
        <p:spPr>
          <a:xfrm>
            <a:off x="8218411" y="324685"/>
            <a:ext cx="608352" cy="320400"/>
          </a:xfrm>
          <a:prstGeom prst="rect">
            <a:avLst/>
          </a:prstGeom>
          <a:noFill/>
          <a:ln>
            <a:noFill/>
          </a:ln>
        </p:spPr>
      </p:pic>
      <p:sp>
        <p:nvSpPr>
          <p:cNvPr id="11" name="Google Shape;11;p9"/>
          <p:cNvSpPr txBox="1"/>
          <p:nvPr>
            <p:ph idx="11" type="ftr"/>
          </p:nvPr>
        </p:nvSpPr>
        <p:spPr>
          <a:xfrm>
            <a:off x="311162" y="6473313"/>
            <a:ext cx="7829538" cy="384687"/>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2" type="sldNum"/>
          </p:nvPr>
        </p:nvSpPr>
        <p:spPr>
          <a:xfrm>
            <a:off x="6774934" y="6473313"/>
            <a:ext cx="20520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pic>
        <p:nvPicPr>
          <p:cNvPr descr="20150416 tum logo blau png final.png" id="20" name="Google Shape;20;p11"/>
          <p:cNvPicPr preferRelativeResize="0"/>
          <p:nvPr/>
        </p:nvPicPr>
        <p:blipFill rotWithShape="1">
          <a:blip r:embed="rId1">
            <a:alphaModFix/>
          </a:blip>
          <a:srcRect b="0" l="0" r="0" t="0"/>
          <a:stretch/>
        </p:blipFill>
        <p:spPr>
          <a:xfrm>
            <a:off x="8218411" y="324685"/>
            <a:ext cx="608352" cy="320400"/>
          </a:xfrm>
          <a:prstGeom prst="rect">
            <a:avLst/>
          </a:prstGeom>
          <a:noFill/>
          <a:ln>
            <a:noFill/>
          </a:ln>
        </p:spPr>
      </p:pic>
      <p:sp>
        <p:nvSpPr>
          <p:cNvPr id="21" name="Google Shape;21;p11"/>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22" name="Google Shape;22;p11"/>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pic>
        <p:nvPicPr>
          <p:cNvPr descr="20150416 tum logo blau png final.png" id="73" name="Google Shape;73;g5c7ef9a283_0_45"/>
          <p:cNvPicPr preferRelativeResize="0"/>
          <p:nvPr/>
        </p:nvPicPr>
        <p:blipFill rotWithShape="1">
          <a:blip r:embed="rId1">
            <a:alphaModFix/>
          </a:blip>
          <a:srcRect b="0" l="0" r="0" t="0"/>
          <a:stretch/>
        </p:blipFill>
        <p:spPr>
          <a:xfrm>
            <a:off x="8218411" y="324685"/>
            <a:ext cx="608352" cy="320400"/>
          </a:xfrm>
          <a:prstGeom prst="rect">
            <a:avLst/>
          </a:prstGeom>
          <a:noFill/>
          <a:ln>
            <a:noFill/>
          </a:ln>
        </p:spPr>
      </p:pic>
      <p:sp>
        <p:nvSpPr>
          <p:cNvPr id="74" name="Google Shape;74;g5c7ef9a283_0_4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75" name="Google Shape;75;g5c7ef9a283_0_4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pic>
        <p:nvPicPr>
          <p:cNvPr descr="20150416 tum logo blau png final.png" id="126" name="Google Shape;126;g5c7ef9a283_0_143"/>
          <p:cNvPicPr preferRelativeResize="0"/>
          <p:nvPr/>
        </p:nvPicPr>
        <p:blipFill rotWithShape="1">
          <a:blip r:embed="rId1">
            <a:alphaModFix/>
          </a:blip>
          <a:srcRect b="0" l="0" r="0" t="0"/>
          <a:stretch/>
        </p:blipFill>
        <p:spPr>
          <a:xfrm>
            <a:off x="8218411" y="324685"/>
            <a:ext cx="608352" cy="320400"/>
          </a:xfrm>
          <a:prstGeom prst="rect">
            <a:avLst/>
          </a:prstGeom>
          <a:noFill/>
          <a:ln>
            <a:noFill/>
          </a:ln>
        </p:spPr>
      </p:pic>
      <p:sp>
        <p:nvSpPr>
          <p:cNvPr id="127" name="Google Shape;127;g5c7ef9a283_0_143"/>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128" name="Google Shape;128;g5c7ef9a283_0_143"/>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descr="TUM_Glockenturm.tif" id="183" name="Google Shape;183;p1"/>
          <p:cNvPicPr preferRelativeResize="0"/>
          <p:nvPr/>
        </p:nvPicPr>
        <p:blipFill rotWithShape="1">
          <a:blip r:embed="rId3">
            <a:alphaModFix/>
          </a:blip>
          <a:srcRect b="0" l="0" r="0" t="0"/>
          <a:stretch/>
        </p:blipFill>
        <p:spPr>
          <a:xfrm>
            <a:off x="4927101" y="3051360"/>
            <a:ext cx="3892489" cy="3397419"/>
          </a:xfrm>
          <a:prstGeom prst="rect">
            <a:avLst/>
          </a:prstGeom>
          <a:noFill/>
          <a:ln>
            <a:noFill/>
          </a:ln>
        </p:spPr>
      </p:pic>
      <p:sp>
        <p:nvSpPr>
          <p:cNvPr id="184" name="Google Shape;184;p1"/>
          <p:cNvSpPr txBox="1"/>
          <p:nvPr>
            <p:ph idx="1" type="body"/>
          </p:nvPr>
        </p:nvSpPr>
        <p:spPr>
          <a:xfrm>
            <a:off x="319088" y="1978720"/>
            <a:ext cx="8508999" cy="2206418"/>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de-DE"/>
              <a:t>Ahmad Bin Qasim (03693345), Arnd Pettirsch (03708414)</a:t>
            </a:r>
            <a:endParaRPr/>
          </a:p>
          <a:p>
            <a:pPr indent="0" lvl="0" marL="0" rtl="0" algn="l">
              <a:lnSpc>
                <a:spcPct val="150000"/>
              </a:lnSpc>
              <a:spcBef>
                <a:spcPts val="0"/>
              </a:spcBef>
              <a:spcAft>
                <a:spcPts val="0"/>
              </a:spcAft>
              <a:buNone/>
            </a:pPr>
            <a:r>
              <a:rPr lang="de-DE"/>
              <a:t>Technical University of Munich</a:t>
            </a:r>
            <a:endParaRPr/>
          </a:p>
          <a:p>
            <a:pPr indent="0" lvl="0" marL="0" rtl="0" algn="l">
              <a:lnSpc>
                <a:spcPct val="150000"/>
              </a:lnSpc>
              <a:spcBef>
                <a:spcPts val="0"/>
              </a:spcBef>
              <a:spcAft>
                <a:spcPts val="0"/>
              </a:spcAft>
              <a:buNone/>
            </a:pPr>
            <a:r>
              <a:rPr lang="de-DE"/>
              <a:t>Department of Informatics </a:t>
            </a:r>
            <a:endParaRPr/>
          </a:p>
          <a:p>
            <a:pPr indent="0" lvl="0" marL="0" rtl="0" algn="l">
              <a:lnSpc>
                <a:spcPct val="150000"/>
              </a:lnSpc>
              <a:spcBef>
                <a:spcPts val="0"/>
              </a:spcBef>
              <a:spcAft>
                <a:spcPts val="0"/>
              </a:spcAft>
              <a:buNone/>
            </a:pPr>
            <a:r>
              <a:rPr lang="de-DE"/>
              <a:t>Chair of Robotics, Artificial Intelligence and Real-time Systems</a:t>
            </a:r>
            <a:endParaRPr/>
          </a:p>
          <a:p>
            <a:pPr indent="0" lvl="0" marL="0" rtl="0" algn="l">
              <a:lnSpc>
                <a:spcPct val="150000"/>
              </a:lnSpc>
              <a:spcBef>
                <a:spcPts val="0"/>
              </a:spcBef>
              <a:spcAft>
                <a:spcPts val="0"/>
              </a:spcAft>
              <a:buNone/>
            </a:pPr>
            <a:r>
              <a:rPr lang="de-DE"/>
              <a:t>Seminar: Visual Feature Learning in Autonomous Driving</a:t>
            </a:r>
            <a:endParaRPr/>
          </a:p>
          <a:p>
            <a:pPr indent="0" lvl="0" marL="0" rtl="0" algn="l">
              <a:lnSpc>
                <a:spcPct val="150000"/>
              </a:lnSpc>
              <a:spcBef>
                <a:spcPts val="0"/>
              </a:spcBef>
              <a:spcAft>
                <a:spcPts val="0"/>
              </a:spcAft>
              <a:buNone/>
            </a:pPr>
            <a:r>
              <a:rPr lang="de-DE"/>
              <a:t>Supervisor: </a:t>
            </a:r>
            <a:r>
              <a:rPr lang="de-DE"/>
              <a:t>Prof. Dr.-Ing. habil. Alois Christian Knoll</a:t>
            </a:r>
            <a:r>
              <a:rPr lang="de-DE"/>
              <a:t>,</a:t>
            </a:r>
            <a:endParaRPr/>
          </a:p>
          <a:p>
            <a:pPr indent="0" lvl="0" marL="914400" rtl="0" algn="l">
              <a:lnSpc>
                <a:spcPct val="150000"/>
              </a:lnSpc>
              <a:spcBef>
                <a:spcPts val="0"/>
              </a:spcBef>
              <a:spcAft>
                <a:spcPts val="0"/>
              </a:spcAft>
              <a:buNone/>
            </a:pPr>
            <a:r>
              <a:rPr lang="de-DE"/>
              <a:t>   </a:t>
            </a:r>
            <a:r>
              <a:rPr lang="de-DE"/>
              <a:t>M.Eng. Emec Ercelik</a:t>
            </a:r>
            <a:endParaRPr/>
          </a:p>
          <a:p>
            <a:pPr indent="0" lvl="0" marL="0" rtl="0" algn="l">
              <a:lnSpc>
                <a:spcPct val="150000"/>
              </a:lnSpc>
              <a:spcBef>
                <a:spcPts val="0"/>
              </a:spcBef>
              <a:spcAft>
                <a:spcPts val="0"/>
              </a:spcAft>
              <a:buNone/>
            </a:pPr>
            <a:r>
              <a:rPr lang="de-DE"/>
              <a:t>Garching, June 28th 2019</a:t>
            </a:r>
            <a:endParaRPr/>
          </a:p>
        </p:txBody>
      </p:sp>
      <p:sp>
        <p:nvSpPr>
          <p:cNvPr id="185" name="Google Shape;185;p1"/>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Recurrent Neural Networks for object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5b6d0f61d4_0_1"/>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50" name="Google Shape;350;g5b6d0f61d4_0_1"/>
          <p:cNvSpPr txBox="1"/>
          <p:nvPr>
            <p:ph type="title"/>
          </p:nvPr>
        </p:nvSpPr>
        <p:spPr>
          <a:xfrm>
            <a:off x="319090" y="994334"/>
            <a:ext cx="8508900" cy="8208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2.2 </a:t>
            </a:r>
            <a:r>
              <a:rPr lang="de-DE"/>
              <a:t>Recurrent Multi-frame Single Shot Detector for Video Object Detection </a:t>
            </a:r>
            <a:endParaRPr/>
          </a:p>
        </p:txBody>
      </p:sp>
      <p:sp>
        <p:nvSpPr>
          <p:cNvPr id="351" name="Google Shape;351;g5b6d0f61d4_0_1"/>
          <p:cNvSpPr/>
          <p:nvPr/>
        </p:nvSpPr>
        <p:spPr>
          <a:xfrm>
            <a:off x="2278520" y="2115684"/>
            <a:ext cx="984000" cy="6297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Feature Extractor</a:t>
            </a:r>
            <a:endParaRPr/>
          </a:p>
        </p:txBody>
      </p:sp>
      <p:sp>
        <p:nvSpPr>
          <p:cNvPr id="352" name="Google Shape;352;g5b6d0f61d4_0_1"/>
          <p:cNvSpPr/>
          <p:nvPr/>
        </p:nvSpPr>
        <p:spPr>
          <a:xfrm>
            <a:off x="2278520" y="3054019"/>
            <a:ext cx="984000" cy="6297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Feature</a:t>
            </a:r>
            <a:r>
              <a:rPr b="0" i="0" lang="de-DE" sz="1400" u="none" cap="none" strike="noStrike">
                <a:solidFill>
                  <a:schemeClr val="dk1"/>
                </a:solidFill>
                <a:latin typeface="Arial"/>
                <a:ea typeface="Arial"/>
                <a:cs typeface="Arial"/>
                <a:sym typeface="Arial"/>
              </a:rPr>
              <a:t> </a:t>
            </a:r>
            <a:r>
              <a:rPr b="0" i="0" lang="de-DE" sz="1400" u="none" cap="none" strike="noStrike">
                <a:solidFill>
                  <a:schemeClr val="lt1"/>
                </a:solidFill>
                <a:latin typeface="Arial"/>
                <a:ea typeface="Arial"/>
                <a:cs typeface="Arial"/>
                <a:sym typeface="Arial"/>
              </a:rPr>
              <a:t>Extractor</a:t>
            </a:r>
            <a:endParaRPr/>
          </a:p>
        </p:txBody>
      </p:sp>
      <p:sp>
        <p:nvSpPr>
          <p:cNvPr id="353" name="Google Shape;353;g5b6d0f61d4_0_1"/>
          <p:cNvSpPr/>
          <p:nvPr/>
        </p:nvSpPr>
        <p:spPr>
          <a:xfrm>
            <a:off x="2278520" y="3981584"/>
            <a:ext cx="984000" cy="6297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Feature Extractor</a:t>
            </a:r>
            <a:endParaRPr/>
          </a:p>
        </p:txBody>
      </p:sp>
      <p:sp>
        <p:nvSpPr>
          <p:cNvPr id="354" name="Google Shape;354;g5b6d0f61d4_0_1"/>
          <p:cNvSpPr/>
          <p:nvPr/>
        </p:nvSpPr>
        <p:spPr>
          <a:xfrm>
            <a:off x="2278520" y="4913222"/>
            <a:ext cx="984000" cy="6297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Feature Extractor</a:t>
            </a:r>
            <a:endParaRPr/>
          </a:p>
        </p:txBody>
      </p:sp>
      <p:pic>
        <p:nvPicPr>
          <p:cNvPr descr="Bild" id="355" name="Google Shape;355;g5b6d0f61d4_0_1"/>
          <p:cNvPicPr preferRelativeResize="0"/>
          <p:nvPr/>
        </p:nvPicPr>
        <p:blipFill rotWithShape="1">
          <a:blip r:embed="rId3">
            <a:alphaModFix/>
          </a:blip>
          <a:srcRect b="0" l="0" r="0" t="0"/>
          <a:stretch/>
        </p:blipFill>
        <p:spPr>
          <a:xfrm>
            <a:off x="1103145" y="2115684"/>
            <a:ext cx="629739" cy="629739"/>
          </a:xfrm>
          <a:prstGeom prst="rect">
            <a:avLst/>
          </a:prstGeom>
          <a:noFill/>
          <a:ln>
            <a:noFill/>
          </a:ln>
        </p:spPr>
      </p:pic>
      <p:pic>
        <p:nvPicPr>
          <p:cNvPr descr="Bild" id="356" name="Google Shape;356;g5b6d0f61d4_0_1"/>
          <p:cNvPicPr preferRelativeResize="0"/>
          <p:nvPr/>
        </p:nvPicPr>
        <p:blipFill rotWithShape="1">
          <a:blip r:embed="rId3">
            <a:alphaModFix/>
          </a:blip>
          <a:srcRect b="0" l="0" r="0" t="0"/>
          <a:stretch/>
        </p:blipFill>
        <p:spPr>
          <a:xfrm>
            <a:off x="1103145" y="3048634"/>
            <a:ext cx="629739" cy="629739"/>
          </a:xfrm>
          <a:prstGeom prst="rect">
            <a:avLst/>
          </a:prstGeom>
          <a:noFill/>
          <a:ln>
            <a:noFill/>
          </a:ln>
        </p:spPr>
      </p:pic>
      <p:pic>
        <p:nvPicPr>
          <p:cNvPr descr="Bild" id="357" name="Google Shape;357;g5b6d0f61d4_0_1"/>
          <p:cNvPicPr preferRelativeResize="0"/>
          <p:nvPr/>
        </p:nvPicPr>
        <p:blipFill rotWithShape="1">
          <a:blip r:embed="rId3">
            <a:alphaModFix/>
          </a:blip>
          <a:srcRect b="0" l="0" r="0" t="0"/>
          <a:stretch/>
        </p:blipFill>
        <p:spPr>
          <a:xfrm>
            <a:off x="1103144" y="3976199"/>
            <a:ext cx="629739" cy="629739"/>
          </a:xfrm>
          <a:prstGeom prst="rect">
            <a:avLst/>
          </a:prstGeom>
          <a:noFill/>
          <a:ln>
            <a:noFill/>
          </a:ln>
        </p:spPr>
      </p:pic>
      <p:pic>
        <p:nvPicPr>
          <p:cNvPr descr="Bild" id="358" name="Google Shape;358;g5b6d0f61d4_0_1"/>
          <p:cNvPicPr preferRelativeResize="0"/>
          <p:nvPr/>
        </p:nvPicPr>
        <p:blipFill rotWithShape="1">
          <a:blip r:embed="rId3">
            <a:alphaModFix/>
          </a:blip>
          <a:srcRect b="0" l="0" r="0" t="0"/>
          <a:stretch/>
        </p:blipFill>
        <p:spPr>
          <a:xfrm>
            <a:off x="1103144" y="4907837"/>
            <a:ext cx="629739" cy="629739"/>
          </a:xfrm>
          <a:prstGeom prst="rect">
            <a:avLst/>
          </a:prstGeom>
          <a:noFill/>
          <a:ln>
            <a:noFill/>
          </a:ln>
        </p:spPr>
      </p:pic>
      <p:sp>
        <p:nvSpPr>
          <p:cNvPr id="359" name="Google Shape;359;g5b6d0f61d4_0_1"/>
          <p:cNvSpPr txBox="1"/>
          <p:nvPr/>
        </p:nvSpPr>
        <p:spPr>
          <a:xfrm>
            <a:off x="473405" y="2301928"/>
            <a:ext cx="6297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a:t>
            </a:r>
            <a:endParaRPr/>
          </a:p>
        </p:txBody>
      </p:sp>
      <p:sp>
        <p:nvSpPr>
          <p:cNvPr id="360" name="Google Shape;360;g5b6d0f61d4_0_1"/>
          <p:cNvSpPr txBox="1"/>
          <p:nvPr/>
        </p:nvSpPr>
        <p:spPr>
          <a:xfrm>
            <a:off x="319091" y="3238951"/>
            <a:ext cx="7842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t-1</a:t>
            </a:r>
            <a:endParaRPr/>
          </a:p>
        </p:txBody>
      </p:sp>
      <p:sp>
        <p:nvSpPr>
          <p:cNvPr id="361" name="Google Shape;361;g5b6d0f61d4_0_1"/>
          <p:cNvSpPr txBox="1"/>
          <p:nvPr/>
        </p:nvSpPr>
        <p:spPr>
          <a:xfrm>
            <a:off x="319090" y="4158369"/>
            <a:ext cx="7842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t-2</a:t>
            </a:r>
            <a:endParaRPr/>
          </a:p>
        </p:txBody>
      </p:sp>
      <p:sp>
        <p:nvSpPr>
          <p:cNvPr id="362" name="Google Shape;362;g5b6d0f61d4_0_1"/>
          <p:cNvSpPr txBox="1"/>
          <p:nvPr/>
        </p:nvSpPr>
        <p:spPr>
          <a:xfrm>
            <a:off x="319090" y="5090007"/>
            <a:ext cx="7842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t-3</a:t>
            </a:r>
            <a:endParaRPr/>
          </a:p>
        </p:txBody>
      </p:sp>
      <p:sp>
        <p:nvSpPr>
          <p:cNvPr id="363" name="Google Shape;363;g5b6d0f61d4_0_1"/>
          <p:cNvSpPr/>
          <p:nvPr/>
        </p:nvSpPr>
        <p:spPr>
          <a:xfrm>
            <a:off x="3808224" y="2128347"/>
            <a:ext cx="984000" cy="6297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GRU</a:t>
            </a:r>
            <a:endParaRPr/>
          </a:p>
        </p:txBody>
      </p:sp>
      <p:sp>
        <p:nvSpPr>
          <p:cNvPr id="364" name="Google Shape;364;g5b6d0f61d4_0_1"/>
          <p:cNvSpPr/>
          <p:nvPr/>
        </p:nvSpPr>
        <p:spPr>
          <a:xfrm>
            <a:off x="3808224" y="3054019"/>
            <a:ext cx="984000" cy="6297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GRU</a:t>
            </a:r>
            <a:endParaRPr/>
          </a:p>
        </p:txBody>
      </p:sp>
      <p:sp>
        <p:nvSpPr>
          <p:cNvPr id="365" name="Google Shape;365;g5b6d0f61d4_0_1"/>
          <p:cNvSpPr/>
          <p:nvPr/>
        </p:nvSpPr>
        <p:spPr>
          <a:xfrm>
            <a:off x="3808224" y="3976199"/>
            <a:ext cx="984000" cy="6297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GRU</a:t>
            </a:r>
            <a:endParaRPr/>
          </a:p>
        </p:txBody>
      </p:sp>
      <p:sp>
        <p:nvSpPr>
          <p:cNvPr id="366" name="Google Shape;366;g5b6d0f61d4_0_1"/>
          <p:cNvSpPr/>
          <p:nvPr/>
        </p:nvSpPr>
        <p:spPr>
          <a:xfrm>
            <a:off x="3808224" y="4910630"/>
            <a:ext cx="984000" cy="6297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GRU</a:t>
            </a:r>
            <a:endParaRPr/>
          </a:p>
        </p:txBody>
      </p:sp>
      <p:sp>
        <p:nvSpPr>
          <p:cNvPr id="367" name="Google Shape;367;g5b6d0f61d4_0_1"/>
          <p:cNvSpPr/>
          <p:nvPr/>
        </p:nvSpPr>
        <p:spPr>
          <a:xfrm>
            <a:off x="5337928" y="2128346"/>
            <a:ext cx="1098900" cy="6297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Detection head</a:t>
            </a:r>
            <a:endParaRPr/>
          </a:p>
        </p:txBody>
      </p:sp>
      <p:cxnSp>
        <p:nvCxnSpPr>
          <p:cNvPr id="368" name="Google Shape;368;g5b6d0f61d4_0_1"/>
          <p:cNvCxnSpPr>
            <a:stCxn id="358" idx="3"/>
            <a:endCxn id="354" idx="1"/>
          </p:cNvCxnSpPr>
          <p:nvPr/>
        </p:nvCxnSpPr>
        <p:spPr>
          <a:xfrm>
            <a:off x="1732883" y="5222707"/>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69" name="Google Shape;369;g5b6d0f61d4_0_1"/>
          <p:cNvCxnSpPr/>
          <p:nvPr/>
        </p:nvCxnSpPr>
        <p:spPr>
          <a:xfrm>
            <a:off x="1732881" y="2444062"/>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0" name="Google Shape;370;g5b6d0f61d4_0_1"/>
          <p:cNvCxnSpPr/>
          <p:nvPr/>
        </p:nvCxnSpPr>
        <p:spPr>
          <a:xfrm>
            <a:off x="1732881" y="3380952"/>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1" name="Google Shape;371;g5b6d0f61d4_0_1"/>
          <p:cNvCxnSpPr/>
          <p:nvPr/>
        </p:nvCxnSpPr>
        <p:spPr>
          <a:xfrm>
            <a:off x="1732882" y="4295350"/>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2" name="Google Shape;372;g5b6d0f61d4_0_1"/>
          <p:cNvCxnSpPr/>
          <p:nvPr/>
        </p:nvCxnSpPr>
        <p:spPr>
          <a:xfrm>
            <a:off x="3262587" y="2455123"/>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3" name="Google Shape;373;g5b6d0f61d4_0_1"/>
          <p:cNvCxnSpPr/>
          <p:nvPr/>
        </p:nvCxnSpPr>
        <p:spPr>
          <a:xfrm>
            <a:off x="3262588" y="3370069"/>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4" name="Google Shape;374;g5b6d0f61d4_0_1"/>
          <p:cNvCxnSpPr/>
          <p:nvPr/>
        </p:nvCxnSpPr>
        <p:spPr>
          <a:xfrm>
            <a:off x="3262588" y="4307193"/>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5" name="Google Shape;375;g5b6d0f61d4_0_1"/>
          <p:cNvCxnSpPr/>
          <p:nvPr/>
        </p:nvCxnSpPr>
        <p:spPr>
          <a:xfrm>
            <a:off x="3262588" y="5206327"/>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6" name="Google Shape;376;g5b6d0f61d4_0_1"/>
          <p:cNvCxnSpPr/>
          <p:nvPr/>
        </p:nvCxnSpPr>
        <p:spPr>
          <a:xfrm>
            <a:off x="4792291" y="2460824"/>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77" name="Google Shape;377;g5b6d0f61d4_0_1"/>
          <p:cNvCxnSpPr>
            <a:stCxn id="366" idx="0"/>
            <a:endCxn id="365" idx="2"/>
          </p:cNvCxnSpPr>
          <p:nvPr/>
        </p:nvCxnSpPr>
        <p:spPr>
          <a:xfrm rot="10800000">
            <a:off x="4300224" y="4605830"/>
            <a:ext cx="0" cy="304800"/>
          </a:xfrm>
          <a:prstGeom prst="straightConnector1">
            <a:avLst/>
          </a:prstGeom>
          <a:noFill/>
          <a:ln cap="flat" cmpd="sng" w="9525">
            <a:solidFill>
              <a:schemeClr val="dk1"/>
            </a:solidFill>
            <a:prstDash val="solid"/>
            <a:round/>
            <a:headEnd len="sm" w="sm" type="none"/>
            <a:tailEnd len="med" w="med" type="triangle"/>
          </a:ln>
        </p:spPr>
      </p:cxnSp>
      <p:cxnSp>
        <p:nvCxnSpPr>
          <p:cNvPr id="378" name="Google Shape;378;g5b6d0f61d4_0_1"/>
          <p:cNvCxnSpPr>
            <a:stCxn id="365" idx="0"/>
            <a:endCxn id="364" idx="2"/>
          </p:cNvCxnSpPr>
          <p:nvPr/>
        </p:nvCxnSpPr>
        <p:spPr>
          <a:xfrm rot="10800000">
            <a:off x="4300224" y="3683699"/>
            <a:ext cx="0" cy="292500"/>
          </a:xfrm>
          <a:prstGeom prst="straightConnector1">
            <a:avLst/>
          </a:prstGeom>
          <a:noFill/>
          <a:ln cap="flat" cmpd="sng" w="9525">
            <a:solidFill>
              <a:schemeClr val="dk1"/>
            </a:solidFill>
            <a:prstDash val="solid"/>
            <a:round/>
            <a:headEnd len="sm" w="sm" type="none"/>
            <a:tailEnd len="med" w="med" type="triangle"/>
          </a:ln>
        </p:spPr>
      </p:cxnSp>
      <p:cxnSp>
        <p:nvCxnSpPr>
          <p:cNvPr id="379" name="Google Shape;379;g5b6d0f61d4_0_1"/>
          <p:cNvCxnSpPr>
            <a:stCxn id="364" idx="0"/>
            <a:endCxn id="363" idx="2"/>
          </p:cNvCxnSpPr>
          <p:nvPr/>
        </p:nvCxnSpPr>
        <p:spPr>
          <a:xfrm rot="10800000">
            <a:off x="4300224" y="2757919"/>
            <a:ext cx="0" cy="296100"/>
          </a:xfrm>
          <a:prstGeom prst="straightConnector1">
            <a:avLst/>
          </a:prstGeom>
          <a:noFill/>
          <a:ln cap="flat" cmpd="sng" w="9525">
            <a:solidFill>
              <a:schemeClr val="dk1"/>
            </a:solidFill>
            <a:prstDash val="solid"/>
            <a:round/>
            <a:headEnd len="sm" w="sm" type="none"/>
            <a:tailEnd len="med" w="med" type="triangle"/>
          </a:ln>
        </p:spPr>
      </p:cxnSp>
      <p:sp>
        <p:nvSpPr>
          <p:cNvPr id="380" name="Google Shape;380;g5b6d0f61d4_0_1"/>
          <p:cNvSpPr/>
          <p:nvPr/>
        </p:nvSpPr>
        <p:spPr>
          <a:xfrm>
            <a:off x="6982498" y="2053147"/>
            <a:ext cx="1399500" cy="8208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Bounding boxes + class probabilities</a:t>
            </a:r>
            <a:endParaRPr/>
          </a:p>
        </p:txBody>
      </p:sp>
      <p:cxnSp>
        <p:nvCxnSpPr>
          <p:cNvPr id="381" name="Google Shape;381;g5b6d0f61d4_0_1"/>
          <p:cNvCxnSpPr/>
          <p:nvPr/>
        </p:nvCxnSpPr>
        <p:spPr>
          <a:xfrm>
            <a:off x="6436862" y="2460823"/>
            <a:ext cx="545700" cy="5400"/>
          </a:xfrm>
          <a:prstGeom prst="straightConnector1">
            <a:avLst/>
          </a:prstGeom>
          <a:noFill/>
          <a:ln cap="flat" cmpd="sng" w="9525">
            <a:solidFill>
              <a:schemeClr val="dk1"/>
            </a:solidFill>
            <a:prstDash val="solid"/>
            <a:round/>
            <a:headEnd len="sm" w="sm" type="none"/>
            <a:tailEnd len="med" w="med" type="triangle"/>
          </a:ln>
        </p:spPr>
      </p:cxnSp>
      <p:sp>
        <p:nvSpPr>
          <p:cNvPr id="382" name="Google Shape;382;g5b6d0f61d4_0_1"/>
          <p:cNvSpPr txBox="1"/>
          <p:nvPr/>
        </p:nvSpPr>
        <p:spPr>
          <a:xfrm>
            <a:off x="5216775" y="3048625"/>
            <a:ext cx="3300900" cy="2783700"/>
          </a:xfrm>
          <a:prstGeom prst="rect">
            <a:avLst/>
          </a:prstGeom>
          <a:noFill/>
          <a:ln>
            <a:noFill/>
          </a:ln>
        </p:spPr>
        <p:txBody>
          <a:bodyPr anchorCtr="0" anchor="t" bIns="0" lIns="0" spcFirstLastPara="1" rIns="0" wrap="square" tIns="0">
            <a:noAutofit/>
          </a:bodyPr>
          <a:lstStyle/>
          <a:p>
            <a:pPr indent="-330200" lvl="0" marL="269999" marR="0" rtl="0" algn="l">
              <a:lnSpc>
                <a:spcPct val="114000"/>
              </a:lnSpc>
              <a:spcBef>
                <a:spcPts val="0"/>
              </a:spcBef>
              <a:spcAft>
                <a:spcPts val="0"/>
              </a:spcAft>
              <a:buClr>
                <a:schemeClr val="dk1"/>
              </a:buClr>
              <a:buSzPts val="1600"/>
              <a:buFont typeface="Arial"/>
              <a:buChar char="•"/>
            </a:pPr>
            <a:r>
              <a:rPr lang="de-DE" sz="1600">
                <a:solidFill>
                  <a:schemeClr val="dk1"/>
                </a:solidFill>
              </a:rPr>
              <a:t>Based on SSD</a:t>
            </a:r>
            <a:endParaRPr b="0" i="0" sz="1600" u="none" cap="none" strike="noStrike">
              <a:solidFill>
                <a:schemeClr val="dk1"/>
              </a:solidFill>
              <a:latin typeface="Arial"/>
              <a:ea typeface="Arial"/>
              <a:cs typeface="Arial"/>
              <a:sym typeface="Arial"/>
            </a:endParaRPr>
          </a:p>
          <a:p>
            <a:pPr indent="-330200" lvl="0" marL="269999" marR="0" rtl="0" algn="l">
              <a:lnSpc>
                <a:spcPct val="114000"/>
              </a:lnSpc>
              <a:spcBef>
                <a:spcPts val="0"/>
              </a:spcBef>
              <a:spcAft>
                <a:spcPts val="0"/>
              </a:spcAft>
              <a:buClr>
                <a:schemeClr val="dk1"/>
              </a:buClr>
              <a:buSzPts val="1600"/>
              <a:buChar char="•"/>
            </a:pPr>
            <a:r>
              <a:rPr lang="de-DE" sz="1600">
                <a:solidFill>
                  <a:schemeClr val="dk1"/>
                </a:solidFill>
              </a:rPr>
              <a:t>RNN best fusion unit</a:t>
            </a:r>
            <a:endParaRPr sz="1600">
              <a:solidFill>
                <a:schemeClr val="dk1"/>
              </a:solidFill>
            </a:endParaRPr>
          </a:p>
          <a:p>
            <a:pPr indent="-330200" lvl="0" marL="269999" rtl="0" algn="l">
              <a:lnSpc>
                <a:spcPct val="114000"/>
              </a:lnSpc>
              <a:spcBef>
                <a:spcPts val="0"/>
              </a:spcBef>
              <a:spcAft>
                <a:spcPts val="0"/>
              </a:spcAft>
              <a:buClr>
                <a:schemeClr val="dk1"/>
              </a:buClr>
              <a:buSzPts val="1600"/>
              <a:buChar char="•"/>
            </a:pPr>
            <a:r>
              <a:rPr lang="de-DE" sz="1600">
                <a:solidFill>
                  <a:schemeClr val="dk1"/>
                </a:solidFill>
              </a:rPr>
              <a:t>2.7% - 5% improvement in comparison to non-recurrent models</a:t>
            </a:r>
            <a:endParaRPr sz="1600">
              <a:solidFill>
                <a:schemeClr val="dk1"/>
              </a:solidFill>
            </a:endParaRPr>
          </a:p>
          <a:p>
            <a:pPr indent="-282575" lvl="0" marL="269999"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Based on SequeezeNet+ - Architecture (SSD-Network)</a:t>
            </a:r>
            <a:endParaRPr/>
          </a:p>
          <a:p>
            <a:pPr indent="0" lvl="0" marL="457200" marR="0" rtl="0" algn="l">
              <a:lnSpc>
                <a:spcPct val="114000"/>
              </a:lnSpc>
              <a:spcBef>
                <a:spcPts val="0"/>
              </a:spcBef>
              <a:spcAft>
                <a:spcPts val="0"/>
              </a:spcAft>
              <a:buNone/>
            </a:pPr>
            <a:r>
              <a:t/>
            </a:r>
            <a:endParaRPr/>
          </a:p>
        </p:txBody>
      </p:sp>
      <p:sp>
        <p:nvSpPr>
          <p:cNvPr id="383" name="Google Shape;383;g5b6d0f61d4_0_1"/>
          <p:cNvSpPr/>
          <p:nvPr/>
        </p:nvSpPr>
        <p:spPr>
          <a:xfrm rot="-5400000">
            <a:off x="4158100" y="5368424"/>
            <a:ext cx="229500" cy="951600"/>
          </a:xfrm>
          <a:prstGeom prst="lef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4" name="Google Shape;384;g5b6d0f61d4_0_1"/>
          <p:cNvSpPr txBox="1"/>
          <p:nvPr/>
        </p:nvSpPr>
        <p:spPr>
          <a:xfrm>
            <a:off x="2862331" y="6024275"/>
            <a:ext cx="28758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Recurrent-Layer for Data fusion</a:t>
            </a:r>
            <a:endParaRPr/>
          </a:p>
        </p:txBody>
      </p:sp>
      <p:sp>
        <p:nvSpPr>
          <p:cNvPr id="385" name="Google Shape;385;g5b6d0f61d4_0_1"/>
          <p:cNvSpPr txBox="1"/>
          <p:nvPr/>
        </p:nvSpPr>
        <p:spPr>
          <a:xfrm flipH="1">
            <a:off x="7908074" y="6072948"/>
            <a:ext cx="3048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[1]</a:t>
            </a:r>
            <a:endParaRPr/>
          </a:p>
        </p:txBody>
      </p:sp>
      <p:sp>
        <p:nvSpPr>
          <p:cNvPr id="386" name="Google Shape;386;g5b6d0f61d4_0_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387" name="Google Shape;387;g5b6d0f61d4_0_1"/>
          <p:cNvSpPr txBox="1"/>
          <p:nvPr/>
        </p:nvSpPr>
        <p:spPr>
          <a:xfrm flipH="1">
            <a:off x="8212875" y="6072950"/>
            <a:ext cx="4086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[14]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g5c164b5d39_0_42"/>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indent="-177800" lvl="1" marL="1439999" rtl="0" algn="l">
              <a:spcBef>
                <a:spcPts val="0"/>
              </a:spcBef>
              <a:spcAft>
                <a:spcPts val="0"/>
              </a:spcAft>
              <a:buClr>
                <a:srgbClr val="000000"/>
              </a:buClr>
              <a:buSzPts val="1600"/>
              <a:buAutoNum type="arabicPeriod"/>
            </a:pPr>
            <a:r>
              <a:rPr lang="de-DE">
                <a:solidFill>
                  <a:srgbClr val="000000"/>
                </a:solidFill>
              </a:rPr>
              <a:t>Mobile Video Object Detection with Temporally aware Feature Maps</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393" name="Google Shape;393;g5c164b5d39_0_42"/>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94" name="Google Shape;394;g5c164b5d39_0_42"/>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395" name="Google Shape;395;g5c164b5d39_0_42"/>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g59846a8322_0_0"/>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01" name="Google Shape;401;g59846a8322_0_0"/>
          <p:cNvSpPr txBox="1"/>
          <p:nvPr>
            <p:ph type="title"/>
          </p:nvPr>
        </p:nvSpPr>
        <p:spPr>
          <a:xfrm>
            <a:off x="319090" y="994334"/>
            <a:ext cx="8508900" cy="8208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2.3 </a:t>
            </a:r>
            <a:r>
              <a:rPr lang="de-DE"/>
              <a:t>Mobile Video Object Detection with   Temporally-Aware Feature Maps</a:t>
            </a:r>
            <a:endParaRPr/>
          </a:p>
        </p:txBody>
      </p:sp>
      <p:pic>
        <p:nvPicPr>
          <p:cNvPr descr="Bild" id="402" name="Google Shape;402;g59846a8322_0_0"/>
          <p:cNvPicPr preferRelativeResize="0"/>
          <p:nvPr/>
        </p:nvPicPr>
        <p:blipFill rotWithShape="1">
          <a:blip r:embed="rId3">
            <a:alphaModFix/>
          </a:blip>
          <a:srcRect b="0" l="0" r="0" t="0"/>
          <a:stretch/>
        </p:blipFill>
        <p:spPr>
          <a:xfrm>
            <a:off x="950745" y="2129055"/>
            <a:ext cx="629739" cy="629739"/>
          </a:xfrm>
          <a:prstGeom prst="rect">
            <a:avLst/>
          </a:prstGeom>
          <a:noFill/>
          <a:ln>
            <a:noFill/>
          </a:ln>
        </p:spPr>
      </p:pic>
      <p:pic>
        <p:nvPicPr>
          <p:cNvPr descr="Bild" id="403" name="Google Shape;403;g59846a8322_0_0"/>
          <p:cNvPicPr preferRelativeResize="0"/>
          <p:nvPr/>
        </p:nvPicPr>
        <p:blipFill rotWithShape="1">
          <a:blip r:embed="rId3">
            <a:alphaModFix/>
          </a:blip>
          <a:srcRect b="0" l="0" r="0" t="0"/>
          <a:stretch/>
        </p:blipFill>
        <p:spPr>
          <a:xfrm>
            <a:off x="950743" y="2875105"/>
            <a:ext cx="629739" cy="629739"/>
          </a:xfrm>
          <a:prstGeom prst="rect">
            <a:avLst/>
          </a:prstGeom>
          <a:noFill/>
          <a:ln>
            <a:noFill/>
          </a:ln>
        </p:spPr>
      </p:pic>
      <p:sp>
        <p:nvSpPr>
          <p:cNvPr id="404" name="Google Shape;404;g59846a8322_0_0"/>
          <p:cNvSpPr txBox="1"/>
          <p:nvPr/>
        </p:nvSpPr>
        <p:spPr>
          <a:xfrm>
            <a:off x="321005" y="2315299"/>
            <a:ext cx="6297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a:t>
            </a:r>
            <a:endParaRPr/>
          </a:p>
        </p:txBody>
      </p:sp>
      <p:sp>
        <p:nvSpPr>
          <p:cNvPr id="405" name="Google Shape;405;g59846a8322_0_0"/>
          <p:cNvSpPr txBox="1"/>
          <p:nvPr/>
        </p:nvSpPr>
        <p:spPr>
          <a:xfrm>
            <a:off x="166689" y="3065422"/>
            <a:ext cx="7842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t-1</a:t>
            </a:r>
            <a:endParaRPr/>
          </a:p>
        </p:txBody>
      </p:sp>
      <p:sp>
        <p:nvSpPr>
          <p:cNvPr id="406" name="Google Shape;406;g59846a8322_0_0"/>
          <p:cNvSpPr/>
          <p:nvPr/>
        </p:nvSpPr>
        <p:spPr>
          <a:xfrm>
            <a:off x="3191064" y="2229301"/>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407" name="Google Shape;407;g59846a8322_0_0"/>
          <p:cNvCxnSpPr/>
          <p:nvPr/>
        </p:nvCxnSpPr>
        <p:spPr>
          <a:xfrm>
            <a:off x="1580481" y="2457433"/>
            <a:ext cx="169200" cy="5400"/>
          </a:xfrm>
          <a:prstGeom prst="straightConnector1">
            <a:avLst/>
          </a:prstGeom>
          <a:noFill/>
          <a:ln cap="flat" cmpd="sng" w="9525">
            <a:solidFill>
              <a:schemeClr val="dk1"/>
            </a:solidFill>
            <a:prstDash val="solid"/>
            <a:round/>
            <a:headEnd len="sm" w="sm" type="none"/>
            <a:tailEnd len="med" w="med" type="triangle"/>
          </a:ln>
        </p:spPr>
      </p:cxnSp>
      <p:cxnSp>
        <p:nvCxnSpPr>
          <p:cNvPr id="408" name="Google Shape;408;g59846a8322_0_0"/>
          <p:cNvCxnSpPr/>
          <p:nvPr/>
        </p:nvCxnSpPr>
        <p:spPr>
          <a:xfrm>
            <a:off x="1580479" y="3207423"/>
            <a:ext cx="169200" cy="5400"/>
          </a:xfrm>
          <a:prstGeom prst="straightConnector1">
            <a:avLst/>
          </a:prstGeom>
          <a:noFill/>
          <a:ln cap="flat" cmpd="sng" w="9525">
            <a:solidFill>
              <a:schemeClr val="dk1"/>
            </a:solidFill>
            <a:prstDash val="solid"/>
            <a:round/>
            <a:headEnd len="sm" w="sm" type="none"/>
            <a:tailEnd len="med" w="med" type="triangle"/>
          </a:ln>
        </p:spPr>
      </p:cxnSp>
      <p:cxnSp>
        <p:nvCxnSpPr>
          <p:cNvPr id="409" name="Google Shape;409;g59846a8322_0_0"/>
          <p:cNvCxnSpPr>
            <a:stCxn id="410" idx="3"/>
            <a:endCxn id="406" idx="1"/>
          </p:cNvCxnSpPr>
          <p:nvPr/>
        </p:nvCxnSpPr>
        <p:spPr>
          <a:xfrm>
            <a:off x="3019954" y="2467972"/>
            <a:ext cx="171000" cy="7800"/>
          </a:xfrm>
          <a:prstGeom prst="straightConnector1">
            <a:avLst/>
          </a:prstGeom>
          <a:noFill/>
          <a:ln cap="flat" cmpd="sng" w="9525">
            <a:solidFill>
              <a:schemeClr val="dk1"/>
            </a:solidFill>
            <a:prstDash val="solid"/>
            <a:round/>
            <a:headEnd len="sm" w="sm" type="none"/>
            <a:tailEnd len="med" w="med" type="triangle"/>
          </a:ln>
        </p:spPr>
      </p:cxnSp>
      <p:cxnSp>
        <p:nvCxnSpPr>
          <p:cNvPr id="411" name="Google Shape;411;g59846a8322_0_0"/>
          <p:cNvCxnSpPr>
            <a:stCxn id="412" idx="3"/>
            <a:endCxn id="413" idx="1"/>
          </p:cNvCxnSpPr>
          <p:nvPr/>
        </p:nvCxnSpPr>
        <p:spPr>
          <a:xfrm flipH="1" rot="10800000">
            <a:off x="3021749" y="3215715"/>
            <a:ext cx="164400" cy="1800"/>
          </a:xfrm>
          <a:prstGeom prst="straightConnector1">
            <a:avLst/>
          </a:prstGeom>
          <a:noFill/>
          <a:ln cap="flat" cmpd="sng" w="9525">
            <a:solidFill>
              <a:schemeClr val="dk1"/>
            </a:solidFill>
            <a:prstDash val="solid"/>
            <a:round/>
            <a:headEnd len="sm" w="sm" type="none"/>
            <a:tailEnd len="med" w="med" type="triangle"/>
          </a:ln>
        </p:spPr>
      </p:cxnSp>
      <p:cxnSp>
        <p:nvCxnSpPr>
          <p:cNvPr id="414" name="Google Shape;414;g59846a8322_0_0"/>
          <p:cNvCxnSpPr>
            <a:stCxn id="415" idx="3"/>
            <a:endCxn id="416" idx="1"/>
          </p:cNvCxnSpPr>
          <p:nvPr/>
        </p:nvCxnSpPr>
        <p:spPr>
          <a:xfrm flipH="1" rot="10800000">
            <a:off x="3020116" y="3986794"/>
            <a:ext cx="169200" cy="6600"/>
          </a:xfrm>
          <a:prstGeom prst="straightConnector1">
            <a:avLst/>
          </a:prstGeom>
          <a:noFill/>
          <a:ln cap="flat" cmpd="sng" w="9525">
            <a:solidFill>
              <a:schemeClr val="dk1"/>
            </a:solidFill>
            <a:prstDash val="solid"/>
            <a:round/>
            <a:headEnd len="sm" w="sm" type="none"/>
            <a:tailEnd len="med" w="med" type="triangle"/>
          </a:ln>
        </p:spPr>
      </p:cxnSp>
      <p:cxnSp>
        <p:nvCxnSpPr>
          <p:cNvPr id="417" name="Google Shape;417;g59846a8322_0_0"/>
          <p:cNvCxnSpPr>
            <a:stCxn id="416" idx="0"/>
            <a:endCxn id="413" idx="2"/>
          </p:cNvCxnSpPr>
          <p:nvPr/>
        </p:nvCxnSpPr>
        <p:spPr>
          <a:xfrm rot="10800000">
            <a:off x="3557512" y="3462291"/>
            <a:ext cx="3300" cy="277800"/>
          </a:xfrm>
          <a:prstGeom prst="straightConnector1">
            <a:avLst/>
          </a:prstGeom>
          <a:noFill/>
          <a:ln cap="flat" cmpd="sng" w="9525">
            <a:solidFill>
              <a:schemeClr val="dk1"/>
            </a:solidFill>
            <a:prstDash val="solid"/>
            <a:round/>
            <a:headEnd len="sm" w="sm" type="none"/>
            <a:tailEnd len="med" w="med" type="triangle"/>
          </a:ln>
        </p:spPr>
      </p:cxnSp>
      <p:cxnSp>
        <p:nvCxnSpPr>
          <p:cNvPr id="418" name="Google Shape;418;g59846a8322_0_0"/>
          <p:cNvCxnSpPr>
            <a:stCxn id="413" idx="0"/>
            <a:endCxn id="406" idx="2"/>
          </p:cNvCxnSpPr>
          <p:nvPr/>
        </p:nvCxnSpPr>
        <p:spPr>
          <a:xfrm flipH="1" rot="10800000">
            <a:off x="3557618" y="2722581"/>
            <a:ext cx="5100" cy="246600"/>
          </a:xfrm>
          <a:prstGeom prst="straightConnector1">
            <a:avLst/>
          </a:prstGeom>
          <a:noFill/>
          <a:ln cap="flat" cmpd="sng" w="9525">
            <a:solidFill>
              <a:schemeClr val="dk1"/>
            </a:solidFill>
            <a:prstDash val="solid"/>
            <a:round/>
            <a:headEnd len="sm" w="sm" type="none"/>
            <a:tailEnd len="med" w="med" type="triangle"/>
          </a:ln>
        </p:spPr>
      </p:cxnSp>
      <p:sp>
        <p:nvSpPr>
          <p:cNvPr id="419" name="Google Shape;419;g59846a8322_0_0"/>
          <p:cNvSpPr/>
          <p:nvPr/>
        </p:nvSpPr>
        <p:spPr>
          <a:xfrm>
            <a:off x="7744907" y="2152235"/>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420" name="Google Shape;420;g59846a8322_0_0"/>
          <p:cNvSpPr txBox="1"/>
          <p:nvPr/>
        </p:nvSpPr>
        <p:spPr>
          <a:xfrm>
            <a:off x="473405" y="4932541"/>
            <a:ext cx="7736400" cy="1380000"/>
          </a:xfrm>
          <a:prstGeom prst="rect">
            <a:avLst/>
          </a:prstGeom>
          <a:noFill/>
          <a:ln>
            <a:noFill/>
          </a:ln>
        </p:spPr>
        <p:txBody>
          <a:bodyPr anchorCtr="0" anchor="t" bIns="0" lIns="0" spcFirstLastPara="1" rIns="0" wrap="square" tIns="0">
            <a:noAutofit/>
          </a:bodyPr>
          <a:lstStyle/>
          <a:p>
            <a:pPr indent="-285750" lvl="0" marL="285750" marR="0" rtl="0" algn="l">
              <a:lnSpc>
                <a:spcPct val="114000"/>
              </a:lnSpc>
              <a:spcBef>
                <a:spcPts val="0"/>
              </a:spcBef>
              <a:spcAft>
                <a:spcPts val="0"/>
              </a:spcAft>
              <a:buClr>
                <a:schemeClr val="dk1"/>
              </a:buClr>
              <a:buSzPts val="1600"/>
              <a:buFont typeface="Arial"/>
              <a:buChar char="•"/>
            </a:pPr>
            <a:r>
              <a:rPr lang="de-DE" sz="1600">
                <a:solidFill>
                  <a:schemeClr val="dk1"/>
                </a:solidFill>
              </a:rPr>
              <a:t>Developed for Mobile Devices</a:t>
            </a:r>
            <a:endParaRPr sz="1600">
              <a:solidFill>
                <a:schemeClr val="dk1"/>
              </a:solidFill>
            </a:endParaRPr>
          </a:p>
          <a:p>
            <a:pPr indent="-285750" lvl="0" marL="285750" marR="0" rtl="0" algn="l">
              <a:lnSpc>
                <a:spcPct val="114000"/>
              </a:lnSpc>
              <a:spcBef>
                <a:spcPts val="0"/>
              </a:spcBef>
              <a:spcAft>
                <a:spcPts val="0"/>
              </a:spcAft>
              <a:buClr>
                <a:schemeClr val="dk1"/>
              </a:buClr>
              <a:buSzPts val="1600"/>
              <a:buFont typeface="Arial"/>
              <a:buChar char="•"/>
            </a:pPr>
            <a:r>
              <a:rPr lang="de-DE" sz="1600">
                <a:solidFill>
                  <a:schemeClr val="dk1"/>
                </a:solidFill>
              </a:rPr>
              <a:t>Based on SSD-Network (MobileNet)</a:t>
            </a:r>
            <a:endParaRPr sz="1600">
              <a:solidFill>
                <a:schemeClr val="dk1"/>
              </a:solidFill>
            </a:endParaRPr>
          </a:p>
          <a:p>
            <a:pPr indent="-285750" lvl="0" marL="285750" marR="0" rtl="0" algn="l">
              <a:lnSpc>
                <a:spcPct val="114000"/>
              </a:lnSpc>
              <a:spcBef>
                <a:spcPts val="0"/>
              </a:spcBef>
              <a:spcAft>
                <a:spcPts val="0"/>
              </a:spcAft>
              <a:buClr>
                <a:schemeClr val="dk1"/>
              </a:buClr>
              <a:buSzPts val="1600"/>
              <a:buFont typeface="Arial"/>
              <a:buChar char="•"/>
            </a:pPr>
            <a:r>
              <a:rPr lang="de-DE" sz="1600">
                <a:solidFill>
                  <a:schemeClr val="dk1"/>
                </a:solidFill>
              </a:rPr>
              <a:t>Based on SSD-Network, with different numbers of LSTMs after Conv. Layers </a:t>
            </a:r>
            <a:endParaRPr sz="1600">
              <a:solidFill>
                <a:schemeClr val="dk1"/>
              </a:solidFill>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Bottlen</a:t>
            </a:r>
            <a:r>
              <a:rPr lang="de-DE" sz="1600">
                <a:solidFill>
                  <a:schemeClr val="dk1"/>
                </a:solidFill>
              </a:rPr>
              <a:t>e</a:t>
            </a:r>
            <a:r>
              <a:rPr b="0" i="0" lang="de-DE" sz="1600" u="none" cap="none" strike="noStrike">
                <a:solidFill>
                  <a:schemeClr val="dk1"/>
                </a:solidFill>
                <a:latin typeface="Arial"/>
                <a:ea typeface="Arial"/>
                <a:cs typeface="Arial"/>
                <a:sym typeface="Arial"/>
              </a:rPr>
              <a:t>ck-LSTMs to increase the computation speed </a:t>
            </a:r>
            <a:endParaRPr/>
          </a:p>
          <a:p>
            <a:pPr indent="0" lvl="0" marL="457200" marR="0" rtl="0" algn="l">
              <a:lnSpc>
                <a:spcPct val="114000"/>
              </a:lnSpc>
              <a:spcBef>
                <a:spcPts val="0"/>
              </a:spcBef>
              <a:spcAft>
                <a:spcPts val="0"/>
              </a:spcAft>
              <a:buNone/>
            </a:pPr>
            <a:r>
              <a:t/>
            </a:r>
            <a:endParaRPr/>
          </a:p>
        </p:txBody>
      </p:sp>
      <p:sp>
        <p:nvSpPr>
          <p:cNvPr id="421" name="Google Shape;421;g59846a8322_0_0"/>
          <p:cNvSpPr txBox="1"/>
          <p:nvPr/>
        </p:nvSpPr>
        <p:spPr>
          <a:xfrm flipH="1">
            <a:off x="8077199" y="5975373"/>
            <a:ext cx="3048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[2]</a:t>
            </a:r>
            <a:endParaRPr/>
          </a:p>
        </p:txBody>
      </p:sp>
      <p:sp>
        <p:nvSpPr>
          <p:cNvPr id="412" name="Google Shape;412;g59846a8322_0_0"/>
          <p:cNvSpPr/>
          <p:nvPr/>
        </p:nvSpPr>
        <p:spPr>
          <a:xfrm>
            <a:off x="1766249" y="2970915"/>
            <a:ext cx="12555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10" name="Google Shape;410;g59846a8322_0_0"/>
          <p:cNvSpPr/>
          <p:nvPr/>
        </p:nvSpPr>
        <p:spPr>
          <a:xfrm>
            <a:off x="1785154" y="2221372"/>
            <a:ext cx="12348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pic>
        <p:nvPicPr>
          <p:cNvPr descr="Bild" id="422" name="Google Shape;422;g59846a8322_0_0"/>
          <p:cNvPicPr preferRelativeResize="0"/>
          <p:nvPr/>
        </p:nvPicPr>
        <p:blipFill rotWithShape="1">
          <a:blip r:embed="rId3">
            <a:alphaModFix/>
          </a:blip>
          <a:srcRect b="0" l="0" r="0" t="0"/>
          <a:stretch/>
        </p:blipFill>
        <p:spPr>
          <a:xfrm>
            <a:off x="965910" y="3672780"/>
            <a:ext cx="629739" cy="629739"/>
          </a:xfrm>
          <a:prstGeom prst="rect">
            <a:avLst/>
          </a:prstGeom>
          <a:noFill/>
          <a:ln>
            <a:noFill/>
          </a:ln>
        </p:spPr>
      </p:pic>
      <p:sp>
        <p:nvSpPr>
          <p:cNvPr id="423" name="Google Shape;423;g59846a8322_0_0"/>
          <p:cNvSpPr txBox="1"/>
          <p:nvPr/>
        </p:nvSpPr>
        <p:spPr>
          <a:xfrm>
            <a:off x="181856" y="3863097"/>
            <a:ext cx="7842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t-2</a:t>
            </a:r>
            <a:endParaRPr/>
          </a:p>
        </p:txBody>
      </p:sp>
      <p:cxnSp>
        <p:nvCxnSpPr>
          <p:cNvPr id="424" name="Google Shape;424;g59846a8322_0_0"/>
          <p:cNvCxnSpPr/>
          <p:nvPr/>
        </p:nvCxnSpPr>
        <p:spPr>
          <a:xfrm>
            <a:off x="1595646" y="4005098"/>
            <a:ext cx="169200" cy="5400"/>
          </a:xfrm>
          <a:prstGeom prst="straightConnector1">
            <a:avLst/>
          </a:prstGeom>
          <a:noFill/>
          <a:ln cap="flat" cmpd="sng" w="9525">
            <a:solidFill>
              <a:schemeClr val="dk1"/>
            </a:solidFill>
            <a:prstDash val="solid"/>
            <a:round/>
            <a:headEnd len="sm" w="sm" type="none"/>
            <a:tailEnd len="med" w="med" type="triangle"/>
          </a:ln>
        </p:spPr>
      </p:cxnSp>
      <p:sp>
        <p:nvSpPr>
          <p:cNvPr id="415" name="Google Shape;415;g59846a8322_0_0"/>
          <p:cNvSpPr/>
          <p:nvPr/>
        </p:nvSpPr>
        <p:spPr>
          <a:xfrm>
            <a:off x="1781416" y="3746794"/>
            <a:ext cx="12387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13" name="Google Shape;413;g59846a8322_0_0"/>
          <p:cNvSpPr/>
          <p:nvPr/>
        </p:nvSpPr>
        <p:spPr>
          <a:xfrm>
            <a:off x="3186068" y="2969181"/>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sp>
        <p:nvSpPr>
          <p:cNvPr id="416" name="Google Shape;416;g59846a8322_0_0"/>
          <p:cNvSpPr/>
          <p:nvPr/>
        </p:nvSpPr>
        <p:spPr>
          <a:xfrm>
            <a:off x="3189262" y="3740091"/>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sp>
        <p:nvSpPr>
          <p:cNvPr id="425" name="Google Shape;425;g59846a8322_0_0"/>
          <p:cNvSpPr/>
          <p:nvPr/>
        </p:nvSpPr>
        <p:spPr>
          <a:xfrm>
            <a:off x="5019545" y="2220479"/>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426" name="Google Shape;426;g59846a8322_0_0"/>
          <p:cNvCxnSpPr>
            <a:stCxn id="427" idx="3"/>
            <a:endCxn id="425" idx="1"/>
          </p:cNvCxnSpPr>
          <p:nvPr/>
        </p:nvCxnSpPr>
        <p:spPr>
          <a:xfrm flipH="1" rot="10800000">
            <a:off x="4849615" y="2467123"/>
            <a:ext cx="169800" cy="11100"/>
          </a:xfrm>
          <a:prstGeom prst="straightConnector1">
            <a:avLst/>
          </a:prstGeom>
          <a:noFill/>
          <a:ln cap="flat" cmpd="sng" w="9525">
            <a:solidFill>
              <a:schemeClr val="dk1"/>
            </a:solidFill>
            <a:prstDash val="solid"/>
            <a:round/>
            <a:headEnd len="sm" w="sm" type="none"/>
            <a:tailEnd len="med" w="med" type="triangle"/>
          </a:ln>
        </p:spPr>
      </p:cxnSp>
      <p:cxnSp>
        <p:nvCxnSpPr>
          <p:cNvPr id="428" name="Google Shape;428;g59846a8322_0_0"/>
          <p:cNvCxnSpPr>
            <a:stCxn id="429" idx="3"/>
            <a:endCxn id="430" idx="1"/>
          </p:cNvCxnSpPr>
          <p:nvPr/>
        </p:nvCxnSpPr>
        <p:spPr>
          <a:xfrm>
            <a:off x="4844499" y="3207274"/>
            <a:ext cx="170700" cy="4500"/>
          </a:xfrm>
          <a:prstGeom prst="straightConnector1">
            <a:avLst/>
          </a:prstGeom>
          <a:noFill/>
          <a:ln cap="flat" cmpd="sng" w="9525">
            <a:solidFill>
              <a:schemeClr val="dk1"/>
            </a:solidFill>
            <a:prstDash val="solid"/>
            <a:round/>
            <a:headEnd len="sm" w="sm" type="none"/>
            <a:tailEnd len="med" w="med" type="triangle"/>
          </a:ln>
        </p:spPr>
      </p:cxnSp>
      <p:cxnSp>
        <p:nvCxnSpPr>
          <p:cNvPr id="431" name="Google Shape;431;g59846a8322_0_0"/>
          <p:cNvCxnSpPr>
            <a:stCxn id="432" idx="3"/>
            <a:endCxn id="433" idx="1"/>
          </p:cNvCxnSpPr>
          <p:nvPr/>
        </p:nvCxnSpPr>
        <p:spPr>
          <a:xfrm>
            <a:off x="4847571" y="3993393"/>
            <a:ext cx="169200" cy="0"/>
          </a:xfrm>
          <a:prstGeom prst="straightConnector1">
            <a:avLst/>
          </a:prstGeom>
          <a:noFill/>
          <a:ln cap="flat" cmpd="sng" w="9525">
            <a:solidFill>
              <a:schemeClr val="dk1"/>
            </a:solidFill>
            <a:prstDash val="solid"/>
            <a:round/>
            <a:headEnd len="sm" w="sm" type="none"/>
            <a:tailEnd len="med" w="med" type="triangle"/>
          </a:ln>
        </p:spPr>
      </p:cxnSp>
      <p:cxnSp>
        <p:nvCxnSpPr>
          <p:cNvPr id="434" name="Google Shape;434;g59846a8322_0_0"/>
          <p:cNvCxnSpPr>
            <a:stCxn id="433" idx="0"/>
            <a:endCxn id="430" idx="2"/>
          </p:cNvCxnSpPr>
          <p:nvPr/>
        </p:nvCxnSpPr>
        <p:spPr>
          <a:xfrm rot="10800000">
            <a:off x="5386801" y="3458193"/>
            <a:ext cx="1500" cy="288600"/>
          </a:xfrm>
          <a:prstGeom prst="straightConnector1">
            <a:avLst/>
          </a:prstGeom>
          <a:noFill/>
          <a:ln cap="flat" cmpd="sng" w="9525">
            <a:solidFill>
              <a:schemeClr val="dk1"/>
            </a:solidFill>
            <a:prstDash val="solid"/>
            <a:round/>
            <a:headEnd len="sm" w="sm" type="none"/>
            <a:tailEnd len="med" w="med" type="triangle"/>
          </a:ln>
        </p:spPr>
      </p:cxnSp>
      <p:cxnSp>
        <p:nvCxnSpPr>
          <p:cNvPr id="435" name="Google Shape;435;g59846a8322_0_0"/>
          <p:cNvCxnSpPr>
            <a:stCxn id="430" idx="0"/>
            <a:endCxn id="425" idx="2"/>
          </p:cNvCxnSpPr>
          <p:nvPr/>
        </p:nvCxnSpPr>
        <p:spPr>
          <a:xfrm flipH="1" rot="10800000">
            <a:off x="5386887" y="2713652"/>
            <a:ext cx="4200" cy="251400"/>
          </a:xfrm>
          <a:prstGeom prst="straightConnector1">
            <a:avLst/>
          </a:prstGeom>
          <a:noFill/>
          <a:ln cap="flat" cmpd="sng" w="9525">
            <a:solidFill>
              <a:schemeClr val="dk1"/>
            </a:solidFill>
            <a:prstDash val="solid"/>
            <a:round/>
            <a:headEnd len="sm" w="sm" type="none"/>
            <a:tailEnd len="med" w="med" type="triangle"/>
          </a:ln>
        </p:spPr>
      </p:cxnSp>
      <p:sp>
        <p:nvSpPr>
          <p:cNvPr id="429" name="Google Shape;429;g59846a8322_0_0"/>
          <p:cNvSpPr/>
          <p:nvPr/>
        </p:nvSpPr>
        <p:spPr>
          <a:xfrm>
            <a:off x="4098399" y="2960674"/>
            <a:ext cx="7461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27" name="Google Shape;427;g59846a8322_0_0"/>
          <p:cNvSpPr/>
          <p:nvPr/>
        </p:nvSpPr>
        <p:spPr>
          <a:xfrm>
            <a:off x="4103515" y="2231623"/>
            <a:ext cx="7461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32" name="Google Shape;432;g59846a8322_0_0"/>
          <p:cNvSpPr/>
          <p:nvPr/>
        </p:nvSpPr>
        <p:spPr>
          <a:xfrm>
            <a:off x="4101471" y="3746793"/>
            <a:ext cx="7461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30" name="Google Shape;430;g59846a8322_0_0"/>
          <p:cNvSpPr/>
          <p:nvPr/>
        </p:nvSpPr>
        <p:spPr>
          <a:xfrm>
            <a:off x="5015337" y="2965052"/>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sp>
        <p:nvSpPr>
          <p:cNvPr id="433" name="Google Shape;433;g59846a8322_0_0"/>
          <p:cNvSpPr/>
          <p:nvPr/>
        </p:nvSpPr>
        <p:spPr>
          <a:xfrm>
            <a:off x="5016751" y="3746793"/>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436" name="Google Shape;436;g59846a8322_0_0"/>
          <p:cNvCxnSpPr>
            <a:stCxn id="413" idx="3"/>
            <a:endCxn id="429" idx="1"/>
          </p:cNvCxnSpPr>
          <p:nvPr/>
        </p:nvCxnSpPr>
        <p:spPr>
          <a:xfrm flipH="1" rot="10800000">
            <a:off x="3929168" y="3207381"/>
            <a:ext cx="169200" cy="8400"/>
          </a:xfrm>
          <a:prstGeom prst="straightConnector1">
            <a:avLst/>
          </a:prstGeom>
          <a:noFill/>
          <a:ln cap="flat" cmpd="sng" w="9525">
            <a:solidFill>
              <a:schemeClr val="dk1"/>
            </a:solidFill>
            <a:prstDash val="solid"/>
            <a:round/>
            <a:headEnd len="sm" w="sm" type="none"/>
            <a:tailEnd len="med" w="med" type="triangle"/>
          </a:ln>
        </p:spPr>
      </p:cxnSp>
      <p:cxnSp>
        <p:nvCxnSpPr>
          <p:cNvPr id="437" name="Google Shape;437;g59846a8322_0_0"/>
          <p:cNvCxnSpPr>
            <a:stCxn id="416" idx="3"/>
            <a:endCxn id="432" idx="1"/>
          </p:cNvCxnSpPr>
          <p:nvPr/>
        </p:nvCxnSpPr>
        <p:spPr>
          <a:xfrm>
            <a:off x="3932362" y="3986691"/>
            <a:ext cx="169200" cy="6600"/>
          </a:xfrm>
          <a:prstGeom prst="straightConnector1">
            <a:avLst/>
          </a:prstGeom>
          <a:noFill/>
          <a:ln cap="flat" cmpd="sng" w="9525">
            <a:solidFill>
              <a:schemeClr val="dk1"/>
            </a:solidFill>
            <a:prstDash val="solid"/>
            <a:round/>
            <a:headEnd len="sm" w="sm" type="none"/>
            <a:tailEnd len="med" w="med" type="triangle"/>
          </a:ln>
        </p:spPr>
      </p:cxnSp>
      <p:cxnSp>
        <p:nvCxnSpPr>
          <p:cNvPr id="438" name="Google Shape;438;g59846a8322_0_0"/>
          <p:cNvCxnSpPr>
            <a:stCxn id="406" idx="3"/>
            <a:endCxn id="427" idx="1"/>
          </p:cNvCxnSpPr>
          <p:nvPr/>
        </p:nvCxnSpPr>
        <p:spPr>
          <a:xfrm>
            <a:off x="3934164" y="2475901"/>
            <a:ext cx="169500" cy="2400"/>
          </a:xfrm>
          <a:prstGeom prst="straightConnector1">
            <a:avLst/>
          </a:prstGeom>
          <a:noFill/>
          <a:ln cap="flat" cmpd="sng" w="9525">
            <a:solidFill>
              <a:schemeClr val="dk1"/>
            </a:solidFill>
            <a:prstDash val="solid"/>
            <a:round/>
            <a:headEnd len="sm" w="sm" type="none"/>
            <a:tailEnd len="med" w="med" type="triangle"/>
          </a:ln>
        </p:spPr>
      </p:cxnSp>
      <p:sp>
        <p:nvSpPr>
          <p:cNvPr id="439" name="Google Shape;439;g59846a8322_0_0"/>
          <p:cNvSpPr/>
          <p:nvPr/>
        </p:nvSpPr>
        <p:spPr>
          <a:xfrm>
            <a:off x="6840000" y="2220479"/>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440" name="Google Shape;440;g59846a8322_0_0"/>
          <p:cNvCxnSpPr>
            <a:stCxn id="441" idx="3"/>
            <a:endCxn id="439" idx="1"/>
          </p:cNvCxnSpPr>
          <p:nvPr/>
        </p:nvCxnSpPr>
        <p:spPr>
          <a:xfrm>
            <a:off x="6674337" y="2457407"/>
            <a:ext cx="165600" cy="9600"/>
          </a:xfrm>
          <a:prstGeom prst="straightConnector1">
            <a:avLst/>
          </a:prstGeom>
          <a:noFill/>
          <a:ln cap="flat" cmpd="sng" w="9525">
            <a:solidFill>
              <a:schemeClr val="dk1"/>
            </a:solidFill>
            <a:prstDash val="solid"/>
            <a:round/>
            <a:headEnd len="sm" w="sm" type="none"/>
            <a:tailEnd len="med" w="med" type="triangle"/>
          </a:ln>
        </p:spPr>
      </p:cxnSp>
      <p:cxnSp>
        <p:nvCxnSpPr>
          <p:cNvPr id="442" name="Google Shape;442;g59846a8322_0_0"/>
          <p:cNvCxnSpPr>
            <a:stCxn id="443" idx="3"/>
            <a:endCxn id="444" idx="1"/>
          </p:cNvCxnSpPr>
          <p:nvPr/>
        </p:nvCxnSpPr>
        <p:spPr>
          <a:xfrm>
            <a:off x="6672233" y="3207274"/>
            <a:ext cx="167700" cy="5400"/>
          </a:xfrm>
          <a:prstGeom prst="straightConnector1">
            <a:avLst/>
          </a:prstGeom>
          <a:noFill/>
          <a:ln cap="flat" cmpd="sng" w="9525">
            <a:solidFill>
              <a:schemeClr val="dk1"/>
            </a:solidFill>
            <a:prstDash val="solid"/>
            <a:round/>
            <a:headEnd len="sm" w="sm" type="none"/>
            <a:tailEnd len="med" w="med" type="triangle"/>
          </a:ln>
        </p:spPr>
      </p:cxnSp>
      <p:cxnSp>
        <p:nvCxnSpPr>
          <p:cNvPr id="445" name="Google Shape;445;g59846a8322_0_0"/>
          <p:cNvCxnSpPr>
            <a:stCxn id="446" idx="3"/>
            <a:endCxn id="447" idx="1"/>
          </p:cNvCxnSpPr>
          <p:nvPr/>
        </p:nvCxnSpPr>
        <p:spPr>
          <a:xfrm>
            <a:off x="6671612" y="3998298"/>
            <a:ext cx="166200" cy="0"/>
          </a:xfrm>
          <a:prstGeom prst="straightConnector1">
            <a:avLst/>
          </a:prstGeom>
          <a:noFill/>
          <a:ln cap="flat" cmpd="sng" w="9525">
            <a:solidFill>
              <a:schemeClr val="dk1"/>
            </a:solidFill>
            <a:prstDash val="solid"/>
            <a:round/>
            <a:headEnd len="sm" w="sm" type="none"/>
            <a:tailEnd len="med" w="med" type="triangle"/>
          </a:ln>
        </p:spPr>
      </p:cxnSp>
      <p:cxnSp>
        <p:nvCxnSpPr>
          <p:cNvPr id="448" name="Google Shape;448;g59846a8322_0_0"/>
          <p:cNvCxnSpPr>
            <a:stCxn id="447" idx="0"/>
            <a:endCxn id="444" idx="2"/>
          </p:cNvCxnSpPr>
          <p:nvPr/>
        </p:nvCxnSpPr>
        <p:spPr>
          <a:xfrm flipH="1" rot="10800000">
            <a:off x="7209393" y="3459497"/>
            <a:ext cx="2100" cy="292200"/>
          </a:xfrm>
          <a:prstGeom prst="straightConnector1">
            <a:avLst/>
          </a:prstGeom>
          <a:noFill/>
          <a:ln cap="flat" cmpd="sng" w="9525">
            <a:solidFill>
              <a:schemeClr val="dk1"/>
            </a:solidFill>
            <a:prstDash val="solid"/>
            <a:round/>
            <a:headEnd len="sm" w="sm" type="none"/>
            <a:tailEnd len="med" w="med" type="triangle"/>
          </a:ln>
        </p:spPr>
      </p:cxnSp>
      <p:cxnSp>
        <p:nvCxnSpPr>
          <p:cNvPr id="449" name="Google Shape;449;g59846a8322_0_0"/>
          <p:cNvCxnSpPr>
            <a:stCxn id="444" idx="0"/>
            <a:endCxn id="439" idx="2"/>
          </p:cNvCxnSpPr>
          <p:nvPr/>
        </p:nvCxnSpPr>
        <p:spPr>
          <a:xfrm rot="10800000">
            <a:off x="7211550" y="2713581"/>
            <a:ext cx="0" cy="252600"/>
          </a:xfrm>
          <a:prstGeom prst="straightConnector1">
            <a:avLst/>
          </a:prstGeom>
          <a:noFill/>
          <a:ln cap="flat" cmpd="sng" w="9525">
            <a:solidFill>
              <a:schemeClr val="dk1"/>
            </a:solidFill>
            <a:prstDash val="solid"/>
            <a:round/>
            <a:headEnd len="sm" w="sm" type="none"/>
            <a:tailEnd len="med" w="med" type="triangle"/>
          </a:ln>
        </p:spPr>
      </p:cxnSp>
      <p:sp>
        <p:nvSpPr>
          <p:cNvPr id="443" name="Google Shape;443;g59846a8322_0_0"/>
          <p:cNvSpPr/>
          <p:nvPr/>
        </p:nvSpPr>
        <p:spPr>
          <a:xfrm>
            <a:off x="5926133" y="2960674"/>
            <a:ext cx="7461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41" name="Google Shape;441;g59846a8322_0_0"/>
          <p:cNvSpPr/>
          <p:nvPr/>
        </p:nvSpPr>
        <p:spPr>
          <a:xfrm>
            <a:off x="5928237" y="2210807"/>
            <a:ext cx="7461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46" name="Google Shape;446;g59846a8322_0_0"/>
          <p:cNvSpPr/>
          <p:nvPr/>
        </p:nvSpPr>
        <p:spPr>
          <a:xfrm>
            <a:off x="5925512" y="3751698"/>
            <a:ext cx="7461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Conv.</a:t>
            </a:r>
            <a:endParaRPr/>
          </a:p>
        </p:txBody>
      </p:sp>
      <p:sp>
        <p:nvSpPr>
          <p:cNvPr id="444" name="Google Shape;444;g59846a8322_0_0"/>
          <p:cNvSpPr/>
          <p:nvPr/>
        </p:nvSpPr>
        <p:spPr>
          <a:xfrm>
            <a:off x="6840000" y="2966181"/>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sp>
        <p:nvSpPr>
          <p:cNvPr id="447" name="Google Shape;447;g59846a8322_0_0"/>
          <p:cNvSpPr/>
          <p:nvPr/>
        </p:nvSpPr>
        <p:spPr>
          <a:xfrm>
            <a:off x="6837843" y="3751697"/>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sp>
        <p:nvSpPr>
          <p:cNvPr id="450" name="Google Shape;450;g59846a8322_0_0"/>
          <p:cNvSpPr/>
          <p:nvPr/>
        </p:nvSpPr>
        <p:spPr>
          <a:xfrm>
            <a:off x="7750796" y="2892553"/>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451" name="Google Shape;451;g59846a8322_0_0"/>
          <p:cNvSpPr/>
          <p:nvPr/>
        </p:nvSpPr>
        <p:spPr>
          <a:xfrm>
            <a:off x="7744906" y="3672780"/>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cxnSp>
        <p:nvCxnSpPr>
          <p:cNvPr id="452" name="Google Shape;452;g59846a8322_0_0"/>
          <p:cNvCxnSpPr>
            <a:stCxn id="447" idx="3"/>
            <a:endCxn id="451" idx="1"/>
          </p:cNvCxnSpPr>
          <p:nvPr/>
        </p:nvCxnSpPr>
        <p:spPr>
          <a:xfrm flipH="1" rot="10800000">
            <a:off x="7580943" y="3987497"/>
            <a:ext cx="164100" cy="10800"/>
          </a:xfrm>
          <a:prstGeom prst="straightConnector1">
            <a:avLst/>
          </a:prstGeom>
          <a:noFill/>
          <a:ln cap="flat" cmpd="sng" w="9525">
            <a:solidFill>
              <a:schemeClr val="dk1"/>
            </a:solidFill>
            <a:prstDash val="solid"/>
            <a:round/>
            <a:headEnd len="sm" w="sm" type="none"/>
            <a:tailEnd len="med" w="med" type="triangle"/>
          </a:ln>
        </p:spPr>
      </p:cxnSp>
      <p:cxnSp>
        <p:nvCxnSpPr>
          <p:cNvPr id="453" name="Google Shape;453;g59846a8322_0_0"/>
          <p:cNvCxnSpPr>
            <a:stCxn id="444" idx="3"/>
            <a:endCxn id="450" idx="1"/>
          </p:cNvCxnSpPr>
          <p:nvPr/>
        </p:nvCxnSpPr>
        <p:spPr>
          <a:xfrm flipH="1" rot="10800000">
            <a:off x="7583100" y="3207381"/>
            <a:ext cx="167700" cy="5400"/>
          </a:xfrm>
          <a:prstGeom prst="straightConnector1">
            <a:avLst/>
          </a:prstGeom>
          <a:noFill/>
          <a:ln cap="flat" cmpd="sng" w="9525">
            <a:solidFill>
              <a:schemeClr val="dk1"/>
            </a:solidFill>
            <a:prstDash val="solid"/>
            <a:round/>
            <a:headEnd len="sm" w="sm" type="none"/>
            <a:tailEnd len="med" w="med" type="triangle"/>
          </a:ln>
        </p:spPr>
      </p:cxnSp>
      <p:cxnSp>
        <p:nvCxnSpPr>
          <p:cNvPr id="454" name="Google Shape;454;g59846a8322_0_0"/>
          <p:cNvCxnSpPr>
            <a:stCxn id="439" idx="3"/>
            <a:endCxn id="419" idx="1"/>
          </p:cNvCxnSpPr>
          <p:nvPr/>
        </p:nvCxnSpPr>
        <p:spPr>
          <a:xfrm>
            <a:off x="7583100" y="2467079"/>
            <a:ext cx="161700" cy="0"/>
          </a:xfrm>
          <a:prstGeom prst="straightConnector1">
            <a:avLst/>
          </a:prstGeom>
          <a:noFill/>
          <a:ln cap="flat" cmpd="sng" w="9525">
            <a:solidFill>
              <a:schemeClr val="dk1"/>
            </a:solidFill>
            <a:prstDash val="solid"/>
            <a:round/>
            <a:headEnd len="sm" w="sm" type="none"/>
            <a:tailEnd len="med" w="med" type="triangle"/>
          </a:ln>
        </p:spPr>
      </p:cxnSp>
      <p:cxnSp>
        <p:nvCxnSpPr>
          <p:cNvPr id="455" name="Google Shape;455;g59846a8322_0_0"/>
          <p:cNvCxnSpPr>
            <a:stCxn id="433" idx="3"/>
            <a:endCxn id="446" idx="1"/>
          </p:cNvCxnSpPr>
          <p:nvPr/>
        </p:nvCxnSpPr>
        <p:spPr>
          <a:xfrm>
            <a:off x="5759851" y="3993393"/>
            <a:ext cx="165600" cy="4800"/>
          </a:xfrm>
          <a:prstGeom prst="straightConnector1">
            <a:avLst/>
          </a:prstGeom>
          <a:noFill/>
          <a:ln cap="flat" cmpd="sng" w="9525">
            <a:solidFill>
              <a:schemeClr val="dk1"/>
            </a:solidFill>
            <a:prstDash val="solid"/>
            <a:round/>
            <a:headEnd len="sm" w="sm" type="none"/>
            <a:tailEnd len="med" w="med" type="triangle"/>
          </a:ln>
        </p:spPr>
      </p:cxnSp>
      <p:cxnSp>
        <p:nvCxnSpPr>
          <p:cNvPr id="456" name="Google Shape;456;g59846a8322_0_0"/>
          <p:cNvCxnSpPr>
            <a:stCxn id="430" idx="3"/>
            <a:endCxn id="443" idx="1"/>
          </p:cNvCxnSpPr>
          <p:nvPr/>
        </p:nvCxnSpPr>
        <p:spPr>
          <a:xfrm flipH="1" rot="10800000">
            <a:off x="5758437" y="3207152"/>
            <a:ext cx="167700" cy="4500"/>
          </a:xfrm>
          <a:prstGeom prst="straightConnector1">
            <a:avLst/>
          </a:prstGeom>
          <a:noFill/>
          <a:ln cap="flat" cmpd="sng" w="9525">
            <a:solidFill>
              <a:schemeClr val="dk1"/>
            </a:solidFill>
            <a:prstDash val="solid"/>
            <a:round/>
            <a:headEnd len="sm" w="sm" type="none"/>
            <a:tailEnd len="med" w="med" type="triangle"/>
          </a:ln>
        </p:spPr>
      </p:cxnSp>
      <p:cxnSp>
        <p:nvCxnSpPr>
          <p:cNvPr id="457" name="Google Shape;457;g59846a8322_0_0"/>
          <p:cNvCxnSpPr>
            <a:stCxn id="425" idx="3"/>
            <a:endCxn id="441" idx="1"/>
          </p:cNvCxnSpPr>
          <p:nvPr/>
        </p:nvCxnSpPr>
        <p:spPr>
          <a:xfrm flipH="1" rot="10800000">
            <a:off x="5762645" y="2457479"/>
            <a:ext cx="165600" cy="9600"/>
          </a:xfrm>
          <a:prstGeom prst="straightConnector1">
            <a:avLst/>
          </a:prstGeom>
          <a:noFill/>
          <a:ln cap="flat" cmpd="sng" w="9525">
            <a:solidFill>
              <a:schemeClr val="dk1"/>
            </a:solidFill>
            <a:prstDash val="solid"/>
            <a:round/>
            <a:headEnd len="sm" w="sm" type="none"/>
            <a:tailEnd len="med" w="med" type="triangle"/>
          </a:ln>
        </p:spPr>
      </p:cxnSp>
      <p:sp>
        <p:nvSpPr>
          <p:cNvPr id="458" name="Google Shape;458;g59846a8322_0_0"/>
          <p:cNvSpPr txBox="1"/>
          <p:nvPr/>
        </p:nvSpPr>
        <p:spPr>
          <a:xfrm>
            <a:off x="3186068" y="4504310"/>
            <a:ext cx="4394700" cy="257100"/>
          </a:xfrm>
          <a:prstGeom prst="rect">
            <a:avLst/>
          </a:prstGeom>
          <a:noFill/>
          <a:ln>
            <a:noFill/>
          </a:ln>
        </p:spPr>
        <p:txBody>
          <a:bodyPr anchorCtr="0" anchor="t" bIns="0" lIns="0" spcFirstLastPara="1" rIns="0" wrap="square" tIns="0">
            <a:noAutofit/>
          </a:bodyPr>
          <a:lstStyle/>
          <a:p>
            <a:pPr indent="0" lvl="0" marL="0" marR="0" rtl="0" algn="ctr">
              <a:lnSpc>
                <a:spcPct val="114000"/>
              </a:lnSpc>
              <a:spcBef>
                <a:spcPts val="0"/>
              </a:spcBef>
              <a:spcAft>
                <a:spcPts val="0"/>
              </a:spcAft>
              <a:buNone/>
            </a:pPr>
            <a:r>
              <a:rPr b="0" i="1" lang="de-DE" sz="1600" u="none" cap="none" strike="noStrike">
                <a:solidFill>
                  <a:schemeClr val="dk1"/>
                </a:solidFill>
                <a:latin typeface="Arial"/>
                <a:ea typeface="Arial"/>
                <a:cs typeface="Arial"/>
                <a:sym typeface="Arial"/>
              </a:rPr>
              <a:t>Bottleneck-LSTMs</a:t>
            </a:r>
            <a:endParaRPr/>
          </a:p>
        </p:txBody>
      </p:sp>
      <p:cxnSp>
        <p:nvCxnSpPr>
          <p:cNvPr id="459" name="Google Shape;459;g59846a8322_0_0"/>
          <p:cNvCxnSpPr>
            <a:stCxn id="458" idx="0"/>
            <a:endCxn id="447" idx="2"/>
          </p:cNvCxnSpPr>
          <p:nvPr/>
        </p:nvCxnSpPr>
        <p:spPr>
          <a:xfrm flipH="1" rot="10800000">
            <a:off x="5383418" y="4244810"/>
            <a:ext cx="1826100" cy="259500"/>
          </a:xfrm>
          <a:prstGeom prst="straightConnector1">
            <a:avLst/>
          </a:prstGeom>
          <a:noFill/>
          <a:ln cap="flat" cmpd="sng" w="9525">
            <a:solidFill>
              <a:schemeClr val="dk1"/>
            </a:solidFill>
            <a:prstDash val="solid"/>
            <a:round/>
            <a:headEnd len="sm" w="sm" type="none"/>
            <a:tailEnd len="sm" w="sm" type="none"/>
          </a:ln>
        </p:spPr>
      </p:cxnSp>
      <p:cxnSp>
        <p:nvCxnSpPr>
          <p:cNvPr id="460" name="Google Shape;460;g59846a8322_0_0"/>
          <p:cNvCxnSpPr>
            <a:stCxn id="458" idx="0"/>
            <a:endCxn id="433" idx="2"/>
          </p:cNvCxnSpPr>
          <p:nvPr/>
        </p:nvCxnSpPr>
        <p:spPr>
          <a:xfrm flipH="1" rot="10800000">
            <a:off x="5383418" y="4240010"/>
            <a:ext cx="4800" cy="264300"/>
          </a:xfrm>
          <a:prstGeom prst="straightConnector1">
            <a:avLst/>
          </a:prstGeom>
          <a:noFill/>
          <a:ln cap="flat" cmpd="sng" w="9525">
            <a:solidFill>
              <a:schemeClr val="dk1"/>
            </a:solidFill>
            <a:prstDash val="solid"/>
            <a:round/>
            <a:headEnd len="sm" w="sm" type="none"/>
            <a:tailEnd len="sm" w="sm" type="none"/>
          </a:ln>
        </p:spPr>
      </p:cxnSp>
      <p:cxnSp>
        <p:nvCxnSpPr>
          <p:cNvPr id="461" name="Google Shape;461;g59846a8322_0_0"/>
          <p:cNvCxnSpPr>
            <a:stCxn id="458" idx="0"/>
            <a:endCxn id="416" idx="2"/>
          </p:cNvCxnSpPr>
          <p:nvPr/>
        </p:nvCxnSpPr>
        <p:spPr>
          <a:xfrm rot="10800000">
            <a:off x="3560918" y="4233410"/>
            <a:ext cx="1822500" cy="270900"/>
          </a:xfrm>
          <a:prstGeom prst="straightConnector1">
            <a:avLst/>
          </a:prstGeom>
          <a:noFill/>
          <a:ln cap="flat" cmpd="sng" w="9525">
            <a:solidFill>
              <a:schemeClr val="dk1"/>
            </a:solidFill>
            <a:prstDash val="solid"/>
            <a:round/>
            <a:headEnd len="sm" w="sm" type="none"/>
            <a:tailEnd len="sm" w="sm" type="none"/>
          </a:ln>
        </p:spPr>
      </p:cxnSp>
      <p:sp>
        <p:nvSpPr>
          <p:cNvPr id="462" name="Google Shape;462;g59846a8322_0_0"/>
          <p:cNvSpPr/>
          <p:nvPr/>
        </p:nvSpPr>
        <p:spPr>
          <a:xfrm rot="5400000">
            <a:off x="2266716" y="3821021"/>
            <a:ext cx="271800" cy="1234800"/>
          </a:xfrm>
          <a:prstGeom prst="rightBrace">
            <a:avLst>
              <a:gd fmla="val 8333" name="adj1"/>
              <a:gd fmla="val 49046"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3" name="Google Shape;463;g59846a8322_0_0"/>
          <p:cNvSpPr txBox="1"/>
          <p:nvPr/>
        </p:nvSpPr>
        <p:spPr>
          <a:xfrm>
            <a:off x="1764568" y="4514671"/>
            <a:ext cx="1255500" cy="257100"/>
          </a:xfrm>
          <a:prstGeom prst="rect">
            <a:avLst/>
          </a:prstGeom>
          <a:noFill/>
          <a:ln>
            <a:noFill/>
          </a:ln>
        </p:spPr>
        <p:txBody>
          <a:bodyPr anchorCtr="0" anchor="t" bIns="0" lIns="0" spcFirstLastPara="1" rIns="0" wrap="square" tIns="0">
            <a:noAutofit/>
          </a:bodyPr>
          <a:lstStyle/>
          <a:p>
            <a:pPr indent="0" lvl="0" marL="0" marR="0" rtl="0" algn="ctr">
              <a:lnSpc>
                <a:spcPct val="114000"/>
              </a:lnSpc>
              <a:spcBef>
                <a:spcPts val="0"/>
              </a:spcBef>
              <a:spcAft>
                <a:spcPts val="0"/>
              </a:spcAft>
              <a:buNone/>
            </a:pPr>
            <a:r>
              <a:rPr b="0" i="1" lang="de-DE" sz="1600" u="none" cap="none" strike="noStrike">
                <a:solidFill>
                  <a:schemeClr val="dk1"/>
                </a:solidFill>
                <a:latin typeface="Arial"/>
                <a:ea typeface="Arial"/>
                <a:cs typeface="Arial"/>
                <a:sym typeface="Arial"/>
              </a:rPr>
              <a:t>13-Layers</a:t>
            </a:r>
            <a:endParaRPr/>
          </a:p>
        </p:txBody>
      </p:sp>
      <p:sp>
        <p:nvSpPr>
          <p:cNvPr id="464" name="Google Shape;464;g59846a8322_0_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g5c164b5d39_0_49"/>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indent="-177800" lvl="1" marL="1439999" rtl="0" algn="l">
              <a:spcBef>
                <a:spcPts val="0"/>
              </a:spcBef>
              <a:spcAft>
                <a:spcPts val="0"/>
              </a:spcAft>
              <a:buClr>
                <a:srgbClr val="000000"/>
              </a:buClr>
              <a:buSzPts val="1600"/>
              <a:buAutoNum type="arabicPeriod"/>
            </a:pPr>
            <a:r>
              <a:rPr lang="de-DE">
                <a:solidFill>
                  <a:srgbClr val="000000"/>
                </a:solidFill>
              </a:rPr>
              <a:t>Feature Selective Small Object Detection via Knowledge-based recurrent attentive neural networks</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470" name="Google Shape;470;g5c164b5d39_0_49"/>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71" name="Google Shape;471;g5c164b5d39_0_4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472" name="Google Shape;472;g5c164b5d39_0_49"/>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g5bf17c3469_1_79"/>
          <p:cNvSpPr txBox="1"/>
          <p:nvPr>
            <p:ph idx="1" type="body"/>
          </p:nvPr>
        </p:nvSpPr>
        <p:spPr>
          <a:xfrm>
            <a:off x="319100" y="1609800"/>
            <a:ext cx="8508900" cy="489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de-DE"/>
              <a:t>Frame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de-DE"/>
              <a:t>Compute feature maps using a modified SqueezeNet architecture.</a:t>
            </a:r>
            <a:endParaRPr/>
          </a:p>
          <a:p>
            <a:pPr indent="-317500" lvl="0" marL="457200" rtl="0" algn="l">
              <a:spcBef>
                <a:spcPts val="0"/>
              </a:spcBef>
              <a:spcAft>
                <a:spcPts val="0"/>
              </a:spcAft>
              <a:buSzPts val="1400"/>
              <a:buChar char="●"/>
            </a:pPr>
            <a:r>
              <a:rPr lang="de-DE"/>
              <a:t>Propagate</a:t>
            </a:r>
            <a:r>
              <a:rPr lang="de-DE"/>
              <a:t> the features through a Recurrent Attentive Neural Network, comprised of:</a:t>
            </a:r>
            <a:endParaRPr/>
          </a:p>
          <a:p>
            <a:pPr indent="-330200" lvl="1" marL="914400" rtl="0" algn="l">
              <a:spcBef>
                <a:spcPts val="0"/>
              </a:spcBef>
              <a:spcAft>
                <a:spcPts val="0"/>
              </a:spcAft>
              <a:buSzPts val="1600"/>
              <a:buChar char="○"/>
            </a:pPr>
            <a:r>
              <a:rPr lang="de-DE"/>
              <a:t>Attention Mechanism to detect key areas within the feature maps.</a:t>
            </a:r>
            <a:endParaRPr/>
          </a:p>
          <a:p>
            <a:pPr indent="-330200" lvl="1" marL="914400" rtl="0" algn="l">
              <a:spcBef>
                <a:spcPts val="0"/>
              </a:spcBef>
              <a:spcAft>
                <a:spcPts val="0"/>
              </a:spcAft>
              <a:buSzPts val="1600"/>
              <a:buChar char="○"/>
            </a:pPr>
            <a:r>
              <a:rPr lang="de-DE"/>
              <a:t>Convolutional</a:t>
            </a:r>
            <a:r>
              <a:rPr lang="de-DE"/>
              <a:t> LSTM for temporal feature propagation.</a:t>
            </a:r>
            <a:endParaRPr/>
          </a:p>
          <a:p>
            <a:pPr indent="-317500" lvl="0" marL="457200" rtl="0" algn="l">
              <a:spcBef>
                <a:spcPts val="0"/>
              </a:spcBef>
              <a:spcAft>
                <a:spcPts val="0"/>
              </a:spcAft>
              <a:buSzPts val="1400"/>
              <a:buChar char="●"/>
            </a:pPr>
            <a:r>
              <a:rPr lang="de-DE"/>
              <a:t>Reverse gaussian feature maps are combined with the maps obtained from Conv. LSTM.</a:t>
            </a:r>
            <a:endParaRPr/>
          </a:p>
          <a:p>
            <a:pPr indent="-330200" lvl="1" marL="914400" rtl="0" algn="l">
              <a:spcBef>
                <a:spcPts val="0"/>
              </a:spcBef>
              <a:spcAft>
                <a:spcPts val="0"/>
              </a:spcAft>
              <a:buSzPts val="1600"/>
              <a:buChar char="○"/>
            </a:pPr>
            <a:r>
              <a:rPr lang="de-DE"/>
              <a:t>These feature maps are based on learnable mean and covariance terms.</a:t>
            </a:r>
            <a:endParaRPr/>
          </a:p>
          <a:p>
            <a:pPr indent="-330200" lvl="1" marL="914400" rtl="0" algn="l">
              <a:spcBef>
                <a:spcPts val="0"/>
              </a:spcBef>
              <a:spcAft>
                <a:spcPts val="0"/>
              </a:spcAft>
              <a:buSzPts val="1600"/>
              <a:buChar char="○"/>
            </a:pPr>
            <a:r>
              <a:rPr lang="de-DE"/>
              <a:t>This prior knowledge is derived from the assumption that traffic signs are always located at the bias of the center.</a:t>
            </a:r>
            <a:endParaRPr/>
          </a:p>
        </p:txBody>
      </p:sp>
      <p:sp>
        <p:nvSpPr>
          <p:cNvPr id="479" name="Google Shape;479;g5bf17c3469_1_79"/>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480" name="Google Shape;480;g5bf17c3469_1_79"/>
          <p:cNvSpPr txBox="1"/>
          <p:nvPr>
            <p:ph type="title"/>
          </p:nvPr>
        </p:nvSpPr>
        <p:spPr>
          <a:xfrm>
            <a:off x="319100" y="179950"/>
            <a:ext cx="8508900" cy="13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2.4 </a:t>
            </a:r>
            <a:r>
              <a:rPr lang="de-DE"/>
              <a:t>Feature Selective Small Object Detection via Knowledge-based Recurrent Attentive Neural</a:t>
            </a:r>
            <a:endParaRPr/>
          </a:p>
          <a:p>
            <a:pPr indent="0" lvl="0" marL="0" rtl="0" algn="l">
              <a:spcBef>
                <a:spcPts val="0"/>
              </a:spcBef>
              <a:spcAft>
                <a:spcPts val="0"/>
              </a:spcAft>
              <a:buNone/>
            </a:pPr>
            <a:r>
              <a:rPr lang="de-DE"/>
              <a:t>Network</a:t>
            </a:r>
            <a:endParaRPr/>
          </a:p>
        </p:txBody>
      </p:sp>
      <p:pic>
        <p:nvPicPr>
          <p:cNvPr descr="Bild" id="481" name="Google Shape;481;g5bf17c3469_1_79"/>
          <p:cNvPicPr preferRelativeResize="0"/>
          <p:nvPr/>
        </p:nvPicPr>
        <p:blipFill rotWithShape="1">
          <a:blip r:embed="rId3">
            <a:alphaModFix/>
          </a:blip>
          <a:srcRect b="0" l="0" r="0" t="0"/>
          <a:stretch/>
        </p:blipFill>
        <p:spPr>
          <a:xfrm>
            <a:off x="319095" y="2723684"/>
            <a:ext cx="629739" cy="629739"/>
          </a:xfrm>
          <a:prstGeom prst="rect">
            <a:avLst/>
          </a:prstGeom>
          <a:noFill/>
          <a:ln>
            <a:noFill/>
          </a:ln>
        </p:spPr>
      </p:pic>
      <p:cxnSp>
        <p:nvCxnSpPr>
          <p:cNvPr id="482" name="Google Shape;482;g5bf17c3469_1_79"/>
          <p:cNvCxnSpPr/>
          <p:nvPr/>
        </p:nvCxnSpPr>
        <p:spPr>
          <a:xfrm>
            <a:off x="948831" y="3035862"/>
            <a:ext cx="545700" cy="5400"/>
          </a:xfrm>
          <a:prstGeom prst="straightConnector1">
            <a:avLst/>
          </a:prstGeom>
          <a:noFill/>
          <a:ln cap="flat" cmpd="sng" w="9525">
            <a:solidFill>
              <a:schemeClr val="dk1"/>
            </a:solidFill>
            <a:prstDash val="solid"/>
            <a:round/>
            <a:headEnd len="sm" w="sm" type="none"/>
            <a:tailEnd len="med" w="med" type="triangle"/>
          </a:ln>
        </p:spPr>
      </p:cxnSp>
      <p:sp>
        <p:nvSpPr>
          <p:cNvPr id="483" name="Google Shape;483;g5bf17c3469_1_79"/>
          <p:cNvSpPr/>
          <p:nvPr/>
        </p:nvSpPr>
        <p:spPr>
          <a:xfrm>
            <a:off x="1494525" y="2648098"/>
            <a:ext cx="984000" cy="780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SqueezeNet</a:t>
            </a:r>
            <a:endParaRPr/>
          </a:p>
        </p:txBody>
      </p:sp>
      <p:sp>
        <p:nvSpPr>
          <p:cNvPr id="484" name="Google Shape;484;g5bf17c3469_1_79"/>
          <p:cNvSpPr/>
          <p:nvPr/>
        </p:nvSpPr>
        <p:spPr>
          <a:xfrm>
            <a:off x="3024225" y="3686650"/>
            <a:ext cx="1253400" cy="3651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Attention XT</a:t>
            </a:r>
            <a:endParaRPr/>
          </a:p>
        </p:txBody>
      </p:sp>
      <p:sp>
        <p:nvSpPr>
          <p:cNvPr id="485" name="Google Shape;485;g5bf17c3469_1_79"/>
          <p:cNvSpPr/>
          <p:nvPr/>
        </p:nvSpPr>
        <p:spPr>
          <a:xfrm>
            <a:off x="3024225" y="2410075"/>
            <a:ext cx="1253400" cy="3651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Attention X2</a:t>
            </a:r>
            <a:endParaRPr/>
          </a:p>
        </p:txBody>
      </p:sp>
      <p:sp>
        <p:nvSpPr>
          <p:cNvPr id="486" name="Google Shape;486;g5bf17c3469_1_79"/>
          <p:cNvSpPr/>
          <p:nvPr/>
        </p:nvSpPr>
        <p:spPr>
          <a:xfrm>
            <a:off x="3024225" y="1781625"/>
            <a:ext cx="1253400" cy="3651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Attention X1</a:t>
            </a:r>
            <a:endParaRPr/>
          </a:p>
        </p:txBody>
      </p:sp>
      <p:cxnSp>
        <p:nvCxnSpPr>
          <p:cNvPr id="487" name="Google Shape;487;g5bf17c3469_1_79"/>
          <p:cNvCxnSpPr>
            <a:stCxn id="483" idx="3"/>
            <a:endCxn id="484" idx="1"/>
          </p:cNvCxnSpPr>
          <p:nvPr/>
        </p:nvCxnSpPr>
        <p:spPr>
          <a:xfrm>
            <a:off x="2478525" y="3038548"/>
            <a:ext cx="545700" cy="8307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488" name="Google Shape;488;g5bf17c3469_1_79"/>
          <p:cNvCxnSpPr>
            <a:stCxn id="483" idx="3"/>
            <a:endCxn id="485" idx="1"/>
          </p:cNvCxnSpPr>
          <p:nvPr/>
        </p:nvCxnSpPr>
        <p:spPr>
          <a:xfrm flipH="1" rot="10800000">
            <a:off x="2478525" y="2592748"/>
            <a:ext cx="545700" cy="4458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489" name="Google Shape;489;g5bf17c3469_1_79"/>
          <p:cNvCxnSpPr>
            <a:stCxn id="483" idx="3"/>
            <a:endCxn id="486" idx="1"/>
          </p:cNvCxnSpPr>
          <p:nvPr/>
        </p:nvCxnSpPr>
        <p:spPr>
          <a:xfrm flipH="1" rot="10800000">
            <a:off x="2478525" y="1964248"/>
            <a:ext cx="545700" cy="10743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490" name="Google Shape;490;g5bf17c3469_1_79"/>
          <p:cNvSpPr/>
          <p:nvPr/>
        </p:nvSpPr>
        <p:spPr>
          <a:xfrm>
            <a:off x="3024225" y="3076113"/>
            <a:ext cx="1253400" cy="3651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a:t>
            </a:r>
            <a:endParaRPr/>
          </a:p>
        </p:txBody>
      </p:sp>
      <p:cxnSp>
        <p:nvCxnSpPr>
          <p:cNvPr id="491" name="Google Shape;491;g5bf17c3469_1_79"/>
          <p:cNvCxnSpPr>
            <a:stCxn id="483" idx="3"/>
            <a:endCxn id="490" idx="1"/>
          </p:cNvCxnSpPr>
          <p:nvPr/>
        </p:nvCxnSpPr>
        <p:spPr>
          <a:xfrm>
            <a:off x="2478525" y="3038548"/>
            <a:ext cx="545700" cy="2202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492" name="Google Shape;492;g5bf17c3469_1_79"/>
          <p:cNvSpPr/>
          <p:nvPr/>
        </p:nvSpPr>
        <p:spPr>
          <a:xfrm>
            <a:off x="4572000" y="1562050"/>
            <a:ext cx="1542900" cy="3651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 H1</a:t>
            </a:r>
            <a:endParaRPr/>
          </a:p>
        </p:txBody>
      </p:sp>
      <p:sp>
        <p:nvSpPr>
          <p:cNvPr id="493" name="Google Shape;493;g5bf17c3469_1_79"/>
          <p:cNvSpPr/>
          <p:nvPr/>
        </p:nvSpPr>
        <p:spPr>
          <a:xfrm>
            <a:off x="4572000" y="2361688"/>
            <a:ext cx="1542900" cy="3651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 H</a:t>
            </a:r>
            <a:r>
              <a:rPr lang="de-DE">
                <a:solidFill>
                  <a:schemeClr val="dk1"/>
                </a:solidFill>
              </a:rPr>
              <a:t>2</a:t>
            </a:r>
            <a:endParaRPr/>
          </a:p>
        </p:txBody>
      </p:sp>
      <p:sp>
        <p:nvSpPr>
          <p:cNvPr id="494" name="Google Shape;494;g5bf17c3469_1_79"/>
          <p:cNvSpPr/>
          <p:nvPr/>
        </p:nvSpPr>
        <p:spPr>
          <a:xfrm>
            <a:off x="4572000" y="3145538"/>
            <a:ext cx="1542900" cy="3651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a:t>
            </a:r>
            <a:endParaRPr/>
          </a:p>
        </p:txBody>
      </p:sp>
      <p:sp>
        <p:nvSpPr>
          <p:cNvPr id="495" name="Google Shape;495;g5bf17c3469_1_79"/>
          <p:cNvSpPr/>
          <p:nvPr/>
        </p:nvSpPr>
        <p:spPr>
          <a:xfrm>
            <a:off x="4572000" y="3929400"/>
            <a:ext cx="1542900" cy="3651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 H</a:t>
            </a:r>
            <a:r>
              <a:rPr lang="de-DE">
                <a:solidFill>
                  <a:schemeClr val="dk1"/>
                </a:solidFill>
              </a:rPr>
              <a:t>T</a:t>
            </a:r>
            <a:endParaRPr/>
          </a:p>
        </p:txBody>
      </p:sp>
      <p:cxnSp>
        <p:nvCxnSpPr>
          <p:cNvPr id="496" name="Google Shape;496;g5bf17c3469_1_79"/>
          <p:cNvCxnSpPr>
            <a:stCxn id="486" idx="3"/>
            <a:endCxn id="492" idx="1"/>
          </p:cNvCxnSpPr>
          <p:nvPr/>
        </p:nvCxnSpPr>
        <p:spPr>
          <a:xfrm flipH="1" rot="10800000">
            <a:off x="4277625" y="1744575"/>
            <a:ext cx="294300" cy="2196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g5bf17c3469_1_79"/>
          <p:cNvCxnSpPr>
            <a:stCxn id="485" idx="3"/>
            <a:endCxn id="493" idx="1"/>
          </p:cNvCxnSpPr>
          <p:nvPr/>
        </p:nvCxnSpPr>
        <p:spPr>
          <a:xfrm flipH="1" rot="10800000">
            <a:off x="4277625" y="2544325"/>
            <a:ext cx="294300" cy="483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g5bf17c3469_1_79"/>
          <p:cNvCxnSpPr>
            <a:stCxn id="490" idx="3"/>
            <a:endCxn id="494" idx="1"/>
          </p:cNvCxnSpPr>
          <p:nvPr/>
        </p:nvCxnSpPr>
        <p:spPr>
          <a:xfrm>
            <a:off x="4277625" y="3258663"/>
            <a:ext cx="294300" cy="693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g5bf17c3469_1_79"/>
          <p:cNvCxnSpPr>
            <a:stCxn id="484" idx="3"/>
            <a:endCxn id="495" idx="1"/>
          </p:cNvCxnSpPr>
          <p:nvPr/>
        </p:nvCxnSpPr>
        <p:spPr>
          <a:xfrm>
            <a:off x="4277625" y="3869200"/>
            <a:ext cx="294300" cy="2427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g5bf17c3469_1_79"/>
          <p:cNvCxnSpPr>
            <a:stCxn id="492" idx="2"/>
            <a:endCxn id="493" idx="0"/>
          </p:cNvCxnSpPr>
          <p:nvPr/>
        </p:nvCxnSpPr>
        <p:spPr>
          <a:xfrm>
            <a:off x="5343450" y="1927150"/>
            <a:ext cx="0" cy="43440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g5bf17c3469_1_79"/>
          <p:cNvCxnSpPr>
            <a:stCxn id="493" idx="2"/>
            <a:endCxn id="494" idx="0"/>
          </p:cNvCxnSpPr>
          <p:nvPr/>
        </p:nvCxnSpPr>
        <p:spPr>
          <a:xfrm>
            <a:off x="5343450" y="2726788"/>
            <a:ext cx="0" cy="4188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g5bf17c3469_1_79"/>
          <p:cNvCxnSpPr>
            <a:stCxn id="494" idx="2"/>
            <a:endCxn id="495" idx="0"/>
          </p:cNvCxnSpPr>
          <p:nvPr/>
        </p:nvCxnSpPr>
        <p:spPr>
          <a:xfrm>
            <a:off x="5343450" y="3510638"/>
            <a:ext cx="0" cy="418800"/>
          </a:xfrm>
          <a:prstGeom prst="straightConnector1">
            <a:avLst/>
          </a:prstGeom>
          <a:noFill/>
          <a:ln cap="flat" cmpd="sng" w="9525">
            <a:solidFill>
              <a:schemeClr val="dk2"/>
            </a:solidFill>
            <a:prstDash val="solid"/>
            <a:round/>
            <a:headEnd len="med" w="med" type="none"/>
            <a:tailEnd len="med" w="med" type="triangle"/>
          </a:ln>
        </p:spPr>
      </p:cxnSp>
      <p:cxnSp>
        <p:nvCxnSpPr>
          <p:cNvPr id="503" name="Google Shape;503;g5bf17c3469_1_79"/>
          <p:cNvCxnSpPr>
            <a:stCxn id="492" idx="2"/>
            <a:endCxn id="486" idx="2"/>
          </p:cNvCxnSpPr>
          <p:nvPr/>
        </p:nvCxnSpPr>
        <p:spPr>
          <a:xfrm rot="5400000">
            <a:off x="4387350" y="1190650"/>
            <a:ext cx="219600" cy="1692600"/>
          </a:xfrm>
          <a:prstGeom prst="curvedConnector3">
            <a:avLst>
              <a:gd fmla="val 175080" name="adj1"/>
            </a:avLst>
          </a:prstGeom>
          <a:noFill/>
          <a:ln cap="flat" cmpd="sng" w="9525">
            <a:solidFill>
              <a:schemeClr val="dk2"/>
            </a:solidFill>
            <a:prstDash val="solid"/>
            <a:round/>
            <a:headEnd len="med" w="med" type="none"/>
            <a:tailEnd len="med" w="med" type="stealth"/>
          </a:ln>
        </p:spPr>
      </p:cxnSp>
      <p:cxnSp>
        <p:nvCxnSpPr>
          <p:cNvPr id="504" name="Google Shape;504;g5bf17c3469_1_79"/>
          <p:cNvCxnSpPr>
            <a:stCxn id="493" idx="2"/>
            <a:endCxn id="485" idx="2"/>
          </p:cNvCxnSpPr>
          <p:nvPr/>
        </p:nvCxnSpPr>
        <p:spPr>
          <a:xfrm rot="5400000">
            <a:off x="4473000" y="1904638"/>
            <a:ext cx="48300" cy="1692600"/>
          </a:xfrm>
          <a:prstGeom prst="curvedConnector3">
            <a:avLst>
              <a:gd fmla="val 593194" name="adj1"/>
            </a:avLst>
          </a:prstGeom>
          <a:noFill/>
          <a:ln cap="flat" cmpd="sng" w="9525">
            <a:solidFill>
              <a:schemeClr val="dk2"/>
            </a:solidFill>
            <a:prstDash val="solid"/>
            <a:round/>
            <a:headEnd len="med" w="med" type="none"/>
            <a:tailEnd len="med" w="med" type="stealth"/>
          </a:ln>
        </p:spPr>
      </p:cxnSp>
      <p:cxnSp>
        <p:nvCxnSpPr>
          <p:cNvPr id="505" name="Google Shape;505;g5bf17c3469_1_79"/>
          <p:cNvCxnSpPr>
            <a:stCxn id="494" idx="2"/>
            <a:endCxn id="490" idx="2"/>
          </p:cNvCxnSpPr>
          <p:nvPr/>
        </p:nvCxnSpPr>
        <p:spPr>
          <a:xfrm flipH="1" rot="5400000">
            <a:off x="4462500" y="2629688"/>
            <a:ext cx="69300" cy="1692600"/>
          </a:xfrm>
          <a:prstGeom prst="curvedConnector3">
            <a:avLst>
              <a:gd fmla="val -207810" name="adj1"/>
            </a:avLst>
          </a:prstGeom>
          <a:noFill/>
          <a:ln cap="flat" cmpd="sng" w="9525">
            <a:solidFill>
              <a:schemeClr val="dk2"/>
            </a:solidFill>
            <a:prstDash val="solid"/>
            <a:round/>
            <a:headEnd len="med" w="med" type="none"/>
            <a:tailEnd len="med" w="med" type="stealth"/>
          </a:ln>
        </p:spPr>
      </p:cxnSp>
      <p:cxnSp>
        <p:nvCxnSpPr>
          <p:cNvPr id="506" name="Google Shape;506;g5bf17c3469_1_79"/>
          <p:cNvCxnSpPr>
            <a:stCxn id="495" idx="2"/>
            <a:endCxn id="484" idx="2"/>
          </p:cNvCxnSpPr>
          <p:nvPr/>
        </p:nvCxnSpPr>
        <p:spPr>
          <a:xfrm flipH="1" rot="5400000">
            <a:off x="4375800" y="3326850"/>
            <a:ext cx="242700" cy="1692600"/>
          </a:xfrm>
          <a:prstGeom prst="curvedConnector3">
            <a:avLst>
              <a:gd fmla="val -36599" name="adj1"/>
            </a:avLst>
          </a:prstGeom>
          <a:noFill/>
          <a:ln cap="flat" cmpd="sng" w="9525">
            <a:solidFill>
              <a:schemeClr val="dk2"/>
            </a:solidFill>
            <a:prstDash val="solid"/>
            <a:round/>
            <a:headEnd len="med" w="med" type="none"/>
            <a:tailEnd len="med" w="med" type="stealth"/>
          </a:ln>
        </p:spPr>
      </p:cxnSp>
      <p:sp>
        <p:nvSpPr>
          <p:cNvPr id="507" name="Google Shape;507;g5bf17c3469_1_79"/>
          <p:cNvSpPr/>
          <p:nvPr/>
        </p:nvSpPr>
        <p:spPr>
          <a:xfrm>
            <a:off x="6636300" y="1427025"/>
            <a:ext cx="1379100" cy="830700"/>
          </a:xfrm>
          <a:prstGeom prst="roundRect">
            <a:avLst>
              <a:gd fmla="val 16667" name="adj"/>
            </a:avLst>
          </a:prstGeom>
          <a:solidFill>
            <a:schemeClr val="accent4"/>
          </a:solidFill>
          <a:ln cap="flat" cmpd="sng" w="19050">
            <a:solidFill>
              <a:srgbClr val="000000"/>
            </a:solidFill>
            <a:prstDash val="solid"/>
            <a:round/>
            <a:headEnd len="sm" w="sm" type="none"/>
            <a:tailEnd len="sm" w="sm" type="none"/>
          </a:ln>
        </p:spPr>
        <p:txBody>
          <a:bodyPr anchorCtr="0" anchor="ctr" bIns="46800" lIns="91425" spcFirstLastPara="1" rIns="91425" wrap="square" tIns="46800">
            <a:noAutofit/>
          </a:bodyPr>
          <a:lstStyle/>
          <a:p>
            <a:pPr indent="0" lvl="0" marL="0" rtl="0" algn="l">
              <a:spcBef>
                <a:spcPts val="0"/>
              </a:spcBef>
              <a:spcAft>
                <a:spcPts val="0"/>
              </a:spcAft>
              <a:buNone/>
            </a:pPr>
            <a:r>
              <a:rPr lang="de-DE">
                <a:solidFill>
                  <a:schemeClr val="lt1"/>
                </a:solidFill>
              </a:rPr>
              <a:t>Learned domain and intuitive </a:t>
            </a:r>
            <a:r>
              <a:rPr lang="de-DE">
                <a:solidFill>
                  <a:schemeClr val="lt1"/>
                </a:solidFill>
              </a:rPr>
              <a:t>knowledge</a:t>
            </a:r>
            <a:r>
              <a:rPr lang="de-DE">
                <a:solidFill>
                  <a:schemeClr val="lt1"/>
                </a:solidFill>
              </a:rPr>
              <a:t> </a:t>
            </a:r>
            <a:endParaRPr>
              <a:solidFill>
                <a:schemeClr val="lt1"/>
              </a:solidFill>
            </a:endParaRPr>
          </a:p>
        </p:txBody>
      </p:sp>
      <p:cxnSp>
        <p:nvCxnSpPr>
          <p:cNvPr id="508" name="Google Shape;508;g5bf17c3469_1_79"/>
          <p:cNvCxnSpPr>
            <a:stCxn id="495" idx="3"/>
            <a:endCxn id="507" idx="1"/>
          </p:cNvCxnSpPr>
          <p:nvPr/>
        </p:nvCxnSpPr>
        <p:spPr>
          <a:xfrm flipH="1" rot="10800000">
            <a:off x="6114900" y="1842450"/>
            <a:ext cx="521400" cy="22695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509" name="Google Shape;509;g5bf17c3469_1_79"/>
          <p:cNvSpPr/>
          <p:nvPr/>
        </p:nvSpPr>
        <p:spPr>
          <a:xfrm>
            <a:off x="6636300" y="2545763"/>
            <a:ext cx="1379100" cy="6297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Softmax Regression</a:t>
            </a:r>
            <a:endParaRPr/>
          </a:p>
        </p:txBody>
      </p:sp>
      <p:cxnSp>
        <p:nvCxnSpPr>
          <p:cNvPr id="510" name="Google Shape;510;g5bf17c3469_1_79"/>
          <p:cNvCxnSpPr>
            <a:stCxn id="507" idx="2"/>
            <a:endCxn id="509" idx="0"/>
          </p:cNvCxnSpPr>
          <p:nvPr/>
        </p:nvCxnSpPr>
        <p:spPr>
          <a:xfrm>
            <a:off x="7325850" y="2257725"/>
            <a:ext cx="0" cy="288000"/>
          </a:xfrm>
          <a:prstGeom prst="straightConnector1">
            <a:avLst/>
          </a:prstGeom>
          <a:noFill/>
          <a:ln cap="flat" cmpd="sng" w="9525">
            <a:solidFill>
              <a:schemeClr val="dk2"/>
            </a:solidFill>
            <a:prstDash val="solid"/>
            <a:round/>
            <a:headEnd len="med" w="med" type="none"/>
            <a:tailEnd len="med" w="med" type="triangle"/>
          </a:ln>
        </p:spPr>
      </p:cxnSp>
      <p:sp>
        <p:nvSpPr>
          <p:cNvPr id="511" name="Google Shape;511;g5bf17c3469_1_79"/>
          <p:cNvSpPr/>
          <p:nvPr/>
        </p:nvSpPr>
        <p:spPr>
          <a:xfrm>
            <a:off x="6626098" y="3463522"/>
            <a:ext cx="1399500" cy="8208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Bounding boxes + class probabilities</a:t>
            </a:r>
            <a:endParaRPr/>
          </a:p>
        </p:txBody>
      </p:sp>
      <p:cxnSp>
        <p:nvCxnSpPr>
          <p:cNvPr id="512" name="Google Shape;512;g5bf17c3469_1_79"/>
          <p:cNvCxnSpPr>
            <a:stCxn id="509" idx="2"/>
            <a:endCxn id="511" idx="0"/>
          </p:cNvCxnSpPr>
          <p:nvPr/>
        </p:nvCxnSpPr>
        <p:spPr>
          <a:xfrm>
            <a:off x="7325850" y="3175463"/>
            <a:ext cx="0" cy="288000"/>
          </a:xfrm>
          <a:prstGeom prst="straightConnector1">
            <a:avLst/>
          </a:prstGeom>
          <a:noFill/>
          <a:ln cap="flat" cmpd="sng" w="9525">
            <a:solidFill>
              <a:schemeClr val="dk2"/>
            </a:solidFill>
            <a:prstDash val="solid"/>
            <a:round/>
            <a:headEnd len="med" w="med" type="none"/>
            <a:tailEnd len="med" w="med" type="triangle"/>
          </a:ln>
        </p:spPr>
      </p:cxnSp>
      <p:sp>
        <p:nvSpPr>
          <p:cNvPr id="513" name="Google Shape;513;g5bf17c3469_1_7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g5c164b5d39_0_56"/>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indent="-177800" lvl="1" marL="1439999" rtl="0" algn="l">
              <a:spcBef>
                <a:spcPts val="0"/>
              </a:spcBef>
              <a:spcAft>
                <a:spcPts val="0"/>
              </a:spcAft>
              <a:buClr>
                <a:srgbClr val="000000"/>
              </a:buClr>
              <a:buSzPts val="1600"/>
              <a:buAutoNum type="arabicPeriod"/>
            </a:pPr>
            <a:r>
              <a:rPr lang="de-DE">
                <a:solidFill>
                  <a:srgbClr val="000000"/>
                </a:solidFill>
              </a:rPr>
              <a:t>Looking fast and slow: memory-guided mobile video object detection</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519" name="Google Shape;519;g5c164b5d39_0_56"/>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520" name="Google Shape;520;g5c164b5d39_0_56"/>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521" name="Google Shape;521;g5c164b5d39_0_56"/>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g5bf17c3469_1_21"/>
          <p:cNvSpPr txBox="1"/>
          <p:nvPr>
            <p:ph idx="1" type="body"/>
          </p:nvPr>
        </p:nvSpPr>
        <p:spPr>
          <a:xfrm>
            <a:off x="200025" y="1762200"/>
            <a:ext cx="8628000" cy="469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de-DE"/>
              <a:t>Frames (t)            Feature Extractors                                                      LSTM States</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de-DE"/>
              <a:t>Run multiple feature extractors sequentially or concurrently to obtain feature maps.</a:t>
            </a:r>
            <a:endParaRPr/>
          </a:p>
          <a:p>
            <a:pPr indent="-330200" lvl="1" marL="914400" rtl="0" algn="l">
              <a:lnSpc>
                <a:spcPct val="100000"/>
              </a:lnSpc>
              <a:spcBef>
                <a:spcPts val="0"/>
              </a:spcBef>
              <a:spcAft>
                <a:spcPts val="0"/>
              </a:spcAft>
              <a:buSzPts val="1600"/>
              <a:buChar char="○"/>
            </a:pPr>
            <a:r>
              <a:rPr lang="de-DE"/>
              <a:t>The idea is to use small and large feature extractors to optimize performance</a:t>
            </a:r>
            <a:endParaRPr/>
          </a:p>
          <a:p>
            <a:pPr indent="-317500" lvl="0" marL="457200" rtl="0" algn="l">
              <a:lnSpc>
                <a:spcPct val="100000"/>
              </a:lnSpc>
              <a:spcBef>
                <a:spcPts val="0"/>
              </a:spcBef>
              <a:spcAft>
                <a:spcPts val="0"/>
              </a:spcAft>
              <a:buSzPts val="1400"/>
              <a:buChar char="●"/>
            </a:pPr>
            <a:r>
              <a:rPr lang="de-DE"/>
              <a:t>Aggregate and refine these feature maps using </a:t>
            </a:r>
            <a:r>
              <a:rPr lang="de-DE"/>
              <a:t>convolutional</a:t>
            </a:r>
            <a:r>
              <a:rPr lang="de-DE"/>
              <a:t> LSTM based memory network.</a:t>
            </a:r>
            <a:endParaRPr/>
          </a:p>
          <a:p>
            <a:pPr indent="-330200" lvl="1" marL="914400" rtl="0" algn="l">
              <a:lnSpc>
                <a:spcPct val="100000"/>
              </a:lnSpc>
              <a:spcBef>
                <a:spcPts val="0"/>
              </a:spcBef>
              <a:spcAft>
                <a:spcPts val="0"/>
              </a:spcAft>
              <a:buSzPts val="1600"/>
              <a:buChar char="○"/>
            </a:pPr>
            <a:r>
              <a:rPr lang="de-DE"/>
              <a:t>To improve speed of LSTM network, add skip connections and LSTM state groups.</a:t>
            </a:r>
            <a:endParaRPr/>
          </a:p>
          <a:p>
            <a:pPr indent="-317500" lvl="0" marL="457200" rtl="0" algn="l">
              <a:lnSpc>
                <a:spcPct val="100000"/>
              </a:lnSpc>
              <a:spcBef>
                <a:spcPts val="0"/>
              </a:spcBef>
              <a:spcAft>
                <a:spcPts val="0"/>
              </a:spcAft>
              <a:buSzPts val="1400"/>
              <a:buChar char="●"/>
            </a:pPr>
            <a:r>
              <a:rPr lang="de-DE"/>
              <a:t>Apply SSD-style detection on refined features to obtain classification and bounding boxes.</a:t>
            </a:r>
            <a:endParaRPr/>
          </a:p>
          <a:p>
            <a:pPr indent="-317500" lvl="0" marL="457200" rtl="0" algn="l">
              <a:lnSpc>
                <a:spcPct val="100000"/>
              </a:lnSpc>
              <a:spcBef>
                <a:spcPts val="0"/>
              </a:spcBef>
              <a:spcAft>
                <a:spcPts val="0"/>
              </a:spcAft>
              <a:buSzPts val="1400"/>
              <a:buChar char="●"/>
            </a:pPr>
            <a:r>
              <a:rPr lang="de-DE"/>
              <a:t>Use a reinforcement learning based policy for selection of which feature extractor to run.</a:t>
            </a:r>
            <a:endParaRPr/>
          </a:p>
          <a:p>
            <a:pPr indent="-317500" lvl="0" marL="457200" rtl="0" algn="l">
              <a:lnSpc>
                <a:spcPct val="100000"/>
              </a:lnSpc>
              <a:spcBef>
                <a:spcPts val="0"/>
              </a:spcBef>
              <a:spcAft>
                <a:spcPts val="0"/>
              </a:spcAft>
              <a:buSzPts val="1400"/>
              <a:buChar char="●"/>
            </a:pPr>
            <a:r>
              <a:rPr lang="de-DE"/>
              <a:t>Large and small frame extractors can run in parallel using asynchronous mode.</a:t>
            </a:r>
            <a:endParaRPr/>
          </a:p>
        </p:txBody>
      </p:sp>
      <p:sp>
        <p:nvSpPr>
          <p:cNvPr id="528" name="Google Shape;528;g5bf17c3469_1_21"/>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29" name="Google Shape;529;g5bf17c3469_1_21"/>
          <p:cNvSpPr txBox="1"/>
          <p:nvPr>
            <p:ph type="title"/>
          </p:nvPr>
        </p:nvSpPr>
        <p:spPr>
          <a:xfrm>
            <a:off x="317550" y="665713"/>
            <a:ext cx="8508900" cy="96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2.5 </a:t>
            </a:r>
            <a:r>
              <a:rPr lang="de-DE"/>
              <a:t>Looking Fast and Slow: Memory-Guided Mobile Video Object Detection </a:t>
            </a:r>
            <a:endParaRPr/>
          </a:p>
        </p:txBody>
      </p:sp>
      <p:pic>
        <p:nvPicPr>
          <p:cNvPr descr="Bild" id="530" name="Google Shape;530;g5bf17c3469_1_21"/>
          <p:cNvPicPr preferRelativeResize="0"/>
          <p:nvPr/>
        </p:nvPicPr>
        <p:blipFill rotWithShape="1">
          <a:blip r:embed="rId3">
            <a:alphaModFix/>
          </a:blip>
          <a:srcRect b="0" l="0" r="0" t="0"/>
          <a:stretch/>
        </p:blipFill>
        <p:spPr>
          <a:xfrm>
            <a:off x="319095" y="2019384"/>
            <a:ext cx="629739" cy="629739"/>
          </a:xfrm>
          <a:prstGeom prst="rect">
            <a:avLst/>
          </a:prstGeom>
          <a:noFill/>
          <a:ln>
            <a:noFill/>
          </a:ln>
        </p:spPr>
      </p:pic>
      <p:pic>
        <p:nvPicPr>
          <p:cNvPr descr="Bild" id="531" name="Google Shape;531;g5bf17c3469_1_21"/>
          <p:cNvPicPr preferRelativeResize="0"/>
          <p:nvPr/>
        </p:nvPicPr>
        <p:blipFill rotWithShape="1">
          <a:blip r:embed="rId3">
            <a:alphaModFix/>
          </a:blip>
          <a:srcRect b="0" l="0" r="0" t="0"/>
          <a:stretch/>
        </p:blipFill>
        <p:spPr>
          <a:xfrm>
            <a:off x="319095" y="2386109"/>
            <a:ext cx="629739" cy="629739"/>
          </a:xfrm>
          <a:prstGeom prst="rect">
            <a:avLst/>
          </a:prstGeom>
          <a:noFill/>
          <a:ln>
            <a:noFill/>
          </a:ln>
        </p:spPr>
      </p:pic>
      <p:pic>
        <p:nvPicPr>
          <p:cNvPr descr="Bild" id="532" name="Google Shape;532;g5bf17c3469_1_21"/>
          <p:cNvPicPr preferRelativeResize="0"/>
          <p:nvPr/>
        </p:nvPicPr>
        <p:blipFill rotWithShape="1">
          <a:blip r:embed="rId3">
            <a:alphaModFix/>
          </a:blip>
          <a:srcRect b="0" l="0" r="0" t="0"/>
          <a:stretch/>
        </p:blipFill>
        <p:spPr>
          <a:xfrm>
            <a:off x="319095" y="2782609"/>
            <a:ext cx="629739" cy="629739"/>
          </a:xfrm>
          <a:prstGeom prst="rect">
            <a:avLst/>
          </a:prstGeom>
          <a:noFill/>
          <a:ln>
            <a:noFill/>
          </a:ln>
        </p:spPr>
      </p:pic>
      <p:pic>
        <p:nvPicPr>
          <p:cNvPr descr="Bild" id="533" name="Google Shape;533;g5bf17c3469_1_21"/>
          <p:cNvPicPr preferRelativeResize="0"/>
          <p:nvPr/>
        </p:nvPicPr>
        <p:blipFill rotWithShape="1">
          <a:blip r:embed="rId3">
            <a:alphaModFix/>
          </a:blip>
          <a:srcRect b="0" l="0" r="0" t="0"/>
          <a:stretch/>
        </p:blipFill>
        <p:spPr>
          <a:xfrm>
            <a:off x="319095" y="3176659"/>
            <a:ext cx="629739" cy="629739"/>
          </a:xfrm>
          <a:prstGeom prst="rect">
            <a:avLst/>
          </a:prstGeom>
          <a:noFill/>
          <a:ln>
            <a:noFill/>
          </a:ln>
        </p:spPr>
      </p:pic>
      <p:pic>
        <p:nvPicPr>
          <p:cNvPr descr="Bild" id="534" name="Google Shape;534;g5bf17c3469_1_21"/>
          <p:cNvPicPr preferRelativeResize="0"/>
          <p:nvPr/>
        </p:nvPicPr>
        <p:blipFill rotWithShape="1">
          <a:blip r:embed="rId3">
            <a:alphaModFix/>
          </a:blip>
          <a:srcRect b="0" l="0" r="0" t="0"/>
          <a:stretch/>
        </p:blipFill>
        <p:spPr>
          <a:xfrm>
            <a:off x="319095" y="3545834"/>
            <a:ext cx="629739" cy="629739"/>
          </a:xfrm>
          <a:prstGeom prst="rect">
            <a:avLst/>
          </a:prstGeom>
          <a:noFill/>
          <a:ln>
            <a:noFill/>
          </a:ln>
        </p:spPr>
      </p:pic>
      <p:cxnSp>
        <p:nvCxnSpPr>
          <p:cNvPr id="535" name="Google Shape;535;g5bf17c3469_1_21"/>
          <p:cNvCxnSpPr/>
          <p:nvPr/>
        </p:nvCxnSpPr>
        <p:spPr>
          <a:xfrm>
            <a:off x="200025" y="2168825"/>
            <a:ext cx="0" cy="18573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g5bf17c3469_1_21"/>
          <p:cNvCxnSpPr>
            <a:stCxn id="530" idx="3"/>
            <a:endCxn id="537" idx="1"/>
          </p:cNvCxnSpPr>
          <p:nvPr/>
        </p:nvCxnSpPr>
        <p:spPr>
          <a:xfrm>
            <a:off x="948834" y="2334253"/>
            <a:ext cx="937200" cy="0"/>
          </a:xfrm>
          <a:prstGeom prst="straightConnector1">
            <a:avLst/>
          </a:prstGeom>
          <a:noFill/>
          <a:ln cap="flat" cmpd="sng" w="9525">
            <a:solidFill>
              <a:schemeClr val="dk2"/>
            </a:solidFill>
            <a:prstDash val="solid"/>
            <a:round/>
            <a:headEnd len="med" w="med" type="none"/>
            <a:tailEnd len="med" w="med" type="triangle"/>
          </a:ln>
        </p:spPr>
      </p:cxnSp>
      <p:sp>
        <p:nvSpPr>
          <p:cNvPr id="537" name="Google Shape;537;g5bf17c3469_1_21"/>
          <p:cNvSpPr/>
          <p:nvPr/>
        </p:nvSpPr>
        <p:spPr>
          <a:xfrm>
            <a:off x="1885925" y="2201800"/>
            <a:ext cx="1957500" cy="264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t>MobileNetV2 (Small)</a:t>
            </a:r>
            <a:endParaRPr/>
          </a:p>
        </p:txBody>
      </p:sp>
      <p:sp>
        <p:nvSpPr>
          <p:cNvPr id="538" name="Google Shape;538;g5bf17c3469_1_21"/>
          <p:cNvSpPr/>
          <p:nvPr/>
        </p:nvSpPr>
        <p:spPr>
          <a:xfrm>
            <a:off x="1885925" y="2568525"/>
            <a:ext cx="1957500" cy="264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t>MobileNetV2 (Small)</a:t>
            </a:r>
            <a:endParaRPr/>
          </a:p>
        </p:txBody>
      </p:sp>
      <p:sp>
        <p:nvSpPr>
          <p:cNvPr id="539" name="Google Shape;539;g5bf17c3469_1_21"/>
          <p:cNvSpPr/>
          <p:nvPr/>
        </p:nvSpPr>
        <p:spPr>
          <a:xfrm>
            <a:off x="1885925" y="3296550"/>
            <a:ext cx="1957500" cy="264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t>MobileNetV2 (Small)</a:t>
            </a:r>
            <a:endParaRPr/>
          </a:p>
        </p:txBody>
      </p:sp>
      <p:sp>
        <p:nvSpPr>
          <p:cNvPr id="540" name="Google Shape;540;g5bf17c3469_1_21"/>
          <p:cNvSpPr/>
          <p:nvPr/>
        </p:nvSpPr>
        <p:spPr>
          <a:xfrm>
            <a:off x="1885925" y="3728250"/>
            <a:ext cx="1957500" cy="264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t>MobileNetV2 (Small)</a:t>
            </a:r>
            <a:endParaRPr/>
          </a:p>
        </p:txBody>
      </p:sp>
      <p:sp>
        <p:nvSpPr>
          <p:cNvPr id="541" name="Google Shape;541;g5bf17c3469_1_21"/>
          <p:cNvSpPr/>
          <p:nvPr/>
        </p:nvSpPr>
        <p:spPr>
          <a:xfrm>
            <a:off x="1171575" y="2932550"/>
            <a:ext cx="2671800" cy="264900"/>
          </a:xfrm>
          <a:prstGeom prst="roundRect">
            <a:avLst>
              <a:gd fmla="val 16667" name="adj"/>
            </a:avLst>
          </a:prstGeom>
          <a:solidFill>
            <a:schemeClr val="accent5"/>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t>MobileNetV2 (Large)</a:t>
            </a:r>
            <a:endParaRPr/>
          </a:p>
        </p:txBody>
      </p:sp>
      <p:cxnSp>
        <p:nvCxnSpPr>
          <p:cNvPr id="542" name="Google Shape;542;g5bf17c3469_1_21"/>
          <p:cNvCxnSpPr/>
          <p:nvPr/>
        </p:nvCxnSpPr>
        <p:spPr>
          <a:xfrm>
            <a:off x="948834" y="2700978"/>
            <a:ext cx="937200" cy="0"/>
          </a:xfrm>
          <a:prstGeom prst="straightConnector1">
            <a:avLst/>
          </a:prstGeom>
          <a:noFill/>
          <a:ln cap="flat" cmpd="sng" w="9525">
            <a:solidFill>
              <a:schemeClr val="dk2"/>
            </a:solidFill>
            <a:prstDash val="solid"/>
            <a:round/>
            <a:headEnd len="med" w="med" type="none"/>
            <a:tailEnd len="med" w="med" type="triangle"/>
          </a:ln>
        </p:spPr>
      </p:cxnSp>
      <p:cxnSp>
        <p:nvCxnSpPr>
          <p:cNvPr id="543" name="Google Shape;543;g5bf17c3469_1_21"/>
          <p:cNvCxnSpPr>
            <a:endCxn id="541" idx="1"/>
          </p:cNvCxnSpPr>
          <p:nvPr/>
        </p:nvCxnSpPr>
        <p:spPr>
          <a:xfrm>
            <a:off x="877275" y="3065000"/>
            <a:ext cx="294300" cy="0"/>
          </a:xfrm>
          <a:prstGeom prst="straightConnector1">
            <a:avLst/>
          </a:prstGeom>
          <a:noFill/>
          <a:ln cap="flat" cmpd="sng" w="9525">
            <a:solidFill>
              <a:schemeClr val="dk2"/>
            </a:solidFill>
            <a:prstDash val="solid"/>
            <a:round/>
            <a:headEnd len="med" w="med" type="none"/>
            <a:tailEnd len="med" w="med" type="triangle"/>
          </a:ln>
        </p:spPr>
      </p:cxnSp>
      <p:cxnSp>
        <p:nvCxnSpPr>
          <p:cNvPr id="544" name="Google Shape;544;g5bf17c3469_1_21"/>
          <p:cNvCxnSpPr/>
          <p:nvPr/>
        </p:nvCxnSpPr>
        <p:spPr>
          <a:xfrm>
            <a:off x="948834" y="3429003"/>
            <a:ext cx="937200" cy="0"/>
          </a:xfrm>
          <a:prstGeom prst="straightConnector1">
            <a:avLst/>
          </a:prstGeom>
          <a:noFill/>
          <a:ln cap="flat" cmpd="sng" w="9525">
            <a:solidFill>
              <a:schemeClr val="dk2"/>
            </a:solidFill>
            <a:prstDash val="solid"/>
            <a:round/>
            <a:headEnd len="med" w="med" type="none"/>
            <a:tailEnd len="med" w="med" type="triangle"/>
          </a:ln>
        </p:spPr>
      </p:cxnSp>
      <p:cxnSp>
        <p:nvCxnSpPr>
          <p:cNvPr id="545" name="Google Shape;545;g5bf17c3469_1_21"/>
          <p:cNvCxnSpPr/>
          <p:nvPr/>
        </p:nvCxnSpPr>
        <p:spPr>
          <a:xfrm>
            <a:off x="948834" y="3860703"/>
            <a:ext cx="937200" cy="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g5bf17c3469_1_21"/>
          <p:cNvSpPr/>
          <p:nvPr/>
        </p:nvSpPr>
        <p:spPr>
          <a:xfrm>
            <a:off x="4048000" y="2201800"/>
            <a:ext cx="1209900" cy="2649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547" name="Google Shape;547;g5bf17c3469_1_21"/>
          <p:cNvCxnSpPr>
            <a:endCxn id="546" idx="1"/>
          </p:cNvCxnSpPr>
          <p:nvPr/>
        </p:nvCxnSpPr>
        <p:spPr>
          <a:xfrm>
            <a:off x="3843400" y="2334250"/>
            <a:ext cx="204600" cy="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g5bf17c3469_1_21"/>
          <p:cNvSpPr/>
          <p:nvPr/>
        </p:nvSpPr>
        <p:spPr>
          <a:xfrm>
            <a:off x="4069350" y="2568525"/>
            <a:ext cx="1209900" cy="2649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549" name="Google Shape;549;g5bf17c3469_1_21"/>
          <p:cNvCxnSpPr>
            <a:endCxn id="548" idx="1"/>
          </p:cNvCxnSpPr>
          <p:nvPr/>
        </p:nvCxnSpPr>
        <p:spPr>
          <a:xfrm>
            <a:off x="3864750" y="2700975"/>
            <a:ext cx="204600" cy="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g5bf17c3469_1_21"/>
          <p:cNvSpPr/>
          <p:nvPr/>
        </p:nvSpPr>
        <p:spPr>
          <a:xfrm>
            <a:off x="4069350" y="2935250"/>
            <a:ext cx="1209900" cy="2649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551" name="Google Shape;551;g5bf17c3469_1_21"/>
          <p:cNvCxnSpPr>
            <a:endCxn id="550" idx="1"/>
          </p:cNvCxnSpPr>
          <p:nvPr/>
        </p:nvCxnSpPr>
        <p:spPr>
          <a:xfrm>
            <a:off x="3864750" y="3067700"/>
            <a:ext cx="204600" cy="0"/>
          </a:xfrm>
          <a:prstGeom prst="straightConnector1">
            <a:avLst/>
          </a:prstGeom>
          <a:noFill/>
          <a:ln cap="flat" cmpd="sng" w="9525">
            <a:solidFill>
              <a:schemeClr val="dk2"/>
            </a:solidFill>
            <a:prstDash val="solid"/>
            <a:round/>
            <a:headEnd len="med" w="med" type="none"/>
            <a:tailEnd len="med" w="med" type="triangle"/>
          </a:ln>
        </p:spPr>
      </p:cxnSp>
      <p:sp>
        <p:nvSpPr>
          <p:cNvPr id="552" name="Google Shape;552;g5bf17c3469_1_21"/>
          <p:cNvSpPr/>
          <p:nvPr/>
        </p:nvSpPr>
        <p:spPr>
          <a:xfrm>
            <a:off x="4069350" y="3301975"/>
            <a:ext cx="1209900" cy="2649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553" name="Google Shape;553;g5bf17c3469_1_21"/>
          <p:cNvCxnSpPr>
            <a:endCxn id="552" idx="1"/>
          </p:cNvCxnSpPr>
          <p:nvPr/>
        </p:nvCxnSpPr>
        <p:spPr>
          <a:xfrm>
            <a:off x="3864750" y="3434425"/>
            <a:ext cx="204600" cy="0"/>
          </a:xfrm>
          <a:prstGeom prst="straightConnector1">
            <a:avLst/>
          </a:prstGeom>
          <a:noFill/>
          <a:ln cap="flat" cmpd="sng" w="9525">
            <a:solidFill>
              <a:schemeClr val="dk2"/>
            </a:solidFill>
            <a:prstDash val="solid"/>
            <a:round/>
            <a:headEnd len="med" w="med" type="none"/>
            <a:tailEnd len="med" w="med" type="triangle"/>
          </a:ln>
        </p:spPr>
      </p:cxnSp>
      <p:sp>
        <p:nvSpPr>
          <p:cNvPr id="554" name="Google Shape;554;g5bf17c3469_1_21"/>
          <p:cNvSpPr/>
          <p:nvPr/>
        </p:nvSpPr>
        <p:spPr>
          <a:xfrm>
            <a:off x="4069350" y="3668700"/>
            <a:ext cx="1209900" cy="2649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Conv. LSTM</a:t>
            </a:r>
            <a:endParaRPr/>
          </a:p>
        </p:txBody>
      </p:sp>
      <p:cxnSp>
        <p:nvCxnSpPr>
          <p:cNvPr id="555" name="Google Shape;555;g5bf17c3469_1_21"/>
          <p:cNvCxnSpPr>
            <a:endCxn id="554" idx="1"/>
          </p:cNvCxnSpPr>
          <p:nvPr/>
        </p:nvCxnSpPr>
        <p:spPr>
          <a:xfrm>
            <a:off x="3864750" y="3801150"/>
            <a:ext cx="204600" cy="0"/>
          </a:xfrm>
          <a:prstGeom prst="straightConnector1">
            <a:avLst/>
          </a:prstGeom>
          <a:noFill/>
          <a:ln cap="flat" cmpd="sng" w="9525">
            <a:solidFill>
              <a:schemeClr val="dk2"/>
            </a:solidFill>
            <a:prstDash val="solid"/>
            <a:round/>
            <a:headEnd len="med" w="med" type="none"/>
            <a:tailEnd len="med" w="med" type="triangle"/>
          </a:ln>
        </p:spPr>
      </p:cxnSp>
      <p:sp>
        <p:nvSpPr>
          <p:cNvPr id="556" name="Google Shape;556;g5bf17c3469_1_21"/>
          <p:cNvSpPr/>
          <p:nvPr/>
        </p:nvSpPr>
        <p:spPr>
          <a:xfrm>
            <a:off x="5462475" y="2201798"/>
            <a:ext cx="1098900" cy="2649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Detection</a:t>
            </a:r>
            <a:endParaRPr/>
          </a:p>
        </p:txBody>
      </p:sp>
      <p:cxnSp>
        <p:nvCxnSpPr>
          <p:cNvPr id="557" name="Google Shape;557;g5bf17c3469_1_21"/>
          <p:cNvCxnSpPr>
            <a:endCxn id="556" idx="1"/>
          </p:cNvCxnSpPr>
          <p:nvPr/>
        </p:nvCxnSpPr>
        <p:spPr>
          <a:xfrm>
            <a:off x="5279175" y="2334248"/>
            <a:ext cx="183300" cy="0"/>
          </a:xfrm>
          <a:prstGeom prst="straightConnector1">
            <a:avLst/>
          </a:prstGeom>
          <a:noFill/>
          <a:ln cap="flat" cmpd="sng" w="9525">
            <a:solidFill>
              <a:schemeClr val="dk2"/>
            </a:solidFill>
            <a:prstDash val="solid"/>
            <a:round/>
            <a:headEnd len="med" w="med" type="none"/>
            <a:tailEnd len="med" w="med" type="triangle"/>
          </a:ln>
        </p:spPr>
      </p:cxnSp>
      <p:sp>
        <p:nvSpPr>
          <p:cNvPr id="558" name="Google Shape;558;g5bf17c3469_1_21"/>
          <p:cNvSpPr/>
          <p:nvPr/>
        </p:nvSpPr>
        <p:spPr>
          <a:xfrm>
            <a:off x="5462550" y="2568523"/>
            <a:ext cx="1098900" cy="2649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Detection</a:t>
            </a:r>
            <a:endParaRPr/>
          </a:p>
        </p:txBody>
      </p:sp>
      <p:cxnSp>
        <p:nvCxnSpPr>
          <p:cNvPr id="559" name="Google Shape;559;g5bf17c3469_1_21"/>
          <p:cNvCxnSpPr>
            <a:endCxn id="558" idx="1"/>
          </p:cNvCxnSpPr>
          <p:nvPr/>
        </p:nvCxnSpPr>
        <p:spPr>
          <a:xfrm>
            <a:off x="5279250" y="2700973"/>
            <a:ext cx="183300" cy="0"/>
          </a:xfrm>
          <a:prstGeom prst="straightConnector1">
            <a:avLst/>
          </a:prstGeom>
          <a:noFill/>
          <a:ln cap="flat" cmpd="sng" w="9525">
            <a:solidFill>
              <a:schemeClr val="dk2"/>
            </a:solidFill>
            <a:prstDash val="solid"/>
            <a:round/>
            <a:headEnd len="med" w="med" type="none"/>
            <a:tailEnd len="med" w="med" type="triangle"/>
          </a:ln>
        </p:spPr>
      </p:cxnSp>
      <p:sp>
        <p:nvSpPr>
          <p:cNvPr id="560" name="Google Shape;560;g5bf17c3469_1_21"/>
          <p:cNvSpPr/>
          <p:nvPr/>
        </p:nvSpPr>
        <p:spPr>
          <a:xfrm>
            <a:off x="5462550" y="2935248"/>
            <a:ext cx="1098900" cy="2649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Detection</a:t>
            </a:r>
            <a:endParaRPr/>
          </a:p>
        </p:txBody>
      </p:sp>
      <p:cxnSp>
        <p:nvCxnSpPr>
          <p:cNvPr id="561" name="Google Shape;561;g5bf17c3469_1_21"/>
          <p:cNvCxnSpPr>
            <a:endCxn id="560" idx="1"/>
          </p:cNvCxnSpPr>
          <p:nvPr/>
        </p:nvCxnSpPr>
        <p:spPr>
          <a:xfrm>
            <a:off x="5279250" y="3067698"/>
            <a:ext cx="183300" cy="0"/>
          </a:xfrm>
          <a:prstGeom prst="straightConnector1">
            <a:avLst/>
          </a:prstGeom>
          <a:noFill/>
          <a:ln cap="flat" cmpd="sng" w="9525">
            <a:solidFill>
              <a:schemeClr val="dk2"/>
            </a:solidFill>
            <a:prstDash val="solid"/>
            <a:round/>
            <a:headEnd len="med" w="med" type="none"/>
            <a:tailEnd len="med" w="med" type="triangle"/>
          </a:ln>
        </p:spPr>
      </p:cxnSp>
      <p:sp>
        <p:nvSpPr>
          <p:cNvPr id="562" name="Google Shape;562;g5bf17c3469_1_21"/>
          <p:cNvSpPr/>
          <p:nvPr/>
        </p:nvSpPr>
        <p:spPr>
          <a:xfrm>
            <a:off x="5462550" y="3296548"/>
            <a:ext cx="1098900" cy="2649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Detection</a:t>
            </a:r>
            <a:endParaRPr/>
          </a:p>
        </p:txBody>
      </p:sp>
      <p:cxnSp>
        <p:nvCxnSpPr>
          <p:cNvPr id="563" name="Google Shape;563;g5bf17c3469_1_21"/>
          <p:cNvCxnSpPr>
            <a:endCxn id="562" idx="1"/>
          </p:cNvCxnSpPr>
          <p:nvPr/>
        </p:nvCxnSpPr>
        <p:spPr>
          <a:xfrm>
            <a:off x="5279250" y="3428998"/>
            <a:ext cx="183300" cy="0"/>
          </a:xfrm>
          <a:prstGeom prst="straightConnector1">
            <a:avLst/>
          </a:prstGeom>
          <a:noFill/>
          <a:ln cap="flat" cmpd="sng" w="9525">
            <a:solidFill>
              <a:schemeClr val="dk2"/>
            </a:solidFill>
            <a:prstDash val="solid"/>
            <a:round/>
            <a:headEnd len="med" w="med" type="none"/>
            <a:tailEnd len="med" w="med" type="triangle"/>
          </a:ln>
        </p:spPr>
      </p:cxnSp>
      <p:sp>
        <p:nvSpPr>
          <p:cNvPr id="564" name="Google Shape;564;g5bf17c3469_1_21"/>
          <p:cNvSpPr/>
          <p:nvPr/>
        </p:nvSpPr>
        <p:spPr>
          <a:xfrm>
            <a:off x="5462550" y="3657848"/>
            <a:ext cx="1098900" cy="2649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Detection</a:t>
            </a:r>
            <a:endParaRPr/>
          </a:p>
        </p:txBody>
      </p:sp>
      <p:cxnSp>
        <p:nvCxnSpPr>
          <p:cNvPr id="565" name="Google Shape;565;g5bf17c3469_1_21"/>
          <p:cNvCxnSpPr>
            <a:endCxn id="564" idx="1"/>
          </p:cNvCxnSpPr>
          <p:nvPr/>
        </p:nvCxnSpPr>
        <p:spPr>
          <a:xfrm>
            <a:off x="5279250" y="3790298"/>
            <a:ext cx="183300" cy="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g5bf17c3469_1_21"/>
          <p:cNvSpPr/>
          <p:nvPr/>
        </p:nvSpPr>
        <p:spPr>
          <a:xfrm>
            <a:off x="114450" y="1700213"/>
            <a:ext cx="6558000" cy="2726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de-DE" sz="1800"/>
              <a:t>Architecture</a:t>
            </a:r>
            <a:endParaRPr b="1" sz="1800"/>
          </a:p>
        </p:txBody>
      </p:sp>
      <p:sp>
        <p:nvSpPr>
          <p:cNvPr id="567" name="Google Shape;567;g5bf17c3469_1_21"/>
          <p:cNvSpPr/>
          <p:nvPr/>
        </p:nvSpPr>
        <p:spPr>
          <a:xfrm>
            <a:off x="6744750" y="2334250"/>
            <a:ext cx="629700" cy="264900"/>
          </a:xfrm>
          <a:prstGeom prst="roundRect">
            <a:avLst>
              <a:gd fmla="val 16667" name="adj"/>
            </a:avLst>
          </a:prstGeom>
          <a:solidFill>
            <a:srgbClr val="F1C232"/>
          </a:solidFill>
          <a:ln cap="flat" cmpd="sng" w="19050">
            <a:solidFill>
              <a:srgbClr val="000000"/>
            </a:solidFill>
            <a:prstDash val="solid"/>
            <a:round/>
            <a:headEnd len="sm" w="sm" type="none"/>
            <a:tailEnd len="sm" w="sm" type="none"/>
          </a:ln>
        </p:spPr>
        <p:txBody>
          <a:bodyPr anchorCtr="0" anchor="ctr" bIns="46800" lIns="91425" spcFirstLastPara="1" rIns="91425" wrap="square" tIns="46800">
            <a:noAutofit/>
          </a:bodyPr>
          <a:lstStyle/>
          <a:p>
            <a:pPr indent="0" lvl="0" marL="0" rtl="0" algn="l">
              <a:spcBef>
                <a:spcPts val="0"/>
              </a:spcBef>
              <a:spcAft>
                <a:spcPts val="0"/>
              </a:spcAft>
              <a:buNone/>
            </a:pPr>
            <a:r>
              <a:rPr lang="de-DE">
                <a:solidFill>
                  <a:schemeClr val="lt1"/>
                </a:solidFill>
              </a:rPr>
              <a:t>C t-2</a:t>
            </a:r>
            <a:endParaRPr>
              <a:solidFill>
                <a:schemeClr val="lt1"/>
              </a:solidFill>
            </a:endParaRPr>
          </a:p>
        </p:txBody>
      </p:sp>
      <p:sp>
        <p:nvSpPr>
          <p:cNvPr id="568" name="Google Shape;568;g5bf17c3469_1_21"/>
          <p:cNvSpPr/>
          <p:nvPr/>
        </p:nvSpPr>
        <p:spPr>
          <a:xfrm>
            <a:off x="6744750" y="2751075"/>
            <a:ext cx="629700" cy="264900"/>
          </a:xfrm>
          <a:prstGeom prst="roundRect">
            <a:avLst>
              <a:gd fmla="val 16667" name="adj"/>
            </a:avLst>
          </a:prstGeom>
          <a:solidFill>
            <a:srgbClr val="F1C232"/>
          </a:solidFill>
          <a:ln cap="flat" cmpd="sng" w="19050">
            <a:solidFill>
              <a:srgbClr val="000000"/>
            </a:solidFill>
            <a:prstDash val="solid"/>
            <a:round/>
            <a:headEnd len="sm" w="sm" type="none"/>
            <a:tailEnd len="sm" w="sm" type="none"/>
          </a:ln>
        </p:spPr>
        <p:txBody>
          <a:bodyPr anchorCtr="0" anchor="ctr" bIns="46800" lIns="91425" spcFirstLastPara="1" rIns="91425" wrap="square" tIns="46800">
            <a:noAutofit/>
          </a:bodyPr>
          <a:lstStyle/>
          <a:p>
            <a:pPr indent="0" lvl="0" marL="0" rtl="0" algn="l">
              <a:spcBef>
                <a:spcPts val="0"/>
              </a:spcBef>
              <a:spcAft>
                <a:spcPts val="0"/>
              </a:spcAft>
              <a:buNone/>
            </a:pPr>
            <a:r>
              <a:rPr lang="de-DE">
                <a:solidFill>
                  <a:schemeClr val="lt1"/>
                </a:solidFill>
              </a:rPr>
              <a:t>C t-1</a:t>
            </a:r>
            <a:endParaRPr>
              <a:solidFill>
                <a:schemeClr val="lt1"/>
              </a:solidFill>
            </a:endParaRPr>
          </a:p>
        </p:txBody>
      </p:sp>
      <p:sp>
        <p:nvSpPr>
          <p:cNvPr id="569" name="Google Shape;569;g5bf17c3469_1_21"/>
          <p:cNvSpPr/>
          <p:nvPr/>
        </p:nvSpPr>
        <p:spPr>
          <a:xfrm>
            <a:off x="6744750" y="3122125"/>
            <a:ext cx="629700" cy="264900"/>
          </a:xfrm>
          <a:prstGeom prst="roundRect">
            <a:avLst>
              <a:gd fmla="val 16667" name="adj"/>
            </a:avLst>
          </a:prstGeom>
          <a:solidFill>
            <a:srgbClr val="F1C232"/>
          </a:solidFill>
          <a:ln cap="flat" cmpd="sng" w="19050">
            <a:solidFill>
              <a:srgbClr val="000000"/>
            </a:solidFill>
            <a:prstDash val="solid"/>
            <a:round/>
            <a:headEnd len="sm" w="sm" type="none"/>
            <a:tailEnd len="sm" w="sm" type="none"/>
          </a:ln>
        </p:spPr>
        <p:txBody>
          <a:bodyPr anchorCtr="0" anchor="ctr" bIns="46800" lIns="91425" spcFirstLastPara="1" rIns="91425" wrap="square" tIns="46800">
            <a:noAutofit/>
          </a:bodyPr>
          <a:lstStyle/>
          <a:p>
            <a:pPr indent="0" lvl="0" marL="0" rtl="0" algn="l">
              <a:spcBef>
                <a:spcPts val="0"/>
              </a:spcBef>
              <a:spcAft>
                <a:spcPts val="0"/>
              </a:spcAft>
              <a:buNone/>
            </a:pPr>
            <a:r>
              <a:rPr lang="de-DE">
                <a:solidFill>
                  <a:schemeClr val="lt1"/>
                </a:solidFill>
              </a:rPr>
              <a:t>H</a:t>
            </a:r>
            <a:r>
              <a:rPr lang="de-DE">
                <a:solidFill>
                  <a:schemeClr val="lt1"/>
                </a:solidFill>
              </a:rPr>
              <a:t> t-2</a:t>
            </a:r>
            <a:endParaRPr>
              <a:solidFill>
                <a:schemeClr val="lt1"/>
              </a:solidFill>
            </a:endParaRPr>
          </a:p>
        </p:txBody>
      </p:sp>
      <p:sp>
        <p:nvSpPr>
          <p:cNvPr id="570" name="Google Shape;570;g5bf17c3469_1_21"/>
          <p:cNvSpPr/>
          <p:nvPr/>
        </p:nvSpPr>
        <p:spPr>
          <a:xfrm>
            <a:off x="6744750" y="3493175"/>
            <a:ext cx="629700" cy="264900"/>
          </a:xfrm>
          <a:prstGeom prst="roundRect">
            <a:avLst>
              <a:gd fmla="val 16667" name="adj"/>
            </a:avLst>
          </a:prstGeom>
          <a:solidFill>
            <a:srgbClr val="F1C232"/>
          </a:solidFill>
          <a:ln cap="flat" cmpd="sng" w="19050">
            <a:solidFill>
              <a:srgbClr val="000000"/>
            </a:solidFill>
            <a:prstDash val="solid"/>
            <a:round/>
            <a:headEnd len="sm" w="sm" type="none"/>
            <a:tailEnd len="sm" w="sm" type="none"/>
          </a:ln>
        </p:spPr>
        <p:txBody>
          <a:bodyPr anchorCtr="0" anchor="ctr" bIns="46800" lIns="91425" spcFirstLastPara="1" rIns="91425" wrap="square" tIns="46800">
            <a:noAutofit/>
          </a:bodyPr>
          <a:lstStyle/>
          <a:p>
            <a:pPr indent="0" lvl="0" marL="0" rtl="0" algn="l">
              <a:spcBef>
                <a:spcPts val="0"/>
              </a:spcBef>
              <a:spcAft>
                <a:spcPts val="0"/>
              </a:spcAft>
              <a:buNone/>
            </a:pPr>
            <a:r>
              <a:rPr lang="de-DE">
                <a:solidFill>
                  <a:schemeClr val="lt1"/>
                </a:solidFill>
              </a:rPr>
              <a:t>H</a:t>
            </a:r>
            <a:r>
              <a:rPr lang="de-DE">
                <a:solidFill>
                  <a:schemeClr val="lt1"/>
                </a:solidFill>
              </a:rPr>
              <a:t> t-1</a:t>
            </a:r>
            <a:endParaRPr>
              <a:solidFill>
                <a:schemeClr val="lt1"/>
              </a:solidFill>
            </a:endParaRPr>
          </a:p>
        </p:txBody>
      </p:sp>
      <p:cxnSp>
        <p:nvCxnSpPr>
          <p:cNvPr id="571" name="Google Shape;571;g5bf17c3469_1_21"/>
          <p:cNvCxnSpPr>
            <a:stCxn id="567" idx="3"/>
            <a:endCxn id="572" idx="1"/>
          </p:cNvCxnSpPr>
          <p:nvPr/>
        </p:nvCxnSpPr>
        <p:spPr>
          <a:xfrm>
            <a:off x="7374450" y="2466700"/>
            <a:ext cx="759600" cy="5493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g5bf17c3469_1_21"/>
          <p:cNvCxnSpPr>
            <a:stCxn id="568" idx="3"/>
            <a:endCxn id="572" idx="1"/>
          </p:cNvCxnSpPr>
          <p:nvPr/>
        </p:nvCxnSpPr>
        <p:spPr>
          <a:xfrm>
            <a:off x="7374450" y="2883525"/>
            <a:ext cx="759600" cy="1326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g5bf17c3469_1_21"/>
          <p:cNvCxnSpPr>
            <a:stCxn id="569" idx="3"/>
            <a:endCxn id="572" idx="1"/>
          </p:cNvCxnSpPr>
          <p:nvPr/>
        </p:nvCxnSpPr>
        <p:spPr>
          <a:xfrm flipH="1" rot="10800000">
            <a:off x="7374450" y="3016075"/>
            <a:ext cx="759600" cy="2385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g5bf17c3469_1_21"/>
          <p:cNvCxnSpPr>
            <a:stCxn id="570" idx="3"/>
            <a:endCxn id="572" idx="1"/>
          </p:cNvCxnSpPr>
          <p:nvPr/>
        </p:nvCxnSpPr>
        <p:spPr>
          <a:xfrm flipH="1" rot="10800000">
            <a:off x="7374450" y="3016025"/>
            <a:ext cx="759600" cy="609600"/>
          </a:xfrm>
          <a:prstGeom prst="straightConnector1">
            <a:avLst/>
          </a:prstGeom>
          <a:noFill/>
          <a:ln cap="flat" cmpd="sng" w="9525">
            <a:solidFill>
              <a:schemeClr val="dk2"/>
            </a:solidFill>
            <a:prstDash val="solid"/>
            <a:round/>
            <a:headEnd len="med" w="med" type="none"/>
            <a:tailEnd len="med" w="med" type="none"/>
          </a:ln>
        </p:spPr>
      </p:cxnSp>
      <p:sp>
        <p:nvSpPr>
          <p:cNvPr id="572" name="Google Shape;572;g5bf17c3469_1_21"/>
          <p:cNvSpPr/>
          <p:nvPr/>
        </p:nvSpPr>
        <p:spPr>
          <a:xfrm>
            <a:off x="8134050" y="2883525"/>
            <a:ext cx="937200" cy="2649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Action ɑ</a:t>
            </a:r>
            <a:endParaRPr/>
          </a:p>
        </p:txBody>
      </p:sp>
      <p:sp>
        <p:nvSpPr>
          <p:cNvPr id="576" name="Google Shape;576;g5bf17c3469_1_21"/>
          <p:cNvSpPr/>
          <p:nvPr/>
        </p:nvSpPr>
        <p:spPr>
          <a:xfrm>
            <a:off x="6672450" y="1700225"/>
            <a:ext cx="2485800" cy="2726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de-DE" sz="1800"/>
              <a:t>Interleaving Policy</a:t>
            </a:r>
            <a:endParaRPr b="1" sz="1800"/>
          </a:p>
        </p:txBody>
      </p:sp>
      <p:sp>
        <p:nvSpPr>
          <p:cNvPr id="577" name="Google Shape;577;g5bf17c3469_1_2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g5c164b5d39_0_77"/>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indent="-177800" lvl="1" marL="1439999" rtl="0" algn="l">
              <a:spcBef>
                <a:spcPts val="0"/>
              </a:spcBef>
              <a:spcAft>
                <a:spcPts val="0"/>
              </a:spcAft>
              <a:buClr>
                <a:srgbClr val="000000"/>
              </a:buClr>
              <a:buSzPts val="1600"/>
              <a:buAutoNum type="arabicPeriod"/>
            </a:pPr>
            <a:r>
              <a:rPr lang="de-DE">
                <a:solidFill>
                  <a:srgbClr val="000000"/>
                </a:solidFill>
              </a:rPr>
              <a:t>Detect to track and track to detect </a:t>
            </a:r>
            <a:endParaRPr>
              <a:solidFill>
                <a:srgbClr val="000000"/>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583" name="Google Shape;583;g5c164b5d39_0_7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584" name="Google Shape;584;g5c164b5d39_0_7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585" name="Google Shape;585;g5c164b5d39_0_7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
          <p:cNvSpPr txBox="1"/>
          <p:nvPr>
            <p:ph idx="1" type="body"/>
          </p:nvPr>
        </p:nvSpPr>
        <p:spPr>
          <a:xfrm>
            <a:off x="317550" y="1306300"/>
            <a:ext cx="8508900" cy="51474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b="1" lang="de-DE"/>
              <a:t>Frame                                                                                                                Loss</a:t>
            </a:r>
            <a:endParaRPr b="1"/>
          </a:p>
          <a:p>
            <a:pPr indent="0" lvl="0" marL="0" rtl="0" algn="l">
              <a:lnSpc>
                <a:spcPct val="114000"/>
              </a:lnSpc>
              <a:spcBef>
                <a:spcPts val="0"/>
              </a:spcBef>
              <a:spcAft>
                <a:spcPts val="0"/>
              </a:spcAft>
              <a:buNone/>
            </a:pPr>
            <a:r>
              <a:rPr lang="de-DE"/>
              <a:t>   </a:t>
            </a:r>
            <a:endParaRPr/>
          </a:p>
          <a:p>
            <a:pPr indent="0" lvl="0" marL="0" rtl="0" algn="l">
              <a:lnSpc>
                <a:spcPct val="114000"/>
              </a:lnSpc>
              <a:spcBef>
                <a:spcPts val="0"/>
              </a:spcBef>
              <a:spcAft>
                <a:spcPts val="0"/>
              </a:spcAft>
              <a:buNone/>
            </a:pPr>
            <a:r>
              <a:rPr lang="de-DE"/>
              <a:t>    </a:t>
            </a:r>
            <a:endParaRPr/>
          </a:p>
          <a:p>
            <a:pPr indent="0" lvl="0" marL="0" rtl="0" algn="l">
              <a:lnSpc>
                <a:spcPct val="114000"/>
              </a:lnSpc>
              <a:spcBef>
                <a:spcPts val="0"/>
              </a:spcBef>
              <a:spcAft>
                <a:spcPts val="0"/>
              </a:spcAft>
              <a:buNone/>
            </a:pPr>
            <a:r>
              <a:rPr lang="de-DE"/>
              <a:t>Time t</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   </a:t>
            </a:r>
            <a:endParaRPr/>
          </a:p>
          <a:p>
            <a:pPr indent="0" lvl="0" marL="0" rtl="0" algn="l">
              <a:lnSpc>
                <a:spcPct val="114000"/>
              </a:lnSpc>
              <a:spcBef>
                <a:spcPts val="0"/>
              </a:spcBef>
              <a:spcAft>
                <a:spcPts val="0"/>
              </a:spcAft>
              <a:buNone/>
            </a:pPr>
            <a:r>
              <a:rPr lang="de-DE"/>
              <a:t>Time t+T</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317500" lvl="0" marL="457200" rtl="0" algn="l">
              <a:lnSpc>
                <a:spcPct val="114000"/>
              </a:lnSpc>
              <a:spcBef>
                <a:spcPts val="0"/>
              </a:spcBef>
              <a:spcAft>
                <a:spcPts val="0"/>
              </a:spcAft>
              <a:buSzPts val="1400"/>
              <a:buChar char="●"/>
            </a:pPr>
            <a:r>
              <a:rPr lang="de-DE"/>
              <a:t>Compute </a:t>
            </a:r>
            <a:r>
              <a:rPr lang="de-DE"/>
              <a:t>Convolutional</a:t>
            </a:r>
            <a:r>
              <a:rPr lang="de-DE"/>
              <a:t> feature maps using a Resnet-101 architecture.</a:t>
            </a:r>
            <a:endParaRPr/>
          </a:p>
          <a:p>
            <a:pPr indent="-317500" lvl="0" marL="457200" rtl="0" algn="l">
              <a:lnSpc>
                <a:spcPct val="114000"/>
              </a:lnSpc>
              <a:spcBef>
                <a:spcPts val="0"/>
              </a:spcBef>
              <a:spcAft>
                <a:spcPts val="0"/>
              </a:spcAft>
              <a:buSzPts val="1400"/>
              <a:buChar char="●"/>
            </a:pPr>
            <a:r>
              <a:rPr lang="de-DE"/>
              <a:t>Use a RPN (region proposal network) to find candidate regions in the frame.</a:t>
            </a:r>
            <a:endParaRPr/>
          </a:p>
          <a:p>
            <a:pPr indent="-317500" lvl="0" marL="457200" rtl="0" algn="l">
              <a:lnSpc>
                <a:spcPct val="114000"/>
              </a:lnSpc>
              <a:spcBef>
                <a:spcPts val="0"/>
              </a:spcBef>
              <a:spcAft>
                <a:spcPts val="0"/>
              </a:spcAft>
              <a:buSzPts val="1400"/>
              <a:buChar char="●"/>
            </a:pPr>
            <a:r>
              <a:rPr lang="de-DE"/>
              <a:t>ROI Pooling layer, to classify boxes and refine their coordinates (regression).</a:t>
            </a:r>
            <a:endParaRPr/>
          </a:p>
          <a:p>
            <a:pPr indent="-317500" lvl="0" marL="457200" rtl="0" algn="l">
              <a:lnSpc>
                <a:spcPct val="114000"/>
              </a:lnSpc>
              <a:spcBef>
                <a:spcPts val="0"/>
              </a:spcBef>
              <a:spcAft>
                <a:spcPts val="0"/>
              </a:spcAft>
              <a:buSzPts val="1400"/>
              <a:buChar char="●"/>
            </a:pPr>
            <a:r>
              <a:rPr lang="de-DE"/>
              <a:t>Find correlation features between two frames’ feature maps and do ROI tracking.</a:t>
            </a:r>
            <a:endParaRPr/>
          </a:p>
          <a:p>
            <a:pPr indent="-317500" lvl="0" marL="457200" rtl="0" algn="l">
              <a:lnSpc>
                <a:spcPct val="114000"/>
              </a:lnSpc>
              <a:spcBef>
                <a:spcPts val="0"/>
              </a:spcBef>
              <a:spcAft>
                <a:spcPts val="0"/>
              </a:spcAft>
              <a:buSzPts val="1400"/>
              <a:buChar char="●"/>
            </a:pPr>
            <a:r>
              <a:rPr lang="de-DE"/>
              <a:t>Due to memory constraints, use tracklets, which are class-based optimal paths in video.</a:t>
            </a:r>
            <a:endParaRPr/>
          </a:p>
        </p:txBody>
      </p:sp>
      <p:sp>
        <p:nvSpPr>
          <p:cNvPr id="591" name="Google Shape;591;p5"/>
          <p:cNvSpPr txBox="1"/>
          <p:nvPr>
            <p:ph type="title"/>
          </p:nvPr>
        </p:nvSpPr>
        <p:spPr>
          <a:xfrm>
            <a:off x="317490" y="722859"/>
            <a:ext cx="8508900" cy="4104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2.7 Detect to track and track to detect</a:t>
            </a:r>
            <a:endParaRPr/>
          </a:p>
        </p:txBody>
      </p:sp>
      <p:sp>
        <p:nvSpPr>
          <p:cNvPr id="592" name="Google Shape;592;p5"/>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Bild" id="593" name="Google Shape;593;p5"/>
          <p:cNvPicPr preferRelativeResize="0"/>
          <p:nvPr/>
        </p:nvPicPr>
        <p:blipFill rotWithShape="1">
          <a:blip r:embed="rId3">
            <a:alphaModFix/>
          </a:blip>
          <a:srcRect b="0" l="0" r="0" t="0"/>
          <a:stretch/>
        </p:blipFill>
        <p:spPr>
          <a:xfrm>
            <a:off x="1131770" y="1862209"/>
            <a:ext cx="629739" cy="629739"/>
          </a:xfrm>
          <a:prstGeom prst="rect">
            <a:avLst/>
          </a:prstGeom>
          <a:noFill/>
          <a:ln>
            <a:noFill/>
          </a:ln>
        </p:spPr>
      </p:pic>
      <p:pic>
        <p:nvPicPr>
          <p:cNvPr descr="Bild" id="594" name="Google Shape;594;p5"/>
          <p:cNvPicPr preferRelativeResize="0"/>
          <p:nvPr/>
        </p:nvPicPr>
        <p:blipFill rotWithShape="1">
          <a:blip r:embed="rId3">
            <a:alphaModFix/>
          </a:blip>
          <a:srcRect b="0" l="0" r="0" t="0"/>
          <a:stretch/>
        </p:blipFill>
        <p:spPr>
          <a:xfrm>
            <a:off x="1131770" y="3797084"/>
            <a:ext cx="629739" cy="629739"/>
          </a:xfrm>
          <a:prstGeom prst="rect">
            <a:avLst/>
          </a:prstGeom>
          <a:noFill/>
          <a:ln>
            <a:noFill/>
          </a:ln>
        </p:spPr>
      </p:pic>
      <p:cxnSp>
        <p:nvCxnSpPr>
          <p:cNvPr id="595" name="Google Shape;595;p5"/>
          <p:cNvCxnSpPr/>
          <p:nvPr/>
        </p:nvCxnSpPr>
        <p:spPr>
          <a:xfrm>
            <a:off x="1761506" y="2174387"/>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596" name="Google Shape;596;p5"/>
          <p:cNvCxnSpPr/>
          <p:nvPr/>
        </p:nvCxnSpPr>
        <p:spPr>
          <a:xfrm>
            <a:off x="1761506" y="4109262"/>
            <a:ext cx="545700" cy="5400"/>
          </a:xfrm>
          <a:prstGeom prst="straightConnector1">
            <a:avLst/>
          </a:prstGeom>
          <a:noFill/>
          <a:ln cap="flat" cmpd="sng" w="9525">
            <a:solidFill>
              <a:schemeClr val="dk1"/>
            </a:solidFill>
            <a:prstDash val="solid"/>
            <a:round/>
            <a:headEnd len="sm" w="sm" type="none"/>
            <a:tailEnd len="med" w="med" type="triangle"/>
          </a:ln>
        </p:spPr>
      </p:cxnSp>
      <p:sp>
        <p:nvSpPr>
          <p:cNvPr id="597" name="Google Shape;597;p5"/>
          <p:cNvSpPr/>
          <p:nvPr/>
        </p:nvSpPr>
        <p:spPr>
          <a:xfrm>
            <a:off x="2307200" y="1786623"/>
            <a:ext cx="984000" cy="780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Resnet-101 Backend</a:t>
            </a:r>
            <a:endParaRPr/>
          </a:p>
        </p:txBody>
      </p:sp>
      <p:sp>
        <p:nvSpPr>
          <p:cNvPr id="598" name="Google Shape;598;p5"/>
          <p:cNvSpPr/>
          <p:nvPr/>
        </p:nvSpPr>
        <p:spPr>
          <a:xfrm>
            <a:off x="2307200" y="3721498"/>
            <a:ext cx="984000" cy="780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Resnet-101 Backend</a:t>
            </a:r>
            <a:endParaRPr/>
          </a:p>
        </p:txBody>
      </p:sp>
      <p:sp>
        <p:nvSpPr>
          <p:cNvPr id="599" name="Google Shape;599;p5"/>
          <p:cNvSpPr/>
          <p:nvPr/>
        </p:nvSpPr>
        <p:spPr>
          <a:xfrm>
            <a:off x="3836900" y="1786623"/>
            <a:ext cx="984000" cy="780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Region Proposal Network</a:t>
            </a:r>
            <a:endParaRPr/>
          </a:p>
        </p:txBody>
      </p:sp>
      <p:sp>
        <p:nvSpPr>
          <p:cNvPr id="600" name="Google Shape;600;p5"/>
          <p:cNvSpPr/>
          <p:nvPr/>
        </p:nvSpPr>
        <p:spPr>
          <a:xfrm>
            <a:off x="3836900" y="3721498"/>
            <a:ext cx="984000" cy="780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Region Proposal Network</a:t>
            </a:r>
            <a:endParaRPr/>
          </a:p>
        </p:txBody>
      </p:sp>
      <p:cxnSp>
        <p:nvCxnSpPr>
          <p:cNvPr id="601" name="Google Shape;601;p5"/>
          <p:cNvCxnSpPr>
            <a:stCxn id="597" idx="3"/>
            <a:endCxn id="599" idx="1"/>
          </p:cNvCxnSpPr>
          <p:nvPr/>
        </p:nvCxnSpPr>
        <p:spPr>
          <a:xfrm>
            <a:off x="3291200" y="2177073"/>
            <a:ext cx="545700" cy="0"/>
          </a:xfrm>
          <a:prstGeom prst="straightConnector1">
            <a:avLst/>
          </a:prstGeom>
          <a:noFill/>
          <a:ln cap="flat" cmpd="sng" w="9525">
            <a:solidFill>
              <a:schemeClr val="dk1"/>
            </a:solidFill>
            <a:prstDash val="solid"/>
            <a:round/>
            <a:headEnd len="sm" w="sm" type="none"/>
            <a:tailEnd len="med" w="med" type="triangle"/>
          </a:ln>
        </p:spPr>
      </p:cxnSp>
      <p:cxnSp>
        <p:nvCxnSpPr>
          <p:cNvPr id="602" name="Google Shape;602;p5"/>
          <p:cNvCxnSpPr/>
          <p:nvPr/>
        </p:nvCxnSpPr>
        <p:spPr>
          <a:xfrm>
            <a:off x="3291200" y="4111948"/>
            <a:ext cx="545700" cy="0"/>
          </a:xfrm>
          <a:prstGeom prst="straightConnector1">
            <a:avLst/>
          </a:prstGeom>
          <a:noFill/>
          <a:ln cap="flat" cmpd="sng" w="9525">
            <a:solidFill>
              <a:schemeClr val="dk1"/>
            </a:solidFill>
            <a:prstDash val="solid"/>
            <a:round/>
            <a:headEnd len="sm" w="sm" type="none"/>
            <a:tailEnd len="med" w="med" type="triangle"/>
          </a:ln>
        </p:spPr>
      </p:cxnSp>
      <p:sp>
        <p:nvSpPr>
          <p:cNvPr id="603" name="Google Shape;603;p5"/>
          <p:cNvSpPr/>
          <p:nvPr/>
        </p:nvSpPr>
        <p:spPr>
          <a:xfrm>
            <a:off x="2307200" y="2893700"/>
            <a:ext cx="984000" cy="501600"/>
          </a:xfrm>
          <a:prstGeom prst="roundRect">
            <a:avLst>
              <a:gd fmla="val 16667" name="adj"/>
            </a:avLst>
          </a:prstGeom>
          <a:solidFill>
            <a:schemeClr val="accent4"/>
          </a:solidFill>
          <a:ln cap="flat" cmpd="sng" w="19050">
            <a:solidFill>
              <a:srgbClr val="000000"/>
            </a:solidFill>
            <a:prstDash val="solid"/>
            <a:round/>
            <a:headEnd len="sm" w="sm" type="none"/>
            <a:tailEnd len="sm" w="sm" type="none"/>
          </a:ln>
        </p:spPr>
        <p:txBody>
          <a:bodyPr anchorCtr="0" anchor="ctr" bIns="46800" lIns="91425" spcFirstLastPara="1" rIns="91425" wrap="square" tIns="46800">
            <a:noAutofit/>
          </a:bodyPr>
          <a:lstStyle/>
          <a:p>
            <a:pPr indent="0" lvl="0" marL="0" rtl="0" algn="l">
              <a:spcBef>
                <a:spcPts val="0"/>
              </a:spcBef>
              <a:spcAft>
                <a:spcPts val="0"/>
              </a:spcAft>
              <a:buNone/>
            </a:pPr>
            <a:r>
              <a:rPr lang="de-DE">
                <a:solidFill>
                  <a:schemeClr val="lt1"/>
                </a:solidFill>
              </a:rPr>
              <a:t>Corr (*)</a:t>
            </a:r>
            <a:endParaRPr>
              <a:solidFill>
                <a:schemeClr val="lt1"/>
              </a:solidFill>
            </a:endParaRPr>
          </a:p>
        </p:txBody>
      </p:sp>
      <p:cxnSp>
        <p:nvCxnSpPr>
          <p:cNvPr id="604" name="Google Shape;604;p5"/>
          <p:cNvCxnSpPr>
            <a:stCxn id="597" idx="2"/>
            <a:endCxn id="603" idx="0"/>
          </p:cNvCxnSpPr>
          <p:nvPr/>
        </p:nvCxnSpPr>
        <p:spPr>
          <a:xfrm>
            <a:off x="2799200" y="2567523"/>
            <a:ext cx="0" cy="326100"/>
          </a:xfrm>
          <a:prstGeom prst="straightConnector1">
            <a:avLst/>
          </a:prstGeom>
          <a:noFill/>
          <a:ln cap="flat" cmpd="sng" w="9525">
            <a:solidFill>
              <a:schemeClr val="dk2"/>
            </a:solidFill>
            <a:prstDash val="solid"/>
            <a:round/>
            <a:headEnd len="med" w="med" type="none"/>
            <a:tailEnd len="med" w="med" type="triangle"/>
          </a:ln>
        </p:spPr>
      </p:cxnSp>
      <p:cxnSp>
        <p:nvCxnSpPr>
          <p:cNvPr id="605" name="Google Shape;605;p5"/>
          <p:cNvCxnSpPr>
            <a:stCxn id="598" idx="0"/>
            <a:endCxn id="603" idx="2"/>
          </p:cNvCxnSpPr>
          <p:nvPr/>
        </p:nvCxnSpPr>
        <p:spPr>
          <a:xfrm rot="10800000">
            <a:off x="2799200" y="3395398"/>
            <a:ext cx="0" cy="326100"/>
          </a:xfrm>
          <a:prstGeom prst="straightConnector1">
            <a:avLst/>
          </a:prstGeom>
          <a:noFill/>
          <a:ln cap="flat" cmpd="sng" w="9525">
            <a:solidFill>
              <a:schemeClr val="dk2"/>
            </a:solidFill>
            <a:prstDash val="solid"/>
            <a:round/>
            <a:headEnd len="med" w="med" type="none"/>
            <a:tailEnd len="med" w="med" type="triangle"/>
          </a:ln>
        </p:spPr>
      </p:cxnSp>
      <p:sp>
        <p:nvSpPr>
          <p:cNvPr id="606" name="Google Shape;606;p5"/>
          <p:cNvSpPr/>
          <p:nvPr/>
        </p:nvSpPr>
        <p:spPr>
          <a:xfrm>
            <a:off x="3836900" y="2893713"/>
            <a:ext cx="984000" cy="501600"/>
          </a:xfrm>
          <a:prstGeom prst="roundRect">
            <a:avLst>
              <a:gd fmla="val 16667" name="adj"/>
            </a:avLst>
          </a:prstGeom>
          <a:solidFill>
            <a:schemeClr val="accent4"/>
          </a:solidFill>
          <a:ln cap="flat" cmpd="sng" w="19050">
            <a:solidFill>
              <a:srgbClr val="000000"/>
            </a:solidFill>
            <a:prstDash val="solid"/>
            <a:round/>
            <a:headEnd len="sm" w="sm" type="none"/>
            <a:tailEnd len="sm" w="sm" type="none"/>
          </a:ln>
        </p:spPr>
        <p:txBody>
          <a:bodyPr anchorCtr="0" anchor="ctr" bIns="46800" lIns="91425" spcFirstLastPara="1" rIns="91425" wrap="square" tIns="46800">
            <a:noAutofit/>
          </a:bodyPr>
          <a:lstStyle/>
          <a:p>
            <a:pPr indent="0" lvl="0" marL="0" rtl="0" algn="l">
              <a:spcBef>
                <a:spcPts val="0"/>
              </a:spcBef>
              <a:spcAft>
                <a:spcPts val="0"/>
              </a:spcAft>
              <a:buNone/>
            </a:pPr>
            <a:r>
              <a:rPr lang="de-DE">
                <a:solidFill>
                  <a:schemeClr val="lt1"/>
                </a:solidFill>
              </a:rPr>
              <a:t>ROI tracking</a:t>
            </a:r>
            <a:endParaRPr>
              <a:solidFill>
                <a:schemeClr val="lt1"/>
              </a:solidFill>
            </a:endParaRPr>
          </a:p>
        </p:txBody>
      </p:sp>
      <p:cxnSp>
        <p:nvCxnSpPr>
          <p:cNvPr id="607" name="Google Shape;607;p5"/>
          <p:cNvCxnSpPr/>
          <p:nvPr/>
        </p:nvCxnSpPr>
        <p:spPr>
          <a:xfrm>
            <a:off x="4328900" y="2567523"/>
            <a:ext cx="0" cy="326100"/>
          </a:xfrm>
          <a:prstGeom prst="straightConnector1">
            <a:avLst/>
          </a:prstGeom>
          <a:noFill/>
          <a:ln cap="flat" cmpd="sng" w="9525">
            <a:solidFill>
              <a:schemeClr val="dk2"/>
            </a:solidFill>
            <a:prstDash val="solid"/>
            <a:round/>
            <a:headEnd len="med" w="med" type="none"/>
            <a:tailEnd len="med" w="med" type="triangle"/>
          </a:ln>
        </p:spPr>
      </p:cxnSp>
      <p:cxnSp>
        <p:nvCxnSpPr>
          <p:cNvPr id="608" name="Google Shape;608;p5"/>
          <p:cNvCxnSpPr/>
          <p:nvPr/>
        </p:nvCxnSpPr>
        <p:spPr>
          <a:xfrm rot="10800000">
            <a:off x="4328900" y="3395398"/>
            <a:ext cx="0" cy="326100"/>
          </a:xfrm>
          <a:prstGeom prst="straightConnector1">
            <a:avLst/>
          </a:prstGeom>
          <a:noFill/>
          <a:ln cap="flat" cmpd="sng" w="9525">
            <a:solidFill>
              <a:schemeClr val="dk2"/>
            </a:solidFill>
            <a:prstDash val="solid"/>
            <a:round/>
            <a:headEnd len="med" w="med" type="none"/>
            <a:tailEnd len="med" w="med" type="triangle"/>
          </a:ln>
        </p:spPr>
      </p:cxnSp>
      <p:cxnSp>
        <p:nvCxnSpPr>
          <p:cNvPr id="609" name="Google Shape;609;p5"/>
          <p:cNvCxnSpPr/>
          <p:nvPr/>
        </p:nvCxnSpPr>
        <p:spPr>
          <a:xfrm>
            <a:off x="3270450" y="3144523"/>
            <a:ext cx="545700" cy="0"/>
          </a:xfrm>
          <a:prstGeom prst="straightConnector1">
            <a:avLst/>
          </a:prstGeom>
          <a:noFill/>
          <a:ln cap="flat" cmpd="sng" w="9525">
            <a:solidFill>
              <a:schemeClr val="dk1"/>
            </a:solidFill>
            <a:prstDash val="solid"/>
            <a:round/>
            <a:headEnd len="sm" w="sm" type="none"/>
            <a:tailEnd len="med" w="med" type="triangle"/>
          </a:ln>
        </p:spPr>
      </p:cxnSp>
      <p:cxnSp>
        <p:nvCxnSpPr>
          <p:cNvPr id="610" name="Google Shape;610;p5"/>
          <p:cNvCxnSpPr/>
          <p:nvPr/>
        </p:nvCxnSpPr>
        <p:spPr>
          <a:xfrm>
            <a:off x="4820900" y="2177073"/>
            <a:ext cx="545700" cy="0"/>
          </a:xfrm>
          <a:prstGeom prst="straightConnector1">
            <a:avLst/>
          </a:prstGeom>
          <a:noFill/>
          <a:ln cap="flat" cmpd="sng" w="9525">
            <a:solidFill>
              <a:schemeClr val="dk1"/>
            </a:solidFill>
            <a:prstDash val="solid"/>
            <a:round/>
            <a:headEnd len="sm" w="sm" type="none"/>
            <a:tailEnd len="med" w="med" type="triangle"/>
          </a:ln>
        </p:spPr>
      </p:cxnSp>
      <p:cxnSp>
        <p:nvCxnSpPr>
          <p:cNvPr id="611" name="Google Shape;611;p5"/>
          <p:cNvCxnSpPr/>
          <p:nvPr/>
        </p:nvCxnSpPr>
        <p:spPr>
          <a:xfrm>
            <a:off x="4820900" y="4111948"/>
            <a:ext cx="545700" cy="0"/>
          </a:xfrm>
          <a:prstGeom prst="straightConnector1">
            <a:avLst/>
          </a:prstGeom>
          <a:noFill/>
          <a:ln cap="flat" cmpd="sng" w="9525">
            <a:solidFill>
              <a:schemeClr val="dk1"/>
            </a:solidFill>
            <a:prstDash val="solid"/>
            <a:round/>
            <a:headEnd len="sm" w="sm" type="none"/>
            <a:tailEnd len="med" w="med" type="triangle"/>
          </a:ln>
        </p:spPr>
      </p:cxnSp>
      <p:sp>
        <p:nvSpPr>
          <p:cNvPr id="612" name="Google Shape;612;p5"/>
          <p:cNvSpPr/>
          <p:nvPr/>
        </p:nvSpPr>
        <p:spPr>
          <a:xfrm>
            <a:off x="5366600" y="1786623"/>
            <a:ext cx="984000" cy="780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ROI Pooling</a:t>
            </a:r>
            <a:endParaRPr/>
          </a:p>
        </p:txBody>
      </p:sp>
      <p:sp>
        <p:nvSpPr>
          <p:cNvPr id="613" name="Google Shape;613;p5"/>
          <p:cNvSpPr/>
          <p:nvPr/>
        </p:nvSpPr>
        <p:spPr>
          <a:xfrm>
            <a:off x="5366600" y="3721498"/>
            <a:ext cx="984000" cy="7809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ROI Pooling</a:t>
            </a:r>
            <a:endParaRPr/>
          </a:p>
        </p:txBody>
      </p:sp>
      <p:sp>
        <p:nvSpPr>
          <p:cNvPr id="614" name="Google Shape;614;p5"/>
          <p:cNvSpPr/>
          <p:nvPr/>
        </p:nvSpPr>
        <p:spPr>
          <a:xfrm>
            <a:off x="2814650" y="1375551"/>
            <a:ext cx="3057525" cy="410418"/>
          </a:xfrm>
          <a:custGeom>
            <a:rect b="b" l="l" r="r" t="t"/>
            <a:pathLst>
              <a:path extrusionOk="0" h="24587" w="122301">
                <a:moveTo>
                  <a:pt x="0" y="24587"/>
                </a:moveTo>
                <a:cubicBezTo>
                  <a:pt x="10001" y="20491"/>
                  <a:pt x="39624" y="107"/>
                  <a:pt x="60007" y="12"/>
                </a:cubicBezTo>
                <a:cubicBezTo>
                  <a:pt x="80391" y="-83"/>
                  <a:pt x="111919" y="20015"/>
                  <a:pt x="122301" y="24015"/>
                </a:cubicBezTo>
              </a:path>
            </a:pathLst>
          </a:custGeom>
          <a:noFill/>
          <a:ln cap="flat" cmpd="sng" w="9525">
            <a:solidFill>
              <a:schemeClr val="dk2"/>
            </a:solidFill>
            <a:prstDash val="solid"/>
            <a:round/>
            <a:headEnd len="med" w="med" type="none"/>
            <a:tailEnd len="med" w="med" type="triangle"/>
          </a:ln>
        </p:spPr>
      </p:sp>
      <p:sp>
        <p:nvSpPr>
          <p:cNvPr id="615" name="Google Shape;615;p5"/>
          <p:cNvSpPr/>
          <p:nvPr/>
        </p:nvSpPr>
        <p:spPr>
          <a:xfrm>
            <a:off x="2814650" y="4514850"/>
            <a:ext cx="3071800" cy="386075"/>
          </a:xfrm>
          <a:custGeom>
            <a:rect b="b" l="l" r="r" t="t"/>
            <a:pathLst>
              <a:path extrusionOk="0" h="15443" w="122872">
                <a:moveTo>
                  <a:pt x="0" y="0"/>
                </a:moveTo>
                <a:cubicBezTo>
                  <a:pt x="9811" y="2572"/>
                  <a:pt x="38385" y="15336"/>
                  <a:pt x="58864" y="15431"/>
                </a:cubicBezTo>
                <a:cubicBezTo>
                  <a:pt x="79343" y="15526"/>
                  <a:pt x="112204" y="3049"/>
                  <a:pt x="122872" y="572"/>
                </a:cubicBezTo>
              </a:path>
            </a:pathLst>
          </a:custGeom>
          <a:noFill/>
          <a:ln cap="flat" cmpd="sng" w="9525">
            <a:solidFill>
              <a:schemeClr val="dk2"/>
            </a:solidFill>
            <a:prstDash val="solid"/>
            <a:round/>
            <a:headEnd len="med" w="med" type="none"/>
            <a:tailEnd len="med" w="med" type="stealth"/>
          </a:ln>
        </p:spPr>
      </p:sp>
      <p:cxnSp>
        <p:nvCxnSpPr>
          <p:cNvPr id="616" name="Google Shape;616;p5"/>
          <p:cNvCxnSpPr>
            <a:endCxn id="617" idx="1"/>
          </p:cNvCxnSpPr>
          <p:nvPr/>
        </p:nvCxnSpPr>
        <p:spPr>
          <a:xfrm flipH="1" rot="10800000">
            <a:off x="6357800" y="1787575"/>
            <a:ext cx="971700" cy="3699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618" name="Google Shape;618;p5"/>
          <p:cNvCxnSpPr>
            <a:endCxn id="619" idx="1"/>
          </p:cNvCxnSpPr>
          <p:nvPr/>
        </p:nvCxnSpPr>
        <p:spPr>
          <a:xfrm flipH="1" rot="10800000">
            <a:off x="6350600" y="3712900"/>
            <a:ext cx="978900" cy="4017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620" name="Google Shape;620;p5"/>
          <p:cNvCxnSpPr>
            <a:endCxn id="621" idx="1"/>
          </p:cNvCxnSpPr>
          <p:nvPr/>
        </p:nvCxnSpPr>
        <p:spPr>
          <a:xfrm>
            <a:off x="6357800" y="2157350"/>
            <a:ext cx="971700" cy="3684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622" name="Google Shape;622;p5"/>
          <p:cNvCxnSpPr>
            <a:endCxn id="623" idx="1"/>
          </p:cNvCxnSpPr>
          <p:nvPr/>
        </p:nvCxnSpPr>
        <p:spPr>
          <a:xfrm>
            <a:off x="6350600" y="4115538"/>
            <a:ext cx="978900" cy="384000"/>
          </a:xfrm>
          <a:prstGeom prst="bentConnector3">
            <a:avLst>
              <a:gd fmla="val 50000" name="adj1"/>
            </a:avLst>
          </a:prstGeom>
          <a:noFill/>
          <a:ln cap="flat" cmpd="sng" w="9525">
            <a:solidFill>
              <a:schemeClr val="dk2"/>
            </a:solidFill>
            <a:prstDash val="solid"/>
            <a:round/>
            <a:headEnd len="med" w="med" type="none"/>
            <a:tailEnd len="med" w="med" type="stealth"/>
          </a:ln>
        </p:spPr>
      </p:cxnSp>
      <p:sp>
        <p:nvSpPr>
          <p:cNvPr id="617" name="Google Shape;617;p5"/>
          <p:cNvSpPr/>
          <p:nvPr/>
        </p:nvSpPr>
        <p:spPr>
          <a:xfrm>
            <a:off x="7329500" y="1624525"/>
            <a:ext cx="704100" cy="326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cls</a:t>
            </a:r>
            <a:endParaRPr/>
          </a:p>
        </p:txBody>
      </p:sp>
      <p:sp>
        <p:nvSpPr>
          <p:cNvPr id="621" name="Google Shape;621;p5"/>
          <p:cNvSpPr/>
          <p:nvPr/>
        </p:nvSpPr>
        <p:spPr>
          <a:xfrm>
            <a:off x="7329500" y="2362700"/>
            <a:ext cx="704100" cy="326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reg</a:t>
            </a:r>
            <a:endParaRPr/>
          </a:p>
        </p:txBody>
      </p:sp>
      <p:sp>
        <p:nvSpPr>
          <p:cNvPr id="619" name="Google Shape;619;p5"/>
          <p:cNvSpPr/>
          <p:nvPr/>
        </p:nvSpPr>
        <p:spPr>
          <a:xfrm>
            <a:off x="7329500" y="3549850"/>
            <a:ext cx="704100" cy="326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cls</a:t>
            </a:r>
            <a:endParaRPr/>
          </a:p>
        </p:txBody>
      </p:sp>
      <p:sp>
        <p:nvSpPr>
          <p:cNvPr id="623" name="Google Shape;623;p5"/>
          <p:cNvSpPr/>
          <p:nvPr/>
        </p:nvSpPr>
        <p:spPr>
          <a:xfrm>
            <a:off x="7329500" y="4336488"/>
            <a:ext cx="704100" cy="326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reg</a:t>
            </a:r>
            <a:endParaRPr/>
          </a:p>
        </p:txBody>
      </p:sp>
      <p:sp>
        <p:nvSpPr>
          <p:cNvPr id="624" name="Google Shape;624;p5"/>
          <p:cNvSpPr/>
          <p:nvPr/>
        </p:nvSpPr>
        <p:spPr>
          <a:xfrm>
            <a:off x="8033600" y="1984025"/>
            <a:ext cx="1060500" cy="386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Prediction</a:t>
            </a:r>
            <a:endParaRPr/>
          </a:p>
        </p:txBody>
      </p:sp>
      <p:sp>
        <p:nvSpPr>
          <p:cNvPr id="625" name="Google Shape;625;p5"/>
          <p:cNvSpPr/>
          <p:nvPr/>
        </p:nvSpPr>
        <p:spPr>
          <a:xfrm>
            <a:off x="8033600" y="3918900"/>
            <a:ext cx="1060500" cy="386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Prediction</a:t>
            </a:r>
            <a:endParaRPr/>
          </a:p>
        </p:txBody>
      </p:sp>
      <p:cxnSp>
        <p:nvCxnSpPr>
          <p:cNvPr id="626" name="Google Shape;626;p5"/>
          <p:cNvCxnSpPr>
            <a:endCxn id="627" idx="1"/>
          </p:cNvCxnSpPr>
          <p:nvPr/>
        </p:nvCxnSpPr>
        <p:spPr>
          <a:xfrm flipH="1" rot="10800000">
            <a:off x="4820900" y="3119325"/>
            <a:ext cx="2508600" cy="25200"/>
          </a:xfrm>
          <a:prstGeom prst="straightConnector1">
            <a:avLst/>
          </a:prstGeom>
          <a:noFill/>
          <a:ln cap="flat" cmpd="sng" w="9525">
            <a:solidFill>
              <a:schemeClr val="dk1"/>
            </a:solidFill>
            <a:prstDash val="solid"/>
            <a:round/>
            <a:headEnd len="sm" w="sm" type="none"/>
            <a:tailEnd len="med" w="med" type="triangle"/>
          </a:ln>
        </p:spPr>
      </p:cxnSp>
      <p:sp>
        <p:nvSpPr>
          <p:cNvPr id="627" name="Google Shape;627;p5"/>
          <p:cNvSpPr/>
          <p:nvPr/>
        </p:nvSpPr>
        <p:spPr>
          <a:xfrm>
            <a:off x="7329500" y="2956275"/>
            <a:ext cx="704100" cy="326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track</a:t>
            </a:r>
            <a:endParaRPr/>
          </a:p>
        </p:txBody>
      </p:sp>
      <p:cxnSp>
        <p:nvCxnSpPr>
          <p:cNvPr id="628" name="Google Shape;628;p5"/>
          <p:cNvCxnSpPr>
            <a:endCxn id="625" idx="0"/>
          </p:cNvCxnSpPr>
          <p:nvPr/>
        </p:nvCxnSpPr>
        <p:spPr>
          <a:xfrm flipH="1">
            <a:off x="8563850" y="2357400"/>
            <a:ext cx="23100" cy="1561500"/>
          </a:xfrm>
          <a:prstGeom prst="straightConnector1">
            <a:avLst/>
          </a:prstGeom>
          <a:noFill/>
          <a:ln cap="flat" cmpd="sng" w="9525">
            <a:solidFill>
              <a:schemeClr val="dk2"/>
            </a:solidFill>
            <a:prstDash val="dash"/>
            <a:round/>
            <a:headEnd len="med" w="med" type="none"/>
            <a:tailEnd len="med" w="med" type="stealth"/>
          </a:ln>
        </p:spPr>
      </p:cxnSp>
      <p:cxnSp>
        <p:nvCxnSpPr>
          <p:cNvPr id="629" name="Google Shape;629;p5"/>
          <p:cNvCxnSpPr/>
          <p:nvPr/>
        </p:nvCxnSpPr>
        <p:spPr>
          <a:xfrm>
            <a:off x="8033600" y="3119323"/>
            <a:ext cx="545700" cy="0"/>
          </a:xfrm>
          <a:prstGeom prst="straightConnector1">
            <a:avLst/>
          </a:prstGeom>
          <a:noFill/>
          <a:ln cap="flat" cmpd="sng" w="9525">
            <a:solidFill>
              <a:schemeClr val="accent2"/>
            </a:solidFill>
            <a:prstDash val="solid"/>
            <a:round/>
            <a:headEnd len="sm" w="sm" type="none"/>
            <a:tailEnd len="med" w="med" type="triangle"/>
          </a:ln>
        </p:spPr>
      </p:cxnSp>
      <p:sp>
        <p:nvSpPr>
          <p:cNvPr id="630" name="Google Shape;630;p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g5c7ef9a283_0_206"/>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indent="-177800" lvl="1" marL="1439999" rtl="0" algn="l">
              <a:lnSpc>
                <a:spcPct val="114000"/>
              </a:lnSpc>
              <a:spcBef>
                <a:spcPts val="0"/>
              </a:spcBef>
              <a:spcAft>
                <a:spcPts val="0"/>
              </a:spcAft>
              <a:buClr>
                <a:srgbClr val="000000"/>
              </a:buClr>
              <a:buSzPts val="1600"/>
              <a:buAutoNum type="arabicPeriod"/>
            </a:pPr>
            <a:r>
              <a:rPr lang="de-DE">
                <a:solidFill>
                  <a:srgbClr val="000000"/>
                </a:solidFill>
              </a:rPr>
              <a:t>Definition </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Object Detection from Video Tubelets with Convolutional Neural Networks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 </a:t>
            </a:r>
            <a:endParaRPr>
              <a:solidFill>
                <a:srgbClr val="999999"/>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636" name="Google Shape;636;g5c7ef9a283_0_206"/>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637" name="Google Shape;637;g5c7ef9a283_0_206"/>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638" name="Google Shape;638;g5c7ef9a283_0_206"/>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
          <p:cNvSpPr txBox="1"/>
          <p:nvPr>
            <p:ph idx="1" type="body"/>
          </p:nvPr>
        </p:nvSpPr>
        <p:spPr>
          <a:xfrm>
            <a:off x="319090" y="1762188"/>
            <a:ext cx="8508999" cy="4699572"/>
          </a:xfrm>
          <a:prstGeom prst="rect">
            <a:avLst/>
          </a:prstGeom>
          <a:noFill/>
          <a:ln>
            <a:noFill/>
          </a:ln>
        </p:spPr>
        <p:txBody>
          <a:bodyPr anchorCtr="0" anchor="t" bIns="0" lIns="0" spcFirstLastPara="1" rIns="0" wrap="square" tIns="0">
            <a:noAutofit/>
          </a:bodyPr>
          <a:lstStyle/>
          <a:p>
            <a:pPr indent="-428625" lvl="0" marL="719999" rtl="0" algn="l">
              <a:lnSpc>
                <a:spcPct val="114000"/>
              </a:lnSpc>
              <a:spcBef>
                <a:spcPts val="0"/>
              </a:spcBef>
              <a:spcAft>
                <a:spcPts val="0"/>
              </a:spcAft>
              <a:buClr>
                <a:schemeClr val="dk1"/>
              </a:buClr>
              <a:buSzPts val="3000"/>
              <a:buFont typeface="Arial"/>
              <a:buAutoNum type="arabicPeriod"/>
            </a:pPr>
            <a:r>
              <a:rPr lang="de-DE" sz="3000"/>
              <a:t>Intro</a:t>
            </a:r>
            <a:endParaRPr sz="3000"/>
          </a:p>
          <a:p>
            <a:pPr indent="-428625" lvl="0" marL="719999" rtl="0" algn="l">
              <a:lnSpc>
                <a:spcPct val="114000"/>
              </a:lnSpc>
              <a:spcBef>
                <a:spcPts val="0"/>
              </a:spcBef>
              <a:spcAft>
                <a:spcPts val="0"/>
              </a:spcAft>
              <a:buSzPts val="3000"/>
              <a:buAutoNum type="arabicPeriod"/>
            </a:pPr>
            <a:r>
              <a:rPr lang="de-DE" sz="3000"/>
              <a:t>Feature-based Video Object Detection</a:t>
            </a:r>
            <a:endParaRPr sz="3000"/>
          </a:p>
          <a:p>
            <a:pPr indent="-428625" lvl="0" marL="719999" rtl="0" algn="l">
              <a:lnSpc>
                <a:spcPct val="114000"/>
              </a:lnSpc>
              <a:spcBef>
                <a:spcPts val="0"/>
              </a:spcBef>
              <a:spcAft>
                <a:spcPts val="0"/>
              </a:spcAft>
              <a:buSzPts val="3000"/>
              <a:buAutoNum type="arabicPeriod"/>
            </a:pPr>
            <a:r>
              <a:rPr lang="de-DE" sz="3000"/>
              <a:t>Box-Level-based Video Object Detection</a:t>
            </a:r>
            <a:endParaRPr sz="3000"/>
          </a:p>
          <a:p>
            <a:pPr indent="-428625" lvl="0" marL="719999" rtl="0" algn="l">
              <a:lnSpc>
                <a:spcPct val="114000"/>
              </a:lnSpc>
              <a:spcBef>
                <a:spcPts val="0"/>
              </a:spcBef>
              <a:spcAft>
                <a:spcPts val="0"/>
              </a:spcAft>
              <a:buSzPts val="3000"/>
              <a:buAutoNum type="arabicPeriod"/>
            </a:pPr>
            <a:r>
              <a:rPr lang="de-DE" sz="3000"/>
              <a:t>Flow-based Video Object Detection</a:t>
            </a:r>
            <a:endParaRPr sz="3000"/>
          </a:p>
          <a:p>
            <a:pPr indent="-428625" lvl="0" marL="719999" rtl="0" algn="l">
              <a:lnSpc>
                <a:spcPct val="114000"/>
              </a:lnSpc>
              <a:spcBef>
                <a:spcPts val="0"/>
              </a:spcBef>
              <a:spcAft>
                <a:spcPts val="0"/>
              </a:spcAft>
              <a:buSzPts val="3000"/>
              <a:buAutoNum type="arabicPeriod"/>
            </a:pPr>
            <a:r>
              <a:rPr lang="de-DE" sz="3000"/>
              <a:t>Comparison of different approaches </a:t>
            </a:r>
            <a:endParaRPr sz="3000"/>
          </a:p>
          <a:p>
            <a:pPr indent="-428625" lvl="0" marL="719999" rtl="0" algn="l">
              <a:lnSpc>
                <a:spcPct val="114000"/>
              </a:lnSpc>
              <a:spcBef>
                <a:spcPts val="0"/>
              </a:spcBef>
              <a:spcAft>
                <a:spcPts val="0"/>
              </a:spcAft>
              <a:buSzPts val="3000"/>
              <a:buAutoNum type="arabicPeriod"/>
            </a:pPr>
            <a:r>
              <a:rPr lang="de-DE" sz="3000"/>
              <a:t>Outro</a:t>
            </a:r>
            <a:endParaRPr sz="3000"/>
          </a:p>
          <a:p>
            <a:pPr indent="0" lvl="0" marL="0" rtl="0" algn="l">
              <a:lnSpc>
                <a:spcPct val="114000"/>
              </a:lnSpc>
              <a:spcBef>
                <a:spcPts val="0"/>
              </a:spcBef>
              <a:spcAft>
                <a:spcPts val="0"/>
              </a:spcAft>
              <a:buNone/>
            </a:pPr>
            <a:r>
              <a:t/>
            </a:r>
            <a:endParaRPr sz="2200"/>
          </a:p>
        </p:txBody>
      </p:sp>
      <p:sp>
        <p:nvSpPr>
          <p:cNvPr id="191" name="Google Shape;191;p2"/>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92" name="Google Shape;192;p2"/>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193" name="Google Shape;193;p2"/>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g5c164b5d39_0_91"/>
          <p:cNvSpPr txBox="1"/>
          <p:nvPr>
            <p:ph idx="1" type="body"/>
          </p:nvPr>
        </p:nvSpPr>
        <p:spPr>
          <a:xfrm>
            <a:off x="319090" y="1773813"/>
            <a:ext cx="8508900" cy="4699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de-DE" sz="1400">
                <a:solidFill>
                  <a:schemeClr val="lt1"/>
                </a:solidFill>
              </a:rPr>
              <a:t>Bounding boxes + class probabili</a:t>
            </a:r>
            <a:endParaRPr/>
          </a:p>
        </p:txBody>
      </p:sp>
      <p:sp>
        <p:nvSpPr>
          <p:cNvPr id="645" name="Google Shape;645;g5c164b5d39_0_91"/>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46" name="Google Shape;646;g5c164b5d39_0_91"/>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3.1 </a:t>
            </a:r>
            <a:r>
              <a:rPr lang="de-DE"/>
              <a:t>Definition</a:t>
            </a:r>
            <a:endParaRPr/>
          </a:p>
        </p:txBody>
      </p:sp>
      <p:sp>
        <p:nvSpPr>
          <p:cNvPr id="647" name="Google Shape;647;g5c164b5d39_0_9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648" name="Google Shape;648;g5c164b5d39_0_91"/>
          <p:cNvSpPr/>
          <p:nvPr/>
        </p:nvSpPr>
        <p:spPr>
          <a:xfrm>
            <a:off x="1065275" y="2383950"/>
            <a:ext cx="1399500" cy="13776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Bounding boxes + class probabilities</a:t>
            </a:r>
            <a:endParaRPr/>
          </a:p>
        </p:txBody>
      </p:sp>
      <p:sp>
        <p:nvSpPr>
          <p:cNvPr id="649" name="Google Shape;649;g5c164b5d39_0_91"/>
          <p:cNvSpPr/>
          <p:nvPr/>
        </p:nvSpPr>
        <p:spPr>
          <a:xfrm>
            <a:off x="3941538" y="2380950"/>
            <a:ext cx="1260900" cy="13776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Video Object detection Network</a:t>
            </a:r>
            <a:endParaRPr/>
          </a:p>
        </p:txBody>
      </p:sp>
      <p:sp>
        <p:nvSpPr>
          <p:cNvPr id="650" name="Google Shape;650;g5c164b5d39_0_91"/>
          <p:cNvSpPr/>
          <p:nvPr/>
        </p:nvSpPr>
        <p:spPr>
          <a:xfrm>
            <a:off x="6679200" y="2355997"/>
            <a:ext cx="1399500" cy="14055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lt1"/>
                </a:solidFill>
              </a:rPr>
              <a:t>Refined</a:t>
            </a:r>
            <a:endParaRPr>
              <a:solidFill>
                <a:schemeClr val="lt1"/>
              </a:solidFill>
            </a:endParaRPr>
          </a:p>
          <a:p>
            <a:pPr indent="0" lvl="0" marL="0" marR="0" rtl="0" algn="ctr">
              <a:lnSpc>
                <a:spcPct val="114000"/>
              </a:lnSpc>
              <a:spcBef>
                <a:spcPts val="0"/>
              </a:spcBef>
              <a:spcAft>
                <a:spcPts val="0"/>
              </a:spcAft>
              <a:buNone/>
            </a:pPr>
            <a:r>
              <a:rPr lang="de-DE">
                <a:solidFill>
                  <a:schemeClr val="lt1"/>
                </a:solidFill>
              </a:rPr>
              <a:t>b</a:t>
            </a:r>
            <a:r>
              <a:rPr b="0" i="0" lang="de-DE" sz="1400" u="none" cap="none" strike="noStrike">
                <a:solidFill>
                  <a:schemeClr val="lt1"/>
                </a:solidFill>
                <a:latin typeface="Arial"/>
                <a:ea typeface="Arial"/>
                <a:cs typeface="Arial"/>
                <a:sym typeface="Arial"/>
              </a:rPr>
              <a:t>ounding boxes + class probabilities</a:t>
            </a:r>
            <a:endParaRPr/>
          </a:p>
        </p:txBody>
      </p:sp>
      <p:cxnSp>
        <p:nvCxnSpPr>
          <p:cNvPr id="651" name="Google Shape;651;g5c164b5d39_0_91"/>
          <p:cNvCxnSpPr>
            <a:stCxn id="648" idx="3"/>
            <a:endCxn id="649" idx="1"/>
          </p:cNvCxnSpPr>
          <p:nvPr/>
        </p:nvCxnSpPr>
        <p:spPr>
          <a:xfrm flipH="1" rot="10800000">
            <a:off x="2464775" y="3069750"/>
            <a:ext cx="1476900" cy="3000"/>
          </a:xfrm>
          <a:prstGeom prst="straightConnector1">
            <a:avLst/>
          </a:prstGeom>
          <a:noFill/>
          <a:ln cap="flat" cmpd="sng" w="9525">
            <a:solidFill>
              <a:schemeClr val="dk2"/>
            </a:solidFill>
            <a:prstDash val="solid"/>
            <a:round/>
            <a:headEnd len="med" w="med" type="none"/>
            <a:tailEnd len="med" w="med" type="triangle"/>
          </a:ln>
        </p:spPr>
      </p:cxnSp>
      <p:cxnSp>
        <p:nvCxnSpPr>
          <p:cNvPr id="652" name="Google Shape;652;g5c164b5d39_0_91"/>
          <p:cNvCxnSpPr>
            <a:stCxn id="649" idx="3"/>
            <a:endCxn id="650" idx="1"/>
          </p:cNvCxnSpPr>
          <p:nvPr/>
        </p:nvCxnSpPr>
        <p:spPr>
          <a:xfrm flipH="1" rot="10800000">
            <a:off x="5202438" y="3058650"/>
            <a:ext cx="1476900" cy="11100"/>
          </a:xfrm>
          <a:prstGeom prst="straightConnector1">
            <a:avLst/>
          </a:prstGeom>
          <a:noFill/>
          <a:ln cap="flat" cmpd="sng" w="9525">
            <a:solidFill>
              <a:schemeClr val="dk2"/>
            </a:solidFill>
            <a:prstDash val="solid"/>
            <a:round/>
            <a:headEnd len="med" w="med" type="none"/>
            <a:tailEnd len="med" w="med" type="triangle"/>
          </a:ln>
        </p:spPr>
      </p:cxnSp>
      <p:sp>
        <p:nvSpPr>
          <p:cNvPr id="653" name="Google Shape;653;g5c164b5d39_0_91"/>
          <p:cNvSpPr/>
          <p:nvPr/>
        </p:nvSpPr>
        <p:spPr>
          <a:xfrm>
            <a:off x="1065287" y="4446507"/>
            <a:ext cx="762000" cy="504000"/>
          </a:xfrm>
          <a:prstGeom prst="rightArrow">
            <a:avLst>
              <a:gd fmla="val 50000" name="adj1"/>
              <a:gd fmla="val 50000" name="adj2"/>
            </a:avLst>
          </a:prstGeom>
          <a:solidFill>
            <a:schemeClr val="dk1"/>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4" name="Google Shape;654;g5c164b5d39_0_91"/>
          <p:cNvSpPr txBox="1"/>
          <p:nvPr/>
        </p:nvSpPr>
        <p:spPr>
          <a:xfrm>
            <a:off x="1984675" y="4446500"/>
            <a:ext cx="4923900" cy="10932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lang="de-DE" sz="2200">
                <a:solidFill>
                  <a:schemeClr val="dk1"/>
                </a:solidFill>
              </a:rPr>
              <a:t>Bounding Boxes and Class probabilities are fed into the network and are refined temporally and/or spatially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g5c7742bae4_1_334"/>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indent="-177800" lvl="1" marL="1439999" rtl="0" algn="l">
              <a:spcBef>
                <a:spcPts val="0"/>
              </a:spcBef>
              <a:spcAft>
                <a:spcPts val="0"/>
              </a:spcAft>
              <a:buClr>
                <a:srgbClr val="000000"/>
              </a:buClr>
              <a:buSzPts val="1600"/>
              <a:buAutoNum type="arabicPeriod"/>
            </a:pPr>
            <a:r>
              <a:rPr lang="de-DE">
                <a:solidFill>
                  <a:srgbClr val="000000"/>
                </a:solidFill>
              </a:rPr>
              <a:t>Optimizing Video Object Detection via Scale-Time Lattice</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 </a:t>
            </a:r>
            <a:endParaRPr>
              <a:solidFill>
                <a:srgbClr val="999999"/>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660" name="Google Shape;660;g5c7742bae4_1_334"/>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661" name="Google Shape;661;g5c7742bae4_1_33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662" name="Google Shape;662;g5c7742bae4_1_334"/>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g5b87b13229_0_31"/>
          <p:cNvSpPr txBox="1"/>
          <p:nvPr>
            <p:ph idx="1" type="body"/>
          </p:nvPr>
        </p:nvSpPr>
        <p:spPr>
          <a:xfrm>
            <a:off x="71450" y="4341775"/>
            <a:ext cx="8756700" cy="2122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de-DE"/>
              <a:t>Apply object detection on keyframes extracted adaptively.</a:t>
            </a:r>
            <a:endParaRPr/>
          </a:p>
          <a:p>
            <a:pPr indent="-330200" lvl="1" marL="914400" rtl="0" algn="l">
              <a:spcBef>
                <a:spcPts val="0"/>
              </a:spcBef>
              <a:spcAft>
                <a:spcPts val="0"/>
              </a:spcAft>
              <a:buSzPts val="1600"/>
              <a:buChar char="○"/>
            </a:pPr>
            <a:r>
              <a:rPr lang="de-DE"/>
              <a:t>The extraction policy is based on number of objects and amount of movement in frames.</a:t>
            </a:r>
            <a:endParaRPr/>
          </a:p>
          <a:p>
            <a:pPr indent="-330200" lvl="1" marL="914400" rtl="0" algn="l">
              <a:spcBef>
                <a:spcPts val="0"/>
              </a:spcBef>
              <a:spcAft>
                <a:spcPts val="0"/>
              </a:spcAft>
              <a:buSzPts val="1600"/>
              <a:buChar char="○"/>
            </a:pPr>
            <a:r>
              <a:rPr lang="de-DE"/>
              <a:t>If higher number/movement of objects in frames then higher extraction rate.</a:t>
            </a:r>
            <a:endParaRPr/>
          </a:p>
          <a:p>
            <a:pPr indent="-317500" lvl="0" marL="457200" rtl="0" algn="l">
              <a:spcBef>
                <a:spcPts val="0"/>
              </a:spcBef>
              <a:spcAft>
                <a:spcPts val="0"/>
              </a:spcAft>
              <a:buSzPts val="1400"/>
              <a:buChar char="●"/>
            </a:pPr>
            <a:r>
              <a:rPr lang="de-DE"/>
              <a:t>Propagation and refinement unit, propagates the frames temporally and refines spatially.</a:t>
            </a:r>
            <a:endParaRPr/>
          </a:p>
          <a:p>
            <a:pPr indent="-317500" lvl="0" marL="457200" rtl="0" algn="l">
              <a:spcBef>
                <a:spcPts val="0"/>
              </a:spcBef>
              <a:spcAft>
                <a:spcPts val="0"/>
              </a:spcAft>
              <a:buSzPts val="1400"/>
              <a:buChar char="●"/>
            </a:pPr>
            <a:r>
              <a:rPr lang="de-DE"/>
              <a:t>For temporal propagation, use a small network such as resnet-18 to extract box features and a regressor to predict object movement from t to t + T.</a:t>
            </a:r>
            <a:endParaRPr/>
          </a:p>
          <a:p>
            <a:pPr indent="-317500" lvl="0" marL="457200" rtl="0" algn="l">
              <a:spcBef>
                <a:spcPts val="0"/>
              </a:spcBef>
              <a:spcAft>
                <a:spcPts val="0"/>
              </a:spcAft>
              <a:buSzPts val="1400"/>
              <a:buChar char="●"/>
            </a:pPr>
            <a:r>
              <a:rPr lang="de-DE"/>
              <a:t>For spatial refinement, use a regressor to refine the bounding boxes over increasing scale.</a:t>
            </a:r>
            <a:endParaRPr/>
          </a:p>
        </p:txBody>
      </p:sp>
      <p:sp>
        <p:nvSpPr>
          <p:cNvPr id="669" name="Google Shape;669;g5b87b13229_0_31"/>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70" name="Google Shape;670;g5b87b13229_0_31"/>
          <p:cNvSpPr txBox="1"/>
          <p:nvPr>
            <p:ph type="title"/>
          </p:nvPr>
        </p:nvSpPr>
        <p:spPr>
          <a:xfrm>
            <a:off x="317540" y="279959"/>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3.2 </a:t>
            </a:r>
            <a:r>
              <a:rPr lang="de-DE"/>
              <a:t>Optimizing Video Object Detection via a Scale-Time Lattice </a:t>
            </a:r>
            <a:endParaRPr/>
          </a:p>
        </p:txBody>
      </p:sp>
      <p:cxnSp>
        <p:nvCxnSpPr>
          <p:cNvPr id="671" name="Google Shape;671;g5b87b13229_0_31"/>
          <p:cNvCxnSpPr/>
          <p:nvPr/>
        </p:nvCxnSpPr>
        <p:spPr>
          <a:xfrm>
            <a:off x="185650" y="1484375"/>
            <a:ext cx="7200" cy="2357100"/>
          </a:xfrm>
          <a:prstGeom prst="straightConnector1">
            <a:avLst/>
          </a:prstGeom>
          <a:noFill/>
          <a:ln cap="flat" cmpd="sng" w="9525">
            <a:solidFill>
              <a:schemeClr val="dk2"/>
            </a:solidFill>
            <a:prstDash val="solid"/>
            <a:round/>
            <a:headEnd len="med" w="med" type="none"/>
            <a:tailEnd len="med" w="med" type="triangle"/>
          </a:ln>
        </p:spPr>
      </p:cxnSp>
      <p:cxnSp>
        <p:nvCxnSpPr>
          <p:cNvPr id="672" name="Google Shape;672;g5b87b13229_0_31"/>
          <p:cNvCxnSpPr>
            <a:endCxn id="673" idx="1"/>
          </p:cNvCxnSpPr>
          <p:nvPr/>
        </p:nvCxnSpPr>
        <p:spPr>
          <a:xfrm>
            <a:off x="185675" y="1482900"/>
            <a:ext cx="4557600" cy="0"/>
          </a:xfrm>
          <a:prstGeom prst="straightConnector1">
            <a:avLst/>
          </a:prstGeom>
          <a:noFill/>
          <a:ln cap="flat" cmpd="sng" w="9525">
            <a:solidFill>
              <a:schemeClr val="dk2"/>
            </a:solidFill>
            <a:prstDash val="solid"/>
            <a:round/>
            <a:headEnd len="med" w="med" type="none"/>
            <a:tailEnd len="med" w="med" type="triangle"/>
          </a:ln>
        </p:spPr>
      </p:cxnSp>
      <p:sp>
        <p:nvSpPr>
          <p:cNvPr id="674" name="Google Shape;674;g5b87b13229_0_31"/>
          <p:cNvSpPr/>
          <p:nvPr/>
        </p:nvSpPr>
        <p:spPr>
          <a:xfrm>
            <a:off x="0" y="3840000"/>
            <a:ext cx="843000" cy="41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chemeClr val="dk1"/>
              </a:buClr>
              <a:buSzPts val="1100"/>
              <a:buFont typeface="Arial"/>
              <a:buNone/>
            </a:pPr>
            <a:r>
              <a:rPr lang="de-DE" sz="1600">
                <a:solidFill>
                  <a:schemeClr val="dk1"/>
                </a:solidFill>
              </a:rPr>
              <a:t>Time</a:t>
            </a:r>
            <a:endParaRPr/>
          </a:p>
        </p:txBody>
      </p:sp>
      <p:sp>
        <p:nvSpPr>
          <p:cNvPr id="673" name="Google Shape;673;g5b87b13229_0_31"/>
          <p:cNvSpPr/>
          <p:nvPr/>
        </p:nvSpPr>
        <p:spPr>
          <a:xfrm>
            <a:off x="4743275" y="1277700"/>
            <a:ext cx="843000" cy="41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t>Scale</a:t>
            </a:r>
            <a:endParaRPr/>
          </a:p>
        </p:txBody>
      </p:sp>
      <p:pic>
        <p:nvPicPr>
          <p:cNvPr descr="Bild" id="675" name="Google Shape;675;g5b87b13229_0_31"/>
          <p:cNvPicPr preferRelativeResize="0"/>
          <p:nvPr/>
        </p:nvPicPr>
        <p:blipFill rotWithShape="1">
          <a:blip r:embed="rId3">
            <a:alphaModFix/>
          </a:blip>
          <a:srcRect b="0" l="0" r="0" t="0"/>
          <a:stretch/>
        </p:blipFill>
        <p:spPr>
          <a:xfrm>
            <a:off x="192945" y="1485921"/>
            <a:ext cx="629739" cy="629739"/>
          </a:xfrm>
          <a:prstGeom prst="rect">
            <a:avLst/>
          </a:prstGeom>
          <a:noFill/>
          <a:ln>
            <a:noFill/>
          </a:ln>
        </p:spPr>
      </p:pic>
      <p:pic>
        <p:nvPicPr>
          <p:cNvPr descr="Bild" id="676" name="Google Shape;676;g5b87b13229_0_31"/>
          <p:cNvPicPr preferRelativeResize="0"/>
          <p:nvPr/>
        </p:nvPicPr>
        <p:blipFill rotWithShape="1">
          <a:blip r:embed="rId3">
            <a:alphaModFix/>
          </a:blip>
          <a:srcRect b="0" l="0" r="0" t="0"/>
          <a:stretch/>
        </p:blipFill>
        <p:spPr>
          <a:xfrm>
            <a:off x="192945" y="3211734"/>
            <a:ext cx="629739" cy="629739"/>
          </a:xfrm>
          <a:prstGeom prst="rect">
            <a:avLst/>
          </a:prstGeom>
          <a:noFill/>
          <a:ln>
            <a:noFill/>
          </a:ln>
        </p:spPr>
      </p:pic>
      <p:cxnSp>
        <p:nvCxnSpPr>
          <p:cNvPr id="677" name="Google Shape;677;g5b87b13229_0_31"/>
          <p:cNvCxnSpPr>
            <a:stCxn id="675" idx="3"/>
            <a:endCxn id="678" idx="1"/>
          </p:cNvCxnSpPr>
          <p:nvPr/>
        </p:nvCxnSpPr>
        <p:spPr>
          <a:xfrm>
            <a:off x="822684" y="1800791"/>
            <a:ext cx="237900" cy="0"/>
          </a:xfrm>
          <a:prstGeom prst="straightConnector1">
            <a:avLst/>
          </a:prstGeom>
          <a:noFill/>
          <a:ln cap="flat" cmpd="sng" w="9525">
            <a:solidFill>
              <a:schemeClr val="dk2"/>
            </a:solidFill>
            <a:prstDash val="solid"/>
            <a:round/>
            <a:headEnd len="med" w="med" type="none"/>
            <a:tailEnd len="med" w="med" type="triangle"/>
          </a:ln>
        </p:spPr>
      </p:cxnSp>
      <p:sp>
        <p:nvSpPr>
          <p:cNvPr id="678" name="Google Shape;678;g5b87b13229_0_31"/>
          <p:cNvSpPr/>
          <p:nvPr/>
        </p:nvSpPr>
        <p:spPr>
          <a:xfrm>
            <a:off x="1060688" y="1595575"/>
            <a:ext cx="1053900" cy="4104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Detection</a:t>
            </a:r>
            <a:endParaRPr/>
          </a:p>
        </p:txBody>
      </p:sp>
      <p:sp>
        <p:nvSpPr>
          <p:cNvPr id="679" name="Google Shape;679;g5b87b13229_0_31"/>
          <p:cNvSpPr/>
          <p:nvPr/>
        </p:nvSpPr>
        <p:spPr>
          <a:xfrm>
            <a:off x="1060700" y="3321400"/>
            <a:ext cx="1053900" cy="4104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Detection</a:t>
            </a:r>
            <a:endParaRPr/>
          </a:p>
        </p:txBody>
      </p:sp>
      <p:cxnSp>
        <p:nvCxnSpPr>
          <p:cNvPr id="680" name="Google Shape;680;g5b87b13229_0_31"/>
          <p:cNvCxnSpPr>
            <a:stCxn id="676" idx="3"/>
            <a:endCxn id="679" idx="1"/>
          </p:cNvCxnSpPr>
          <p:nvPr/>
        </p:nvCxnSpPr>
        <p:spPr>
          <a:xfrm>
            <a:off x="822684" y="3526603"/>
            <a:ext cx="237900" cy="0"/>
          </a:xfrm>
          <a:prstGeom prst="straightConnector1">
            <a:avLst/>
          </a:prstGeom>
          <a:noFill/>
          <a:ln cap="flat" cmpd="sng" w="9525">
            <a:solidFill>
              <a:schemeClr val="dk2"/>
            </a:solidFill>
            <a:prstDash val="solid"/>
            <a:round/>
            <a:headEnd len="med" w="med" type="none"/>
            <a:tailEnd len="med" w="med" type="triangle"/>
          </a:ln>
        </p:spPr>
      </p:cxnSp>
      <p:sp>
        <p:nvSpPr>
          <p:cNvPr id="681" name="Google Shape;681;g5b87b13229_0_31"/>
          <p:cNvSpPr/>
          <p:nvPr/>
        </p:nvSpPr>
        <p:spPr>
          <a:xfrm>
            <a:off x="2414575" y="1650775"/>
            <a:ext cx="328500" cy="300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5b87b13229_0_31"/>
          <p:cNvSpPr/>
          <p:nvPr/>
        </p:nvSpPr>
        <p:spPr>
          <a:xfrm>
            <a:off x="2414575" y="3376600"/>
            <a:ext cx="328500" cy="300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3" name="Google Shape;683;g5b87b13229_0_31"/>
          <p:cNvCxnSpPr>
            <a:stCxn id="678" idx="3"/>
            <a:endCxn id="681" idx="1"/>
          </p:cNvCxnSpPr>
          <p:nvPr/>
        </p:nvCxnSpPr>
        <p:spPr>
          <a:xfrm>
            <a:off x="2114588" y="1800775"/>
            <a:ext cx="300000" cy="0"/>
          </a:xfrm>
          <a:prstGeom prst="straightConnector1">
            <a:avLst/>
          </a:prstGeom>
          <a:noFill/>
          <a:ln cap="flat" cmpd="sng" w="9525">
            <a:solidFill>
              <a:schemeClr val="dk2"/>
            </a:solidFill>
            <a:prstDash val="dot"/>
            <a:round/>
            <a:headEnd len="med" w="med" type="none"/>
            <a:tailEnd len="med" w="med" type="triangle"/>
          </a:ln>
        </p:spPr>
      </p:cxnSp>
      <p:cxnSp>
        <p:nvCxnSpPr>
          <p:cNvPr id="684" name="Google Shape;684;g5b87b13229_0_31"/>
          <p:cNvCxnSpPr>
            <a:stCxn id="679" idx="3"/>
            <a:endCxn id="682" idx="1"/>
          </p:cNvCxnSpPr>
          <p:nvPr/>
        </p:nvCxnSpPr>
        <p:spPr>
          <a:xfrm>
            <a:off x="2114600" y="3526600"/>
            <a:ext cx="300000" cy="0"/>
          </a:xfrm>
          <a:prstGeom prst="straightConnector1">
            <a:avLst/>
          </a:prstGeom>
          <a:noFill/>
          <a:ln cap="flat" cmpd="sng" w="9525">
            <a:solidFill>
              <a:schemeClr val="dk2"/>
            </a:solidFill>
            <a:prstDash val="dot"/>
            <a:round/>
            <a:headEnd len="med" w="med" type="none"/>
            <a:tailEnd len="med" w="med" type="triangle"/>
          </a:ln>
        </p:spPr>
      </p:cxnSp>
      <p:sp>
        <p:nvSpPr>
          <p:cNvPr id="685" name="Google Shape;685;g5b87b13229_0_31"/>
          <p:cNvSpPr/>
          <p:nvPr/>
        </p:nvSpPr>
        <p:spPr>
          <a:xfrm>
            <a:off x="3124200" y="1650775"/>
            <a:ext cx="328500" cy="300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5b87b13229_0_31"/>
          <p:cNvSpPr/>
          <p:nvPr/>
        </p:nvSpPr>
        <p:spPr>
          <a:xfrm>
            <a:off x="3124200" y="3376600"/>
            <a:ext cx="328500" cy="300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g5b87b13229_0_31"/>
          <p:cNvSpPr/>
          <p:nvPr/>
        </p:nvSpPr>
        <p:spPr>
          <a:xfrm>
            <a:off x="3833825" y="1650800"/>
            <a:ext cx="328500" cy="300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5b87b13229_0_31"/>
          <p:cNvSpPr/>
          <p:nvPr/>
        </p:nvSpPr>
        <p:spPr>
          <a:xfrm>
            <a:off x="3833825" y="3376600"/>
            <a:ext cx="328500" cy="300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5b87b13229_0_31"/>
          <p:cNvSpPr/>
          <p:nvPr/>
        </p:nvSpPr>
        <p:spPr>
          <a:xfrm>
            <a:off x="2414575" y="2513688"/>
            <a:ext cx="328500" cy="30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0" name="Google Shape;690;g5b87b13229_0_31"/>
          <p:cNvCxnSpPr>
            <a:stCxn id="681" idx="2"/>
            <a:endCxn id="689" idx="0"/>
          </p:cNvCxnSpPr>
          <p:nvPr/>
        </p:nvCxnSpPr>
        <p:spPr>
          <a:xfrm>
            <a:off x="2578825" y="1950775"/>
            <a:ext cx="0" cy="562800"/>
          </a:xfrm>
          <a:prstGeom prst="straightConnector1">
            <a:avLst/>
          </a:prstGeom>
          <a:noFill/>
          <a:ln cap="flat" cmpd="sng" w="9525">
            <a:solidFill>
              <a:schemeClr val="lt2"/>
            </a:solidFill>
            <a:prstDash val="solid"/>
            <a:round/>
            <a:headEnd len="med" w="med" type="none"/>
            <a:tailEnd len="med" w="med" type="triangle"/>
          </a:ln>
        </p:spPr>
      </p:cxnSp>
      <p:cxnSp>
        <p:nvCxnSpPr>
          <p:cNvPr id="691" name="Google Shape;691;g5b87b13229_0_31"/>
          <p:cNvCxnSpPr>
            <a:stCxn id="682" idx="0"/>
            <a:endCxn id="689" idx="2"/>
          </p:cNvCxnSpPr>
          <p:nvPr/>
        </p:nvCxnSpPr>
        <p:spPr>
          <a:xfrm rot="10800000">
            <a:off x="2578825" y="2813800"/>
            <a:ext cx="0" cy="562800"/>
          </a:xfrm>
          <a:prstGeom prst="straightConnector1">
            <a:avLst/>
          </a:prstGeom>
          <a:noFill/>
          <a:ln cap="flat" cmpd="sng" w="9525">
            <a:solidFill>
              <a:schemeClr val="lt2"/>
            </a:solidFill>
            <a:prstDash val="solid"/>
            <a:round/>
            <a:headEnd len="med" w="med" type="none"/>
            <a:tailEnd len="med" w="med" type="triangle"/>
          </a:ln>
        </p:spPr>
      </p:cxnSp>
      <p:sp>
        <p:nvSpPr>
          <p:cNvPr id="692" name="Google Shape;692;g5b87b13229_0_31"/>
          <p:cNvSpPr/>
          <p:nvPr/>
        </p:nvSpPr>
        <p:spPr>
          <a:xfrm>
            <a:off x="3124200" y="2513675"/>
            <a:ext cx="328500" cy="30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 name="Google Shape;693;g5b87b13229_0_31"/>
          <p:cNvCxnSpPr>
            <a:stCxn id="689" idx="3"/>
            <a:endCxn id="692" idx="1"/>
          </p:cNvCxnSpPr>
          <p:nvPr/>
        </p:nvCxnSpPr>
        <p:spPr>
          <a:xfrm>
            <a:off x="2743075" y="2663688"/>
            <a:ext cx="381000" cy="0"/>
          </a:xfrm>
          <a:prstGeom prst="straightConnector1">
            <a:avLst/>
          </a:prstGeom>
          <a:noFill/>
          <a:ln cap="flat" cmpd="sng" w="9525">
            <a:solidFill>
              <a:schemeClr val="accent4"/>
            </a:solidFill>
            <a:prstDash val="solid"/>
            <a:round/>
            <a:headEnd len="med" w="med" type="none"/>
            <a:tailEnd len="med" w="med" type="triangle"/>
          </a:ln>
        </p:spPr>
      </p:cxnSp>
      <p:sp>
        <p:nvSpPr>
          <p:cNvPr id="694" name="Google Shape;694;g5b87b13229_0_31"/>
          <p:cNvSpPr/>
          <p:nvPr/>
        </p:nvSpPr>
        <p:spPr>
          <a:xfrm>
            <a:off x="3833825" y="2513700"/>
            <a:ext cx="328500" cy="30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5" name="Google Shape;695;g5b87b13229_0_31"/>
          <p:cNvCxnSpPr>
            <a:stCxn id="692" idx="3"/>
            <a:endCxn id="694" idx="1"/>
          </p:cNvCxnSpPr>
          <p:nvPr/>
        </p:nvCxnSpPr>
        <p:spPr>
          <a:xfrm>
            <a:off x="3452700" y="2663675"/>
            <a:ext cx="381000" cy="0"/>
          </a:xfrm>
          <a:prstGeom prst="straightConnector1">
            <a:avLst/>
          </a:prstGeom>
          <a:noFill/>
          <a:ln cap="flat" cmpd="sng" w="9525">
            <a:solidFill>
              <a:schemeClr val="accent4"/>
            </a:solidFill>
            <a:prstDash val="solid"/>
            <a:round/>
            <a:headEnd len="med" w="med" type="none"/>
            <a:tailEnd len="med" w="med" type="triangle"/>
          </a:ln>
        </p:spPr>
      </p:cxnSp>
      <p:sp>
        <p:nvSpPr>
          <p:cNvPr id="696" name="Google Shape;696;g5b87b13229_0_31"/>
          <p:cNvSpPr/>
          <p:nvPr/>
        </p:nvSpPr>
        <p:spPr>
          <a:xfrm>
            <a:off x="3124200" y="2082225"/>
            <a:ext cx="328500" cy="30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5b87b13229_0_31"/>
          <p:cNvSpPr/>
          <p:nvPr/>
        </p:nvSpPr>
        <p:spPr>
          <a:xfrm>
            <a:off x="3124200" y="2945138"/>
            <a:ext cx="328500" cy="30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8" name="Google Shape;698;g5b87b13229_0_31"/>
          <p:cNvCxnSpPr>
            <a:stCxn id="685" idx="2"/>
            <a:endCxn id="696" idx="0"/>
          </p:cNvCxnSpPr>
          <p:nvPr/>
        </p:nvCxnSpPr>
        <p:spPr>
          <a:xfrm>
            <a:off x="3288450" y="1950775"/>
            <a:ext cx="0" cy="131400"/>
          </a:xfrm>
          <a:prstGeom prst="straightConnector1">
            <a:avLst/>
          </a:prstGeom>
          <a:noFill/>
          <a:ln cap="flat" cmpd="sng" w="9525">
            <a:solidFill>
              <a:schemeClr val="lt2"/>
            </a:solidFill>
            <a:prstDash val="solid"/>
            <a:round/>
            <a:headEnd len="med" w="med" type="none"/>
            <a:tailEnd len="med" w="med" type="triangle"/>
          </a:ln>
        </p:spPr>
      </p:cxnSp>
      <p:cxnSp>
        <p:nvCxnSpPr>
          <p:cNvPr id="699" name="Google Shape;699;g5b87b13229_0_31"/>
          <p:cNvCxnSpPr>
            <a:stCxn id="692" idx="0"/>
            <a:endCxn id="696" idx="2"/>
          </p:cNvCxnSpPr>
          <p:nvPr/>
        </p:nvCxnSpPr>
        <p:spPr>
          <a:xfrm rot="10800000">
            <a:off x="3288450" y="2382275"/>
            <a:ext cx="0" cy="131400"/>
          </a:xfrm>
          <a:prstGeom prst="straightConnector1">
            <a:avLst/>
          </a:prstGeom>
          <a:noFill/>
          <a:ln cap="flat" cmpd="sng" w="9525">
            <a:solidFill>
              <a:schemeClr val="lt2"/>
            </a:solidFill>
            <a:prstDash val="solid"/>
            <a:round/>
            <a:headEnd len="med" w="med" type="none"/>
            <a:tailEnd len="med" w="med" type="triangle"/>
          </a:ln>
        </p:spPr>
      </p:cxnSp>
      <p:cxnSp>
        <p:nvCxnSpPr>
          <p:cNvPr id="700" name="Google Shape;700;g5b87b13229_0_31"/>
          <p:cNvCxnSpPr>
            <a:stCxn id="692" idx="2"/>
            <a:endCxn id="697" idx="0"/>
          </p:cNvCxnSpPr>
          <p:nvPr/>
        </p:nvCxnSpPr>
        <p:spPr>
          <a:xfrm>
            <a:off x="3288450" y="2813675"/>
            <a:ext cx="0" cy="131400"/>
          </a:xfrm>
          <a:prstGeom prst="straightConnector1">
            <a:avLst/>
          </a:prstGeom>
          <a:noFill/>
          <a:ln cap="flat" cmpd="sng" w="9525">
            <a:solidFill>
              <a:schemeClr val="lt2"/>
            </a:solidFill>
            <a:prstDash val="solid"/>
            <a:round/>
            <a:headEnd len="med" w="med" type="none"/>
            <a:tailEnd len="med" w="med" type="triangle"/>
          </a:ln>
        </p:spPr>
      </p:cxnSp>
      <p:cxnSp>
        <p:nvCxnSpPr>
          <p:cNvPr id="701" name="Google Shape;701;g5b87b13229_0_31"/>
          <p:cNvCxnSpPr>
            <a:stCxn id="686" idx="0"/>
            <a:endCxn id="697" idx="2"/>
          </p:cNvCxnSpPr>
          <p:nvPr/>
        </p:nvCxnSpPr>
        <p:spPr>
          <a:xfrm rot="10800000">
            <a:off x="3288450" y="3245200"/>
            <a:ext cx="0" cy="131400"/>
          </a:xfrm>
          <a:prstGeom prst="straightConnector1">
            <a:avLst/>
          </a:prstGeom>
          <a:noFill/>
          <a:ln cap="flat" cmpd="sng" w="9525">
            <a:solidFill>
              <a:schemeClr val="lt2"/>
            </a:solidFill>
            <a:prstDash val="solid"/>
            <a:round/>
            <a:headEnd len="med" w="med" type="none"/>
            <a:tailEnd len="med" w="med" type="triangle"/>
          </a:ln>
        </p:spPr>
      </p:cxnSp>
      <p:sp>
        <p:nvSpPr>
          <p:cNvPr id="702" name="Google Shape;702;g5b87b13229_0_31"/>
          <p:cNvSpPr/>
          <p:nvPr/>
        </p:nvSpPr>
        <p:spPr>
          <a:xfrm>
            <a:off x="3833825" y="3029450"/>
            <a:ext cx="328500" cy="131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5b87b13229_0_31"/>
          <p:cNvSpPr/>
          <p:nvPr/>
        </p:nvSpPr>
        <p:spPr>
          <a:xfrm>
            <a:off x="3833825" y="2166550"/>
            <a:ext cx="328500" cy="131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5b87b13229_0_31"/>
          <p:cNvSpPr/>
          <p:nvPr/>
        </p:nvSpPr>
        <p:spPr>
          <a:xfrm>
            <a:off x="3833825" y="3203025"/>
            <a:ext cx="328500" cy="1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5b87b13229_0_31"/>
          <p:cNvSpPr/>
          <p:nvPr/>
        </p:nvSpPr>
        <p:spPr>
          <a:xfrm>
            <a:off x="3833825" y="2855875"/>
            <a:ext cx="328500" cy="1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5b87b13229_0_31"/>
          <p:cNvSpPr/>
          <p:nvPr/>
        </p:nvSpPr>
        <p:spPr>
          <a:xfrm>
            <a:off x="3833825" y="2340125"/>
            <a:ext cx="328500" cy="1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5b87b13229_0_31"/>
          <p:cNvSpPr/>
          <p:nvPr/>
        </p:nvSpPr>
        <p:spPr>
          <a:xfrm>
            <a:off x="3833825" y="1992975"/>
            <a:ext cx="328500" cy="1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5b87b13229_0_31"/>
          <p:cNvSpPr/>
          <p:nvPr/>
        </p:nvSpPr>
        <p:spPr>
          <a:xfrm>
            <a:off x="5667976" y="1343025"/>
            <a:ext cx="843000" cy="48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t>B</a:t>
            </a:r>
            <a:endParaRPr/>
          </a:p>
          <a:p>
            <a:pPr indent="0" lvl="0" marL="0" rtl="0" algn="l">
              <a:spcBef>
                <a:spcPts val="0"/>
              </a:spcBef>
              <a:spcAft>
                <a:spcPts val="0"/>
              </a:spcAft>
              <a:buNone/>
            </a:pPr>
            <a:r>
              <a:rPr lang="de-DE"/>
              <a:t>(t,s)</a:t>
            </a:r>
            <a:endParaRPr/>
          </a:p>
        </p:txBody>
      </p:sp>
      <p:sp>
        <p:nvSpPr>
          <p:cNvPr id="709" name="Google Shape;709;g5b87b13229_0_31"/>
          <p:cNvSpPr/>
          <p:nvPr/>
        </p:nvSpPr>
        <p:spPr>
          <a:xfrm>
            <a:off x="8120675" y="1343025"/>
            <a:ext cx="842400" cy="48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t>B</a:t>
            </a:r>
            <a:endParaRPr/>
          </a:p>
          <a:p>
            <a:pPr indent="0" lvl="0" marL="0" rtl="0" algn="l">
              <a:spcBef>
                <a:spcPts val="0"/>
              </a:spcBef>
              <a:spcAft>
                <a:spcPts val="0"/>
              </a:spcAft>
              <a:buNone/>
            </a:pPr>
            <a:r>
              <a:rPr lang="de-DE"/>
              <a:t>(t,s+1)</a:t>
            </a:r>
            <a:endParaRPr/>
          </a:p>
        </p:txBody>
      </p:sp>
      <p:sp>
        <p:nvSpPr>
          <p:cNvPr id="710" name="Google Shape;710;g5b87b13229_0_31"/>
          <p:cNvSpPr/>
          <p:nvPr/>
        </p:nvSpPr>
        <p:spPr>
          <a:xfrm>
            <a:off x="5667963" y="2434813"/>
            <a:ext cx="842400" cy="4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t>B (t+T,s)</a:t>
            </a:r>
            <a:endParaRPr/>
          </a:p>
        </p:txBody>
      </p:sp>
      <p:sp>
        <p:nvSpPr>
          <p:cNvPr id="711" name="Google Shape;711;g5b87b13229_0_31"/>
          <p:cNvSpPr/>
          <p:nvPr/>
        </p:nvSpPr>
        <p:spPr>
          <a:xfrm>
            <a:off x="5667963" y="3526600"/>
            <a:ext cx="842400" cy="48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t>B</a:t>
            </a:r>
            <a:endParaRPr/>
          </a:p>
          <a:p>
            <a:pPr indent="0" lvl="0" marL="0" rtl="0" algn="l">
              <a:spcBef>
                <a:spcPts val="0"/>
              </a:spcBef>
              <a:spcAft>
                <a:spcPts val="0"/>
              </a:spcAft>
              <a:buNone/>
            </a:pPr>
            <a:r>
              <a:rPr lang="de-DE"/>
              <a:t>(t+2T,s)</a:t>
            </a:r>
            <a:endParaRPr/>
          </a:p>
        </p:txBody>
      </p:sp>
      <p:cxnSp>
        <p:nvCxnSpPr>
          <p:cNvPr id="712" name="Google Shape;712;g5b87b13229_0_31"/>
          <p:cNvCxnSpPr>
            <a:stCxn id="708" idx="2"/>
            <a:endCxn id="710" idx="0"/>
          </p:cNvCxnSpPr>
          <p:nvPr/>
        </p:nvCxnSpPr>
        <p:spPr>
          <a:xfrm flipH="1">
            <a:off x="6089176" y="1829025"/>
            <a:ext cx="300" cy="605700"/>
          </a:xfrm>
          <a:prstGeom prst="straightConnector1">
            <a:avLst/>
          </a:prstGeom>
          <a:noFill/>
          <a:ln cap="flat" cmpd="sng" w="9525">
            <a:solidFill>
              <a:schemeClr val="lt2"/>
            </a:solidFill>
            <a:prstDash val="solid"/>
            <a:round/>
            <a:headEnd len="med" w="med" type="none"/>
            <a:tailEnd len="med" w="med" type="triangle"/>
          </a:ln>
        </p:spPr>
      </p:cxnSp>
      <p:cxnSp>
        <p:nvCxnSpPr>
          <p:cNvPr id="713" name="Google Shape;713;g5b87b13229_0_31"/>
          <p:cNvCxnSpPr>
            <a:stCxn id="711" idx="0"/>
            <a:endCxn id="710" idx="2"/>
          </p:cNvCxnSpPr>
          <p:nvPr/>
        </p:nvCxnSpPr>
        <p:spPr>
          <a:xfrm rot="10800000">
            <a:off x="6089163" y="2920900"/>
            <a:ext cx="0" cy="605700"/>
          </a:xfrm>
          <a:prstGeom prst="straightConnector1">
            <a:avLst/>
          </a:prstGeom>
          <a:noFill/>
          <a:ln cap="flat" cmpd="sng" w="9525">
            <a:solidFill>
              <a:schemeClr val="lt2"/>
            </a:solidFill>
            <a:prstDash val="solid"/>
            <a:round/>
            <a:headEnd len="med" w="med" type="none"/>
            <a:tailEnd len="med" w="med" type="triangle"/>
          </a:ln>
        </p:spPr>
      </p:cxnSp>
      <p:cxnSp>
        <p:nvCxnSpPr>
          <p:cNvPr id="714" name="Google Shape;714;g5b87b13229_0_31"/>
          <p:cNvCxnSpPr>
            <a:stCxn id="708" idx="3"/>
            <a:endCxn id="709" idx="1"/>
          </p:cNvCxnSpPr>
          <p:nvPr/>
        </p:nvCxnSpPr>
        <p:spPr>
          <a:xfrm>
            <a:off x="6510976" y="1586025"/>
            <a:ext cx="1609800" cy="0"/>
          </a:xfrm>
          <a:prstGeom prst="straightConnector1">
            <a:avLst/>
          </a:prstGeom>
          <a:noFill/>
          <a:ln cap="flat" cmpd="sng" w="9525">
            <a:solidFill>
              <a:schemeClr val="dk2"/>
            </a:solidFill>
            <a:prstDash val="dot"/>
            <a:round/>
            <a:headEnd len="med" w="med" type="none"/>
            <a:tailEnd len="med" w="med" type="triangle"/>
          </a:ln>
        </p:spPr>
      </p:cxnSp>
      <p:sp>
        <p:nvSpPr>
          <p:cNvPr id="715" name="Google Shape;715;g5b87b13229_0_31"/>
          <p:cNvSpPr/>
          <p:nvPr/>
        </p:nvSpPr>
        <p:spPr>
          <a:xfrm>
            <a:off x="7909175" y="3526600"/>
            <a:ext cx="1053900" cy="48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t>B</a:t>
            </a:r>
            <a:endParaRPr/>
          </a:p>
          <a:p>
            <a:pPr indent="0" lvl="0" marL="0" rtl="0" algn="l">
              <a:spcBef>
                <a:spcPts val="0"/>
              </a:spcBef>
              <a:spcAft>
                <a:spcPts val="0"/>
              </a:spcAft>
              <a:buNone/>
            </a:pPr>
            <a:r>
              <a:rPr lang="de-DE"/>
              <a:t>(t+2T,s+1)</a:t>
            </a:r>
            <a:endParaRPr/>
          </a:p>
        </p:txBody>
      </p:sp>
      <p:cxnSp>
        <p:nvCxnSpPr>
          <p:cNvPr id="716" name="Google Shape;716;g5b87b13229_0_31"/>
          <p:cNvCxnSpPr>
            <a:stCxn id="711" idx="3"/>
            <a:endCxn id="715" idx="1"/>
          </p:cNvCxnSpPr>
          <p:nvPr/>
        </p:nvCxnSpPr>
        <p:spPr>
          <a:xfrm>
            <a:off x="6510363" y="3769600"/>
            <a:ext cx="1398900" cy="0"/>
          </a:xfrm>
          <a:prstGeom prst="straightConnector1">
            <a:avLst/>
          </a:prstGeom>
          <a:noFill/>
          <a:ln cap="flat" cmpd="sng" w="9525">
            <a:solidFill>
              <a:schemeClr val="dk2"/>
            </a:solidFill>
            <a:prstDash val="dot"/>
            <a:round/>
            <a:headEnd len="med" w="med" type="none"/>
            <a:tailEnd len="med" w="med" type="triangle"/>
          </a:ln>
        </p:spPr>
      </p:cxnSp>
      <p:sp>
        <p:nvSpPr>
          <p:cNvPr id="717" name="Google Shape;717;g5b87b13229_0_31"/>
          <p:cNvSpPr/>
          <p:nvPr/>
        </p:nvSpPr>
        <p:spPr>
          <a:xfrm>
            <a:off x="7909178" y="2434800"/>
            <a:ext cx="1053900" cy="486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t>B (t+T,s+1)</a:t>
            </a:r>
            <a:endParaRPr/>
          </a:p>
        </p:txBody>
      </p:sp>
      <p:cxnSp>
        <p:nvCxnSpPr>
          <p:cNvPr id="718" name="Google Shape;718;g5b87b13229_0_31"/>
          <p:cNvCxnSpPr>
            <a:stCxn id="710" idx="3"/>
            <a:endCxn id="717" idx="1"/>
          </p:cNvCxnSpPr>
          <p:nvPr/>
        </p:nvCxnSpPr>
        <p:spPr>
          <a:xfrm>
            <a:off x="6510363" y="2677813"/>
            <a:ext cx="1398900" cy="0"/>
          </a:xfrm>
          <a:prstGeom prst="straightConnector1">
            <a:avLst/>
          </a:prstGeom>
          <a:noFill/>
          <a:ln cap="flat" cmpd="sng" w="9525">
            <a:solidFill>
              <a:schemeClr val="accent4"/>
            </a:solidFill>
            <a:prstDash val="solid"/>
            <a:round/>
            <a:headEnd len="med" w="med" type="none"/>
            <a:tailEnd len="med" w="med" type="triangle"/>
          </a:ln>
        </p:spPr>
      </p:cxnSp>
      <p:sp>
        <p:nvSpPr>
          <p:cNvPr id="719" name="Google Shape;719;g5b87b13229_0_3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g5c7742bae4_1_341"/>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indent="-177800" lvl="1" marL="1439999" rtl="0" algn="l">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indent="-177800" lvl="1" marL="1439999" rtl="0" algn="l">
              <a:spcBef>
                <a:spcPts val="0"/>
              </a:spcBef>
              <a:spcAft>
                <a:spcPts val="0"/>
              </a:spcAft>
              <a:buClr>
                <a:srgbClr val="000000"/>
              </a:buClr>
              <a:buSzPts val="1600"/>
              <a:buAutoNum type="arabicPeriod"/>
            </a:pPr>
            <a:r>
              <a:rPr lang="de-DE">
                <a:solidFill>
                  <a:srgbClr val="000000"/>
                </a:solidFill>
              </a:rPr>
              <a:t>Context Matters: Refining Object Detection in Video with Recurrent Neural Networks </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725" name="Google Shape;725;g5c7742bae4_1_341"/>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726" name="Google Shape;726;g5c7742bae4_1_34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727" name="Google Shape;727;g5c7742bae4_1_341"/>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g5c7ef9a283_0_4"/>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733" name="Google Shape;733;g5c7ef9a283_0_4"/>
          <p:cNvSpPr txBox="1"/>
          <p:nvPr>
            <p:ph type="title"/>
          </p:nvPr>
        </p:nvSpPr>
        <p:spPr>
          <a:xfrm>
            <a:off x="319090" y="994334"/>
            <a:ext cx="8508900" cy="8208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3.3 </a:t>
            </a:r>
            <a:r>
              <a:rPr lang="de-DE"/>
              <a:t>Context Matters: Refining Object Detection in Video with Recurrent Neural Networks</a:t>
            </a:r>
            <a:endParaRPr/>
          </a:p>
        </p:txBody>
      </p:sp>
      <p:pic>
        <p:nvPicPr>
          <p:cNvPr descr="Bild" id="734" name="Google Shape;734;g5c7ef9a283_0_4"/>
          <p:cNvPicPr preferRelativeResize="0"/>
          <p:nvPr/>
        </p:nvPicPr>
        <p:blipFill rotWithShape="1">
          <a:blip r:embed="rId3">
            <a:alphaModFix/>
          </a:blip>
          <a:srcRect b="0" l="0" r="0" t="0"/>
          <a:stretch/>
        </p:blipFill>
        <p:spPr>
          <a:xfrm>
            <a:off x="1618961" y="2089788"/>
            <a:ext cx="629739" cy="629739"/>
          </a:xfrm>
          <a:prstGeom prst="rect">
            <a:avLst/>
          </a:prstGeom>
          <a:noFill/>
          <a:ln>
            <a:noFill/>
          </a:ln>
        </p:spPr>
      </p:pic>
      <p:pic>
        <p:nvPicPr>
          <p:cNvPr descr="Bild" id="735" name="Google Shape;735;g5c7ef9a283_0_4"/>
          <p:cNvPicPr preferRelativeResize="0"/>
          <p:nvPr/>
        </p:nvPicPr>
        <p:blipFill rotWithShape="1">
          <a:blip r:embed="rId3">
            <a:alphaModFix/>
          </a:blip>
          <a:srcRect b="0" l="0" r="0" t="0"/>
          <a:stretch/>
        </p:blipFill>
        <p:spPr>
          <a:xfrm>
            <a:off x="1618959" y="2835838"/>
            <a:ext cx="629739" cy="629739"/>
          </a:xfrm>
          <a:prstGeom prst="rect">
            <a:avLst/>
          </a:prstGeom>
          <a:noFill/>
          <a:ln>
            <a:noFill/>
          </a:ln>
        </p:spPr>
      </p:pic>
      <p:sp>
        <p:nvSpPr>
          <p:cNvPr id="736" name="Google Shape;736;g5c7ef9a283_0_4"/>
          <p:cNvSpPr txBox="1"/>
          <p:nvPr/>
        </p:nvSpPr>
        <p:spPr>
          <a:xfrm>
            <a:off x="989221" y="2276032"/>
            <a:ext cx="6297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a:t>
            </a:r>
            <a:endParaRPr/>
          </a:p>
        </p:txBody>
      </p:sp>
      <p:sp>
        <p:nvSpPr>
          <p:cNvPr id="737" name="Google Shape;737;g5c7ef9a283_0_4"/>
          <p:cNvSpPr txBox="1"/>
          <p:nvPr/>
        </p:nvSpPr>
        <p:spPr>
          <a:xfrm>
            <a:off x="834905" y="3026155"/>
            <a:ext cx="8535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t+1</a:t>
            </a:r>
            <a:endParaRPr/>
          </a:p>
        </p:txBody>
      </p:sp>
      <p:cxnSp>
        <p:nvCxnSpPr>
          <p:cNvPr id="738" name="Google Shape;738;g5c7ef9a283_0_4"/>
          <p:cNvCxnSpPr/>
          <p:nvPr/>
        </p:nvCxnSpPr>
        <p:spPr>
          <a:xfrm>
            <a:off x="2248697" y="2418166"/>
            <a:ext cx="169200" cy="5400"/>
          </a:xfrm>
          <a:prstGeom prst="straightConnector1">
            <a:avLst/>
          </a:prstGeom>
          <a:noFill/>
          <a:ln cap="flat" cmpd="sng" w="9525">
            <a:solidFill>
              <a:schemeClr val="dk1"/>
            </a:solidFill>
            <a:prstDash val="solid"/>
            <a:round/>
            <a:headEnd len="sm" w="sm" type="none"/>
            <a:tailEnd len="med" w="med" type="triangle"/>
          </a:ln>
        </p:spPr>
      </p:cxnSp>
      <p:cxnSp>
        <p:nvCxnSpPr>
          <p:cNvPr id="739" name="Google Shape;739;g5c7ef9a283_0_4"/>
          <p:cNvCxnSpPr/>
          <p:nvPr/>
        </p:nvCxnSpPr>
        <p:spPr>
          <a:xfrm>
            <a:off x="2248695" y="3168156"/>
            <a:ext cx="169200" cy="5400"/>
          </a:xfrm>
          <a:prstGeom prst="straightConnector1">
            <a:avLst/>
          </a:prstGeom>
          <a:noFill/>
          <a:ln cap="flat" cmpd="sng" w="9525">
            <a:solidFill>
              <a:schemeClr val="dk1"/>
            </a:solidFill>
            <a:prstDash val="solid"/>
            <a:round/>
            <a:headEnd len="sm" w="sm" type="none"/>
            <a:tailEnd len="med" w="med" type="triangle"/>
          </a:ln>
        </p:spPr>
      </p:cxnSp>
      <p:cxnSp>
        <p:nvCxnSpPr>
          <p:cNvPr id="740" name="Google Shape;740;g5c7ef9a283_0_4"/>
          <p:cNvCxnSpPr>
            <a:stCxn id="741" idx="3"/>
            <a:endCxn id="742" idx="1"/>
          </p:cNvCxnSpPr>
          <p:nvPr/>
        </p:nvCxnSpPr>
        <p:spPr>
          <a:xfrm flipH="1" rot="10800000">
            <a:off x="3673639" y="2423613"/>
            <a:ext cx="199800" cy="4200"/>
          </a:xfrm>
          <a:prstGeom prst="straightConnector1">
            <a:avLst/>
          </a:prstGeom>
          <a:noFill/>
          <a:ln cap="flat" cmpd="sng" w="9525">
            <a:solidFill>
              <a:schemeClr val="dk1"/>
            </a:solidFill>
            <a:prstDash val="solid"/>
            <a:round/>
            <a:headEnd len="sm" w="sm" type="none"/>
            <a:tailEnd len="med" w="med" type="triangle"/>
          </a:ln>
        </p:spPr>
      </p:cxnSp>
      <p:cxnSp>
        <p:nvCxnSpPr>
          <p:cNvPr id="743" name="Google Shape;743;g5c7ef9a283_0_4"/>
          <p:cNvCxnSpPr/>
          <p:nvPr/>
        </p:nvCxnSpPr>
        <p:spPr>
          <a:xfrm flipH="1" rot="10800000">
            <a:off x="3689913" y="3176474"/>
            <a:ext cx="164400" cy="1800"/>
          </a:xfrm>
          <a:prstGeom prst="straightConnector1">
            <a:avLst/>
          </a:prstGeom>
          <a:noFill/>
          <a:ln cap="flat" cmpd="sng" w="9525">
            <a:solidFill>
              <a:schemeClr val="dk1"/>
            </a:solidFill>
            <a:prstDash val="solid"/>
            <a:round/>
            <a:headEnd len="sm" w="sm" type="none"/>
            <a:tailEnd len="med" w="med" type="triangle"/>
          </a:ln>
        </p:spPr>
      </p:cxnSp>
      <p:cxnSp>
        <p:nvCxnSpPr>
          <p:cNvPr id="744" name="Google Shape;744;g5c7ef9a283_0_4"/>
          <p:cNvCxnSpPr>
            <a:stCxn id="745" idx="3"/>
          </p:cNvCxnSpPr>
          <p:nvPr/>
        </p:nvCxnSpPr>
        <p:spPr>
          <a:xfrm flipH="1" rot="10800000">
            <a:off x="3688333" y="4218030"/>
            <a:ext cx="169200" cy="6600"/>
          </a:xfrm>
          <a:prstGeom prst="straightConnector1">
            <a:avLst/>
          </a:prstGeom>
          <a:noFill/>
          <a:ln cap="flat" cmpd="sng" w="9525">
            <a:solidFill>
              <a:schemeClr val="dk1"/>
            </a:solidFill>
            <a:prstDash val="solid"/>
            <a:round/>
            <a:headEnd len="sm" w="sm" type="none"/>
            <a:tailEnd len="med" w="med" type="triangle"/>
          </a:ln>
        </p:spPr>
      </p:cxnSp>
      <p:sp>
        <p:nvSpPr>
          <p:cNvPr id="742" name="Google Shape;742;g5c7ef9a283_0_4"/>
          <p:cNvSpPr/>
          <p:nvPr/>
        </p:nvSpPr>
        <p:spPr>
          <a:xfrm>
            <a:off x="3873391" y="2108681"/>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pic>
        <p:nvPicPr>
          <p:cNvPr descr="Bild" id="746" name="Google Shape;746;g5c7ef9a283_0_4"/>
          <p:cNvPicPr preferRelativeResize="0"/>
          <p:nvPr/>
        </p:nvPicPr>
        <p:blipFill rotWithShape="1">
          <a:blip r:embed="rId3">
            <a:alphaModFix/>
          </a:blip>
          <a:srcRect b="0" l="0" r="0" t="0"/>
          <a:stretch/>
        </p:blipFill>
        <p:spPr>
          <a:xfrm>
            <a:off x="1634127" y="3904016"/>
            <a:ext cx="629739" cy="629739"/>
          </a:xfrm>
          <a:prstGeom prst="rect">
            <a:avLst/>
          </a:prstGeom>
          <a:noFill/>
          <a:ln>
            <a:noFill/>
          </a:ln>
        </p:spPr>
      </p:pic>
      <p:sp>
        <p:nvSpPr>
          <p:cNvPr id="747" name="Google Shape;747;g5c7ef9a283_0_4"/>
          <p:cNvSpPr txBox="1"/>
          <p:nvPr/>
        </p:nvSpPr>
        <p:spPr>
          <a:xfrm>
            <a:off x="850073" y="4094333"/>
            <a:ext cx="8535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t+T</a:t>
            </a:r>
            <a:endParaRPr b="0" i="0" sz="1600" u="none" cap="none" strike="noStrike">
              <a:solidFill>
                <a:schemeClr val="dk1"/>
              </a:solidFill>
              <a:latin typeface="Arial"/>
              <a:ea typeface="Arial"/>
              <a:cs typeface="Arial"/>
              <a:sym typeface="Arial"/>
            </a:endParaRPr>
          </a:p>
        </p:txBody>
      </p:sp>
      <p:cxnSp>
        <p:nvCxnSpPr>
          <p:cNvPr id="748" name="Google Shape;748;g5c7ef9a283_0_4"/>
          <p:cNvCxnSpPr/>
          <p:nvPr/>
        </p:nvCxnSpPr>
        <p:spPr>
          <a:xfrm>
            <a:off x="2263863" y="4236334"/>
            <a:ext cx="169200" cy="5400"/>
          </a:xfrm>
          <a:prstGeom prst="straightConnector1">
            <a:avLst/>
          </a:prstGeom>
          <a:noFill/>
          <a:ln cap="flat" cmpd="sng" w="9525">
            <a:solidFill>
              <a:schemeClr val="dk1"/>
            </a:solidFill>
            <a:prstDash val="solid"/>
            <a:round/>
            <a:headEnd len="sm" w="sm" type="none"/>
            <a:tailEnd len="med" w="med" type="triangle"/>
          </a:ln>
        </p:spPr>
      </p:cxnSp>
      <p:sp>
        <p:nvSpPr>
          <p:cNvPr id="745" name="Google Shape;745;g5c7ef9a283_0_4"/>
          <p:cNvSpPr/>
          <p:nvPr/>
        </p:nvSpPr>
        <p:spPr>
          <a:xfrm>
            <a:off x="2449633" y="3978030"/>
            <a:ext cx="12387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Pseudo-labeler</a:t>
            </a:r>
            <a:endParaRPr/>
          </a:p>
        </p:txBody>
      </p:sp>
      <p:sp>
        <p:nvSpPr>
          <p:cNvPr id="749" name="Google Shape;749;g5c7ef9a283_0_4"/>
          <p:cNvSpPr/>
          <p:nvPr/>
        </p:nvSpPr>
        <p:spPr>
          <a:xfrm>
            <a:off x="5356688" y="2171539"/>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GRU</a:t>
            </a:r>
            <a:endParaRPr/>
          </a:p>
        </p:txBody>
      </p:sp>
      <p:cxnSp>
        <p:nvCxnSpPr>
          <p:cNvPr id="750" name="Google Shape;750;g5c7ef9a283_0_4"/>
          <p:cNvCxnSpPr>
            <a:stCxn id="742" idx="3"/>
            <a:endCxn id="749" idx="1"/>
          </p:cNvCxnSpPr>
          <p:nvPr/>
        </p:nvCxnSpPr>
        <p:spPr>
          <a:xfrm flipH="1" rot="10800000">
            <a:off x="5147491" y="2418131"/>
            <a:ext cx="209100" cy="5400"/>
          </a:xfrm>
          <a:prstGeom prst="straightConnector1">
            <a:avLst/>
          </a:prstGeom>
          <a:noFill/>
          <a:ln cap="flat" cmpd="sng" w="9525">
            <a:solidFill>
              <a:schemeClr val="dk1"/>
            </a:solidFill>
            <a:prstDash val="solid"/>
            <a:round/>
            <a:headEnd len="sm" w="sm" type="none"/>
            <a:tailEnd len="med" w="med" type="triangle"/>
          </a:ln>
        </p:spPr>
      </p:cxnSp>
      <p:cxnSp>
        <p:nvCxnSpPr>
          <p:cNvPr id="751" name="Google Shape;751;g5c7ef9a283_0_4"/>
          <p:cNvCxnSpPr>
            <a:stCxn id="752" idx="3"/>
            <a:endCxn id="753" idx="1"/>
          </p:cNvCxnSpPr>
          <p:nvPr/>
        </p:nvCxnSpPr>
        <p:spPr>
          <a:xfrm>
            <a:off x="5152028" y="3168136"/>
            <a:ext cx="195300" cy="0"/>
          </a:xfrm>
          <a:prstGeom prst="straightConnector1">
            <a:avLst/>
          </a:prstGeom>
          <a:noFill/>
          <a:ln cap="flat" cmpd="sng" w="9525">
            <a:solidFill>
              <a:schemeClr val="dk1"/>
            </a:solidFill>
            <a:prstDash val="solid"/>
            <a:round/>
            <a:headEnd len="sm" w="sm" type="none"/>
            <a:tailEnd len="med" w="med" type="triangle"/>
          </a:ln>
        </p:spPr>
      </p:cxnSp>
      <p:cxnSp>
        <p:nvCxnSpPr>
          <p:cNvPr id="754" name="Google Shape;754;g5c7ef9a283_0_4"/>
          <p:cNvCxnSpPr>
            <a:stCxn id="749" idx="2"/>
            <a:endCxn id="753" idx="0"/>
          </p:cNvCxnSpPr>
          <p:nvPr/>
        </p:nvCxnSpPr>
        <p:spPr>
          <a:xfrm flipH="1">
            <a:off x="5718938" y="2664739"/>
            <a:ext cx="9300" cy="256800"/>
          </a:xfrm>
          <a:prstGeom prst="straightConnector1">
            <a:avLst/>
          </a:prstGeom>
          <a:noFill/>
          <a:ln cap="flat" cmpd="sng" w="9525">
            <a:solidFill>
              <a:schemeClr val="dk1"/>
            </a:solidFill>
            <a:prstDash val="solid"/>
            <a:round/>
            <a:headEnd len="sm" w="sm" type="none"/>
            <a:tailEnd len="med" w="med" type="triangle"/>
          </a:ln>
        </p:spPr>
      </p:cxnSp>
      <p:sp>
        <p:nvSpPr>
          <p:cNvPr id="755" name="Google Shape;755;g5c7ef9a283_0_4"/>
          <p:cNvSpPr/>
          <p:nvPr/>
        </p:nvSpPr>
        <p:spPr>
          <a:xfrm>
            <a:off x="6263624" y="2089788"/>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756" name="Google Shape;756;g5c7ef9a283_0_4"/>
          <p:cNvSpPr/>
          <p:nvPr/>
        </p:nvSpPr>
        <p:spPr>
          <a:xfrm>
            <a:off x="6263624" y="2853284"/>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cxnSp>
        <p:nvCxnSpPr>
          <p:cNvPr id="757" name="Google Shape;757;g5c7ef9a283_0_4"/>
          <p:cNvCxnSpPr>
            <a:stCxn id="758" idx="3"/>
            <a:endCxn id="759" idx="1"/>
          </p:cNvCxnSpPr>
          <p:nvPr/>
        </p:nvCxnSpPr>
        <p:spPr>
          <a:xfrm flipH="1" rot="10800000">
            <a:off x="5139444" y="4223136"/>
            <a:ext cx="199500" cy="1500"/>
          </a:xfrm>
          <a:prstGeom prst="straightConnector1">
            <a:avLst/>
          </a:prstGeom>
          <a:noFill/>
          <a:ln cap="flat" cmpd="sng" w="9525">
            <a:solidFill>
              <a:schemeClr val="dk1"/>
            </a:solidFill>
            <a:prstDash val="solid"/>
            <a:round/>
            <a:headEnd len="sm" w="sm" type="none"/>
            <a:tailEnd len="med" w="med" type="triangle"/>
          </a:ln>
        </p:spPr>
      </p:cxnSp>
      <p:cxnSp>
        <p:nvCxnSpPr>
          <p:cNvPr id="760" name="Google Shape;760;g5c7ef9a283_0_4"/>
          <p:cNvCxnSpPr>
            <a:endCxn id="755" idx="1"/>
          </p:cNvCxnSpPr>
          <p:nvPr/>
        </p:nvCxnSpPr>
        <p:spPr>
          <a:xfrm flipH="1" rot="10800000">
            <a:off x="6095924" y="2404638"/>
            <a:ext cx="167700" cy="5400"/>
          </a:xfrm>
          <a:prstGeom prst="straightConnector1">
            <a:avLst/>
          </a:prstGeom>
          <a:noFill/>
          <a:ln cap="flat" cmpd="sng" w="9525">
            <a:solidFill>
              <a:schemeClr val="dk1"/>
            </a:solidFill>
            <a:prstDash val="solid"/>
            <a:round/>
            <a:headEnd len="sm" w="sm" type="none"/>
            <a:tailEnd len="med" w="med" type="triangle"/>
          </a:ln>
        </p:spPr>
      </p:cxnSp>
      <p:sp>
        <p:nvSpPr>
          <p:cNvPr id="761" name="Google Shape;761;g5c7ef9a283_0_4"/>
          <p:cNvSpPr txBox="1"/>
          <p:nvPr/>
        </p:nvSpPr>
        <p:spPr>
          <a:xfrm rot="5400000">
            <a:off x="1391876" y="3541425"/>
            <a:ext cx="2274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a:t>
            </a:r>
            <a:endParaRPr/>
          </a:p>
        </p:txBody>
      </p:sp>
      <p:sp>
        <p:nvSpPr>
          <p:cNvPr id="762" name="Google Shape;762;g5c7ef9a283_0_4"/>
          <p:cNvSpPr/>
          <p:nvPr/>
        </p:nvSpPr>
        <p:spPr>
          <a:xfrm>
            <a:off x="2444013" y="2925533"/>
            <a:ext cx="12387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Pseudo-labeler</a:t>
            </a:r>
            <a:endParaRPr/>
          </a:p>
        </p:txBody>
      </p:sp>
      <p:sp>
        <p:nvSpPr>
          <p:cNvPr id="741" name="Google Shape;741;g5c7ef9a283_0_4"/>
          <p:cNvSpPr/>
          <p:nvPr/>
        </p:nvSpPr>
        <p:spPr>
          <a:xfrm>
            <a:off x="2434939" y="2181213"/>
            <a:ext cx="12387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Pseudo-labeler</a:t>
            </a:r>
            <a:endParaRPr/>
          </a:p>
        </p:txBody>
      </p:sp>
      <p:sp>
        <p:nvSpPr>
          <p:cNvPr id="752" name="Google Shape;752;g5c7ef9a283_0_4"/>
          <p:cNvSpPr/>
          <p:nvPr/>
        </p:nvSpPr>
        <p:spPr>
          <a:xfrm>
            <a:off x="3877928" y="2853286"/>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758" name="Google Shape;758;g5c7ef9a283_0_4"/>
          <p:cNvSpPr/>
          <p:nvPr/>
        </p:nvSpPr>
        <p:spPr>
          <a:xfrm>
            <a:off x="3865344" y="3909786"/>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753" name="Google Shape;753;g5c7ef9a283_0_4"/>
          <p:cNvSpPr/>
          <p:nvPr/>
        </p:nvSpPr>
        <p:spPr>
          <a:xfrm>
            <a:off x="5347426" y="2921528"/>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GRU</a:t>
            </a:r>
            <a:endParaRPr/>
          </a:p>
        </p:txBody>
      </p:sp>
      <p:sp>
        <p:nvSpPr>
          <p:cNvPr id="759" name="Google Shape;759;g5c7ef9a283_0_4"/>
          <p:cNvSpPr/>
          <p:nvPr/>
        </p:nvSpPr>
        <p:spPr>
          <a:xfrm>
            <a:off x="5338996" y="3976475"/>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GRU</a:t>
            </a:r>
            <a:endParaRPr/>
          </a:p>
        </p:txBody>
      </p:sp>
      <p:cxnSp>
        <p:nvCxnSpPr>
          <p:cNvPr id="763" name="Google Shape;763;g5c7ef9a283_0_4"/>
          <p:cNvCxnSpPr>
            <a:stCxn id="753" idx="3"/>
            <a:endCxn id="756" idx="1"/>
          </p:cNvCxnSpPr>
          <p:nvPr/>
        </p:nvCxnSpPr>
        <p:spPr>
          <a:xfrm>
            <a:off x="6090526" y="3168128"/>
            <a:ext cx="173100" cy="0"/>
          </a:xfrm>
          <a:prstGeom prst="straightConnector1">
            <a:avLst/>
          </a:prstGeom>
          <a:noFill/>
          <a:ln cap="flat" cmpd="sng" w="9525">
            <a:solidFill>
              <a:schemeClr val="dk1"/>
            </a:solidFill>
            <a:prstDash val="solid"/>
            <a:round/>
            <a:headEnd len="sm" w="sm" type="none"/>
            <a:tailEnd len="med" w="med" type="triangle"/>
          </a:ln>
        </p:spPr>
      </p:cxnSp>
      <p:cxnSp>
        <p:nvCxnSpPr>
          <p:cNvPr id="764" name="Google Shape;764;g5c7ef9a283_0_4"/>
          <p:cNvCxnSpPr>
            <a:stCxn id="759" idx="3"/>
            <a:endCxn id="765" idx="1"/>
          </p:cNvCxnSpPr>
          <p:nvPr/>
        </p:nvCxnSpPr>
        <p:spPr>
          <a:xfrm flipH="1" rot="10800000">
            <a:off x="6082096" y="4215275"/>
            <a:ext cx="181500" cy="7800"/>
          </a:xfrm>
          <a:prstGeom prst="straightConnector1">
            <a:avLst/>
          </a:prstGeom>
          <a:noFill/>
          <a:ln cap="flat" cmpd="sng" w="9525">
            <a:solidFill>
              <a:schemeClr val="dk1"/>
            </a:solidFill>
            <a:prstDash val="solid"/>
            <a:round/>
            <a:headEnd len="sm" w="sm" type="none"/>
            <a:tailEnd len="med" w="med" type="triangle"/>
          </a:ln>
        </p:spPr>
      </p:cxnSp>
      <p:cxnSp>
        <p:nvCxnSpPr>
          <p:cNvPr id="766" name="Google Shape;766;g5c7ef9a283_0_4"/>
          <p:cNvCxnSpPr>
            <a:stCxn id="753" idx="2"/>
            <a:endCxn id="759" idx="0"/>
          </p:cNvCxnSpPr>
          <p:nvPr/>
        </p:nvCxnSpPr>
        <p:spPr>
          <a:xfrm flipH="1">
            <a:off x="5710576" y="3414728"/>
            <a:ext cx="8400" cy="561600"/>
          </a:xfrm>
          <a:prstGeom prst="straightConnector1">
            <a:avLst/>
          </a:prstGeom>
          <a:noFill/>
          <a:ln cap="flat" cmpd="sng" w="9525">
            <a:solidFill>
              <a:schemeClr val="dk1"/>
            </a:solidFill>
            <a:prstDash val="solid"/>
            <a:round/>
            <a:headEnd len="sm" w="sm" type="none"/>
            <a:tailEnd len="med" w="med" type="triangle"/>
          </a:ln>
        </p:spPr>
      </p:cxnSp>
      <p:sp>
        <p:nvSpPr>
          <p:cNvPr id="765" name="Google Shape;765;g5c7ef9a283_0_4"/>
          <p:cNvSpPr/>
          <p:nvPr/>
        </p:nvSpPr>
        <p:spPr>
          <a:xfrm>
            <a:off x="6263624" y="3900514"/>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767" name="Google Shape;767;g5c7ef9a283_0_4"/>
          <p:cNvSpPr txBox="1"/>
          <p:nvPr/>
        </p:nvSpPr>
        <p:spPr>
          <a:xfrm>
            <a:off x="473405" y="4814241"/>
            <a:ext cx="7736400" cy="1660800"/>
          </a:xfrm>
          <a:prstGeom prst="rect">
            <a:avLst/>
          </a:prstGeom>
          <a:noFill/>
          <a:ln>
            <a:noFill/>
          </a:ln>
        </p:spPr>
        <p:txBody>
          <a:bodyPr anchorCtr="0" anchor="t" bIns="0" lIns="0" spcFirstLastPara="1" rIns="0" wrap="square" tIns="0">
            <a:noAutofit/>
          </a:bodyPr>
          <a:lstStyle/>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Pseudo-labeler (CNN, YOLO, …) assigns provisional labels to all frames</a:t>
            </a:r>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Pseudo labels fed into GRU to output refined predictions</a:t>
            </a:r>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First Train Pseudo-Labeler then whole network</a:t>
            </a:r>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Failure cases: </a:t>
            </a:r>
            <a:endParaRPr/>
          </a:p>
          <a:p>
            <a:pPr indent="-285750" lvl="1" marL="7429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RNN can’t recover from incorrect pseudo-labels</a:t>
            </a:r>
            <a:endParaRPr/>
          </a:p>
          <a:p>
            <a:pPr indent="-285750" lvl="1" marL="7429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Fail on localization when multiple instances of same object</a:t>
            </a:r>
            <a:endParaRPr/>
          </a:p>
        </p:txBody>
      </p:sp>
      <p:sp>
        <p:nvSpPr>
          <p:cNvPr id="768" name="Google Shape;768;g5c7ef9a283_0_4"/>
          <p:cNvSpPr txBox="1"/>
          <p:nvPr/>
        </p:nvSpPr>
        <p:spPr>
          <a:xfrm flipH="1">
            <a:off x="8077199" y="5975373"/>
            <a:ext cx="3048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[4]</a:t>
            </a:r>
            <a:endParaRPr/>
          </a:p>
        </p:txBody>
      </p:sp>
      <p:sp>
        <p:nvSpPr>
          <p:cNvPr id="769" name="Google Shape;769;g5c7ef9a283_0_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g5c7742bae4_1_348"/>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indent="-177800" lvl="1" marL="1439999" rtl="0" algn="l">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a:t>
            </a:r>
            <a:r>
              <a:rPr lang="de-DE">
                <a:solidFill>
                  <a:srgbClr val="000000"/>
                </a:solidFill>
              </a:rPr>
              <a:t> </a:t>
            </a:r>
            <a:endParaRPr>
              <a:solidFill>
                <a:srgbClr val="000000"/>
              </a:solidFill>
            </a:endParaRPr>
          </a:p>
          <a:p>
            <a:pPr indent="-177800" lvl="1" marL="1439999" rtl="0" algn="l">
              <a:lnSpc>
                <a:spcPct val="114000"/>
              </a:lnSpc>
              <a:spcBef>
                <a:spcPts val="0"/>
              </a:spcBef>
              <a:spcAft>
                <a:spcPts val="0"/>
              </a:spcAft>
              <a:buClr>
                <a:srgbClr val="000000"/>
              </a:buClr>
              <a:buSzPts val="1600"/>
              <a:buAutoNum type="arabicPeriod"/>
            </a:pPr>
            <a:r>
              <a:rPr lang="de-DE">
                <a:solidFill>
                  <a:srgbClr val="000000"/>
                </a:solidFill>
              </a:rPr>
              <a:t>Spatially Supervised Recurrent Convolutional Neural Networks for Visual Object Tracking</a:t>
            </a:r>
            <a:endParaRPr>
              <a:solidFill>
                <a:srgbClr val="000000"/>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775" name="Google Shape;775;g5c7742bae4_1_348"/>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776" name="Google Shape;776;g5c7742bae4_1_348"/>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777" name="Google Shape;777;g5c7742bae4_1_348"/>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g5c7ef9a283_0_99"/>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783" name="Google Shape;783;g5c7ef9a283_0_9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a:t>
            </a:r>
            <a:endParaRPr/>
          </a:p>
        </p:txBody>
      </p:sp>
      <p:sp>
        <p:nvSpPr>
          <p:cNvPr id="784" name="Google Shape;784;g5c7ef9a283_0_99"/>
          <p:cNvSpPr txBox="1"/>
          <p:nvPr>
            <p:ph type="title"/>
          </p:nvPr>
        </p:nvSpPr>
        <p:spPr>
          <a:xfrm>
            <a:off x="319090" y="994334"/>
            <a:ext cx="8508900" cy="8208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3.4 </a:t>
            </a:r>
            <a:r>
              <a:rPr lang="de-DE"/>
              <a:t>Spatially Supervised Recurrent Convolutional Neural Networks for Visual Object Tracking</a:t>
            </a:r>
            <a:endParaRPr/>
          </a:p>
        </p:txBody>
      </p:sp>
      <p:sp>
        <p:nvSpPr>
          <p:cNvPr id="785" name="Google Shape;785;g5c7ef9a283_0_99"/>
          <p:cNvSpPr txBox="1"/>
          <p:nvPr/>
        </p:nvSpPr>
        <p:spPr>
          <a:xfrm>
            <a:off x="703871" y="5028035"/>
            <a:ext cx="7736400" cy="1099500"/>
          </a:xfrm>
          <a:prstGeom prst="rect">
            <a:avLst/>
          </a:prstGeom>
          <a:noFill/>
          <a:ln>
            <a:noFill/>
          </a:ln>
        </p:spPr>
        <p:txBody>
          <a:bodyPr anchorCtr="0" anchor="t" bIns="0" lIns="0" spcFirstLastPara="1" rIns="0" wrap="square" tIns="0">
            <a:noAutofit/>
          </a:bodyPr>
          <a:lstStyle/>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Combines Box-Level and Feature-Level approach</a:t>
            </a:r>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YOLO creates location proposals and high-level-features</a:t>
            </a:r>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Bounding boxes and high-level features fed into LSTM</a:t>
            </a:r>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Alternative: convert Bounding boxes into heat map -&gt; better to visualize</a:t>
            </a:r>
            <a:endParaRPr/>
          </a:p>
        </p:txBody>
      </p:sp>
      <p:sp>
        <p:nvSpPr>
          <p:cNvPr id="786" name="Google Shape;786;g5c7ef9a283_0_99"/>
          <p:cNvSpPr txBox="1"/>
          <p:nvPr/>
        </p:nvSpPr>
        <p:spPr>
          <a:xfrm flipH="1">
            <a:off x="8105584" y="6195749"/>
            <a:ext cx="3048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[5]</a:t>
            </a:r>
            <a:endParaRPr/>
          </a:p>
        </p:txBody>
      </p:sp>
      <p:pic>
        <p:nvPicPr>
          <p:cNvPr descr="Bild" id="787" name="Google Shape;787;g5c7ef9a283_0_99"/>
          <p:cNvPicPr preferRelativeResize="0"/>
          <p:nvPr/>
        </p:nvPicPr>
        <p:blipFill rotWithShape="1">
          <a:blip r:embed="rId3">
            <a:alphaModFix/>
          </a:blip>
          <a:srcRect b="0" l="0" r="0" t="0"/>
          <a:stretch/>
        </p:blipFill>
        <p:spPr>
          <a:xfrm>
            <a:off x="1888981" y="2346669"/>
            <a:ext cx="629739" cy="629739"/>
          </a:xfrm>
          <a:prstGeom prst="rect">
            <a:avLst/>
          </a:prstGeom>
          <a:noFill/>
          <a:ln>
            <a:noFill/>
          </a:ln>
        </p:spPr>
      </p:pic>
      <p:pic>
        <p:nvPicPr>
          <p:cNvPr descr="Bild" id="788" name="Google Shape;788;g5c7ef9a283_0_99"/>
          <p:cNvPicPr preferRelativeResize="0"/>
          <p:nvPr/>
        </p:nvPicPr>
        <p:blipFill rotWithShape="1">
          <a:blip r:embed="rId3">
            <a:alphaModFix/>
          </a:blip>
          <a:srcRect b="0" l="0" r="0" t="0"/>
          <a:stretch/>
        </p:blipFill>
        <p:spPr>
          <a:xfrm>
            <a:off x="1888979" y="3233395"/>
            <a:ext cx="629739" cy="629739"/>
          </a:xfrm>
          <a:prstGeom prst="rect">
            <a:avLst/>
          </a:prstGeom>
          <a:noFill/>
          <a:ln>
            <a:noFill/>
          </a:ln>
        </p:spPr>
      </p:pic>
      <p:sp>
        <p:nvSpPr>
          <p:cNvPr id="789" name="Google Shape;789;g5c7ef9a283_0_99"/>
          <p:cNvSpPr txBox="1"/>
          <p:nvPr/>
        </p:nvSpPr>
        <p:spPr>
          <a:xfrm>
            <a:off x="1259241" y="2532913"/>
            <a:ext cx="6297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a:t>
            </a:r>
            <a:endParaRPr/>
          </a:p>
        </p:txBody>
      </p:sp>
      <p:sp>
        <p:nvSpPr>
          <p:cNvPr id="790" name="Google Shape;790;g5c7ef9a283_0_99"/>
          <p:cNvSpPr txBox="1"/>
          <p:nvPr/>
        </p:nvSpPr>
        <p:spPr>
          <a:xfrm>
            <a:off x="1104925" y="3400266"/>
            <a:ext cx="8535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t+1</a:t>
            </a:r>
            <a:endParaRPr/>
          </a:p>
        </p:txBody>
      </p:sp>
      <p:cxnSp>
        <p:nvCxnSpPr>
          <p:cNvPr id="791" name="Google Shape;791;g5c7ef9a283_0_99"/>
          <p:cNvCxnSpPr/>
          <p:nvPr/>
        </p:nvCxnSpPr>
        <p:spPr>
          <a:xfrm>
            <a:off x="2518717" y="2675047"/>
            <a:ext cx="169200" cy="5400"/>
          </a:xfrm>
          <a:prstGeom prst="straightConnector1">
            <a:avLst/>
          </a:prstGeom>
          <a:noFill/>
          <a:ln cap="flat" cmpd="sng" w="9525">
            <a:solidFill>
              <a:schemeClr val="dk1"/>
            </a:solidFill>
            <a:prstDash val="solid"/>
            <a:round/>
            <a:headEnd len="sm" w="sm" type="none"/>
            <a:tailEnd len="med" w="med" type="triangle"/>
          </a:ln>
        </p:spPr>
      </p:cxnSp>
      <p:cxnSp>
        <p:nvCxnSpPr>
          <p:cNvPr id="792" name="Google Shape;792;g5c7ef9a283_0_99"/>
          <p:cNvCxnSpPr>
            <a:stCxn id="788" idx="3"/>
            <a:endCxn id="793" idx="1"/>
          </p:cNvCxnSpPr>
          <p:nvPr/>
        </p:nvCxnSpPr>
        <p:spPr>
          <a:xfrm flipH="1" rot="10800000">
            <a:off x="2518718" y="3546164"/>
            <a:ext cx="195300" cy="2100"/>
          </a:xfrm>
          <a:prstGeom prst="straightConnector1">
            <a:avLst/>
          </a:prstGeom>
          <a:noFill/>
          <a:ln cap="flat" cmpd="sng" w="9525">
            <a:solidFill>
              <a:schemeClr val="dk1"/>
            </a:solidFill>
            <a:prstDash val="solid"/>
            <a:round/>
            <a:headEnd len="sm" w="sm" type="none"/>
            <a:tailEnd len="med" w="med" type="triangle"/>
          </a:ln>
        </p:spPr>
      </p:cxnSp>
      <p:cxnSp>
        <p:nvCxnSpPr>
          <p:cNvPr id="794" name="Google Shape;794;g5c7ef9a283_0_99"/>
          <p:cNvCxnSpPr>
            <a:stCxn id="795" idx="3"/>
            <a:endCxn id="796" idx="1"/>
          </p:cNvCxnSpPr>
          <p:nvPr/>
        </p:nvCxnSpPr>
        <p:spPr>
          <a:xfrm flipH="1" rot="10800000">
            <a:off x="3943659" y="2680494"/>
            <a:ext cx="199800" cy="4200"/>
          </a:xfrm>
          <a:prstGeom prst="straightConnector1">
            <a:avLst/>
          </a:prstGeom>
          <a:noFill/>
          <a:ln cap="flat" cmpd="sng" w="9525">
            <a:solidFill>
              <a:schemeClr val="dk1"/>
            </a:solidFill>
            <a:prstDash val="solid"/>
            <a:round/>
            <a:headEnd len="sm" w="sm" type="none"/>
            <a:tailEnd len="med" w="med" type="triangle"/>
          </a:ln>
        </p:spPr>
      </p:cxnSp>
      <p:cxnSp>
        <p:nvCxnSpPr>
          <p:cNvPr id="797" name="Google Shape;797;g5c7ef9a283_0_99"/>
          <p:cNvCxnSpPr>
            <a:stCxn id="793" idx="3"/>
            <a:endCxn id="798" idx="1"/>
          </p:cNvCxnSpPr>
          <p:nvPr/>
        </p:nvCxnSpPr>
        <p:spPr>
          <a:xfrm>
            <a:off x="3952733" y="3546244"/>
            <a:ext cx="195000" cy="1500"/>
          </a:xfrm>
          <a:prstGeom prst="straightConnector1">
            <a:avLst/>
          </a:prstGeom>
          <a:noFill/>
          <a:ln cap="flat" cmpd="sng" w="9525">
            <a:solidFill>
              <a:schemeClr val="dk1"/>
            </a:solidFill>
            <a:prstDash val="solid"/>
            <a:round/>
            <a:headEnd len="sm" w="sm" type="none"/>
            <a:tailEnd len="med" w="med" type="triangle"/>
          </a:ln>
        </p:spPr>
      </p:cxnSp>
      <p:cxnSp>
        <p:nvCxnSpPr>
          <p:cNvPr id="799" name="Google Shape;799;g5c7ef9a283_0_99"/>
          <p:cNvCxnSpPr>
            <a:stCxn id="800" idx="3"/>
          </p:cNvCxnSpPr>
          <p:nvPr/>
        </p:nvCxnSpPr>
        <p:spPr>
          <a:xfrm flipH="1" rot="10800000">
            <a:off x="3958353" y="4474911"/>
            <a:ext cx="169200" cy="6600"/>
          </a:xfrm>
          <a:prstGeom prst="straightConnector1">
            <a:avLst/>
          </a:prstGeom>
          <a:noFill/>
          <a:ln cap="flat" cmpd="sng" w="9525">
            <a:solidFill>
              <a:schemeClr val="dk1"/>
            </a:solidFill>
            <a:prstDash val="solid"/>
            <a:round/>
            <a:headEnd len="sm" w="sm" type="none"/>
            <a:tailEnd len="med" w="med" type="triangle"/>
          </a:ln>
        </p:spPr>
      </p:cxnSp>
      <p:sp>
        <p:nvSpPr>
          <p:cNvPr id="796" name="Google Shape;796;g5c7ef9a283_0_99"/>
          <p:cNvSpPr/>
          <p:nvPr/>
        </p:nvSpPr>
        <p:spPr>
          <a:xfrm>
            <a:off x="4143411" y="2365562"/>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detection</a:t>
            </a:r>
            <a:endParaRPr/>
          </a:p>
        </p:txBody>
      </p:sp>
      <p:pic>
        <p:nvPicPr>
          <p:cNvPr descr="Bild" id="801" name="Google Shape;801;g5c7ef9a283_0_99"/>
          <p:cNvPicPr preferRelativeResize="0"/>
          <p:nvPr/>
        </p:nvPicPr>
        <p:blipFill rotWithShape="1">
          <a:blip r:embed="rId3">
            <a:alphaModFix/>
          </a:blip>
          <a:srcRect b="0" l="0" r="0" t="0"/>
          <a:stretch/>
        </p:blipFill>
        <p:spPr>
          <a:xfrm>
            <a:off x="1904147" y="4160897"/>
            <a:ext cx="629739" cy="629739"/>
          </a:xfrm>
          <a:prstGeom prst="rect">
            <a:avLst/>
          </a:prstGeom>
          <a:noFill/>
          <a:ln>
            <a:noFill/>
          </a:ln>
        </p:spPr>
      </p:pic>
      <p:sp>
        <p:nvSpPr>
          <p:cNvPr id="802" name="Google Shape;802;g5c7ef9a283_0_99"/>
          <p:cNvSpPr txBox="1"/>
          <p:nvPr/>
        </p:nvSpPr>
        <p:spPr>
          <a:xfrm>
            <a:off x="1120093" y="4351214"/>
            <a:ext cx="8535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t+T </a:t>
            </a:r>
            <a:endParaRPr/>
          </a:p>
        </p:txBody>
      </p:sp>
      <p:cxnSp>
        <p:nvCxnSpPr>
          <p:cNvPr id="803" name="Google Shape;803;g5c7ef9a283_0_99"/>
          <p:cNvCxnSpPr/>
          <p:nvPr/>
        </p:nvCxnSpPr>
        <p:spPr>
          <a:xfrm>
            <a:off x="2533883" y="4493215"/>
            <a:ext cx="169200" cy="5400"/>
          </a:xfrm>
          <a:prstGeom prst="straightConnector1">
            <a:avLst/>
          </a:prstGeom>
          <a:noFill/>
          <a:ln cap="flat" cmpd="sng" w="9525">
            <a:solidFill>
              <a:schemeClr val="dk1"/>
            </a:solidFill>
            <a:prstDash val="solid"/>
            <a:round/>
            <a:headEnd len="sm" w="sm" type="none"/>
            <a:tailEnd len="med" w="med" type="triangle"/>
          </a:ln>
        </p:spPr>
      </p:cxnSp>
      <p:sp>
        <p:nvSpPr>
          <p:cNvPr id="800" name="Google Shape;800;g5c7ef9a283_0_99"/>
          <p:cNvSpPr/>
          <p:nvPr/>
        </p:nvSpPr>
        <p:spPr>
          <a:xfrm>
            <a:off x="2719653" y="4234911"/>
            <a:ext cx="12387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YOLO</a:t>
            </a:r>
            <a:endParaRPr/>
          </a:p>
        </p:txBody>
      </p:sp>
      <p:sp>
        <p:nvSpPr>
          <p:cNvPr id="804" name="Google Shape;804;g5c7ef9a283_0_99"/>
          <p:cNvSpPr/>
          <p:nvPr/>
        </p:nvSpPr>
        <p:spPr>
          <a:xfrm>
            <a:off x="5626708" y="2428420"/>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LSTM</a:t>
            </a:r>
            <a:endParaRPr/>
          </a:p>
        </p:txBody>
      </p:sp>
      <p:cxnSp>
        <p:nvCxnSpPr>
          <p:cNvPr id="805" name="Google Shape;805;g5c7ef9a283_0_99"/>
          <p:cNvCxnSpPr>
            <a:stCxn id="796" idx="3"/>
            <a:endCxn id="804" idx="1"/>
          </p:cNvCxnSpPr>
          <p:nvPr/>
        </p:nvCxnSpPr>
        <p:spPr>
          <a:xfrm flipH="1" rot="10800000">
            <a:off x="5417511" y="2675012"/>
            <a:ext cx="209100" cy="5400"/>
          </a:xfrm>
          <a:prstGeom prst="straightConnector1">
            <a:avLst/>
          </a:prstGeom>
          <a:noFill/>
          <a:ln cap="flat" cmpd="sng" w="9525">
            <a:solidFill>
              <a:schemeClr val="dk1"/>
            </a:solidFill>
            <a:prstDash val="solid"/>
            <a:round/>
            <a:headEnd len="sm" w="sm" type="none"/>
            <a:tailEnd len="med" w="med" type="triangle"/>
          </a:ln>
        </p:spPr>
      </p:cxnSp>
      <p:cxnSp>
        <p:nvCxnSpPr>
          <p:cNvPr id="806" name="Google Shape;806;g5c7ef9a283_0_99"/>
          <p:cNvCxnSpPr>
            <a:stCxn id="798" idx="3"/>
            <a:endCxn id="807" idx="1"/>
          </p:cNvCxnSpPr>
          <p:nvPr/>
        </p:nvCxnSpPr>
        <p:spPr>
          <a:xfrm flipH="1" rot="10800000">
            <a:off x="5421773" y="3542387"/>
            <a:ext cx="195600" cy="5400"/>
          </a:xfrm>
          <a:prstGeom prst="straightConnector1">
            <a:avLst/>
          </a:prstGeom>
          <a:noFill/>
          <a:ln cap="flat" cmpd="sng" w="9525">
            <a:solidFill>
              <a:schemeClr val="dk1"/>
            </a:solidFill>
            <a:prstDash val="solid"/>
            <a:round/>
            <a:headEnd len="sm" w="sm" type="none"/>
            <a:tailEnd len="med" w="med" type="triangle"/>
          </a:ln>
        </p:spPr>
      </p:cxnSp>
      <p:cxnSp>
        <p:nvCxnSpPr>
          <p:cNvPr id="808" name="Google Shape;808;g5c7ef9a283_0_99"/>
          <p:cNvCxnSpPr>
            <a:stCxn id="804" idx="2"/>
            <a:endCxn id="807" idx="0"/>
          </p:cNvCxnSpPr>
          <p:nvPr/>
        </p:nvCxnSpPr>
        <p:spPr>
          <a:xfrm flipH="1">
            <a:off x="5988958" y="2921620"/>
            <a:ext cx="9300" cy="374100"/>
          </a:xfrm>
          <a:prstGeom prst="straightConnector1">
            <a:avLst/>
          </a:prstGeom>
          <a:noFill/>
          <a:ln cap="flat" cmpd="sng" w="9525">
            <a:solidFill>
              <a:schemeClr val="dk1"/>
            </a:solidFill>
            <a:prstDash val="solid"/>
            <a:round/>
            <a:headEnd len="sm" w="sm" type="none"/>
            <a:tailEnd len="med" w="med" type="triangle"/>
          </a:ln>
        </p:spPr>
      </p:cxnSp>
      <p:sp>
        <p:nvSpPr>
          <p:cNvPr id="809" name="Google Shape;809;g5c7ef9a283_0_99"/>
          <p:cNvSpPr/>
          <p:nvPr/>
        </p:nvSpPr>
        <p:spPr>
          <a:xfrm>
            <a:off x="6533644" y="2346669"/>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810" name="Google Shape;810;g5c7ef9a283_0_99"/>
          <p:cNvSpPr/>
          <p:nvPr/>
        </p:nvSpPr>
        <p:spPr>
          <a:xfrm>
            <a:off x="6533644" y="3227395"/>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cxnSp>
        <p:nvCxnSpPr>
          <p:cNvPr id="811" name="Google Shape;811;g5c7ef9a283_0_99"/>
          <p:cNvCxnSpPr>
            <a:stCxn id="812" idx="3"/>
            <a:endCxn id="813" idx="1"/>
          </p:cNvCxnSpPr>
          <p:nvPr/>
        </p:nvCxnSpPr>
        <p:spPr>
          <a:xfrm flipH="1" rot="10800000">
            <a:off x="5409464" y="4480017"/>
            <a:ext cx="199500" cy="1500"/>
          </a:xfrm>
          <a:prstGeom prst="straightConnector1">
            <a:avLst/>
          </a:prstGeom>
          <a:noFill/>
          <a:ln cap="flat" cmpd="sng" w="9525">
            <a:solidFill>
              <a:schemeClr val="dk1"/>
            </a:solidFill>
            <a:prstDash val="solid"/>
            <a:round/>
            <a:headEnd len="sm" w="sm" type="none"/>
            <a:tailEnd len="med" w="med" type="triangle"/>
          </a:ln>
        </p:spPr>
      </p:cxnSp>
      <p:cxnSp>
        <p:nvCxnSpPr>
          <p:cNvPr id="814" name="Google Shape;814;g5c7ef9a283_0_99"/>
          <p:cNvCxnSpPr>
            <a:endCxn id="809" idx="1"/>
          </p:cNvCxnSpPr>
          <p:nvPr/>
        </p:nvCxnSpPr>
        <p:spPr>
          <a:xfrm flipH="1" rot="10800000">
            <a:off x="6365944" y="2661519"/>
            <a:ext cx="167700" cy="5400"/>
          </a:xfrm>
          <a:prstGeom prst="straightConnector1">
            <a:avLst/>
          </a:prstGeom>
          <a:noFill/>
          <a:ln cap="flat" cmpd="sng" w="9525">
            <a:solidFill>
              <a:schemeClr val="dk1"/>
            </a:solidFill>
            <a:prstDash val="solid"/>
            <a:round/>
            <a:headEnd len="sm" w="sm" type="none"/>
            <a:tailEnd len="med" w="med" type="triangle"/>
          </a:ln>
        </p:spPr>
      </p:cxnSp>
      <p:sp>
        <p:nvSpPr>
          <p:cNvPr id="815" name="Google Shape;815;g5c7ef9a283_0_99"/>
          <p:cNvSpPr txBox="1"/>
          <p:nvPr/>
        </p:nvSpPr>
        <p:spPr>
          <a:xfrm rot="5400000">
            <a:off x="1661896" y="3798307"/>
            <a:ext cx="2274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a:t>
            </a:r>
            <a:endParaRPr/>
          </a:p>
        </p:txBody>
      </p:sp>
      <p:sp>
        <p:nvSpPr>
          <p:cNvPr id="793" name="Google Shape;793;g5c7ef9a283_0_99"/>
          <p:cNvSpPr/>
          <p:nvPr/>
        </p:nvSpPr>
        <p:spPr>
          <a:xfrm>
            <a:off x="2714033" y="3299644"/>
            <a:ext cx="12387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YOLO</a:t>
            </a:r>
            <a:endParaRPr/>
          </a:p>
        </p:txBody>
      </p:sp>
      <p:sp>
        <p:nvSpPr>
          <p:cNvPr id="795" name="Google Shape;795;g5c7ef9a283_0_99"/>
          <p:cNvSpPr/>
          <p:nvPr/>
        </p:nvSpPr>
        <p:spPr>
          <a:xfrm>
            <a:off x="2704959" y="2438094"/>
            <a:ext cx="1238700" cy="4932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YOLO</a:t>
            </a:r>
            <a:endParaRPr/>
          </a:p>
        </p:txBody>
      </p:sp>
      <p:sp>
        <p:nvSpPr>
          <p:cNvPr id="798" name="Google Shape;798;g5c7ef9a283_0_99"/>
          <p:cNvSpPr/>
          <p:nvPr/>
        </p:nvSpPr>
        <p:spPr>
          <a:xfrm>
            <a:off x="4147673" y="3232937"/>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detection</a:t>
            </a:r>
            <a:endParaRPr/>
          </a:p>
        </p:txBody>
      </p:sp>
      <p:sp>
        <p:nvSpPr>
          <p:cNvPr id="812" name="Google Shape;812;g5c7ef9a283_0_99"/>
          <p:cNvSpPr/>
          <p:nvPr/>
        </p:nvSpPr>
        <p:spPr>
          <a:xfrm>
            <a:off x="4135364" y="4166667"/>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detection</a:t>
            </a:r>
            <a:endParaRPr/>
          </a:p>
        </p:txBody>
      </p:sp>
      <p:sp>
        <p:nvSpPr>
          <p:cNvPr id="807" name="Google Shape;807;g5c7ef9a283_0_99"/>
          <p:cNvSpPr/>
          <p:nvPr/>
        </p:nvSpPr>
        <p:spPr>
          <a:xfrm>
            <a:off x="5617446" y="3295639"/>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LSTM</a:t>
            </a:r>
            <a:endParaRPr/>
          </a:p>
        </p:txBody>
      </p:sp>
      <p:sp>
        <p:nvSpPr>
          <p:cNvPr id="813" name="Google Shape;813;g5c7ef9a283_0_99"/>
          <p:cNvSpPr/>
          <p:nvPr/>
        </p:nvSpPr>
        <p:spPr>
          <a:xfrm>
            <a:off x="5609016" y="4233356"/>
            <a:ext cx="743100" cy="4932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LSTM</a:t>
            </a:r>
            <a:endParaRPr/>
          </a:p>
        </p:txBody>
      </p:sp>
      <p:cxnSp>
        <p:nvCxnSpPr>
          <p:cNvPr id="816" name="Google Shape;816;g5c7ef9a283_0_99"/>
          <p:cNvCxnSpPr>
            <a:stCxn id="807" idx="3"/>
            <a:endCxn id="810" idx="1"/>
          </p:cNvCxnSpPr>
          <p:nvPr/>
        </p:nvCxnSpPr>
        <p:spPr>
          <a:xfrm>
            <a:off x="6360546" y="3542239"/>
            <a:ext cx="173100" cy="0"/>
          </a:xfrm>
          <a:prstGeom prst="straightConnector1">
            <a:avLst/>
          </a:prstGeom>
          <a:noFill/>
          <a:ln cap="flat" cmpd="sng" w="9525">
            <a:solidFill>
              <a:schemeClr val="dk1"/>
            </a:solidFill>
            <a:prstDash val="solid"/>
            <a:round/>
            <a:headEnd len="sm" w="sm" type="none"/>
            <a:tailEnd len="med" w="med" type="triangle"/>
          </a:ln>
        </p:spPr>
      </p:cxnSp>
      <p:cxnSp>
        <p:nvCxnSpPr>
          <p:cNvPr id="817" name="Google Shape;817;g5c7ef9a283_0_99"/>
          <p:cNvCxnSpPr>
            <a:stCxn id="813" idx="3"/>
            <a:endCxn id="818" idx="1"/>
          </p:cNvCxnSpPr>
          <p:nvPr/>
        </p:nvCxnSpPr>
        <p:spPr>
          <a:xfrm flipH="1" rot="10800000">
            <a:off x="6352116" y="4472156"/>
            <a:ext cx="181500" cy="7800"/>
          </a:xfrm>
          <a:prstGeom prst="straightConnector1">
            <a:avLst/>
          </a:prstGeom>
          <a:noFill/>
          <a:ln cap="flat" cmpd="sng" w="9525">
            <a:solidFill>
              <a:schemeClr val="dk1"/>
            </a:solidFill>
            <a:prstDash val="solid"/>
            <a:round/>
            <a:headEnd len="sm" w="sm" type="none"/>
            <a:tailEnd len="med" w="med" type="triangle"/>
          </a:ln>
        </p:spPr>
      </p:cxnSp>
      <p:cxnSp>
        <p:nvCxnSpPr>
          <p:cNvPr id="819" name="Google Shape;819;g5c7ef9a283_0_99"/>
          <p:cNvCxnSpPr>
            <a:stCxn id="807" idx="2"/>
            <a:endCxn id="813" idx="0"/>
          </p:cNvCxnSpPr>
          <p:nvPr/>
        </p:nvCxnSpPr>
        <p:spPr>
          <a:xfrm flipH="1">
            <a:off x="5980596" y="3788839"/>
            <a:ext cx="8400" cy="444600"/>
          </a:xfrm>
          <a:prstGeom prst="straightConnector1">
            <a:avLst/>
          </a:prstGeom>
          <a:noFill/>
          <a:ln cap="flat" cmpd="sng" w="9525">
            <a:solidFill>
              <a:schemeClr val="dk1"/>
            </a:solidFill>
            <a:prstDash val="solid"/>
            <a:round/>
            <a:headEnd len="sm" w="sm" type="none"/>
            <a:tailEnd len="med" w="med" type="triangle"/>
          </a:ln>
        </p:spPr>
      </p:cxnSp>
      <p:sp>
        <p:nvSpPr>
          <p:cNvPr id="818" name="Google Shape;818;g5c7ef9a283_0_99"/>
          <p:cNvSpPr/>
          <p:nvPr/>
        </p:nvSpPr>
        <p:spPr>
          <a:xfrm>
            <a:off x="6533644" y="4157395"/>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cxnSp>
        <p:nvCxnSpPr>
          <p:cNvPr id="820" name="Google Shape;820;g5c7ef9a283_0_99"/>
          <p:cNvCxnSpPr>
            <a:stCxn id="795" idx="0"/>
            <a:endCxn id="804" idx="0"/>
          </p:cNvCxnSpPr>
          <p:nvPr/>
        </p:nvCxnSpPr>
        <p:spPr>
          <a:xfrm rot="-5400000">
            <a:off x="4656459" y="1096344"/>
            <a:ext cx="9600" cy="2673900"/>
          </a:xfrm>
          <a:prstGeom prst="curvedConnector3">
            <a:avLst>
              <a:gd fmla="val 2482016" name="adj1"/>
            </a:avLst>
          </a:prstGeom>
          <a:noFill/>
          <a:ln cap="flat" cmpd="sng" w="9525">
            <a:solidFill>
              <a:schemeClr val="dk1"/>
            </a:solidFill>
            <a:prstDash val="solid"/>
            <a:round/>
            <a:headEnd len="sm" w="sm" type="none"/>
            <a:tailEnd len="med" w="med" type="triangle"/>
          </a:ln>
        </p:spPr>
      </p:cxnSp>
      <p:cxnSp>
        <p:nvCxnSpPr>
          <p:cNvPr id="821" name="Google Shape;821;g5c7ef9a283_0_99"/>
          <p:cNvCxnSpPr>
            <a:stCxn id="793" idx="0"/>
            <a:endCxn id="807" idx="0"/>
          </p:cNvCxnSpPr>
          <p:nvPr/>
        </p:nvCxnSpPr>
        <p:spPr>
          <a:xfrm rot="-5400000">
            <a:off x="4659233" y="1969894"/>
            <a:ext cx="3900" cy="2655600"/>
          </a:xfrm>
          <a:prstGeom prst="curvedConnector3">
            <a:avLst>
              <a:gd fmla="val 5964205" name="adj1"/>
            </a:avLst>
          </a:prstGeom>
          <a:noFill/>
          <a:ln cap="flat" cmpd="sng" w="9525">
            <a:solidFill>
              <a:schemeClr val="dk1"/>
            </a:solidFill>
            <a:prstDash val="solid"/>
            <a:round/>
            <a:headEnd len="sm" w="sm" type="none"/>
            <a:tailEnd len="med" w="med" type="triangle"/>
          </a:ln>
        </p:spPr>
      </p:cxnSp>
      <p:cxnSp>
        <p:nvCxnSpPr>
          <p:cNvPr id="822" name="Google Shape;822;g5c7ef9a283_0_99"/>
          <p:cNvCxnSpPr>
            <a:stCxn id="800" idx="0"/>
            <a:endCxn id="813" idx="0"/>
          </p:cNvCxnSpPr>
          <p:nvPr/>
        </p:nvCxnSpPr>
        <p:spPr>
          <a:xfrm rot="-5400000">
            <a:off x="4659003" y="2913411"/>
            <a:ext cx="1500" cy="2641500"/>
          </a:xfrm>
          <a:prstGeom prst="curvedConnector3">
            <a:avLst>
              <a:gd fmla="val 15343600" name="adj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g5c164b5d39_0_126"/>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215900" lvl="1" marL="1439999" rtl="0" algn="l">
              <a:lnSpc>
                <a:spcPct val="114000"/>
              </a:lnSpc>
              <a:spcBef>
                <a:spcPts val="0"/>
              </a:spcBef>
              <a:spcAft>
                <a:spcPts val="0"/>
              </a:spcAft>
              <a:buClr>
                <a:srgbClr val="000000"/>
              </a:buClr>
              <a:buSzPts val="2200"/>
              <a:buAutoNum type="arabicPeriod"/>
            </a:pPr>
            <a:r>
              <a:rPr lang="de-DE" sz="2200">
                <a:solidFill>
                  <a:srgbClr val="000000"/>
                </a:solidFill>
              </a:rPr>
              <a:t>Definition</a:t>
            </a:r>
            <a:endParaRPr sz="2200">
              <a:solidFill>
                <a:srgbClr val="000000"/>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Deep Feature Flow for Video Recognition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828" name="Google Shape;828;g5c164b5d39_0_126"/>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829" name="Google Shape;829;g5c164b5d39_0_126"/>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830" name="Google Shape;830;g5c164b5d39_0_126"/>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g5c7a063fde_0_71"/>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4.1 Definition</a:t>
            </a:r>
            <a:endParaRPr/>
          </a:p>
        </p:txBody>
      </p:sp>
      <p:sp>
        <p:nvSpPr>
          <p:cNvPr id="836" name="Google Shape;836;g5c7a063fde_0_71"/>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Bild" id="837" name="Google Shape;837;g5c7a063fde_0_71"/>
          <p:cNvPicPr preferRelativeResize="0"/>
          <p:nvPr/>
        </p:nvPicPr>
        <p:blipFill rotWithShape="1">
          <a:blip r:embed="rId3">
            <a:alphaModFix/>
          </a:blip>
          <a:srcRect b="0" l="0" r="0" t="0"/>
          <a:stretch/>
        </p:blipFill>
        <p:spPr>
          <a:xfrm>
            <a:off x="2957316" y="1815595"/>
            <a:ext cx="629739" cy="629739"/>
          </a:xfrm>
          <a:prstGeom prst="rect">
            <a:avLst/>
          </a:prstGeom>
          <a:noFill/>
          <a:ln>
            <a:noFill/>
          </a:ln>
        </p:spPr>
      </p:pic>
      <p:pic>
        <p:nvPicPr>
          <p:cNvPr descr="Bild" id="838" name="Google Shape;838;g5c7a063fde_0_71"/>
          <p:cNvPicPr preferRelativeResize="0"/>
          <p:nvPr/>
        </p:nvPicPr>
        <p:blipFill rotWithShape="1">
          <a:blip r:embed="rId3">
            <a:alphaModFix/>
          </a:blip>
          <a:srcRect b="0" l="0" r="0" t="0"/>
          <a:stretch/>
        </p:blipFill>
        <p:spPr>
          <a:xfrm>
            <a:off x="2957316" y="3173671"/>
            <a:ext cx="629739" cy="629739"/>
          </a:xfrm>
          <a:prstGeom prst="rect">
            <a:avLst/>
          </a:prstGeom>
          <a:noFill/>
          <a:ln>
            <a:noFill/>
          </a:ln>
        </p:spPr>
      </p:pic>
      <p:sp>
        <p:nvSpPr>
          <p:cNvPr id="839" name="Google Shape;839;g5c7a063fde_0_71"/>
          <p:cNvSpPr/>
          <p:nvPr/>
        </p:nvSpPr>
        <p:spPr>
          <a:xfrm>
            <a:off x="4023355" y="2630836"/>
            <a:ext cx="629700" cy="443400"/>
          </a:xfrm>
          <a:prstGeom prst="roundRect">
            <a:avLst>
              <a:gd fmla="val 16667" name="adj"/>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rgbClr val="000000"/>
                </a:solidFill>
                <a:latin typeface="Arial"/>
                <a:ea typeface="Arial"/>
                <a:cs typeface="Arial"/>
                <a:sym typeface="Arial"/>
              </a:rPr>
              <a:t>F</a:t>
            </a:r>
            <a:endParaRPr/>
          </a:p>
        </p:txBody>
      </p:sp>
      <p:sp>
        <p:nvSpPr>
          <p:cNvPr id="840" name="Google Shape;840;g5c7a063fde_0_71"/>
          <p:cNvSpPr/>
          <p:nvPr/>
        </p:nvSpPr>
        <p:spPr>
          <a:xfrm>
            <a:off x="5264214" y="2630836"/>
            <a:ext cx="996000" cy="4434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Optical Flow</a:t>
            </a:r>
            <a:endParaRPr/>
          </a:p>
        </p:txBody>
      </p:sp>
      <p:cxnSp>
        <p:nvCxnSpPr>
          <p:cNvPr id="841" name="Google Shape;841;g5c7a063fde_0_71"/>
          <p:cNvCxnSpPr>
            <a:stCxn id="837" idx="3"/>
            <a:endCxn id="839" idx="1"/>
          </p:cNvCxnSpPr>
          <p:nvPr/>
        </p:nvCxnSpPr>
        <p:spPr>
          <a:xfrm>
            <a:off x="3587055" y="2130464"/>
            <a:ext cx="436200" cy="722100"/>
          </a:xfrm>
          <a:prstGeom prst="straightConnector1">
            <a:avLst/>
          </a:prstGeom>
          <a:noFill/>
          <a:ln cap="flat" cmpd="sng" w="9525">
            <a:solidFill>
              <a:schemeClr val="dk1"/>
            </a:solidFill>
            <a:prstDash val="solid"/>
            <a:round/>
            <a:headEnd len="sm" w="sm" type="none"/>
            <a:tailEnd len="med" w="med" type="triangle"/>
          </a:ln>
        </p:spPr>
      </p:cxnSp>
      <p:cxnSp>
        <p:nvCxnSpPr>
          <p:cNvPr id="842" name="Google Shape;842;g5c7a063fde_0_71"/>
          <p:cNvCxnSpPr>
            <a:stCxn id="838" idx="3"/>
            <a:endCxn id="839" idx="1"/>
          </p:cNvCxnSpPr>
          <p:nvPr/>
        </p:nvCxnSpPr>
        <p:spPr>
          <a:xfrm flipH="1" rot="10800000">
            <a:off x="3587055" y="2852541"/>
            <a:ext cx="436200" cy="636000"/>
          </a:xfrm>
          <a:prstGeom prst="straightConnector1">
            <a:avLst/>
          </a:prstGeom>
          <a:noFill/>
          <a:ln cap="flat" cmpd="sng" w="9525">
            <a:solidFill>
              <a:schemeClr val="dk1"/>
            </a:solidFill>
            <a:prstDash val="solid"/>
            <a:round/>
            <a:headEnd len="sm" w="sm" type="none"/>
            <a:tailEnd len="med" w="med" type="triangle"/>
          </a:ln>
        </p:spPr>
      </p:cxnSp>
      <p:cxnSp>
        <p:nvCxnSpPr>
          <p:cNvPr id="843" name="Google Shape;843;g5c7a063fde_0_71"/>
          <p:cNvCxnSpPr>
            <a:stCxn id="839" idx="3"/>
            <a:endCxn id="840" idx="1"/>
          </p:cNvCxnSpPr>
          <p:nvPr/>
        </p:nvCxnSpPr>
        <p:spPr>
          <a:xfrm>
            <a:off x="4653055" y="2852536"/>
            <a:ext cx="611100" cy="0"/>
          </a:xfrm>
          <a:prstGeom prst="straightConnector1">
            <a:avLst/>
          </a:prstGeom>
          <a:noFill/>
          <a:ln cap="flat" cmpd="sng" w="9525">
            <a:solidFill>
              <a:schemeClr val="dk1"/>
            </a:solidFill>
            <a:prstDash val="solid"/>
            <a:round/>
            <a:headEnd len="sm" w="sm" type="none"/>
            <a:tailEnd len="med" w="med" type="triangle"/>
          </a:ln>
        </p:spPr>
      </p:cxnSp>
      <p:sp>
        <p:nvSpPr>
          <p:cNvPr id="844" name="Google Shape;844;g5c7a063fde_0_71"/>
          <p:cNvSpPr txBox="1"/>
          <p:nvPr/>
        </p:nvSpPr>
        <p:spPr>
          <a:xfrm flipH="1">
            <a:off x="8400965" y="5998819"/>
            <a:ext cx="3048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[3]</a:t>
            </a:r>
            <a:endParaRPr/>
          </a:p>
        </p:txBody>
      </p:sp>
      <p:sp>
        <p:nvSpPr>
          <p:cNvPr id="845" name="Google Shape;845;g5c7a063fde_0_71"/>
          <p:cNvSpPr/>
          <p:nvPr/>
        </p:nvSpPr>
        <p:spPr>
          <a:xfrm>
            <a:off x="2669568" y="4047542"/>
            <a:ext cx="917400" cy="365100"/>
          </a:xfrm>
          <a:prstGeom prst="rightArrow">
            <a:avLst>
              <a:gd fmla="val 50000" name="adj1"/>
              <a:gd fmla="val 50000" name="adj2"/>
            </a:avLst>
          </a:prstGeom>
          <a:solidFill>
            <a:schemeClr val="dk1"/>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6" name="Google Shape;846;g5c7a063fde_0_71"/>
          <p:cNvSpPr txBox="1"/>
          <p:nvPr/>
        </p:nvSpPr>
        <p:spPr>
          <a:xfrm>
            <a:off x="3756096" y="4036779"/>
            <a:ext cx="2891400" cy="3537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2200" u="none" cap="none" strike="noStrike">
                <a:solidFill>
                  <a:schemeClr val="dk1"/>
                </a:solidFill>
                <a:latin typeface="Arial"/>
                <a:ea typeface="Arial"/>
                <a:cs typeface="Arial"/>
                <a:sym typeface="Arial"/>
              </a:rPr>
              <a:t>Uses </a:t>
            </a:r>
            <a:r>
              <a:rPr lang="de-DE" sz="2200">
                <a:solidFill>
                  <a:schemeClr val="dk1"/>
                </a:solidFill>
              </a:rPr>
              <a:t>Flow Network</a:t>
            </a:r>
            <a:endParaRPr b="0" i="0" sz="2200" u="none" cap="none" strike="noStrike">
              <a:solidFill>
                <a:schemeClr val="dk1"/>
              </a:solidFill>
              <a:latin typeface="Arial"/>
              <a:ea typeface="Arial"/>
              <a:cs typeface="Arial"/>
              <a:sym typeface="Arial"/>
            </a:endParaRPr>
          </a:p>
        </p:txBody>
      </p:sp>
      <p:sp>
        <p:nvSpPr>
          <p:cNvPr id="847" name="Google Shape;847;g5c7a063fde_0_71"/>
          <p:cNvSpPr txBox="1"/>
          <p:nvPr/>
        </p:nvSpPr>
        <p:spPr>
          <a:xfrm>
            <a:off x="762000" y="4853354"/>
            <a:ext cx="6484200" cy="537900"/>
          </a:xfrm>
          <a:prstGeom prst="rect">
            <a:avLst/>
          </a:prstGeom>
          <a:noFill/>
          <a:ln>
            <a:noFill/>
          </a:ln>
        </p:spPr>
        <p:txBody>
          <a:bodyPr anchorCtr="0" anchor="t" bIns="0" lIns="0" spcFirstLastPara="1" rIns="0" wrap="square" tIns="0">
            <a:noAutofit/>
          </a:bodyPr>
          <a:lstStyle/>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Estimates the optical flow </a:t>
            </a:r>
            <a:endParaRPr/>
          </a:p>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Projects back location in current frame to location in an earlier frame</a:t>
            </a:r>
            <a:endParaRPr/>
          </a:p>
        </p:txBody>
      </p:sp>
      <p:sp>
        <p:nvSpPr>
          <p:cNvPr id="848" name="Google Shape;848;g5c7a063fde_0_7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g5c164b5d39_0_140"/>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Definition</a:t>
            </a:r>
            <a:endParaRPr sz="2200">
              <a:solidFill>
                <a:srgbClr val="B7B7B7"/>
              </a:solidFill>
            </a:endParaRPr>
          </a:p>
          <a:p>
            <a:pPr indent="-215900" lvl="1" marL="1439999" rtl="0" algn="l">
              <a:lnSpc>
                <a:spcPct val="114000"/>
              </a:lnSpc>
              <a:spcBef>
                <a:spcPts val="0"/>
              </a:spcBef>
              <a:spcAft>
                <a:spcPts val="0"/>
              </a:spcAft>
              <a:buClr>
                <a:srgbClr val="000000"/>
              </a:buClr>
              <a:buSzPts val="2200"/>
              <a:buAutoNum type="arabicPeriod"/>
            </a:pPr>
            <a:r>
              <a:rPr lang="de-DE" sz="2200">
                <a:solidFill>
                  <a:srgbClr val="000000"/>
                </a:solidFill>
              </a:rPr>
              <a:t>Deep Feature Flow for Video Recognition</a:t>
            </a:r>
            <a:endParaRPr sz="2200">
              <a:solidFill>
                <a:srgbClr val="000000"/>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854" name="Google Shape;854;g5c164b5d39_0_140"/>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855" name="Google Shape;855;g5c164b5d39_0_14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856" name="Google Shape;856;g5c164b5d39_0_140"/>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g5c164b5d39_0_7"/>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chemeClr val="dk1"/>
              </a:buClr>
              <a:buSzPts val="2200"/>
              <a:buFont typeface="Arial"/>
              <a:buAutoNum type="arabicPeriod"/>
            </a:pPr>
            <a:r>
              <a:rPr lang="de-DE" sz="2200"/>
              <a:t>Intro</a:t>
            </a:r>
            <a:endParaRPr sz="2200"/>
          </a:p>
          <a:p>
            <a:pPr indent="-215900" lvl="1" marL="1439999" rtl="0" algn="l">
              <a:lnSpc>
                <a:spcPct val="114000"/>
              </a:lnSpc>
              <a:spcBef>
                <a:spcPts val="0"/>
              </a:spcBef>
              <a:spcAft>
                <a:spcPts val="0"/>
              </a:spcAft>
              <a:buSzPts val="2200"/>
              <a:buAutoNum type="arabicPeriod"/>
            </a:pPr>
            <a:r>
              <a:rPr lang="de-DE" sz="2200"/>
              <a:t>Image and Video Object Detection in general</a:t>
            </a:r>
            <a:endParaRPr sz="2200"/>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Recurrent Neural Networks in general</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199" name="Google Shape;199;g5c164b5d39_0_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00" name="Google Shape;200;g5c164b5d39_0_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201" name="Google Shape;201;g5c164b5d39_0_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g5c5e27aaf1_1_7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4.2 </a:t>
            </a:r>
            <a:r>
              <a:rPr lang="de-DE"/>
              <a:t>Deep Feature Flow for Video Recognition</a:t>
            </a:r>
            <a:endParaRPr/>
          </a:p>
        </p:txBody>
      </p:sp>
      <p:sp>
        <p:nvSpPr>
          <p:cNvPr id="862" name="Google Shape;862;g5c5e27aaf1_1_7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Bild" id="863" name="Google Shape;863;g5c5e27aaf1_1_77"/>
          <p:cNvPicPr preferRelativeResize="0"/>
          <p:nvPr/>
        </p:nvPicPr>
        <p:blipFill rotWithShape="1">
          <a:blip r:embed="rId3">
            <a:alphaModFix/>
          </a:blip>
          <a:srcRect b="0" l="0" r="0" t="0"/>
          <a:stretch/>
        </p:blipFill>
        <p:spPr>
          <a:xfrm>
            <a:off x="2957316" y="1815595"/>
            <a:ext cx="629739" cy="629739"/>
          </a:xfrm>
          <a:prstGeom prst="rect">
            <a:avLst/>
          </a:prstGeom>
          <a:noFill/>
          <a:ln>
            <a:noFill/>
          </a:ln>
        </p:spPr>
      </p:pic>
      <p:pic>
        <p:nvPicPr>
          <p:cNvPr descr="Bild" id="864" name="Google Shape;864;g5c5e27aaf1_1_77"/>
          <p:cNvPicPr preferRelativeResize="0"/>
          <p:nvPr/>
        </p:nvPicPr>
        <p:blipFill rotWithShape="1">
          <a:blip r:embed="rId3">
            <a:alphaModFix/>
          </a:blip>
          <a:srcRect b="0" l="0" r="0" t="0"/>
          <a:stretch/>
        </p:blipFill>
        <p:spPr>
          <a:xfrm>
            <a:off x="2957316" y="3173671"/>
            <a:ext cx="629739" cy="629739"/>
          </a:xfrm>
          <a:prstGeom prst="rect">
            <a:avLst/>
          </a:prstGeom>
          <a:noFill/>
          <a:ln>
            <a:noFill/>
          </a:ln>
        </p:spPr>
      </p:pic>
      <p:sp>
        <p:nvSpPr>
          <p:cNvPr id="865" name="Google Shape;865;g5c5e27aaf1_1_77"/>
          <p:cNvSpPr txBox="1"/>
          <p:nvPr/>
        </p:nvSpPr>
        <p:spPr>
          <a:xfrm>
            <a:off x="1660536" y="2001840"/>
            <a:ext cx="9684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Key frame</a:t>
            </a:r>
            <a:endParaRPr b="0" i="0" sz="1600" u="none" cap="none" strike="noStrike">
              <a:solidFill>
                <a:schemeClr val="dk1"/>
              </a:solidFill>
              <a:latin typeface="Arial"/>
              <a:ea typeface="Arial"/>
              <a:cs typeface="Arial"/>
              <a:sym typeface="Arial"/>
            </a:endParaRPr>
          </a:p>
        </p:txBody>
      </p:sp>
      <p:sp>
        <p:nvSpPr>
          <p:cNvPr id="866" name="Google Shape;866;g5c5e27aaf1_1_77"/>
          <p:cNvSpPr txBox="1"/>
          <p:nvPr/>
        </p:nvSpPr>
        <p:spPr>
          <a:xfrm flipH="1" rot="5400000">
            <a:off x="1710346" y="2724066"/>
            <a:ext cx="1014600" cy="257100"/>
          </a:xfrm>
          <a:prstGeom prst="rect">
            <a:avLst/>
          </a:prstGeom>
          <a:noFill/>
          <a:ln>
            <a:noFill/>
          </a:ln>
        </p:spPr>
        <p:txBody>
          <a:bodyPr anchorCtr="0" anchor="ctr" bIns="0" lIns="0" spcFirstLastPara="1" rIns="0" wrap="square" tIns="0">
            <a:noAutofit/>
          </a:bodyPr>
          <a:lstStyle/>
          <a:p>
            <a:pPr indent="0" lvl="0" marL="0" marR="0" rtl="0" algn="ct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a:t>
            </a:r>
            <a:endParaRPr/>
          </a:p>
        </p:txBody>
      </p:sp>
      <p:sp>
        <p:nvSpPr>
          <p:cNvPr id="867" name="Google Shape;867;g5c5e27aaf1_1_77"/>
          <p:cNvSpPr txBox="1"/>
          <p:nvPr/>
        </p:nvSpPr>
        <p:spPr>
          <a:xfrm>
            <a:off x="1660536" y="3359916"/>
            <a:ext cx="12969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Current frame</a:t>
            </a:r>
            <a:endParaRPr b="0" i="0" sz="1600" u="none" cap="none" strike="noStrike">
              <a:solidFill>
                <a:schemeClr val="dk1"/>
              </a:solidFill>
              <a:latin typeface="Arial"/>
              <a:ea typeface="Arial"/>
              <a:cs typeface="Arial"/>
              <a:sym typeface="Arial"/>
            </a:endParaRPr>
          </a:p>
        </p:txBody>
      </p:sp>
      <p:sp>
        <p:nvSpPr>
          <p:cNvPr id="868" name="Google Shape;868;g5c5e27aaf1_1_77"/>
          <p:cNvSpPr/>
          <p:nvPr/>
        </p:nvSpPr>
        <p:spPr>
          <a:xfrm>
            <a:off x="4023355" y="1904272"/>
            <a:ext cx="6297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N</a:t>
            </a:r>
            <a:r>
              <a:rPr b="0" baseline="-25000" i="0" lang="de-DE" sz="1600" u="none" cap="none" strike="noStrike">
                <a:solidFill>
                  <a:schemeClr val="lt1"/>
                </a:solidFill>
                <a:latin typeface="Arial"/>
                <a:ea typeface="Arial"/>
                <a:cs typeface="Arial"/>
                <a:sym typeface="Arial"/>
              </a:rPr>
              <a:t>feat</a:t>
            </a:r>
            <a:endParaRPr b="0" i="0" sz="1600" u="none" cap="none" strike="noStrike">
              <a:solidFill>
                <a:schemeClr val="lt1"/>
              </a:solidFill>
              <a:latin typeface="Arial"/>
              <a:ea typeface="Arial"/>
              <a:cs typeface="Arial"/>
              <a:sym typeface="Arial"/>
            </a:endParaRPr>
          </a:p>
        </p:txBody>
      </p:sp>
      <p:sp>
        <p:nvSpPr>
          <p:cNvPr id="869" name="Google Shape;869;g5c5e27aaf1_1_77"/>
          <p:cNvSpPr/>
          <p:nvPr/>
        </p:nvSpPr>
        <p:spPr>
          <a:xfrm>
            <a:off x="5089395" y="1901756"/>
            <a:ext cx="629700" cy="4434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N</a:t>
            </a:r>
            <a:r>
              <a:rPr b="0" baseline="-25000" i="0" lang="de-DE" sz="1400" u="none" cap="none" strike="noStrike">
                <a:solidFill>
                  <a:schemeClr val="dk1"/>
                </a:solidFill>
                <a:latin typeface="Arial"/>
                <a:ea typeface="Arial"/>
                <a:cs typeface="Arial"/>
                <a:sym typeface="Arial"/>
              </a:rPr>
              <a:t>task</a:t>
            </a:r>
            <a:endParaRPr b="0" i="0" sz="1400" u="none" cap="none" strike="noStrike">
              <a:solidFill>
                <a:schemeClr val="dk1"/>
              </a:solidFill>
              <a:latin typeface="Arial"/>
              <a:ea typeface="Arial"/>
              <a:cs typeface="Arial"/>
              <a:sym typeface="Arial"/>
            </a:endParaRPr>
          </a:p>
        </p:txBody>
      </p:sp>
      <p:sp>
        <p:nvSpPr>
          <p:cNvPr id="870" name="Google Shape;870;g5c5e27aaf1_1_77"/>
          <p:cNvSpPr/>
          <p:nvPr/>
        </p:nvSpPr>
        <p:spPr>
          <a:xfrm>
            <a:off x="6155434" y="3173670"/>
            <a:ext cx="12390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871" name="Google Shape;871;g5c5e27aaf1_1_77"/>
          <p:cNvSpPr/>
          <p:nvPr/>
        </p:nvSpPr>
        <p:spPr>
          <a:xfrm>
            <a:off x="6155434" y="1808634"/>
            <a:ext cx="12390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Bounding boxes + class probabilities</a:t>
            </a:r>
            <a:endParaRPr/>
          </a:p>
        </p:txBody>
      </p:sp>
      <p:sp>
        <p:nvSpPr>
          <p:cNvPr id="872" name="Google Shape;872;g5c5e27aaf1_1_77"/>
          <p:cNvSpPr/>
          <p:nvPr/>
        </p:nvSpPr>
        <p:spPr>
          <a:xfrm>
            <a:off x="4023355" y="2630836"/>
            <a:ext cx="629700" cy="443400"/>
          </a:xfrm>
          <a:prstGeom prst="roundRect">
            <a:avLst>
              <a:gd fmla="val 16667" name="adj"/>
            </a:avLst>
          </a:pr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rgbClr val="000000"/>
                </a:solidFill>
                <a:latin typeface="Arial"/>
                <a:ea typeface="Arial"/>
                <a:cs typeface="Arial"/>
                <a:sym typeface="Arial"/>
              </a:rPr>
              <a:t>F</a:t>
            </a:r>
            <a:endParaRPr/>
          </a:p>
        </p:txBody>
      </p:sp>
      <p:sp>
        <p:nvSpPr>
          <p:cNvPr id="873" name="Google Shape;873;g5c5e27aaf1_1_77"/>
          <p:cNvSpPr/>
          <p:nvPr/>
        </p:nvSpPr>
        <p:spPr>
          <a:xfrm>
            <a:off x="5089395" y="3266792"/>
            <a:ext cx="629700" cy="4434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N</a:t>
            </a:r>
            <a:r>
              <a:rPr b="0" baseline="-25000" i="0" lang="de-DE" sz="1400" u="none" cap="none" strike="noStrike">
                <a:solidFill>
                  <a:schemeClr val="dk1"/>
                </a:solidFill>
                <a:latin typeface="Arial"/>
                <a:ea typeface="Arial"/>
                <a:cs typeface="Arial"/>
                <a:sym typeface="Arial"/>
              </a:rPr>
              <a:t>task</a:t>
            </a:r>
            <a:endParaRPr b="0" i="0" sz="1400" u="none" cap="none" strike="noStrike">
              <a:solidFill>
                <a:schemeClr val="dk1"/>
              </a:solidFill>
              <a:latin typeface="Arial"/>
              <a:ea typeface="Arial"/>
              <a:cs typeface="Arial"/>
              <a:sym typeface="Arial"/>
            </a:endParaRPr>
          </a:p>
        </p:txBody>
      </p:sp>
      <p:cxnSp>
        <p:nvCxnSpPr>
          <p:cNvPr id="874" name="Google Shape;874;g5c5e27aaf1_1_77"/>
          <p:cNvCxnSpPr>
            <a:stCxn id="863" idx="3"/>
            <a:endCxn id="868" idx="1"/>
          </p:cNvCxnSpPr>
          <p:nvPr/>
        </p:nvCxnSpPr>
        <p:spPr>
          <a:xfrm flipH="1" rot="10800000">
            <a:off x="3587055" y="2125964"/>
            <a:ext cx="436200" cy="4500"/>
          </a:xfrm>
          <a:prstGeom prst="straightConnector1">
            <a:avLst/>
          </a:prstGeom>
          <a:noFill/>
          <a:ln cap="flat" cmpd="sng" w="9525">
            <a:solidFill>
              <a:srgbClr val="E16E1C"/>
            </a:solidFill>
            <a:prstDash val="solid"/>
            <a:round/>
            <a:headEnd len="sm" w="sm" type="none"/>
            <a:tailEnd len="med" w="med" type="triangle"/>
          </a:ln>
        </p:spPr>
      </p:cxnSp>
      <p:cxnSp>
        <p:nvCxnSpPr>
          <p:cNvPr id="875" name="Google Shape;875;g5c5e27aaf1_1_77"/>
          <p:cNvCxnSpPr>
            <a:stCxn id="863" idx="3"/>
            <a:endCxn id="872" idx="1"/>
          </p:cNvCxnSpPr>
          <p:nvPr/>
        </p:nvCxnSpPr>
        <p:spPr>
          <a:xfrm>
            <a:off x="3587055" y="2130464"/>
            <a:ext cx="436200" cy="722100"/>
          </a:xfrm>
          <a:prstGeom prst="straightConnector1">
            <a:avLst/>
          </a:prstGeom>
          <a:noFill/>
          <a:ln cap="flat" cmpd="sng" w="9525">
            <a:solidFill>
              <a:schemeClr val="dk1"/>
            </a:solidFill>
            <a:prstDash val="solid"/>
            <a:round/>
            <a:headEnd len="sm" w="sm" type="none"/>
            <a:tailEnd len="med" w="med" type="triangle"/>
          </a:ln>
        </p:spPr>
      </p:cxnSp>
      <p:cxnSp>
        <p:nvCxnSpPr>
          <p:cNvPr id="876" name="Google Shape;876;g5c5e27aaf1_1_77"/>
          <p:cNvCxnSpPr>
            <a:stCxn id="864" idx="3"/>
            <a:endCxn id="872" idx="1"/>
          </p:cNvCxnSpPr>
          <p:nvPr/>
        </p:nvCxnSpPr>
        <p:spPr>
          <a:xfrm flipH="1" rot="10800000">
            <a:off x="3587055" y="2852541"/>
            <a:ext cx="436200" cy="636000"/>
          </a:xfrm>
          <a:prstGeom prst="straightConnector1">
            <a:avLst/>
          </a:prstGeom>
          <a:noFill/>
          <a:ln cap="flat" cmpd="sng" w="9525">
            <a:solidFill>
              <a:schemeClr val="dk1"/>
            </a:solidFill>
            <a:prstDash val="solid"/>
            <a:round/>
            <a:headEnd len="sm" w="sm" type="none"/>
            <a:tailEnd len="med" w="med" type="triangle"/>
          </a:ln>
        </p:spPr>
      </p:cxnSp>
      <p:cxnSp>
        <p:nvCxnSpPr>
          <p:cNvPr id="877" name="Google Shape;877;g5c5e27aaf1_1_77"/>
          <p:cNvCxnSpPr>
            <a:stCxn id="868" idx="3"/>
            <a:endCxn id="869" idx="1"/>
          </p:cNvCxnSpPr>
          <p:nvPr/>
        </p:nvCxnSpPr>
        <p:spPr>
          <a:xfrm flipH="1" rot="10800000">
            <a:off x="4653055" y="2123572"/>
            <a:ext cx="436200" cy="2400"/>
          </a:xfrm>
          <a:prstGeom prst="straightConnector1">
            <a:avLst/>
          </a:prstGeom>
          <a:noFill/>
          <a:ln cap="flat" cmpd="sng" w="9525">
            <a:solidFill>
              <a:srgbClr val="E16E1C"/>
            </a:solidFill>
            <a:prstDash val="solid"/>
            <a:round/>
            <a:headEnd len="sm" w="sm" type="none"/>
            <a:tailEnd len="med" w="med" type="triangle"/>
          </a:ln>
        </p:spPr>
      </p:cxnSp>
      <p:cxnSp>
        <p:nvCxnSpPr>
          <p:cNvPr id="878" name="Google Shape;878;g5c5e27aaf1_1_77"/>
          <p:cNvCxnSpPr>
            <a:stCxn id="872" idx="3"/>
            <a:endCxn id="873" idx="1"/>
          </p:cNvCxnSpPr>
          <p:nvPr/>
        </p:nvCxnSpPr>
        <p:spPr>
          <a:xfrm>
            <a:off x="4653055" y="2852536"/>
            <a:ext cx="436200" cy="636000"/>
          </a:xfrm>
          <a:prstGeom prst="straightConnector1">
            <a:avLst/>
          </a:prstGeom>
          <a:noFill/>
          <a:ln cap="flat" cmpd="sng" w="9525">
            <a:solidFill>
              <a:schemeClr val="dk1"/>
            </a:solidFill>
            <a:prstDash val="solid"/>
            <a:round/>
            <a:headEnd len="sm" w="sm" type="none"/>
            <a:tailEnd len="med" w="med" type="triangle"/>
          </a:ln>
        </p:spPr>
      </p:cxnSp>
      <p:cxnSp>
        <p:nvCxnSpPr>
          <p:cNvPr id="879" name="Google Shape;879;g5c5e27aaf1_1_77"/>
          <p:cNvCxnSpPr>
            <a:stCxn id="869" idx="3"/>
            <a:endCxn id="871" idx="1"/>
          </p:cNvCxnSpPr>
          <p:nvPr/>
        </p:nvCxnSpPr>
        <p:spPr>
          <a:xfrm>
            <a:off x="5719095" y="2123456"/>
            <a:ext cx="436200" cy="0"/>
          </a:xfrm>
          <a:prstGeom prst="straightConnector1">
            <a:avLst/>
          </a:prstGeom>
          <a:noFill/>
          <a:ln cap="flat" cmpd="sng" w="9525">
            <a:solidFill>
              <a:srgbClr val="E16E1C"/>
            </a:solidFill>
            <a:prstDash val="solid"/>
            <a:round/>
            <a:headEnd len="sm" w="sm" type="none"/>
            <a:tailEnd len="med" w="med" type="triangle"/>
          </a:ln>
        </p:spPr>
      </p:cxnSp>
      <p:cxnSp>
        <p:nvCxnSpPr>
          <p:cNvPr id="880" name="Google Shape;880;g5c5e27aaf1_1_77"/>
          <p:cNvCxnSpPr>
            <a:stCxn id="873" idx="3"/>
            <a:endCxn id="870" idx="1"/>
          </p:cNvCxnSpPr>
          <p:nvPr/>
        </p:nvCxnSpPr>
        <p:spPr>
          <a:xfrm>
            <a:off x="5719095" y="3488492"/>
            <a:ext cx="436200" cy="0"/>
          </a:xfrm>
          <a:prstGeom prst="straightConnector1">
            <a:avLst/>
          </a:prstGeom>
          <a:noFill/>
          <a:ln cap="flat" cmpd="sng" w="9525">
            <a:solidFill>
              <a:schemeClr val="dk1"/>
            </a:solidFill>
            <a:prstDash val="solid"/>
            <a:round/>
            <a:headEnd len="sm" w="sm" type="none"/>
            <a:tailEnd len="med" w="med" type="triangle"/>
          </a:ln>
        </p:spPr>
      </p:cxnSp>
      <p:cxnSp>
        <p:nvCxnSpPr>
          <p:cNvPr id="881" name="Google Shape;881;g5c5e27aaf1_1_77"/>
          <p:cNvCxnSpPr>
            <a:stCxn id="868" idx="3"/>
            <a:endCxn id="873" idx="1"/>
          </p:cNvCxnSpPr>
          <p:nvPr/>
        </p:nvCxnSpPr>
        <p:spPr>
          <a:xfrm>
            <a:off x="4653055" y="2125972"/>
            <a:ext cx="436200" cy="1362600"/>
          </a:xfrm>
          <a:prstGeom prst="straightConnector1">
            <a:avLst/>
          </a:prstGeom>
          <a:noFill/>
          <a:ln cap="flat" cmpd="sng" w="9525">
            <a:solidFill>
              <a:schemeClr val="dk1"/>
            </a:solidFill>
            <a:prstDash val="solid"/>
            <a:round/>
            <a:headEnd len="sm" w="sm" type="none"/>
            <a:tailEnd len="med" w="med" type="triangle"/>
          </a:ln>
        </p:spPr>
      </p:cxnSp>
      <p:sp>
        <p:nvSpPr>
          <p:cNvPr id="882" name="Google Shape;882;g5c5e27aaf1_1_77"/>
          <p:cNvSpPr txBox="1"/>
          <p:nvPr/>
        </p:nvSpPr>
        <p:spPr>
          <a:xfrm>
            <a:off x="438234" y="4132471"/>
            <a:ext cx="7962900" cy="2502900"/>
          </a:xfrm>
          <a:prstGeom prst="rect">
            <a:avLst/>
          </a:prstGeom>
          <a:noFill/>
          <a:ln>
            <a:noFill/>
          </a:ln>
        </p:spPr>
        <p:txBody>
          <a:bodyPr anchorCtr="0" anchor="t" bIns="0" lIns="0" spcFirstLastPara="1" rIns="0" wrap="square" tIns="0">
            <a:noAutofit/>
          </a:bodyPr>
          <a:lstStyle/>
          <a:p>
            <a:pPr indent="-285750" lvl="0" marL="2857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3 different Networks:</a:t>
            </a:r>
            <a:endParaRPr/>
          </a:p>
          <a:p>
            <a:pPr indent="-285750" lvl="1" marL="7429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N</a:t>
            </a:r>
            <a:r>
              <a:rPr b="0" baseline="-25000" i="0" lang="de-DE" sz="1600" u="none" cap="none" strike="noStrike">
                <a:solidFill>
                  <a:schemeClr val="dk1"/>
                </a:solidFill>
                <a:latin typeface="Arial"/>
                <a:ea typeface="Arial"/>
                <a:cs typeface="Arial"/>
                <a:sym typeface="Arial"/>
              </a:rPr>
              <a:t>feat</a:t>
            </a:r>
            <a:r>
              <a:rPr b="0" i="0" lang="de-DE" sz="1600" u="none" cap="none" strike="noStrike">
                <a:solidFill>
                  <a:schemeClr val="dk1"/>
                </a:solidFill>
                <a:latin typeface="Arial"/>
                <a:ea typeface="Arial"/>
                <a:cs typeface="Arial"/>
                <a:sym typeface="Arial"/>
              </a:rPr>
              <a:t> -&gt; Feature Network (ResNet): Provides FeatureMaps </a:t>
            </a:r>
            <a:endParaRPr/>
          </a:p>
          <a:p>
            <a:pPr indent="-285750" lvl="1" marL="7429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F -&gt; Flow Network (FlowNet): Propagation of optical flow (feature maps)</a:t>
            </a:r>
            <a:endParaRPr/>
          </a:p>
          <a:p>
            <a:pPr indent="-285750" lvl="1" marL="742950" marR="0" rtl="0" algn="l">
              <a:lnSpc>
                <a:spcPct val="114000"/>
              </a:lnSpc>
              <a:spcBef>
                <a:spcPts val="0"/>
              </a:spcBef>
              <a:spcAft>
                <a:spcPts val="0"/>
              </a:spcAft>
              <a:buClr>
                <a:schemeClr val="dk1"/>
              </a:buClr>
              <a:buSzPts val="1600"/>
              <a:buFont typeface="Arial"/>
              <a:buChar char="•"/>
            </a:pPr>
            <a:r>
              <a:rPr b="0" i="0" lang="de-DE" sz="1600" u="none" cap="none" strike="noStrike">
                <a:solidFill>
                  <a:schemeClr val="dk1"/>
                </a:solidFill>
                <a:latin typeface="Arial"/>
                <a:ea typeface="Arial"/>
                <a:cs typeface="Arial"/>
                <a:sym typeface="Arial"/>
              </a:rPr>
              <a:t>N</a:t>
            </a:r>
            <a:r>
              <a:rPr b="0" baseline="-25000" i="0" lang="de-DE" sz="1600" u="none" cap="none" strike="noStrike">
                <a:solidFill>
                  <a:schemeClr val="dk1"/>
                </a:solidFill>
                <a:latin typeface="Arial"/>
                <a:ea typeface="Arial"/>
                <a:cs typeface="Arial"/>
                <a:sym typeface="Arial"/>
              </a:rPr>
              <a:t>task</a:t>
            </a:r>
            <a:r>
              <a:rPr b="0" i="0" lang="de-DE" sz="1600" u="none" cap="none" strike="noStrike">
                <a:solidFill>
                  <a:schemeClr val="dk1"/>
                </a:solidFill>
                <a:latin typeface="Arial"/>
                <a:ea typeface="Arial"/>
                <a:cs typeface="Arial"/>
                <a:sym typeface="Arial"/>
              </a:rPr>
              <a:t> -&gt; Classifies based on the feature maps (R-FCN)</a:t>
            </a:r>
            <a:endParaRPr/>
          </a:p>
          <a:p>
            <a:pPr indent="-285750" lvl="0" marL="285750" marR="0" rtl="0" algn="l">
              <a:lnSpc>
                <a:spcPct val="114000"/>
              </a:lnSpc>
              <a:spcBef>
                <a:spcPts val="0"/>
              </a:spcBef>
              <a:spcAft>
                <a:spcPts val="0"/>
              </a:spcAft>
              <a:buClr>
                <a:schemeClr val="dk1"/>
              </a:buClr>
              <a:buSzPts val="1600"/>
              <a:buFont typeface="Arial"/>
              <a:buChar char="•"/>
            </a:pPr>
            <a:r>
              <a:rPr lang="de-DE" sz="1600">
                <a:solidFill>
                  <a:schemeClr val="dk1"/>
                </a:solidFill>
              </a:rPr>
              <a:t>Uses f</a:t>
            </a:r>
            <a:r>
              <a:rPr b="0" i="0" lang="de-DE" sz="1600" u="none" cap="none" strike="noStrike">
                <a:solidFill>
                  <a:schemeClr val="dk1"/>
                </a:solidFill>
                <a:latin typeface="Arial"/>
                <a:ea typeface="Arial"/>
                <a:cs typeface="Arial"/>
                <a:sym typeface="Arial"/>
              </a:rPr>
              <a:t>ixed Key frame scheduling =&gt; possible improvement</a:t>
            </a:r>
            <a:endParaRPr b="0" i="0" sz="1600" u="none" cap="none" strike="noStrike">
              <a:solidFill>
                <a:schemeClr val="dk1"/>
              </a:solidFill>
              <a:latin typeface="Arial"/>
              <a:ea typeface="Arial"/>
              <a:cs typeface="Arial"/>
              <a:sym typeface="Arial"/>
            </a:endParaRPr>
          </a:p>
          <a:p>
            <a:pPr indent="-285750" lvl="0" marL="285750" marR="0" rtl="0" algn="l">
              <a:lnSpc>
                <a:spcPct val="114000"/>
              </a:lnSpc>
              <a:spcBef>
                <a:spcPts val="0"/>
              </a:spcBef>
              <a:spcAft>
                <a:spcPts val="0"/>
              </a:spcAft>
              <a:buClr>
                <a:schemeClr val="dk1"/>
              </a:buClr>
              <a:buSzPts val="1600"/>
              <a:buChar char="•"/>
            </a:pPr>
            <a:r>
              <a:rPr lang="de-DE" sz="1600">
                <a:solidFill>
                  <a:schemeClr val="dk1"/>
                </a:solidFill>
              </a:rPr>
              <a:t>Not Recurrent</a:t>
            </a:r>
            <a:endParaRPr sz="1600">
              <a:solidFill>
                <a:schemeClr val="dk1"/>
              </a:solidFill>
            </a:endParaRPr>
          </a:p>
          <a:p>
            <a:pPr indent="-184150" lvl="0" marL="285750" marR="0" rtl="0" algn="l">
              <a:lnSpc>
                <a:spcPct val="114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883" name="Google Shape;883;g5c5e27aaf1_1_77"/>
          <p:cNvSpPr txBox="1"/>
          <p:nvPr/>
        </p:nvSpPr>
        <p:spPr>
          <a:xfrm flipH="1">
            <a:off x="8400965" y="5998819"/>
            <a:ext cx="3048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[3]</a:t>
            </a:r>
            <a:endParaRPr/>
          </a:p>
        </p:txBody>
      </p:sp>
      <p:sp>
        <p:nvSpPr>
          <p:cNvPr id="884" name="Google Shape;884;g5c5e27aaf1_1_7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Google Shape;889;g5c164b5d39_0_147"/>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377825" lvl="0" marL="719999" rtl="0" algn="l">
              <a:lnSpc>
                <a:spcPct val="114000"/>
              </a:lnSpc>
              <a:spcBef>
                <a:spcPts val="0"/>
              </a:spcBef>
              <a:spcAft>
                <a:spcPts val="0"/>
              </a:spcAft>
              <a:buSzPts val="2200"/>
              <a:buAutoNum type="arabicPeriod"/>
            </a:pPr>
            <a:r>
              <a:rPr lang="de-DE" sz="2200">
                <a:solidFill>
                  <a:srgbClr val="000000"/>
                </a:solidFill>
              </a:rPr>
              <a:t>Comparison of different approaches </a:t>
            </a:r>
            <a:endParaRPr sz="2200">
              <a:solidFill>
                <a:srgbClr val="000000"/>
              </a:solidFill>
            </a:endParaRPr>
          </a:p>
          <a:p>
            <a:pPr indent="-215900" lvl="1" marL="1439999" rtl="0" algn="l">
              <a:lnSpc>
                <a:spcPct val="114000"/>
              </a:lnSpc>
              <a:spcBef>
                <a:spcPts val="0"/>
              </a:spcBef>
              <a:spcAft>
                <a:spcPts val="0"/>
              </a:spcAft>
              <a:buClr>
                <a:srgbClr val="000000"/>
              </a:buClr>
              <a:buSzPts val="2200"/>
              <a:buAutoNum type="arabicPeriod"/>
            </a:pPr>
            <a:r>
              <a:rPr lang="de-DE" sz="2200">
                <a:solidFill>
                  <a:srgbClr val="000000"/>
                </a:solidFill>
              </a:rPr>
              <a:t>General</a:t>
            </a:r>
            <a:endParaRPr sz="2200">
              <a:solidFill>
                <a:srgbClr val="000000"/>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Conclusion Computational power</a:t>
            </a:r>
            <a:endParaRPr sz="2200">
              <a:solidFill>
                <a:srgbClr val="B7B7B7"/>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Conclusion prediction quality</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890" name="Google Shape;890;g5c164b5d39_0_14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891" name="Google Shape;891;g5c164b5d39_0_14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892" name="Google Shape;892;g5c164b5d39_0_14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Google Shape;898;g5c164b5d39_0_154"/>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899" name="Google Shape;899;g5c164b5d39_0_154"/>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5.1 Results - KITTI Dataset</a:t>
            </a:r>
            <a:endParaRPr/>
          </a:p>
        </p:txBody>
      </p:sp>
      <p:sp>
        <p:nvSpPr>
          <p:cNvPr id="900" name="Google Shape;900;g5c164b5d39_0_15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graphicFrame>
        <p:nvGraphicFramePr>
          <p:cNvPr id="901" name="Google Shape;901;g5c164b5d39_0_154"/>
          <p:cNvGraphicFramePr/>
          <p:nvPr/>
        </p:nvGraphicFramePr>
        <p:xfrm>
          <a:off x="311150" y="1773825"/>
          <a:ext cx="3000000" cy="3000000"/>
        </p:xfrm>
        <a:graphic>
          <a:graphicData uri="http://schemas.openxmlformats.org/drawingml/2006/table">
            <a:tbl>
              <a:tblPr>
                <a:noFill/>
                <a:tableStyleId>{7742D18C-F1FC-4F22-BDE7-5A9A1D0F89E7}</a:tableStyleId>
              </a:tblPr>
              <a:tblGrid>
                <a:gridCol w="3337725"/>
                <a:gridCol w="801950"/>
                <a:gridCol w="801925"/>
                <a:gridCol w="1647200"/>
                <a:gridCol w="1647200"/>
              </a:tblGrid>
              <a:tr h="381000">
                <a:tc>
                  <a:txBody>
                    <a:bodyPr/>
                    <a:lstStyle/>
                    <a:p>
                      <a:pPr indent="0" lvl="0" marL="0" rtl="0" algn="l">
                        <a:spcBef>
                          <a:spcPts val="0"/>
                        </a:spcBef>
                        <a:spcAft>
                          <a:spcPts val="0"/>
                        </a:spcAft>
                        <a:buNone/>
                      </a:pPr>
                      <a:r>
                        <a:rPr b="1" lang="de-DE"/>
                        <a:t>Model</a:t>
                      </a:r>
                      <a:endParaRPr b="1"/>
                    </a:p>
                  </a:txBody>
                  <a:tcPr marT="91425" marB="91425" marR="91425" marL="91425"/>
                </a:tc>
                <a:tc>
                  <a:txBody>
                    <a:bodyPr/>
                    <a:lstStyle/>
                    <a:p>
                      <a:pPr indent="0" lvl="0" marL="0" rtl="0" algn="l">
                        <a:spcBef>
                          <a:spcPts val="0"/>
                        </a:spcBef>
                        <a:spcAft>
                          <a:spcPts val="0"/>
                        </a:spcAft>
                        <a:buNone/>
                      </a:pPr>
                      <a:r>
                        <a:rPr b="1" lang="de-DE"/>
                        <a:t>MAP</a:t>
                      </a:r>
                      <a:endParaRPr b="1"/>
                    </a:p>
                  </a:txBody>
                  <a:tcPr marT="91425" marB="91425" marR="91425" marL="91425"/>
                </a:tc>
                <a:tc>
                  <a:txBody>
                    <a:bodyPr/>
                    <a:lstStyle/>
                    <a:p>
                      <a:pPr indent="0" lvl="0" marL="0" rtl="0" algn="l">
                        <a:spcBef>
                          <a:spcPts val="0"/>
                        </a:spcBef>
                        <a:spcAft>
                          <a:spcPts val="0"/>
                        </a:spcAft>
                        <a:buNone/>
                      </a:pPr>
                      <a:r>
                        <a:rPr b="1" lang="de-DE"/>
                        <a:t>FPS</a:t>
                      </a:r>
                      <a:endParaRPr b="1"/>
                    </a:p>
                  </a:txBody>
                  <a:tcPr marT="91425" marB="91425" marR="91425" marL="91425"/>
                </a:tc>
                <a:tc>
                  <a:txBody>
                    <a:bodyPr/>
                    <a:lstStyle/>
                    <a:p>
                      <a:pPr indent="0" lvl="0" marL="0" rtl="0" algn="l">
                        <a:spcBef>
                          <a:spcPts val="0"/>
                        </a:spcBef>
                        <a:spcAft>
                          <a:spcPts val="0"/>
                        </a:spcAft>
                        <a:buNone/>
                      </a:pPr>
                      <a:r>
                        <a:rPr b="1" lang="de-DE"/>
                        <a:t>Machine</a:t>
                      </a:r>
                      <a:endParaRPr b="1"/>
                    </a:p>
                  </a:txBody>
                  <a:tcPr marT="91425" marB="91425" marR="91425" marL="91425"/>
                </a:tc>
                <a:tc>
                  <a:txBody>
                    <a:bodyPr/>
                    <a:lstStyle/>
                    <a:p>
                      <a:pPr indent="0" lvl="0" marL="0" rtl="0" algn="l">
                        <a:spcBef>
                          <a:spcPts val="0"/>
                        </a:spcBef>
                        <a:spcAft>
                          <a:spcPts val="0"/>
                        </a:spcAft>
                        <a:buNone/>
                      </a:pPr>
                      <a:r>
                        <a:rPr b="1" lang="de-DE"/>
                        <a:t>Architecture</a:t>
                      </a:r>
                      <a:endParaRPr b="1"/>
                    </a:p>
                  </a:txBody>
                  <a:tcPr marT="91425" marB="91425" marR="91425" marL="91425"/>
                </a:tc>
              </a:tr>
              <a:tr h="381000">
                <a:tc>
                  <a:txBody>
                    <a:bodyPr/>
                    <a:lstStyle/>
                    <a:p>
                      <a:pPr indent="0" lvl="0" marL="0" rtl="0" algn="l">
                        <a:lnSpc>
                          <a:spcPct val="106666"/>
                        </a:lnSpc>
                        <a:spcBef>
                          <a:spcPts val="0"/>
                        </a:spcBef>
                        <a:spcAft>
                          <a:spcPts val="0"/>
                        </a:spcAft>
                        <a:buClr>
                          <a:schemeClr val="dk1"/>
                        </a:buClr>
                        <a:buFont typeface="Arial"/>
                        <a:buNone/>
                      </a:pPr>
                      <a:r>
                        <a:rPr b="1" lang="de-DE" sz="1100"/>
                        <a:t>Recurrent Multi-frame Single Shot Detector for Video Object Detection</a:t>
                      </a:r>
                      <a:endParaRPr b="1" sz="1100"/>
                    </a:p>
                  </a:txBody>
                  <a:tcPr marT="91425" marB="91425" marR="91425" marL="91425">
                    <a:solidFill>
                      <a:srgbClr val="FF9900"/>
                    </a:solidFill>
                  </a:tcPr>
                </a:tc>
                <a:tc>
                  <a:txBody>
                    <a:bodyPr/>
                    <a:lstStyle/>
                    <a:p>
                      <a:pPr indent="0" lvl="0" marL="0" rtl="0" algn="l">
                        <a:spcBef>
                          <a:spcPts val="0"/>
                        </a:spcBef>
                        <a:spcAft>
                          <a:spcPts val="0"/>
                        </a:spcAft>
                        <a:buNone/>
                      </a:pPr>
                      <a:r>
                        <a:rPr b="1" lang="de-DE"/>
                        <a:t>86.0%</a:t>
                      </a:r>
                      <a:endParaRPr b="1"/>
                    </a:p>
                  </a:txBody>
                  <a:tcPr marT="91425" marB="91425" marR="91425" marL="91425">
                    <a:solidFill>
                      <a:srgbClr val="FF9900"/>
                    </a:solidFill>
                  </a:tcPr>
                </a:tc>
                <a:tc>
                  <a:txBody>
                    <a:bodyPr/>
                    <a:lstStyle/>
                    <a:p>
                      <a:pPr indent="0" lvl="0" marL="0" rtl="0" algn="l">
                        <a:spcBef>
                          <a:spcPts val="0"/>
                        </a:spcBef>
                        <a:spcAft>
                          <a:spcPts val="0"/>
                        </a:spcAft>
                        <a:buNone/>
                      </a:pPr>
                      <a:r>
                        <a:rPr b="1" lang="de-DE"/>
                        <a:t>50</a:t>
                      </a:r>
                      <a:endParaRPr b="1"/>
                    </a:p>
                  </a:txBody>
                  <a:tcPr marT="91425" marB="91425" marR="91425" marL="91425">
                    <a:solidFill>
                      <a:srgbClr val="FF9900"/>
                    </a:solidFill>
                  </a:tcPr>
                </a:tc>
                <a:tc>
                  <a:txBody>
                    <a:bodyPr/>
                    <a:lstStyle/>
                    <a:p>
                      <a:pPr indent="0" lvl="0" marL="0" rtl="0" algn="l">
                        <a:spcBef>
                          <a:spcPts val="0"/>
                        </a:spcBef>
                        <a:spcAft>
                          <a:spcPts val="0"/>
                        </a:spcAft>
                        <a:buNone/>
                      </a:pPr>
                      <a:r>
                        <a:rPr b="1" lang="de-DE" sz="1600">
                          <a:solidFill>
                            <a:schemeClr val="dk1"/>
                          </a:solidFill>
                        </a:rPr>
                        <a:t>Nvidia Titan X</a:t>
                      </a:r>
                      <a:endParaRPr b="1" sz="1600">
                        <a:solidFill>
                          <a:schemeClr val="dk1"/>
                        </a:solidFill>
                      </a:endParaRPr>
                    </a:p>
                  </a:txBody>
                  <a:tcPr marT="91425" marB="91425" marR="91425" marL="91425">
                    <a:solidFill>
                      <a:srgbClr val="FF9900"/>
                    </a:solidFill>
                  </a:tcPr>
                </a:tc>
                <a:tc>
                  <a:txBody>
                    <a:bodyPr/>
                    <a:lstStyle/>
                    <a:p>
                      <a:pPr indent="0" lvl="0" marL="0" rtl="0" algn="l">
                        <a:spcBef>
                          <a:spcPts val="0"/>
                        </a:spcBef>
                        <a:spcAft>
                          <a:spcPts val="0"/>
                        </a:spcAft>
                        <a:buNone/>
                      </a:pPr>
                      <a:r>
                        <a:rPr b="1" lang="de-DE" sz="1600">
                          <a:solidFill>
                            <a:schemeClr val="dk1"/>
                          </a:solidFill>
                        </a:rPr>
                        <a:t>Feature - Level</a:t>
                      </a:r>
                      <a:endParaRPr b="1" sz="1600">
                        <a:solidFill>
                          <a:schemeClr val="dk1"/>
                        </a:solidFill>
                      </a:endParaRPr>
                    </a:p>
                  </a:txBody>
                  <a:tcPr marT="91425" marB="91425" marR="91425" marL="91425">
                    <a:solidFill>
                      <a:srgbClr val="FF9900"/>
                    </a:solidFill>
                  </a:tcPr>
                </a:tc>
              </a:tr>
              <a:tr h="381000">
                <a:tc>
                  <a:txBody>
                    <a:bodyPr/>
                    <a:lstStyle/>
                    <a:p>
                      <a:pPr indent="0" lvl="0" marL="0" rtl="0" algn="l">
                        <a:spcBef>
                          <a:spcPts val="0"/>
                        </a:spcBef>
                        <a:spcAft>
                          <a:spcPts val="0"/>
                        </a:spcAft>
                        <a:buNone/>
                      </a:pPr>
                      <a:r>
                        <a:rPr lang="de-DE" sz="1100"/>
                        <a:t>Feature Selective Small Object Detection via Knowledge-based Recurrent Attentive Neural Network</a:t>
                      </a:r>
                      <a:endParaRPr sz="1100"/>
                    </a:p>
                  </a:txBody>
                  <a:tcPr marT="91425" marB="91425" marR="91425" marL="91425"/>
                </a:tc>
                <a:tc>
                  <a:txBody>
                    <a:bodyPr/>
                    <a:lstStyle/>
                    <a:p>
                      <a:pPr indent="0" lvl="0" marL="0" rtl="0" algn="l">
                        <a:spcBef>
                          <a:spcPts val="0"/>
                        </a:spcBef>
                        <a:spcAft>
                          <a:spcPts val="0"/>
                        </a:spcAft>
                        <a:buNone/>
                      </a:pPr>
                      <a:r>
                        <a:rPr lang="de-DE"/>
                        <a:t>81.3%</a:t>
                      </a:r>
                      <a:endParaRPr/>
                    </a:p>
                  </a:txBody>
                  <a:tcPr marT="91425" marB="91425" marR="91425" marL="91425"/>
                </a:tc>
                <a:tc>
                  <a:txBody>
                    <a:bodyPr/>
                    <a:lstStyle/>
                    <a:p>
                      <a:pPr indent="0" lvl="0" marL="0" rtl="0" algn="l">
                        <a:spcBef>
                          <a:spcPts val="0"/>
                        </a:spcBef>
                        <a:spcAft>
                          <a:spcPts val="0"/>
                        </a:spcAft>
                        <a:buNone/>
                      </a:pPr>
                      <a:r>
                        <a:rPr lang="de-DE"/>
                        <a:t>30.8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600">
                          <a:solidFill>
                            <a:schemeClr val="dk1"/>
                          </a:solidFill>
                        </a:rPr>
                        <a:t>Nvidia Titan X</a:t>
                      </a:r>
                      <a:endParaRPr/>
                    </a:p>
                  </a:txBody>
                  <a:tcPr marT="91425" marB="91425" marR="91425" marL="91425"/>
                </a:tc>
                <a:tc>
                  <a:txBody>
                    <a:bodyPr/>
                    <a:lstStyle/>
                    <a:p>
                      <a:pPr indent="0" lvl="0" marL="0" rtl="0" algn="l">
                        <a:spcBef>
                          <a:spcPts val="0"/>
                        </a:spcBef>
                        <a:spcAft>
                          <a:spcPts val="0"/>
                        </a:spcAft>
                        <a:buNone/>
                      </a:pPr>
                      <a:r>
                        <a:rPr lang="de-DE" sz="1600">
                          <a:solidFill>
                            <a:schemeClr val="dk1"/>
                          </a:solidFill>
                        </a:rPr>
                        <a:t>Feature - Level</a:t>
                      </a:r>
                      <a:endParaRPr sz="1600">
                        <a:solidFill>
                          <a:schemeClr val="dk1"/>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g5b8beb4fdd_1_1"/>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908" name="Google Shape;908;g5b8beb4fdd_1_1"/>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Results - ImageNet VID Dataset</a:t>
            </a:r>
            <a:endParaRPr/>
          </a:p>
        </p:txBody>
      </p:sp>
      <p:sp>
        <p:nvSpPr>
          <p:cNvPr id="909" name="Google Shape;909;g5b8beb4fdd_1_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graphicFrame>
        <p:nvGraphicFramePr>
          <p:cNvPr id="910" name="Google Shape;910;g5b8beb4fdd_1_1"/>
          <p:cNvGraphicFramePr/>
          <p:nvPr/>
        </p:nvGraphicFramePr>
        <p:xfrm>
          <a:off x="311150" y="1762200"/>
          <a:ext cx="3000000" cy="3000000"/>
        </p:xfrm>
        <a:graphic>
          <a:graphicData uri="http://schemas.openxmlformats.org/drawingml/2006/table">
            <a:tbl>
              <a:tblPr>
                <a:noFill/>
                <a:tableStyleId>{7742D18C-F1FC-4F22-BDE7-5A9A1D0F89E7}</a:tableStyleId>
              </a:tblPr>
              <a:tblGrid>
                <a:gridCol w="3398450"/>
                <a:gridCol w="816550"/>
                <a:gridCol w="816525"/>
                <a:gridCol w="1677175"/>
                <a:gridCol w="1677175"/>
              </a:tblGrid>
              <a:tr h="381000">
                <a:tc>
                  <a:txBody>
                    <a:bodyPr/>
                    <a:lstStyle/>
                    <a:p>
                      <a:pPr indent="0" lvl="0" marL="0" rtl="0" algn="l">
                        <a:spcBef>
                          <a:spcPts val="0"/>
                        </a:spcBef>
                        <a:spcAft>
                          <a:spcPts val="0"/>
                        </a:spcAft>
                        <a:buNone/>
                      </a:pPr>
                      <a:r>
                        <a:rPr b="1" lang="de-DE"/>
                        <a:t>Model</a:t>
                      </a:r>
                      <a:endParaRPr b="1"/>
                    </a:p>
                  </a:txBody>
                  <a:tcPr marT="91425" marB="91425" marR="91425" marL="91425"/>
                </a:tc>
                <a:tc>
                  <a:txBody>
                    <a:bodyPr/>
                    <a:lstStyle/>
                    <a:p>
                      <a:pPr indent="0" lvl="0" marL="0" rtl="0" algn="l">
                        <a:spcBef>
                          <a:spcPts val="0"/>
                        </a:spcBef>
                        <a:spcAft>
                          <a:spcPts val="0"/>
                        </a:spcAft>
                        <a:buNone/>
                      </a:pPr>
                      <a:r>
                        <a:rPr b="1" lang="de-DE"/>
                        <a:t>MAP</a:t>
                      </a:r>
                      <a:endParaRPr b="1"/>
                    </a:p>
                  </a:txBody>
                  <a:tcPr marT="91425" marB="91425" marR="91425" marL="91425"/>
                </a:tc>
                <a:tc>
                  <a:txBody>
                    <a:bodyPr/>
                    <a:lstStyle/>
                    <a:p>
                      <a:pPr indent="0" lvl="0" marL="0" rtl="0" algn="l">
                        <a:spcBef>
                          <a:spcPts val="0"/>
                        </a:spcBef>
                        <a:spcAft>
                          <a:spcPts val="0"/>
                        </a:spcAft>
                        <a:buNone/>
                      </a:pPr>
                      <a:r>
                        <a:rPr b="1" lang="de-DE"/>
                        <a:t>FPS</a:t>
                      </a:r>
                      <a:endParaRPr b="1"/>
                    </a:p>
                  </a:txBody>
                  <a:tcPr marT="91425" marB="91425" marR="91425" marL="91425"/>
                </a:tc>
                <a:tc>
                  <a:txBody>
                    <a:bodyPr/>
                    <a:lstStyle/>
                    <a:p>
                      <a:pPr indent="0" lvl="0" marL="0" rtl="0" algn="l">
                        <a:spcBef>
                          <a:spcPts val="0"/>
                        </a:spcBef>
                        <a:spcAft>
                          <a:spcPts val="0"/>
                        </a:spcAft>
                        <a:buNone/>
                      </a:pPr>
                      <a:r>
                        <a:rPr b="1" lang="de-DE"/>
                        <a:t>Machine</a:t>
                      </a:r>
                      <a:endParaRPr b="1"/>
                    </a:p>
                  </a:txBody>
                  <a:tcPr marT="91425" marB="91425" marR="91425" marL="91425"/>
                </a:tc>
                <a:tc>
                  <a:txBody>
                    <a:bodyPr/>
                    <a:lstStyle/>
                    <a:p>
                      <a:pPr indent="0" lvl="0" marL="0" rtl="0" algn="l">
                        <a:spcBef>
                          <a:spcPts val="0"/>
                        </a:spcBef>
                        <a:spcAft>
                          <a:spcPts val="0"/>
                        </a:spcAft>
                        <a:buNone/>
                      </a:pPr>
                      <a:r>
                        <a:rPr b="1" lang="de-DE"/>
                        <a:t>Architecture</a:t>
                      </a:r>
                      <a:endParaRPr b="1"/>
                    </a:p>
                  </a:txBody>
                  <a:tcPr marT="91425" marB="91425" marR="91425" marL="91425"/>
                </a:tc>
              </a:tr>
              <a:tr h="396200">
                <a:tc>
                  <a:txBody>
                    <a:bodyPr/>
                    <a:lstStyle/>
                    <a:p>
                      <a:pPr indent="0" lvl="0" marL="0" rtl="0" algn="l">
                        <a:spcBef>
                          <a:spcPts val="0"/>
                        </a:spcBef>
                        <a:spcAft>
                          <a:spcPts val="0"/>
                        </a:spcAft>
                        <a:buNone/>
                      </a:pPr>
                      <a:r>
                        <a:rPr b="1" lang="de-DE" sz="1100"/>
                        <a:t>Detect to track and track to detect</a:t>
                      </a:r>
                      <a:endParaRPr b="1" sz="1100"/>
                    </a:p>
                  </a:txBody>
                  <a:tcPr marT="91425" marB="91425" marR="91425" marL="91425">
                    <a:solidFill>
                      <a:srgbClr val="FF9900"/>
                    </a:solidFill>
                  </a:tcPr>
                </a:tc>
                <a:tc>
                  <a:txBody>
                    <a:bodyPr/>
                    <a:lstStyle/>
                    <a:p>
                      <a:pPr indent="0" lvl="0" marL="0" rtl="0" algn="l">
                        <a:spcBef>
                          <a:spcPts val="0"/>
                        </a:spcBef>
                        <a:spcAft>
                          <a:spcPts val="0"/>
                        </a:spcAft>
                        <a:buClr>
                          <a:schemeClr val="dk1"/>
                        </a:buClr>
                        <a:buSzPts val="1100"/>
                        <a:buFont typeface="Arial"/>
                        <a:buNone/>
                      </a:pPr>
                      <a:r>
                        <a:rPr b="1" lang="de-DE">
                          <a:solidFill>
                            <a:schemeClr val="dk1"/>
                          </a:solidFill>
                        </a:rPr>
                        <a:t>82.0%</a:t>
                      </a:r>
                      <a:endParaRPr b="1"/>
                    </a:p>
                  </a:txBody>
                  <a:tcPr marT="91425" marB="91425" marR="91425" marL="91425">
                    <a:solidFill>
                      <a:srgbClr val="FF9900"/>
                    </a:solidFill>
                  </a:tcPr>
                </a:tc>
                <a:tc>
                  <a:txBody>
                    <a:bodyPr/>
                    <a:lstStyle/>
                    <a:p>
                      <a:pPr indent="0" lvl="0" marL="0" rtl="0" algn="l">
                        <a:spcBef>
                          <a:spcPts val="0"/>
                        </a:spcBef>
                        <a:spcAft>
                          <a:spcPts val="0"/>
                        </a:spcAft>
                        <a:buNone/>
                      </a:pPr>
                      <a:r>
                        <a:rPr b="1" lang="de-DE"/>
                        <a:t>7</a:t>
                      </a:r>
                      <a:endParaRPr b="1"/>
                    </a:p>
                  </a:txBody>
                  <a:tcPr marT="91425" marB="91425" marR="91425" marL="91425">
                    <a:solidFill>
                      <a:srgbClr val="FF9900"/>
                    </a:solidFill>
                  </a:tcPr>
                </a:tc>
                <a:tc>
                  <a:txBody>
                    <a:bodyPr/>
                    <a:lstStyle/>
                    <a:p>
                      <a:pPr indent="0" lvl="0" marL="0" rtl="0" algn="l">
                        <a:spcBef>
                          <a:spcPts val="0"/>
                        </a:spcBef>
                        <a:spcAft>
                          <a:spcPts val="0"/>
                        </a:spcAft>
                        <a:buNone/>
                      </a:pPr>
                      <a:r>
                        <a:rPr b="1" lang="de-DE"/>
                        <a:t>Nvidia TITAN X</a:t>
                      </a:r>
                      <a:endParaRPr b="1"/>
                    </a:p>
                  </a:txBody>
                  <a:tcPr marT="91425" marB="91425" marR="91425" marL="91425">
                    <a:solidFill>
                      <a:srgbClr val="FF9900"/>
                    </a:solidFill>
                  </a:tcPr>
                </a:tc>
                <a:tc>
                  <a:txBody>
                    <a:bodyPr/>
                    <a:lstStyle/>
                    <a:p>
                      <a:pPr indent="0" lvl="0" marL="0" rtl="0" algn="l">
                        <a:spcBef>
                          <a:spcPts val="0"/>
                        </a:spcBef>
                        <a:spcAft>
                          <a:spcPts val="0"/>
                        </a:spcAft>
                        <a:buNone/>
                      </a:pPr>
                      <a:r>
                        <a:rPr b="1" lang="de-DE"/>
                        <a:t>Feature-Level</a:t>
                      </a:r>
                      <a:endParaRPr b="1"/>
                    </a:p>
                  </a:txBody>
                  <a:tcPr marT="91425" marB="91425" marR="91425" marL="91425">
                    <a:solidFill>
                      <a:srgbClr val="FF9900"/>
                    </a:solidFill>
                  </a:tcPr>
                </a:tc>
              </a:tr>
              <a:tr h="381000">
                <a:tc>
                  <a:txBody>
                    <a:bodyPr/>
                    <a:lstStyle/>
                    <a:p>
                      <a:pPr indent="0" lvl="0" marL="0" rtl="0" algn="l">
                        <a:lnSpc>
                          <a:spcPct val="106666"/>
                        </a:lnSpc>
                        <a:spcBef>
                          <a:spcPts val="0"/>
                        </a:spcBef>
                        <a:spcAft>
                          <a:spcPts val="0"/>
                        </a:spcAft>
                        <a:buNone/>
                      </a:pPr>
                      <a:r>
                        <a:rPr lang="de-DE" sz="1100">
                          <a:solidFill>
                            <a:schemeClr val="dk1"/>
                          </a:solidFill>
                        </a:rPr>
                        <a:t>Optimizing Video Object Detection via a Scale-Time Lattice </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de-DE">
                          <a:solidFill>
                            <a:schemeClr val="dk1"/>
                          </a:solidFill>
                        </a:rPr>
                        <a:t>79.6%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de-DE"/>
                        <a:t>20</a:t>
                      </a:r>
                      <a:endParaRPr/>
                    </a:p>
                  </a:txBody>
                  <a:tcPr marT="91425" marB="91425" marR="91425" marL="91425"/>
                </a:tc>
                <a:tc>
                  <a:txBody>
                    <a:bodyPr/>
                    <a:lstStyle/>
                    <a:p>
                      <a:pPr indent="0" lvl="0" marL="0" rtl="0" algn="l">
                        <a:spcBef>
                          <a:spcPts val="0"/>
                        </a:spcBef>
                        <a:spcAft>
                          <a:spcPts val="0"/>
                        </a:spcAft>
                        <a:buNone/>
                      </a:pPr>
                      <a:r>
                        <a:rPr lang="de-DE">
                          <a:solidFill>
                            <a:schemeClr val="dk1"/>
                          </a:solidFill>
                        </a:rPr>
                        <a:t>Nvidia TITAN 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de-DE">
                          <a:solidFill>
                            <a:schemeClr val="dk1"/>
                          </a:solidFill>
                        </a:rPr>
                        <a:t>Box-Level</a:t>
                      </a:r>
                      <a:endParaRPr>
                        <a:solidFill>
                          <a:schemeClr val="dk1"/>
                        </a:solidFill>
                      </a:endParaRPr>
                    </a:p>
                  </a:txBody>
                  <a:tcPr marT="91425" marB="91425" marR="91425" marL="91425"/>
                </a:tc>
              </a:tr>
              <a:tr h="381000">
                <a:tc>
                  <a:txBody>
                    <a:bodyPr/>
                    <a:lstStyle/>
                    <a:p>
                      <a:pPr indent="0" lvl="0" marL="0" rtl="0" algn="l">
                        <a:lnSpc>
                          <a:spcPct val="106666"/>
                        </a:lnSpc>
                        <a:spcBef>
                          <a:spcPts val="0"/>
                        </a:spcBef>
                        <a:spcAft>
                          <a:spcPts val="0"/>
                        </a:spcAft>
                        <a:buNone/>
                      </a:pPr>
                      <a:r>
                        <a:rPr b="1" lang="de-DE" sz="1100">
                          <a:solidFill>
                            <a:schemeClr val="dk1"/>
                          </a:solidFill>
                        </a:rPr>
                        <a:t>Optimizing Video Object Detection via a Scale-Time Lattice  - Lightweight</a:t>
                      </a:r>
                      <a:endParaRPr b="1" sz="11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de-DE">
                          <a:solidFill>
                            <a:schemeClr val="dk1"/>
                          </a:solidFill>
                        </a:rPr>
                        <a:t>79%</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de-DE"/>
                        <a:t>62</a:t>
                      </a:r>
                      <a:endParaRPr b="1"/>
                    </a:p>
                  </a:txBody>
                  <a:tcPr marT="91425" marB="91425" marR="91425" marL="91425">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de-DE">
                          <a:solidFill>
                            <a:schemeClr val="dk1"/>
                          </a:solidFill>
                        </a:rPr>
                        <a:t>Nvidia TITAN X</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de-DE">
                          <a:solidFill>
                            <a:schemeClr val="dk1"/>
                          </a:solidFill>
                        </a:rPr>
                        <a:t>Box-Level</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9900"/>
                    </a:solidFill>
                  </a:tcPr>
                </a:tc>
              </a:tr>
              <a:tr h="381000">
                <a:tc>
                  <a:txBody>
                    <a:bodyPr/>
                    <a:lstStyle/>
                    <a:p>
                      <a:pPr indent="0" lvl="0" marL="0" rtl="0" algn="l">
                        <a:spcBef>
                          <a:spcPts val="0"/>
                        </a:spcBef>
                        <a:spcAft>
                          <a:spcPts val="0"/>
                        </a:spcAft>
                        <a:buNone/>
                      </a:pPr>
                      <a:r>
                        <a:rPr lang="de-DE" sz="1100">
                          <a:solidFill>
                            <a:schemeClr val="dk1"/>
                          </a:solidFill>
                        </a:rPr>
                        <a:t>Detect to track and track to detect - Lightweight</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dk1"/>
                          </a:solidFill>
                        </a:rPr>
                        <a:t>78.5%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dk1"/>
                          </a:solidFill>
                        </a:rPr>
                        <a:t>Nvidia TITAN 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dk1"/>
                          </a:solidFill>
                        </a:rPr>
                        <a:t>Feature-Level</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lnSpc>
                          <a:spcPct val="106666"/>
                        </a:lnSpc>
                        <a:spcBef>
                          <a:spcPts val="0"/>
                        </a:spcBef>
                        <a:spcAft>
                          <a:spcPts val="0"/>
                        </a:spcAft>
                        <a:buNone/>
                      </a:pPr>
                      <a:r>
                        <a:rPr lang="de-DE" sz="1100">
                          <a:solidFill>
                            <a:schemeClr val="dk1"/>
                          </a:solidFill>
                        </a:rPr>
                        <a:t>DeepFeature Flow for Video Recognition</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73.9%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Flow-based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lnSpc>
                          <a:spcPct val="106666"/>
                        </a:lnSpc>
                        <a:spcBef>
                          <a:spcPts val="0"/>
                        </a:spcBef>
                        <a:spcAft>
                          <a:spcPts val="0"/>
                        </a:spcAft>
                        <a:buNone/>
                      </a:pPr>
                      <a:r>
                        <a:rPr lang="de-DE" sz="1100">
                          <a:solidFill>
                            <a:schemeClr val="dk1"/>
                          </a:solidFill>
                        </a:rPr>
                        <a:t>DeepFeature Flow for Video Recognition</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73.1%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20.25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Flow-based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06666"/>
                        </a:lnSpc>
                        <a:spcBef>
                          <a:spcPts val="0"/>
                        </a:spcBef>
                        <a:spcAft>
                          <a:spcPts val="0"/>
                        </a:spcAft>
                        <a:buClr>
                          <a:schemeClr val="dk1"/>
                        </a:buClr>
                        <a:buSzPts val="1100"/>
                        <a:buFont typeface="Arial"/>
                        <a:buNone/>
                      </a:pPr>
                      <a:r>
                        <a:rPr lang="de-DE" sz="1100">
                          <a:solidFill>
                            <a:schemeClr val="dk1"/>
                          </a:solidFill>
                        </a:rPr>
                        <a:t>Looking Fast and Slow: Memory-Guided Mobile Video Object Detection</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60.7%</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48.8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Pixel 3 Phone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DE"/>
                        <a:t>Feature-level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06666"/>
                        </a:lnSpc>
                        <a:spcBef>
                          <a:spcPts val="0"/>
                        </a:spcBef>
                        <a:spcAft>
                          <a:spcPts val="0"/>
                        </a:spcAft>
                        <a:buClr>
                          <a:schemeClr val="dk1"/>
                        </a:buClr>
                        <a:buFont typeface="Arial"/>
                        <a:buNone/>
                      </a:pPr>
                      <a:r>
                        <a:rPr lang="de-DE" sz="1100">
                          <a:solidFill>
                            <a:schemeClr val="dk1"/>
                          </a:solidFill>
                        </a:rPr>
                        <a:t>Mobile Video Object Detection with   Temporally-Aware Feature Maps</a:t>
                      </a:r>
                      <a:endParaRPr sz="11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DE">
                          <a:solidFill>
                            <a:schemeClr val="dk1"/>
                          </a:solidFill>
                        </a:rPr>
                        <a:t>54.4%</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DE"/>
                        <a:t>15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DE">
                          <a:solidFill>
                            <a:schemeClr val="dk1"/>
                          </a:solidFill>
                        </a:rPr>
                        <a:t>Pixel 2 Phone</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de-DE">
                          <a:solidFill>
                            <a:schemeClr val="dk1"/>
                          </a:solidFill>
                        </a:rPr>
                        <a:t>Feature-level</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g5b8beb4fdd_1_10"/>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917" name="Google Shape;917;g5b8beb4fdd_1_10"/>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Results - COCO Dataset</a:t>
            </a:r>
            <a:endParaRPr/>
          </a:p>
        </p:txBody>
      </p:sp>
      <p:sp>
        <p:nvSpPr>
          <p:cNvPr id="918" name="Google Shape;918;g5b8beb4fdd_1_1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graphicFrame>
        <p:nvGraphicFramePr>
          <p:cNvPr id="919" name="Google Shape;919;g5b8beb4fdd_1_10"/>
          <p:cNvGraphicFramePr/>
          <p:nvPr/>
        </p:nvGraphicFramePr>
        <p:xfrm>
          <a:off x="311150" y="1762200"/>
          <a:ext cx="3000000" cy="3000000"/>
        </p:xfrm>
        <a:graphic>
          <a:graphicData uri="http://schemas.openxmlformats.org/drawingml/2006/table">
            <a:tbl>
              <a:tblPr>
                <a:noFill/>
                <a:tableStyleId>{7742D18C-F1FC-4F22-BDE7-5A9A1D0F89E7}</a:tableStyleId>
              </a:tblPr>
              <a:tblGrid>
                <a:gridCol w="3667100"/>
                <a:gridCol w="881100"/>
                <a:gridCol w="881050"/>
                <a:gridCol w="1809750"/>
              </a:tblGrid>
              <a:tr h="381000">
                <a:tc>
                  <a:txBody>
                    <a:bodyPr/>
                    <a:lstStyle/>
                    <a:p>
                      <a:pPr indent="0" lvl="0" marL="0" rtl="0" algn="l">
                        <a:spcBef>
                          <a:spcPts val="0"/>
                        </a:spcBef>
                        <a:spcAft>
                          <a:spcPts val="0"/>
                        </a:spcAft>
                        <a:buNone/>
                      </a:pPr>
                      <a:r>
                        <a:rPr b="1" lang="de-DE"/>
                        <a:t>Model</a:t>
                      </a:r>
                      <a:endParaRPr b="1"/>
                    </a:p>
                  </a:txBody>
                  <a:tcPr marT="91425" marB="91425" marR="91425" marL="91425"/>
                </a:tc>
                <a:tc>
                  <a:txBody>
                    <a:bodyPr/>
                    <a:lstStyle/>
                    <a:p>
                      <a:pPr indent="0" lvl="0" marL="0" rtl="0" algn="l">
                        <a:spcBef>
                          <a:spcPts val="0"/>
                        </a:spcBef>
                        <a:spcAft>
                          <a:spcPts val="0"/>
                        </a:spcAft>
                        <a:buNone/>
                      </a:pPr>
                      <a:r>
                        <a:rPr b="1" lang="de-DE"/>
                        <a:t>MAP</a:t>
                      </a:r>
                      <a:endParaRPr b="1"/>
                    </a:p>
                  </a:txBody>
                  <a:tcPr marT="91425" marB="91425" marR="91425" marL="91425"/>
                </a:tc>
                <a:tc>
                  <a:txBody>
                    <a:bodyPr/>
                    <a:lstStyle/>
                    <a:p>
                      <a:pPr indent="0" lvl="0" marL="0" rtl="0" algn="l">
                        <a:spcBef>
                          <a:spcPts val="0"/>
                        </a:spcBef>
                        <a:spcAft>
                          <a:spcPts val="0"/>
                        </a:spcAft>
                        <a:buNone/>
                      </a:pPr>
                      <a:r>
                        <a:rPr b="1" lang="de-DE"/>
                        <a:t>FPS</a:t>
                      </a:r>
                      <a:endParaRPr b="1"/>
                    </a:p>
                  </a:txBody>
                  <a:tcPr marT="91425" marB="91425" marR="91425" marL="91425"/>
                </a:tc>
                <a:tc>
                  <a:txBody>
                    <a:bodyPr/>
                    <a:lstStyle/>
                    <a:p>
                      <a:pPr indent="0" lvl="0" marL="0" rtl="0" algn="l">
                        <a:spcBef>
                          <a:spcPts val="0"/>
                        </a:spcBef>
                        <a:spcAft>
                          <a:spcPts val="0"/>
                        </a:spcAft>
                        <a:buNone/>
                      </a:pPr>
                      <a:r>
                        <a:rPr b="1" lang="de-DE"/>
                        <a:t>Machine</a:t>
                      </a:r>
                      <a:endParaRPr b="1"/>
                    </a:p>
                  </a:txBody>
                  <a:tcPr marT="91425" marB="91425" marR="91425" marL="91425"/>
                </a:tc>
              </a:tr>
              <a:tr h="381000">
                <a:tc>
                  <a:txBody>
                    <a:bodyPr/>
                    <a:lstStyle/>
                    <a:p>
                      <a:pPr indent="0" lvl="0" marL="0" rtl="0" algn="l">
                        <a:spcBef>
                          <a:spcPts val="0"/>
                        </a:spcBef>
                        <a:spcAft>
                          <a:spcPts val="0"/>
                        </a:spcAft>
                        <a:buNone/>
                      </a:pPr>
                      <a:r>
                        <a:rPr lang="de-DE" sz="1100"/>
                        <a:t>Feature Selective Small Object Detection via Knowledge-based Recurrent Attentive Neural Network</a:t>
                      </a:r>
                      <a:endParaRPr sz="1100"/>
                    </a:p>
                  </a:txBody>
                  <a:tcPr marT="91425" marB="91425" marR="91425" marL="91425"/>
                </a:tc>
                <a:tc>
                  <a:txBody>
                    <a:bodyPr/>
                    <a:lstStyle/>
                    <a:p>
                      <a:pPr indent="0" lvl="0" marL="0" rtl="0" algn="l">
                        <a:spcBef>
                          <a:spcPts val="0"/>
                        </a:spcBef>
                        <a:spcAft>
                          <a:spcPts val="0"/>
                        </a:spcAft>
                        <a:buNone/>
                      </a:pPr>
                      <a:r>
                        <a:rPr lang="de-DE"/>
                        <a:t>57</a:t>
                      </a:r>
                      <a:r>
                        <a:rPr lang="de-DE"/>
                        <a:t>.8%</a:t>
                      </a:r>
                      <a:endParaRPr/>
                    </a:p>
                  </a:txBody>
                  <a:tcPr marT="91425" marB="91425" marR="91425" marL="91425"/>
                </a:tc>
                <a:tc>
                  <a:txBody>
                    <a:bodyPr/>
                    <a:lstStyle/>
                    <a:p>
                      <a:pPr indent="0" lvl="0" marL="0" rtl="0" algn="l">
                        <a:spcBef>
                          <a:spcPts val="0"/>
                        </a:spcBef>
                        <a:spcAft>
                          <a:spcPts val="0"/>
                        </a:spcAft>
                        <a:buNone/>
                      </a:pPr>
                      <a:r>
                        <a:rPr lang="de-DE"/>
                        <a:t>37.5</a:t>
                      </a:r>
                      <a:endParaRPr/>
                    </a:p>
                  </a:txBody>
                  <a:tcPr marT="91425" marB="91425" marR="91425" marL="91425"/>
                </a:tc>
                <a:tc>
                  <a:txBody>
                    <a:bodyPr/>
                    <a:lstStyle/>
                    <a:p>
                      <a:pPr indent="0" lvl="0" marL="0" rtl="0" algn="l">
                        <a:spcBef>
                          <a:spcPts val="0"/>
                        </a:spcBef>
                        <a:spcAft>
                          <a:spcPts val="0"/>
                        </a:spcAft>
                        <a:buNone/>
                      </a:pPr>
                      <a:r>
                        <a:rPr lang="de-DE" sz="1600">
                          <a:solidFill>
                            <a:schemeClr val="dk1"/>
                          </a:solidFill>
                        </a:rPr>
                        <a:t>Nvidia Titan X</a:t>
                      </a:r>
                      <a:endParaRPr/>
                    </a:p>
                  </a:txBody>
                  <a:tcPr marT="91425" marB="91425" marR="91425" marL="91425"/>
                </a:tc>
              </a:tr>
            </a:tbl>
          </a:graphicData>
        </a:graphic>
      </p:graphicFrame>
      <p:sp>
        <p:nvSpPr>
          <p:cNvPr id="920" name="Google Shape;920;g5b8beb4fdd_1_10"/>
          <p:cNvSpPr txBox="1"/>
          <p:nvPr>
            <p:ph type="title"/>
          </p:nvPr>
        </p:nvSpPr>
        <p:spPr>
          <a:xfrm>
            <a:off x="319090" y="3429009"/>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Results - Youtube-Video Objects Dataset</a:t>
            </a:r>
            <a:endParaRPr/>
          </a:p>
        </p:txBody>
      </p:sp>
      <p:graphicFrame>
        <p:nvGraphicFramePr>
          <p:cNvPr id="921" name="Google Shape;921;g5b8beb4fdd_1_10"/>
          <p:cNvGraphicFramePr/>
          <p:nvPr/>
        </p:nvGraphicFramePr>
        <p:xfrm>
          <a:off x="311150" y="3989225"/>
          <a:ext cx="3000000" cy="3000000"/>
        </p:xfrm>
        <a:graphic>
          <a:graphicData uri="http://schemas.openxmlformats.org/drawingml/2006/table">
            <a:tbl>
              <a:tblPr>
                <a:noFill/>
                <a:tableStyleId>{7742D18C-F1FC-4F22-BDE7-5A9A1D0F89E7}</a:tableStyleId>
              </a:tblPr>
              <a:tblGrid>
                <a:gridCol w="3667100"/>
                <a:gridCol w="881100"/>
                <a:gridCol w="881050"/>
                <a:gridCol w="1809750"/>
              </a:tblGrid>
              <a:tr h="343475">
                <a:tc>
                  <a:txBody>
                    <a:bodyPr/>
                    <a:lstStyle/>
                    <a:p>
                      <a:pPr indent="0" lvl="0" marL="0" rtl="0" algn="l">
                        <a:spcBef>
                          <a:spcPts val="0"/>
                        </a:spcBef>
                        <a:spcAft>
                          <a:spcPts val="0"/>
                        </a:spcAft>
                        <a:buNone/>
                      </a:pPr>
                      <a:r>
                        <a:rPr b="1" lang="de-DE"/>
                        <a:t>Model</a:t>
                      </a:r>
                      <a:endParaRPr b="1"/>
                    </a:p>
                  </a:txBody>
                  <a:tcPr marT="91425" marB="91425" marR="91425" marL="91425"/>
                </a:tc>
                <a:tc>
                  <a:txBody>
                    <a:bodyPr/>
                    <a:lstStyle/>
                    <a:p>
                      <a:pPr indent="0" lvl="0" marL="0" rtl="0" algn="l">
                        <a:spcBef>
                          <a:spcPts val="0"/>
                        </a:spcBef>
                        <a:spcAft>
                          <a:spcPts val="0"/>
                        </a:spcAft>
                        <a:buNone/>
                      </a:pPr>
                      <a:r>
                        <a:rPr b="1" lang="de-DE"/>
                        <a:t>MAP</a:t>
                      </a:r>
                      <a:endParaRPr b="1"/>
                    </a:p>
                  </a:txBody>
                  <a:tcPr marT="91425" marB="91425" marR="91425" marL="91425"/>
                </a:tc>
                <a:tc>
                  <a:txBody>
                    <a:bodyPr/>
                    <a:lstStyle/>
                    <a:p>
                      <a:pPr indent="0" lvl="0" marL="0" rtl="0" algn="l">
                        <a:spcBef>
                          <a:spcPts val="0"/>
                        </a:spcBef>
                        <a:spcAft>
                          <a:spcPts val="0"/>
                        </a:spcAft>
                        <a:buNone/>
                      </a:pPr>
                      <a:r>
                        <a:rPr b="1" lang="de-DE"/>
                        <a:t>FPS</a:t>
                      </a:r>
                      <a:endParaRPr b="1"/>
                    </a:p>
                  </a:txBody>
                  <a:tcPr marT="91425" marB="91425" marR="91425" marL="91425"/>
                </a:tc>
                <a:tc>
                  <a:txBody>
                    <a:bodyPr/>
                    <a:lstStyle/>
                    <a:p>
                      <a:pPr indent="0" lvl="0" marL="0" rtl="0" algn="l">
                        <a:spcBef>
                          <a:spcPts val="0"/>
                        </a:spcBef>
                        <a:spcAft>
                          <a:spcPts val="0"/>
                        </a:spcAft>
                        <a:buNone/>
                      </a:pPr>
                      <a:r>
                        <a:rPr b="1" lang="de-DE"/>
                        <a:t>Machine</a:t>
                      </a:r>
                      <a:endParaRPr b="1"/>
                    </a:p>
                  </a:txBody>
                  <a:tcPr marT="91425" marB="91425" marR="91425" marL="91425"/>
                </a:tc>
              </a:tr>
              <a:tr h="574675">
                <a:tc>
                  <a:txBody>
                    <a:bodyPr/>
                    <a:lstStyle/>
                    <a:p>
                      <a:pPr indent="0" lvl="0" marL="0" rtl="0" algn="l">
                        <a:spcBef>
                          <a:spcPts val="0"/>
                        </a:spcBef>
                        <a:spcAft>
                          <a:spcPts val="0"/>
                        </a:spcAft>
                        <a:buNone/>
                      </a:pPr>
                      <a:r>
                        <a:rPr lang="de-DE" sz="1100"/>
                        <a:t>Context Matters: Refining Object Detection in Video with Recurrent Neural Networks</a:t>
                      </a:r>
                      <a:endParaRPr sz="1100"/>
                    </a:p>
                  </a:txBody>
                  <a:tcPr marT="91425" marB="91425" marR="91425" marL="91425"/>
                </a:tc>
                <a:tc>
                  <a:txBody>
                    <a:bodyPr/>
                    <a:lstStyle/>
                    <a:p>
                      <a:pPr indent="0" lvl="0" marL="0" rtl="0" algn="l">
                        <a:spcBef>
                          <a:spcPts val="0"/>
                        </a:spcBef>
                        <a:spcAft>
                          <a:spcPts val="0"/>
                        </a:spcAft>
                        <a:buNone/>
                      </a:pPr>
                      <a:r>
                        <a:rPr lang="de-DE"/>
                        <a:t>68.73</a:t>
                      </a:r>
                      <a:r>
                        <a:rPr lang="de-DE"/>
                        <a:t>%</a:t>
                      </a:r>
                      <a:endParaRPr/>
                    </a:p>
                  </a:txBody>
                  <a:tcPr marT="91425" marB="91425" marR="91425" marL="91425"/>
                </a:tc>
                <a:tc>
                  <a:txBody>
                    <a:bodyPr/>
                    <a:lstStyle/>
                    <a:p>
                      <a:pPr indent="0" lvl="0" marL="0" rtl="0" algn="l">
                        <a:spcBef>
                          <a:spcPts val="0"/>
                        </a:spcBef>
                        <a:spcAft>
                          <a:spcPts val="0"/>
                        </a:spcAft>
                        <a:buNone/>
                      </a:pPr>
                      <a:r>
                        <a:rPr lang="de-DE"/>
                        <a:t>no info</a:t>
                      </a:r>
                      <a:endParaRPr/>
                    </a:p>
                  </a:txBody>
                  <a:tcPr marT="91425" marB="91425" marR="91425" marL="91425"/>
                </a:tc>
                <a:tc>
                  <a:txBody>
                    <a:bodyPr/>
                    <a:lstStyle/>
                    <a:p>
                      <a:pPr indent="0" lvl="0" marL="0" rtl="0" algn="l">
                        <a:spcBef>
                          <a:spcPts val="0"/>
                        </a:spcBef>
                        <a:spcAft>
                          <a:spcPts val="0"/>
                        </a:spcAft>
                        <a:buNone/>
                      </a:pPr>
                      <a:r>
                        <a:rPr lang="de-DE"/>
                        <a:t>no info</a:t>
                      </a:r>
                      <a:endParaRPr/>
                    </a:p>
                  </a:txBody>
                  <a:tcPr marT="91425" marB="91425" marR="91425" marL="91425"/>
                </a:tc>
              </a:tr>
            </a:tbl>
          </a:graphicData>
        </a:graphic>
      </p:graphicFrame>
      <p:sp>
        <p:nvSpPr>
          <p:cNvPr id="922" name="Google Shape;922;g5b8beb4fdd_1_10"/>
          <p:cNvSpPr/>
          <p:nvPr/>
        </p:nvSpPr>
        <p:spPr>
          <a:xfrm>
            <a:off x="380350" y="5129100"/>
            <a:ext cx="369000" cy="207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g5b8beb4fdd_1_10"/>
          <p:cNvSpPr txBox="1"/>
          <p:nvPr/>
        </p:nvSpPr>
        <p:spPr>
          <a:xfrm>
            <a:off x="761000" y="5050350"/>
            <a:ext cx="4979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t>Improvement of 7.1% over strongest image-baseline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g5c7742bae4_1_0"/>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930" name="Google Shape;930;g5c7742bae4_1_0"/>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Results - OTB Challenge Dataset</a:t>
            </a:r>
            <a:endParaRPr/>
          </a:p>
        </p:txBody>
      </p:sp>
      <p:sp>
        <p:nvSpPr>
          <p:cNvPr id="931" name="Google Shape;931;g5c7742bae4_1_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graphicFrame>
        <p:nvGraphicFramePr>
          <p:cNvPr id="932" name="Google Shape;932;g5c7742bae4_1_0"/>
          <p:cNvGraphicFramePr/>
          <p:nvPr/>
        </p:nvGraphicFramePr>
        <p:xfrm>
          <a:off x="311150" y="1762200"/>
          <a:ext cx="3000000" cy="3000000"/>
        </p:xfrm>
        <a:graphic>
          <a:graphicData uri="http://schemas.openxmlformats.org/drawingml/2006/table">
            <a:tbl>
              <a:tblPr>
                <a:noFill/>
                <a:tableStyleId>{7742D18C-F1FC-4F22-BDE7-5A9A1D0F89E7}</a:tableStyleId>
              </a:tblPr>
              <a:tblGrid>
                <a:gridCol w="3755900"/>
                <a:gridCol w="1040775"/>
                <a:gridCol w="856300"/>
                <a:gridCol w="1006100"/>
                <a:gridCol w="1657650"/>
              </a:tblGrid>
              <a:tr h="381000">
                <a:tc>
                  <a:txBody>
                    <a:bodyPr/>
                    <a:lstStyle/>
                    <a:p>
                      <a:pPr indent="0" lvl="0" marL="0" rtl="0" algn="l">
                        <a:spcBef>
                          <a:spcPts val="0"/>
                        </a:spcBef>
                        <a:spcAft>
                          <a:spcPts val="0"/>
                        </a:spcAft>
                        <a:buNone/>
                      </a:pPr>
                      <a:r>
                        <a:rPr b="1" lang="de-DE"/>
                        <a:t>Model</a:t>
                      </a:r>
                      <a:endParaRPr b="1"/>
                    </a:p>
                  </a:txBody>
                  <a:tcPr marT="91425" marB="91425" marR="91425" marL="91425"/>
                </a:tc>
                <a:tc>
                  <a:txBody>
                    <a:bodyPr/>
                    <a:lstStyle/>
                    <a:p>
                      <a:pPr indent="0" lvl="0" marL="0" rtl="0" algn="l">
                        <a:spcBef>
                          <a:spcPts val="0"/>
                        </a:spcBef>
                        <a:spcAft>
                          <a:spcPts val="0"/>
                        </a:spcAft>
                        <a:buNone/>
                      </a:pPr>
                      <a:r>
                        <a:rPr b="1" lang="de-DE"/>
                        <a:t>Success rate</a:t>
                      </a:r>
                      <a:endParaRPr b="1"/>
                    </a:p>
                  </a:txBody>
                  <a:tcPr marT="91425" marB="91425" marR="91425" marL="91425"/>
                </a:tc>
                <a:tc>
                  <a:txBody>
                    <a:bodyPr/>
                    <a:lstStyle/>
                    <a:p>
                      <a:pPr indent="0" lvl="0" marL="0" rtl="0" algn="l">
                        <a:spcBef>
                          <a:spcPts val="0"/>
                        </a:spcBef>
                        <a:spcAft>
                          <a:spcPts val="0"/>
                        </a:spcAft>
                        <a:buNone/>
                      </a:pPr>
                      <a:r>
                        <a:rPr b="1" lang="de-DE"/>
                        <a:t>IoU</a:t>
                      </a:r>
                      <a:endParaRPr b="1"/>
                    </a:p>
                  </a:txBody>
                  <a:tcPr marT="91425" marB="91425" marR="91425" marL="91425"/>
                </a:tc>
                <a:tc>
                  <a:txBody>
                    <a:bodyPr/>
                    <a:lstStyle/>
                    <a:p>
                      <a:pPr indent="0" lvl="0" marL="0" rtl="0" algn="l">
                        <a:spcBef>
                          <a:spcPts val="0"/>
                        </a:spcBef>
                        <a:spcAft>
                          <a:spcPts val="0"/>
                        </a:spcAft>
                        <a:buNone/>
                      </a:pPr>
                      <a:r>
                        <a:rPr b="1" lang="de-DE"/>
                        <a:t>FPS</a:t>
                      </a:r>
                      <a:endParaRPr b="1"/>
                    </a:p>
                  </a:txBody>
                  <a:tcPr marT="91425" marB="91425" marR="91425" marL="91425"/>
                </a:tc>
                <a:tc>
                  <a:txBody>
                    <a:bodyPr/>
                    <a:lstStyle/>
                    <a:p>
                      <a:pPr indent="0" lvl="0" marL="0" rtl="0" algn="l">
                        <a:spcBef>
                          <a:spcPts val="0"/>
                        </a:spcBef>
                        <a:spcAft>
                          <a:spcPts val="0"/>
                        </a:spcAft>
                        <a:buNone/>
                      </a:pPr>
                      <a:r>
                        <a:rPr b="1" lang="de-DE"/>
                        <a:t>Machine</a:t>
                      </a:r>
                      <a:endParaRPr b="1"/>
                    </a:p>
                  </a:txBody>
                  <a:tcPr marT="91425" marB="91425" marR="91425" marL="91425"/>
                </a:tc>
              </a:tr>
              <a:tr h="381000">
                <a:tc>
                  <a:txBody>
                    <a:bodyPr/>
                    <a:lstStyle/>
                    <a:p>
                      <a:pPr indent="0" lvl="0" marL="0" rtl="0" algn="l">
                        <a:lnSpc>
                          <a:spcPct val="106666"/>
                        </a:lnSpc>
                        <a:spcBef>
                          <a:spcPts val="0"/>
                        </a:spcBef>
                        <a:spcAft>
                          <a:spcPts val="0"/>
                        </a:spcAft>
                        <a:buClr>
                          <a:schemeClr val="dk1"/>
                        </a:buClr>
                        <a:buFont typeface="Arial"/>
                        <a:buNone/>
                      </a:pPr>
                      <a:r>
                        <a:rPr lang="de-DE" sz="1100"/>
                        <a:t>Spatially Supervised Recurrent Convolutional Neural Networks for Visual Object Tracking</a:t>
                      </a:r>
                      <a:endParaRPr sz="1100"/>
                    </a:p>
                  </a:txBody>
                  <a:tcPr marT="91425" marB="91425" marR="91425" marL="91425"/>
                </a:tc>
                <a:tc>
                  <a:txBody>
                    <a:bodyPr/>
                    <a:lstStyle/>
                    <a:p>
                      <a:pPr indent="0" lvl="0" marL="0" rtl="0" algn="l">
                        <a:spcBef>
                          <a:spcPts val="0"/>
                        </a:spcBef>
                        <a:spcAft>
                          <a:spcPts val="0"/>
                        </a:spcAft>
                        <a:buNone/>
                      </a:pPr>
                      <a:r>
                        <a:rPr lang="de-DE"/>
                        <a:t>0.564</a:t>
                      </a:r>
                      <a:endParaRPr/>
                    </a:p>
                  </a:txBody>
                  <a:tcPr marT="91425" marB="91425" marR="91425" marL="91425"/>
                </a:tc>
                <a:tc>
                  <a:txBody>
                    <a:bodyPr/>
                    <a:lstStyle/>
                    <a:p>
                      <a:pPr indent="0" lvl="0" marL="0" rtl="0" algn="l">
                        <a:spcBef>
                          <a:spcPts val="0"/>
                        </a:spcBef>
                        <a:spcAft>
                          <a:spcPts val="0"/>
                        </a:spcAft>
                        <a:buNone/>
                      </a:pPr>
                      <a:r>
                        <a:rPr lang="de-DE"/>
                        <a:t>0.455</a:t>
                      </a:r>
                      <a:endParaRPr/>
                    </a:p>
                  </a:txBody>
                  <a:tcPr marT="91425" marB="91425" marR="91425" marL="91425"/>
                </a:tc>
                <a:tc>
                  <a:txBody>
                    <a:bodyPr/>
                    <a:lstStyle/>
                    <a:p>
                      <a:pPr indent="0" lvl="0" marL="0" rtl="0" algn="l">
                        <a:spcBef>
                          <a:spcPts val="0"/>
                        </a:spcBef>
                        <a:spcAft>
                          <a:spcPts val="0"/>
                        </a:spcAft>
                        <a:buNone/>
                      </a:pPr>
                      <a:r>
                        <a:rPr lang="de-DE"/>
                        <a:t>20 / 60 fps</a:t>
                      </a:r>
                      <a:endParaRPr/>
                    </a:p>
                  </a:txBody>
                  <a:tcPr marT="91425" marB="91425" marR="91425" marL="91425"/>
                </a:tc>
                <a:tc>
                  <a:txBody>
                    <a:bodyPr/>
                    <a:lstStyle/>
                    <a:p>
                      <a:pPr indent="0" lvl="0" marL="0" rtl="0" algn="l">
                        <a:spcBef>
                          <a:spcPts val="0"/>
                        </a:spcBef>
                        <a:spcAft>
                          <a:spcPts val="0"/>
                        </a:spcAft>
                        <a:buNone/>
                      </a:pPr>
                      <a:r>
                        <a:rPr lang="de-DE" sz="1600">
                          <a:solidFill>
                            <a:schemeClr val="dk1"/>
                          </a:solidFill>
                        </a:rPr>
                        <a:t>Nvidia Titan X</a:t>
                      </a:r>
                      <a:endParaRPr/>
                    </a:p>
                  </a:txBody>
                  <a:tcPr marT="91425" marB="91425" marR="91425" marL="91425"/>
                </a:tc>
              </a:tr>
            </a:tbl>
          </a:graphicData>
        </a:graphic>
      </p:graphicFrame>
      <p:pic>
        <p:nvPicPr>
          <p:cNvPr id="933" name="Google Shape;933;g5c7742bae4_1_0"/>
          <p:cNvPicPr preferRelativeResize="0"/>
          <p:nvPr/>
        </p:nvPicPr>
        <p:blipFill>
          <a:blip r:embed="rId3">
            <a:alphaModFix/>
          </a:blip>
          <a:stretch>
            <a:fillRect/>
          </a:stretch>
        </p:blipFill>
        <p:spPr>
          <a:xfrm>
            <a:off x="2591625" y="3083925"/>
            <a:ext cx="3755775" cy="2989701"/>
          </a:xfrm>
          <a:prstGeom prst="rect">
            <a:avLst/>
          </a:prstGeom>
          <a:noFill/>
          <a:ln>
            <a:noFill/>
          </a:ln>
        </p:spPr>
      </p:pic>
      <p:sp>
        <p:nvSpPr>
          <p:cNvPr id="934" name="Google Shape;934;g5c7742bae4_1_0"/>
          <p:cNvSpPr txBox="1"/>
          <p:nvPr/>
        </p:nvSpPr>
        <p:spPr>
          <a:xfrm>
            <a:off x="2155400" y="6073625"/>
            <a:ext cx="51174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t>Succes plot of Spatial Robustness </a:t>
            </a:r>
            <a:r>
              <a:rPr lang="de-DE"/>
              <a:t>Evaluation</a:t>
            </a:r>
            <a:r>
              <a:rPr lang="de-DE"/>
              <a:t> on OTB-30 [5]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g5c164b5d39_0_163"/>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377825" lvl="0" marL="719999" rtl="0" algn="l">
              <a:lnSpc>
                <a:spcPct val="114000"/>
              </a:lnSpc>
              <a:spcBef>
                <a:spcPts val="0"/>
              </a:spcBef>
              <a:spcAft>
                <a:spcPts val="0"/>
              </a:spcAft>
              <a:buSzPts val="2200"/>
              <a:buAutoNum type="arabicPeriod"/>
            </a:pPr>
            <a:r>
              <a:rPr lang="de-DE" sz="2200">
                <a:solidFill>
                  <a:srgbClr val="000000"/>
                </a:solidFill>
              </a:rPr>
              <a:t>Comparison of different approaches </a:t>
            </a:r>
            <a:endParaRPr sz="2200">
              <a:solidFill>
                <a:srgbClr val="000000"/>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General</a:t>
            </a:r>
            <a:endParaRPr sz="2200">
              <a:solidFill>
                <a:srgbClr val="B7B7B7"/>
              </a:solidFill>
            </a:endParaRPr>
          </a:p>
          <a:p>
            <a:pPr indent="-215900" lvl="1" marL="1439999" rtl="0" algn="l">
              <a:lnSpc>
                <a:spcPct val="114000"/>
              </a:lnSpc>
              <a:spcBef>
                <a:spcPts val="0"/>
              </a:spcBef>
              <a:spcAft>
                <a:spcPts val="0"/>
              </a:spcAft>
              <a:buClr>
                <a:srgbClr val="000000"/>
              </a:buClr>
              <a:buSzPts val="2200"/>
              <a:buAutoNum type="arabicPeriod"/>
            </a:pPr>
            <a:r>
              <a:rPr lang="de-DE" sz="2200">
                <a:solidFill>
                  <a:srgbClr val="000000"/>
                </a:solidFill>
              </a:rPr>
              <a:t>Conclusion </a:t>
            </a:r>
            <a:r>
              <a:rPr lang="de-DE" sz="2200">
                <a:solidFill>
                  <a:srgbClr val="000000"/>
                </a:solidFill>
              </a:rPr>
              <a:t>Performance</a:t>
            </a:r>
            <a:endParaRPr sz="2200">
              <a:solidFill>
                <a:srgbClr val="000000"/>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Conclusion prediction quality</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940" name="Google Shape;940;g5c164b5d39_0_163"/>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941" name="Google Shape;941;g5c164b5d39_0_163"/>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942" name="Google Shape;942;g5c164b5d39_0_163"/>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g5c164b5d39_0_170"/>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949" name="Google Shape;949;g5c164b5d39_0_170"/>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de-DE"/>
              <a:t>5.2 Conclusion Performance</a:t>
            </a:r>
            <a:endParaRPr/>
          </a:p>
          <a:p>
            <a:pPr indent="0" lvl="0" marL="0" rtl="0" algn="l">
              <a:lnSpc>
                <a:spcPct val="114000"/>
              </a:lnSpc>
              <a:spcBef>
                <a:spcPts val="0"/>
              </a:spcBef>
              <a:spcAft>
                <a:spcPts val="0"/>
              </a:spcAft>
              <a:buNone/>
            </a:pPr>
            <a:r>
              <a:t/>
            </a:r>
            <a:endParaRPr sz="2200"/>
          </a:p>
        </p:txBody>
      </p:sp>
      <p:sp>
        <p:nvSpPr>
          <p:cNvPr id="950" name="Google Shape;950;g5c164b5d39_0_17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951" name="Google Shape;951;g5c164b5d39_0_170"/>
          <p:cNvSpPr txBox="1"/>
          <p:nvPr/>
        </p:nvSpPr>
        <p:spPr>
          <a:xfrm>
            <a:off x="1017762" y="1762198"/>
            <a:ext cx="1873200" cy="3537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lang="de-DE" sz="2200">
                <a:solidFill>
                  <a:schemeClr val="dk1"/>
                </a:solidFill>
                <a:latin typeface="Arial"/>
                <a:ea typeface="Arial"/>
                <a:cs typeface="Arial"/>
                <a:sym typeface="Arial"/>
              </a:rPr>
              <a:t>Observation</a:t>
            </a:r>
            <a:endParaRPr/>
          </a:p>
        </p:txBody>
      </p:sp>
      <p:sp>
        <p:nvSpPr>
          <p:cNvPr id="952" name="Google Shape;952;g5c164b5d39_0_170"/>
          <p:cNvSpPr txBox="1"/>
          <p:nvPr/>
        </p:nvSpPr>
        <p:spPr>
          <a:xfrm>
            <a:off x="5682605" y="1762207"/>
            <a:ext cx="1873200" cy="3537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lang="de-DE" sz="2200">
                <a:solidFill>
                  <a:schemeClr val="dk1"/>
                </a:solidFill>
                <a:latin typeface="Arial"/>
                <a:ea typeface="Arial"/>
                <a:cs typeface="Arial"/>
                <a:sym typeface="Arial"/>
              </a:rPr>
              <a:t>Hypothesis</a:t>
            </a:r>
            <a:endParaRPr/>
          </a:p>
        </p:txBody>
      </p:sp>
      <p:sp>
        <p:nvSpPr>
          <p:cNvPr id="953" name="Google Shape;953;g5c164b5d39_0_170"/>
          <p:cNvSpPr/>
          <p:nvPr/>
        </p:nvSpPr>
        <p:spPr>
          <a:xfrm>
            <a:off x="326100" y="2224825"/>
            <a:ext cx="3256500" cy="8301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Networks with more </a:t>
            </a:r>
            <a:r>
              <a:rPr lang="de-DE">
                <a:solidFill>
                  <a:schemeClr val="dk1"/>
                </a:solidFill>
              </a:rPr>
              <a:t>convolutional aspects perform better and provide better results then recurrent [6], [10]</a:t>
            </a:r>
            <a:endParaRPr sz="1400">
              <a:solidFill>
                <a:schemeClr val="dk1"/>
              </a:solidFill>
              <a:latin typeface="Arial"/>
              <a:ea typeface="Arial"/>
              <a:cs typeface="Arial"/>
              <a:sym typeface="Arial"/>
            </a:endParaRPr>
          </a:p>
        </p:txBody>
      </p:sp>
      <p:sp>
        <p:nvSpPr>
          <p:cNvPr id="954" name="Google Shape;954;g5c164b5d39_0_170"/>
          <p:cNvSpPr/>
          <p:nvPr/>
        </p:nvSpPr>
        <p:spPr>
          <a:xfrm>
            <a:off x="4246200" y="2224825"/>
            <a:ext cx="4746000" cy="830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RNNs by definition have a recurrent nature and this can be a bottleneck for Video Object detection in real time</a:t>
            </a:r>
            <a:endParaRPr sz="1400">
              <a:solidFill>
                <a:schemeClr val="dk1"/>
              </a:solidFill>
              <a:latin typeface="Arial"/>
              <a:ea typeface="Arial"/>
              <a:cs typeface="Arial"/>
              <a:sym typeface="Arial"/>
            </a:endParaRPr>
          </a:p>
        </p:txBody>
      </p:sp>
      <p:cxnSp>
        <p:nvCxnSpPr>
          <p:cNvPr id="955" name="Google Shape;955;g5c164b5d39_0_170"/>
          <p:cNvCxnSpPr>
            <a:stCxn id="953" idx="3"/>
            <a:endCxn id="954" idx="1"/>
          </p:cNvCxnSpPr>
          <p:nvPr/>
        </p:nvCxnSpPr>
        <p:spPr>
          <a:xfrm>
            <a:off x="3582600" y="2639875"/>
            <a:ext cx="663600" cy="0"/>
          </a:xfrm>
          <a:prstGeom prst="straightConnector1">
            <a:avLst/>
          </a:prstGeom>
          <a:noFill/>
          <a:ln cap="flat" cmpd="sng" w="9525">
            <a:solidFill>
              <a:schemeClr val="dk2"/>
            </a:solidFill>
            <a:prstDash val="solid"/>
            <a:round/>
            <a:headEnd len="med" w="med" type="none"/>
            <a:tailEnd len="med" w="med" type="triangle"/>
          </a:ln>
        </p:spPr>
      </p:cxnSp>
      <p:sp>
        <p:nvSpPr>
          <p:cNvPr id="956" name="Google Shape;956;g5c164b5d39_0_170"/>
          <p:cNvSpPr/>
          <p:nvPr/>
        </p:nvSpPr>
        <p:spPr>
          <a:xfrm>
            <a:off x="311150" y="3163850"/>
            <a:ext cx="3256500" cy="8301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Networks employing an intelligent keyframe extraction policies gain performance benefits [7], [8]</a:t>
            </a:r>
            <a:endParaRPr sz="1400">
              <a:solidFill>
                <a:schemeClr val="dk1"/>
              </a:solidFill>
              <a:latin typeface="Arial"/>
              <a:ea typeface="Arial"/>
              <a:cs typeface="Arial"/>
              <a:sym typeface="Arial"/>
            </a:endParaRPr>
          </a:p>
        </p:txBody>
      </p:sp>
      <p:sp>
        <p:nvSpPr>
          <p:cNvPr id="957" name="Google Shape;957;g5c164b5d39_0_170"/>
          <p:cNvSpPr/>
          <p:nvPr/>
        </p:nvSpPr>
        <p:spPr>
          <a:xfrm>
            <a:off x="4231250" y="3163850"/>
            <a:ext cx="4746000" cy="830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Processing each and every frame of the video is not an efficient way of Video object detection</a:t>
            </a:r>
            <a:endParaRPr sz="1400">
              <a:solidFill>
                <a:schemeClr val="dk1"/>
              </a:solidFill>
              <a:latin typeface="Arial"/>
              <a:ea typeface="Arial"/>
              <a:cs typeface="Arial"/>
              <a:sym typeface="Arial"/>
            </a:endParaRPr>
          </a:p>
        </p:txBody>
      </p:sp>
      <p:cxnSp>
        <p:nvCxnSpPr>
          <p:cNvPr id="958" name="Google Shape;958;g5c164b5d39_0_170"/>
          <p:cNvCxnSpPr>
            <a:stCxn id="956" idx="3"/>
            <a:endCxn id="957" idx="1"/>
          </p:cNvCxnSpPr>
          <p:nvPr/>
        </p:nvCxnSpPr>
        <p:spPr>
          <a:xfrm>
            <a:off x="3567650" y="3578900"/>
            <a:ext cx="663600" cy="0"/>
          </a:xfrm>
          <a:prstGeom prst="straightConnector1">
            <a:avLst/>
          </a:prstGeom>
          <a:noFill/>
          <a:ln cap="flat" cmpd="sng" w="9525">
            <a:solidFill>
              <a:schemeClr val="dk2"/>
            </a:solidFill>
            <a:prstDash val="solid"/>
            <a:round/>
            <a:headEnd len="med" w="med" type="none"/>
            <a:tailEnd len="med" w="med" type="triangle"/>
          </a:ln>
        </p:spPr>
      </p:cxnSp>
      <p:sp>
        <p:nvSpPr>
          <p:cNvPr id="959" name="Google Shape;959;g5c164b5d39_0_170"/>
          <p:cNvSpPr/>
          <p:nvPr/>
        </p:nvSpPr>
        <p:spPr>
          <a:xfrm>
            <a:off x="319100" y="4102875"/>
            <a:ext cx="3256500" cy="8301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A lot of performance can be gained by compromising a little on the results [8], [10]</a:t>
            </a:r>
            <a:endParaRPr sz="1400">
              <a:solidFill>
                <a:schemeClr val="dk1"/>
              </a:solidFill>
              <a:latin typeface="Arial"/>
              <a:ea typeface="Arial"/>
              <a:cs typeface="Arial"/>
              <a:sym typeface="Arial"/>
            </a:endParaRPr>
          </a:p>
        </p:txBody>
      </p:sp>
      <p:sp>
        <p:nvSpPr>
          <p:cNvPr id="960" name="Google Shape;960;g5c164b5d39_0_170"/>
          <p:cNvSpPr/>
          <p:nvPr/>
        </p:nvSpPr>
        <p:spPr>
          <a:xfrm>
            <a:off x="4239200" y="4102875"/>
            <a:ext cx="4746000" cy="830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It is important to have a flexible network so that different aspects e.g. depth, keyframe extraction policy can be modified depending upon the application easily</a:t>
            </a:r>
            <a:endParaRPr sz="1400">
              <a:solidFill>
                <a:schemeClr val="dk1"/>
              </a:solidFill>
              <a:latin typeface="Arial"/>
              <a:ea typeface="Arial"/>
              <a:cs typeface="Arial"/>
              <a:sym typeface="Arial"/>
            </a:endParaRPr>
          </a:p>
        </p:txBody>
      </p:sp>
      <p:cxnSp>
        <p:nvCxnSpPr>
          <p:cNvPr id="961" name="Google Shape;961;g5c164b5d39_0_170"/>
          <p:cNvCxnSpPr>
            <a:stCxn id="959" idx="3"/>
            <a:endCxn id="960" idx="1"/>
          </p:cNvCxnSpPr>
          <p:nvPr/>
        </p:nvCxnSpPr>
        <p:spPr>
          <a:xfrm>
            <a:off x="3575600" y="4517925"/>
            <a:ext cx="663600" cy="0"/>
          </a:xfrm>
          <a:prstGeom prst="straightConnector1">
            <a:avLst/>
          </a:prstGeom>
          <a:noFill/>
          <a:ln cap="flat" cmpd="sng" w="9525">
            <a:solidFill>
              <a:schemeClr val="dk2"/>
            </a:solidFill>
            <a:prstDash val="solid"/>
            <a:round/>
            <a:headEnd len="med" w="med" type="none"/>
            <a:tailEnd len="med" w="med" type="triangle"/>
          </a:ln>
        </p:spPr>
      </p:cxnSp>
      <p:sp>
        <p:nvSpPr>
          <p:cNvPr id="962" name="Google Shape;962;g5c164b5d39_0_170"/>
          <p:cNvSpPr/>
          <p:nvPr/>
        </p:nvSpPr>
        <p:spPr>
          <a:xfrm>
            <a:off x="326100" y="5080575"/>
            <a:ext cx="3256500" cy="8301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Propagating multiple frames at the same time through the network results in better performance </a:t>
            </a:r>
            <a:r>
              <a:rPr lang="de-DE">
                <a:solidFill>
                  <a:schemeClr val="dk1"/>
                </a:solidFill>
              </a:rPr>
              <a:t>[8], [10]</a:t>
            </a:r>
            <a:endParaRPr sz="1400">
              <a:solidFill>
                <a:schemeClr val="dk1"/>
              </a:solidFill>
              <a:latin typeface="Arial"/>
              <a:ea typeface="Arial"/>
              <a:cs typeface="Arial"/>
              <a:sym typeface="Arial"/>
            </a:endParaRPr>
          </a:p>
        </p:txBody>
      </p:sp>
      <p:sp>
        <p:nvSpPr>
          <p:cNvPr id="963" name="Google Shape;963;g5c164b5d39_0_170"/>
          <p:cNvSpPr/>
          <p:nvPr/>
        </p:nvSpPr>
        <p:spPr>
          <a:xfrm>
            <a:off x="4246200" y="5080575"/>
            <a:ext cx="4746000" cy="830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a:solidFill>
                  <a:schemeClr val="dk1"/>
                </a:solidFill>
              </a:rPr>
              <a:t>Networks processing multiple frames at the same time can provide better flexibility on how to propagate them through the network</a:t>
            </a:r>
            <a:endParaRPr sz="1400">
              <a:solidFill>
                <a:schemeClr val="dk1"/>
              </a:solidFill>
              <a:latin typeface="Arial"/>
              <a:ea typeface="Arial"/>
              <a:cs typeface="Arial"/>
              <a:sym typeface="Arial"/>
            </a:endParaRPr>
          </a:p>
        </p:txBody>
      </p:sp>
      <p:cxnSp>
        <p:nvCxnSpPr>
          <p:cNvPr id="964" name="Google Shape;964;g5c164b5d39_0_170"/>
          <p:cNvCxnSpPr>
            <a:stCxn id="962" idx="3"/>
            <a:endCxn id="963" idx="1"/>
          </p:cNvCxnSpPr>
          <p:nvPr/>
        </p:nvCxnSpPr>
        <p:spPr>
          <a:xfrm>
            <a:off x="3582600" y="5495625"/>
            <a:ext cx="663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Google Shape;969;g5c164b5d39_0_177"/>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377825" lvl="0" marL="719999" rtl="0" algn="l">
              <a:lnSpc>
                <a:spcPct val="114000"/>
              </a:lnSpc>
              <a:spcBef>
                <a:spcPts val="0"/>
              </a:spcBef>
              <a:spcAft>
                <a:spcPts val="0"/>
              </a:spcAft>
              <a:buSzPts val="2200"/>
              <a:buAutoNum type="arabicPeriod"/>
            </a:pPr>
            <a:r>
              <a:rPr lang="de-DE" sz="2200">
                <a:solidFill>
                  <a:srgbClr val="000000"/>
                </a:solidFill>
              </a:rPr>
              <a:t>Comparison of different approaches </a:t>
            </a:r>
            <a:endParaRPr sz="2200">
              <a:solidFill>
                <a:srgbClr val="000000"/>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General</a:t>
            </a:r>
            <a:endParaRPr sz="2200">
              <a:solidFill>
                <a:srgbClr val="B7B7B7"/>
              </a:solidFill>
            </a:endParaRPr>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Conclusion Computational power</a:t>
            </a:r>
            <a:endParaRPr sz="2200">
              <a:solidFill>
                <a:srgbClr val="B7B7B7"/>
              </a:solidFill>
            </a:endParaRPr>
          </a:p>
          <a:p>
            <a:pPr indent="-215900" lvl="1" marL="1439999" rtl="0" algn="l">
              <a:lnSpc>
                <a:spcPct val="114000"/>
              </a:lnSpc>
              <a:spcBef>
                <a:spcPts val="0"/>
              </a:spcBef>
              <a:spcAft>
                <a:spcPts val="0"/>
              </a:spcAft>
              <a:buClr>
                <a:srgbClr val="000000"/>
              </a:buClr>
              <a:buSzPts val="2200"/>
              <a:buAutoNum type="arabicPeriod"/>
            </a:pPr>
            <a:r>
              <a:rPr lang="de-DE" sz="2200">
                <a:solidFill>
                  <a:srgbClr val="000000"/>
                </a:solidFill>
              </a:rPr>
              <a:t>Conclusion perfomance</a:t>
            </a:r>
            <a:endParaRPr sz="2200">
              <a:solidFill>
                <a:srgbClr val="000000"/>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970" name="Google Shape;970;g5c164b5d39_0_17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971" name="Google Shape;971;g5c164b5d39_0_17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972" name="Google Shape;972;g5c164b5d39_0_17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g5c7742bae4_1_25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978" name="Google Shape;978;g5c7742bae4_1_255"/>
          <p:cNvSpPr txBox="1"/>
          <p:nvPr>
            <p:ph type="title"/>
          </p:nvPr>
        </p:nvSpPr>
        <p:spPr>
          <a:xfrm>
            <a:off x="307982" y="774828"/>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5.3 Conclusion Perfomance</a:t>
            </a:r>
            <a:endParaRPr/>
          </a:p>
        </p:txBody>
      </p:sp>
      <p:sp>
        <p:nvSpPr>
          <p:cNvPr id="979" name="Google Shape;979;g5c7742bae4_1_255"/>
          <p:cNvSpPr txBox="1"/>
          <p:nvPr/>
        </p:nvSpPr>
        <p:spPr>
          <a:xfrm>
            <a:off x="315912" y="1432098"/>
            <a:ext cx="1873200" cy="3537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lang="de-DE" sz="2200">
                <a:solidFill>
                  <a:schemeClr val="dk1"/>
                </a:solidFill>
                <a:latin typeface="Arial"/>
                <a:ea typeface="Arial"/>
                <a:cs typeface="Arial"/>
                <a:sym typeface="Arial"/>
              </a:rPr>
              <a:t>Observation</a:t>
            </a:r>
            <a:endParaRPr/>
          </a:p>
        </p:txBody>
      </p:sp>
      <p:sp>
        <p:nvSpPr>
          <p:cNvPr id="980" name="Google Shape;980;g5c7742bae4_1_255"/>
          <p:cNvSpPr txBox="1"/>
          <p:nvPr/>
        </p:nvSpPr>
        <p:spPr>
          <a:xfrm>
            <a:off x="4040805" y="1437532"/>
            <a:ext cx="1873200" cy="3537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lang="de-DE" sz="2200">
                <a:solidFill>
                  <a:schemeClr val="dk1"/>
                </a:solidFill>
                <a:latin typeface="Arial"/>
                <a:ea typeface="Arial"/>
                <a:cs typeface="Arial"/>
                <a:sym typeface="Arial"/>
              </a:rPr>
              <a:t>Hypothesis</a:t>
            </a:r>
            <a:endParaRPr/>
          </a:p>
        </p:txBody>
      </p:sp>
      <p:sp>
        <p:nvSpPr>
          <p:cNvPr id="981" name="Google Shape;981;g5c7742bae4_1_255"/>
          <p:cNvSpPr/>
          <p:nvPr/>
        </p:nvSpPr>
        <p:spPr>
          <a:xfrm>
            <a:off x="315912" y="4197247"/>
            <a:ext cx="3256500" cy="6516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sz="1400">
                <a:solidFill>
                  <a:schemeClr val="dk1"/>
                </a:solidFill>
                <a:latin typeface="Arial"/>
                <a:ea typeface="Arial"/>
                <a:cs typeface="Arial"/>
                <a:sym typeface="Arial"/>
              </a:rPr>
              <a:t>[2] with multiple LSTMs comparatively bad</a:t>
            </a:r>
            <a:endParaRPr sz="1400">
              <a:solidFill>
                <a:schemeClr val="dk1"/>
              </a:solidFill>
              <a:latin typeface="Arial"/>
              <a:ea typeface="Arial"/>
              <a:cs typeface="Arial"/>
              <a:sym typeface="Arial"/>
            </a:endParaRPr>
          </a:p>
        </p:txBody>
      </p:sp>
      <p:sp>
        <p:nvSpPr>
          <p:cNvPr id="982" name="Google Shape;982;g5c7742bae4_1_255"/>
          <p:cNvSpPr/>
          <p:nvPr/>
        </p:nvSpPr>
        <p:spPr>
          <a:xfrm>
            <a:off x="4021632" y="4217039"/>
            <a:ext cx="4784100" cy="6018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1" lang="de-DE" sz="1400">
                <a:solidFill>
                  <a:schemeClr val="dk1"/>
                </a:solidFill>
                <a:latin typeface="Arial"/>
                <a:ea typeface="Arial"/>
                <a:cs typeface="Arial"/>
                <a:sym typeface="Arial"/>
              </a:rPr>
              <a:t>one RNN module is enough</a:t>
            </a:r>
            <a:endParaRPr sz="1400">
              <a:solidFill>
                <a:schemeClr val="dk1"/>
              </a:solidFill>
              <a:latin typeface="Arial"/>
              <a:ea typeface="Arial"/>
              <a:cs typeface="Arial"/>
              <a:sym typeface="Arial"/>
            </a:endParaRPr>
          </a:p>
        </p:txBody>
      </p:sp>
      <p:cxnSp>
        <p:nvCxnSpPr>
          <p:cNvPr id="983" name="Google Shape;983;g5c7742bae4_1_255"/>
          <p:cNvCxnSpPr>
            <a:stCxn id="981" idx="3"/>
            <a:endCxn id="982" idx="1"/>
          </p:cNvCxnSpPr>
          <p:nvPr/>
        </p:nvCxnSpPr>
        <p:spPr>
          <a:xfrm flipH="1" rot="10800000">
            <a:off x="3572412" y="4517947"/>
            <a:ext cx="449100" cy="5100"/>
          </a:xfrm>
          <a:prstGeom prst="straightConnector1">
            <a:avLst/>
          </a:prstGeom>
          <a:noFill/>
          <a:ln cap="flat" cmpd="sng" w="9525">
            <a:solidFill>
              <a:schemeClr val="dk1"/>
            </a:solidFill>
            <a:prstDash val="solid"/>
            <a:round/>
            <a:headEnd len="sm" w="sm" type="none"/>
            <a:tailEnd len="med" w="med" type="triangle"/>
          </a:ln>
        </p:spPr>
      </p:cxnSp>
      <p:sp>
        <p:nvSpPr>
          <p:cNvPr id="984" name="Google Shape;984;g5c7742bae4_1_255"/>
          <p:cNvSpPr/>
          <p:nvPr/>
        </p:nvSpPr>
        <p:spPr>
          <a:xfrm>
            <a:off x="307982" y="4966003"/>
            <a:ext cx="3256500" cy="6516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sz="1400">
                <a:solidFill>
                  <a:schemeClr val="dk1"/>
                </a:solidFill>
                <a:latin typeface="Arial"/>
                <a:ea typeface="Arial"/>
                <a:cs typeface="Arial"/>
                <a:sym typeface="Arial"/>
              </a:rPr>
              <a:t>[3] comparatively low map on ImageNet Vid</a:t>
            </a:r>
            <a:endParaRPr sz="1400">
              <a:solidFill>
                <a:schemeClr val="dk1"/>
              </a:solidFill>
              <a:latin typeface="Arial"/>
              <a:ea typeface="Arial"/>
              <a:cs typeface="Arial"/>
              <a:sym typeface="Arial"/>
            </a:endParaRPr>
          </a:p>
        </p:txBody>
      </p:sp>
      <p:sp>
        <p:nvSpPr>
          <p:cNvPr id="985" name="Google Shape;985;g5c7742bae4_1_255"/>
          <p:cNvSpPr/>
          <p:nvPr/>
        </p:nvSpPr>
        <p:spPr>
          <a:xfrm>
            <a:off x="4002457" y="4932322"/>
            <a:ext cx="4784100" cy="7386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1" lang="de-DE" sz="1400">
                <a:solidFill>
                  <a:schemeClr val="dk1"/>
                </a:solidFill>
                <a:latin typeface="Arial"/>
                <a:ea typeface="Arial"/>
                <a:cs typeface="Arial"/>
                <a:sym typeface="Arial"/>
              </a:rPr>
              <a:t>better to use Box-level or Feature-level approaches instead of FlowNets </a:t>
            </a:r>
            <a:endParaRPr/>
          </a:p>
        </p:txBody>
      </p:sp>
      <p:cxnSp>
        <p:nvCxnSpPr>
          <p:cNvPr id="986" name="Google Shape;986;g5c7742bae4_1_255"/>
          <p:cNvCxnSpPr>
            <a:stCxn id="984" idx="3"/>
            <a:endCxn id="985" idx="1"/>
          </p:cNvCxnSpPr>
          <p:nvPr/>
        </p:nvCxnSpPr>
        <p:spPr>
          <a:xfrm>
            <a:off x="3564482" y="5291803"/>
            <a:ext cx="438000" cy="9900"/>
          </a:xfrm>
          <a:prstGeom prst="straightConnector1">
            <a:avLst/>
          </a:prstGeom>
          <a:noFill/>
          <a:ln cap="flat" cmpd="sng" w="9525">
            <a:solidFill>
              <a:schemeClr val="dk1"/>
            </a:solidFill>
            <a:prstDash val="solid"/>
            <a:round/>
            <a:headEnd len="sm" w="sm" type="none"/>
            <a:tailEnd len="med" w="med" type="triangle"/>
          </a:ln>
        </p:spPr>
      </p:cxnSp>
      <p:sp>
        <p:nvSpPr>
          <p:cNvPr id="987" name="Google Shape;987;g5c7742bae4_1_255"/>
          <p:cNvSpPr/>
          <p:nvPr/>
        </p:nvSpPr>
        <p:spPr>
          <a:xfrm>
            <a:off x="307982" y="2719365"/>
            <a:ext cx="3256500" cy="6117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sz="1400">
                <a:solidFill>
                  <a:schemeClr val="dk1"/>
                </a:solidFill>
                <a:latin typeface="Arial"/>
                <a:ea typeface="Arial"/>
                <a:cs typeface="Arial"/>
                <a:sym typeface="Arial"/>
              </a:rPr>
              <a:t>[1] better prediction quality then [</a:t>
            </a:r>
            <a:r>
              <a:rPr lang="de-DE">
                <a:solidFill>
                  <a:schemeClr val="dk1"/>
                </a:solidFill>
              </a:rPr>
              <a:t>6</a:t>
            </a:r>
            <a:r>
              <a:rPr lang="de-DE" sz="1400">
                <a:solidFill>
                  <a:schemeClr val="dk1"/>
                </a:solidFill>
                <a:latin typeface="Arial"/>
                <a:ea typeface="Arial"/>
                <a:cs typeface="Arial"/>
                <a:sym typeface="Arial"/>
              </a:rPr>
              <a:t>] on KITTI</a:t>
            </a:r>
            <a:endParaRPr sz="1400">
              <a:solidFill>
                <a:schemeClr val="dk1"/>
              </a:solidFill>
              <a:latin typeface="Arial"/>
              <a:ea typeface="Arial"/>
              <a:cs typeface="Arial"/>
              <a:sym typeface="Arial"/>
            </a:endParaRPr>
          </a:p>
        </p:txBody>
      </p:sp>
      <p:sp>
        <p:nvSpPr>
          <p:cNvPr id="988" name="Google Shape;988;g5c7742bae4_1_255"/>
          <p:cNvSpPr/>
          <p:nvPr/>
        </p:nvSpPr>
        <p:spPr>
          <a:xfrm>
            <a:off x="4021632" y="2647465"/>
            <a:ext cx="4792200" cy="7554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1" lang="de-DE" sz="1400">
                <a:solidFill>
                  <a:schemeClr val="dk1"/>
                </a:solidFill>
                <a:latin typeface="Arial"/>
                <a:ea typeface="Arial"/>
                <a:cs typeface="Arial"/>
                <a:sym typeface="Arial"/>
              </a:rPr>
              <a:t>RNN processing on multiple frames better then RNNs processing on regions within a single frame</a:t>
            </a:r>
            <a:endParaRPr/>
          </a:p>
        </p:txBody>
      </p:sp>
      <p:cxnSp>
        <p:nvCxnSpPr>
          <p:cNvPr id="989" name="Google Shape;989;g5c7742bae4_1_255"/>
          <p:cNvCxnSpPr>
            <a:stCxn id="987" idx="3"/>
            <a:endCxn id="988" idx="1"/>
          </p:cNvCxnSpPr>
          <p:nvPr/>
        </p:nvCxnSpPr>
        <p:spPr>
          <a:xfrm>
            <a:off x="3564482" y="3025215"/>
            <a:ext cx="457200" cy="0"/>
          </a:xfrm>
          <a:prstGeom prst="straightConnector1">
            <a:avLst/>
          </a:prstGeom>
          <a:noFill/>
          <a:ln cap="flat" cmpd="sng" w="9525">
            <a:solidFill>
              <a:schemeClr val="dk1"/>
            </a:solidFill>
            <a:prstDash val="solid"/>
            <a:round/>
            <a:headEnd len="sm" w="sm" type="none"/>
            <a:tailEnd len="med" w="med" type="triangle"/>
          </a:ln>
        </p:spPr>
      </p:cxnSp>
      <p:sp>
        <p:nvSpPr>
          <p:cNvPr id="990" name="Google Shape;990;g5c7742bae4_1_255"/>
          <p:cNvSpPr/>
          <p:nvPr/>
        </p:nvSpPr>
        <p:spPr>
          <a:xfrm>
            <a:off x="315912" y="3554018"/>
            <a:ext cx="3256500" cy="4863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sz="1400">
                <a:solidFill>
                  <a:schemeClr val="dk1"/>
                </a:solidFill>
                <a:latin typeface="Arial"/>
                <a:ea typeface="Arial"/>
                <a:cs typeface="Arial"/>
                <a:sym typeface="Arial"/>
              </a:rPr>
              <a:t>[</a:t>
            </a:r>
            <a:r>
              <a:rPr lang="de-DE">
                <a:solidFill>
                  <a:schemeClr val="dk1"/>
                </a:solidFill>
              </a:rPr>
              <a:t>10</a:t>
            </a:r>
            <a:r>
              <a:rPr lang="de-DE" sz="1400">
                <a:solidFill>
                  <a:schemeClr val="dk1"/>
                </a:solidFill>
                <a:latin typeface="Arial"/>
                <a:ea typeface="Arial"/>
                <a:cs typeface="Arial"/>
                <a:sym typeface="Arial"/>
              </a:rPr>
              <a:t>] good results</a:t>
            </a:r>
            <a:endParaRPr sz="1400">
              <a:solidFill>
                <a:schemeClr val="dk1"/>
              </a:solidFill>
              <a:latin typeface="Arial"/>
              <a:ea typeface="Arial"/>
              <a:cs typeface="Arial"/>
              <a:sym typeface="Arial"/>
            </a:endParaRPr>
          </a:p>
        </p:txBody>
      </p:sp>
      <p:sp>
        <p:nvSpPr>
          <p:cNvPr id="991" name="Google Shape;991;g5c7742bae4_1_255"/>
          <p:cNvSpPr/>
          <p:nvPr/>
        </p:nvSpPr>
        <p:spPr>
          <a:xfrm>
            <a:off x="4021632" y="3506919"/>
            <a:ext cx="4792200" cy="6018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1" lang="de-DE" sz="1400">
                <a:solidFill>
                  <a:schemeClr val="dk1"/>
                </a:solidFill>
                <a:latin typeface="Arial"/>
                <a:ea typeface="Arial"/>
                <a:cs typeface="Arial"/>
                <a:sym typeface="Arial"/>
              </a:rPr>
              <a:t>Beneficial to use RNNs to look also on different scales not only at different time steps</a:t>
            </a:r>
            <a:endParaRPr sz="1400">
              <a:solidFill>
                <a:schemeClr val="dk1"/>
              </a:solidFill>
              <a:latin typeface="Arial"/>
              <a:ea typeface="Arial"/>
              <a:cs typeface="Arial"/>
              <a:sym typeface="Arial"/>
            </a:endParaRPr>
          </a:p>
        </p:txBody>
      </p:sp>
      <p:cxnSp>
        <p:nvCxnSpPr>
          <p:cNvPr id="992" name="Google Shape;992;g5c7742bae4_1_255"/>
          <p:cNvCxnSpPr>
            <a:stCxn id="990" idx="3"/>
            <a:endCxn id="991" idx="1"/>
          </p:cNvCxnSpPr>
          <p:nvPr/>
        </p:nvCxnSpPr>
        <p:spPr>
          <a:xfrm>
            <a:off x="3572412" y="3797168"/>
            <a:ext cx="449100" cy="10800"/>
          </a:xfrm>
          <a:prstGeom prst="straightConnector1">
            <a:avLst/>
          </a:prstGeom>
          <a:noFill/>
          <a:ln cap="flat" cmpd="sng" w="9525">
            <a:solidFill>
              <a:schemeClr val="dk1"/>
            </a:solidFill>
            <a:prstDash val="solid"/>
            <a:round/>
            <a:headEnd len="sm" w="sm" type="none"/>
            <a:tailEnd len="med" w="med" type="triangle"/>
          </a:ln>
        </p:spPr>
      </p:cxnSp>
      <p:sp>
        <p:nvSpPr>
          <p:cNvPr id="993" name="Google Shape;993;g5c7742bae4_1_255"/>
          <p:cNvSpPr/>
          <p:nvPr/>
        </p:nvSpPr>
        <p:spPr>
          <a:xfrm>
            <a:off x="315912" y="1944240"/>
            <a:ext cx="3256500" cy="6129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sz="1400">
                <a:solidFill>
                  <a:schemeClr val="dk1"/>
                </a:solidFill>
                <a:latin typeface="Arial"/>
                <a:ea typeface="Arial"/>
                <a:cs typeface="Arial"/>
                <a:sym typeface="Arial"/>
              </a:rPr>
              <a:t>[</a:t>
            </a:r>
            <a:r>
              <a:rPr lang="de-DE">
                <a:solidFill>
                  <a:schemeClr val="dk1"/>
                </a:solidFill>
              </a:rPr>
              <a:t>8</a:t>
            </a:r>
            <a:r>
              <a:rPr lang="de-DE" sz="1400">
                <a:solidFill>
                  <a:schemeClr val="dk1"/>
                </a:solidFill>
                <a:latin typeface="Arial"/>
                <a:ea typeface="Arial"/>
                <a:cs typeface="Arial"/>
                <a:sym typeface="Arial"/>
              </a:rPr>
              <a:t>] and [</a:t>
            </a:r>
            <a:r>
              <a:rPr lang="de-DE">
                <a:solidFill>
                  <a:schemeClr val="dk1"/>
                </a:solidFill>
              </a:rPr>
              <a:t>10</a:t>
            </a:r>
            <a:r>
              <a:rPr lang="de-DE" sz="1400">
                <a:solidFill>
                  <a:schemeClr val="dk1"/>
                </a:solidFill>
                <a:latin typeface="Arial"/>
                <a:ea typeface="Arial"/>
                <a:cs typeface="Arial"/>
                <a:sym typeface="Arial"/>
              </a:rPr>
              <a:t>] on ImageNet Vid and both processing on multiple frames </a:t>
            </a:r>
            <a:endParaRPr sz="1400">
              <a:solidFill>
                <a:schemeClr val="dk1"/>
              </a:solidFill>
              <a:latin typeface="Arial"/>
              <a:ea typeface="Arial"/>
              <a:cs typeface="Arial"/>
              <a:sym typeface="Arial"/>
            </a:endParaRPr>
          </a:p>
        </p:txBody>
      </p:sp>
      <p:sp>
        <p:nvSpPr>
          <p:cNvPr id="994" name="Google Shape;994;g5c7742bae4_1_255"/>
          <p:cNvSpPr/>
          <p:nvPr/>
        </p:nvSpPr>
        <p:spPr>
          <a:xfrm>
            <a:off x="4040680" y="1941624"/>
            <a:ext cx="4746000" cy="6018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1" lang="de-DE" sz="1400">
                <a:solidFill>
                  <a:schemeClr val="dk1"/>
                </a:solidFill>
                <a:latin typeface="Arial"/>
                <a:ea typeface="Arial"/>
                <a:cs typeface="Arial"/>
                <a:sym typeface="Arial"/>
              </a:rPr>
              <a:t>Very beneficial to use </a:t>
            </a:r>
            <a:r>
              <a:rPr b="1" lang="de-DE">
                <a:solidFill>
                  <a:schemeClr val="dk1"/>
                </a:solidFill>
              </a:rPr>
              <a:t>previous and future frames </a:t>
            </a:r>
            <a:endParaRPr sz="1400">
              <a:solidFill>
                <a:schemeClr val="dk1"/>
              </a:solidFill>
              <a:latin typeface="Arial"/>
              <a:ea typeface="Arial"/>
              <a:cs typeface="Arial"/>
              <a:sym typeface="Arial"/>
            </a:endParaRPr>
          </a:p>
        </p:txBody>
      </p:sp>
      <p:cxnSp>
        <p:nvCxnSpPr>
          <p:cNvPr id="995" name="Google Shape;995;g5c7742bae4_1_255"/>
          <p:cNvCxnSpPr>
            <a:stCxn id="993" idx="3"/>
            <a:endCxn id="994" idx="1"/>
          </p:cNvCxnSpPr>
          <p:nvPr/>
        </p:nvCxnSpPr>
        <p:spPr>
          <a:xfrm flipH="1" rot="10800000">
            <a:off x="3572412" y="2242590"/>
            <a:ext cx="468300" cy="8100"/>
          </a:xfrm>
          <a:prstGeom prst="straightConnector1">
            <a:avLst/>
          </a:prstGeom>
          <a:noFill/>
          <a:ln cap="flat" cmpd="sng" w="9525">
            <a:solidFill>
              <a:schemeClr val="dk1"/>
            </a:solidFill>
            <a:prstDash val="solid"/>
            <a:round/>
            <a:headEnd len="sm" w="sm" type="none"/>
            <a:tailEnd len="med" w="med" type="triangle"/>
          </a:ln>
        </p:spPr>
      </p:cxnSp>
      <p:sp>
        <p:nvSpPr>
          <p:cNvPr id="996" name="Google Shape;996;g5c7742bae4_1_255"/>
          <p:cNvSpPr/>
          <p:nvPr/>
        </p:nvSpPr>
        <p:spPr>
          <a:xfrm>
            <a:off x="307982" y="5821585"/>
            <a:ext cx="3256500" cy="6516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de-DE" sz="1400">
                <a:solidFill>
                  <a:schemeClr val="dk1"/>
                </a:solidFill>
                <a:latin typeface="Arial"/>
                <a:ea typeface="Arial"/>
                <a:cs typeface="Arial"/>
                <a:sym typeface="Arial"/>
              </a:rPr>
              <a:t>[5] leading results on OTB challenge dataset</a:t>
            </a:r>
            <a:endParaRPr sz="1400">
              <a:solidFill>
                <a:schemeClr val="dk1"/>
              </a:solidFill>
              <a:latin typeface="Arial"/>
              <a:ea typeface="Arial"/>
              <a:cs typeface="Arial"/>
              <a:sym typeface="Arial"/>
            </a:endParaRPr>
          </a:p>
        </p:txBody>
      </p:sp>
      <p:sp>
        <p:nvSpPr>
          <p:cNvPr id="997" name="Google Shape;997;g5c7742bae4_1_255"/>
          <p:cNvSpPr/>
          <p:nvPr/>
        </p:nvSpPr>
        <p:spPr>
          <a:xfrm>
            <a:off x="4002457" y="5787904"/>
            <a:ext cx="4784100" cy="7386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1" lang="de-DE" sz="1400">
                <a:solidFill>
                  <a:schemeClr val="dk1"/>
                </a:solidFill>
                <a:latin typeface="Arial"/>
                <a:ea typeface="Arial"/>
                <a:cs typeface="Arial"/>
                <a:sym typeface="Arial"/>
              </a:rPr>
              <a:t>Combination of Box-Level and Feature-Level approaches leads to promising results</a:t>
            </a:r>
            <a:endParaRPr/>
          </a:p>
        </p:txBody>
      </p:sp>
      <p:cxnSp>
        <p:nvCxnSpPr>
          <p:cNvPr id="998" name="Google Shape;998;g5c7742bae4_1_255"/>
          <p:cNvCxnSpPr>
            <a:stCxn id="996" idx="3"/>
            <a:endCxn id="997" idx="1"/>
          </p:cNvCxnSpPr>
          <p:nvPr/>
        </p:nvCxnSpPr>
        <p:spPr>
          <a:xfrm>
            <a:off x="3564482" y="6147385"/>
            <a:ext cx="438000" cy="9900"/>
          </a:xfrm>
          <a:prstGeom prst="straightConnector1">
            <a:avLst/>
          </a:prstGeom>
          <a:noFill/>
          <a:ln cap="flat" cmpd="sng" w="9525">
            <a:solidFill>
              <a:schemeClr val="dk1"/>
            </a:solidFill>
            <a:prstDash val="solid"/>
            <a:round/>
            <a:headEnd len="sm" w="sm" type="none"/>
            <a:tailEnd len="med" w="med" type="triangle"/>
          </a:ln>
        </p:spPr>
      </p:cxnSp>
      <p:sp>
        <p:nvSpPr>
          <p:cNvPr id="999" name="Google Shape;999;g5c7742bae4_1_25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
          <p:cNvSpPr txBox="1"/>
          <p:nvPr>
            <p:ph idx="1" type="body"/>
          </p:nvPr>
        </p:nvSpPr>
        <p:spPr>
          <a:xfrm>
            <a:off x="319100" y="1771650"/>
            <a:ext cx="8508900" cy="46902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Image object detection history.</a:t>
            </a:r>
            <a:endParaRPr/>
          </a:p>
          <a:p>
            <a:pPr indent="-317500" lvl="0" marL="457200" rtl="0" algn="l">
              <a:lnSpc>
                <a:spcPct val="114000"/>
              </a:lnSpc>
              <a:spcBef>
                <a:spcPts val="0"/>
              </a:spcBef>
              <a:spcAft>
                <a:spcPts val="0"/>
              </a:spcAft>
              <a:buSzPts val="1400"/>
              <a:buChar char="-"/>
            </a:pPr>
            <a:r>
              <a:rPr lang="de-DE"/>
              <a:t>Bayesian methods before deep learning</a:t>
            </a:r>
            <a:endParaRPr/>
          </a:p>
          <a:p>
            <a:pPr indent="-317500" lvl="0" marL="457200" rtl="0" algn="l">
              <a:lnSpc>
                <a:spcPct val="114000"/>
              </a:lnSpc>
              <a:spcBef>
                <a:spcPts val="0"/>
              </a:spcBef>
              <a:spcAft>
                <a:spcPts val="0"/>
              </a:spcAft>
              <a:buSzPts val="1400"/>
              <a:buChar char="-"/>
            </a:pPr>
            <a:r>
              <a:rPr lang="de-DE"/>
              <a:t>ImageNet challenge and VID [15]</a:t>
            </a:r>
            <a:endParaRPr/>
          </a:p>
          <a:p>
            <a:pPr indent="-317500" lvl="0" marL="457200" rtl="0" algn="l">
              <a:lnSpc>
                <a:spcPct val="114000"/>
              </a:lnSpc>
              <a:spcBef>
                <a:spcPts val="0"/>
              </a:spcBef>
              <a:spcAft>
                <a:spcPts val="0"/>
              </a:spcAft>
              <a:buSzPts val="1400"/>
              <a:buChar char="-"/>
            </a:pPr>
            <a:r>
              <a:rPr lang="de-DE"/>
              <a:t>Deep Learning and AlexNet [16]</a:t>
            </a:r>
            <a:endParaRPr/>
          </a:p>
          <a:p>
            <a:pPr indent="0" lvl="0" marL="0" rtl="0" algn="l">
              <a:lnSpc>
                <a:spcPct val="114000"/>
              </a:lnSpc>
              <a:spcBef>
                <a:spcPts val="0"/>
              </a:spcBef>
              <a:spcAft>
                <a:spcPts val="0"/>
              </a:spcAft>
              <a:buNone/>
            </a:pPr>
            <a:r>
              <a:rPr lang="de-DE"/>
              <a:t>Single stage and 2-stage image object detectors.</a:t>
            </a:r>
            <a:endParaRPr/>
          </a:p>
          <a:p>
            <a:pPr indent="-317500" lvl="0" marL="457200" rtl="0" algn="l">
              <a:lnSpc>
                <a:spcPct val="114000"/>
              </a:lnSpc>
              <a:spcBef>
                <a:spcPts val="0"/>
              </a:spcBef>
              <a:spcAft>
                <a:spcPts val="0"/>
              </a:spcAft>
              <a:buSzPts val="1400"/>
              <a:buChar char="-"/>
            </a:pPr>
            <a:r>
              <a:rPr lang="de-DE"/>
              <a:t>A two-stage pipeline firstly generates region proposals, which are then classified and refined. (R-CNN, Fast R-CNN, Faster R-CNN). [17]</a:t>
            </a:r>
            <a:endParaRPr/>
          </a:p>
          <a:p>
            <a:pPr indent="-317500" lvl="0" marL="457200" rtl="0" algn="l">
              <a:lnSpc>
                <a:spcPct val="114000"/>
              </a:lnSpc>
              <a:spcBef>
                <a:spcPts val="0"/>
              </a:spcBef>
              <a:spcAft>
                <a:spcPts val="0"/>
              </a:spcAft>
              <a:buSzPts val="1400"/>
              <a:buChar char="-"/>
            </a:pPr>
            <a:r>
              <a:rPr lang="de-DE"/>
              <a:t>A single-stage method is often more efficient but less accurate. Directly regress on bounding boxes and classes. (YOLOv3, SSD) [18], [19]</a:t>
            </a:r>
            <a:endParaRPr/>
          </a:p>
          <a:p>
            <a:pPr indent="0" lvl="0" marL="0" rtl="0" algn="l">
              <a:lnSpc>
                <a:spcPct val="114000"/>
              </a:lnSpc>
              <a:spcBef>
                <a:spcPts val="0"/>
              </a:spcBef>
              <a:spcAft>
                <a:spcPts val="0"/>
              </a:spcAft>
              <a:buNone/>
            </a:pPr>
            <a:r>
              <a:rPr lang="de-DE"/>
              <a:t>Why is video object detection harder?</a:t>
            </a:r>
            <a:endParaRPr/>
          </a:p>
          <a:p>
            <a:pPr indent="-317500" lvl="0" marL="457200" rtl="0" algn="l">
              <a:lnSpc>
                <a:spcPct val="114000"/>
              </a:lnSpc>
              <a:spcBef>
                <a:spcPts val="0"/>
              </a:spcBef>
              <a:spcAft>
                <a:spcPts val="0"/>
              </a:spcAft>
              <a:buSzPts val="1400"/>
              <a:buChar char="-"/>
            </a:pPr>
            <a:r>
              <a:rPr lang="de-DE"/>
              <a:t>Large size</a:t>
            </a:r>
            <a:endParaRPr/>
          </a:p>
          <a:p>
            <a:pPr indent="-317500" lvl="0" marL="457200" rtl="0" algn="l">
              <a:lnSpc>
                <a:spcPct val="114000"/>
              </a:lnSpc>
              <a:spcBef>
                <a:spcPts val="0"/>
              </a:spcBef>
              <a:spcAft>
                <a:spcPts val="0"/>
              </a:spcAft>
              <a:buSzPts val="1400"/>
              <a:buChar char="-"/>
            </a:pPr>
            <a:r>
              <a:rPr lang="de-DE"/>
              <a:t>Motion blur</a:t>
            </a:r>
            <a:endParaRPr/>
          </a:p>
          <a:p>
            <a:pPr indent="-317500" lvl="0" marL="457200" rtl="0" algn="l">
              <a:lnSpc>
                <a:spcPct val="114000"/>
              </a:lnSpc>
              <a:spcBef>
                <a:spcPts val="0"/>
              </a:spcBef>
              <a:spcAft>
                <a:spcPts val="0"/>
              </a:spcAft>
              <a:buSzPts val="1400"/>
              <a:buChar char="-"/>
            </a:pPr>
            <a:r>
              <a:rPr lang="de-DE"/>
              <a:t>Quality</a:t>
            </a:r>
            <a:r>
              <a:rPr lang="de-DE"/>
              <a:t> of the dataset</a:t>
            </a:r>
            <a:endParaRPr/>
          </a:p>
          <a:p>
            <a:pPr indent="-317500" lvl="0" marL="457200" rtl="0" algn="l">
              <a:lnSpc>
                <a:spcPct val="114000"/>
              </a:lnSpc>
              <a:spcBef>
                <a:spcPts val="0"/>
              </a:spcBef>
              <a:spcAft>
                <a:spcPts val="0"/>
              </a:spcAft>
              <a:buSzPts val="1400"/>
              <a:buChar char="-"/>
            </a:pPr>
            <a:r>
              <a:rPr lang="de-DE"/>
              <a:t>Partial occlusion</a:t>
            </a:r>
            <a:endParaRPr/>
          </a:p>
          <a:p>
            <a:pPr indent="-317500" lvl="0" marL="457200" rtl="0" algn="l">
              <a:lnSpc>
                <a:spcPct val="114000"/>
              </a:lnSpc>
              <a:spcBef>
                <a:spcPts val="0"/>
              </a:spcBef>
              <a:spcAft>
                <a:spcPts val="0"/>
              </a:spcAft>
              <a:buSzPts val="1400"/>
              <a:buChar char="-"/>
            </a:pPr>
            <a:r>
              <a:rPr lang="de-DE"/>
              <a:t>Unconventional Poses</a:t>
            </a:r>
            <a:endParaRPr/>
          </a:p>
        </p:txBody>
      </p:sp>
      <p:sp>
        <p:nvSpPr>
          <p:cNvPr id="207" name="Google Shape;207;p3"/>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08" name="Google Shape;208;p3"/>
          <p:cNvSpPr txBox="1"/>
          <p:nvPr>
            <p:ph type="title"/>
          </p:nvPr>
        </p:nvSpPr>
        <p:spPr>
          <a:xfrm>
            <a:off x="319100" y="994328"/>
            <a:ext cx="8508900" cy="5631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1.1 Image and Video Object Detection</a:t>
            </a:r>
            <a:endParaRPr/>
          </a:p>
        </p:txBody>
      </p:sp>
      <p:sp>
        <p:nvSpPr>
          <p:cNvPr id="209" name="Google Shape;209;p3"/>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g5c164b5d39_0_191"/>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rgbClr val="B7B7B7"/>
              </a:buClr>
              <a:buSzPts val="2200"/>
              <a:buFont typeface="Arial"/>
              <a:buAutoNum type="arabicPeriod"/>
            </a:pPr>
            <a:r>
              <a:rPr lang="de-DE" sz="2200">
                <a:solidFill>
                  <a:srgbClr val="999999"/>
                </a:solidFill>
              </a:rPr>
              <a:t>Intro</a:t>
            </a:r>
            <a:endParaRPr sz="2200">
              <a:solidFill>
                <a:srgbClr val="999999"/>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a:t>
            </a:r>
            <a:r>
              <a:rPr lang="de-DE" sz="2200">
                <a:solidFill>
                  <a:srgbClr val="000000"/>
                </a:solidFill>
              </a:rPr>
              <a:t> </a:t>
            </a:r>
            <a:endParaRPr sz="2200">
              <a:solidFill>
                <a:srgbClr val="B7B7B7"/>
              </a:solidFill>
            </a:endParaRPr>
          </a:p>
          <a:p>
            <a:pPr indent="-377825" lvl="0" marL="719999" rtl="0" algn="l">
              <a:lnSpc>
                <a:spcPct val="114000"/>
              </a:lnSpc>
              <a:spcBef>
                <a:spcPts val="0"/>
              </a:spcBef>
              <a:spcAft>
                <a:spcPts val="0"/>
              </a:spcAft>
              <a:buClr>
                <a:srgbClr val="000000"/>
              </a:buClr>
              <a:buSzPts val="2200"/>
              <a:buAutoNum type="arabicPeriod"/>
            </a:pPr>
            <a:r>
              <a:rPr lang="de-DE" sz="2200">
                <a:solidFill>
                  <a:srgbClr val="000000"/>
                </a:solidFill>
              </a:rPr>
              <a:t>Outro</a:t>
            </a:r>
            <a:endParaRPr sz="2200">
              <a:solidFill>
                <a:srgbClr val="000000"/>
              </a:solidFill>
            </a:endParaRPr>
          </a:p>
          <a:p>
            <a:pPr indent="-215900" lvl="1" marL="1349999" rtl="0" algn="l">
              <a:lnSpc>
                <a:spcPct val="114000"/>
              </a:lnSpc>
              <a:spcBef>
                <a:spcPts val="0"/>
              </a:spcBef>
              <a:spcAft>
                <a:spcPts val="0"/>
              </a:spcAft>
              <a:buClr>
                <a:srgbClr val="000000"/>
              </a:buClr>
              <a:buSzPts val="2200"/>
              <a:buAutoNum type="arabicPeriod"/>
            </a:pPr>
            <a:r>
              <a:rPr lang="de-DE" sz="2200">
                <a:solidFill>
                  <a:srgbClr val="000000"/>
                </a:solidFill>
              </a:rPr>
              <a:t>Conclusion</a:t>
            </a:r>
            <a:endParaRPr sz="2200">
              <a:solidFill>
                <a:srgbClr val="B7B7B7"/>
              </a:solidFill>
            </a:endParaRPr>
          </a:p>
          <a:p>
            <a:pPr indent="-215900" lvl="1" marL="1349999" rtl="0" algn="l">
              <a:lnSpc>
                <a:spcPct val="114000"/>
              </a:lnSpc>
              <a:spcBef>
                <a:spcPts val="0"/>
              </a:spcBef>
              <a:spcAft>
                <a:spcPts val="0"/>
              </a:spcAft>
              <a:buClr>
                <a:srgbClr val="B7B7B7"/>
              </a:buClr>
              <a:buSzPts val="2200"/>
              <a:buAutoNum type="arabicPeriod"/>
            </a:pPr>
            <a:r>
              <a:rPr lang="de-DE" sz="2200">
                <a:solidFill>
                  <a:srgbClr val="B7B7B7"/>
                </a:solidFill>
              </a:rPr>
              <a:t>Further work</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1005" name="Google Shape;1005;g5c164b5d39_0_191"/>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006" name="Google Shape;1006;g5c164b5d39_0_19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1007" name="Google Shape;1007;g5c164b5d39_0_191"/>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g5c7a063fde_0_21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013" name="Google Shape;1013;g5c7a063fde_0_217"/>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6.1 Conclusion</a:t>
            </a:r>
            <a:endParaRPr/>
          </a:p>
        </p:txBody>
      </p:sp>
      <p:sp>
        <p:nvSpPr>
          <p:cNvPr id="1014" name="Google Shape;1014;g5c7a063fde_0_217"/>
          <p:cNvSpPr txBox="1"/>
          <p:nvPr/>
        </p:nvSpPr>
        <p:spPr>
          <a:xfrm>
            <a:off x="521758" y="1545015"/>
            <a:ext cx="7736400" cy="47832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lang="de-DE" sz="2200">
                <a:solidFill>
                  <a:schemeClr val="dk1"/>
                </a:solidFill>
                <a:latin typeface="Arial"/>
                <a:ea typeface="Arial"/>
                <a:cs typeface="Arial"/>
                <a:sym typeface="Arial"/>
              </a:rPr>
              <a:t>RNN</a:t>
            </a:r>
            <a:endParaRPr/>
          </a:p>
          <a:p>
            <a:pPr indent="-285750" lvl="0" marL="285750" marR="0" rtl="0" algn="l">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Beneficial to use RNNs in comparisons to similar non-recurrent networks</a:t>
            </a:r>
            <a:endParaRPr/>
          </a:p>
          <a:p>
            <a:pPr indent="-285750" lvl="0" marL="285750" marR="0" rtl="0" algn="l">
              <a:lnSpc>
                <a:spcPct val="114000"/>
              </a:lnSpc>
              <a:spcBef>
                <a:spcPts val="0"/>
              </a:spcBef>
              <a:spcAft>
                <a:spcPts val="0"/>
              </a:spcAft>
              <a:buClr>
                <a:schemeClr val="dk1"/>
              </a:buClr>
              <a:buSzPts val="2200"/>
              <a:buFont typeface="Arial"/>
              <a:buChar char="•"/>
            </a:pPr>
            <a:r>
              <a:rPr lang="de-DE" sz="2200">
                <a:solidFill>
                  <a:schemeClr val="dk1"/>
                </a:solidFill>
              </a:rPr>
              <a:t>C</a:t>
            </a:r>
            <a:r>
              <a:rPr lang="de-DE" sz="2200">
                <a:solidFill>
                  <a:schemeClr val="dk1"/>
                </a:solidFill>
                <a:latin typeface="Arial"/>
                <a:ea typeface="Arial"/>
                <a:cs typeface="Arial"/>
                <a:sym typeface="Arial"/>
              </a:rPr>
              <a:t>omparatively good results can also be reached with non-recurrent networks, </a:t>
            </a:r>
            <a:r>
              <a:rPr lang="de-DE" sz="2200" u="sng">
                <a:solidFill>
                  <a:schemeClr val="dk1"/>
                </a:solidFill>
                <a:latin typeface="Arial"/>
                <a:ea typeface="Arial"/>
                <a:cs typeface="Arial"/>
                <a:sym typeface="Arial"/>
              </a:rPr>
              <a:t>but temporal context matters</a:t>
            </a:r>
            <a:endParaRPr u="sng"/>
          </a:p>
          <a:p>
            <a:pPr indent="0" lvl="0" marL="0" marR="0" rtl="0" algn="l">
              <a:lnSpc>
                <a:spcPct val="114000"/>
              </a:lnSpc>
              <a:spcBef>
                <a:spcPts val="0"/>
              </a:spcBef>
              <a:spcAft>
                <a:spcPts val="0"/>
              </a:spcAft>
              <a:buNone/>
            </a:pPr>
            <a:r>
              <a:t/>
            </a:r>
            <a:endParaRPr sz="2200">
              <a:solidFill>
                <a:schemeClr val="dk1"/>
              </a:solidFill>
              <a:latin typeface="Arial"/>
              <a:ea typeface="Arial"/>
              <a:cs typeface="Arial"/>
              <a:sym typeface="Arial"/>
            </a:endParaRPr>
          </a:p>
          <a:p>
            <a:pPr indent="0" lvl="0" marL="0" marR="0" rtl="0" algn="l">
              <a:lnSpc>
                <a:spcPct val="114000"/>
              </a:lnSpc>
              <a:spcBef>
                <a:spcPts val="0"/>
              </a:spcBef>
              <a:spcAft>
                <a:spcPts val="0"/>
              </a:spcAft>
              <a:buNone/>
            </a:pPr>
            <a:r>
              <a:rPr b="1" lang="de-DE" sz="2200">
                <a:solidFill>
                  <a:schemeClr val="dk1"/>
                </a:solidFill>
                <a:latin typeface="Arial"/>
                <a:ea typeface="Arial"/>
                <a:cs typeface="Arial"/>
                <a:sym typeface="Arial"/>
              </a:rPr>
              <a:t>General</a:t>
            </a:r>
            <a:endParaRPr/>
          </a:p>
          <a:p>
            <a:pPr indent="-285750" lvl="0" marL="285750" marR="0" rtl="0" algn="l">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Good to operate on multiple frames at the same time</a:t>
            </a:r>
            <a:endParaRPr/>
          </a:p>
          <a:p>
            <a:pPr indent="-285750" lvl="0" marL="285750" marR="0" rtl="0" algn="l">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Recurrent layers should not be to deep</a:t>
            </a:r>
            <a:endParaRPr/>
          </a:p>
          <a:p>
            <a:pPr indent="-285750" lvl="0" marL="285750" marR="0" rtl="0" algn="l">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Beneficial to operate on different scales</a:t>
            </a:r>
            <a:endParaRPr/>
          </a:p>
          <a:p>
            <a:pPr indent="-285750" lvl="0" marL="285750" marR="0" rtl="0" algn="l">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Import to use a intelligent key frame policy</a:t>
            </a:r>
            <a:endParaRPr/>
          </a:p>
          <a:p>
            <a:pPr indent="-184150" lvl="0" marL="285750" marR="0" rtl="0" algn="l">
              <a:lnSpc>
                <a:spcPct val="114000"/>
              </a:lnSpc>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0" marR="0" rtl="0" algn="l">
              <a:lnSpc>
                <a:spcPct val="114000"/>
              </a:lnSpc>
              <a:spcBef>
                <a:spcPts val="0"/>
              </a:spcBef>
              <a:spcAft>
                <a:spcPts val="0"/>
              </a:spcAft>
              <a:buNone/>
            </a:pPr>
            <a:r>
              <a:t/>
            </a:r>
            <a:endParaRPr sz="1600">
              <a:solidFill>
                <a:schemeClr val="dk1"/>
              </a:solidFill>
              <a:latin typeface="Arial"/>
              <a:ea typeface="Arial"/>
              <a:cs typeface="Arial"/>
              <a:sym typeface="Arial"/>
            </a:endParaRPr>
          </a:p>
        </p:txBody>
      </p:sp>
      <p:sp>
        <p:nvSpPr>
          <p:cNvPr id="1015" name="Google Shape;1015;g5c7a063fde_0_217"/>
          <p:cNvSpPr txBox="1"/>
          <p:nvPr/>
        </p:nvSpPr>
        <p:spPr>
          <a:xfrm flipH="1">
            <a:off x="8105584" y="6195749"/>
            <a:ext cx="3048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lang="de-DE" sz="1600">
                <a:solidFill>
                  <a:schemeClr val="dk1"/>
                </a:solidFill>
                <a:latin typeface="Arial"/>
                <a:ea typeface="Arial"/>
                <a:cs typeface="Arial"/>
                <a:sym typeface="Arial"/>
              </a:rPr>
              <a:t>[5]</a:t>
            </a:r>
            <a:endParaRPr/>
          </a:p>
        </p:txBody>
      </p:sp>
      <p:sp>
        <p:nvSpPr>
          <p:cNvPr id="1016" name="Google Shape;1016;g5c7a063fde_0_21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sp>
        <p:nvSpPr>
          <p:cNvPr id="1021" name="Google Shape;1021;g5b8e1e5094_0_24"/>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rgbClr val="B7B7B7"/>
              </a:buClr>
              <a:buSzPts val="2200"/>
              <a:buFont typeface="Arial"/>
              <a:buAutoNum type="arabicPeriod"/>
            </a:pPr>
            <a:r>
              <a:rPr lang="de-DE" sz="2200">
                <a:solidFill>
                  <a:srgbClr val="999999"/>
                </a:solidFill>
              </a:rPr>
              <a:t>Intro</a:t>
            </a:r>
            <a:endParaRPr sz="2200">
              <a:solidFill>
                <a:srgbClr val="999999"/>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a:t>
            </a:r>
            <a:r>
              <a:rPr lang="de-DE" sz="2200">
                <a:solidFill>
                  <a:srgbClr val="000000"/>
                </a:solidFill>
              </a:rPr>
              <a:t> </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215900" lvl="1" marL="1349999" rtl="0" algn="l">
              <a:lnSpc>
                <a:spcPct val="114000"/>
              </a:lnSpc>
              <a:spcBef>
                <a:spcPts val="0"/>
              </a:spcBef>
              <a:spcAft>
                <a:spcPts val="0"/>
              </a:spcAft>
              <a:buClr>
                <a:srgbClr val="B7B7B7"/>
              </a:buClr>
              <a:buSzPts val="2200"/>
              <a:buAutoNum type="arabicPeriod"/>
            </a:pPr>
            <a:r>
              <a:rPr lang="de-DE" sz="2200">
                <a:solidFill>
                  <a:srgbClr val="B7B7B7"/>
                </a:solidFill>
              </a:rPr>
              <a:t>Conclusion</a:t>
            </a:r>
            <a:endParaRPr sz="2200">
              <a:solidFill>
                <a:srgbClr val="B7B7B7"/>
              </a:solidFill>
            </a:endParaRPr>
          </a:p>
          <a:p>
            <a:pPr indent="-215900" lvl="1" marL="1349999" rtl="0" algn="l">
              <a:lnSpc>
                <a:spcPct val="114000"/>
              </a:lnSpc>
              <a:spcBef>
                <a:spcPts val="0"/>
              </a:spcBef>
              <a:spcAft>
                <a:spcPts val="0"/>
              </a:spcAft>
              <a:buSzPts val="2200"/>
              <a:buAutoNum type="arabicPeriod"/>
            </a:pPr>
            <a:r>
              <a:rPr lang="de-DE" sz="2200"/>
              <a:t>Further work</a:t>
            </a:r>
            <a:endParaRPr sz="2200"/>
          </a:p>
          <a:p>
            <a:pPr indent="0" lvl="0" marL="0" rtl="0" algn="l">
              <a:lnSpc>
                <a:spcPct val="114000"/>
              </a:lnSpc>
              <a:spcBef>
                <a:spcPts val="0"/>
              </a:spcBef>
              <a:spcAft>
                <a:spcPts val="0"/>
              </a:spcAft>
              <a:buNone/>
            </a:pPr>
            <a:r>
              <a:t/>
            </a:r>
            <a:endParaRPr sz="2200"/>
          </a:p>
        </p:txBody>
      </p:sp>
      <p:sp>
        <p:nvSpPr>
          <p:cNvPr id="1022" name="Google Shape;1022;g5b8e1e5094_0_24"/>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023" name="Google Shape;1023;g5b8e1e5094_0_2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1024" name="Google Shape;1024;g5b8e1e5094_0_24"/>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Google Shape;1029;g5c625d504c_0_14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030" name="Google Shape;1030;g5c625d504c_0_145"/>
          <p:cNvSpPr txBox="1"/>
          <p:nvPr>
            <p:ph type="title"/>
          </p:nvPr>
        </p:nvSpPr>
        <p:spPr>
          <a:xfrm>
            <a:off x="166690" y="841934"/>
            <a:ext cx="8508900" cy="8208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3.2 Further Work</a:t>
            </a:r>
            <a:endParaRPr/>
          </a:p>
        </p:txBody>
      </p:sp>
      <p:pic>
        <p:nvPicPr>
          <p:cNvPr descr="Bild" id="1031" name="Google Shape;1031;g5c625d504c_0_145"/>
          <p:cNvPicPr preferRelativeResize="0"/>
          <p:nvPr/>
        </p:nvPicPr>
        <p:blipFill rotWithShape="1">
          <a:blip r:embed="rId3">
            <a:alphaModFix/>
          </a:blip>
          <a:srcRect b="0" l="0" r="0" t="0"/>
          <a:stretch/>
        </p:blipFill>
        <p:spPr>
          <a:xfrm>
            <a:off x="412186" y="1503858"/>
            <a:ext cx="629739" cy="629739"/>
          </a:xfrm>
          <a:prstGeom prst="rect">
            <a:avLst/>
          </a:prstGeom>
          <a:noFill/>
          <a:ln>
            <a:noFill/>
          </a:ln>
        </p:spPr>
      </p:pic>
      <p:sp>
        <p:nvSpPr>
          <p:cNvPr id="1032" name="Google Shape;1032;g5c625d504c_0_14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
        <p:nvSpPr>
          <p:cNvPr id="1033" name="Google Shape;1033;g5c625d504c_0_145"/>
          <p:cNvSpPr txBox="1"/>
          <p:nvPr/>
        </p:nvSpPr>
        <p:spPr>
          <a:xfrm>
            <a:off x="335975" y="3536375"/>
            <a:ext cx="8339700" cy="27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t>Overview</a:t>
            </a:r>
            <a:endParaRPr/>
          </a:p>
          <a:p>
            <a:pPr indent="-317500" lvl="0" marL="457200" rtl="0" algn="l">
              <a:spcBef>
                <a:spcPts val="0"/>
              </a:spcBef>
              <a:spcAft>
                <a:spcPts val="0"/>
              </a:spcAft>
              <a:buSzPts val="1400"/>
              <a:buChar char="●"/>
            </a:pPr>
            <a:r>
              <a:rPr lang="de-DE"/>
              <a:t>A region proposal network that is based on the N-Gram concept in Natural Language Processing.</a:t>
            </a:r>
            <a:endParaRPr/>
          </a:p>
          <a:p>
            <a:pPr indent="-317500" lvl="0" marL="457200" rtl="0" algn="l">
              <a:spcBef>
                <a:spcPts val="0"/>
              </a:spcBef>
              <a:spcAft>
                <a:spcPts val="0"/>
              </a:spcAft>
              <a:buSzPts val="1400"/>
              <a:buChar char="●"/>
            </a:pPr>
            <a:r>
              <a:rPr lang="de-DE"/>
              <a:t>Given a window of N previous frames propose the regions where the object bounding boxes could be detected from within the next frame.</a:t>
            </a:r>
            <a:endParaRPr/>
          </a:p>
          <a:p>
            <a:pPr indent="-317500" lvl="0" marL="457200" rtl="0" algn="l">
              <a:spcBef>
                <a:spcPts val="0"/>
              </a:spcBef>
              <a:spcAft>
                <a:spcPts val="0"/>
              </a:spcAft>
              <a:buSzPts val="1400"/>
              <a:buChar char="●"/>
            </a:pPr>
            <a:r>
              <a:rPr lang="de-DE"/>
              <a:t>The RPN (region proposal network) should be </a:t>
            </a:r>
            <a:r>
              <a:rPr lang="de-DE"/>
              <a:t>recurrent</a:t>
            </a:r>
            <a:r>
              <a:rPr lang="de-DE"/>
              <a:t> in nature for detecting the temporal </a:t>
            </a:r>
            <a:r>
              <a:rPr lang="de-DE"/>
              <a:t>dependencies</a:t>
            </a:r>
            <a:r>
              <a:rPr lang="de-DE"/>
              <a:t> and can be very lightweight.</a:t>
            </a:r>
            <a:endParaRPr/>
          </a:p>
          <a:p>
            <a:pPr indent="-317500" lvl="0" marL="457200" rtl="0" algn="l">
              <a:spcBef>
                <a:spcPts val="0"/>
              </a:spcBef>
              <a:spcAft>
                <a:spcPts val="0"/>
              </a:spcAft>
              <a:buSzPts val="1400"/>
              <a:buChar char="●"/>
            </a:pPr>
            <a:r>
              <a:rPr lang="de-DE"/>
              <a:t>Use only those region proposals and feed them to the video object detection network.</a:t>
            </a:r>
            <a:endParaRPr/>
          </a:p>
          <a:p>
            <a:pPr indent="-317500" lvl="1" marL="914400" rtl="0" algn="l">
              <a:spcBef>
                <a:spcPts val="0"/>
              </a:spcBef>
              <a:spcAft>
                <a:spcPts val="0"/>
              </a:spcAft>
              <a:buSzPts val="1400"/>
              <a:buChar char="○"/>
            </a:pPr>
            <a:r>
              <a:rPr lang="de-DE"/>
              <a:t>So rather </a:t>
            </a:r>
            <a:r>
              <a:rPr lang="de-DE"/>
              <a:t>than</a:t>
            </a:r>
            <a:r>
              <a:rPr lang="de-DE"/>
              <a:t> feeding the whole image, feed only the region proposals made by RPN.</a:t>
            </a:r>
            <a:endParaRPr/>
          </a:p>
          <a:p>
            <a:pPr indent="-317500" lvl="0" marL="457200" rtl="0" algn="l">
              <a:spcBef>
                <a:spcPts val="0"/>
              </a:spcBef>
              <a:spcAft>
                <a:spcPts val="0"/>
              </a:spcAft>
              <a:buSzPts val="1400"/>
              <a:buChar char="●"/>
            </a:pPr>
            <a:r>
              <a:rPr lang="de-DE"/>
              <a:t>Perform affine transformations to the output bounding boxes to overlay them over the image.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de-DE"/>
              <a:t>Potential drawbacks</a:t>
            </a:r>
            <a:endParaRPr/>
          </a:p>
          <a:p>
            <a:pPr indent="-317500" lvl="0" marL="457200" rtl="0" algn="l">
              <a:spcBef>
                <a:spcPts val="0"/>
              </a:spcBef>
              <a:spcAft>
                <a:spcPts val="0"/>
              </a:spcAft>
              <a:buSzPts val="1400"/>
              <a:buChar char="●"/>
            </a:pPr>
            <a:r>
              <a:rPr lang="de-DE"/>
              <a:t>Region proposals can be of different resolutions depending upon the objects.</a:t>
            </a:r>
            <a:endParaRPr/>
          </a:p>
          <a:p>
            <a:pPr indent="-317500" lvl="0" marL="457200" rtl="0" algn="l">
              <a:spcBef>
                <a:spcPts val="0"/>
              </a:spcBef>
              <a:spcAft>
                <a:spcPts val="0"/>
              </a:spcAft>
              <a:buSzPts val="1400"/>
              <a:buChar char="●"/>
            </a:pPr>
            <a:r>
              <a:rPr lang="de-DE"/>
              <a:t>The RPN and the detection network have to lightweight otherwise RPN is just a overhead.</a:t>
            </a:r>
            <a:endParaRPr/>
          </a:p>
        </p:txBody>
      </p:sp>
      <p:pic>
        <p:nvPicPr>
          <p:cNvPr descr="Bild" id="1034" name="Google Shape;1034;g5c625d504c_0_145"/>
          <p:cNvPicPr preferRelativeResize="0"/>
          <p:nvPr/>
        </p:nvPicPr>
        <p:blipFill rotWithShape="1">
          <a:blip r:embed="rId3">
            <a:alphaModFix/>
          </a:blip>
          <a:srcRect b="0" l="0" r="0" t="0"/>
          <a:stretch/>
        </p:blipFill>
        <p:spPr>
          <a:xfrm>
            <a:off x="412186" y="1988758"/>
            <a:ext cx="629739" cy="629739"/>
          </a:xfrm>
          <a:prstGeom prst="rect">
            <a:avLst/>
          </a:prstGeom>
          <a:noFill/>
          <a:ln>
            <a:noFill/>
          </a:ln>
        </p:spPr>
      </p:pic>
      <p:pic>
        <p:nvPicPr>
          <p:cNvPr descr="Bild" id="1035" name="Google Shape;1035;g5c625d504c_0_145"/>
          <p:cNvPicPr preferRelativeResize="0"/>
          <p:nvPr/>
        </p:nvPicPr>
        <p:blipFill rotWithShape="1">
          <a:blip r:embed="rId3">
            <a:alphaModFix/>
          </a:blip>
          <a:srcRect b="0" l="0" r="0" t="0"/>
          <a:stretch/>
        </p:blipFill>
        <p:spPr>
          <a:xfrm>
            <a:off x="412186" y="2520120"/>
            <a:ext cx="629739" cy="629739"/>
          </a:xfrm>
          <a:prstGeom prst="rect">
            <a:avLst/>
          </a:prstGeom>
          <a:noFill/>
          <a:ln>
            <a:noFill/>
          </a:ln>
        </p:spPr>
      </p:pic>
      <p:pic>
        <p:nvPicPr>
          <p:cNvPr descr="Bild" id="1036" name="Google Shape;1036;g5c625d504c_0_145"/>
          <p:cNvPicPr preferRelativeResize="0"/>
          <p:nvPr/>
        </p:nvPicPr>
        <p:blipFill rotWithShape="1">
          <a:blip r:embed="rId3">
            <a:alphaModFix/>
          </a:blip>
          <a:srcRect b="0" l="0" r="0" t="0"/>
          <a:stretch/>
        </p:blipFill>
        <p:spPr>
          <a:xfrm>
            <a:off x="412186" y="3024083"/>
            <a:ext cx="629739" cy="629739"/>
          </a:xfrm>
          <a:prstGeom prst="rect">
            <a:avLst/>
          </a:prstGeom>
          <a:noFill/>
          <a:ln>
            <a:noFill/>
          </a:ln>
        </p:spPr>
      </p:pic>
      <p:sp>
        <p:nvSpPr>
          <p:cNvPr id="1037" name="Google Shape;1037;g5c625d504c_0_145"/>
          <p:cNvSpPr txBox="1"/>
          <p:nvPr/>
        </p:nvSpPr>
        <p:spPr>
          <a:xfrm>
            <a:off x="27700" y="1662725"/>
            <a:ext cx="519600" cy="18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DE"/>
              <a:t>t-3</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de-DE"/>
              <a:t>t-2</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de-DE"/>
              <a:t>t-1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de-DE"/>
              <a:t>t</a:t>
            </a:r>
            <a:endParaRPr/>
          </a:p>
        </p:txBody>
      </p:sp>
      <p:cxnSp>
        <p:nvCxnSpPr>
          <p:cNvPr id="1038" name="Google Shape;1038;g5c625d504c_0_145"/>
          <p:cNvCxnSpPr>
            <a:stCxn id="1031" idx="3"/>
            <a:endCxn id="1039" idx="1"/>
          </p:cNvCxnSpPr>
          <p:nvPr/>
        </p:nvCxnSpPr>
        <p:spPr>
          <a:xfrm>
            <a:off x="1041925" y="1818727"/>
            <a:ext cx="679500" cy="670500"/>
          </a:xfrm>
          <a:prstGeom prst="curvedConnector3">
            <a:avLst>
              <a:gd fmla="val 50002" name="adj1"/>
            </a:avLst>
          </a:prstGeom>
          <a:noFill/>
          <a:ln cap="flat" cmpd="sng" w="9525">
            <a:solidFill>
              <a:schemeClr val="dk2"/>
            </a:solidFill>
            <a:prstDash val="solid"/>
            <a:round/>
            <a:headEnd len="med" w="med" type="none"/>
            <a:tailEnd len="med" w="med" type="stealth"/>
          </a:ln>
        </p:spPr>
      </p:cxnSp>
      <p:cxnSp>
        <p:nvCxnSpPr>
          <p:cNvPr id="1040" name="Google Shape;1040;g5c625d504c_0_145"/>
          <p:cNvCxnSpPr>
            <a:stCxn id="1034" idx="3"/>
            <a:endCxn id="1039" idx="1"/>
          </p:cNvCxnSpPr>
          <p:nvPr/>
        </p:nvCxnSpPr>
        <p:spPr>
          <a:xfrm>
            <a:off x="1041925" y="2303627"/>
            <a:ext cx="679500" cy="185700"/>
          </a:xfrm>
          <a:prstGeom prst="curvedConnector3">
            <a:avLst>
              <a:gd fmla="val 50002" name="adj1"/>
            </a:avLst>
          </a:prstGeom>
          <a:noFill/>
          <a:ln cap="flat" cmpd="sng" w="9525">
            <a:solidFill>
              <a:schemeClr val="dk2"/>
            </a:solidFill>
            <a:prstDash val="solid"/>
            <a:round/>
            <a:headEnd len="med" w="med" type="none"/>
            <a:tailEnd len="med" w="med" type="triangle"/>
          </a:ln>
        </p:spPr>
      </p:cxnSp>
      <p:cxnSp>
        <p:nvCxnSpPr>
          <p:cNvPr id="1041" name="Google Shape;1041;g5c625d504c_0_145"/>
          <p:cNvCxnSpPr>
            <a:stCxn id="1035" idx="3"/>
            <a:endCxn id="1039" idx="1"/>
          </p:cNvCxnSpPr>
          <p:nvPr/>
        </p:nvCxnSpPr>
        <p:spPr>
          <a:xfrm flipH="1" rot="10800000">
            <a:off x="1041925" y="2489390"/>
            <a:ext cx="679500" cy="345600"/>
          </a:xfrm>
          <a:prstGeom prst="curvedConnector3">
            <a:avLst>
              <a:gd fmla="val 50002" name="adj1"/>
            </a:avLst>
          </a:prstGeom>
          <a:noFill/>
          <a:ln cap="flat" cmpd="sng" w="9525">
            <a:solidFill>
              <a:schemeClr val="dk2"/>
            </a:solidFill>
            <a:prstDash val="solid"/>
            <a:round/>
            <a:headEnd len="med" w="med" type="none"/>
            <a:tailEnd len="med" w="med" type="triangle"/>
          </a:ln>
        </p:spPr>
      </p:cxnSp>
      <p:cxnSp>
        <p:nvCxnSpPr>
          <p:cNvPr id="1042" name="Google Shape;1042;g5c625d504c_0_145"/>
          <p:cNvCxnSpPr>
            <a:stCxn id="1036" idx="3"/>
            <a:endCxn id="1039" idx="1"/>
          </p:cNvCxnSpPr>
          <p:nvPr/>
        </p:nvCxnSpPr>
        <p:spPr>
          <a:xfrm flipH="1" rot="10800000">
            <a:off x="1041925" y="2489352"/>
            <a:ext cx="679500" cy="849600"/>
          </a:xfrm>
          <a:prstGeom prst="curvedConnector3">
            <a:avLst>
              <a:gd fmla="val 50002" name="adj1"/>
            </a:avLst>
          </a:prstGeom>
          <a:noFill/>
          <a:ln cap="flat" cmpd="sng" w="9525">
            <a:solidFill>
              <a:schemeClr val="dk2"/>
            </a:solidFill>
            <a:prstDash val="solid"/>
            <a:round/>
            <a:headEnd len="med" w="med" type="none"/>
            <a:tailEnd len="med" w="med" type="triangle"/>
          </a:ln>
        </p:spPr>
      </p:cxnSp>
      <p:cxnSp>
        <p:nvCxnSpPr>
          <p:cNvPr id="1043" name="Google Shape;1043;g5c625d504c_0_145"/>
          <p:cNvCxnSpPr>
            <a:stCxn id="1039" idx="3"/>
            <a:endCxn id="1044" idx="1"/>
          </p:cNvCxnSpPr>
          <p:nvPr/>
        </p:nvCxnSpPr>
        <p:spPr>
          <a:xfrm>
            <a:off x="2718950" y="2489375"/>
            <a:ext cx="343500" cy="7500"/>
          </a:xfrm>
          <a:prstGeom prst="curvedConnector3">
            <a:avLst>
              <a:gd fmla="val 49998" name="adj1"/>
            </a:avLst>
          </a:prstGeom>
          <a:noFill/>
          <a:ln cap="flat" cmpd="sng" w="9525">
            <a:solidFill>
              <a:schemeClr val="dk2"/>
            </a:solidFill>
            <a:prstDash val="solid"/>
            <a:round/>
            <a:headEnd len="med" w="med" type="none"/>
            <a:tailEnd len="med" w="med" type="triangle"/>
          </a:ln>
        </p:spPr>
      </p:cxnSp>
      <p:sp>
        <p:nvSpPr>
          <p:cNvPr id="1045" name="Google Shape;1045;g5c625d504c_0_145"/>
          <p:cNvSpPr/>
          <p:nvPr/>
        </p:nvSpPr>
        <p:spPr>
          <a:xfrm>
            <a:off x="4416050" y="2067875"/>
            <a:ext cx="1274100" cy="8571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sz="1200">
                <a:solidFill>
                  <a:schemeClr val="lt1"/>
                </a:solidFill>
              </a:rPr>
              <a:t>Region </a:t>
            </a:r>
            <a:r>
              <a:rPr lang="de-DE" sz="1200">
                <a:solidFill>
                  <a:schemeClr val="lt1"/>
                </a:solidFill>
                <a:latin typeface="Arial"/>
                <a:ea typeface="Arial"/>
                <a:cs typeface="Arial"/>
                <a:sym typeface="Arial"/>
              </a:rPr>
              <a:t>Bounding boxes + class probabilities</a:t>
            </a:r>
            <a:endParaRPr/>
          </a:p>
        </p:txBody>
      </p:sp>
      <p:cxnSp>
        <p:nvCxnSpPr>
          <p:cNvPr id="1046" name="Google Shape;1046;g5c625d504c_0_145"/>
          <p:cNvCxnSpPr>
            <a:stCxn id="1044" idx="3"/>
            <a:endCxn id="1045" idx="1"/>
          </p:cNvCxnSpPr>
          <p:nvPr/>
        </p:nvCxnSpPr>
        <p:spPr>
          <a:xfrm flipH="1" rot="10800000">
            <a:off x="4163738" y="2496425"/>
            <a:ext cx="252300" cy="300"/>
          </a:xfrm>
          <a:prstGeom prst="straightConnector1">
            <a:avLst/>
          </a:prstGeom>
          <a:noFill/>
          <a:ln cap="flat" cmpd="sng" w="9525">
            <a:solidFill>
              <a:schemeClr val="dk2"/>
            </a:solidFill>
            <a:prstDash val="solid"/>
            <a:round/>
            <a:headEnd len="med" w="med" type="none"/>
            <a:tailEnd len="med" w="med" type="triangle"/>
          </a:ln>
        </p:spPr>
      </p:cxnSp>
      <p:sp>
        <p:nvSpPr>
          <p:cNvPr id="1044" name="Google Shape;1044;g5c625d504c_0_145"/>
          <p:cNvSpPr/>
          <p:nvPr/>
        </p:nvSpPr>
        <p:spPr>
          <a:xfrm>
            <a:off x="3062438" y="1997975"/>
            <a:ext cx="1101300" cy="99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solidFill>
                  <a:srgbClr val="FFFFFF"/>
                </a:solidFill>
              </a:rPr>
              <a:t>Video Object Detection Network</a:t>
            </a:r>
            <a:endParaRPr>
              <a:solidFill>
                <a:srgbClr val="FFFFFF"/>
              </a:solidFill>
            </a:endParaRPr>
          </a:p>
        </p:txBody>
      </p:sp>
      <p:sp>
        <p:nvSpPr>
          <p:cNvPr id="1039" name="Google Shape;1039;g5c625d504c_0_145"/>
          <p:cNvSpPr/>
          <p:nvPr/>
        </p:nvSpPr>
        <p:spPr>
          <a:xfrm>
            <a:off x="1721450" y="2248625"/>
            <a:ext cx="997500" cy="48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DE">
                <a:solidFill>
                  <a:srgbClr val="FFFFFF"/>
                </a:solidFill>
              </a:rPr>
              <a:t>4-frame RPN</a:t>
            </a:r>
            <a:endParaRPr>
              <a:solidFill>
                <a:srgbClr val="FFFFFF"/>
              </a:solidFill>
            </a:endParaRPr>
          </a:p>
        </p:txBody>
      </p:sp>
      <p:sp>
        <p:nvSpPr>
          <p:cNvPr id="1047" name="Google Shape;1047;g5c625d504c_0_145"/>
          <p:cNvSpPr/>
          <p:nvPr/>
        </p:nvSpPr>
        <p:spPr>
          <a:xfrm>
            <a:off x="5913275" y="2181575"/>
            <a:ext cx="1629000" cy="6297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t>Affine Transformations</a:t>
            </a:r>
            <a:endParaRPr/>
          </a:p>
        </p:txBody>
      </p:sp>
      <p:cxnSp>
        <p:nvCxnSpPr>
          <p:cNvPr id="1048" name="Google Shape;1048;g5c625d504c_0_145"/>
          <p:cNvCxnSpPr>
            <a:stCxn id="1045" idx="3"/>
            <a:endCxn id="1047" idx="1"/>
          </p:cNvCxnSpPr>
          <p:nvPr/>
        </p:nvCxnSpPr>
        <p:spPr>
          <a:xfrm>
            <a:off x="5690150" y="2496425"/>
            <a:ext cx="223200" cy="600"/>
          </a:xfrm>
          <a:prstGeom prst="curvedConnector3">
            <a:avLst>
              <a:gd fmla="val 49983" name="adj1"/>
            </a:avLst>
          </a:prstGeom>
          <a:noFill/>
          <a:ln cap="flat" cmpd="sng" w="9525">
            <a:solidFill>
              <a:schemeClr val="dk2"/>
            </a:solidFill>
            <a:prstDash val="solid"/>
            <a:round/>
            <a:headEnd len="med" w="med" type="none"/>
            <a:tailEnd len="med" w="med" type="triangle"/>
          </a:ln>
        </p:spPr>
      </p:cxnSp>
      <p:sp>
        <p:nvSpPr>
          <p:cNvPr id="1049" name="Google Shape;1049;g5c625d504c_0_145"/>
          <p:cNvSpPr/>
          <p:nvPr/>
        </p:nvSpPr>
        <p:spPr>
          <a:xfrm>
            <a:off x="7719800" y="2181575"/>
            <a:ext cx="1274100" cy="6297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lang="de-DE" sz="1200">
                <a:solidFill>
                  <a:schemeClr val="lt1"/>
                </a:solidFill>
                <a:latin typeface="Arial"/>
                <a:ea typeface="Arial"/>
                <a:cs typeface="Arial"/>
                <a:sym typeface="Arial"/>
              </a:rPr>
              <a:t>Bounding boxes + class probabilities</a:t>
            </a:r>
            <a:endParaRPr/>
          </a:p>
        </p:txBody>
      </p:sp>
      <p:cxnSp>
        <p:nvCxnSpPr>
          <p:cNvPr id="1050" name="Google Shape;1050;g5c625d504c_0_145"/>
          <p:cNvCxnSpPr>
            <a:stCxn id="1047" idx="3"/>
            <a:endCxn id="1049" idx="1"/>
          </p:cNvCxnSpPr>
          <p:nvPr/>
        </p:nvCxnSpPr>
        <p:spPr>
          <a:xfrm>
            <a:off x="7542275" y="2496425"/>
            <a:ext cx="177600" cy="600"/>
          </a:xfrm>
          <a:prstGeom prst="curvedConnector3">
            <a:avLst>
              <a:gd fmla="val 49979"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graphicFrame>
        <p:nvGraphicFramePr>
          <p:cNvPr id="1055" name="Google Shape;1055;g5b6d0f61d4_0_95"/>
          <p:cNvGraphicFramePr/>
          <p:nvPr/>
        </p:nvGraphicFramePr>
        <p:xfrm>
          <a:off x="319088" y="1762125"/>
          <a:ext cx="3000000" cy="3000000"/>
        </p:xfrm>
        <a:graphic>
          <a:graphicData uri="http://schemas.openxmlformats.org/drawingml/2006/table">
            <a:tbl>
              <a:tblPr bandRow="1" firstRow="1">
                <a:noFill/>
                <a:tableStyleId>{7C77BB32-FA21-4D1E-98D3-B9FD7729C172}</a:tableStyleId>
              </a:tblPr>
              <a:tblGrid>
                <a:gridCol w="442900"/>
                <a:gridCol w="8066100"/>
              </a:tblGrid>
              <a:tr h="370850">
                <a:tc>
                  <a:txBody>
                    <a:bodyPr/>
                    <a:lstStyle/>
                    <a:p>
                      <a:pPr indent="0" lvl="0" marL="0" marR="0" rtl="0" algn="l">
                        <a:spcBef>
                          <a:spcPts val="0"/>
                        </a:spcBef>
                        <a:spcAft>
                          <a:spcPts val="0"/>
                        </a:spcAft>
                        <a:buNone/>
                      </a:pPr>
                      <a:r>
                        <a:rPr lang="de-DE" sz="1800" u="none" cap="none" strike="noStrike"/>
                        <a:t>[1]</a:t>
                      </a:r>
                      <a:endParaRPr/>
                    </a:p>
                  </a:txBody>
                  <a:tcPr marT="45725" marB="45725" marR="91450" marL="91450"/>
                </a:tc>
                <a:tc>
                  <a:txBody>
                    <a:bodyPr/>
                    <a:lstStyle/>
                    <a:p>
                      <a:pPr indent="0" lvl="0" marL="0" marR="0" rtl="0" algn="l">
                        <a:spcBef>
                          <a:spcPts val="0"/>
                        </a:spcBef>
                        <a:spcAft>
                          <a:spcPts val="0"/>
                        </a:spcAft>
                        <a:buNone/>
                      </a:pPr>
                      <a:r>
                        <a:rPr lang="de-DE" sz="1800"/>
                        <a:t>Alexander Broad, Michael Jones, Teng-Yok Lee. Recurrent Multi-frame Single Shot Detector for Video Object Detection. 2018.</a:t>
                      </a:r>
                      <a:endParaRPr/>
                    </a:p>
                  </a:txBody>
                  <a:tcPr marT="45725" marB="45725" marR="91450" marL="91450"/>
                </a:tc>
              </a:tr>
              <a:tr h="370850">
                <a:tc>
                  <a:txBody>
                    <a:bodyPr/>
                    <a:lstStyle/>
                    <a:p>
                      <a:pPr indent="0" lvl="0" marL="0" marR="0" rtl="0" algn="l">
                        <a:spcBef>
                          <a:spcPts val="0"/>
                        </a:spcBef>
                        <a:spcAft>
                          <a:spcPts val="0"/>
                        </a:spcAft>
                        <a:buNone/>
                      </a:pPr>
                      <a:r>
                        <a:rPr lang="de-DE" sz="1800"/>
                        <a:t>[2]</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de-DE" sz="1800"/>
                        <a:t>Mason Liu, Menglong Zhu. Mobile Video Object Detection with Temporally-Aware Feature Maps. 2018.</a:t>
                      </a:r>
                      <a:endParaRPr sz="1800"/>
                    </a:p>
                  </a:txBody>
                  <a:tcPr marT="45725" marB="45725" marR="91450" marL="91450"/>
                </a:tc>
              </a:tr>
              <a:tr h="370850">
                <a:tc>
                  <a:txBody>
                    <a:bodyPr/>
                    <a:lstStyle/>
                    <a:p>
                      <a:pPr indent="0" lvl="0" marL="0" marR="0" rtl="0" algn="l">
                        <a:spcBef>
                          <a:spcPts val="0"/>
                        </a:spcBef>
                        <a:spcAft>
                          <a:spcPts val="0"/>
                        </a:spcAft>
                        <a:buNone/>
                      </a:pPr>
                      <a:r>
                        <a:rPr lang="de-DE" sz="1800"/>
                        <a:t>[3]</a:t>
                      </a:r>
                      <a:endParaRPr sz="1800"/>
                    </a:p>
                  </a:txBody>
                  <a:tcPr marT="45725" marB="45725" marR="91450" marL="91450"/>
                </a:tc>
                <a:tc>
                  <a:txBody>
                    <a:bodyPr/>
                    <a:lstStyle/>
                    <a:p>
                      <a:pPr indent="0" lvl="0" marL="0" marR="0" rtl="0" algn="l">
                        <a:spcBef>
                          <a:spcPts val="0"/>
                        </a:spcBef>
                        <a:spcAft>
                          <a:spcPts val="0"/>
                        </a:spcAft>
                        <a:buNone/>
                      </a:pPr>
                      <a:r>
                        <a:rPr lang="de-DE" sz="1800"/>
                        <a:t>Xizhou Zhu, Yuwen Xiong, Jifeng Dai, Lu Yuan, Yichen Wei. Deep Feature Flow for Video Recognition. 2017.</a:t>
                      </a:r>
                      <a:endParaRPr sz="1800"/>
                    </a:p>
                  </a:txBody>
                  <a:tcPr marT="45725" marB="45725" marR="91450" marL="91450"/>
                </a:tc>
              </a:tr>
              <a:tr h="370850">
                <a:tc>
                  <a:txBody>
                    <a:bodyPr/>
                    <a:lstStyle/>
                    <a:p>
                      <a:pPr indent="0" lvl="0" marL="0" marR="0" rtl="0" algn="l">
                        <a:spcBef>
                          <a:spcPts val="0"/>
                        </a:spcBef>
                        <a:spcAft>
                          <a:spcPts val="0"/>
                        </a:spcAft>
                        <a:buNone/>
                      </a:pPr>
                      <a:r>
                        <a:rPr lang="de-DE" sz="1800"/>
                        <a:t>[4]</a:t>
                      </a:r>
                      <a:endParaRPr sz="1800"/>
                    </a:p>
                  </a:txBody>
                  <a:tcPr marT="45725" marB="45725" marR="91450" marL="91450"/>
                </a:tc>
                <a:tc>
                  <a:txBody>
                    <a:bodyPr/>
                    <a:lstStyle/>
                    <a:p>
                      <a:pPr indent="0" lvl="0" marL="0" marR="0" rtl="0" algn="l">
                        <a:spcBef>
                          <a:spcPts val="0"/>
                        </a:spcBef>
                        <a:spcAft>
                          <a:spcPts val="0"/>
                        </a:spcAft>
                        <a:buNone/>
                      </a:pPr>
                      <a:r>
                        <a:rPr lang="de-DE" sz="1800"/>
                        <a:t>Subarna Tripathi, Zachary C. Lipton, Serge Belongie, Truong Nguyen. Context Matters: Refining Object Detection in Video with Recurrent Neural Networks.</a:t>
                      </a:r>
                      <a:endParaRPr sz="1800"/>
                    </a:p>
                  </a:txBody>
                  <a:tcPr marT="45725" marB="45725" marR="91450" marL="91450"/>
                </a:tc>
              </a:tr>
              <a:tr h="370850">
                <a:tc>
                  <a:txBody>
                    <a:bodyPr/>
                    <a:lstStyle/>
                    <a:p>
                      <a:pPr indent="0" lvl="0" marL="0" marR="0" rtl="0" algn="l">
                        <a:spcBef>
                          <a:spcPts val="0"/>
                        </a:spcBef>
                        <a:spcAft>
                          <a:spcPts val="0"/>
                        </a:spcAft>
                        <a:buNone/>
                      </a:pPr>
                      <a:r>
                        <a:rPr lang="de-DE" sz="1800"/>
                        <a:t>[5]</a:t>
                      </a:r>
                      <a:endParaRPr sz="1800"/>
                    </a:p>
                  </a:txBody>
                  <a:tcPr marT="45725" marB="45725" marR="91450" marL="91450"/>
                </a:tc>
                <a:tc>
                  <a:txBody>
                    <a:bodyPr/>
                    <a:lstStyle/>
                    <a:p>
                      <a:pPr indent="0" lvl="0" marL="0" marR="0" rtl="0" algn="l">
                        <a:spcBef>
                          <a:spcPts val="0"/>
                        </a:spcBef>
                        <a:spcAft>
                          <a:spcPts val="0"/>
                        </a:spcAft>
                        <a:buNone/>
                      </a:pPr>
                      <a:r>
                        <a:rPr lang="de-DE" sz="1800"/>
                        <a:t>Guanghan Ning, Zhi Zhang, Chen Huang, Zhihai He, Xiaobo Ren, Haohong Wang. Spatially Supervised Recurrent Convolutional Neural Networks for Visual Object Tracking. 2016.</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056" name="Google Shape;1056;g5b6d0f61d4_0_95"/>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Sources</a:t>
            </a:r>
            <a:endParaRPr/>
          </a:p>
        </p:txBody>
      </p:sp>
      <p:sp>
        <p:nvSpPr>
          <p:cNvPr id="1057" name="Google Shape;1057;g5b6d0f61d4_0_9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058" name="Google Shape;1058;g5b6d0f61d4_0_9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g5b8e1e5094_0_0"/>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065" name="Google Shape;1065;g5b8e1e5094_0_0"/>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de-DE"/>
              <a:t>Sources</a:t>
            </a:r>
            <a:endParaRPr/>
          </a:p>
        </p:txBody>
      </p:sp>
      <p:graphicFrame>
        <p:nvGraphicFramePr>
          <p:cNvPr id="1066" name="Google Shape;1066;g5b8e1e5094_0_0"/>
          <p:cNvGraphicFramePr/>
          <p:nvPr/>
        </p:nvGraphicFramePr>
        <p:xfrm>
          <a:off x="319088" y="1762125"/>
          <a:ext cx="3000000" cy="3000000"/>
        </p:xfrm>
        <a:graphic>
          <a:graphicData uri="http://schemas.openxmlformats.org/drawingml/2006/table">
            <a:tbl>
              <a:tblPr bandRow="1" firstRow="1">
                <a:noFill/>
                <a:tableStyleId>{7C77BB32-FA21-4D1E-98D3-B9FD7729C172}</a:tableStyleId>
              </a:tblPr>
              <a:tblGrid>
                <a:gridCol w="442900"/>
                <a:gridCol w="8066100"/>
              </a:tblGrid>
              <a:tr h="818275">
                <a:tc>
                  <a:txBody>
                    <a:bodyPr/>
                    <a:lstStyle/>
                    <a:p>
                      <a:pPr indent="0" lvl="0" marL="0" marR="0" rtl="0" algn="l">
                        <a:spcBef>
                          <a:spcPts val="0"/>
                        </a:spcBef>
                        <a:spcAft>
                          <a:spcPts val="0"/>
                        </a:spcAft>
                        <a:buNone/>
                      </a:pPr>
                      <a:r>
                        <a:rPr lang="de-DE" sz="1800" u="none" cap="none" strike="noStrike"/>
                        <a:t>[</a:t>
                      </a:r>
                      <a:r>
                        <a:rPr lang="de-DE" sz="1800"/>
                        <a:t>6</a:t>
                      </a:r>
                      <a:r>
                        <a:rPr lang="de-DE" sz="1800" u="none" cap="none" strike="noStrike"/>
                        <a:t>]</a:t>
                      </a:r>
                      <a:endParaRPr/>
                    </a:p>
                  </a:txBody>
                  <a:tcPr marT="45725" marB="45725" marR="91450" marL="91450"/>
                </a:tc>
                <a:tc>
                  <a:txBody>
                    <a:bodyPr/>
                    <a:lstStyle/>
                    <a:p>
                      <a:pPr indent="0" lvl="0" marL="0" marR="0" rtl="0" algn="l">
                        <a:spcBef>
                          <a:spcPts val="0"/>
                        </a:spcBef>
                        <a:spcAft>
                          <a:spcPts val="0"/>
                        </a:spcAft>
                        <a:buNone/>
                      </a:pPr>
                      <a:r>
                        <a:rPr lang="de-DE" sz="1800"/>
                        <a:t>Kai Yi, Zhiqiang Jian, Shitao Chen, Nanning Zheng</a:t>
                      </a:r>
                      <a:r>
                        <a:rPr lang="de-DE" sz="1800"/>
                        <a:t>. </a:t>
                      </a:r>
                      <a:r>
                        <a:rPr lang="de-DE" sz="1800"/>
                        <a:t>Feature Selective Small Object Detection via Knowledge-based Recurrent Attentive Neural Network. 2019.</a:t>
                      </a:r>
                      <a:endParaRPr sz="1800"/>
                    </a:p>
                  </a:txBody>
                  <a:tcPr marT="45725" marB="45725" marR="91450" marL="91450"/>
                </a:tc>
              </a:tr>
              <a:tr h="818275">
                <a:tc>
                  <a:txBody>
                    <a:bodyPr/>
                    <a:lstStyle/>
                    <a:p>
                      <a:pPr indent="0" lvl="0" marL="0" marR="0" rtl="0" algn="l">
                        <a:spcBef>
                          <a:spcPts val="0"/>
                        </a:spcBef>
                        <a:spcAft>
                          <a:spcPts val="0"/>
                        </a:spcAft>
                        <a:buNone/>
                      </a:pPr>
                      <a:r>
                        <a:rPr lang="de-DE" sz="1800"/>
                        <a:t>[7]</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de-DE" sz="1800"/>
                        <a:t>Mason Liu, Menglong Zhu, Marie White, Yinxiao Li, Dmitry Kalenichenko</a:t>
                      </a:r>
                      <a:r>
                        <a:rPr lang="de-DE" sz="1800"/>
                        <a:t>. </a:t>
                      </a:r>
                      <a:r>
                        <a:rPr lang="de-DE" sz="1800"/>
                        <a:t>Looking Fast and Slow: Memory-Guided Mobile Video Object Detection. 2019.</a:t>
                      </a:r>
                      <a:endParaRPr sz="1800"/>
                    </a:p>
                  </a:txBody>
                  <a:tcPr marT="45725" marB="45725" marR="91450" marL="91450"/>
                </a:tc>
              </a:tr>
              <a:tr h="572625">
                <a:tc>
                  <a:txBody>
                    <a:bodyPr/>
                    <a:lstStyle/>
                    <a:p>
                      <a:pPr indent="0" lvl="0" marL="0" marR="0" rtl="0" algn="l">
                        <a:spcBef>
                          <a:spcPts val="0"/>
                        </a:spcBef>
                        <a:spcAft>
                          <a:spcPts val="0"/>
                        </a:spcAft>
                        <a:buNone/>
                      </a:pPr>
                      <a:r>
                        <a:rPr lang="de-DE" sz="1800"/>
                        <a:t>[8]</a:t>
                      </a:r>
                      <a:endParaRPr sz="1800"/>
                    </a:p>
                  </a:txBody>
                  <a:tcPr marT="45725" marB="45725" marR="91450" marL="91450"/>
                </a:tc>
                <a:tc>
                  <a:txBody>
                    <a:bodyPr/>
                    <a:lstStyle/>
                    <a:p>
                      <a:pPr indent="0" lvl="0" marL="0" marR="0" rtl="0" algn="l">
                        <a:spcBef>
                          <a:spcPts val="0"/>
                        </a:spcBef>
                        <a:spcAft>
                          <a:spcPts val="0"/>
                        </a:spcAft>
                        <a:buNone/>
                      </a:pPr>
                      <a:r>
                        <a:rPr lang="de-DE" sz="1800"/>
                        <a:t>Christoph Feichtenhofer</a:t>
                      </a:r>
                      <a:r>
                        <a:rPr lang="de-DE" sz="1800"/>
                        <a:t>, </a:t>
                      </a:r>
                      <a:r>
                        <a:rPr lang="de-DE" sz="1800"/>
                        <a:t>Axel Pinz, Andrew Zisserman. Detect to Track and Track to Detect. 2017.</a:t>
                      </a:r>
                      <a:endParaRPr sz="1800"/>
                    </a:p>
                  </a:txBody>
                  <a:tcPr marT="45725" marB="45725" marR="91450" marL="91450"/>
                </a:tc>
              </a:tr>
              <a:tr h="818275">
                <a:tc>
                  <a:txBody>
                    <a:bodyPr/>
                    <a:lstStyle/>
                    <a:p>
                      <a:pPr indent="0" lvl="0" marL="0" marR="0" rtl="0" algn="l">
                        <a:spcBef>
                          <a:spcPts val="0"/>
                        </a:spcBef>
                        <a:spcAft>
                          <a:spcPts val="0"/>
                        </a:spcAft>
                        <a:buNone/>
                      </a:pPr>
                      <a:r>
                        <a:rPr lang="de-DE" sz="1800"/>
                        <a:t>[9]</a:t>
                      </a:r>
                      <a:endParaRPr sz="1800"/>
                    </a:p>
                  </a:txBody>
                  <a:tcPr marT="45725" marB="45725" marR="91450" marL="91450"/>
                </a:tc>
                <a:tc>
                  <a:txBody>
                    <a:bodyPr/>
                    <a:lstStyle/>
                    <a:p>
                      <a:pPr indent="0" lvl="0" marL="0" marR="0" rtl="0" algn="l">
                        <a:spcBef>
                          <a:spcPts val="0"/>
                        </a:spcBef>
                        <a:spcAft>
                          <a:spcPts val="0"/>
                        </a:spcAft>
                        <a:buNone/>
                      </a:pPr>
                      <a:r>
                        <a:rPr lang="de-DE" sz="1800"/>
                        <a:t>Kai Kang, Wanli Ouyang, Hongsheng Li, Xiaogang Wang. </a:t>
                      </a:r>
                      <a:r>
                        <a:rPr lang="de-DE" sz="1800"/>
                        <a:t>Object Detection from Video Tubelets with Convolutional Neural Networks. 2016.</a:t>
                      </a:r>
                      <a:endParaRPr sz="1800"/>
                    </a:p>
                  </a:txBody>
                  <a:tcPr marT="45725" marB="45725" marR="91450" marL="91450"/>
                </a:tc>
              </a:tr>
              <a:tr h="818275">
                <a:tc>
                  <a:txBody>
                    <a:bodyPr/>
                    <a:lstStyle/>
                    <a:p>
                      <a:pPr indent="0" lvl="0" marL="0" marR="0" rtl="0" algn="l">
                        <a:spcBef>
                          <a:spcPts val="0"/>
                        </a:spcBef>
                        <a:spcAft>
                          <a:spcPts val="0"/>
                        </a:spcAft>
                        <a:buNone/>
                      </a:pPr>
                      <a:r>
                        <a:rPr lang="de-DE" sz="1800"/>
                        <a:t>[10]</a:t>
                      </a:r>
                      <a:endParaRPr sz="1800"/>
                    </a:p>
                  </a:txBody>
                  <a:tcPr marT="45725" marB="45725" marR="91450" marL="91450"/>
                </a:tc>
                <a:tc>
                  <a:txBody>
                    <a:bodyPr/>
                    <a:lstStyle/>
                    <a:p>
                      <a:pPr indent="0" lvl="0" marL="0" marR="0" rtl="0" algn="l">
                        <a:spcBef>
                          <a:spcPts val="0"/>
                        </a:spcBef>
                        <a:spcAft>
                          <a:spcPts val="0"/>
                        </a:spcAft>
                        <a:buNone/>
                      </a:pPr>
                      <a:r>
                        <a:rPr lang="de-DE" sz="1800"/>
                        <a:t>Kai Chen, Jiaqi Wang, Shuo Yang, Xingcheng Zhang, Yuanjun Xiong, Chen Change Loy, Dahua Lin</a:t>
                      </a:r>
                      <a:r>
                        <a:rPr lang="de-DE" sz="1800"/>
                        <a:t>. </a:t>
                      </a:r>
                      <a:r>
                        <a:rPr lang="de-DE" sz="1800"/>
                        <a:t>Optimizing Video Object Detection via a Scale-Time Lattice. </a:t>
                      </a:r>
                      <a:r>
                        <a:rPr lang="de-DE" sz="1800"/>
                        <a:t>2018.</a:t>
                      </a:r>
                      <a:endParaRPr sz="1800"/>
                    </a:p>
                  </a:txBody>
                  <a:tcPr marT="45725" marB="45725" marR="91450" marL="91450"/>
                </a:tc>
              </a:tr>
              <a:tr h="32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2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2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067" name="Google Shape;1067;g5b8e1e5094_0_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Google Shape;1073;g5c7742bae4_1_147"/>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074" name="Google Shape;1074;g5c7742bae4_1_147"/>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de-DE"/>
              <a:t>Sources</a:t>
            </a:r>
            <a:endParaRPr/>
          </a:p>
        </p:txBody>
      </p:sp>
      <p:graphicFrame>
        <p:nvGraphicFramePr>
          <p:cNvPr id="1075" name="Google Shape;1075;g5c7742bae4_1_147"/>
          <p:cNvGraphicFramePr/>
          <p:nvPr/>
        </p:nvGraphicFramePr>
        <p:xfrm>
          <a:off x="319088" y="1762125"/>
          <a:ext cx="3000000" cy="3000000"/>
        </p:xfrm>
        <a:graphic>
          <a:graphicData uri="http://schemas.openxmlformats.org/drawingml/2006/table">
            <a:tbl>
              <a:tblPr bandRow="1" firstRow="1">
                <a:noFill/>
                <a:tableStyleId>{7C77BB32-FA21-4D1E-98D3-B9FD7729C172}</a:tableStyleId>
              </a:tblPr>
              <a:tblGrid>
                <a:gridCol w="650375"/>
                <a:gridCol w="7858625"/>
              </a:tblGrid>
              <a:tr h="812450">
                <a:tc>
                  <a:txBody>
                    <a:bodyPr/>
                    <a:lstStyle/>
                    <a:p>
                      <a:pPr indent="0" lvl="0" marL="0" marR="0" rtl="0" algn="l">
                        <a:spcBef>
                          <a:spcPts val="0"/>
                        </a:spcBef>
                        <a:spcAft>
                          <a:spcPts val="0"/>
                        </a:spcAft>
                        <a:buNone/>
                      </a:pPr>
                      <a:r>
                        <a:rPr lang="de-DE" sz="1800" u="none" cap="none" strike="noStrike"/>
                        <a:t>[</a:t>
                      </a:r>
                      <a:r>
                        <a:rPr lang="de-DE" sz="1800"/>
                        <a:t>11</a:t>
                      </a:r>
                      <a:r>
                        <a:rPr lang="de-DE" sz="1800" u="none" cap="none" strike="noStrike"/>
                        <a:t>]</a:t>
                      </a:r>
                      <a:endParaRPr/>
                    </a:p>
                  </a:txBody>
                  <a:tcPr marT="45725" marB="45725" marR="91450" marL="91450"/>
                </a:tc>
                <a:tc>
                  <a:txBody>
                    <a:bodyPr/>
                    <a:lstStyle/>
                    <a:p>
                      <a:pPr indent="0" lvl="0" marL="0" rtl="0" algn="l">
                        <a:lnSpc>
                          <a:spcPct val="115000"/>
                        </a:lnSpc>
                        <a:spcBef>
                          <a:spcPts val="0"/>
                        </a:spcBef>
                        <a:spcAft>
                          <a:spcPts val="600"/>
                        </a:spcAft>
                        <a:buSzPts val="1100"/>
                        <a:buNone/>
                      </a:pPr>
                      <a:r>
                        <a:rPr lang="de-DE" sz="1800"/>
                        <a:t>Ian Goodfellow, Yoshua Bengio, Aaron Courville     Deep Learning (Adaptive Computation and Machine Learning)</a:t>
                      </a:r>
                      <a:r>
                        <a:rPr b="1" lang="de-DE" sz="2300">
                          <a:solidFill>
                            <a:srgbClr val="111111"/>
                          </a:solidFill>
                        </a:rPr>
                        <a:t>      </a:t>
                      </a:r>
                      <a:r>
                        <a:rPr lang="de-DE" sz="1800"/>
                        <a:t>2017</a:t>
                      </a:r>
                      <a:endParaRPr sz="1800"/>
                    </a:p>
                  </a:txBody>
                  <a:tcPr marT="45725" marB="45725" marR="91450" marL="91450"/>
                </a:tc>
              </a:tr>
              <a:tr h="818275">
                <a:tc>
                  <a:txBody>
                    <a:bodyPr/>
                    <a:lstStyle/>
                    <a:p>
                      <a:pPr indent="0" lvl="0" marL="0" marR="0" rtl="0" algn="l">
                        <a:spcBef>
                          <a:spcPts val="0"/>
                        </a:spcBef>
                        <a:spcAft>
                          <a:spcPts val="0"/>
                        </a:spcAft>
                        <a:buNone/>
                      </a:pPr>
                      <a:r>
                        <a:rPr lang="de-DE" sz="1800"/>
                        <a:t>[12]</a:t>
                      </a:r>
                      <a:endParaRPr sz="1800" u="none" cap="none" strike="noStrike"/>
                    </a:p>
                  </a:txBody>
                  <a:tcPr marT="45725" marB="45725" marR="91450" marL="91450"/>
                </a:tc>
                <a:tc>
                  <a:txBody>
                    <a:bodyPr/>
                    <a:lstStyle/>
                    <a:p>
                      <a:pPr indent="0" lvl="0" marL="0" rtl="0" algn="l">
                        <a:lnSpc>
                          <a:spcPct val="115000"/>
                        </a:lnSpc>
                        <a:spcBef>
                          <a:spcPts val="0"/>
                        </a:spcBef>
                        <a:spcAft>
                          <a:spcPts val="600"/>
                        </a:spcAft>
                        <a:buNone/>
                      </a:pPr>
                      <a:r>
                        <a:rPr lang="de-DE" sz="1800"/>
                        <a:t>https://colah.github.io/posts/2015-08-Understanding-LSTMs/      visited on 26.06.2019</a:t>
                      </a:r>
                      <a:endParaRPr sz="1800"/>
                    </a:p>
                  </a:txBody>
                  <a:tcPr marT="45725" marB="45725" marR="91450" marL="91450"/>
                </a:tc>
              </a:tr>
              <a:tr h="329800">
                <a:tc>
                  <a:txBody>
                    <a:bodyPr/>
                    <a:lstStyle/>
                    <a:p>
                      <a:pPr indent="0" lvl="0" marL="0" marR="0" rtl="0" algn="l">
                        <a:spcBef>
                          <a:spcPts val="0"/>
                        </a:spcBef>
                        <a:spcAft>
                          <a:spcPts val="0"/>
                        </a:spcAft>
                        <a:buNone/>
                      </a:pPr>
                      <a:r>
                        <a:rPr lang="de-DE" sz="1800"/>
                        <a:t>[13]</a:t>
                      </a:r>
                      <a:endParaRPr sz="1800"/>
                    </a:p>
                  </a:txBody>
                  <a:tcPr marT="45725" marB="45725" marR="91450" marL="91450"/>
                </a:tc>
                <a:tc>
                  <a:txBody>
                    <a:bodyPr/>
                    <a:lstStyle/>
                    <a:p>
                      <a:pPr indent="0" lvl="0" marL="0" marR="0" rtl="0" algn="l">
                        <a:spcBef>
                          <a:spcPts val="0"/>
                        </a:spcBef>
                        <a:spcAft>
                          <a:spcPts val="0"/>
                        </a:spcAft>
                        <a:buNone/>
                      </a:pPr>
                      <a:r>
                        <a:rPr lang="de-DE" sz="1800">
                          <a:solidFill>
                            <a:srgbClr val="000000"/>
                          </a:solidFill>
                        </a:rPr>
                        <a:t>https://medium.com/mlrecipies/deep-learning-basics-gated-recurrent-unit-gru-1d8e9fae7280</a:t>
                      </a:r>
                      <a:r>
                        <a:rPr lang="de-DE" sz="1800"/>
                        <a:t> visited on 27.06.2019</a:t>
                      </a:r>
                      <a:endParaRPr sz="1800"/>
                    </a:p>
                  </a:txBody>
                  <a:tcPr marT="45725" marB="45725" marR="91450" marL="91450"/>
                </a:tc>
              </a:tr>
              <a:tr h="329800">
                <a:tc>
                  <a:txBody>
                    <a:bodyPr/>
                    <a:lstStyle/>
                    <a:p>
                      <a:pPr indent="0" lvl="0" marL="0" marR="0" rtl="0" algn="l">
                        <a:spcBef>
                          <a:spcPts val="0"/>
                        </a:spcBef>
                        <a:spcAft>
                          <a:spcPts val="0"/>
                        </a:spcAft>
                        <a:buNone/>
                      </a:pPr>
                      <a:r>
                        <a:rPr lang="de-DE" sz="1800"/>
                        <a:t>[14]</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de-DE" sz="1800"/>
                        <a:t>[15]</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de-DE" sz="1800"/>
                        <a:t>[16]</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de-DE" sz="1800"/>
                        <a:t>Alexander Broad, Michael Jones, Teng-Yok Lee, </a:t>
                      </a:r>
                      <a:r>
                        <a:rPr lang="de-DE" sz="1800"/>
                        <a:t>Supplementary Material for Recurrent Multi-frame Single Shot Detector for Video Object Detectio</a:t>
                      </a:r>
                      <a:r>
                        <a:rPr lang="de-DE" sz="1800"/>
                        <a:t>n</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Clr>
                          <a:schemeClr val="dk1"/>
                        </a:buClr>
                        <a:buSzPts val="1100"/>
                        <a:buFont typeface="Arial"/>
                        <a:buNone/>
                      </a:pPr>
                      <a:r>
                        <a:rPr lang="de-DE" sz="1800"/>
                        <a:t>Jia Deng, Wei Dong, Richard Socher, Li-Jia Li, Kai Li and Li Fei-Fei. ImageNet: A Large-Scale Hierarchical Image Database. </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Clr>
                          <a:schemeClr val="dk1"/>
                        </a:buClr>
                        <a:buSzPts val="1100"/>
                        <a:buFont typeface="Arial"/>
                        <a:buNone/>
                      </a:pPr>
                      <a:r>
                        <a:rPr lang="de-DE" sz="1800"/>
                        <a:t>Alex Krizhevsky, Ilya Sutskever, Geoffrey E. Hinton. ImageNet Classification with Deep Convolutional Neural Networks. 2012.</a:t>
                      </a:r>
                      <a:endParaRPr sz="1800"/>
                    </a:p>
                  </a:txBody>
                  <a:tcPr marT="45725" marB="45725" marR="91450" marL="91450"/>
                </a:tc>
              </a:tr>
            </a:tbl>
          </a:graphicData>
        </a:graphic>
      </p:graphicFrame>
      <p:sp>
        <p:nvSpPr>
          <p:cNvPr id="1076" name="Google Shape;1076;g5c7742bae4_1_14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1" name="Shape 1081"/>
        <p:cNvGrpSpPr/>
        <p:nvPr/>
      </p:nvGrpSpPr>
      <p:grpSpPr>
        <a:xfrm>
          <a:off x="0" y="0"/>
          <a:ext cx="0" cy="0"/>
          <a:chOff x="0" y="0"/>
          <a:chExt cx="0" cy="0"/>
        </a:xfrm>
      </p:grpSpPr>
      <p:sp>
        <p:nvSpPr>
          <p:cNvPr id="1082" name="Google Shape;1082;g5c8037c6e1_2_62"/>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083" name="Google Shape;1083;g5c8037c6e1_2_62"/>
          <p:cNvSpPr txBox="1"/>
          <p:nvPr>
            <p:ph type="title"/>
          </p:nvPr>
        </p:nvSpPr>
        <p:spPr>
          <a:xfrm>
            <a:off x="319090" y="994334"/>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Sources</a:t>
            </a:r>
            <a:endParaRPr/>
          </a:p>
        </p:txBody>
      </p:sp>
      <p:graphicFrame>
        <p:nvGraphicFramePr>
          <p:cNvPr id="1084" name="Google Shape;1084;g5c8037c6e1_2_62"/>
          <p:cNvGraphicFramePr/>
          <p:nvPr/>
        </p:nvGraphicFramePr>
        <p:xfrm>
          <a:off x="319088" y="1762125"/>
          <a:ext cx="3000000" cy="3000000"/>
        </p:xfrm>
        <a:graphic>
          <a:graphicData uri="http://schemas.openxmlformats.org/drawingml/2006/table">
            <a:tbl>
              <a:tblPr bandRow="1" firstRow="1">
                <a:noFill/>
                <a:tableStyleId>{7C77BB32-FA21-4D1E-98D3-B9FD7729C172}</a:tableStyleId>
              </a:tblPr>
              <a:tblGrid>
                <a:gridCol w="442900"/>
                <a:gridCol w="8066100"/>
              </a:tblGrid>
              <a:tr h="818275">
                <a:tc>
                  <a:txBody>
                    <a:bodyPr/>
                    <a:lstStyle/>
                    <a:p>
                      <a:pPr indent="0" lvl="0" marL="0" marR="0" rtl="0" algn="l">
                        <a:spcBef>
                          <a:spcPts val="0"/>
                        </a:spcBef>
                        <a:spcAft>
                          <a:spcPts val="0"/>
                        </a:spcAft>
                        <a:buNone/>
                      </a:pPr>
                      <a:r>
                        <a:rPr lang="de-DE" sz="1800" u="none" cap="none" strike="noStrike"/>
                        <a:t>[</a:t>
                      </a:r>
                      <a:r>
                        <a:rPr lang="de-DE" sz="1800"/>
                        <a:t>17</a:t>
                      </a:r>
                      <a:r>
                        <a:rPr lang="de-DE" sz="1800" u="none" cap="none" strike="noStrike"/>
                        <a:t>]</a:t>
                      </a:r>
                      <a:endParaRPr/>
                    </a:p>
                  </a:txBody>
                  <a:tcPr marT="45725" marB="45725" marR="91450" marL="0"/>
                </a:tc>
                <a:tc>
                  <a:txBody>
                    <a:bodyPr/>
                    <a:lstStyle/>
                    <a:p>
                      <a:pPr indent="0" lvl="0" marL="0" marR="0" rtl="0" algn="l">
                        <a:spcBef>
                          <a:spcPts val="0"/>
                        </a:spcBef>
                        <a:spcAft>
                          <a:spcPts val="0"/>
                        </a:spcAft>
                        <a:buNone/>
                      </a:pPr>
                      <a:r>
                        <a:rPr lang="de-DE" sz="1800"/>
                        <a:t>Shaoqing Ren, Kaiming He, Ross Girshick, Jian Sun. Faster R-CNN: Towards Real-Time Object Detection with Region Proposal Networks. 2016. </a:t>
                      </a:r>
                      <a:endParaRPr sz="1800"/>
                    </a:p>
                  </a:txBody>
                  <a:tcPr marT="45725" marB="45725" marR="91450" marL="91450"/>
                </a:tc>
              </a:tr>
              <a:tr h="818275">
                <a:tc>
                  <a:txBody>
                    <a:bodyPr/>
                    <a:lstStyle/>
                    <a:p>
                      <a:pPr indent="0" lvl="0" marL="0" marR="0" rtl="0" algn="l">
                        <a:spcBef>
                          <a:spcPts val="0"/>
                        </a:spcBef>
                        <a:spcAft>
                          <a:spcPts val="0"/>
                        </a:spcAft>
                        <a:buNone/>
                      </a:pPr>
                      <a:r>
                        <a:rPr lang="de-DE" sz="1800"/>
                        <a:t>[18]</a:t>
                      </a:r>
                      <a:endParaRPr sz="1800"/>
                    </a:p>
                  </a:txBody>
                  <a:tcPr marT="45725" marB="45725" marR="91450" marL="91450"/>
                </a:tc>
                <a:tc>
                  <a:txBody>
                    <a:bodyPr/>
                    <a:lstStyle/>
                    <a:p>
                      <a:pPr indent="0" lvl="0" marL="0" rtl="0" algn="l">
                        <a:spcBef>
                          <a:spcPts val="0"/>
                        </a:spcBef>
                        <a:spcAft>
                          <a:spcPts val="0"/>
                        </a:spcAft>
                        <a:buNone/>
                      </a:pPr>
                      <a:r>
                        <a:rPr lang="de-DE" sz="1800"/>
                        <a:t>Joseph Redmon, Ali Farhadi. YOLOv3: An Incremental Improvement.</a:t>
                      </a:r>
                      <a:endParaRPr sz="1800"/>
                    </a:p>
                  </a:txBody>
                  <a:tcPr marT="45725" marB="45725" marR="91450" marL="91450"/>
                </a:tc>
              </a:tr>
              <a:tr h="572625">
                <a:tc>
                  <a:txBody>
                    <a:bodyPr/>
                    <a:lstStyle/>
                    <a:p>
                      <a:pPr indent="-89999" lvl="0" marL="0" marR="0" rtl="0" algn="l">
                        <a:spcBef>
                          <a:spcPts val="0"/>
                        </a:spcBef>
                        <a:spcAft>
                          <a:spcPts val="0"/>
                        </a:spcAft>
                        <a:buNone/>
                      </a:pPr>
                      <a:r>
                        <a:rPr lang="de-DE" sz="1800"/>
                        <a:t>[19]</a:t>
                      </a:r>
                      <a:endParaRPr sz="1800"/>
                    </a:p>
                  </a:txBody>
                  <a:tcPr marT="45725" marB="45725" marR="91450" marL="91450"/>
                </a:tc>
                <a:tc>
                  <a:txBody>
                    <a:bodyPr/>
                    <a:lstStyle/>
                    <a:p>
                      <a:pPr indent="0" lvl="0" marL="0" rtl="0" algn="l">
                        <a:spcBef>
                          <a:spcPts val="0"/>
                        </a:spcBef>
                        <a:spcAft>
                          <a:spcPts val="0"/>
                        </a:spcAft>
                        <a:buNone/>
                      </a:pPr>
                      <a:r>
                        <a:rPr lang="de-DE" sz="1800"/>
                        <a:t>Wei Liu, Dragomir Anguelov, Dumitru Erhan, Christian Szegedy, Scott Reed, Cheng-Yang Fu, Alexander C. Berg. SSD: Single Shot MultiBox Detector. 2016.</a:t>
                      </a:r>
                      <a:endParaRPr sz="1800"/>
                    </a:p>
                  </a:txBody>
                  <a:tcPr marT="45725" marB="45725" marR="91450" marL="91450"/>
                </a:tc>
              </a:tr>
              <a:tr h="818275">
                <a:tc>
                  <a:txBody>
                    <a:bodyPr/>
                    <a:lstStyle/>
                    <a:p>
                      <a:pPr indent="-89999"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8182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32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2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29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g5c164b5d39_0_242"/>
          <p:cNvSpPr txBox="1"/>
          <p:nvPr>
            <p:ph idx="1" type="body"/>
          </p:nvPr>
        </p:nvSpPr>
        <p:spPr>
          <a:xfrm>
            <a:off x="317540" y="1208938"/>
            <a:ext cx="8508900" cy="469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de-DE" sz="3000"/>
              <a:t>Questions?</a:t>
            </a:r>
            <a:r>
              <a:rPr lang="de-DE"/>
              <a:t> </a:t>
            </a:r>
            <a:endParaRPr/>
          </a:p>
        </p:txBody>
      </p:sp>
      <p:sp>
        <p:nvSpPr>
          <p:cNvPr id="1091" name="Google Shape;1091;g5c164b5d39_0_242"/>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092" name="Google Shape;1092;g5c164b5d39_0_242"/>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a:t>
            </a:r>
            <a:r>
              <a:rPr lang="de-DE"/>
              <a:t> | Arnd Pettirsch (03708414)</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7" name="Shape 1097"/>
        <p:cNvGrpSpPr/>
        <p:nvPr/>
      </p:nvGrpSpPr>
      <p:grpSpPr>
        <a:xfrm>
          <a:off x="0" y="0"/>
          <a:ext cx="0" cy="0"/>
          <a:chOff x="0" y="0"/>
          <a:chExt cx="0" cy="0"/>
        </a:xfrm>
      </p:grpSpPr>
      <p:sp>
        <p:nvSpPr>
          <p:cNvPr id="1098" name="Google Shape;1098;g5c8037c6e1_2_0"/>
          <p:cNvSpPr txBox="1"/>
          <p:nvPr>
            <p:ph idx="1" type="body"/>
          </p:nvPr>
        </p:nvSpPr>
        <p:spPr>
          <a:xfrm>
            <a:off x="317540" y="1079238"/>
            <a:ext cx="8508900" cy="469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de-DE" sz="3000"/>
              <a:t>Backup Slides</a:t>
            </a:r>
            <a:endParaRPr/>
          </a:p>
        </p:txBody>
      </p:sp>
      <p:sp>
        <p:nvSpPr>
          <p:cNvPr id="1099" name="Google Shape;1099;g5c8037c6e1_2_0"/>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5c164b5d39_0_14"/>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77825" lvl="0" marL="719999" rtl="0" algn="l">
              <a:lnSpc>
                <a:spcPct val="114000"/>
              </a:lnSpc>
              <a:spcBef>
                <a:spcPts val="0"/>
              </a:spcBef>
              <a:spcAft>
                <a:spcPts val="0"/>
              </a:spcAft>
              <a:buClr>
                <a:schemeClr val="dk1"/>
              </a:buClr>
              <a:buSzPts val="2200"/>
              <a:buFont typeface="Arial"/>
              <a:buAutoNum type="arabicPeriod"/>
            </a:pPr>
            <a:r>
              <a:rPr lang="de-DE" sz="2200"/>
              <a:t>Intro</a:t>
            </a:r>
            <a:endParaRPr sz="2200"/>
          </a:p>
          <a:p>
            <a:pPr indent="-215900" lvl="1" marL="1439999" rtl="0" algn="l">
              <a:lnSpc>
                <a:spcPct val="114000"/>
              </a:lnSpc>
              <a:spcBef>
                <a:spcPts val="0"/>
              </a:spcBef>
              <a:spcAft>
                <a:spcPts val="0"/>
              </a:spcAft>
              <a:buClr>
                <a:srgbClr val="B7B7B7"/>
              </a:buClr>
              <a:buSzPts val="2200"/>
              <a:buAutoNum type="arabicPeriod"/>
            </a:pPr>
            <a:r>
              <a:rPr lang="de-DE" sz="2200">
                <a:solidFill>
                  <a:srgbClr val="B7B7B7"/>
                </a:solidFill>
              </a:rPr>
              <a:t>Image and Video Object Detection in general</a:t>
            </a:r>
            <a:endParaRPr sz="2200">
              <a:solidFill>
                <a:srgbClr val="B7B7B7"/>
              </a:solidFill>
            </a:endParaRPr>
          </a:p>
          <a:p>
            <a:pPr indent="-215900" lvl="1" marL="1439999" rtl="0" algn="l">
              <a:lnSpc>
                <a:spcPct val="114000"/>
              </a:lnSpc>
              <a:spcBef>
                <a:spcPts val="0"/>
              </a:spcBef>
              <a:spcAft>
                <a:spcPts val="0"/>
              </a:spcAft>
              <a:buClr>
                <a:srgbClr val="000000"/>
              </a:buClr>
              <a:buSzPts val="2200"/>
              <a:buAutoNum type="arabicPeriod"/>
            </a:pPr>
            <a:r>
              <a:rPr lang="de-DE" sz="2200">
                <a:solidFill>
                  <a:srgbClr val="000000"/>
                </a:solidFill>
              </a:rPr>
              <a:t>Recurrent Neural Networks in general</a:t>
            </a:r>
            <a:endParaRPr sz="2200">
              <a:solidFill>
                <a:srgbClr val="000000"/>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indent="-377825" lvl="0" marL="719999" rtl="0" algn="l">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indent="0" lvl="0" marL="0" rtl="0" algn="l">
              <a:lnSpc>
                <a:spcPct val="114000"/>
              </a:lnSpc>
              <a:spcBef>
                <a:spcPts val="0"/>
              </a:spcBef>
              <a:spcAft>
                <a:spcPts val="0"/>
              </a:spcAft>
              <a:buNone/>
            </a:pPr>
            <a:r>
              <a:t/>
            </a:r>
            <a:endParaRPr sz="2200"/>
          </a:p>
        </p:txBody>
      </p:sp>
      <p:sp>
        <p:nvSpPr>
          <p:cNvPr id="215" name="Google Shape;215;g5c164b5d39_0_14"/>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16" name="Google Shape;216;g5c164b5d39_0_1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217" name="Google Shape;217;g5c164b5d39_0_14"/>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sp>
        <p:nvSpPr>
          <p:cNvPr id="1105" name="Google Shape;1105;g5c8037c6e1_2_7"/>
          <p:cNvSpPr txBox="1"/>
          <p:nvPr>
            <p:ph idx="1" type="body"/>
          </p:nvPr>
        </p:nvSpPr>
        <p:spPr>
          <a:xfrm>
            <a:off x="5762650" y="1762200"/>
            <a:ext cx="3065400" cy="304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The Loss function consists of three parts: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de-DE"/>
              <a:t>Bounding box regression</a:t>
            </a:r>
            <a:endParaRPr/>
          </a:p>
          <a:p>
            <a:pPr indent="-317500" lvl="0" marL="457200" rtl="0" algn="l">
              <a:spcBef>
                <a:spcPts val="0"/>
              </a:spcBef>
              <a:spcAft>
                <a:spcPts val="0"/>
              </a:spcAft>
              <a:buSzPts val="1400"/>
              <a:buAutoNum type="arabicPeriod"/>
            </a:pPr>
            <a:r>
              <a:rPr lang="de-DE"/>
              <a:t>Confidence score regression</a:t>
            </a:r>
            <a:endParaRPr/>
          </a:p>
          <a:p>
            <a:pPr indent="-317500" lvl="0" marL="457200" rtl="0" algn="l">
              <a:spcBef>
                <a:spcPts val="0"/>
              </a:spcBef>
              <a:spcAft>
                <a:spcPts val="0"/>
              </a:spcAft>
              <a:buSzPts val="1400"/>
              <a:buAutoNum type="arabicPeriod"/>
            </a:pPr>
            <a:r>
              <a:rPr lang="de-DE"/>
              <a:t>Cross entropy loss of classification</a:t>
            </a:r>
            <a:endParaRPr/>
          </a:p>
        </p:txBody>
      </p:sp>
      <p:sp>
        <p:nvSpPr>
          <p:cNvPr id="1106" name="Google Shape;1106;g5c8037c6e1_2_7"/>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107" name="Google Shape;1107;g5c8037c6e1_2_7"/>
          <p:cNvSpPr txBox="1"/>
          <p:nvPr>
            <p:ph type="title"/>
          </p:nvPr>
        </p:nvSpPr>
        <p:spPr>
          <a:xfrm>
            <a:off x="319100" y="179950"/>
            <a:ext cx="8508900" cy="13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2.4 Feature Selective Small Object Detection via Knowledge-based Recurrent Attentive Neural Network</a:t>
            </a:r>
            <a:endParaRPr/>
          </a:p>
        </p:txBody>
      </p:sp>
      <p:pic>
        <p:nvPicPr>
          <p:cNvPr id="1108" name="Google Shape;1108;g5c8037c6e1_2_7"/>
          <p:cNvPicPr preferRelativeResize="0"/>
          <p:nvPr/>
        </p:nvPicPr>
        <p:blipFill>
          <a:blip r:embed="rId3">
            <a:alphaModFix/>
          </a:blip>
          <a:stretch>
            <a:fillRect/>
          </a:stretch>
        </p:blipFill>
        <p:spPr>
          <a:xfrm>
            <a:off x="319100" y="2051263"/>
            <a:ext cx="5443552" cy="2755474"/>
          </a:xfrm>
          <a:prstGeom prst="rect">
            <a:avLst/>
          </a:prstGeom>
          <a:noFill/>
          <a:ln>
            <a:noFill/>
          </a:ln>
        </p:spPr>
      </p:pic>
      <p:sp>
        <p:nvSpPr>
          <p:cNvPr id="1109" name="Google Shape;1109;g5c8037c6e1_2_7"/>
          <p:cNvSpPr txBox="1"/>
          <p:nvPr/>
        </p:nvSpPr>
        <p:spPr>
          <a:xfrm>
            <a:off x="319100" y="1562050"/>
            <a:ext cx="1986000" cy="2652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Clr>
                <a:schemeClr val="dk1"/>
              </a:buClr>
              <a:buSzPts val="1100"/>
              <a:buFont typeface="Arial"/>
              <a:buNone/>
            </a:pPr>
            <a:r>
              <a:rPr b="1" lang="de-DE" sz="1800">
                <a:solidFill>
                  <a:schemeClr val="dk1"/>
                </a:solidFill>
              </a:rPr>
              <a:t>Loss Function:</a:t>
            </a:r>
            <a:endParaRPr b="1" sz="1800">
              <a:solidFill>
                <a:schemeClr val="dk1"/>
              </a:solidFill>
            </a:endParaRPr>
          </a:p>
          <a:p>
            <a:pPr indent="0" lvl="0" marL="0" rtl="0" algn="l">
              <a:spcBef>
                <a:spcPts val="0"/>
              </a:spcBef>
              <a:spcAft>
                <a:spcPts val="0"/>
              </a:spcAft>
              <a:buNone/>
            </a:pPr>
            <a:r>
              <a:t/>
            </a:r>
            <a:endParaRPr/>
          </a:p>
        </p:txBody>
      </p:sp>
      <p:sp>
        <p:nvSpPr>
          <p:cNvPr id="1110" name="Google Shape;1110;g5c8037c6e1_2_7"/>
          <p:cNvSpPr txBox="1"/>
          <p:nvPr/>
        </p:nvSpPr>
        <p:spPr>
          <a:xfrm>
            <a:off x="317900" y="4806600"/>
            <a:ext cx="8508900" cy="16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1800"/>
              <a:t>Results:</a:t>
            </a:r>
            <a:endParaRPr b="1" sz="1800"/>
          </a:p>
          <a:p>
            <a:pPr indent="0" lvl="0" marL="0" rtl="0" algn="l">
              <a:spcBef>
                <a:spcPts val="0"/>
              </a:spcBef>
              <a:spcAft>
                <a:spcPts val="0"/>
              </a:spcAft>
              <a:buNone/>
            </a:pPr>
            <a:r>
              <a:rPr lang="de-DE" sz="1600"/>
              <a:t>mAP of 81.3% at 30.8 FPS on KITTI dataset using Nvidia Titan X.</a:t>
            </a:r>
            <a:endParaRPr sz="1600"/>
          </a:p>
          <a:p>
            <a:pPr indent="0" lvl="0" marL="0" rtl="0" algn="l">
              <a:spcBef>
                <a:spcPts val="0"/>
              </a:spcBef>
              <a:spcAft>
                <a:spcPts val="0"/>
              </a:spcAft>
              <a:buNone/>
            </a:pPr>
            <a:r>
              <a:rPr lang="de-DE" sz="1600"/>
              <a:t>mAP of 57.8% at 37.5 FPS on COCO dataset (only the pedestrian class tested) </a:t>
            </a:r>
            <a:r>
              <a:rPr lang="de-DE" sz="1600">
                <a:solidFill>
                  <a:schemeClr val="dk1"/>
                </a:solidFill>
              </a:rPr>
              <a:t>using Nvidia Titan X.</a:t>
            </a:r>
            <a:endParaRPr sz="1600"/>
          </a:p>
        </p:txBody>
      </p:sp>
      <p:sp>
        <p:nvSpPr>
          <p:cNvPr id="1111" name="Google Shape;1111;g5c8037c6e1_2_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 | Arnd Pettirsch (03708414)</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g5c8037c6e1_2_18"/>
          <p:cNvSpPr txBox="1"/>
          <p:nvPr>
            <p:ph idx="1" type="body"/>
          </p:nvPr>
        </p:nvSpPr>
        <p:spPr>
          <a:xfrm>
            <a:off x="319100" y="1762200"/>
            <a:ext cx="4252800" cy="68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de-DE" sz="1800"/>
              <a:t>Loss Function:</a:t>
            </a:r>
            <a:endParaRPr b="1" sz="1800"/>
          </a:p>
          <a:p>
            <a:pPr indent="-330200" lvl="0" marL="457200" rtl="0" algn="l">
              <a:spcBef>
                <a:spcPts val="0"/>
              </a:spcBef>
              <a:spcAft>
                <a:spcPts val="0"/>
              </a:spcAft>
              <a:buSzPts val="1600"/>
              <a:buAutoNum type="arabicPeriod"/>
            </a:pPr>
            <a:r>
              <a:rPr lang="de-DE"/>
              <a:t>Reinforcement Learning Policy</a:t>
            </a:r>
            <a:endParaRPr/>
          </a:p>
        </p:txBody>
      </p:sp>
      <p:sp>
        <p:nvSpPr>
          <p:cNvPr id="1118" name="Google Shape;1118;g5c8037c6e1_2_18"/>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119" name="Google Shape;1119;g5c8037c6e1_2_18"/>
          <p:cNvSpPr txBox="1"/>
          <p:nvPr>
            <p:ph type="title"/>
          </p:nvPr>
        </p:nvSpPr>
        <p:spPr>
          <a:xfrm>
            <a:off x="317550" y="665713"/>
            <a:ext cx="8508900" cy="96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2.5 Looking Fast and Slow: Memory-Guided Mobile Video Object Detection </a:t>
            </a:r>
            <a:endParaRPr/>
          </a:p>
        </p:txBody>
      </p:sp>
      <p:sp>
        <p:nvSpPr>
          <p:cNvPr id="1120" name="Google Shape;1120;g5c8037c6e1_2_18"/>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 | Arnd Pettirsch (03708414)</a:t>
            </a:r>
            <a:endParaRPr/>
          </a:p>
        </p:txBody>
      </p:sp>
      <p:pic>
        <p:nvPicPr>
          <p:cNvPr id="1121" name="Google Shape;1121;g5c8037c6e1_2_18"/>
          <p:cNvPicPr preferRelativeResize="0"/>
          <p:nvPr/>
        </p:nvPicPr>
        <p:blipFill>
          <a:blip r:embed="rId3">
            <a:alphaModFix/>
          </a:blip>
          <a:stretch>
            <a:fillRect/>
          </a:stretch>
        </p:blipFill>
        <p:spPr>
          <a:xfrm>
            <a:off x="319100" y="2349713"/>
            <a:ext cx="4962525" cy="1492325"/>
          </a:xfrm>
          <a:prstGeom prst="rect">
            <a:avLst/>
          </a:prstGeom>
          <a:noFill/>
          <a:ln>
            <a:noFill/>
          </a:ln>
        </p:spPr>
      </p:pic>
      <p:sp>
        <p:nvSpPr>
          <p:cNvPr id="1122" name="Google Shape;1122;g5c8037c6e1_2_18"/>
          <p:cNvSpPr txBox="1"/>
          <p:nvPr/>
        </p:nvSpPr>
        <p:spPr>
          <a:xfrm>
            <a:off x="319100" y="4833175"/>
            <a:ext cx="85089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1800"/>
              <a:t>Results:</a:t>
            </a:r>
            <a:endParaRPr b="1" sz="1800"/>
          </a:p>
          <a:p>
            <a:pPr indent="0" lvl="0" marL="0" rtl="0" algn="l">
              <a:spcBef>
                <a:spcPts val="0"/>
              </a:spcBef>
              <a:spcAft>
                <a:spcPts val="0"/>
              </a:spcAft>
              <a:buNone/>
            </a:pPr>
            <a:r>
              <a:rPr lang="de-DE" sz="1600"/>
              <a:t>mAP of 60.7% at 48.8 fps on ImageNet VID dataset using a Pixel 3 phone</a:t>
            </a:r>
            <a:endParaRPr sz="1600"/>
          </a:p>
        </p:txBody>
      </p:sp>
      <p:sp>
        <p:nvSpPr>
          <p:cNvPr id="1123" name="Google Shape;1123;g5c8037c6e1_2_18"/>
          <p:cNvSpPr txBox="1"/>
          <p:nvPr>
            <p:ph idx="1" type="body"/>
          </p:nvPr>
        </p:nvSpPr>
        <p:spPr>
          <a:xfrm>
            <a:off x="5762650" y="1762200"/>
            <a:ext cx="3065400" cy="304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The Loss function consists of two parts: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de-DE"/>
              <a:t>Bounding box regression</a:t>
            </a:r>
            <a:endParaRPr/>
          </a:p>
          <a:p>
            <a:pPr indent="-317500" lvl="0" marL="457200" rtl="0" algn="l">
              <a:spcBef>
                <a:spcPts val="0"/>
              </a:spcBef>
              <a:spcAft>
                <a:spcPts val="0"/>
              </a:spcAft>
              <a:buSzPts val="1400"/>
              <a:buAutoNum type="arabicPeriod"/>
            </a:pPr>
            <a:r>
              <a:rPr lang="de-DE"/>
              <a:t>Cross entropy loss of classification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g5c8037c6e1_2_29"/>
          <p:cNvSpPr txBox="1"/>
          <p:nvPr>
            <p:ph idx="1" type="body"/>
          </p:nvPr>
        </p:nvSpPr>
        <p:spPr>
          <a:xfrm>
            <a:off x="319100" y="1357325"/>
            <a:ext cx="19383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de-DE" sz="1800"/>
              <a:t>Loss Function:</a:t>
            </a:r>
            <a:endParaRPr/>
          </a:p>
        </p:txBody>
      </p:sp>
      <p:sp>
        <p:nvSpPr>
          <p:cNvPr id="1130" name="Google Shape;1130;g5c8037c6e1_2_29"/>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131" name="Google Shape;1131;g5c8037c6e1_2_29"/>
          <p:cNvSpPr txBox="1"/>
          <p:nvPr>
            <p:ph type="title"/>
          </p:nvPr>
        </p:nvSpPr>
        <p:spPr>
          <a:xfrm>
            <a:off x="317490" y="722859"/>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2.7 Detect to track and track to detect</a:t>
            </a:r>
            <a:endParaRPr/>
          </a:p>
        </p:txBody>
      </p:sp>
      <p:pic>
        <p:nvPicPr>
          <p:cNvPr id="1132" name="Google Shape;1132;g5c8037c6e1_2_29"/>
          <p:cNvPicPr preferRelativeResize="0"/>
          <p:nvPr/>
        </p:nvPicPr>
        <p:blipFill>
          <a:blip r:embed="rId3">
            <a:alphaModFix/>
          </a:blip>
          <a:stretch>
            <a:fillRect/>
          </a:stretch>
        </p:blipFill>
        <p:spPr>
          <a:xfrm>
            <a:off x="317500" y="1767725"/>
            <a:ext cx="5103399" cy="2934675"/>
          </a:xfrm>
          <a:prstGeom prst="rect">
            <a:avLst/>
          </a:prstGeom>
          <a:noFill/>
          <a:ln>
            <a:noFill/>
          </a:ln>
        </p:spPr>
      </p:pic>
      <p:sp>
        <p:nvSpPr>
          <p:cNvPr id="1133" name="Google Shape;1133;g5c8037c6e1_2_29"/>
          <p:cNvSpPr txBox="1"/>
          <p:nvPr/>
        </p:nvSpPr>
        <p:spPr>
          <a:xfrm>
            <a:off x="5420900" y="1357325"/>
            <a:ext cx="3405900" cy="3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600"/>
              <a:t>The Loss function consists of three parts: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de-DE" sz="1600"/>
              <a:t>The cross entropy classification loss.</a:t>
            </a:r>
            <a:endParaRPr sz="1600"/>
          </a:p>
          <a:p>
            <a:pPr indent="-330200" lvl="0" marL="457200" rtl="0" algn="l">
              <a:spcBef>
                <a:spcPts val="0"/>
              </a:spcBef>
              <a:spcAft>
                <a:spcPts val="0"/>
              </a:spcAft>
              <a:buSzPts val="1600"/>
              <a:buAutoNum type="arabicPeriod"/>
            </a:pPr>
            <a:r>
              <a:rPr lang="de-DE" sz="1600"/>
              <a:t>The bounding box regression loss</a:t>
            </a:r>
            <a:endParaRPr sz="1600"/>
          </a:p>
          <a:p>
            <a:pPr indent="-330200" lvl="0" marL="457200" rtl="0" algn="l">
              <a:spcBef>
                <a:spcPts val="0"/>
              </a:spcBef>
              <a:spcAft>
                <a:spcPts val="0"/>
              </a:spcAft>
              <a:buSzPts val="1600"/>
              <a:buAutoNum type="arabicPeriod"/>
            </a:pPr>
            <a:r>
              <a:rPr lang="de-DE" sz="1600"/>
              <a:t>The tracking regression loss.</a:t>
            </a:r>
            <a:endParaRPr sz="1600"/>
          </a:p>
        </p:txBody>
      </p:sp>
      <p:sp>
        <p:nvSpPr>
          <p:cNvPr id="1134" name="Google Shape;1134;g5c8037c6e1_2_29"/>
          <p:cNvSpPr txBox="1"/>
          <p:nvPr/>
        </p:nvSpPr>
        <p:spPr>
          <a:xfrm>
            <a:off x="319100" y="4702400"/>
            <a:ext cx="85089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1800"/>
              <a:t>Results:</a:t>
            </a:r>
            <a:endParaRPr b="1" sz="1800"/>
          </a:p>
          <a:p>
            <a:pPr indent="0" lvl="0" marL="0" rtl="0" algn="l">
              <a:spcBef>
                <a:spcPts val="0"/>
              </a:spcBef>
              <a:spcAft>
                <a:spcPts val="0"/>
              </a:spcAft>
              <a:buNone/>
            </a:pPr>
            <a:r>
              <a:rPr lang="de-DE" sz="1600"/>
              <a:t>mAP of 82.0% </a:t>
            </a:r>
            <a:r>
              <a:rPr lang="de-DE" sz="1600">
                <a:solidFill>
                  <a:schemeClr val="dk1"/>
                </a:solidFill>
              </a:rPr>
              <a:t>at 7 fps</a:t>
            </a:r>
            <a:r>
              <a:rPr lang="de-DE" sz="1600"/>
              <a:t> on ImageNet VID dataset using a Nvidia TITAN X or</a:t>
            </a:r>
            <a:endParaRPr sz="1600"/>
          </a:p>
          <a:p>
            <a:pPr indent="0" lvl="0" marL="0" rtl="0" algn="l">
              <a:spcBef>
                <a:spcPts val="0"/>
              </a:spcBef>
              <a:spcAft>
                <a:spcPts val="0"/>
              </a:spcAft>
              <a:buNone/>
            </a:pPr>
            <a:r>
              <a:rPr lang="de-DE" sz="1600"/>
              <a:t>mAP of 78.5% at 55 fps on ImageNet VID dataset using a Nvidia TITAN X</a:t>
            </a:r>
            <a:endParaRPr sz="1600"/>
          </a:p>
        </p:txBody>
      </p:sp>
      <p:sp>
        <p:nvSpPr>
          <p:cNvPr id="1135" name="Google Shape;1135;g5c8037c6e1_2_2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 | Arnd Pettirsch (03708414)</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Google Shape;1141;g5c8037c6e1_2_40"/>
          <p:cNvSpPr txBox="1"/>
          <p:nvPr>
            <p:ph idx="1" type="body"/>
          </p:nvPr>
        </p:nvSpPr>
        <p:spPr>
          <a:xfrm>
            <a:off x="317550" y="1390725"/>
            <a:ext cx="23541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de-DE" sz="1800"/>
              <a:t>Loss Function:</a:t>
            </a:r>
            <a:endParaRPr/>
          </a:p>
        </p:txBody>
      </p:sp>
      <p:sp>
        <p:nvSpPr>
          <p:cNvPr id="1142" name="Google Shape;1142;g5c8037c6e1_2_40"/>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143" name="Google Shape;1143;g5c8037c6e1_2_40"/>
          <p:cNvSpPr txBox="1"/>
          <p:nvPr>
            <p:ph type="title"/>
          </p:nvPr>
        </p:nvSpPr>
        <p:spPr>
          <a:xfrm>
            <a:off x="317540" y="279959"/>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3.3 Optimizing Video Object Detection via a Scale-Time Lattice </a:t>
            </a:r>
            <a:endParaRPr/>
          </a:p>
        </p:txBody>
      </p:sp>
      <p:pic>
        <p:nvPicPr>
          <p:cNvPr id="1144" name="Google Shape;1144;g5c8037c6e1_2_40"/>
          <p:cNvPicPr preferRelativeResize="0"/>
          <p:nvPr/>
        </p:nvPicPr>
        <p:blipFill>
          <a:blip r:embed="rId3">
            <a:alphaModFix/>
          </a:blip>
          <a:stretch>
            <a:fillRect/>
          </a:stretch>
        </p:blipFill>
        <p:spPr>
          <a:xfrm>
            <a:off x="152400" y="1953525"/>
            <a:ext cx="5862651" cy="1785225"/>
          </a:xfrm>
          <a:prstGeom prst="rect">
            <a:avLst/>
          </a:prstGeom>
          <a:noFill/>
          <a:ln>
            <a:noFill/>
          </a:ln>
        </p:spPr>
      </p:pic>
      <p:sp>
        <p:nvSpPr>
          <p:cNvPr id="1145" name="Google Shape;1145;g5c8037c6e1_2_40"/>
          <p:cNvSpPr txBox="1"/>
          <p:nvPr/>
        </p:nvSpPr>
        <p:spPr>
          <a:xfrm>
            <a:off x="6015050" y="1390725"/>
            <a:ext cx="3000300" cy="23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600"/>
              <a:t>The Loss function consists of two parts: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de-DE" sz="1600"/>
              <a:t>Smooth L1 loss of temporal propagation.</a:t>
            </a:r>
            <a:endParaRPr sz="1600"/>
          </a:p>
          <a:p>
            <a:pPr indent="-330200" lvl="0" marL="457200" rtl="0" algn="l">
              <a:spcBef>
                <a:spcPts val="0"/>
              </a:spcBef>
              <a:spcAft>
                <a:spcPts val="0"/>
              </a:spcAft>
              <a:buSzPts val="1600"/>
              <a:buAutoNum type="arabicPeriod"/>
            </a:pPr>
            <a:r>
              <a:rPr lang="de-DE" sz="1600"/>
              <a:t>Smooth L1 loss of spatial refinement.</a:t>
            </a:r>
            <a:endParaRPr sz="1600"/>
          </a:p>
        </p:txBody>
      </p:sp>
      <p:sp>
        <p:nvSpPr>
          <p:cNvPr id="1146" name="Google Shape;1146;g5c8037c6e1_2_40"/>
          <p:cNvSpPr txBox="1"/>
          <p:nvPr/>
        </p:nvSpPr>
        <p:spPr>
          <a:xfrm>
            <a:off x="317550" y="3738825"/>
            <a:ext cx="8508900" cy="26982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de-DE" sz="1800">
                <a:solidFill>
                  <a:schemeClr val="dk1"/>
                </a:solidFill>
              </a:rPr>
              <a:t>Result:</a:t>
            </a:r>
            <a:endParaRPr b="1" sz="1800">
              <a:solidFill>
                <a:schemeClr val="dk1"/>
              </a:solidFill>
            </a:endParaRPr>
          </a:p>
          <a:p>
            <a:pPr indent="0" lvl="0" marL="0" rtl="0" algn="l">
              <a:lnSpc>
                <a:spcPct val="114000"/>
              </a:lnSpc>
              <a:spcBef>
                <a:spcPts val="0"/>
              </a:spcBef>
              <a:spcAft>
                <a:spcPts val="0"/>
              </a:spcAft>
              <a:buNone/>
            </a:pPr>
            <a:r>
              <a:rPr lang="de-DE" sz="1600">
                <a:solidFill>
                  <a:schemeClr val="dk1"/>
                </a:solidFill>
              </a:rPr>
              <a:t>mAP of 79.6% at 20 fps on ImageNet VID dataset using Nvidia Titan X or</a:t>
            </a:r>
            <a:endParaRPr sz="1600">
              <a:solidFill>
                <a:schemeClr val="dk1"/>
              </a:solidFill>
            </a:endParaRPr>
          </a:p>
          <a:p>
            <a:pPr indent="0" lvl="0" marL="0" rtl="0" algn="l">
              <a:lnSpc>
                <a:spcPct val="114000"/>
              </a:lnSpc>
              <a:spcBef>
                <a:spcPts val="0"/>
              </a:spcBef>
              <a:spcAft>
                <a:spcPts val="0"/>
              </a:spcAft>
              <a:buClr>
                <a:schemeClr val="dk1"/>
              </a:buClr>
              <a:buSzPts val="1100"/>
              <a:buFont typeface="Arial"/>
              <a:buNone/>
            </a:pPr>
            <a:r>
              <a:rPr lang="de-DE" sz="1600">
                <a:solidFill>
                  <a:schemeClr val="dk1"/>
                </a:solidFill>
              </a:rPr>
              <a:t>mAP of 79% at 62 fps on ImageNet VID using Nvidia Titan X</a:t>
            </a:r>
            <a:endParaRPr sz="1600">
              <a:solidFill>
                <a:schemeClr val="dk1"/>
              </a:solidFill>
            </a:endParaRPr>
          </a:p>
          <a:p>
            <a:pPr indent="0" lvl="0" marL="0" rtl="0" algn="l">
              <a:spcBef>
                <a:spcPts val="0"/>
              </a:spcBef>
              <a:spcAft>
                <a:spcPts val="0"/>
              </a:spcAft>
              <a:buNone/>
            </a:pPr>
            <a:r>
              <a:t/>
            </a:r>
            <a:endParaRPr/>
          </a:p>
        </p:txBody>
      </p:sp>
      <p:sp>
        <p:nvSpPr>
          <p:cNvPr id="1147" name="Google Shape;1147;g5c8037c6e1_2_4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 | Arnd Pettirsch (03708414)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1" name="Shape 1151"/>
        <p:cNvGrpSpPr/>
        <p:nvPr/>
      </p:nvGrpSpPr>
      <p:grpSpPr>
        <a:xfrm>
          <a:off x="0" y="0"/>
          <a:ext cx="0" cy="0"/>
          <a:chOff x="0" y="0"/>
          <a:chExt cx="0" cy="0"/>
        </a:xfrm>
      </p:grpSpPr>
      <p:sp>
        <p:nvSpPr>
          <p:cNvPr id="1152" name="Google Shape;1152;g5c8037c6e1_2_118"/>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indent="-177800" lvl="1" marL="1439999" rtl="0" algn="l">
              <a:spcBef>
                <a:spcPts val="0"/>
              </a:spcBef>
              <a:spcAft>
                <a:spcPts val="0"/>
              </a:spcAft>
              <a:buClr>
                <a:srgbClr val="000000"/>
              </a:buClr>
              <a:buSzPts val="1600"/>
              <a:buAutoNum type="arabicPeriod"/>
            </a:pPr>
            <a:r>
              <a:rPr lang="de-DE">
                <a:solidFill>
                  <a:srgbClr val="000000"/>
                </a:solidFill>
              </a:rPr>
              <a:t>Object Detection from Video Tubelets with Convolutional Neural Networks</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 </a:t>
            </a:r>
            <a:endParaRPr>
              <a:solidFill>
                <a:srgbClr val="999999"/>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1153" name="Google Shape;1153;g5c8037c6e1_2_118"/>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154" name="Google Shape;1154;g5c8037c6e1_2_118"/>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 | Arnd Pettirsch (03708414)</a:t>
            </a:r>
            <a:endParaRPr/>
          </a:p>
        </p:txBody>
      </p:sp>
      <p:sp>
        <p:nvSpPr>
          <p:cNvPr id="1155" name="Google Shape;1155;g5c8037c6e1_2_118"/>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0" name="Shape 1160"/>
        <p:cNvGrpSpPr/>
        <p:nvPr/>
      </p:nvGrpSpPr>
      <p:grpSpPr>
        <a:xfrm>
          <a:off x="0" y="0"/>
          <a:ext cx="0" cy="0"/>
          <a:chOff x="0" y="0"/>
          <a:chExt cx="0" cy="0"/>
        </a:xfrm>
      </p:grpSpPr>
      <p:sp>
        <p:nvSpPr>
          <p:cNvPr id="1161" name="Google Shape;1161;g5c8037c6e1_2_125"/>
          <p:cNvSpPr txBox="1"/>
          <p:nvPr>
            <p:ph idx="1" type="body"/>
          </p:nvPr>
        </p:nvSpPr>
        <p:spPr>
          <a:xfrm>
            <a:off x="317550" y="2983550"/>
            <a:ext cx="8508900" cy="31329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de-DE"/>
              <a:t>Use selective search algorithm to generate around 2000 object proposals on each frame.</a:t>
            </a:r>
            <a:endParaRPr/>
          </a:p>
          <a:p>
            <a:pPr indent="-317500" lvl="0" marL="457200" rtl="0" algn="l">
              <a:spcBef>
                <a:spcPts val="0"/>
              </a:spcBef>
              <a:spcAft>
                <a:spcPts val="0"/>
              </a:spcAft>
              <a:buSzPts val="1400"/>
              <a:buChar char="●"/>
            </a:pPr>
            <a:r>
              <a:rPr lang="de-DE"/>
              <a:t>Use GoogleNet for feature extraction and then 30 SVMs for 30 VID classes to generate object proposal scores for each object proposal.</a:t>
            </a:r>
            <a:endParaRPr/>
          </a:p>
          <a:p>
            <a:pPr indent="-317500" lvl="0" marL="457200" rtl="0" algn="l">
              <a:spcBef>
                <a:spcPts val="0"/>
              </a:spcBef>
              <a:spcAft>
                <a:spcPts val="0"/>
              </a:spcAft>
              <a:buSzPts val="1400"/>
              <a:buChar char="●"/>
            </a:pPr>
            <a:r>
              <a:rPr lang="de-DE"/>
              <a:t>Track high confidence targets bi-directionally.</a:t>
            </a:r>
            <a:endParaRPr/>
          </a:p>
          <a:p>
            <a:pPr indent="-317500" lvl="0" marL="457200" rtl="0" algn="l">
              <a:spcBef>
                <a:spcPts val="0"/>
              </a:spcBef>
              <a:spcAft>
                <a:spcPts val="0"/>
              </a:spcAft>
              <a:buSzPts val="1400"/>
              <a:buChar char="●"/>
            </a:pPr>
            <a:r>
              <a:rPr lang="de-DE"/>
              <a:t>Two kinds of Perturbations:</a:t>
            </a:r>
            <a:endParaRPr/>
          </a:p>
          <a:p>
            <a:pPr indent="-330200" lvl="1" marL="914400" rtl="0" algn="l">
              <a:spcBef>
                <a:spcPts val="0"/>
              </a:spcBef>
              <a:spcAft>
                <a:spcPts val="0"/>
              </a:spcAft>
              <a:buSzPts val="1600"/>
              <a:buChar char="○"/>
            </a:pPr>
            <a:r>
              <a:rPr lang="de-DE"/>
              <a:t>The first method is to generate new boxes around each tubelet box on each frame by randomly perturbing the boundaries of the tubelet box.</a:t>
            </a:r>
            <a:endParaRPr/>
          </a:p>
          <a:p>
            <a:pPr indent="-330200" lvl="1" marL="914400" rtl="0" algn="l">
              <a:spcBef>
                <a:spcPts val="0"/>
              </a:spcBef>
              <a:spcAft>
                <a:spcPts val="0"/>
              </a:spcAft>
              <a:buSzPts val="1600"/>
              <a:buChar char="○"/>
            </a:pPr>
            <a:r>
              <a:rPr lang="de-DE"/>
              <a:t>The second perturbation method is to replace each tubelet box with original object detections that have overlaps with the tubelet box beyond a threshold.</a:t>
            </a:r>
            <a:endParaRPr/>
          </a:p>
          <a:p>
            <a:pPr indent="-317500" lvl="0" marL="457200" rtl="0" algn="l">
              <a:spcBef>
                <a:spcPts val="0"/>
              </a:spcBef>
              <a:spcAft>
                <a:spcPts val="0"/>
              </a:spcAft>
              <a:buSzPts val="1400"/>
              <a:buChar char="●"/>
            </a:pPr>
            <a:r>
              <a:rPr lang="de-DE"/>
              <a:t>Train a class-specific TCN using the tubelet features as input. The inputs are time series including detection scores, tracking scores and anchor offsets. The output values are probabilities whether each tubelet box contains objects of the class.</a:t>
            </a:r>
            <a:endParaRPr/>
          </a:p>
          <a:p>
            <a:pPr indent="0" lvl="0" marL="0" rtl="0" algn="l">
              <a:spcBef>
                <a:spcPts val="0"/>
              </a:spcBef>
              <a:spcAft>
                <a:spcPts val="0"/>
              </a:spcAft>
              <a:buNone/>
            </a:pPr>
            <a:r>
              <a:rPr lang="de-DE"/>
              <a:t>.</a:t>
            </a:r>
            <a:endParaRPr/>
          </a:p>
        </p:txBody>
      </p:sp>
      <p:sp>
        <p:nvSpPr>
          <p:cNvPr id="1162" name="Google Shape;1162;g5c8037c6e1_2_125"/>
          <p:cNvSpPr txBox="1"/>
          <p:nvPr>
            <p:ph idx="12" type="sldNum"/>
          </p:nvPr>
        </p:nvSpPr>
        <p:spPr>
          <a:xfrm>
            <a:off x="6774934" y="6473313"/>
            <a:ext cx="20520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163" name="Google Shape;1163;g5c8037c6e1_2_125"/>
          <p:cNvSpPr txBox="1"/>
          <p:nvPr>
            <p:ph type="title"/>
          </p:nvPr>
        </p:nvSpPr>
        <p:spPr>
          <a:xfrm>
            <a:off x="317540" y="279959"/>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3.2 Object Detection from Video Tubelets with Convolutional Neural Networks </a:t>
            </a:r>
            <a:endParaRPr/>
          </a:p>
        </p:txBody>
      </p:sp>
      <p:pic>
        <p:nvPicPr>
          <p:cNvPr descr="Bild" id="1164" name="Google Shape;1164;g5c8037c6e1_2_125"/>
          <p:cNvPicPr preferRelativeResize="0"/>
          <p:nvPr/>
        </p:nvPicPr>
        <p:blipFill rotWithShape="1">
          <a:blip r:embed="rId3">
            <a:alphaModFix/>
          </a:blip>
          <a:srcRect b="0" l="0" r="0" t="0"/>
          <a:stretch/>
        </p:blipFill>
        <p:spPr>
          <a:xfrm>
            <a:off x="158745" y="1901559"/>
            <a:ext cx="629739" cy="629739"/>
          </a:xfrm>
          <a:prstGeom prst="rect">
            <a:avLst/>
          </a:prstGeom>
          <a:noFill/>
          <a:ln>
            <a:noFill/>
          </a:ln>
        </p:spPr>
      </p:pic>
      <p:cxnSp>
        <p:nvCxnSpPr>
          <p:cNvPr id="1165" name="Google Shape;1165;g5c8037c6e1_2_125"/>
          <p:cNvCxnSpPr>
            <a:stCxn id="1164" idx="3"/>
            <a:endCxn id="1166" idx="1"/>
          </p:cNvCxnSpPr>
          <p:nvPr/>
        </p:nvCxnSpPr>
        <p:spPr>
          <a:xfrm>
            <a:off x="788484" y="2216428"/>
            <a:ext cx="498600" cy="0"/>
          </a:xfrm>
          <a:prstGeom prst="straightConnector1">
            <a:avLst/>
          </a:prstGeom>
          <a:noFill/>
          <a:ln cap="flat" cmpd="sng" w="9525">
            <a:solidFill>
              <a:schemeClr val="dk2"/>
            </a:solidFill>
            <a:prstDash val="solid"/>
            <a:round/>
            <a:headEnd len="med" w="med" type="none"/>
            <a:tailEnd len="med" w="med" type="triangle"/>
          </a:ln>
        </p:spPr>
      </p:cxnSp>
      <p:cxnSp>
        <p:nvCxnSpPr>
          <p:cNvPr id="1167" name="Google Shape;1167;g5c8037c6e1_2_125"/>
          <p:cNvCxnSpPr>
            <a:stCxn id="1166" idx="3"/>
            <a:endCxn id="1168" idx="1"/>
          </p:cNvCxnSpPr>
          <p:nvPr/>
        </p:nvCxnSpPr>
        <p:spPr>
          <a:xfrm>
            <a:off x="2284575" y="2216425"/>
            <a:ext cx="482100" cy="0"/>
          </a:xfrm>
          <a:prstGeom prst="straightConnector1">
            <a:avLst/>
          </a:prstGeom>
          <a:noFill/>
          <a:ln cap="flat" cmpd="sng" w="9525">
            <a:solidFill>
              <a:schemeClr val="dk2"/>
            </a:solidFill>
            <a:prstDash val="solid"/>
            <a:round/>
            <a:headEnd len="med" w="med" type="none"/>
            <a:tailEnd len="med" w="med" type="triangle"/>
          </a:ln>
        </p:spPr>
      </p:cxnSp>
      <p:cxnSp>
        <p:nvCxnSpPr>
          <p:cNvPr id="1169" name="Google Shape;1169;g5c8037c6e1_2_125"/>
          <p:cNvCxnSpPr>
            <a:stCxn id="1168" idx="3"/>
            <a:endCxn id="1170" idx="1"/>
          </p:cNvCxnSpPr>
          <p:nvPr/>
        </p:nvCxnSpPr>
        <p:spPr>
          <a:xfrm>
            <a:off x="3930300" y="2216275"/>
            <a:ext cx="448800" cy="0"/>
          </a:xfrm>
          <a:prstGeom prst="straightConnector1">
            <a:avLst/>
          </a:prstGeom>
          <a:noFill/>
          <a:ln cap="flat" cmpd="sng" w="9525">
            <a:solidFill>
              <a:schemeClr val="dk2"/>
            </a:solidFill>
            <a:prstDash val="solid"/>
            <a:round/>
            <a:headEnd len="med" w="med" type="none"/>
            <a:tailEnd len="med" w="med" type="triangle"/>
          </a:ln>
        </p:spPr>
      </p:cxnSp>
      <p:cxnSp>
        <p:nvCxnSpPr>
          <p:cNvPr id="1171" name="Google Shape;1171;g5c8037c6e1_2_125"/>
          <p:cNvCxnSpPr>
            <a:stCxn id="1170" idx="3"/>
            <a:endCxn id="1172" idx="1"/>
          </p:cNvCxnSpPr>
          <p:nvPr/>
        </p:nvCxnSpPr>
        <p:spPr>
          <a:xfrm>
            <a:off x="5376713" y="2216275"/>
            <a:ext cx="492300" cy="0"/>
          </a:xfrm>
          <a:prstGeom prst="straightConnector1">
            <a:avLst/>
          </a:prstGeom>
          <a:noFill/>
          <a:ln cap="flat" cmpd="sng" w="9525">
            <a:solidFill>
              <a:schemeClr val="dk2"/>
            </a:solidFill>
            <a:prstDash val="solid"/>
            <a:round/>
            <a:headEnd len="med" w="med" type="none"/>
            <a:tailEnd len="med" w="med" type="triangle"/>
          </a:ln>
        </p:spPr>
      </p:cxnSp>
      <p:cxnSp>
        <p:nvCxnSpPr>
          <p:cNvPr id="1173" name="Google Shape;1173;g5c8037c6e1_2_125"/>
          <p:cNvCxnSpPr>
            <a:stCxn id="1172" idx="3"/>
            <a:endCxn id="1174" idx="1"/>
          </p:cNvCxnSpPr>
          <p:nvPr/>
        </p:nvCxnSpPr>
        <p:spPr>
          <a:xfrm>
            <a:off x="7208125" y="2216275"/>
            <a:ext cx="492300" cy="0"/>
          </a:xfrm>
          <a:prstGeom prst="straightConnector1">
            <a:avLst/>
          </a:prstGeom>
          <a:noFill/>
          <a:ln cap="flat" cmpd="sng" w="9525">
            <a:solidFill>
              <a:schemeClr val="dk2"/>
            </a:solidFill>
            <a:prstDash val="solid"/>
            <a:round/>
            <a:headEnd len="med" w="med" type="none"/>
            <a:tailEnd len="med" w="med" type="triangle"/>
          </a:ln>
        </p:spPr>
      </p:cxnSp>
      <p:sp>
        <p:nvSpPr>
          <p:cNvPr id="1175" name="Google Shape;1175;g5c8037c6e1_2_12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(03693345) | Arnd Pettirsch (03708414)</a:t>
            </a:r>
            <a:endParaRPr/>
          </a:p>
        </p:txBody>
      </p:sp>
      <p:sp>
        <p:nvSpPr>
          <p:cNvPr id="1166" name="Google Shape;1166;g5c8037c6e1_2_125"/>
          <p:cNvSpPr/>
          <p:nvPr/>
        </p:nvSpPr>
        <p:spPr>
          <a:xfrm>
            <a:off x="1287075" y="1717675"/>
            <a:ext cx="997500" cy="99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DE">
                <a:solidFill>
                  <a:srgbClr val="FFFFFF"/>
                </a:solidFill>
              </a:rPr>
              <a:t>Image Object Proposal</a:t>
            </a:r>
            <a:endParaRPr>
              <a:solidFill>
                <a:srgbClr val="FFFFFF"/>
              </a:solidFill>
            </a:endParaRPr>
          </a:p>
        </p:txBody>
      </p:sp>
      <p:sp>
        <p:nvSpPr>
          <p:cNvPr id="1168" name="Google Shape;1168;g5c8037c6e1_2_125"/>
          <p:cNvSpPr/>
          <p:nvPr/>
        </p:nvSpPr>
        <p:spPr>
          <a:xfrm>
            <a:off x="2766600" y="1717525"/>
            <a:ext cx="1163700" cy="9975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solidFill>
                  <a:schemeClr val="dk1"/>
                </a:solidFill>
              </a:rPr>
              <a:t>Object Proposal</a:t>
            </a:r>
            <a:endParaRPr>
              <a:solidFill>
                <a:schemeClr val="dk1"/>
              </a:solidFill>
            </a:endParaRPr>
          </a:p>
          <a:p>
            <a:pPr indent="0" lvl="0" marL="0" rtl="0" algn="l">
              <a:spcBef>
                <a:spcPts val="0"/>
              </a:spcBef>
              <a:spcAft>
                <a:spcPts val="0"/>
              </a:spcAft>
              <a:buNone/>
            </a:pPr>
            <a:r>
              <a:rPr lang="de-DE">
                <a:solidFill>
                  <a:schemeClr val="dk1"/>
                </a:solidFill>
              </a:rPr>
              <a:t>Rescoring</a:t>
            </a:r>
            <a:endParaRPr>
              <a:solidFill>
                <a:schemeClr val="dk1"/>
              </a:solidFill>
            </a:endParaRPr>
          </a:p>
        </p:txBody>
      </p:sp>
      <p:sp>
        <p:nvSpPr>
          <p:cNvPr id="1170" name="Google Shape;1170;g5c8037c6e1_2_125"/>
          <p:cNvSpPr/>
          <p:nvPr/>
        </p:nvSpPr>
        <p:spPr>
          <a:xfrm>
            <a:off x="4379213" y="1717525"/>
            <a:ext cx="997500" cy="99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DE">
                <a:solidFill>
                  <a:srgbClr val="FFFFFF"/>
                </a:solidFill>
              </a:rPr>
              <a:t>High Conf. Proposal Tracking</a:t>
            </a:r>
            <a:endParaRPr>
              <a:solidFill>
                <a:srgbClr val="FFFFFF"/>
              </a:solidFill>
            </a:endParaRPr>
          </a:p>
        </p:txBody>
      </p:sp>
      <p:sp>
        <p:nvSpPr>
          <p:cNvPr id="1172" name="Google Shape;1172;g5c8037c6e1_2_125"/>
          <p:cNvSpPr/>
          <p:nvPr/>
        </p:nvSpPr>
        <p:spPr>
          <a:xfrm>
            <a:off x="5868925" y="1629175"/>
            <a:ext cx="1339200" cy="117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DE">
                <a:solidFill>
                  <a:srgbClr val="FFFFFF"/>
                </a:solidFill>
              </a:rPr>
              <a:t>Tubelet box perturbation and max-pooling</a:t>
            </a:r>
            <a:endParaRPr>
              <a:solidFill>
                <a:srgbClr val="FFFFFF"/>
              </a:solidFill>
            </a:endParaRPr>
          </a:p>
        </p:txBody>
      </p:sp>
      <p:sp>
        <p:nvSpPr>
          <p:cNvPr id="1174" name="Google Shape;1174;g5c8037c6e1_2_125"/>
          <p:cNvSpPr/>
          <p:nvPr/>
        </p:nvSpPr>
        <p:spPr>
          <a:xfrm>
            <a:off x="7700325" y="1717525"/>
            <a:ext cx="1257300" cy="99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DE">
                <a:solidFill>
                  <a:srgbClr val="FFFFFF"/>
                </a:solidFill>
              </a:rPr>
              <a:t>Temporal convolution and re-scoring</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5c7742bae4_1_10"/>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1.2 Recurrent Neural Networks</a:t>
            </a:r>
            <a:endParaRPr/>
          </a:p>
        </p:txBody>
      </p:sp>
      <p:sp>
        <p:nvSpPr>
          <p:cNvPr id="223" name="Google Shape;223;g5c7742bae4_1_10"/>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Bild" id="224" name="Google Shape;224;g5c7742bae4_1_10"/>
          <p:cNvPicPr preferRelativeResize="0"/>
          <p:nvPr/>
        </p:nvPicPr>
        <p:blipFill rotWithShape="1">
          <a:blip r:embed="rId3">
            <a:alphaModFix/>
          </a:blip>
          <a:srcRect b="0" l="0" r="0" t="0"/>
          <a:stretch/>
        </p:blipFill>
        <p:spPr>
          <a:xfrm>
            <a:off x="869161" y="3161827"/>
            <a:ext cx="629739" cy="629739"/>
          </a:xfrm>
          <a:prstGeom prst="rect">
            <a:avLst/>
          </a:prstGeom>
          <a:noFill/>
          <a:ln>
            <a:noFill/>
          </a:ln>
        </p:spPr>
      </p:pic>
      <p:sp>
        <p:nvSpPr>
          <p:cNvPr id="225" name="Google Shape;225;g5c7742bae4_1_10"/>
          <p:cNvSpPr/>
          <p:nvPr/>
        </p:nvSpPr>
        <p:spPr>
          <a:xfrm>
            <a:off x="869161" y="2529117"/>
            <a:ext cx="6297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NN</a:t>
            </a:r>
            <a:endParaRPr/>
          </a:p>
        </p:txBody>
      </p:sp>
      <p:sp>
        <p:nvSpPr>
          <p:cNvPr id="226" name="Google Shape;226;g5c7742bae4_1_10"/>
          <p:cNvSpPr txBox="1"/>
          <p:nvPr/>
        </p:nvSpPr>
        <p:spPr>
          <a:xfrm>
            <a:off x="403609" y="1518400"/>
            <a:ext cx="15741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i="0" lang="de-DE" sz="1600" u="none" cap="none" strike="noStrike">
                <a:solidFill>
                  <a:schemeClr val="dk1"/>
                </a:solidFill>
                <a:latin typeface="Arial"/>
                <a:ea typeface="Arial"/>
                <a:cs typeface="Arial"/>
                <a:sym typeface="Arial"/>
              </a:rPr>
              <a:t>Neural Network:</a:t>
            </a:r>
            <a:endParaRPr/>
          </a:p>
        </p:txBody>
      </p:sp>
      <p:sp>
        <p:nvSpPr>
          <p:cNvPr id="227" name="Google Shape;227;g5c7742bae4_1_10"/>
          <p:cNvSpPr txBox="1"/>
          <p:nvPr/>
        </p:nvSpPr>
        <p:spPr>
          <a:xfrm>
            <a:off x="3817848" y="1522658"/>
            <a:ext cx="32382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i="0" lang="de-DE" sz="1600" u="none" cap="none" strike="noStrike">
                <a:solidFill>
                  <a:schemeClr val="dk1"/>
                </a:solidFill>
                <a:latin typeface="Arial"/>
                <a:ea typeface="Arial"/>
                <a:cs typeface="Arial"/>
                <a:sym typeface="Arial"/>
              </a:rPr>
              <a:t>Recurrent Neural Network (RNN):</a:t>
            </a:r>
            <a:endParaRPr/>
          </a:p>
        </p:txBody>
      </p:sp>
      <p:pic>
        <p:nvPicPr>
          <p:cNvPr descr="Bild" id="228" name="Google Shape;228;g5c7742bae4_1_10"/>
          <p:cNvPicPr preferRelativeResize="0"/>
          <p:nvPr/>
        </p:nvPicPr>
        <p:blipFill rotWithShape="1">
          <a:blip r:embed="rId3">
            <a:alphaModFix/>
          </a:blip>
          <a:srcRect b="0" l="0" r="0" t="0"/>
          <a:stretch/>
        </p:blipFill>
        <p:spPr>
          <a:xfrm>
            <a:off x="5880606" y="3174021"/>
            <a:ext cx="629739" cy="629739"/>
          </a:xfrm>
          <a:prstGeom prst="rect">
            <a:avLst/>
          </a:prstGeom>
          <a:noFill/>
          <a:ln>
            <a:noFill/>
          </a:ln>
        </p:spPr>
      </p:pic>
      <p:pic>
        <p:nvPicPr>
          <p:cNvPr descr="Bild" id="229" name="Google Shape;229;g5c7742bae4_1_10"/>
          <p:cNvPicPr preferRelativeResize="0"/>
          <p:nvPr/>
        </p:nvPicPr>
        <p:blipFill rotWithShape="1">
          <a:blip r:embed="rId3">
            <a:alphaModFix/>
          </a:blip>
          <a:srcRect b="0" l="0" r="0" t="0"/>
          <a:stretch/>
        </p:blipFill>
        <p:spPr>
          <a:xfrm>
            <a:off x="4940574" y="3161813"/>
            <a:ext cx="629739" cy="629739"/>
          </a:xfrm>
          <a:prstGeom prst="rect">
            <a:avLst/>
          </a:prstGeom>
          <a:noFill/>
          <a:ln>
            <a:noFill/>
          </a:ln>
        </p:spPr>
      </p:pic>
      <p:pic>
        <p:nvPicPr>
          <p:cNvPr descr="Bild" id="230" name="Google Shape;230;g5c7742bae4_1_10"/>
          <p:cNvPicPr preferRelativeResize="0"/>
          <p:nvPr/>
        </p:nvPicPr>
        <p:blipFill rotWithShape="1">
          <a:blip r:embed="rId3">
            <a:alphaModFix/>
          </a:blip>
          <a:srcRect b="0" l="0" r="0" t="0"/>
          <a:stretch/>
        </p:blipFill>
        <p:spPr>
          <a:xfrm>
            <a:off x="4000542" y="3162411"/>
            <a:ext cx="629739" cy="629739"/>
          </a:xfrm>
          <a:prstGeom prst="rect">
            <a:avLst/>
          </a:prstGeom>
          <a:noFill/>
          <a:ln>
            <a:noFill/>
          </a:ln>
        </p:spPr>
      </p:pic>
      <p:cxnSp>
        <p:nvCxnSpPr>
          <p:cNvPr id="231" name="Google Shape;231;g5c7742bae4_1_10"/>
          <p:cNvCxnSpPr>
            <a:stCxn id="224" idx="0"/>
            <a:endCxn id="225" idx="2"/>
          </p:cNvCxnSpPr>
          <p:nvPr/>
        </p:nvCxnSpPr>
        <p:spPr>
          <a:xfrm rot="10800000">
            <a:off x="1184030" y="2972527"/>
            <a:ext cx="0" cy="189300"/>
          </a:xfrm>
          <a:prstGeom prst="straightConnector1">
            <a:avLst/>
          </a:prstGeom>
          <a:noFill/>
          <a:ln cap="flat" cmpd="sng" w="9525">
            <a:solidFill>
              <a:schemeClr val="dk1"/>
            </a:solidFill>
            <a:prstDash val="solid"/>
            <a:round/>
            <a:headEnd len="sm" w="sm" type="none"/>
            <a:tailEnd len="med" w="med" type="triangle"/>
          </a:ln>
        </p:spPr>
      </p:cxnSp>
      <p:sp>
        <p:nvSpPr>
          <p:cNvPr id="232" name="Google Shape;232;g5c7742bae4_1_10"/>
          <p:cNvSpPr txBox="1"/>
          <p:nvPr/>
        </p:nvSpPr>
        <p:spPr>
          <a:xfrm>
            <a:off x="7064156" y="2479221"/>
            <a:ext cx="1784700" cy="5379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=&gt; Processing sequences of data</a:t>
            </a:r>
            <a:endParaRPr/>
          </a:p>
        </p:txBody>
      </p:sp>
      <p:sp>
        <p:nvSpPr>
          <p:cNvPr id="233" name="Google Shape;233;g5c7742bae4_1_10"/>
          <p:cNvSpPr/>
          <p:nvPr/>
        </p:nvSpPr>
        <p:spPr>
          <a:xfrm>
            <a:off x="3996384" y="2542101"/>
            <a:ext cx="6297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NN</a:t>
            </a:r>
            <a:endParaRPr/>
          </a:p>
        </p:txBody>
      </p:sp>
      <p:sp>
        <p:nvSpPr>
          <p:cNvPr id="234" name="Google Shape;234;g5c7742bae4_1_10"/>
          <p:cNvSpPr/>
          <p:nvPr/>
        </p:nvSpPr>
        <p:spPr>
          <a:xfrm>
            <a:off x="4945148" y="2555977"/>
            <a:ext cx="6297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NN</a:t>
            </a:r>
            <a:endParaRPr/>
          </a:p>
        </p:txBody>
      </p:sp>
      <p:sp>
        <p:nvSpPr>
          <p:cNvPr id="235" name="Google Shape;235;g5c7742bae4_1_10"/>
          <p:cNvSpPr/>
          <p:nvPr/>
        </p:nvSpPr>
        <p:spPr>
          <a:xfrm>
            <a:off x="5886599" y="2550907"/>
            <a:ext cx="6297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NN</a:t>
            </a:r>
            <a:endParaRPr/>
          </a:p>
        </p:txBody>
      </p:sp>
      <p:cxnSp>
        <p:nvCxnSpPr>
          <p:cNvPr id="236" name="Google Shape;236;g5c7742bae4_1_10"/>
          <p:cNvCxnSpPr>
            <a:endCxn id="235" idx="2"/>
          </p:cNvCxnSpPr>
          <p:nvPr/>
        </p:nvCxnSpPr>
        <p:spPr>
          <a:xfrm rot="10800000">
            <a:off x="6201449" y="2994307"/>
            <a:ext cx="2700" cy="189300"/>
          </a:xfrm>
          <a:prstGeom prst="straightConnector1">
            <a:avLst/>
          </a:prstGeom>
          <a:noFill/>
          <a:ln cap="flat" cmpd="sng" w="9525">
            <a:solidFill>
              <a:schemeClr val="dk1"/>
            </a:solidFill>
            <a:prstDash val="solid"/>
            <a:round/>
            <a:headEnd len="sm" w="sm" type="none"/>
            <a:tailEnd len="med" w="med" type="triangle"/>
          </a:ln>
        </p:spPr>
      </p:cxnSp>
      <p:cxnSp>
        <p:nvCxnSpPr>
          <p:cNvPr id="237" name="Google Shape;237;g5c7742bae4_1_10"/>
          <p:cNvCxnSpPr>
            <a:stCxn id="229" idx="0"/>
            <a:endCxn id="234" idx="2"/>
          </p:cNvCxnSpPr>
          <p:nvPr/>
        </p:nvCxnSpPr>
        <p:spPr>
          <a:xfrm flipH="1" rot="10800000">
            <a:off x="5255443" y="2999513"/>
            <a:ext cx="4500" cy="162300"/>
          </a:xfrm>
          <a:prstGeom prst="straightConnector1">
            <a:avLst/>
          </a:prstGeom>
          <a:noFill/>
          <a:ln cap="flat" cmpd="sng" w="9525">
            <a:solidFill>
              <a:schemeClr val="dk1"/>
            </a:solidFill>
            <a:prstDash val="solid"/>
            <a:round/>
            <a:headEnd len="sm" w="sm" type="none"/>
            <a:tailEnd len="med" w="med" type="triangle"/>
          </a:ln>
        </p:spPr>
      </p:cxnSp>
      <p:cxnSp>
        <p:nvCxnSpPr>
          <p:cNvPr id="238" name="Google Shape;238;g5c7742bae4_1_10"/>
          <p:cNvCxnSpPr>
            <a:stCxn id="230" idx="0"/>
            <a:endCxn id="233" idx="2"/>
          </p:cNvCxnSpPr>
          <p:nvPr/>
        </p:nvCxnSpPr>
        <p:spPr>
          <a:xfrm rot="10800000">
            <a:off x="4311212" y="2985411"/>
            <a:ext cx="4200" cy="177000"/>
          </a:xfrm>
          <a:prstGeom prst="straightConnector1">
            <a:avLst/>
          </a:prstGeom>
          <a:noFill/>
          <a:ln cap="flat" cmpd="sng" w="9525">
            <a:solidFill>
              <a:schemeClr val="dk1"/>
            </a:solidFill>
            <a:prstDash val="solid"/>
            <a:round/>
            <a:headEnd len="sm" w="sm" type="none"/>
            <a:tailEnd len="med" w="med" type="triangle"/>
          </a:ln>
        </p:spPr>
      </p:cxnSp>
      <p:cxnSp>
        <p:nvCxnSpPr>
          <p:cNvPr id="239" name="Google Shape;239;g5c7742bae4_1_10"/>
          <p:cNvCxnSpPr>
            <a:stCxn id="225" idx="0"/>
            <a:endCxn id="240" idx="2"/>
          </p:cNvCxnSpPr>
          <p:nvPr/>
        </p:nvCxnSpPr>
        <p:spPr>
          <a:xfrm rot="10800000">
            <a:off x="1184011" y="2288217"/>
            <a:ext cx="0" cy="240900"/>
          </a:xfrm>
          <a:prstGeom prst="straightConnector1">
            <a:avLst/>
          </a:prstGeom>
          <a:noFill/>
          <a:ln cap="flat" cmpd="sng" w="9525">
            <a:solidFill>
              <a:schemeClr val="dk1"/>
            </a:solidFill>
            <a:prstDash val="solid"/>
            <a:round/>
            <a:headEnd len="sm" w="sm" type="none"/>
            <a:tailEnd len="med" w="med" type="triangle"/>
          </a:ln>
        </p:spPr>
      </p:cxnSp>
      <p:cxnSp>
        <p:nvCxnSpPr>
          <p:cNvPr id="241" name="Google Shape;241;g5c7742bae4_1_10"/>
          <p:cNvCxnSpPr>
            <a:stCxn id="233" idx="0"/>
          </p:cNvCxnSpPr>
          <p:nvPr/>
        </p:nvCxnSpPr>
        <p:spPr>
          <a:xfrm rot="10800000">
            <a:off x="4311234" y="2309301"/>
            <a:ext cx="0" cy="232800"/>
          </a:xfrm>
          <a:prstGeom prst="straightConnector1">
            <a:avLst/>
          </a:prstGeom>
          <a:noFill/>
          <a:ln cap="flat" cmpd="sng" w="9525">
            <a:solidFill>
              <a:schemeClr val="dk1"/>
            </a:solidFill>
            <a:prstDash val="solid"/>
            <a:round/>
            <a:headEnd len="sm" w="sm" type="none"/>
            <a:tailEnd len="med" w="med" type="triangle"/>
          </a:ln>
        </p:spPr>
      </p:cxnSp>
      <p:cxnSp>
        <p:nvCxnSpPr>
          <p:cNvPr id="242" name="Google Shape;242;g5c7742bae4_1_10"/>
          <p:cNvCxnSpPr>
            <a:stCxn id="234" idx="0"/>
            <a:endCxn id="243" idx="2"/>
          </p:cNvCxnSpPr>
          <p:nvPr/>
        </p:nvCxnSpPr>
        <p:spPr>
          <a:xfrm rot="10800000">
            <a:off x="5256398" y="2309977"/>
            <a:ext cx="3600" cy="246000"/>
          </a:xfrm>
          <a:prstGeom prst="straightConnector1">
            <a:avLst/>
          </a:prstGeom>
          <a:noFill/>
          <a:ln cap="flat" cmpd="sng" w="9525">
            <a:solidFill>
              <a:schemeClr val="dk1"/>
            </a:solidFill>
            <a:prstDash val="solid"/>
            <a:round/>
            <a:headEnd len="sm" w="sm" type="none"/>
            <a:tailEnd len="med" w="med" type="triangle"/>
          </a:ln>
        </p:spPr>
      </p:cxnSp>
      <p:cxnSp>
        <p:nvCxnSpPr>
          <p:cNvPr id="244" name="Google Shape;244;g5c7742bae4_1_10"/>
          <p:cNvCxnSpPr>
            <a:stCxn id="235" idx="0"/>
            <a:endCxn id="245" idx="2"/>
          </p:cNvCxnSpPr>
          <p:nvPr/>
        </p:nvCxnSpPr>
        <p:spPr>
          <a:xfrm rot="10800000">
            <a:off x="6201449" y="2309707"/>
            <a:ext cx="0" cy="241200"/>
          </a:xfrm>
          <a:prstGeom prst="straightConnector1">
            <a:avLst/>
          </a:prstGeom>
          <a:noFill/>
          <a:ln cap="flat" cmpd="sng" w="9525">
            <a:solidFill>
              <a:schemeClr val="dk1"/>
            </a:solidFill>
            <a:prstDash val="solid"/>
            <a:round/>
            <a:headEnd len="sm" w="sm" type="none"/>
            <a:tailEnd len="med" w="med" type="triangle"/>
          </a:ln>
        </p:spPr>
      </p:cxnSp>
      <p:cxnSp>
        <p:nvCxnSpPr>
          <p:cNvPr id="246" name="Google Shape;246;g5c7742bae4_1_10"/>
          <p:cNvCxnSpPr>
            <a:stCxn id="233" idx="3"/>
            <a:endCxn id="234" idx="1"/>
          </p:cNvCxnSpPr>
          <p:nvPr/>
        </p:nvCxnSpPr>
        <p:spPr>
          <a:xfrm>
            <a:off x="4626084" y="2763801"/>
            <a:ext cx="319200" cy="13800"/>
          </a:xfrm>
          <a:prstGeom prst="straightConnector1">
            <a:avLst/>
          </a:prstGeom>
          <a:noFill/>
          <a:ln cap="flat" cmpd="sng" w="9525">
            <a:solidFill>
              <a:schemeClr val="dk1"/>
            </a:solidFill>
            <a:prstDash val="solid"/>
            <a:round/>
            <a:headEnd len="sm" w="sm" type="none"/>
            <a:tailEnd len="med" w="med" type="triangle"/>
          </a:ln>
        </p:spPr>
      </p:cxnSp>
      <p:cxnSp>
        <p:nvCxnSpPr>
          <p:cNvPr id="247" name="Google Shape;247;g5c7742bae4_1_10"/>
          <p:cNvCxnSpPr>
            <a:stCxn id="234" idx="3"/>
            <a:endCxn id="235" idx="1"/>
          </p:cNvCxnSpPr>
          <p:nvPr/>
        </p:nvCxnSpPr>
        <p:spPr>
          <a:xfrm flipH="1" rot="10800000">
            <a:off x="5574848" y="2772577"/>
            <a:ext cx="311700" cy="5100"/>
          </a:xfrm>
          <a:prstGeom prst="straightConnector1">
            <a:avLst/>
          </a:prstGeom>
          <a:noFill/>
          <a:ln cap="flat" cmpd="sng" w="9525">
            <a:solidFill>
              <a:schemeClr val="dk1"/>
            </a:solidFill>
            <a:prstDash val="solid"/>
            <a:round/>
            <a:headEnd len="sm" w="sm" type="none"/>
            <a:tailEnd len="med" w="med" type="triangle"/>
          </a:ln>
        </p:spPr>
      </p:cxnSp>
      <p:sp>
        <p:nvSpPr>
          <p:cNvPr id="248" name="Google Shape;248;g5c7742bae4_1_10"/>
          <p:cNvSpPr txBox="1"/>
          <p:nvPr/>
        </p:nvSpPr>
        <p:spPr>
          <a:xfrm>
            <a:off x="402421" y="3951414"/>
            <a:ext cx="35940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1" i="0" lang="de-DE" sz="1600" u="none" cap="none" strike="noStrike">
                <a:solidFill>
                  <a:schemeClr val="dk1"/>
                </a:solidFill>
                <a:latin typeface="Arial"/>
                <a:ea typeface="Arial"/>
                <a:cs typeface="Arial"/>
                <a:sym typeface="Arial"/>
              </a:rPr>
              <a:t>Types of Recurrent Neural Networks:</a:t>
            </a:r>
            <a:endParaRPr/>
          </a:p>
        </p:txBody>
      </p:sp>
      <p:sp>
        <p:nvSpPr>
          <p:cNvPr id="249" name="Google Shape;249;g5c7742bae4_1_10"/>
          <p:cNvSpPr/>
          <p:nvPr/>
        </p:nvSpPr>
        <p:spPr>
          <a:xfrm>
            <a:off x="618973" y="5242938"/>
            <a:ext cx="8988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LSTM</a:t>
            </a:r>
            <a:endParaRPr/>
          </a:p>
        </p:txBody>
      </p:sp>
      <p:sp>
        <p:nvSpPr>
          <p:cNvPr id="250" name="Google Shape;250;g5c7742bae4_1_10"/>
          <p:cNvSpPr/>
          <p:nvPr/>
        </p:nvSpPr>
        <p:spPr>
          <a:xfrm>
            <a:off x="1922476" y="5242938"/>
            <a:ext cx="731100" cy="4434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51" name="Google Shape;251;g5c7742bae4_1_10"/>
          <p:cNvSpPr/>
          <p:nvPr/>
        </p:nvSpPr>
        <p:spPr>
          <a:xfrm>
            <a:off x="3225979" y="5242938"/>
            <a:ext cx="8094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LSTM</a:t>
            </a:r>
            <a:endParaRPr/>
          </a:p>
        </p:txBody>
      </p:sp>
      <p:cxnSp>
        <p:nvCxnSpPr>
          <p:cNvPr id="252" name="Google Shape;252;g5c7742bae4_1_10"/>
          <p:cNvCxnSpPr/>
          <p:nvPr/>
        </p:nvCxnSpPr>
        <p:spPr>
          <a:xfrm rot="10800000">
            <a:off x="3376064" y="5706222"/>
            <a:ext cx="0" cy="279600"/>
          </a:xfrm>
          <a:prstGeom prst="straightConnector1">
            <a:avLst/>
          </a:prstGeom>
          <a:noFill/>
          <a:ln cap="flat" cmpd="sng" w="9525">
            <a:solidFill>
              <a:schemeClr val="dk1"/>
            </a:solidFill>
            <a:prstDash val="solid"/>
            <a:round/>
            <a:headEnd len="sm" w="sm" type="none"/>
            <a:tailEnd len="med" w="med" type="triangle"/>
          </a:ln>
        </p:spPr>
      </p:cxnSp>
      <p:cxnSp>
        <p:nvCxnSpPr>
          <p:cNvPr id="253" name="Google Shape;253;g5c7742bae4_1_10"/>
          <p:cNvCxnSpPr/>
          <p:nvPr/>
        </p:nvCxnSpPr>
        <p:spPr>
          <a:xfrm rot="10800000">
            <a:off x="2015625" y="5596771"/>
            <a:ext cx="0" cy="292800"/>
          </a:xfrm>
          <a:prstGeom prst="straightConnector1">
            <a:avLst/>
          </a:prstGeom>
          <a:noFill/>
          <a:ln cap="flat" cmpd="sng" w="9525">
            <a:solidFill>
              <a:schemeClr val="dk1"/>
            </a:solidFill>
            <a:prstDash val="solid"/>
            <a:round/>
            <a:headEnd len="sm" w="sm" type="none"/>
            <a:tailEnd len="med" w="med" type="triangle"/>
          </a:ln>
        </p:spPr>
      </p:cxnSp>
      <p:cxnSp>
        <p:nvCxnSpPr>
          <p:cNvPr id="254" name="Google Shape;254;g5c7742bae4_1_10"/>
          <p:cNvCxnSpPr/>
          <p:nvPr/>
        </p:nvCxnSpPr>
        <p:spPr>
          <a:xfrm rot="10800000">
            <a:off x="791247" y="5707095"/>
            <a:ext cx="0" cy="279600"/>
          </a:xfrm>
          <a:prstGeom prst="straightConnector1">
            <a:avLst/>
          </a:prstGeom>
          <a:noFill/>
          <a:ln cap="flat" cmpd="sng" w="9525">
            <a:solidFill>
              <a:schemeClr val="dk1"/>
            </a:solidFill>
            <a:prstDash val="solid"/>
            <a:round/>
            <a:headEnd len="sm" w="sm" type="none"/>
            <a:tailEnd len="med" w="med" type="triangle"/>
          </a:ln>
        </p:spPr>
      </p:cxnSp>
      <p:cxnSp>
        <p:nvCxnSpPr>
          <p:cNvPr id="255" name="Google Shape;255;g5c7742bae4_1_10"/>
          <p:cNvCxnSpPr/>
          <p:nvPr/>
        </p:nvCxnSpPr>
        <p:spPr>
          <a:xfrm rot="10800000">
            <a:off x="1401212" y="5010138"/>
            <a:ext cx="0" cy="232800"/>
          </a:xfrm>
          <a:prstGeom prst="straightConnector1">
            <a:avLst/>
          </a:prstGeom>
          <a:noFill/>
          <a:ln cap="flat" cmpd="sng" w="9525">
            <a:solidFill>
              <a:schemeClr val="dk1"/>
            </a:solidFill>
            <a:prstDash val="solid"/>
            <a:round/>
            <a:headEnd len="sm" w="sm" type="none"/>
            <a:tailEnd len="med" w="med" type="triangle"/>
          </a:ln>
        </p:spPr>
      </p:cxnSp>
      <p:cxnSp>
        <p:nvCxnSpPr>
          <p:cNvPr id="256" name="Google Shape;256;g5c7742bae4_1_10"/>
          <p:cNvCxnSpPr>
            <a:endCxn id="257" idx="2"/>
          </p:cNvCxnSpPr>
          <p:nvPr/>
        </p:nvCxnSpPr>
        <p:spPr>
          <a:xfrm rot="10800000">
            <a:off x="2538341" y="5013204"/>
            <a:ext cx="2700" cy="583500"/>
          </a:xfrm>
          <a:prstGeom prst="straightConnector1">
            <a:avLst/>
          </a:prstGeom>
          <a:noFill/>
          <a:ln cap="flat" cmpd="sng" w="9525">
            <a:solidFill>
              <a:schemeClr val="dk1"/>
            </a:solidFill>
            <a:prstDash val="solid"/>
            <a:round/>
            <a:headEnd len="sm" w="sm" type="none"/>
            <a:tailEnd len="med" w="med" type="triangle"/>
          </a:ln>
        </p:spPr>
      </p:cxnSp>
      <p:cxnSp>
        <p:nvCxnSpPr>
          <p:cNvPr id="258" name="Google Shape;258;g5c7742bae4_1_10"/>
          <p:cNvCxnSpPr>
            <a:endCxn id="259" idx="2"/>
          </p:cNvCxnSpPr>
          <p:nvPr/>
        </p:nvCxnSpPr>
        <p:spPr>
          <a:xfrm rot="10800000">
            <a:off x="3851547" y="4998262"/>
            <a:ext cx="0" cy="265500"/>
          </a:xfrm>
          <a:prstGeom prst="straightConnector1">
            <a:avLst/>
          </a:prstGeom>
          <a:noFill/>
          <a:ln cap="flat" cmpd="sng" w="9525">
            <a:solidFill>
              <a:schemeClr val="dk1"/>
            </a:solidFill>
            <a:prstDash val="solid"/>
            <a:round/>
            <a:headEnd len="sm" w="sm" type="none"/>
            <a:tailEnd len="med" w="med" type="triangle"/>
          </a:ln>
        </p:spPr>
      </p:cxnSp>
      <p:cxnSp>
        <p:nvCxnSpPr>
          <p:cNvPr id="260" name="Google Shape;260;g5c7742bae4_1_10"/>
          <p:cNvCxnSpPr/>
          <p:nvPr/>
        </p:nvCxnSpPr>
        <p:spPr>
          <a:xfrm>
            <a:off x="1517745" y="5342187"/>
            <a:ext cx="404700" cy="0"/>
          </a:xfrm>
          <a:prstGeom prst="straightConnector1">
            <a:avLst/>
          </a:prstGeom>
          <a:noFill/>
          <a:ln cap="flat" cmpd="sng" w="9525">
            <a:solidFill>
              <a:schemeClr val="dk1"/>
            </a:solidFill>
            <a:prstDash val="solid"/>
            <a:round/>
            <a:headEnd len="sm" w="sm" type="none"/>
            <a:tailEnd len="med" w="med" type="triangle"/>
          </a:ln>
        </p:spPr>
      </p:cxnSp>
      <p:sp>
        <p:nvSpPr>
          <p:cNvPr id="261" name="Google Shape;261;g5c7742bae4_1_10"/>
          <p:cNvSpPr txBox="1"/>
          <p:nvPr/>
        </p:nvSpPr>
        <p:spPr>
          <a:xfrm>
            <a:off x="402421" y="4222588"/>
            <a:ext cx="35940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Long-Short Term Memory Units (LSTM)</a:t>
            </a:r>
            <a:endParaRPr/>
          </a:p>
        </p:txBody>
      </p:sp>
      <p:cxnSp>
        <p:nvCxnSpPr>
          <p:cNvPr id="262" name="Google Shape;262;g5c7742bae4_1_10"/>
          <p:cNvCxnSpPr/>
          <p:nvPr/>
        </p:nvCxnSpPr>
        <p:spPr>
          <a:xfrm>
            <a:off x="1922476" y="5342187"/>
            <a:ext cx="1303500" cy="0"/>
          </a:xfrm>
          <a:prstGeom prst="straightConnector1">
            <a:avLst/>
          </a:prstGeom>
          <a:noFill/>
          <a:ln cap="flat" cmpd="sng" w="9525">
            <a:solidFill>
              <a:schemeClr val="dk1"/>
            </a:solidFill>
            <a:prstDash val="solid"/>
            <a:round/>
            <a:headEnd len="sm" w="sm" type="none"/>
            <a:tailEnd len="med" w="med" type="triangle"/>
          </a:ln>
        </p:spPr>
      </p:cxnSp>
      <p:cxnSp>
        <p:nvCxnSpPr>
          <p:cNvPr id="263" name="Google Shape;263;g5c7742bae4_1_10"/>
          <p:cNvCxnSpPr/>
          <p:nvPr/>
        </p:nvCxnSpPr>
        <p:spPr>
          <a:xfrm>
            <a:off x="2407359" y="5342187"/>
            <a:ext cx="818700" cy="240600"/>
          </a:xfrm>
          <a:prstGeom prst="bentConnector3">
            <a:avLst>
              <a:gd fmla="val 1435" name="adj1"/>
            </a:avLst>
          </a:prstGeom>
          <a:noFill/>
          <a:ln cap="flat" cmpd="sng" w="9525">
            <a:solidFill>
              <a:schemeClr val="dk1"/>
            </a:solidFill>
            <a:prstDash val="solid"/>
            <a:round/>
            <a:headEnd len="sm" w="sm" type="none"/>
            <a:tailEnd len="med" w="med" type="triangle"/>
          </a:ln>
        </p:spPr>
      </p:cxnSp>
      <p:cxnSp>
        <p:nvCxnSpPr>
          <p:cNvPr id="264" name="Google Shape;264;g5c7742bae4_1_10"/>
          <p:cNvCxnSpPr/>
          <p:nvPr/>
        </p:nvCxnSpPr>
        <p:spPr>
          <a:xfrm flipH="1" rot="10800000">
            <a:off x="1922476" y="5464728"/>
            <a:ext cx="484800" cy="118200"/>
          </a:xfrm>
          <a:prstGeom prst="bentConnector3">
            <a:avLst>
              <a:gd fmla="val 69690" name="adj1"/>
            </a:avLst>
          </a:prstGeom>
          <a:noFill/>
          <a:ln cap="flat" cmpd="sng" w="9525">
            <a:solidFill>
              <a:schemeClr val="dk1"/>
            </a:solidFill>
            <a:prstDash val="solid"/>
            <a:round/>
            <a:headEnd len="sm" w="sm" type="none"/>
            <a:tailEnd len="med" w="med" type="triangle"/>
          </a:ln>
        </p:spPr>
      </p:cxnSp>
      <p:cxnSp>
        <p:nvCxnSpPr>
          <p:cNvPr id="265" name="Google Shape;265;g5c7742bae4_1_10"/>
          <p:cNvCxnSpPr/>
          <p:nvPr/>
        </p:nvCxnSpPr>
        <p:spPr>
          <a:xfrm rot="10800000">
            <a:off x="2176771" y="5342328"/>
            <a:ext cx="0" cy="240600"/>
          </a:xfrm>
          <a:prstGeom prst="straightConnector1">
            <a:avLst/>
          </a:prstGeom>
          <a:noFill/>
          <a:ln cap="flat" cmpd="sng" w="9525">
            <a:solidFill>
              <a:schemeClr val="dk1"/>
            </a:solidFill>
            <a:prstDash val="solid"/>
            <a:round/>
            <a:headEnd len="sm" w="sm" type="none"/>
            <a:tailEnd len="med" w="med" type="triangle"/>
          </a:ln>
        </p:spPr>
      </p:cxnSp>
      <p:cxnSp>
        <p:nvCxnSpPr>
          <p:cNvPr id="266" name="Google Shape;266;g5c7742bae4_1_10"/>
          <p:cNvCxnSpPr/>
          <p:nvPr/>
        </p:nvCxnSpPr>
        <p:spPr>
          <a:xfrm rot="10800000">
            <a:off x="2015628" y="5342328"/>
            <a:ext cx="0" cy="240600"/>
          </a:xfrm>
          <a:prstGeom prst="straightConnector1">
            <a:avLst/>
          </a:prstGeom>
          <a:noFill/>
          <a:ln cap="flat" cmpd="sng" w="9525">
            <a:solidFill>
              <a:schemeClr val="dk1"/>
            </a:solidFill>
            <a:prstDash val="solid"/>
            <a:round/>
            <a:headEnd len="sm" w="sm" type="none"/>
            <a:tailEnd len="med" w="med" type="triangle"/>
          </a:ln>
        </p:spPr>
      </p:cxnSp>
      <p:cxnSp>
        <p:nvCxnSpPr>
          <p:cNvPr id="267" name="Google Shape;267;g5c7742bae4_1_10"/>
          <p:cNvCxnSpPr/>
          <p:nvPr/>
        </p:nvCxnSpPr>
        <p:spPr>
          <a:xfrm flipH="1" rot="10800000">
            <a:off x="2015628" y="5464728"/>
            <a:ext cx="161100" cy="118200"/>
          </a:xfrm>
          <a:prstGeom prst="bentConnector3">
            <a:avLst>
              <a:gd fmla="val 14090" name="adj1"/>
            </a:avLst>
          </a:prstGeom>
          <a:noFill/>
          <a:ln cap="flat" cmpd="sng" w="9525">
            <a:solidFill>
              <a:schemeClr val="dk1"/>
            </a:solidFill>
            <a:prstDash val="solid"/>
            <a:round/>
            <a:headEnd len="sm" w="sm" type="none"/>
            <a:tailEnd len="med" w="med" type="triangle"/>
          </a:ln>
        </p:spPr>
      </p:cxnSp>
      <p:cxnSp>
        <p:nvCxnSpPr>
          <p:cNvPr id="268" name="Google Shape;268;g5c7742bae4_1_10"/>
          <p:cNvCxnSpPr/>
          <p:nvPr/>
        </p:nvCxnSpPr>
        <p:spPr>
          <a:xfrm>
            <a:off x="1517745" y="5582929"/>
            <a:ext cx="404700" cy="0"/>
          </a:xfrm>
          <a:prstGeom prst="straightConnector1">
            <a:avLst/>
          </a:prstGeom>
          <a:noFill/>
          <a:ln cap="flat" cmpd="sng" w="9525">
            <a:solidFill>
              <a:schemeClr val="dk1"/>
            </a:solidFill>
            <a:prstDash val="solid"/>
            <a:round/>
            <a:headEnd len="sm" w="sm" type="none"/>
            <a:tailEnd len="med" w="med" type="triangle"/>
          </a:ln>
        </p:spPr>
      </p:cxnSp>
      <p:pic>
        <p:nvPicPr>
          <p:cNvPr descr="Bild" id="269" name="Google Shape;269;g5c7742bae4_1_10"/>
          <p:cNvPicPr preferRelativeResize="0"/>
          <p:nvPr/>
        </p:nvPicPr>
        <p:blipFill rotWithShape="1">
          <a:blip r:embed="rId3">
            <a:alphaModFix/>
          </a:blip>
          <a:srcRect b="0" l="0" r="0" t="0"/>
          <a:stretch/>
        </p:blipFill>
        <p:spPr>
          <a:xfrm>
            <a:off x="476374" y="5917114"/>
            <a:ext cx="629739" cy="629739"/>
          </a:xfrm>
          <a:prstGeom prst="rect">
            <a:avLst/>
          </a:prstGeom>
          <a:noFill/>
          <a:ln>
            <a:noFill/>
          </a:ln>
        </p:spPr>
      </p:pic>
      <p:pic>
        <p:nvPicPr>
          <p:cNvPr descr="Bild" id="270" name="Google Shape;270;g5c7742bae4_1_10"/>
          <p:cNvPicPr preferRelativeResize="0"/>
          <p:nvPr/>
        </p:nvPicPr>
        <p:blipFill rotWithShape="1">
          <a:blip r:embed="rId3">
            <a:alphaModFix/>
          </a:blip>
          <a:srcRect b="0" l="0" r="0" t="0"/>
          <a:stretch/>
        </p:blipFill>
        <p:spPr>
          <a:xfrm>
            <a:off x="1726518" y="5889571"/>
            <a:ext cx="629739" cy="629739"/>
          </a:xfrm>
          <a:prstGeom prst="rect">
            <a:avLst/>
          </a:prstGeom>
          <a:noFill/>
          <a:ln>
            <a:noFill/>
          </a:ln>
        </p:spPr>
      </p:pic>
      <p:pic>
        <p:nvPicPr>
          <p:cNvPr descr="Bild" id="271" name="Google Shape;271;g5c7742bae4_1_10"/>
          <p:cNvPicPr preferRelativeResize="0"/>
          <p:nvPr/>
        </p:nvPicPr>
        <p:blipFill rotWithShape="1">
          <a:blip r:embed="rId3">
            <a:alphaModFix/>
          </a:blip>
          <a:srcRect b="0" l="0" r="0" t="0"/>
          <a:stretch/>
        </p:blipFill>
        <p:spPr>
          <a:xfrm>
            <a:off x="3061194" y="5911723"/>
            <a:ext cx="629739" cy="629739"/>
          </a:xfrm>
          <a:prstGeom prst="rect">
            <a:avLst/>
          </a:prstGeom>
          <a:noFill/>
          <a:ln>
            <a:noFill/>
          </a:ln>
        </p:spPr>
      </p:pic>
      <p:sp>
        <p:nvSpPr>
          <p:cNvPr id="272" name="Google Shape;272;g5c7742bae4_1_10"/>
          <p:cNvSpPr/>
          <p:nvPr/>
        </p:nvSpPr>
        <p:spPr>
          <a:xfrm>
            <a:off x="4927356" y="5220786"/>
            <a:ext cx="8988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GRU</a:t>
            </a:r>
            <a:endParaRPr/>
          </a:p>
        </p:txBody>
      </p:sp>
      <p:sp>
        <p:nvSpPr>
          <p:cNvPr id="273" name="Google Shape;273;g5c7742bae4_1_10"/>
          <p:cNvSpPr/>
          <p:nvPr/>
        </p:nvSpPr>
        <p:spPr>
          <a:xfrm>
            <a:off x="6230859" y="5220786"/>
            <a:ext cx="731100" cy="4434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74" name="Google Shape;274;g5c7742bae4_1_10"/>
          <p:cNvSpPr/>
          <p:nvPr/>
        </p:nvSpPr>
        <p:spPr>
          <a:xfrm>
            <a:off x="7534362" y="5220786"/>
            <a:ext cx="809400" cy="4434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600" u="none" cap="none" strike="noStrike">
                <a:solidFill>
                  <a:schemeClr val="lt1"/>
                </a:solidFill>
                <a:latin typeface="Arial"/>
                <a:ea typeface="Arial"/>
                <a:cs typeface="Arial"/>
                <a:sym typeface="Arial"/>
              </a:rPr>
              <a:t>GRU</a:t>
            </a:r>
            <a:endParaRPr/>
          </a:p>
        </p:txBody>
      </p:sp>
      <p:cxnSp>
        <p:nvCxnSpPr>
          <p:cNvPr id="275" name="Google Shape;275;g5c7742bae4_1_10"/>
          <p:cNvCxnSpPr/>
          <p:nvPr/>
        </p:nvCxnSpPr>
        <p:spPr>
          <a:xfrm rot="10800000">
            <a:off x="7684447" y="5684070"/>
            <a:ext cx="0" cy="279600"/>
          </a:xfrm>
          <a:prstGeom prst="straightConnector1">
            <a:avLst/>
          </a:prstGeom>
          <a:noFill/>
          <a:ln cap="flat" cmpd="sng" w="9525">
            <a:solidFill>
              <a:schemeClr val="dk1"/>
            </a:solidFill>
            <a:prstDash val="solid"/>
            <a:round/>
            <a:headEnd len="sm" w="sm" type="none"/>
            <a:tailEnd len="med" w="med" type="triangle"/>
          </a:ln>
        </p:spPr>
      </p:cxnSp>
      <p:cxnSp>
        <p:nvCxnSpPr>
          <p:cNvPr id="276" name="Google Shape;276;g5c7742bae4_1_10"/>
          <p:cNvCxnSpPr/>
          <p:nvPr/>
        </p:nvCxnSpPr>
        <p:spPr>
          <a:xfrm rot="10800000">
            <a:off x="6324008" y="5319920"/>
            <a:ext cx="0" cy="547500"/>
          </a:xfrm>
          <a:prstGeom prst="straightConnector1">
            <a:avLst/>
          </a:prstGeom>
          <a:noFill/>
          <a:ln cap="flat" cmpd="sng" w="9525">
            <a:solidFill>
              <a:schemeClr val="dk1"/>
            </a:solidFill>
            <a:prstDash val="solid"/>
            <a:round/>
            <a:headEnd len="sm" w="sm" type="none"/>
            <a:tailEnd len="med" w="med" type="triangle"/>
          </a:ln>
        </p:spPr>
      </p:cxnSp>
      <p:cxnSp>
        <p:nvCxnSpPr>
          <p:cNvPr id="277" name="Google Shape;277;g5c7742bae4_1_10"/>
          <p:cNvCxnSpPr/>
          <p:nvPr/>
        </p:nvCxnSpPr>
        <p:spPr>
          <a:xfrm rot="10800000">
            <a:off x="5099630" y="5684943"/>
            <a:ext cx="0" cy="279600"/>
          </a:xfrm>
          <a:prstGeom prst="straightConnector1">
            <a:avLst/>
          </a:prstGeom>
          <a:noFill/>
          <a:ln cap="flat" cmpd="sng" w="9525">
            <a:solidFill>
              <a:schemeClr val="dk1"/>
            </a:solidFill>
            <a:prstDash val="solid"/>
            <a:round/>
            <a:headEnd len="sm" w="sm" type="none"/>
            <a:tailEnd len="med" w="med" type="triangle"/>
          </a:ln>
        </p:spPr>
      </p:cxnSp>
      <p:cxnSp>
        <p:nvCxnSpPr>
          <p:cNvPr id="278" name="Google Shape;278;g5c7742bae4_1_10"/>
          <p:cNvCxnSpPr/>
          <p:nvPr/>
        </p:nvCxnSpPr>
        <p:spPr>
          <a:xfrm rot="10800000">
            <a:off x="5709595" y="4987986"/>
            <a:ext cx="0" cy="232800"/>
          </a:xfrm>
          <a:prstGeom prst="straightConnector1">
            <a:avLst/>
          </a:prstGeom>
          <a:noFill/>
          <a:ln cap="flat" cmpd="sng" w="9525">
            <a:solidFill>
              <a:schemeClr val="dk1"/>
            </a:solidFill>
            <a:prstDash val="solid"/>
            <a:round/>
            <a:headEnd len="sm" w="sm" type="none"/>
            <a:tailEnd len="med" w="med" type="triangle"/>
          </a:ln>
        </p:spPr>
      </p:cxnSp>
      <p:cxnSp>
        <p:nvCxnSpPr>
          <p:cNvPr id="279" name="Google Shape;279;g5c7742bae4_1_10"/>
          <p:cNvCxnSpPr/>
          <p:nvPr/>
        </p:nvCxnSpPr>
        <p:spPr>
          <a:xfrm rot="10800000">
            <a:off x="8159950" y="5001054"/>
            <a:ext cx="0" cy="240600"/>
          </a:xfrm>
          <a:prstGeom prst="straightConnector1">
            <a:avLst/>
          </a:prstGeom>
          <a:noFill/>
          <a:ln cap="flat" cmpd="sng" w="9525">
            <a:solidFill>
              <a:schemeClr val="dk1"/>
            </a:solidFill>
            <a:prstDash val="solid"/>
            <a:round/>
            <a:headEnd len="sm" w="sm" type="none"/>
            <a:tailEnd len="med" w="med" type="triangle"/>
          </a:ln>
        </p:spPr>
      </p:cxnSp>
      <p:cxnSp>
        <p:nvCxnSpPr>
          <p:cNvPr id="280" name="Google Shape;280;g5c7742bae4_1_10"/>
          <p:cNvCxnSpPr/>
          <p:nvPr/>
        </p:nvCxnSpPr>
        <p:spPr>
          <a:xfrm>
            <a:off x="5826128" y="5320035"/>
            <a:ext cx="404700" cy="0"/>
          </a:xfrm>
          <a:prstGeom prst="straightConnector1">
            <a:avLst/>
          </a:prstGeom>
          <a:noFill/>
          <a:ln cap="flat" cmpd="sng" w="9525">
            <a:solidFill>
              <a:schemeClr val="dk1"/>
            </a:solidFill>
            <a:prstDash val="solid"/>
            <a:round/>
            <a:headEnd len="sm" w="sm" type="none"/>
            <a:tailEnd len="med" w="med" type="triangle"/>
          </a:ln>
        </p:spPr>
      </p:cxnSp>
      <p:sp>
        <p:nvSpPr>
          <p:cNvPr id="281" name="Google Shape;281;g5c7742bae4_1_10"/>
          <p:cNvSpPr txBox="1"/>
          <p:nvPr/>
        </p:nvSpPr>
        <p:spPr>
          <a:xfrm>
            <a:off x="4784757" y="4225081"/>
            <a:ext cx="35940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Gated Recurrent Unit (GRU)</a:t>
            </a:r>
            <a:endParaRPr/>
          </a:p>
        </p:txBody>
      </p:sp>
      <p:cxnSp>
        <p:nvCxnSpPr>
          <p:cNvPr id="282" name="Google Shape;282;g5c7742bae4_1_10"/>
          <p:cNvCxnSpPr/>
          <p:nvPr/>
        </p:nvCxnSpPr>
        <p:spPr>
          <a:xfrm>
            <a:off x="6230859" y="5320035"/>
            <a:ext cx="1303500" cy="0"/>
          </a:xfrm>
          <a:prstGeom prst="straightConnector1">
            <a:avLst/>
          </a:prstGeom>
          <a:noFill/>
          <a:ln cap="flat" cmpd="sng" w="9525">
            <a:solidFill>
              <a:schemeClr val="dk1"/>
            </a:solidFill>
            <a:prstDash val="solid"/>
            <a:round/>
            <a:headEnd len="sm" w="sm" type="none"/>
            <a:tailEnd len="med" w="med" type="triangle"/>
          </a:ln>
        </p:spPr>
      </p:cxnSp>
      <p:pic>
        <p:nvPicPr>
          <p:cNvPr descr="Bild" id="283" name="Google Shape;283;g5c7742bae4_1_10"/>
          <p:cNvPicPr preferRelativeResize="0"/>
          <p:nvPr/>
        </p:nvPicPr>
        <p:blipFill rotWithShape="1">
          <a:blip r:embed="rId3">
            <a:alphaModFix/>
          </a:blip>
          <a:srcRect b="0" l="0" r="0" t="0"/>
          <a:stretch/>
        </p:blipFill>
        <p:spPr>
          <a:xfrm>
            <a:off x="4784757" y="5894962"/>
            <a:ext cx="629739" cy="629739"/>
          </a:xfrm>
          <a:prstGeom prst="rect">
            <a:avLst/>
          </a:prstGeom>
          <a:noFill/>
          <a:ln>
            <a:noFill/>
          </a:ln>
        </p:spPr>
      </p:pic>
      <p:pic>
        <p:nvPicPr>
          <p:cNvPr descr="Bild" id="284" name="Google Shape;284;g5c7742bae4_1_10"/>
          <p:cNvPicPr preferRelativeResize="0"/>
          <p:nvPr/>
        </p:nvPicPr>
        <p:blipFill rotWithShape="1">
          <a:blip r:embed="rId3">
            <a:alphaModFix/>
          </a:blip>
          <a:srcRect b="0" l="0" r="0" t="0"/>
          <a:stretch/>
        </p:blipFill>
        <p:spPr>
          <a:xfrm>
            <a:off x="6034901" y="5867419"/>
            <a:ext cx="629739" cy="629739"/>
          </a:xfrm>
          <a:prstGeom prst="rect">
            <a:avLst/>
          </a:prstGeom>
          <a:noFill/>
          <a:ln>
            <a:noFill/>
          </a:ln>
        </p:spPr>
      </p:pic>
      <p:pic>
        <p:nvPicPr>
          <p:cNvPr descr="Bild" id="285" name="Google Shape;285;g5c7742bae4_1_10"/>
          <p:cNvPicPr preferRelativeResize="0"/>
          <p:nvPr/>
        </p:nvPicPr>
        <p:blipFill rotWithShape="1">
          <a:blip r:embed="rId3">
            <a:alphaModFix/>
          </a:blip>
          <a:srcRect b="0" l="0" r="0" t="0"/>
          <a:stretch/>
        </p:blipFill>
        <p:spPr>
          <a:xfrm>
            <a:off x="7369577" y="5889571"/>
            <a:ext cx="629739" cy="629739"/>
          </a:xfrm>
          <a:prstGeom prst="rect">
            <a:avLst/>
          </a:prstGeom>
          <a:noFill/>
          <a:ln>
            <a:noFill/>
          </a:ln>
        </p:spPr>
      </p:pic>
      <p:cxnSp>
        <p:nvCxnSpPr>
          <p:cNvPr id="286" name="Google Shape;286;g5c7742bae4_1_10"/>
          <p:cNvCxnSpPr/>
          <p:nvPr/>
        </p:nvCxnSpPr>
        <p:spPr>
          <a:xfrm flipH="1" rot="10800000">
            <a:off x="6324008" y="5220051"/>
            <a:ext cx="522000" cy="372600"/>
          </a:xfrm>
          <a:prstGeom prst="bentConnector3">
            <a:avLst>
              <a:gd fmla="val 101667" name="adj1"/>
            </a:avLst>
          </a:prstGeom>
          <a:noFill/>
          <a:ln cap="flat" cmpd="sng" w="9525">
            <a:solidFill>
              <a:schemeClr val="dk1"/>
            </a:solidFill>
            <a:prstDash val="solid"/>
            <a:round/>
            <a:headEnd len="sm" w="sm" type="none"/>
            <a:tailEnd len="med" w="med" type="triangle"/>
          </a:ln>
        </p:spPr>
      </p:cxnSp>
      <p:cxnSp>
        <p:nvCxnSpPr>
          <p:cNvPr id="287" name="Google Shape;287;g5c7742bae4_1_10"/>
          <p:cNvCxnSpPr/>
          <p:nvPr/>
        </p:nvCxnSpPr>
        <p:spPr>
          <a:xfrm flipH="1" rot="10800000">
            <a:off x="6324007" y="5327118"/>
            <a:ext cx="429600" cy="193200"/>
          </a:xfrm>
          <a:prstGeom prst="bentConnector3">
            <a:avLst>
              <a:gd fmla="val 101254" name="adj1"/>
            </a:avLst>
          </a:prstGeom>
          <a:noFill/>
          <a:ln cap="flat" cmpd="sng" w="9525">
            <a:solidFill>
              <a:schemeClr val="dk1"/>
            </a:solidFill>
            <a:prstDash val="solid"/>
            <a:round/>
            <a:headEnd len="sm" w="sm" type="none"/>
            <a:tailEnd len="med" w="med" type="triangle"/>
          </a:ln>
        </p:spPr>
      </p:cxnSp>
      <p:cxnSp>
        <p:nvCxnSpPr>
          <p:cNvPr id="288" name="Google Shape;288;g5c7742bae4_1_10"/>
          <p:cNvCxnSpPr/>
          <p:nvPr/>
        </p:nvCxnSpPr>
        <p:spPr>
          <a:xfrm>
            <a:off x="6753713" y="5482396"/>
            <a:ext cx="92400" cy="11100"/>
          </a:xfrm>
          <a:prstGeom prst="straightConnector1">
            <a:avLst/>
          </a:prstGeom>
          <a:noFill/>
          <a:ln cap="flat" cmpd="sng" w="9525">
            <a:solidFill>
              <a:schemeClr val="dk1"/>
            </a:solidFill>
            <a:prstDash val="solid"/>
            <a:round/>
            <a:headEnd len="sm" w="sm" type="none"/>
            <a:tailEnd len="med" w="med" type="triangle"/>
          </a:ln>
        </p:spPr>
      </p:cxnSp>
      <p:cxnSp>
        <p:nvCxnSpPr>
          <p:cNvPr id="289" name="Google Shape;289;g5c7742bae4_1_10"/>
          <p:cNvCxnSpPr/>
          <p:nvPr/>
        </p:nvCxnSpPr>
        <p:spPr>
          <a:xfrm rot="10800000">
            <a:off x="6454173" y="5300450"/>
            <a:ext cx="0" cy="292200"/>
          </a:xfrm>
          <a:prstGeom prst="straightConnector1">
            <a:avLst/>
          </a:prstGeom>
          <a:noFill/>
          <a:ln cap="flat" cmpd="sng" w="9525">
            <a:solidFill>
              <a:schemeClr val="dk1"/>
            </a:solidFill>
            <a:prstDash val="solid"/>
            <a:round/>
            <a:headEnd len="sm" w="sm" type="none"/>
            <a:tailEnd len="med" w="med" type="triangle"/>
          </a:ln>
        </p:spPr>
      </p:cxnSp>
      <p:cxnSp>
        <p:nvCxnSpPr>
          <p:cNvPr id="290" name="Google Shape;290;g5c7742bae4_1_10"/>
          <p:cNvCxnSpPr/>
          <p:nvPr/>
        </p:nvCxnSpPr>
        <p:spPr>
          <a:xfrm rot="10800000">
            <a:off x="6454041" y="5460402"/>
            <a:ext cx="210600" cy="33000"/>
          </a:xfrm>
          <a:prstGeom prst="bentConnector3">
            <a:avLst>
              <a:gd fmla="val 1726" name="adj1"/>
            </a:avLst>
          </a:prstGeom>
          <a:noFill/>
          <a:ln cap="flat" cmpd="sng" w="9525">
            <a:solidFill>
              <a:schemeClr val="dk1"/>
            </a:solidFill>
            <a:prstDash val="solid"/>
            <a:round/>
            <a:headEnd len="sm" w="sm" type="none"/>
            <a:tailEnd len="med" w="med" type="triangle"/>
          </a:ln>
        </p:spPr>
      </p:cxnSp>
      <p:sp>
        <p:nvSpPr>
          <p:cNvPr id="240" name="Google Shape;240;g5c7742bae4_1_10"/>
          <p:cNvSpPr/>
          <p:nvPr/>
        </p:nvSpPr>
        <p:spPr>
          <a:xfrm>
            <a:off x="869161" y="1844882"/>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45" name="Google Shape;245;g5c7742bae4_1_10"/>
          <p:cNvSpPr/>
          <p:nvPr/>
        </p:nvSpPr>
        <p:spPr>
          <a:xfrm>
            <a:off x="5886599" y="1866403"/>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43" name="Google Shape;243;g5c7742bae4_1_10"/>
          <p:cNvSpPr/>
          <p:nvPr/>
        </p:nvSpPr>
        <p:spPr>
          <a:xfrm>
            <a:off x="4941490" y="1866671"/>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91" name="Google Shape;291;g5c7742bae4_1_10"/>
          <p:cNvSpPr/>
          <p:nvPr/>
        </p:nvSpPr>
        <p:spPr>
          <a:xfrm>
            <a:off x="3996381" y="1865723"/>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cxnSp>
        <p:nvCxnSpPr>
          <p:cNvPr id="292" name="Google Shape;292;g5c7742bae4_1_10"/>
          <p:cNvCxnSpPr/>
          <p:nvPr/>
        </p:nvCxnSpPr>
        <p:spPr>
          <a:xfrm>
            <a:off x="3996381" y="3803760"/>
            <a:ext cx="2462100" cy="0"/>
          </a:xfrm>
          <a:prstGeom prst="straightConnector1">
            <a:avLst/>
          </a:prstGeom>
          <a:noFill/>
          <a:ln cap="flat" cmpd="sng" w="9525">
            <a:solidFill>
              <a:schemeClr val="dk1"/>
            </a:solidFill>
            <a:prstDash val="solid"/>
            <a:round/>
            <a:headEnd len="sm" w="sm" type="none"/>
            <a:tailEnd len="med" w="med" type="triangle"/>
          </a:ln>
        </p:spPr>
      </p:cxnSp>
      <p:sp>
        <p:nvSpPr>
          <p:cNvPr id="293" name="Google Shape;293;g5c7742bae4_1_10"/>
          <p:cNvSpPr txBox="1"/>
          <p:nvPr/>
        </p:nvSpPr>
        <p:spPr>
          <a:xfrm>
            <a:off x="3868519" y="3656156"/>
            <a:ext cx="576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a:t>
            </a:r>
            <a:endParaRPr/>
          </a:p>
        </p:txBody>
      </p:sp>
      <p:sp>
        <p:nvSpPr>
          <p:cNvPr id="257" name="Google Shape;257;g5c7742bae4_1_10"/>
          <p:cNvSpPr/>
          <p:nvPr/>
        </p:nvSpPr>
        <p:spPr>
          <a:xfrm>
            <a:off x="2223491" y="4569804"/>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59" name="Google Shape;259;g5c7742bae4_1_10"/>
          <p:cNvSpPr/>
          <p:nvPr/>
        </p:nvSpPr>
        <p:spPr>
          <a:xfrm>
            <a:off x="3536697" y="4554862"/>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94" name="Google Shape;294;g5c7742bae4_1_10"/>
          <p:cNvSpPr/>
          <p:nvPr/>
        </p:nvSpPr>
        <p:spPr>
          <a:xfrm>
            <a:off x="1108893" y="4592050"/>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cxnSp>
        <p:nvCxnSpPr>
          <p:cNvPr id="295" name="Google Shape;295;g5c7742bae4_1_10"/>
          <p:cNvCxnSpPr/>
          <p:nvPr/>
        </p:nvCxnSpPr>
        <p:spPr>
          <a:xfrm rot="10800000">
            <a:off x="6846148" y="4998442"/>
            <a:ext cx="0" cy="232800"/>
          </a:xfrm>
          <a:prstGeom prst="straightConnector1">
            <a:avLst/>
          </a:prstGeom>
          <a:noFill/>
          <a:ln cap="flat" cmpd="sng" w="9525">
            <a:solidFill>
              <a:schemeClr val="dk1"/>
            </a:solidFill>
            <a:prstDash val="solid"/>
            <a:round/>
            <a:headEnd len="sm" w="sm" type="none"/>
            <a:tailEnd len="med" w="med" type="triangle"/>
          </a:ln>
        </p:spPr>
      </p:cxnSp>
      <p:sp>
        <p:nvSpPr>
          <p:cNvPr id="296" name="Google Shape;296;g5c7742bae4_1_10"/>
          <p:cNvSpPr/>
          <p:nvPr/>
        </p:nvSpPr>
        <p:spPr>
          <a:xfrm>
            <a:off x="5400188" y="4554664"/>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97" name="Google Shape;297;g5c7742bae4_1_10"/>
          <p:cNvSpPr/>
          <p:nvPr/>
        </p:nvSpPr>
        <p:spPr>
          <a:xfrm>
            <a:off x="6526879" y="4566751"/>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98" name="Google Shape;298;g5c7742bae4_1_10"/>
          <p:cNvSpPr/>
          <p:nvPr/>
        </p:nvSpPr>
        <p:spPr>
          <a:xfrm>
            <a:off x="7840085" y="4592050"/>
            <a:ext cx="629700" cy="4434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200" u="none" cap="none" strike="noStrike">
                <a:solidFill>
                  <a:schemeClr val="lt1"/>
                </a:solidFill>
                <a:latin typeface="Arial"/>
                <a:ea typeface="Arial"/>
                <a:cs typeface="Arial"/>
                <a:sym typeface="Arial"/>
              </a:rPr>
              <a:t>Bb &amp; CP</a:t>
            </a:r>
            <a:endParaRPr/>
          </a:p>
        </p:txBody>
      </p:sp>
      <p:sp>
        <p:nvSpPr>
          <p:cNvPr id="299" name="Google Shape;299;g5c7742bae4_1_10"/>
          <p:cNvSpPr txBox="1"/>
          <p:nvPr/>
        </p:nvSpPr>
        <p:spPr>
          <a:xfrm flipH="1">
            <a:off x="8135928" y="6148590"/>
            <a:ext cx="4296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[11]</a:t>
            </a:r>
            <a:endParaRPr/>
          </a:p>
        </p:txBody>
      </p:sp>
      <p:sp>
        <p:nvSpPr>
          <p:cNvPr id="300" name="Google Shape;300;g5c7742bae4_1_10"/>
          <p:cNvSpPr txBox="1"/>
          <p:nvPr/>
        </p:nvSpPr>
        <p:spPr>
          <a:xfrm flipH="1">
            <a:off x="8553301" y="6151219"/>
            <a:ext cx="3840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[12]</a:t>
            </a:r>
            <a:endParaRPr/>
          </a:p>
        </p:txBody>
      </p:sp>
      <p:sp>
        <p:nvSpPr>
          <p:cNvPr id="301" name="Google Shape;301;g5c7742bae4_1_10"/>
          <p:cNvSpPr txBox="1"/>
          <p:nvPr/>
        </p:nvSpPr>
        <p:spPr>
          <a:xfrm flipH="1">
            <a:off x="8190201" y="6405840"/>
            <a:ext cx="384000" cy="257100"/>
          </a:xfrm>
          <a:prstGeom prst="rect">
            <a:avLst/>
          </a:prstGeom>
          <a:noFill/>
          <a:ln>
            <a:noFill/>
          </a:ln>
        </p:spPr>
        <p:txBody>
          <a:bodyPr anchorCtr="0" anchor="t" bIns="0" lIns="0" spcFirstLastPara="1" rIns="0" wrap="square" tIns="0">
            <a:noAutofit/>
          </a:bodyPr>
          <a:lstStyle/>
          <a:p>
            <a:pPr indent="0" lvl="0" marL="0" marR="0" rtl="0" algn="r">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[13]</a:t>
            </a:r>
            <a:endParaRPr/>
          </a:p>
        </p:txBody>
      </p:sp>
      <p:sp>
        <p:nvSpPr>
          <p:cNvPr id="302" name="Google Shape;302;g5c7742bae4_1_1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g5c164b5d39_0_28"/>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indent="-177800" lvl="1" marL="1439999" rtl="0" algn="l">
              <a:lnSpc>
                <a:spcPct val="114000"/>
              </a:lnSpc>
              <a:spcBef>
                <a:spcPts val="0"/>
              </a:spcBef>
              <a:spcAft>
                <a:spcPts val="0"/>
              </a:spcAft>
              <a:buClr>
                <a:srgbClr val="000000"/>
              </a:buClr>
              <a:buSzPts val="1600"/>
              <a:buAutoNum type="arabicPeriod"/>
            </a:pPr>
            <a:r>
              <a:rPr lang="de-DE">
                <a:solidFill>
                  <a:srgbClr val="000000"/>
                </a:solidFill>
              </a:rPr>
              <a:t>Definition</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308" name="Google Shape;308;g5c164b5d39_0_28"/>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09" name="Google Shape;309;g5c164b5d39_0_28"/>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310" name="Google Shape;310;g5c164b5d39_0_28"/>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g5c7a063fde_0_0"/>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16" name="Google Shape;316;g5c7a063fde_0_0"/>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a:t>2.1 Definition </a:t>
            </a:r>
            <a:endParaRPr/>
          </a:p>
        </p:txBody>
      </p:sp>
      <p:sp>
        <p:nvSpPr>
          <p:cNvPr id="317" name="Google Shape;317;g5c7a063fde_0_0"/>
          <p:cNvSpPr/>
          <p:nvPr/>
        </p:nvSpPr>
        <p:spPr>
          <a:xfrm>
            <a:off x="2278520" y="2521468"/>
            <a:ext cx="984000" cy="6297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Feature Extractor</a:t>
            </a:r>
            <a:endParaRPr/>
          </a:p>
        </p:txBody>
      </p:sp>
      <p:pic>
        <p:nvPicPr>
          <p:cNvPr descr="Bild" id="318" name="Google Shape;318;g5c7a063fde_0_0"/>
          <p:cNvPicPr preferRelativeResize="0"/>
          <p:nvPr/>
        </p:nvPicPr>
        <p:blipFill rotWithShape="1">
          <a:blip r:embed="rId3">
            <a:alphaModFix/>
          </a:blip>
          <a:srcRect b="0" l="0" r="0" t="0"/>
          <a:stretch/>
        </p:blipFill>
        <p:spPr>
          <a:xfrm>
            <a:off x="1103145" y="2521468"/>
            <a:ext cx="629739" cy="629739"/>
          </a:xfrm>
          <a:prstGeom prst="rect">
            <a:avLst/>
          </a:prstGeom>
          <a:noFill/>
          <a:ln>
            <a:noFill/>
          </a:ln>
        </p:spPr>
      </p:pic>
      <p:sp>
        <p:nvSpPr>
          <p:cNvPr id="319" name="Google Shape;319;g5c7a063fde_0_0"/>
          <p:cNvSpPr txBox="1"/>
          <p:nvPr/>
        </p:nvSpPr>
        <p:spPr>
          <a:xfrm>
            <a:off x="473405" y="2707712"/>
            <a:ext cx="6297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a:t>
            </a:r>
            <a:endParaRPr/>
          </a:p>
        </p:txBody>
      </p:sp>
      <p:sp>
        <p:nvSpPr>
          <p:cNvPr id="320" name="Google Shape;320;g5c7a063fde_0_0"/>
          <p:cNvSpPr/>
          <p:nvPr/>
        </p:nvSpPr>
        <p:spPr>
          <a:xfrm>
            <a:off x="3808224" y="2534131"/>
            <a:ext cx="984000" cy="6297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RNN</a:t>
            </a:r>
            <a:endParaRPr/>
          </a:p>
        </p:txBody>
      </p:sp>
      <p:sp>
        <p:nvSpPr>
          <p:cNvPr id="321" name="Google Shape;321;g5c7a063fde_0_0"/>
          <p:cNvSpPr/>
          <p:nvPr/>
        </p:nvSpPr>
        <p:spPr>
          <a:xfrm>
            <a:off x="5337928" y="2534130"/>
            <a:ext cx="1098900" cy="629700"/>
          </a:xfrm>
          <a:prstGeom prst="roundRect">
            <a:avLst>
              <a:gd fmla="val 16667" name="adj"/>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(Detection Unit)</a:t>
            </a:r>
            <a:endParaRPr/>
          </a:p>
        </p:txBody>
      </p:sp>
      <p:cxnSp>
        <p:nvCxnSpPr>
          <p:cNvPr id="322" name="Google Shape;322;g5c7a063fde_0_0"/>
          <p:cNvCxnSpPr/>
          <p:nvPr/>
        </p:nvCxnSpPr>
        <p:spPr>
          <a:xfrm>
            <a:off x="1732881" y="2849846"/>
            <a:ext cx="545700" cy="5400"/>
          </a:xfrm>
          <a:prstGeom prst="straightConnector1">
            <a:avLst/>
          </a:prstGeom>
          <a:noFill/>
          <a:ln cap="flat" cmpd="sng" w="9525">
            <a:solidFill>
              <a:schemeClr val="dk1"/>
            </a:solidFill>
            <a:prstDash val="solid"/>
            <a:round/>
            <a:headEnd len="sm" w="sm" type="none"/>
            <a:tailEnd len="med" w="med" type="triangle"/>
          </a:ln>
        </p:spPr>
      </p:cxnSp>
      <p:cxnSp>
        <p:nvCxnSpPr>
          <p:cNvPr id="323" name="Google Shape;323;g5c7a063fde_0_0"/>
          <p:cNvCxnSpPr/>
          <p:nvPr/>
        </p:nvCxnSpPr>
        <p:spPr>
          <a:xfrm>
            <a:off x="3262587" y="2860907"/>
            <a:ext cx="545700" cy="5400"/>
          </a:xfrm>
          <a:prstGeom prst="straightConnector1">
            <a:avLst/>
          </a:prstGeom>
          <a:noFill/>
          <a:ln cap="flat" cmpd="sng" w="38100">
            <a:solidFill>
              <a:srgbClr val="FF9900"/>
            </a:solidFill>
            <a:prstDash val="solid"/>
            <a:round/>
            <a:headEnd len="sm" w="sm" type="none"/>
            <a:tailEnd len="med" w="med" type="triangle"/>
          </a:ln>
        </p:spPr>
      </p:cxnSp>
      <p:cxnSp>
        <p:nvCxnSpPr>
          <p:cNvPr id="324" name="Google Shape;324;g5c7a063fde_0_0"/>
          <p:cNvCxnSpPr/>
          <p:nvPr/>
        </p:nvCxnSpPr>
        <p:spPr>
          <a:xfrm>
            <a:off x="4792291" y="2866608"/>
            <a:ext cx="545700" cy="5400"/>
          </a:xfrm>
          <a:prstGeom prst="straightConnector1">
            <a:avLst/>
          </a:prstGeom>
          <a:noFill/>
          <a:ln cap="flat" cmpd="sng" w="9525">
            <a:solidFill>
              <a:schemeClr val="dk1"/>
            </a:solidFill>
            <a:prstDash val="solid"/>
            <a:round/>
            <a:headEnd len="sm" w="sm" type="none"/>
            <a:tailEnd len="med" w="med" type="triangle"/>
          </a:ln>
        </p:spPr>
      </p:cxnSp>
      <p:sp>
        <p:nvSpPr>
          <p:cNvPr id="325" name="Google Shape;325;g5c7a063fde_0_0"/>
          <p:cNvSpPr/>
          <p:nvPr/>
        </p:nvSpPr>
        <p:spPr>
          <a:xfrm>
            <a:off x="6982498" y="2458931"/>
            <a:ext cx="1399500" cy="820800"/>
          </a:xfrm>
          <a:prstGeom prst="roundRect">
            <a:avLst>
              <a:gd fmla="val 16667" name="adj"/>
            </a:avLst>
          </a:prstGeom>
          <a:solidFill>
            <a:srgbClr val="99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Bounding boxes + class probabilities</a:t>
            </a:r>
            <a:endParaRPr/>
          </a:p>
        </p:txBody>
      </p:sp>
      <p:cxnSp>
        <p:nvCxnSpPr>
          <p:cNvPr id="326" name="Google Shape;326;g5c7a063fde_0_0"/>
          <p:cNvCxnSpPr/>
          <p:nvPr/>
        </p:nvCxnSpPr>
        <p:spPr>
          <a:xfrm>
            <a:off x="6436862" y="2866607"/>
            <a:ext cx="545700" cy="5400"/>
          </a:xfrm>
          <a:prstGeom prst="straightConnector1">
            <a:avLst/>
          </a:prstGeom>
          <a:noFill/>
          <a:ln cap="flat" cmpd="sng" w="9525">
            <a:solidFill>
              <a:schemeClr val="dk1"/>
            </a:solidFill>
            <a:prstDash val="solid"/>
            <a:round/>
            <a:headEnd len="sm" w="sm" type="none"/>
            <a:tailEnd len="med" w="med" type="triangle"/>
          </a:ln>
        </p:spPr>
      </p:cxnSp>
      <p:sp>
        <p:nvSpPr>
          <p:cNvPr id="327" name="Google Shape;327;g5c7a063fde_0_0"/>
          <p:cNvSpPr/>
          <p:nvPr/>
        </p:nvSpPr>
        <p:spPr>
          <a:xfrm>
            <a:off x="1732874" y="4829832"/>
            <a:ext cx="762000" cy="504000"/>
          </a:xfrm>
          <a:prstGeom prst="rightArrow">
            <a:avLst>
              <a:gd fmla="val 50000" name="adj1"/>
              <a:gd fmla="val 50000" name="adj2"/>
            </a:avLst>
          </a:prstGeom>
          <a:solidFill>
            <a:schemeClr val="dk1"/>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8" name="Google Shape;328;g5c7a063fde_0_0"/>
          <p:cNvSpPr txBox="1"/>
          <p:nvPr/>
        </p:nvSpPr>
        <p:spPr>
          <a:xfrm>
            <a:off x="2649957" y="4872072"/>
            <a:ext cx="3752700" cy="3537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2200" u="none" cap="none" strike="noStrike">
                <a:solidFill>
                  <a:schemeClr val="dk1"/>
                </a:solidFill>
                <a:latin typeface="Arial"/>
                <a:ea typeface="Arial"/>
                <a:cs typeface="Arial"/>
                <a:sym typeface="Arial"/>
              </a:rPr>
              <a:t>Features feeded into the RNN</a:t>
            </a:r>
            <a:endParaRPr/>
          </a:p>
        </p:txBody>
      </p:sp>
      <p:sp>
        <p:nvSpPr>
          <p:cNvPr id="329" name="Google Shape;329;g5c7a063fde_0_0"/>
          <p:cNvSpPr/>
          <p:nvPr/>
        </p:nvSpPr>
        <p:spPr>
          <a:xfrm>
            <a:off x="2278520" y="3715043"/>
            <a:ext cx="984000" cy="629700"/>
          </a:xfrm>
          <a:prstGeom prst="roundRect">
            <a:avLst>
              <a:gd fmla="val 16667"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lt1"/>
                </a:solidFill>
                <a:latin typeface="Arial"/>
                <a:ea typeface="Arial"/>
                <a:cs typeface="Arial"/>
                <a:sym typeface="Arial"/>
              </a:rPr>
              <a:t>Feature Extractor</a:t>
            </a:r>
            <a:endParaRPr/>
          </a:p>
        </p:txBody>
      </p:sp>
      <p:pic>
        <p:nvPicPr>
          <p:cNvPr descr="Bild" id="330" name="Google Shape;330;g5c7a063fde_0_0"/>
          <p:cNvPicPr preferRelativeResize="0"/>
          <p:nvPr/>
        </p:nvPicPr>
        <p:blipFill rotWithShape="1">
          <a:blip r:embed="rId3">
            <a:alphaModFix/>
          </a:blip>
          <a:srcRect b="0" l="0" r="0" t="0"/>
          <a:stretch/>
        </p:blipFill>
        <p:spPr>
          <a:xfrm>
            <a:off x="1151820" y="3715030"/>
            <a:ext cx="629739" cy="629739"/>
          </a:xfrm>
          <a:prstGeom prst="rect">
            <a:avLst/>
          </a:prstGeom>
          <a:noFill/>
          <a:ln>
            <a:noFill/>
          </a:ln>
        </p:spPr>
      </p:pic>
      <p:sp>
        <p:nvSpPr>
          <p:cNvPr id="331" name="Google Shape;331;g5c7a063fde_0_0"/>
          <p:cNvSpPr txBox="1"/>
          <p:nvPr/>
        </p:nvSpPr>
        <p:spPr>
          <a:xfrm>
            <a:off x="311149" y="3901350"/>
            <a:ext cx="792000" cy="2571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rPr b="0" i="0" lang="de-DE" sz="1600" u="none" cap="none" strike="noStrike">
                <a:solidFill>
                  <a:schemeClr val="dk1"/>
                </a:solidFill>
                <a:latin typeface="Arial"/>
                <a:ea typeface="Arial"/>
                <a:cs typeface="Arial"/>
                <a:sym typeface="Arial"/>
              </a:rPr>
              <a:t>Time t+1</a:t>
            </a:r>
            <a:endParaRPr/>
          </a:p>
        </p:txBody>
      </p:sp>
      <p:cxnSp>
        <p:nvCxnSpPr>
          <p:cNvPr id="332" name="Google Shape;332;g5c7a063fde_0_0"/>
          <p:cNvCxnSpPr>
            <a:stCxn id="330" idx="3"/>
            <a:endCxn id="329" idx="1"/>
          </p:cNvCxnSpPr>
          <p:nvPr/>
        </p:nvCxnSpPr>
        <p:spPr>
          <a:xfrm>
            <a:off x="1781559" y="4029900"/>
            <a:ext cx="497100" cy="0"/>
          </a:xfrm>
          <a:prstGeom prst="straightConnector1">
            <a:avLst/>
          </a:prstGeom>
          <a:noFill/>
          <a:ln cap="flat" cmpd="sng" w="9525">
            <a:solidFill>
              <a:schemeClr val="dk1"/>
            </a:solidFill>
            <a:prstDash val="solid"/>
            <a:round/>
            <a:headEnd len="sm" w="sm" type="none"/>
            <a:tailEnd len="med" w="med" type="triangle"/>
          </a:ln>
        </p:spPr>
      </p:cxnSp>
      <p:cxnSp>
        <p:nvCxnSpPr>
          <p:cNvPr id="333" name="Google Shape;333;g5c7a063fde_0_0"/>
          <p:cNvCxnSpPr>
            <a:stCxn id="329" idx="3"/>
            <a:endCxn id="334" idx="1"/>
          </p:cNvCxnSpPr>
          <p:nvPr/>
        </p:nvCxnSpPr>
        <p:spPr>
          <a:xfrm>
            <a:off x="3262520" y="4029893"/>
            <a:ext cx="545700" cy="0"/>
          </a:xfrm>
          <a:prstGeom prst="straightConnector1">
            <a:avLst/>
          </a:prstGeom>
          <a:noFill/>
          <a:ln cap="flat" cmpd="sng" w="38100">
            <a:solidFill>
              <a:srgbClr val="FF9900"/>
            </a:solidFill>
            <a:prstDash val="solid"/>
            <a:round/>
            <a:headEnd len="sm" w="sm" type="none"/>
            <a:tailEnd len="med" w="med" type="triangle"/>
          </a:ln>
        </p:spPr>
      </p:cxnSp>
      <p:sp>
        <p:nvSpPr>
          <p:cNvPr id="334" name="Google Shape;334;g5c7a063fde_0_0"/>
          <p:cNvSpPr/>
          <p:nvPr/>
        </p:nvSpPr>
        <p:spPr>
          <a:xfrm>
            <a:off x="3808224" y="3715056"/>
            <a:ext cx="984000" cy="629700"/>
          </a:xfrm>
          <a:prstGeom prst="roundRect">
            <a:avLst>
              <a:gd fmla="val 16667" name="adj"/>
            </a:avLst>
          </a:prstGeom>
          <a:solidFill>
            <a:schemeClr val="accen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0" i="0" lang="de-DE" sz="1400" u="none" cap="none" strike="noStrike">
                <a:solidFill>
                  <a:schemeClr val="dk1"/>
                </a:solidFill>
                <a:latin typeface="Arial"/>
                <a:ea typeface="Arial"/>
                <a:cs typeface="Arial"/>
                <a:sym typeface="Arial"/>
              </a:rPr>
              <a:t>RNN</a:t>
            </a:r>
            <a:endParaRPr/>
          </a:p>
        </p:txBody>
      </p:sp>
      <p:cxnSp>
        <p:nvCxnSpPr>
          <p:cNvPr id="335" name="Google Shape;335;g5c7a063fde_0_0"/>
          <p:cNvCxnSpPr>
            <a:stCxn id="334" idx="0"/>
            <a:endCxn id="320" idx="2"/>
          </p:cNvCxnSpPr>
          <p:nvPr/>
        </p:nvCxnSpPr>
        <p:spPr>
          <a:xfrm rot="10800000">
            <a:off x="4300224" y="3163956"/>
            <a:ext cx="0" cy="551100"/>
          </a:xfrm>
          <a:prstGeom prst="straightConnector1">
            <a:avLst/>
          </a:prstGeom>
          <a:noFill/>
          <a:ln cap="flat" cmpd="sng" w="38100">
            <a:solidFill>
              <a:srgbClr val="FF9900"/>
            </a:solidFill>
            <a:prstDash val="solid"/>
            <a:round/>
            <a:headEnd len="sm" w="sm" type="none"/>
            <a:tailEnd len="med" w="med" type="triangle"/>
          </a:ln>
        </p:spPr>
      </p:cxnSp>
      <p:sp>
        <p:nvSpPr>
          <p:cNvPr id="336" name="Google Shape;336;g5c7a063fde_0_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g5c164b5d39_0_35"/>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339725" lvl="0" marL="719999" rtl="0" algn="l">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indent="-339725" lvl="0" marL="719999" rtl="0" algn="l">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indent="-177800" lvl="1" marL="1439999" rtl="0" algn="l">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indent="-177800" lvl="1" marL="1439999" rtl="0" algn="l">
              <a:spcBef>
                <a:spcPts val="0"/>
              </a:spcBef>
              <a:spcAft>
                <a:spcPts val="0"/>
              </a:spcAft>
              <a:buClr>
                <a:srgbClr val="000000"/>
              </a:buClr>
              <a:buSzPts val="1600"/>
              <a:buAutoNum type="arabicPeriod"/>
            </a:pPr>
            <a:r>
              <a:rPr lang="de-DE">
                <a:solidFill>
                  <a:srgbClr val="000000"/>
                </a:solidFill>
              </a:rPr>
              <a:t>Recurrent Multi-frame Single Shot Detector for Video Object Detection</a:t>
            </a:r>
            <a:endParaRPr>
              <a:solidFill>
                <a:srgbClr val="000000"/>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indent="-177800" lvl="1" marL="1439999" rtl="0" algn="l">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indent="-339725" lvl="0" marL="719999" rtl="0" algn="l">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indent="0" lvl="0" marL="0" rtl="0" algn="l">
              <a:lnSpc>
                <a:spcPct val="114000"/>
              </a:lnSpc>
              <a:spcBef>
                <a:spcPts val="0"/>
              </a:spcBef>
              <a:spcAft>
                <a:spcPts val="0"/>
              </a:spcAft>
              <a:buNone/>
            </a:pPr>
            <a:r>
              <a:t/>
            </a:r>
            <a:endParaRPr sz="2200"/>
          </a:p>
        </p:txBody>
      </p:sp>
      <p:sp>
        <p:nvSpPr>
          <p:cNvPr id="342" name="Google Shape;342;g5c164b5d39_0_3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43" name="Google Shape;343;g5c164b5d39_0_3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Ahmad Bin Qasim </a:t>
            </a:r>
            <a:r>
              <a:rPr lang="de-DE"/>
              <a:t>(03693345)</a:t>
            </a:r>
            <a:r>
              <a:rPr lang="de-DE"/>
              <a:t> | Arnd Pettirsch (03708414)</a:t>
            </a:r>
            <a:endParaRPr/>
          </a:p>
        </p:txBody>
      </p:sp>
      <p:sp>
        <p:nvSpPr>
          <p:cNvPr id="344" name="Google Shape;344;g5c164b5d39_0_35"/>
          <p:cNvSpPr txBox="1"/>
          <p:nvPr>
            <p:ph type="title"/>
          </p:nvPr>
        </p:nvSpPr>
        <p:spPr>
          <a:xfrm>
            <a:off x="319090" y="994334"/>
            <a:ext cx="8508900" cy="410400"/>
          </a:xfrm>
          <a:prstGeom prst="rect">
            <a:avLst/>
          </a:prstGeom>
          <a:noFill/>
          <a:ln>
            <a:noFill/>
          </a:ln>
        </p:spPr>
        <p:txBody>
          <a:bodyPr anchorCtr="0" anchor="t" bIns="0" lIns="0" spcFirstLastPara="1" rIns="0" wrap="square" tIns="0">
            <a:noAutofit/>
          </a:bodyPr>
          <a:lstStyle/>
          <a:p>
            <a:pPr indent="0" lvl="0" marL="0" rtl="0" algn="l">
              <a:lnSpc>
                <a:spcPct val="106666"/>
              </a:lnSpc>
              <a:spcBef>
                <a:spcPts val="0"/>
              </a:spcBef>
              <a:spcAft>
                <a:spcPts val="0"/>
              </a:spcAft>
              <a:buNone/>
            </a:pPr>
            <a:r>
              <a:rPr lang="de-DE" sz="3000"/>
              <a:t>Agenda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0104_TUM_Praesentation_p_v1">
  <a:themeElements>
    <a:clrScheme name="TUM">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arissa-Design">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2019-06-11T09:20:04Z</dcterms:created>
  <dc:creator>Arnd Pettirsch</dc:creator>
</cp:coreProperties>
</file>