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60" r:id="rId4"/>
    <p:sldId id="258" r:id="rId5"/>
    <p:sldId id="259"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Open Sans" panose="020B0606030504020204" pitchFamily="34"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ad Radwan" initials="AR" lastIdx="1" clrIdx="0">
    <p:extLst>
      <p:ext uri="{19B8F6BF-5375-455C-9EA6-DF929625EA0E}">
        <p15:presenceInfo xmlns:p15="http://schemas.microsoft.com/office/powerpoint/2012/main" userId="c275e1ddd5c9de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SQL%20Project\chinook_db\genre%20sale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wnloads\SQL%20Project\chinook_db\Agents'%20Sale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ownloads\SQL%20Project\chinook_db\Agents'%20Sale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ownloads\SQL%20Project\chinook_db\Agents'%20Sales.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ownloads\SQL%20Project\chinook_db\cst%20category.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180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'genre sales'!$B$1</c:f>
              <c:strCache>
                <c:ptCount val="1"/>
                <c:pt idx="0">
                  <c:v>Total Sales</c:v>
                </c:pt>
              </c:strCache>
            </c:strRef>
          </c:tx>
          <c:spPr>
            <a:solidFill>
              <a:schemeClr val="accent5"/>
            </a:solidFill>
            <a:ln>
              <a:noFill/>
            </a:ln>
            <a:effectLst/>
          </c:spPr>
          <c:invertIfNegative val="0"/>
          <c:dPt>
            <c:idx val="0"/>
            <c:invertIfNegative val="0"/>
            <c:bubble3D val="0"/>
            <c:spPr>
              <a:solidFill>
                <a:srgbClr val="92D050"/>
              </a:solidFill>
              <a:ln>
                <a:solidFill>
                  <a:srgbClr val="92D050"/>
                </a:solidFill>
              </a:ln>
              <a:effectLst/>
            </c:spPr>
            <c:extLst>
              <c:ext xmlns:c16="http://schemas.microsoft.com/office/drawing/2014/chart" uri="{C3380CC4-5D6E-409C-BE32-E72D297353CC}">
                <c16:uniqueId val="{00000001-8F95-4399-A2CE-3640CF989A4E}"/>
              </c:ext>
            </c:extLst>
          </c:dPt>
          <c:dPt>
            <c:idx val="1"/>
            <c:invertIfNegative val="0"/>
            <c:bubble3D val="0"/>
            <c:spPr>
              <a:solidFill>
                <a:srgbClr val="92D050"/>
              </a:solidFill>
              <a:ln>
                <a:noFill/>
              </a:ln>
              <a:effectLst/>
            </c:spPr>
            <c:extLst>
              <c:ext xmlns:c16="http://schemas.microsoft.com/office/drawing/2014/chart" uri="{C3380CC4-5D6E-409C-BE32-E72D297353CC}">
                <c16:uniqueId val="{00000002-8F95-4399-A2CE-3640CF989A4E}"/>
              </c:ext>
            </c:extLst>
          </c:dPt>
          <c:dPt>
            <c:idx val="2"/>
            <c:invertIfNegative val="0"/>
            <c:bubble3D val="0"/>
            <c:spPr>
              <a:solidFill>
                <a:srgbClr val="92D050"/>
              </a:solidFill>
              <a:ln>
                <a:noFill/>
              </a:ln>
              <a:effectLst/>
            </c:spPr>
            <c:extLst>
              <c:ext xmlns:c16="http://schemas.microsoft.com/office/drawing/2014/chart" uri="{C3380CC4-5D6E-409C-BE32-E72D297353CC}">
                <c16:uniqueId val="{00000003-8F95-4399-A2CE-3640CF989A4E}"/>
              </c:ext>
            </c:extLst>
          </c:dPt>
          <c:dPt>
            <c:idx val="3"/>
            <c:invertIfNegative val="0"/>
            <c:bubble3D val="0"/>
            <c:spPr>
              <a:solidFill>
                <a:srgbClr val="92D050"/>
              </a:solidFill>
              <a:ln>
                <a:noFill/>
              </a:ln>
              <a:effectLst/>
            </c:spPr>
            <c:extLst>
              <c:ext xmlns:c16="http://schemas.microsoft.com/office/drawing/2014/chart" uri="{C3380CC4-5D6E-409C-BE32-E72D297353CC}">
                <c16:uniqueId val="{00000004-8F95-4399-A2CE-3640CF989A4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'genre sales'!$A$2:$A$5</c:f>
              <c:strCache>
                <c:ptCount val="4"/>
                <c:pt idx="0">
                  <c:v>Rock</c:v>
                </c:pt>
                <c:pt idx="1">
                  <c:v>Latin</c:v>
                </c:pt>
                <c:pt idx="2">
                  <c:v>Metal</c:v>
                </c:pt>
                <c:pt idx="3">
                  <c:v>Alternative &amp; Punk</c:v>
                </c:pt>
              </c:strCache>
            </c:strRef>
          </c:cat>
          <c:val>
            <c:numRef>
              <c:f>'genre sales'!$B$2:$B$5</c:f>
              <c:numCache>
                <c:formatCode>_("$"* #,##0.00_);_("$"* \(#,##0.00\);_("$"* "-"??_);_(@_)</c:formatCode>
                <c:ptCount val="4"/>
                <c:pt idx="0">
                  <c:v>826.650000000006</c:v>
                </c:pt>
                <c:pt idx="1">
                  <c:v>382.14000000000198</c:v>
                </c:pt>
                <c:pt idx="2">
                  <c:v>261.36000000000098</c:v>
                </c:pt>
                <c:pt idx="3">
                  <c:v>241.560000000001</c:v>
                </c:pt>
              </c:numCache>
            </c:numRef>
          </c:val>
          <c:extLst>
            <c:ext xmlns:c16="http://schemas.microsoft.com/office/drawing/2014/chart" uri="{C3380CC4-5D6E-409C-BE32-E72D297353CC}">
              <c16:uniqueId val="{00000000-8F95-4399-A2CE-3640CF989A4E}"/>
            </c:ext>
          </c:extLst>
        </c:ser>
        <c:dLbls>
          <c:dLblPos val="outEnd"/>
          <c:showLegendKey val="0"/>
          <c:showVal val="1"/>
          <c:showCatName val="0"/>
          <c:showSerName val="0"/>
          <c:showPercent val="0"/>
          <c:showBubbleSize val="0"/>
        </c:dLbls>
        <c:gapWidth val="219"/>
        <c:overlap val="-27"/>
        <c:axId val="429939176"/>
        <c:axId val="429939504"/>
      </c:barChart>
      <c:catAx>
        <c:axId val="4299391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latin typeface="Times New Roman" panose="02020603050405020304" pitchFamily="18" charset="0"/>
                    <a:cs typeface="Times New Roman" panose="02020603050405020304" pitchFamily="18" charset="0"/>
                  </a:rPr>
                  <a:t>Genre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1"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429939504"/>
        <c:crosses val="autoZero"/>
        <c:auto val="1"/>
        <c:lblAlgn val="ctr"/>
        <c:lblOffset val="100"/>
        <c:noMultiLvlLbl val="0"/>
      </c:catAx>
      <c:valAx>
        <c:axId val="429939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solidFill>
                      <a:sysClr val="windowText" lastClr="000000"/>
                    </a:solidFill>
                    <a:latin typeface="Times New Roman" panose="02020603050405020304" pitchFamily="18" charset="0"/>
                    <a:cs typeface="Times New Roman" panose="02020603050405020304" pitchFamily="18" charset="0"/>
                  </a:rPr>
                  <a:t>Total</a:t>
                </a:r>
                <a:r>
                  <a:rPr lang="en-GB" baseline="0">
                    <a:solidFill>
                      <a:sysClr val="windowText" lastClr="000000"/>
                    </a:solidFill>
                    <a:latin typeface="Times New Roman" panose="02020603050405020304" pitchFamily="18" charset="0"/>
                    <a:cs typeface="Times New Roman" panose="02020603050405020304" pitchFamily="18" charset="0"/>
                  </a:rPr>
                  <a:t> Sales</a:t>
                </a:r>
                <a:endParaRPr lang="en-GB">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1"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42993917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dirty="0">
                <a:solidFill>
                  <a:schemeClr val="tx1"/>
                </a:solidFill>
              </a:rPr>
              <a:t>Sales and Customers Per Agent</a:t>
            </a:r>
            <a:endParaRPr lang="en-GB"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22832109425133523"/>
          <c:y val="0.10544633166501798"/>
          <c:w val="0.72477317539465946"/>
          <c:h val="0.71254438063073688"/>
        </c:manualLayout>
      </c:layout>
      <c:barChart>
        <c:barDir val="bar"/>
        <c:grouping val="clustered"/>
        <c:varyColors val="0"/>
        <c:ser>
          <c:idx val="0"/>
          <c:order val="0"/>
          <c:tx>
            <c:strRef>
              <c:f>'Agents'' Sales'!$B$1</c:f>
              <c:strCache>
                <c:ptCount val="1"/>
                <c:pt idx="0">
                  <c:v>Total Sales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'Agents'' Sales'!$A$2:$A$4</c:f>
              <c:strCache>
                <c:ptCount val="3"/>
                <c:pt idx="0">
                  <c:v>Jane Peacock</c:v>
                </c:pt>
                <c:pt idx="1">
                  <c:v>Margaret Park</c:v>
                </c:pt>
                <c:pt idx="2">
                  <c:v>Steve Johnson</c:v>
                </c:pt>
              </c:strCache>
            </c:strRef>
          </c:cat>
          <c:val>
            <c:numRef>
              <c:f>'Agents'' Sales'!$B$2:$B$4</c:f>
              <c:numCache>
                <c:formatCode>General</c:formatCode>
                <c:ptCount val="3"/>
                <c:pt idx="0">
                  <c:v>833.04000000000201</c:v>
                </c:pt>
                <c:pt idx="1">
                  <c:v>775.400000000001</c:v>
                </c:pt>
                <c:pt idx="2">
                  <c:v>720.16000000000099</c:v>
                </c:pt>
              </c:numCache>
            </c:numRef>
          </c:val>
          <c:extLst>
            <c:ext xmlns:c16="http://schemas.microsoft.com/office/drawing/2014/chart" uri="{C3380CC4-5D6E-409C-BE32-E72D297353CC}">
              <c16:uniqueId val="{00000000-722C-43CD-8688-B1E991EE04AB}"/>
            </c:ext>
          </c:extLst>
        </c:ser>
        <c:ser>
          <c:idx val="1"/>
          <c:order val="1"/>
          <c:tx>
            <c:strRef>
              <c:f>'Agents'' Sales'!$C$1</c:f>
              <c:strCache>
                <c:ptCount val="1"/>
                <c:pt idx="0">
                  <c:v>Customers Per Agent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'Agents'' Sales'!$A$2:$A$4</c:f>
              <c:strCache>
                <c:ptCount val="3"/>
                <c:pt idx="0">
                  <c:v>Jane Peacock</c:v>
                </c:pt>
                <c:pt idx="1">
                  <c:v>Margaret Park</c:v>
                </c:pt>
                <c:pt idx="2">
                  <c:v>Steve Johnson</c:v>
                </c:pt>
              </c:strCache>
            </c:strRef>
          </c:cat>
          <c:val>
            <c:numRef>
              <c:f>'Agents'' Sales'!$C$2:$C$4</c:f>
              <c:numCache>
                <c:formatCode>General</c:formatCode>
                <c:ptCount val="3"/>
                <c:pt idx="0">
                  <c:v>21</c:v>
                </c:pt>
                <c:pt idx="1">
                  <c:v>20</c:v>
                </c:pt>
                <c:pt idx="2">
                  <c:v>18</c:v>
                </c:pt>
              </c:numCache>
            </c:numRef>
          </c:val>
          <c:extLst>
            <c:ext xmlns:c16="http://schemas.microsoft.com/office/drawing/2014/chart" uri="{C3380CC4-5D6E-409C-BE32-E72D297353CC}">
              <c16:uniqueId val="{00000001-722C-43CD-8688-B1E991EE04AB}"/>
            </c:ext>
          </c:extLst>
        </c:ser>
        <c:dLbls>
          <c:dLblPos val="outEnd"/>
          <c:showLegendKey val="0"/>
          <c:showVal val="1"/>
          <c:showCatName val="0"/>
          <c:showSerName val="0"/>
          <c:showPercent val="0"/>
          <c:showBubbleSize val="0"/>
        </c:dLbls>
        <c:gapWidth val="182"/>
        <c:axId val="447593896"/>
        <c:axId val="447593568"/>
      </c:barChart>
      <c:catAx>
        <c:axId val="4475938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GB">
                    <a:solidFill>
                      <a:schemeClr val="tx1"/>
                    </a:solidFill>
                    <a:latin typeface="Times New Roman" panose="02020603050405020304" pitchFamily="18" charset="0"/>
                    <a:cs typeface="Times New Roman" panose="02020603050405020304" pitchFamily="18" charset="0"/>
                  </a:rPr>
                  <a:t>Support Agent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447593568"/>
        <c:crosses val="autoZero"/>
        <c:auto val="1"/>
        <c:lblAlgn val="ctr"/>
        <c:lblOffset val="100"/>
        <c:noMultiLvlLbl val="0"/>
      </c:catAx>
      <c:valAx>
        <c:axId val="4475935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solidFill>
                      <a:schemeClr val="tx1"/>
                    </a:solidFill>
                    <a:latin typeface="Times New Roman" panose="02020603050405020304" pitchFamily="18" charset="0"/>
                    <a:cs typeface="Times New Roman" panose="02020603050405020304" pitchFamily="18" charset="0"/>
                  </a:rPr>
                  <a:t>Customers</a:t>
                </a:r>
                <a:r>
                  <a:rPr lang="en-US" baseline="0">
                    <a:solidFill>
                      <a:schemeClr val="tx1"/>
                    </a:solidFill>
                    <a:latin typeface="Times New Roman" panose="02020603050405020304" pitchFamily="18" charset="0"/>
                    <a:cs typeface="Times New Roman" panose="02020603050405020304" pitchFamily="18" charset="0"/>
                  </a:rPr>
                  <a:t> Per Agent / Total Sales</a:t>
                </a:r>
                <a:endParaRPr lang="en-GB">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31052852359466959"/>
              <c:y val="0.905069091991327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447593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GB">
                <a:solidFill>
                  <a:sysClr val="windowText" lastClr="000000"/>
                </a:solidFill>
                <a:latin typeface="Times New Roman" panose="02020603050405020304" pitchFamily="18" charset="0"/>
                <a:cs typeface="Times New Roman" panose="02020603050405020304" pitchFamily="18" charset="0"/>
              </a:rPr>
              <a:t>Percentage</a:t>
            </a:r>
            <a:r>
              <a:rPr lang="en-GB" baseline="0">
                <a:solidFill>
                  <a:sysClr val="windowText" lastClr="000000"/>
                </a:solidFill>
                <a:latin typeface="Times New Roman" panose="02020603050405020304" pitchFamily="18" charset="0"/>
                <a:cs typeface="Times New Roman" panose="02020603050405020304" pitchFamily="18" charset="0"/>
              </a:rPr>
              <a:t> of Sales</a:t>
            </a:r>
            <a:endParaRPr lang="en-GB">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689-44EC-BEE7-5A711069E48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689-44EC-BEE7-5A711069E48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689-44EC-BEE7-5A711069E48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'Agents'' Sales'!$A$7:$A$9</c:f>
              <c:strCache>
                <c:ptCount val="3"/>
                <c:pt idx="0">
                  <c:v>Jane Peacock</c:v>
                </c:pt>
                <c:pt idx="1">
                  <c:v>Margaret Park</c:v>
                </c:pt>
                <c:pt idx="2">
                  <c:v>Steve Johnson</c:v>
                </c:pt>
              </c:strCache>
            </c:strRef>
          </c:cat>
          <c:val>
            <c:numRef>
              <c:f>'Agents'' Sales'!$B$7:$B$9</c:f>
              <c:numCache>
                <c:formatCode>0%</c:formatCode>
                <c:ptCount val="3"/>
                <c:pt idx="0">
                  <c:v>0.35774284978098453</c:v>
                </c:pt>
                <c:pt idx="1">
                  <c:v>0.33298977926651191</c:v>
                </c:pt>
                <c:pt idx="2">
                  <c:v>0.30926737095250356</c:v>
                </c:pt>
              </c:numCache>
            </c:numRef>
          </c:val>
          <c:extLst>
            <c:ext xmlns:c16="http://schemas.microsoft.com/office/drawing/2014/chart" uri="{C3380CC4-5D6E-409C-BE32-E72D297353CC}">
              <c16:uniqueId val="{00000006-8689-44EC-BEE7-5A711069E48B}"/>
            </c:ext>
          </c:extLst>
        </c:ser>
        <c:dLbls>
          <c:dLblPos val="outEnd"/>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GB">
                <a:solidFill>
                  <a:sysClr val="windowText" lastClr="000000"/>
                </a:solidFill>
                <a:latin typeface="Times New Roman" panose="02020603050405020304" pitchFamily="18" charset="0"/>
                <a:cs typeface="Times New Roman" panose="02020603050405020304" pitchFamily="18" charset="0"/>
              </a:rPr>
              <a:t>Percentage of Customers</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400-4A6E-B763-479B4E1265B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400-4A6E-B763-479B4E1265B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400-4A6E-B763-479B4E1265B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'Agents'' Sales'!$A$7:$A$9</c:f>
              <c:strCache>
                <c:ptCount val="3"/>
                <c:pt idx="0">
                  <c:v>Jane Peacock</c:v>
                </c:pt>
                <c:pt idx="1">
                  <c:v>Margaret Park</c:v>
                </c:pt>
                <c:pt idx="2">
                  <c:v>Steve Johnson</c:v>
                </c:pt>
              </c:strCache>
            </c:strRef>
          </c:cat>
          <c:val>
            <c:numRef>
              <c:f>'Agents'' Sales'!$C$7:$C$9</c:f>
              <c:numCache>
                <c:formatCode>0%</c:formatCode>
                <c:ptCount val="3"/>
                <c:pt idx="0">
                  <c:v>0.3559322033898305</c:v>
                </c:pt>
                <c:pt idx="1">
                  <c:v>0.33898305084745761</c:v>
                </c:pt>
                <c:pt idx="2">
                  <c:v>0.30508474576271188</c:v>
                </c:pt>
              </c:numCache>
            </c:numRef>
          </c:val>
          <c:extLst>
            <c:ext xmlns:c16="http://schemas.microsoft.com/office/drawing/2014/chart" uri="{C3380CC4-5D6E-409C-BE32-E72D297353CC}">
              <c16:uniqueId val="{00000006-C400-4A6E-B763-479B4E1265B4}"/>
            </c:ext>
          </c:extLst>
        </c:ser>
        <c:dLbls>
          <c:dLblPos val="outEnd"/>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latin typeface="Times New Roman" panose="02020603050405020304" pitchFamily="18" charset="0"/>
                <a:cs typeface="Times New Roman" panose="02020603050405020304" pitchFamily="18" charset="0"/>
              </a:rPr>
              <a:t>Customers Types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bar"/>
        <c:grouping val="clustered"/>
        <c:varyColors val="0"/>
        <c:ser>
          <c:idx val="0"/>
          <c:order val="0"/>
          <c:tx>
            <c:strRef>
              <c:f>'cst category'!$B$1</c:f>
              <c:strCache>
                <c:ptCount val="1"/>
                <c:pt idx="0">
                  <c:v>Count</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'cst category'!$A$2:$A$3</c:f>
              <c:strCache>
                <c:ptCount val="2"/>
                <c:pt idx="0">
                  <c:v>High Paying</c:v>
                </c:pt>
                <c:pt idx="1">
                  <c:v>Low Paying</c:v>
                </c:pt>
              </c:strCache>
            </c:strRef>
          </c:cat>
          <c:val>
            <c:numRef>
              <c:f>'cst category'!$B$2:$B$3</c:f>
              <c:numCache>
                <c:formatCode>General</c:formatCode>
                <c:ptCount val="2"/>
                <c:pt idx="0">
                  <c:v>14</c:v>
                </c:pt>
                <c:pt idx="1">
                  <c:v>45</c:v>
                </c:pt>
              </c:numCache>
            </c:numRef>
          </c:val>
          <c:extLst>
            <c:ext xmlns:c16="http://schemas.microsoft.com/office/drawing/2014/chart" uri="{C3380CC4-5D6E-409C-BE32-E72D297353CC}">
              <c16:uniqueId val="{00000000-E5E4-41AE-9A9E-071491FE2591}"/>
            </c:ext>
          </c:extLst>
        </c:ser>
        <c:dLbls>
          <c:dLblPos val="inEnd"/>
          <c:showLegendKey val="0"/>
          <c:showVal val="1"/>
          <c:showCatName val="0"/>
          <c:showSerName val="0"/>
          <c:showPercent val="0"/>
          <c:showBubbleSize val="0"/>
        </c:dLbls>
        <c:gapWidth val="115"/>
        <c:overlap val="-20"/>
        <c:axId val="422137608"/>
        <c:axId val="422136624"/>
      </c:barChart>
      <c:catAx>
        <c:axId val="422137608"/>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GB" sz="1200">
                    <a:solidFill>
                      <a:schemeClr val="tx1"/>
                    </a:solidFill>
                    <a:latin typeface="Times New Roman" panose="02020603050405020304" pitchFamily="18" charset="0"/>
                    <a:cs typeface="Times New Roman" panose="02020603050405020304" pitchFamily="18" charset="0"/>
                  </a:rPr>
                  <a:t>Customers Types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422136624"/>
        <c:crosses val="autoZero"/>
        <c:auto val="1"/>
        <c:lblAlgn val="ctr"/>
        <c:lblOffset val="100"/>
        <c:noMultiLvlLbl val="0"/>
      </c:catAx>
      <c:valAx>
        <c:axId val="4221366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GB">
                    <a:solidFill>
                      <a:schemeClr val="tx1"/>
                    </a:solidFill>
                    <a:latin typeface="Times New Roman" panose="02020603050405020304" pitchFamily="18" charset="0"/>
                    <a:cs typeface="Times New Roman" panose="02020603050405020304" pitchFamily="18" charset="0"/>
                  </a:rPr>
                  <a:t>Number of Customers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422137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249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26628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12543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4969924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11498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32864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79987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45815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32466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4614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18925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54968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25349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84883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37051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941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0962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65785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1/15/2023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2630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txBox="1">
            <a:spLocks noGrp="1"/>
          </p:cNvSpPr>
          <p:nvPr>
            <p:ph type="title"/>
          </p:nvPr>
        </p:nvSpPr>
        <p:spPr>
          <a:xfrm>
            <a:off x="0" y="-21265"/>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 dirty="0">
                <a:solidFill>
                  <a:srgbClr val="FFFFFF"/>
                </a:solidFill>
                <a:latin typeface="Times New Roman" panose="02020603050405020304" pitchFamily="18" charset="0"/>
                <a:ea typeface="Open Sans"/>
                <a:cs typeface="Times New Roman" panose="02020603050405020304" pitchFamily="18" charset="0"/>
                <a:sym typeface="Open Sans"/>
              </a:rPr>
              <a:t>Total Sales By Genre in USD ($)</a:t>
            </a:r>
            <a:endParaRPr dirty="0">
              <a:solidFill>
                <a:srgbClr val="FFFFFF"/>
              </a:solidFill>
              <a:latin typeface="Open Sans"/>
              <a:ea typeface="Open Sans"/>
              <a:cs typeface="Open Sans"/>
              <a:sym typeface="Open Sans"/>
            </a:endParaRPr>
          </a:p>
        </p:txBody>
      </p:sp>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tx1"/>
                </a:solidFill>
                <a:latin typeface="Times New Roman" panose="02020603050405020304" pitchFamily="18" charset="0"/>
                <a:ea typeface="Open Sans"/>
                <a:cs typeface="Times New Roman" panose="02020603050405020304" pitchFamily="18" charset="0"/>
                <a:sym typeface="Open Sans"/>
              </a:rPr>
              <a:t>The Rock genre is the most popular among all genres with sales reached 826.65 USD.</a:t>
            </a:r>
          </a:p>
          <a:p>
            <a:pPr marL="0" lvl="0" indent="0" algn="l" rtl="0">
              <a:spcBef>
                <a:spcPts val="0"/>
              </a:spcBef>
              <a:spcAft>
                <a:spcPts val="1600"/>
              </a:spcAft>
              <a:buNone/>
            </a:pPr>
            <a:r>
              <a:rPr lang="en-US" dirty="0">
                <a:solidFill>
                  <a:schemeClr val="tx1"/>
                </a:solidFill>
                <a:latin typeface="Times New Roman" panose="02020603050405020304" pitchFamily="18" charset="0"/>
                <a:ea typeface="Open Sans"/>
                <a:cs typeface="Times New Roman" panose="02020603050405020304" pitchFamily="18" charset="0"/>
                <a:sym typeface="Open Sans"/>
              </a:rPr>
              <a:t>We can see Latin music is in second place with 382.14 USD, this huge difference show how much Rock music is popular among Chinook customers.</a:t>
            </a:r>
            <a:endParaRPr dirty="0">
              <a:solidFill>
                <a:schemeClr val="tx1"/>
              </a:solidFill>
              <a:latin typeface="Times New Roman" panose="02020603050405020304" pitchFamily="18" charset="0"/>
              <a:ea typeface="Open Sans"/>
              <a:cs typeface="Times New Roman" panose="02020603050405020304" pitchFamily="18" charset="0"/>
              <a:sym typeface="Open Sans"/>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aphicFrame>
        <p:nvGraphicFramePr>
          <p:cNvPr id="3" name="Chart 2">
            <a:extLst>
              <a:ext uri="{FF2B5EF4-FFF2-40B4-BE49-F238E27FC236}">
                <a16:creationId xmlns:a16="http://schemas.microsoft.com/office/drawing/2014/main" id="{237EA6C7-88D8-0A0A-37B0-BE218F4A5EF8}"/>
              </a:ext>
            </a:extLst>
          </p:cNvPr>
          <p:cNvGraphicFramePr>
            <a:graphicFrameLocks/>
          </p:cNvGraphicFramePr>
          <p:nvPr>
            <p:extLst>
              <p:ext uri="{D42A27DB-BD31-4B8C-83A1-F6EECF244321}">
                <p14:modId xmlns:p14="http://schemas.microsoft.com/office/powerpoint/2010/main" val="297690441"/>
              </p:ext>
            </p:extLst>
          </p:nvPr>
        </p:nvGraphicFramePr>
        <p:xfrm>
          <a:off x="354300" y="1418448"/>
          <a:ext cx="4550700" cy="3072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p:nvPr/>
        </p:nvSpPr>
        <p:spPr>
          <a:xfrm>
            <a:off x="-1" y="795600"/>
            <a:ext cx="4805917" cy="434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Times New Roman" panose="02020603050405020304" pitchFamily="18" charset="0"/>
                <a:ea typeface="Open Sans"/>
                <a:cs typeface="Times New Roman" panose="02020603050405020304" pitchFamily="18" charset="0"/>
                <a:sym typeface="Open Sans"/>
              </a:rPr>
              <a:t>Sales Agents Performance</a:t>
            </a:r>
            <a:endParaRPr dirty="0">
              <a:solidFill>
                <a:srgbClr val="FFFFFF"/>
              </a:solidFill>
              <a:latin typeface="Times New Roman" panose="02020603050405020304" pitchFamily="18" charset="0"/>
              <a:ea typeface="Open Sans"/>
              <a:cs typeface="Times New Roman" panose="02020603050405020304" pitchFamily="18" charset="0"/>
              <a:sym typeface="Open Sans"/>
            </a:endParaRPr>
          </a:p>
        </p:txBody>
      </p:sp>
      <p:sp>
        <p:nvSpPr>
          <p:cNvPr id="10" name="TextBox 9">
            <a:extLst>
              <a:ext uri="{FF2B5EF4-FFF2-40B4-BE49-F238E27FC236}">
                <a16:creationId xmlns:a16="http://schemas.microsoft.com/office/drawing/2014/main" id="{B15871BF-A423-235D-0274-A15E6C8DD397}"/>
              </a:ext>
            </a:extLst>
          </p:cNvPr>
          <p:cNvSpPr txBox="1"/>
          <p:nvPr/>
        </p:nvSpPr>
        <p:spPr>
          <a:xfrm>
            <a:off x="4805916" y="795600"/>
            <a:ext cx="4338084" cy="2585323"/>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Here we can see the number of sales in USD per agent compared to the number of customers per said agent, we can see that the customers are distributed evenly between the three agents and the more the customers an agent has the more the sales he can make which is evident that all agents work as hard.</a:t>
            </a:r>
          </a:p>
          <a:p>
            <a:r>
              <a:rPr lang="en-US" sz="1800" dirty="0">
                <a:latin typeface="Times New Roman" panose="02020603050405020304" pitchFamily="18" charset="0"/>
                <a:cs typeface="Times New Roman" panose="02020603050405020304" pitchFamily="18" charset="0"/>
              </a:rPr>
              <a:t>With </a:t>
            </a:r>
            <a:r>
              <a:rPr lang="en-US" sz="1800" b="1" u="sng" dirty="0">
                <a:latin typeface="Times New Roman" panose="02020603050405020304" pitchFamily="18" charset="0"/>
                <a:cs typeface="Times New Roman" panose="02020603050405020304" pitchFamily="18" charset="0"/>
              </a:rPr>
              <a:t>Jane Peacock </a:t>
            </a:r>
            <a:r>
              <a:rPr lang="en-US" sz="1800" dirty="0">
                <a:latin typeface="Times New Roman" panose="02020603050405020304" pitchFamily="18" charset="0"/>
                <a:cs typeface="Times New Roman" panose="02020603050405020304" pitchFamily="18" charset="0"/>
              </a:rPr>
              <a:t>in the lead in terms of customers and sales</a:t>
            </a:r>
            <a:endParaRPr lang="en-GB" sz="1800"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DC1EC4E8-5E1A-D9A1-4449-329EC07B5503}"/>
              </a:ext>
            </a:extLst>
          </p:cNvPr>
          <p:cNvGraphicFramePr>
            <a:graphicFrameLocks/>
          </p:cNvGraphicFramePr>
          <p:nvPr>
            <p:extLst>
              <p:ext uri="{D42A27DB-BD31-4B8C-83A1-F6EECF244321}">
                <p14:modId xmlns:p14="http://schemas.microsoft.com/office/powerpoint/2010/main" val="602895744"/>
              </p:ext>
            </p:extLst>
          </p:nvPr>
        </p:nvGraphicFramePr>
        <p:xfrm>
          <a:off x="0" y="795599"/>
          <a:ext cx="4805916" cy="43478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Times New Roman" panose="02020603050405020304" pitchFamily="18" charset="0"/>
                <a:ea typeface="Open Sans"/>
                <a:cs typeface="Times New Roman" panose="02020603050405020304" pitchFamily="18" charset="0"/>
                <a:sym typeface="Open Sans"/>
              </a:rPr>
              <a:t>Cont. Sales Agents Performance</a:t>
            </a:r>
            <a:endParaRPr dirty="0">
              <a:solidFill>
                <a:srgbClr val="FFFFFF"/>
              </a:solidFill>
              <a:latin typeface="Times New Roman" panose="02020603050405020304" pitchFamily="18" charset="0"/>
              <a:ea typeface="Open Sans"/>
              <a:cs typeface="Times New Roman" panose="02020603050405020304" pitchFamily="18" charset="0"/>
              <a:sym typeface="Open Sans"/>
            </a:endParaRPr>
          </a:p>
        </p:txBody>
      </p:sp>
      <p:sp>
        <p:nvSpPr>
          <p:cNvPr id="61" name="Google Shape;61;p14"/>
          <p:cNvSpPr txBox="1">
            <a:spLocks noGrp="1"/>
          </p:cNvSpPr>
          <p:nvPr>
            <p:ph type="body" idx="1"/>
          </p:nvPr>
        </p:nvSpPr>
        <p:spPr>
          <a:xfrm>
            <a:off x="0" y="795600"/>
            <a:ext cx="9143999" cy="43479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latin typeface="Open Sans"/>
              <a:ea typeface="Open Sans"/>
              <a:cs typeface="Open Sans"/>
              <a:sym typeface="Open Sans"/>
            </a:endParaRPr>
          </a:p>
          <a:p>
            <a:pPr marL="0" lvl="0" indent="0" algn="l" rtl="0">
              <a:spcBef>
                <a:spcPts val="0"/>
              </a:spcBef>
              <a:spcAft>
                <a:spcPts val="1600"/>
              </a:spcAft>
              <a:buNone/>
            </a:pPr>
            <a:endParaRPr lang="en-US" dirty="0">
              <a:latin typeface="Open Sans"/>
              <a:ea typeface="Open Sans"/>
              <a:cs typeface="Open Sans"/>
              <a:sym typeface="Open Sans"/>
            </a:endParaRPr>
          </a:p>
          <a:p>
            <a:pPr marL="0" lvl="0" indent="0" algn="l" rtl="0">
              <a:spcBef>
                <a:spcPts val="0"/>
              </a:spcBef>
              <a:spcAft>
                <a:spcPts val="1600"/>
              </a:spcAft>
              <a:buNone/>
            </a:pPr>
            <a:endParaRPr lang="en-US" dirty="0">
              <a:latin typeface="Open Sans"/>
              <a:ea typeface="Open Sans"/>
              <a:cs typeface="Open Sans"/>
              <a:sym typeface="Open Sans"/>
            </a:endParaRPr>
          </a:p>
          <a:p>
            <a:pPr marL="0" lvl="0" indent="0" algn="l" rtl="0">
              <a:spcBef>
                <a:spcPts val="0"/>
              </a:spcBef>
              <a:spcAft>
                <a:spcPts val="1600"/>
              </a:spcAft>
              <a:buNone/>
            </a:pPr>
            <a:endParaRPr lang="en-US" dirty="0">
              <a:latin typeface="Open Sans"/>
              <a:ea typeface="Open Sans"/>
              <a:cs typeface="Open Sans"/>
              <a:sym typeface="Open Sans"/>
            </a:endParaRPr>
          </a:p>
          <a:p>
            <a:pPr marL="0" lvl="0" indent="0" algn="l" rtl="0">
              <a:spcBef>
                <a:spcPts val="0"/>
              </a:spcBef>
              <a:spcAft>
                <a:spcPts val="1600"/>
              </a:spcAft>
              <a:buNone/>
            </a:pPr>
            <a:endParaRPr lang="en-US" dirty="0">
              <a:latin typeface="Open Sans"/>
              <a:ea typeface="Open Sans"/>
              <a:cs typeface="Open Sans"/>
              <a:sym typeface="Open Sans"/>
            </a:endParaRPr>
          </a:p>
          <a:p>
            <a:pPr marL="0" lvl="0" indent="0" algn="l" rtl="0">
              <a:spcBef>
                <a:spcPts val="0"/>
              </a:spcBef>
              <a:spcAft>
                <a:spcPts val="1600"/>
              </a:spcAft>
              <a:buNone/>
            </a:pPr>
            <a:endParaRPr lang="en-US" dirty="0">
              <a:latin typeface="Open Sans"/>
              <a:ea typeface="Open Sans"/>
              <a:cs typeface="Open Sans"/>
              <a:sym typeface="Open Sans"/>
            </a:endParaRPr>
          </a:p>
          <a:p>
            <a:pPr marL="0" lvl="0" indent="0" algn="l" rtl="0">
              <a:spcBef>
                <a:spcPts val="0"/>
              </a:spcBef>
              <a:spcAft>
                <a:spcPts val="1600"/>
              </a:spcAft>
              <a:buNone/>
            </a:pPr>
            <a:r>
              <a:rPr lang="en-US" dirty="0">
                <a:solidFill>
                  <a:schemeClr val="tx1"/>
                </a:solidFill>
                <a:latin typeface="Times New Roman" panose="02020603050405020304" pitchFamily="18" charset="0"/>
                <a:ea typeface="Open Sans"/>
                <a:cs typeface="Times New Roman" panose="02020603050405020304" pitchFamily="18" charset="0"/>
                <a:sym typeface="Open Sans"/>
              </a:rPr>
              <a:t>The above graphs further prove the point of the sales of the company’s agents is directly correlated to the number of customers they support with the percentage of sales is almost identical to the percentage of customers.</a:t>
            </a:r>
          </a:p>
          <a:p>
            <a:pPr marL="0" lvl="0" indent="0" algn="l" rtl="0">
              <a:spcBef>
                <a:spcPts val="0"/>
              </a:spcBef>
              <a:spcAft>
                <a:spcPts val="1600"/>
              </a:spcAft>
              <a:buNone/>
            </a:pPr>
            <a:r>
              <a:rPr lang="en-US" dirty="0">
                <a:solidFill>
                  <a:schemeClr val="tx1"/>
                </a:solidFill>
                <a:latin typeface="Times New Roman" panose="02020603050405020304" pitchFamily="18" charset="0"/>
                <a:ea typeface="Open Sans"/>
                <a:cs typeface="Times New Roman" panose="02020603050405020304" pitchFamily="18" charset="0"/>
                <a:sym typeface="Open Sans"/>
              </a:rPr>
              <a:t>Here I tried to see if there was any agent who made more sales than any other agent with more customers but the graphs prove otherwise </a:t>
            </a:r>
            <a:endParaRPr dirty="0">
              <a:solidFill>
                <a:schemeClr val="tx1"/>
              </a:solidFill>
              <a:latin typeface="Times New Roman" panose="02020603050405020304" pitchFamily="18" charset="0"/>
              <a:ea typeface="Open Sans"/>
              <a:cs typeface="Times New Roman" panose="02020603050405020304" pitchFamily="18" charset="0"/>
              <a:sym typeface="Open Sans"/>
            </a:endParaRPr>
          </a:p>
        </p:txBody>
      </p:sp>
      <p:graphicFrame>
        <p:nvGraphicFramePr>
          <p:cNvPr id="5" name="Chart 4">
            <a:extLst>
              <a:ext uri="{FF2B5EF4-FFF2-40B4-BE49-F238E27FC236}">
                <a16:creationId xmlns:a16="http://schemas.microsoft.com/office/drawing/2014/main" id="{9B67E0E2-F6E8-43C5-D66B-720DB1AC823A}"/>
              </a:ext>
            </a:extLst>
          </p:cNvPr>
          <p:cNvGraphicFramePr>
            <a:graphicFrameLocks/>
          </p:cNvGraphicFramePr>
          <p:nvPr>
            <p:extLst>
              <p:ext uri="{D42A27DB-BD31-4B8C-83A1-F6EECF244321}">
                <p14:modId xmlns:p14="http://schemas.microsoft.com/office/powerpoint/2010/main" val="3136555794"/>
              </p:ext>
            </p:extLst>
          </p:nvPr>
        </p:nvGraphicFramePr>
        <p:xfrm>
          <a:off x="0" y="795600"/>
          <a:ext cx="4572000" cy="23232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77BB038F-B12F-460C-3517-D510E3A2221D}"/>
              </a:ext>
            </a:extLst>
          </p:cNvPr>
          <p:cNvGraphicFramePr>
            <a:graphicFrameLocks/>
          </p:cNvGraphicFramePr>
          <p:nvPr>
            <p:extLst>
              <p:ext uri="{D42A27DB-BD31-4B8C-83A1-F6EECF244321}">
                <p14:modId xmlns:p14="http://schemas.microsoft.com/office/powerpoint/2010/main" val="135441762"/>
              </p:ext>
            </p:extLst>
          </p:nvPr>
        </p:nvGraphicFramePr>
        <p:xfrm>
          <a:off x="4571998" y="795600"/>
          <a:ext cx="4572001" cy="23232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7576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Times New Roman" panose="02020603050405020304" pitchFamily="18" charset="0"/>
                <a:ea typeface="Open Sans"/>
                <a:cs typeface="Times New Roman" panose="02020603050405020304" pitchFamily="18" charset="0"/>
                <a:sym typeface="Open Sans"/>
              </a:rPr>
              <a:t>Customers Types (High/Low Paying)</a:t>
            </a:r>
            <a:endParaRPr dirty="0">
              <a:solidFill>
                <a:srgbClr val="FFFFFF"/>
              </a:solidFill>
              <a:latin typeface="Times New Roman" panose="02020603050405020304" pitchFamily="18" charset="0"/>
              <a:ea typeface="Open Sans"/>
              <a:cs typeface="Times New Roman" panose="02020603050405020304" pitchFamily="18" charset="0"/>
              <a:sym typeface="Open Sans"/>
            </a:endParaRPr>
          </a:p>
        </p:txBody>
      </p:sp>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solidFill>
                  <a:schemeClr val="tx1"/>
                </a:solidFill>
                <a:latin typeface="Times New Roman" panose="02020603050405020304" pitchFamily="18" charset="0"/>
                <a:ea typeface="Open Sans"/>
                <a:cs typeface="Times New Roman" panose="02020603050405020304" pitchFamily="18" charset="0"/>
                <a:sym typeface="Open Sans"/>
              </a:rPr>
              <a:t>Customers total is 59 however more than (45) customer are low paying customers and only (14) Customer are high paying ones.</a:t>
            </a:r>
          </a:p>
          <a:p>
            <a:pPr marL="0" lvl="0" indent="0" algn="l" rtl="0">
              <a:lnSpc>
                <a:spcPct val="100000"/>
              </a:lnSpc>
              <a:spcBef>
                <a:spcPts val="0"/>
              </a:spcBef>
              <a:spcAft>
                <a:spcPts val="1600"/>
              </a:spcAft>
              <a:buNone/>
            </a:pPr>
            <a:r>
              <a:rPr lang="en" dirty="0">
                <a:solidFill>
                  <a:schemeClr val="tx1"/>
                </a:solidFill>
                <a:latin typeface="Times New Roman" panose="02020603050405020304" pitchFamily="18" charset="0"/>
                <a:ea typeface="Open Sans"/>
                <a:cs typeface="Times New Roman" panose="02020603050405020304" pitchFamily="18" charset="0"/>
                <a:sym typeface="Open Sans"/>
              </a:rPr>
              <a:t>Low Paying: Customers how spend less than 30$ in our store.</a:t>
            </a:r>
          </a:p>
          <a:p>
            <a:pPr marL="0" lvl="0" indent="0" algn="l" rtl="0">
              <a:lnSpc>
                <a:spcPct val="100000"/>
              </a:lnSpc>
              <a:spcBef>
                <a:spcPts val="0"/>
              </a:spcBef>
              <a:spcAft>
                <a:spcPts val="1600"/>
              </a:spcAft>
              <a:buNone/>
            </a:pPr>
            <a:r>
              <a:rPr lang="en" dirty="0">
                <a:solidFill>
                  <a:schemeClr val="tx1"/>
                </a:solidFill>
                <a:latin typeface="Times New Roman" panose="02020603050405020304" pitchFamily="18" charset="0"/>
                <a:ea typeface="Open Sans"/>
                <a:cs typeface="Times New Roman" panose="02020603050405020304" pitchFamily="18" charset="0"/>
                <a:sym typeface="Open Sans"/>
              </a:rPr>
              <a:t>High Paying: Customers how spend more than 30$ in our store.</a:t>
            </a:r>
          </a:p>
          <a:p>
            <a:pPr marL="0" lvl="0" indent="0" algn="l" rtl="0">
              <a:lnSpc>
                <a:spcPct val="100000"/>
              </a:lnSpc>
              <a:spcBef>
                <a:spcPts val="0"/>
              </a:spcBef>
              <a:spcAft>
                <a:spcPts val="1600"/>
              </a:spcAft>
              <a:buNone/>
            </a:pPr>
            <a:r>
              <a:rPr lang="en" dirty="0">
                <a:solidFill>
                  <a:schemeClr val="tx1"/>
                </a:solidFill>
                <a:latin typeface="Times New Roman" panose="02020603050405020304" pitchFamily="18" charset="0"/>
                <a:ea typeface="Open Sans"/>
                <a:cs typeface="Times New Roman" panose="02020603050405020304" pitchFamily="18" charset="0"/>
                <a:sym typeface="Open Sans"/>
              </a:rPr>
              <a:t>We need to work with the marketing team to try to switch these 45 customers to High Paying ones</a:t>
            </a:r>
            <a:endParaRPr dirty="0">
              <a:solidFill>
                <a:schemeClr val="tx1"/>
              </a:solidFill>
              <a:latin typeface="Times New Roman" panose="02020603050405020304" pitchFamily="18" charset="0"/>
              <a:ea typeface="Open Sans"/>
              <a:cs typeface="Times New Roman" panose="02020603050405020304" pitchFamily="18" charset="0"/>
              <a:sym typeface="Open Sans"/>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aphicFrame>
        <p:nvGraphicFramePr>
          <p:cNvPr id="2" name="Chart 1">
            <a:extLst>
              <a:ext uri="{FF2B5EF4-FFF2-40B4-BE49-F238E27FC236}">
                <a16:creationId xmlns:a16="http://schemas.microsoft.com/office/drawing/2014/main" id="{2133EC9C-BE1F-B52D-E99F-894291DD99D4}"/>
              </a:ext>
            </a:extLst>
          </p:cNvPr>
          <p:cNvGraphicFramePr>
            <a:graphicFrameLocks/>
          </p:cNvGraphicFramePr>
          <p:nvPr>
            <p:extLst>
              <p:ext uri="{D42A27DB-BD31-4B8C-83A1-F6EECF244321}">
                <p14:modId xmlns:p14="http://schemas.microsoft.com/office/powerpoint/2010/main" val="3061343398"/>
              </p:ext>
            </p:extLst>
          </p:nvPr>
        </p:nvGraphicFramePr>
        <p:xfrm>
          <a:off x="354300" y="1418449"/>
          <a:ext cx="4550700"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6"/>
          <p:cNvSpPr/>
          <p:nvPr/>
        </p:nvSpPr>
        <p:spPr>
          <a:xfrm>
            <a:off x="0" y="779271"/>
            <a:ext cx="9144000" cy="436422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7" name="Google Shape;77;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Favourite Artist Per Country</a:t>
            </a:r>
            <a:endParaRPr dirty="0">
              <a:solidFill>
                <a:srgbClr val="FFFFFF"/>
              </a:solidFill>
              <a:latin typeface="Open Sans"/>
              <a:ea typeface="Open Sans"/>
              <a:cs typeface="Open Sans"/>
              <a:sym typeface="Open Sans"/>
            </a:endParaRPr>
          </a:p>
        </p:txBody>
      </p:sp>
      <p:graphicFrame>
        <p:nvGraphicFramePr>
          <p:cNvPr id="10" name="Table 10">
            <a:extLst>
              <a:ext uri="{FF2B5EF4-FFF2-40B4-BE49-F238E27FC236}">
                <a16:creationId xmlns:a16="http://schemas.microsoft.com/office/drawing/2014/main" id="{D94AD0EB-ECCF-95D1-3A38-552AC77DB05B}"/>
              </a:ext>
            </a:extLst>
          </p:cNvPr>
          <p:cNvGraphicFramePr>
            <a:graphicFrameLocks noGrp="1"/>
          </p:cNvGraphicFramePr>
          <p:nvPr>
            <p:extLst>
              <p:ext uri="{D42A27DB-BD31-4B8C-83A1-F6EECF244321}">
                <p14:modId xmlns:p14="http://schemas.microsoft.com/office/powerpoint/2010/main" val="4273356574"/>
              </p:ext>
            </p:extLst>
          </p:nvPr>
        </p:nvGraphicFramePr>
        <p:xfrm>
          <a:off x="-1" y="795599"/>
          <a:ext cx="6952344" cy="4347900"/>
        </p:xfrm>
        <a:graphic>
          <a:graphicData uri="http://schemas.openxmlformats.org/drawingml/2006/table">
            <a:tbl>
              <a:tblPr firstRow="1" bandRow="1">
                <a:tableStyleId>{5C22544A-7EE6-4342-B048-85BDC9FD1C3A}</a:tableStyleId>
              </a:tblPr>
              <a:tblGrid>
                <a:gridCol w="869043">
                  <a:extLst>
                    <a:ext uri="{9D8B030D-6E8A-4147-A177-3AD203B41FA5}">
                      <a16:colId xmlns:a16="http://schemas.microsoft.com/office/drawing/2014/main" val="3803573041"/>
                    </a:ext>
                  </a:extLst>
                </a:gridCol>
                <a:gridCol w="869043">
                  <a:extLst>
                    <a:ext uri="{9D8B030D-6E8A-4147-A177-3AD203B41FA5}">
                      <a16:colId xmlns:a16="http://schemas.microsoft.com/office/drawing/2014/main" val="2046200486"/>
                    </a:ext>
                  </a:extLst>
                </a:gridCol>
                <a:gridCol w="869043">
                  <a:extLst>
                    <a:ext uri="{9D8B030D-6E8A-4147-A177-3AD203B41FA5}">
                      <a16:colId xmlns:a16="http://schemas.microsoft.com/office/drawing/2014/main" val="53565509"/>
                    </a:ext>
                  </a:extLst>
                </a:gridCol>
                <a:gridCol w="869043">
                  <a:extLst>
                    <a:ext uri="{9D8B030D-6E8A-4147-A177-3AD203B41FA5}">
                      <a16:colId xmlns:a16="http://schemas.microsoft.com/office/drawing/2014/main" val="1442848838"/>
                    </a:ext>
                  </a:extLst>
                </a:gridCol>
                <a:gridCol w="869043">
                  <a:extLst>
                    <a:ext uri="{9D8B030D-6E8A-4147-A177-3AD203B41FA5}">
                      <a16:colId xmlns:a16="http://schemas.microsoft.com/office/drawing/2014/main" val="1882471537"/>
                    </a:ext>
                  </a:extLst>
                </a:gridCol>
                <a:gridCol w="869043">
                  <a:extLst>
                    <a:ext uri="{9D8B030D-6E8A-4147-A177-3AD203B41FA5}">
                      <a16:colId xmlns:a16="http://schemas.microsoft.com/office/drawing/2014/main" val="4042793891"/>
                    </a:ext>
                  </a:extLst>
                </a:gridCol>
                <a:gridCol w="869043">
                  <a:extLst>
                    <a:ext uri="{9D8B030D-6E8A-4147-A177-3AD203B41FA5}">
                      <a16:colId xmlns:a16="http://schemas.microsoft.com/office/drawing/2014/main" val="1212436978"/>
                    </a:ext>
                  </a:extLst>
                </a:gridCol>
                <a:gridCol w="869043">
                  <a:extLst>
                    <a:ext uri="{9D8B030D-6E8A-4147-A177-3AD203B41FA5}">
                      <a16:colId xmlns:a16="http://schemas.microsoft.com/office/drawing/2014/main" val="892186894"/>
                    </a:ext>
                  </a:extLst>
                </a:gridCol>
              </a:tblGrid>
              <a:tr h="771636">
                <a:tc>
                  <a:txBody>
                    <a:bodyPr/>
                    <a:lstStyle/>
                    <a:p>
                      <a:pPr algn="ctr">
                        <a:lnSpc>
                          <a:spcPct val="100000"/>
                        </a:lnSpc>
                      </a:pPr>
                      <a:r>
                        <a:rPr lang="en-US" sz="1200" dirty="0">
                          <a:solidFill>
                            <a:schemeClr val="tx1"/>
                          </a:solidFill>
                        </a:rPr>
                        <a:t>Country</a:t>
                      </a:r>
                      <a:endParaRPr lang="en-GB" sz="1200" dirty="0">
                        <a:solidFill>
                          <a:schemeClr val="tx1"/>
                        </a:solidFill>
                      </a:endParaRPr>
                    </a:p>
                  </a:txBody>
                  <a:tcPr anchor="ctr"/>
                </a:tc>
                <a:tc>
                  <a:txBody>
                    <a:bodyPr/>
                    <a:lstStyle/>
                    <a:p>
                      <a:pPr algn="ctr">
                        <a:lnSpc>
                          <a:spcPct val="100000"/>
                        </a:lnSpc>
                      </a:pPr>
                      <a:r>
                        <a:rPr lang="en-US" sz="1200" dirty="0">
                          <a:solidFill>
                            <a:schemeClr val="tx1"/>
                          </a:solidFill>
                        </a:rPr>
                        <a:t>Artist</a:t>
                      </a:r>
                      <a:endParaRPr lang="en-GB" sz="1200" dirty="0">
                        <a:solidFill>
                          <a:schemeClr val="tx1"/>
                        </a:solidFill>
                      </a:endParaRPr>
                    </a:p>
                  </a:txBody>
                  <a:tcPr anchor="ctr"/>
                </a:tc>
                <a:tc>
                  <a:txBody>
                    <a:bodyPr/>
                    <a:lstStyle/>
                    <a:p>
                      <a:pPr algn="ctr">
                        <a:lnSpc>
                          <a:spcPct val="100000"/>
                        </a:lnSpc>
                      </a:pPr>
                      <a:r>
                        <a:rPr lang="en-US" sz="1200" b="1" dirty="0">
                          <a:solidFill>
                            <a:schemeClr val="tx1"/>
                          </a:solidFill>
                        </a:rPr>
                        <a:t>Country</a:t>
                      </a:r>
                      <a:endParaRPr lang="en-GB" sz="1200" b="1" dirty="0">
                        <a:solidFill>
                          <a:schemeClr val="tx1"/>
                        </a:solidFill>
                      </a:endParaRPr>
                    </a:p>
                  </a:txBody>
                  <a:tcPr anchor="ctr"/>
                </a:tc>
                <a:tc>
                  <a:txBody>
                    <a:bodyPr/>
                    <a:lstStyle/>
                    <a:p>
                      <a:pPr algn="ctr">
                        <a:lnSpc>
                          <a:spcPct val="100000"/>
                        </a:lnSpc>
                      </a:pPr>
                      <a:r>
                        <a:rPr lang="en-US" sz="1200" dirty="0">
                          <a:solidFill>
                            <a:schemeClr val="tx1"/>
                          </a:solidFill>
                        </a:rPr>
                        <a:t>Artist</a:t>
                      </a:r>
                      <a:endParaRPr lang="en-GB" sz="1200" dirty="0">
                        <a:solidFill>
                          <a:schemeClr val="tx1"/>
                        </a:solidFill>
                      </a:endParaRPr>
                    </a:p>
                  </a:txBody>
                  <a:tcPr anchor="ctr"/>
                </a:tc>
                <a:tc>
                  <a:txBody>
                    <a:bodyPr/>
                    <a:lstStyle/>
                    <a:p>
                      <a:pPr algn="ctr">
                        <a:lnSpc>
                          <a:spcPct val="100000"/>
                        </a:lnSpc>
                      </a:pPr>
                      <a:r>
                        <a:rPr lang="en-US" sz="1200" b="1" dirty="0">
                          <a:solidFill>
                            <a:schemeClr val="tx1"/>
                          </a:solidFill>
                        </a:rPr>
                        <a:t>Country</a:t>
                      </a:r>
                      <a:endParaRPr lang="en-GB" sz="1200" b="1" dirty="0">
                        <a:solidFill>
                          <a:schemeClr val="tx1"/>
                        </a:solidFill>
                      </a:endParaRPr>
                    </a:p>
                  </a:txBody>
                  <a:tcPr anchor="ctr"/>
                </a:tc>
                <a:tc>
                  <a:txBody>
                    <a:bodyPr/>
                    <a:lstStyle/>
                    <a:p>
                      <a:pPr algn="ctr">
                        <a:lnSpc>
                          <a:spcPct val="100000"/>
                        </a:lnSpc>
                      </a:pPr>
                      <a:r>
                        <a:rPr lang="en-US" sz="1200" dirty="0">
                          <a:solidFill>
                            <a:schemeClr val="tx1"/>
                          </a:solidFill>
                        </a:rPr>
                        <a:t>Artist</a:t>
                      </a:r>
                      <a:endParaRPr lang="en-GB" sz="1200" dirty="0">
                        <a:solidFill>
                          <a:schemeClr val="tx1"/>
                        </a:solidFill>
                      </a:endParaRPr>
                    </a:p>
                  </a:txBody>
                  <a:tcPr anchor="ctr"/>
                </a:tc>
                <a:tc>
                  <a:txBody>
                    <a:bodyPr/>
                    <a:lstStyle/>
                    <a:p>
                      <a:pPr algn="ctr">
                        <a:lnSpc>
                          <a:spcPct val="100000"/>
                        </a:lnSpc>
                      </a:pPr>
                      <a:r>
                        <a:rPr lang="en-US" sz="1200" b="1" dirty="0">
                          <a:solidFill>
                            <a:schemeClr val="tx1"/>
                          </a:solidFill>
                        </a:rPr>
                        <a:t>Country</a:t>
                      </a:r>
                      <a:endParaRPr lang="en-GB" sz="1200" b="1" dirty="0">
                        <a:solidFill>
                          <a:schemeClr val="tx1"/>
                        </a:solidFill>
                      </a:endParaRPr>
                    </a:p>
                  </a:txBody>
                  <a:tcPr anchor="ctr"/>
                </a:tc>
                <a:tc>
                  <a:txBody>
                    <a:bodyPr/>
                    <a:lstStyle/>
                    <a:p>
                      <a:pPr algn="ctr">
                        <a:lnSpc>
                          <a:spcPct val="100000"/>
                        </a:lnSpc>
                      </a:pPr>
                      <a:r>
                        <a:rPr lang="en-US" sz="1200" dirty="0">
                          <a:solidFill>
                            <a:schemeClr val="tx1"/>
                          </a:solidFill>
                        </a:rPr>
                        <a:t>Artist</a:t>
                      </a:r>
                      <a:endParaRPr lang="en-GB" sz="1200" dirty="0">
                        <a:solidFill>
                          <a:schemeClr val="tx1"/>
                        </a:solidFill>
                      </a:endParaRPr>
                    </a:p>
                  </a:txBody>
                  <a:tcPr anchor="ctr"/>
                </a:tc>
                <a:extLst>
                  <a:ext uri="{0D108BD9-81ED-4DB2-BD59-A6C34878D82A}">
                    <a16:rowId xmlns:a16="http://schemas.microsoft.com/office/drawing/2014/main" val="1306174259"/>
                  </a:ext>
                </a:extLst>
              </a:tr>
              <a:tr h="532087">
                <a:tc>
                  <a:txBody>
                    <a:bodyPr/>
                    <a:lstStyle/>
                    <a:p>
                      <a:pPr algn="ctr" fontAlgn="b"/>
                      <a:r>
                        <a:rPr lang="en-GB" sz="1200" b="1" u="none" strike="noStrike" dirty="0">
                          <a:solidFill>
                            <a:srgbClr val="000000"/>
                          </a:solidFill>
                          <a:effectLst/>
                        </a:rPr>
                        <a:t>Argentina</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dirty="0">
                          <a:solidFill>
                            <a:srgbClr val="000000"/>
                          </a:solidFill>
                          <a:effectLst/>
                        </a:rPr>
                        <a:t>Metallica</a:t>
                      </a:r>
                      <a:endParaRPr lang="en-GB" sz="1100" b="0" i="0" u="none" strike="noStrike" dirty="0">
                        <a:solidFill>
                          <a:srgbClr val="000000"/>
                        </a:solidFill>
                        <a:effectLst/>
                        <a:latin typeface="+mj-lt"/>
                        <a:cs typeface="Times New Roman" panose="02020603050405020304" pitchFamily="18" charset="0"/>
                      </a:endParaRPr>
                    </a:p>
                  </a:txBody>
                  <a:tcPr marL="7620" marR="7620" marT="7620" marB="0" anchor="ctr"/>
                </a:tc>
                <a:tc>
                  <a:txBody>
                    <a:bodyPr/>
                    <a:lstStyle/>
                    <a:p>
                      <a:pPr algn="ctr" fontAlgn="b"/>
                      <a:r>
                        <a:rPr lang="en-GB" sz="1200" b="1" u="none" strike="noStrike" dirty="0">
                          <a:solidFill>
                            <a:srgbClr val="000000"/>
                          </a:solidFill>
                          <a:effectLst/>
                        </a:rPr>
                        <a:t>Chile</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dirty="0">
                          <a:solidFill>
                            <a:srgbClr val="000000"/>
                          </a:solidFill>
                          <a:effectLst/>
                        </a:rPr>
                        <a:t>Led Zeppelin</a:t>
                      </a:r>
                      <a:endParaRPr lang="en-GB"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a:solidFill>
                            <a:srgbClr val="000000"/>
                          </a:solidFill>
                          <a:effectLst/>
                        </a:rPr>
                        <a:t>Hungary</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a:solidFill>
                            <a:srgbClr val="000000"/>
                          </a:solidFill>
                          <a:effectLst/>
                        </a:rPr>
                        <a:t>Jamiroquai</a:t>
                      </a:r>
                      <a:endParaRPr lang="en-GB"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a:solidFill>
                            <a:srgbClr val="000000"/>
                          </a:solidFill>
                          <a:effectLst/>
                        </a:rPr>
                        <a:t>Poland</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a:solidFill>
                            <a:srgbClr val="000000"/>
                          </a:solidFill>
                          <a:effectLst/>
                        </a:rPr>
                        <a:t>U2</a:t>
                      </a:r>
                      <a:endParaRPr lang="en-GB"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8382151"/>
                  </a:ext>
                </a:extLst>
              </a:tr>
              <a:tr h="532087">
                <a:tc>
                  <a:txBody>
                    <a:bodyPr/>
                    <a:lstStyle/>
                    <a:p>
                      <a:pPr algn="ctr" fontAlgn="b"/>
                      <a:r>
                        <a:rPr lang="en-GB" sz="1200" b="1" u="none" strike="noStrike" dirty="0">
                          <a:solidFill>
                            <a:srgbClr val="000000"/>
                          </a:solidFill>
                          <a:effectLst/>
                        </a:rPr>
                        <a:t>Australia</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dirty="0">
                          <a:solidFill>
                            <a:srgbClr val="000000"/>
                          </a:solidFill>
                          <a:effectLst/>
                        </a:rPr>
                        <a:t>Iron Maiden</a:t>
                      </a:r>
                      <a:endParaRPr lang="en-GB" sz="1100" b="0" i="0" u="none" strike="noStrike" dirty="0">
                        <a:solidFill>
                          <a:srgbClr val="000000"/>
                        </a:solidFill>
                        <a:effectLst/>
                        <a:latin typeface="+mj-lt"/>
                        <a:cs typeface="Times New Roman" panose="02020603050405020304" pitchFamily="18" charset="0"/>
                      </a:endParaRPr>
                    </a:p>
                  </a:txBody>
                  <a:tcPr marL="7620" marR="7620" marT="7620" marB="0" anchor="ctr"/>
                </a:tc>
                <a:tc>
                  <a:txBody>
                    <a:bodyPr/>
                    <a:lstStyle/>
                    <a:p>
                      <a:pPr algn="ctr" fontAlgn="b"/>
                      <a:r>
                        <a:rPr lang="en-GB" sz="1200" b="1" u="none" strike="noStrike" dirty="0">
                          <a:solidFill>
                            <a:srgbClr val="000000"/>
                          </a:solidFill>
                          <a:effectLst/>
                        </a:rPr>
                        <a:t>Czech Republic</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a:solidFill>
                            <a:srgbClr val="000000"/>
                          </a:solidFill>
                          <a:effectLst/>
                        </a:rPr>
                        <a:t>Iron Maiden</a:t>
                      </a:r>
                      <a:endParaRPr lang="en-GB"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a:solidFill>
                            <a:srgbClr val="000000"/>
                          </a:solidFill>
                          <a:effectLst/>
                        </a:rPr>
                        <a:t>India</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a:solidFill>
                            <a:srgbClr val="000000"/>
                          </a:solidFill>
                          <a:effectLst/>
                        </a:rPr>
                        <a:t>Iron Maiden</a:t>
                      </a:r>
                      <a:endParaRPr lang="en-GB"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GB" sz="1200" b="1" u="none" strike="noStrike">
                          <a:solidFill>
                            <a:srgbClr val="000000"/>
                          </a:solidFill>
                          <a:effectLst/>
                        </a:rPr>
                        <a:t>Portugal</a:t>
                      </a:r>
                      <a:endParaRPr lang="en-GB" sz="1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a:solidFill>
                            <a:srgbClr val="000000"/>
                          </a:solidFill>
                          <a:effectLst/>
                        </a:rPr>
                        <a:t>Iron Maiden</a:t>
                      </a:r>
                      <a:endParaRPr lang="en-GB"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70238748"/>
                  </a:ext>
                </a:extLst>
              </a:tr>
              <a:tr h="660001">
                <a:tc>
                  <a:txBody>
                    <a:bodyPr/>
                    <a:lstStyle/>
                    <a:p>
                      <a:pPr algn="ctr" fontAlgn="b"/>
                      <a:r>
                        <a:rPr lang="en-GB" sz="1200" b="1" u="none" strike="noStrike" dirty="0">
                          <a:solidFill>
                            <a:srgbClr val="000000"/>
                          </a:solidFill>
                          <a:effectLst/>
                        </a:rPr>
                        <a:t>Austria</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dirty="0">
                          <a:solidFill>
                            <a:srgbClr val="000000"/>
                          </a:solidFill>
                          <a:effectLst/>
                        </a:rPr>
                        <a:t>U2</a:t>
                      </a:r>
                      <a:endParaRPr lang="en-GB" sz="1100" b="0" i="0" u="none" strike="noStrike" dirty="0">
                        <a:solidFill>
                          <a:srgbClr val="000000"/>
                        </a:solidFill>
                        <a:effectLst/>
                        <a:latin typeface="+mj-lt"/>
                        <a:cs typeface="Times New Roman" panose="02020603050405020304" pitchFamily="18" charset="0"/>
                      </a:endParaRPr>
                    </a:p>
                  </a:txBody>
                  <a:tcPr marL="7620" marR="7620" marT="7620" marB="0" anchor="ctr"/>
                </a:tc>
                <a:tc>
                  <a:txBody>
                    <a:bodyPr/>
                    <a:lstStyle/>
                    <a:p>
                      <a:pPr algn="ctr" fontAlgn="b"/>
                      <a:r>
                        <a:rPr lang="en-GB" sz="1200" b="1" u="none" strike="noStrike" dirty="0">
                          <a:solidFill>
                            <a:srgbClr val="000000"/>
                          </a:solidFill>
                          <a:effectLst/>
                        </a:rPr>
                        <a:t>Denmark</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dirty="0">
                          <a:solidFill>
                            <a:srgbClr val="000000"/>
                          </a:solidFill>
                          <a:effectLst/>
                        </a:rPr>
                        <a:t>Creedence Clearwater Revival</a:t>
                      </a:r>
                      <a:endParaRPr lang="en-GB"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a:solidFill>
                            <a:srgbClr val="000000"/>
                          </a:solidFill>
                          <a:effectLst/>
                        </a:rPr>
                        <a:t>Ireland</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a:solidFill>
                            <a:srgbClr val="000000"/>
                          </a:solidFill>
                          <a:effectLst/>
                        </a:rPr>
                        <a:t>Lost</a:t>
                      </a:r>
                      <a:endParaRPr lang="en-GB"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a:solidFill>
                            <a:srgbClr val="000000"/>
                          </a:solidFill>
                          <a:effectLst/>
                        </a:rPr>
                        <a:t>Spain</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a:solidFill>
                            <a:srgbClr val="000000"/>
                          </a:solidFill>
                          <a:effectLst/>
                        </a:rPr>
                        <a:t>Pearl Jam</a:t>
                      </a:r>
                      <a:endParaRPr lang="en-GB"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55839019"/>
                  </a:ext>
                </a:extLst>
              </a:tr>
              <a:tr h="532087">
                <a:tc>
                  <a:txBody>
                    <a:bodyPr/>
                    <a:lstStyle/>
                    <a:p>
                      <a:pPr algn="ctr" fontAlgn="b"/>
                      <a:r>
                        <a:rPr lang="en-GB" sz="1200" b="1" u="none" strike="noStrike" dirty="0">
                          <a:solidFill>
                            <a:srgbClr val="000000"/>
                          </a:solidFill>
                          <a:effectLst/>
                        </a:rPr>
                        <a:t>Belgium</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dirty="0">
                          <a:solidFill>
                            <a:srgbClr val="000000"/>
                          </a:solidFill>
                          <a:effectLst/>
                        </a:rPr>
                        <a:t>Faith No More</a:t>
                      </a:r>
                      <a:endParaRPr lang="en-GB" sz="1100" b="0" i="0" u="none" strike="noStrike" dirty="0">
                        <a:solidFill>
                          <a:srgbClr val="000000"/>
                        </a:solidFill>
                        <a:effectLst/>
                        <a:latin typeface="+mj-lt"/>
                        <a:cs typeface="Times New Roman" panose="02020603050405020304" pitchFamily="18" charset="0"/>
                      </a:endParaRPr>
                    </a:p>
                  </a:txBody>
                  <a:tcPr marL="7620" marR="7620" marT="7620" marB="0" anchor="ctr"/>
                </a:tc>
                <a:tc>
                  <a:txBody>
                    <a:bodyPr/>
                    <a:lstStyle/>
                    <a:p>
                      <a:pPr algn="ctr" fontAlgn="b"/>
                      <a:r>
                        <a:rPr lang="en-GB" sz="1200" b="1" u="none" strike="noStrike" dirty="0">
                          <a:solidFill>
                            <a:srgbClr val="000000"/>
                          </a:solidFill>
                          <a:effectLst/>
                        </a:rPr>
                        <a:t>Finland</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dirty="0">
                          <a:solidFill>
                            <a:srgbClr val="000000"/>
                          </a:solidFill>
                          <a:effectLst/>
                        </a:rPr>
                        <a:t>Van Halen</a:t>
                      </a:r>
                      <a:endParaRPr lang="en-GB"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a:solidFill>
                            <a:srgbClr val="000000"/>
                          </a:solidFill>
                          <a:effectLst/>
                        </a:rPr>
                        <a:t>Italy</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a:solidFill>
                            <a:srgbClr val="000000"/>
                          </a:solidFill>
                          <a:effectLst/>
                        </a:rPr>
                        <a:t>The Rolling Stones</a:t>
                      </a:r>
                      <a:endParaRPr lang="en-GB"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a:solidFill>
                            <a:srgbClr val="000000"/>
                          </a:solidFill>
                          <a:effectLst/>
                        </a:rPr>
                        <a:t>Sweden</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a:solidFill>
                            <a:srgbClr val="000000"/>
                          </a:solidFill>
                          <a:effectLst/>
                        </a:rPr>
                        <a:t>Titãs</a:t>
                      </a:r>
                      <a:endParaRPr lang="en-GB"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05796589"/>
                  </a:ext>
                </a:extLst>
              </a:tr>
              <a:tr h="660001">
                <a:tc>
                  <a:txBody>
                    <a:bodyPr/>
                    <a:lstStyle/>
                    <a:p>
                      <a:pPr algn="ctr" fontAlgn="b"/>
                      <a:r>
                        <a:rPr lang="en-GB" sz="1200" b="1" u="none" strike="noStrike" dirty="0">
                          <a:solidFill>
                            <a:srgbClr val="000000"/>
                          </a:solidFill>
                          <a:effectLst/>
                        </a:rPr>
                        <a:t>Brazil</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dirty="0">
                          <a:solidFill>
                            <a:srgbClr val="000000"/>
                          </a:solidFill>
                          <a:effectLst/>
                        </a:rPr>
                        <a:t>Pearl Jam</a:t>
                      </a:r>
                      <a:endParaRPr lang="en-GB" sz="1100" b="0" i="0" u="none" strike="noStrike" dirty="0">
                        <a:solidFill>
                          <a:srgbClr val="000000"/>
                        </a:solidFill>
                        <a:effectLst/>
                        <a:latin typeface="+mj-lt"/>
                        <a:cs typeface="Times New Roman" panose="02020603050405020304" pitchFamily="18" charset="0"/>
                      </a:endParaRPr>
                    </a:p>
                  </a:txBody>
                  <a:tcPr marL="7620" marR="7620" marT="7620" marB="0" anchor="ctr"/>
                </a:tc>
                <a:tc>
                  <a:txBody>
                    <a:bodyPr/>
                    <a:lstStyle/>
                    <a:p>
                      <a:pPr algn="ctr" fontAlgn="b"/>
                      <a:r>
                        <a:rPr lang="en-GB" sz="1200" b="1" u="none" strike="noStrike" dirty="0">
                          <a:solidFill>
                            <a:srgbClr val="000000"/>
                          </a:solidFill>
                          <a:effectLst/>
                        </a:rPr>
                        <a:t>France</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a:solidFill>
                            <a:srgbClr val="000000"/>
                          </a:solidFill>
                          <a:effectLst/>
                        </a:rPr>
                        <a:t>Creedence Clearwater Revival</a:t>
                      </a:r>
                      <a:endParaRPr lang="en-GB"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GB" sz="1100" b="1" u="none" strike="noStrike" dirty="0">
                          <a:solidFill>
                            <a:srgbClr val="000000"/>
                          </a:solidFill>
                          <a:effectLst/>
                        </a:rPr>
                        <a:t>Netherlands</a:t>
                      </a:r>
                      <a:endParaRPr lang="en-GB"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a:solidFill>
                            <a:srgbClr val="000000"/>
                          </a:solidFill>
                          <a:effectLst/>
                        </a:rPr>
                        <a:t>Red Hot Chili Peppers</a:t>
                      </a:r>
                      <a:endParaRPr lang="en-GB"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a:solidFill>
                            <a:srgbClr val="000000"/>
                          </a:solidFill>
                          <a:effectLst/>
                        </a:rPr>
                        <a:t>USA</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a:solidFill>
                            <a:srgbClr val="000000"/>
                          </a:solidFill>
                          <a:effectLst/>
                        </a:rPr>
                        <a:t>Iron Maiden</a:t>
                      </a:r>
                      <a:endParaRPr lang="en-GB"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74496622"/>
                  </a:ext>
                </a:extLst>
              </a:tr>
              <a:tr h="660001">
                <a:tc>
                  <a:txBody>
                    <a:bodyPr/>
                    <a:lstStyle/>
                    <a:p>
                      <a:pPr algn="ctr" fontAlgn="b"/>
                      <a:r>
                        <a:rPr lang="en-GB" sz="1200" b="1" u="none" strike="noStrike" dirty="0">
                          <a:solidFill>
                            <a:srgbClr val="000000"/>
                          </a:solidFill>
                          <a:effectLst/>
                        </a:rPr>
                        <a:t>Canada</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dirty="0" err="1">
                          <a:solidFill>
                            <a:srgbClr val="000000"/>
                          </a:solidFill>
                          <a:effectLst/>
                        </a:rPr>
                        <a:t>Os</a:t>
                      </a:r>
                      <a:r>
                        <a:rPr lang="en-GB" sz="1100" b="0" u="none" strike="noStrike" dirty="0">
                          <a:solidFill>
                            <a:srgbClr val="000000"/>
                          </a:solidFill>
                          <a:effectLst/>
                        </a:rPr>
                        <a:t> </a:t>
                      </a:r>
                      <a:r>
                        <a:rPr lang="en-GB" sz="1100" b="0" u="none" strike="noStrike" dirty="0" err="1">
                          <a:solidFill>
                            <a:srgbClr val="000000"/>
                          </a:solidFill>
                          <a:effectLst/>
                        </a:rPr>
                        <a:t>Paralamas</a:t>
                      </a:r>
                      <a:r>
                        <a:rPr lang="en-GB" sz="1100" b="0" u="none" strike="noStrike" dirty="0">
                          <a:solidFill>
                            <a:srgbClr val="000000"/>
                          </a:solidFill>
                          <a:effectLst/>
                        </a:rPr>
                        <a:t> Do </a:t>
                      </a:r>
                      <a:r>
                        <a:rPr lang="en-GB" sz="1100" b="0" u="none" strike="noStrike" dirty="0" err="1">
                          <a:solidFill>
                            <a:srgbClr val="000000"/>
                          </a:solidFill>
                          <a:effectLst/>
                        </a:rPr>
                        <a:t>Sucesso</a:t>
                      </a:r>
                      <a:endParaRPr lang="en-GB" sz="1100" b="0" i="0" u="none" strike="noStrike" dirty="0">
                        <a:solidFill>
                          <a:srgbClr val="000000"/>
                        </a:solidFill>
                        <a:effectLst/>
                        <a:latin typeface="+mj-lt"/>
                        <a:cs typeface="Times New Roman" panose="02020603050405020304" pitchFamily="18" charset="0"/>
                      </a:endParaRPr>
                    </a:p>
                  </a:txBody>
                  <a:tcPr marL="7620" marR="7620" marT="7620" marB="0" anchor="ctr"/>
                </a:tc>
                <a:tc>
                  <a:txBody>
                    <a:bodyPr/>
                    <a:lstStyle/>
                    <a:p>
                      <a:pPr algn="ctr" fontAlgn="b"/>
                      <a:r>
                        <a:rPr lang="en-GB" sz="1200" b="1" u="none" strike="noStrike" dirty="0">
                          <a:solidFill>
                            <a:srgbClr val="000000"/>
                          </a:solidFill>
                          <a:effectLst/>
                        </a:rPr>
                        <a:t>Germany</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dirty="0">
                          <a:solidFill>
                            <a:srgbClr val="000000"/>
                          </a:solidFill>
                          <a:effectLst/>
                        </a:rPr>
                        <a:t>Iron Maiden</a:t>
                      </a:r>
                      <a:endParaRPr lang="en-GB"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a:solidFill>
                            <a:srgbClr val="000000"/>
                          </a:solidFill>
                          <a:effectLst/>
                        </a:rPr>
                        <a:t>Norway</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dirty="0">
                          <a:solidFill>
                            <a:srgbClr val="000000"/>
                          </a:solidFill>
                          <a:effectLst/>
                        </a:rPr>
                        <a:t>Led Zeppelin</a:t>
                      </a:r>
                      <a:endParaRPr lang="en-GB"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a:solidFill>
                            <a:srgbClr val="000000"/>
                          </a:solidFill>
                          <a:effectLst/>
                        </a:rPr>
                        <a:t>United Kingdom</a:t>
                      </a:r>
                      <a:endParaRPr lang="en-GB"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GB" sz="1100" b="0" u="none" strike="noStrike" dirty="0">
                          <a:solidFill>
                            <a:srgbClr val="000000"/>
                          </a:solidFill>
                          <a:effectLst/>
                        </a:rPr>
                        <a:t>Metallica</a:t>
                      </a:r>
                      <a:endParaRPr lang="en-GB"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36134866"/>
                  </a:ext>
                </a:extLst>
              </a:tr>
            </a:tbl>
          </a:graphicData>
        </a:graphic>
      </p:graphicFrame>
      <p:sp>
        <p:nvSpPr>
          <p:cNvPr id="11" name="TextBox 10">
            <a:extLst>
              <a:ext uri="{FF2B5EF4-FFF2-40B4-BE49-F238E27FC236}">
                <a16:creationId xmlns:a16="http://schemas.microsoft.com/office/drawing/2014/main" id="{7F778087-EEE1-24DF-E0F4-4F6285EC9099}"/>
              </a:ext>
            </a:extLst>
          </p:cNvPr>
          <p:cNvSpPr txBox="1"/>
          <p:nvPr/>
        </p:nvSpPr>
        <p:spPr>
          <a:xfrm>
            <a:off x="6952343" y="795598"/>
            <a:ext cx="2191657" cy="369331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Chinook has customers from all over the world and based on the adjacent table which shows the </a:t>
            </a:r>
            <a:r>
              <a:rPr lang="en-US" dirty="0" err="1">
                <a:latin typeface="Times New Roman" panose="02020603050405020304" pitchFamily="18" charset="0"/>
                <a:cs typeface="Times New Roman" panose="02020603050405020304" pitchFamily="18" charset="0"/>
              </a:rPr>
              <a:t>favourite</a:t>
            </a:r>
            <a:r>
              <a:rPr lang="en-US" dirty="0">
                <a:latin typeface="Times New Roman" panose="02020603050405020304" pitchFamily="18" charset="0"/>
                <a:cs typeface="Times New Roman" panose="02020603050405020304" pitchFamily="18" charset="0"/>
              </a:rPr>
              <a:t> artist in each country we have customers at which can help us making data-based decisions regarding if we want to organize concerts is each country</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484</TotalTime>
  <Words>437</Words>
  <Application>Microsoft Office PowerPoint</Application>
  <PresentationFormat>On-screen Show (16:9)</PresentationFormat>
  <Paragraphs>89</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Wingdings 3</vt:lpstr>
      <vt:lpstr>Open Sans</vt:lpstr>
      <vt:lpstr>Trebuchet MS</vt:lpstr>
      <vt:lpstr>Times New Roman</vt:lpstr>
      <vt:lpstr>Calibri</vt:lpstr>
      <vt:lpstr>Facet</vt:lpstr>
      <vt:lpstr>  Total Sales By Genre in USD ($)</vt:lpstr>
      <vt:lpstr>Sales Agents Performance</vt:lpstr>
      <vt:lpstr>Cont. Sales Agents Performance</vt:lpstr>
      <vt:lpstr>Customers Types (High/Low Paying)</vt:lpstr>
      <vt:lpstr>Favourite Artist Per Country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 Sales By Genre in USD ($)</dc:title>
  <dc:creator>dell</dc:creator>
  <cp:lastModifiedBy>Ahmad Radwan</cp:lastModifiedBy>
  <cp:revision>5</cp:revision>
  <dcterms:modified xsi:type="dcterms:W3CDTF">2023-01-15T14:13:02Z</dcterms:modified>
</cp:coreProperties>
</file>