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Caveat"/>
      <p:regular r:id="rId15"/>
      <p:bold r:id="rId16"/>
    </p:embeddedFont>
    <p:embeddedFont>
      <p:font typeface="Roboto Mono"/>
      <p:regular r:id="rId17"/>
      <p:bold r:id="rId18"/>
      <p:italic r:id="rId19"/>
      <p:boldItalic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5" roundtripDataSignature="AMtx7mguKEPBjc+GW2/duDacaDOqT0y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Italic.fntdata"/><Relationship Id="rId22" Type="http://schemas.openxmlformats.org/officeDocument/2006/relationships/font" Target="fonts/OpenSans-bold.fntdata"/><Relationship Id="rId21" Type="http://schemas.openxmlformats.org/officeDocument/2006/relationships/font" Target="fonts/OpenSans-regular.fntdata"/><Relationship Id="rId24" Type="http://schemas.openxmlformats.org/officeDocument/2006/relationships/font" Target="fonts/OpenSans-boldItalic.fntdata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5" Type="http://schemas.openxmlformats.org/officeDocument/2006/relationships/font" Target="fonts/Caveat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RobotoMono-regular.fntdata"/><Relationship Id="rId16" Type="http://schemas.openxmlformats.org/officeDocument/2006/relationships/font" Target="fonts/Caveat-bold.fntdata"/><Relationship Id="rId19" Type="http://schemas.openxmlformats.org/officeDocument/2006/relationships/font" Target="fonts/RobotoMono-italic.fntdata"/><Relationship Id="rId18" Type="http://schemas.openxmlformats.org/officeDocument/2006/relationships/font" Target="fonts/RobotoMon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b038051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32b038051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2b038051c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32b038051c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b038051c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32b038051c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title"/>
          </p:nvPr>
        </p:nvSpPr>
        <p:spPr>
          <a:xfrm>
            <a:off x="438150" y="1609089"/>
            <a:ext cx="8267700" cy="19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6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body"/>
          </p:nvPr>
        </p:nvSpPr>
        <p:spPr>
          <a:xfrm>
            <a:off x="388937" y="1603438"/>
            <a:ext cx="8366100" cy="17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i="0" sz="5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p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.jpg"/><Relationship Id="rId6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6B0A6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"/>
          <p:cNvSpPr/>
          <p:nvPr/>
        </p:nvSpPr>
        <p:spPr>
          <a:xfrm>
            <a:off x="2464027" y="1138664"/>
            <a:ext cx="4050536" cy="3979652"/>
          </a:xfrm>
          <a:custGeom>
            <a:rect b="b" l="l" r="r" t="t"/>
            <a:pathLst>
              <a:path extrusionOk="0" h="7959303" w="8101072">
                <a:moveTo>
                  <a:pt x="0" y="0"/>
                </a:moveTo>
                <a:lnTo>
                  <a:pt x="8101072" y="0"/>
                </a:lnTo>
                <a:lnTo>
                  <a:pt x="8101072" y="7959303"/>
                </a:lnTo>
                <a:lnTo>
                  <a:pt x="0" y="79593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81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2" name="Google Shape;62;p1"/>
          <p:cNvSpPr/>
          <p:nvPr/>
        </p:nvSpPr>
        <p:spPr>
          <a:xfrm>
            <a:off x="-1486429" y="-2463857"/>
            <a:ext cx="6794500" cy="6794500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3851993" y="167243"/>
            <a:ext cx="922357" cy="404684"/>
          </a:xfrm>
          <a:custGeom>
            <a:rect b="b" l="l" r="r" t="t"/>
            <a:pathLst>
              <a:path extrusionOk="0" h="809368" w="1844714">
                <a:moveTo>
                  <a:pt x="0" y="0"/>
                </a:moveTo>
                <a:lnTo>
                  <a:pt x="1844714" y="0"/>
                </a:lnTo>
                <a:lnTo>
                  <a:pt x="1844714" y="809368"/>
                </a:lnTo>
                <a:lnTo>
                  <a:pt x="0" y="8093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64" name="Google Shape;64;p1"/>
          <p:cNvCxnSpPr/>
          <p:nvPr/>
        </p:nvCxnSpPr>
        <p:spPr>
          <a:xfrm>
            <a:off x="4937899" y="230112"/>
            <a:ext cx="0" cy="279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1"/>
          <p:cNvSpPr txBox="1"/>
          <p:nvPr/>
        </p:nvSpPr>
        <p:spPr>
          <a:xfrm>
            <a:off x="5099824" y="205086"/>
            <a:ext cx="2213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3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id" sz="1600" u="none" cap="none" strike="noStrike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"/>
          <p:cNvPicPr preferRelativeResize="0"/>
          <p:nvPr/>
        </p:nvPicPr>
        <p:blipFill rotWithShape="1">
          <a:blip r:embed="rId5">
            <a:alphaModFix/>
          </a:blip>
          <a:srcRect b="0" l="56641" r="0" t="0"/>
          <a:stretch/>
        </p:blipFill>
        <p:spPr>
          <a:xfrm>
            <a:off x="0" y="-169046"/>
            <a:ext cx="3560601" cy="548159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"/>
          <p:cNvSpPr/>
          <p:nvPr/>
        </p:nvSpPr>
        <p:spPr>
          <a:xfrm>
            <a:off x="3560603" y="1449959"/>
            <a:ext cx="7654829" cy="2243582"/>
          </a:xfrm>
          <a:custGeom>
            <a:rect b="b" l="l" r="r" t="t"/>
            <a:pathLst>
              <a:path extrusionOk="0" h="4487164" w="15309658">
                <a:moveTo>
                  <a:pt x="0" y="0"/>
                </a:moveTo>
                <a:lnTo>
                  <a:pt x="15309658" y="0"/>
                </a:lnTo>
                <a:lnTo>
                  <a:pt x="15309658" y="4487164"/>
                </a:lnTo>
                <a:lnTo>
                  <a:pt x="0" y="44871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 amt="70000"/>
            </a:blip>
            <a:stretch>
              <a:fillRect b="0" l="-22118" r="0" t="0"/>
            </a:stretch>
          </a:blipFill>
          <a:ln>
            <a:noFill/>
          </a:ln>
        </p:spPr>
      </p:sp>
      <p:sp>
        <p:nvSpPr>
          <p:cNvPr id="68" name="Google Shape;68;p1"/>
          <p:cNvSpPr txBox="1"/>
          <p:nvPr/>
        </p:nvSpPr>
        <p:spPr>
          <a:xfrm>
            <a:off x="3792125" y="1991150"/>
            <a:ext cx="5115900" cy="10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i="0" lang="id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SQL Basic 2</a:t>
            </a:r>
            <a:endParaRPr b="1" i="0" sz="5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"/>
          <p:cNvSpPr txBox="1"/>
          <p:nvPr/>
        </p:nvSpPr>
        <p:spPr>
          <a:xfrm>
            <a:off x="3792125" y="79980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d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Portofolio - Intensive Bootcamp</a:t>
            </a:r>
            <a:endParaRPr b="1" i="0" sz="2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3792125" y="381280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d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Owner: </a:t>
            </a:r>
            <a:r>
              <a:rPr lang="id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Muhammad Ridho Muhajir</a:t>
            </a:r>
            <a:endParaRPr b="0" i="0" sz="2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3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76" name="Google Shape;76;p3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" name="Google Shape;79;p3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80" name="Google Shape;80;p3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3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fmla="val 5441529" name="adj1"/>
              <a:gd fmla="val 1620000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d" sz="1100" u="none" cap="none" strike="noStrik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1" i="0" sz="1100" u="none" cap="none" strike="noStrik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3"/>
          <p:cNvSpPr txBox="1"/>
          <p:nvPr>
            <p:ph type="ctr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d" sz="182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SQL Basic 2</a:t>
            </a:r>
            <a:endParaRPr b="1" sz="1820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3"/>
          <p:cNvSpPr txBox="1"/>
          <p:nvPr>
            <p:ph idx="1" type="subTitle"/>
          </p:nvPr>
        </p:nvSpPr>
        <p:spPr>
          <a:xfrm>
            <a:off x="311700" y="1098950"/>
            <a:ext cx="8520600" cy="155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d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Kamu sekarang memiliki tabel transaksi dari customer yang bertransaksi di Tokopaedi. Selanjutnya kamu diminta untuk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id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Tampilkan nama-nama konsumen segment Consumer yang pernah membeli meja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id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Tampilkan nama-nama konsumen dari segment Corporate dan Home Office yang berasal dari kota Los Angeles dan bertransaksi selama tahun 2018.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g32b038051c9_0_0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99" name="Google Shape;99;g32b038051c9_0_0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g32b038051c9_0_0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g32b038051c9_0_0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" name="Google Shape;102;g32b038051c9_0_0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103" name="Google Shape;103;g32b038051c9_0_0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g32b038051c9_0_0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g32b038051c9_0_0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g32b038051c9_0_0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g32b038051c9_0_0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g32b038051c9_0_0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g32b038051c9_0_0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g32b038051c9_0_0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g32b038051c9_0_0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g32b038051c9_0_0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fmla="val 5441529" name="adj1"/>
              <a:gd fmla="val 1620000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32b038051c9_0_0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d" sz="1100" u="none" cap="none" strike="noStrik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1" i="0" sz="1100" u="none" cap="none" strike="noStrik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14" name="Google Shape;114;g32b038051c9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32b038051c9_0_0"/>
          <p:cNvSpPr txBox="1"/>
          <p:nvPr>
            <p:ph type="ctrTitle"/>
          </p:nvPr>
        </p:nvSpPr>
        <p:spPr>
          <a:xfrm>
            <a:off x="155625" y="445025"/>
            <a:ext cx="8676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d" sz="182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SQL Basic 2 - Tugas 1 (Konsumen segment Consumer yang pernah membeli meja)</a:t>
            </a:r>
            <a:endParaRPr b="1" sz="1820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g32b038051c9_0_0"/>
          <p:cNvSpPr txBox="1"/>
          <p:nvPr>
            <p:ph idx="1" type="subTitle"/>
          </p:nvPr>
        </p:nvSpPr>
        <p:spPr>
          <a:xfrm>
            <a:off x="359325" y="1017725"/>
            <a:ext cx="3261300" cy="168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d" sz="162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Query:</a:t>
            </a:r>
            <a:endParaRPr b="1" sz="1620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id" sz="12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2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id" sz="12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2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id" sz="12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20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`tokopaedi.orders`</a:t>
            </a:r>
            <a:endParaRPr sz="1200">
              <a:solidFill>
                <a:srgbClr val="188038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r>
              <a:rPr lang="id" sz="12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segment</a:t>
            </a:r>
            <a:r>
              <a:rPr lang="id" sz="12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id" sz="120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'Consumer'</a:t>
            </a:r>
            <a:endParaRPr sz="1200">
              <a:solidFill>
                <a:srgbClr val="188038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id" sz="12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subcategory</a:t>
            </a:r>
            <a:r>
              <a:rPr lang="id" sz="12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id" sz="120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'Tables'</a:t>
            </a:r>
            <a:r>
              <a:rPr lang="id" sz="12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b="1" sz="1620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7" name="Google Shape;117;g32b038051c9_0_0"/>
          <p:cNvPicPr preferRelativeResize="0"/>
          <p:nvPr/>
        </p:nvPicPr>
        <p:blipFill rotWithShape="1">
          <a:blip r:embed="rId4">
            <a:alphaModFix/>
          </a:blip>
          <a:srcRect b="14095" l="0" r="0" t="17677"/>
          <a:stretch/>
        </p:blipFill>
        <p:spPr>
          <a:xfrm>
            <a:off x="1736325" y="2203450"/>
            <a:ext cx="6779274" cy="26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g32b038051c9_0_22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123" name="Google Shape;123;g32b038051c9_0_22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g32b038051c9_0_22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g32b038051c9_0_22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26;g32b038051c9_0_22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127" name="Google Shape;127;g32b038051c9_0_22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32b038051c9_0_22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g32b038051c9_0_22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g32b038051c9_0_22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g32b038051c9_0_22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g32b038051c9_0_22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g32b038051c9_0_22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g32b038051c9_0_22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g32b038051c9_0_22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" name="Google Shape;136;g32b038051c9_0_22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fmla="val 5441529" name="adj1"/>
              <a:gd fmla="val 1620000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32b038051c9_0_22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d" sz="1100" u="none" cap="none" strike="noStrik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1" i="0" sz="1100" u="none" cap="none" strike="noStrik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38" name="Google Shape;138;g32b038051c9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32b038051c9_0_22"/>
          <p:cNvSpPr txBox="1"/>
          <p:nvPr>
            <p:ph type="ctrTitle"/>
          </p:nvPr>
        </p:nvSpPr>
        <p:spPr>
          <a:xfrm>
            <a:off x="212775" y="445025"/>
            <a:ext cx="861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4395"/>
              <a:buNone/>
            </a:pPr>
            <a:r>
              <a:rPr b="1" lang="id" sz="182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SQL Basic 2 - Tugas 2</a:t>
            </a:r>
            <a:endParaRPr b="1" sz="1820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4395"/>
              <a:buNone/>
            </a:pPr>
            <a:r>
              <a:rPr b="1" lang="id" sz="182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(Konsumen dari segment Corporate dan Home Office yang berasal dari LA dan bertransaksi selama tahun 2018)</a:t>
            </a:r>
            <a:endParaRPr b="1" sz="1820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g32b038051c9_0_22"/>
          <p:cNvSpPr txBox="1"/>
          <p:nvPr>
            <p:ph idx="1" type="subTitle"/>
          </p:nvPr>
        </p:nvSpPr>
        <p:spPr>
          <a:xfrm>
            <a:off x="311700" y="1175150"/>
            <a:ext cx="4130100" cy="155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d" sz="162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Query:</a:t>
            </a:r>
            <a:endParaRPr b="1" sz="1620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1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id" sz="11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1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id" sz="11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1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id" sz="11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10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`tokopaedi.orders`</a:t>
            </a:r>
            <a:endParaRPr sz="1100">
              <a:solidFill>
                <a:srgbClr val="188038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1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r>
              <a:rPr lang="id" sz="11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1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segment</a:t>
            </a:r>
            <a:r>
              <a:rPr lang="id" sz="11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1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id" sz="11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1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d" sz="110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'Corporate'</a:t>
            </a:r>
            <a:r>
              <a:rPr lang="id" sz="11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d" sz="110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'Home Office'</a:t>
            </a:r>
            <a:r>
              <a:rPr lang="id" sz="11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100">
              <a:solidFill>
                <a:srgbClr val="3C404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1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id" sz="11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1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city</a:t>
            </a:r>
            <a:r>
              <a:rPr lang="id" sz="11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id" sz="110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'Los Angeles'</a:t>
            </a:r>
            <a:endParaRPr sz="1100">
              <a:solidFill>
                <a:srgbClr val="188038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d" sz="11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id" sz="11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1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EXTRACT</a:t>
            </a:r>
            <a:r>
              <a:rPr lang="id" sz="11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1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d" sz="11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YEAR</a:t>
            </a:r>
            <a:r>
              <a:rPr lang="id" sz="11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1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id" sz="11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1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order_date</a:t>
            </a:r>
            <a:r>
              <a:rPr lang="id" sz="11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id" sz="11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id" sz="1100">
                <a:solidFill>
                  <a:srgbClr val="B06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2018</a:t>
            </a:r>
            <a:r>
              <a:rPr lang="id" sz="11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820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1" name="Google Shape;141;g32b038051c9_0_22"/>
          <p:cNvPicPr preferRelativeResize="0"/>
          <p:nvPr/>
        </p:nvPicPr>
        <p:blipFill rotWithShape="1">
          <a:blip r:embed="rId4">
            <a:alphaModFix/>
          </a:blip>
          <a:srcRect b="10110" l="0" r="0" t="16677"/>
          <a:stretch/>
        </p:blipFill>
        <p:spPr>
          <a:xfrm>
            <a:off x="1836125" y="2375125"/>
            <a:ext cx="6385599" cy="262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g32b038051c9_0_50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147" name="Google Shape;147;g32b038051c9_0_50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g32b038051c9_0_50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g32b038051c9_0_50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" name="Google Shape;150;g32b038051c9_0_50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151" name="Google Shape;151;g32b038051c9_0_50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g32b038051c9_0_50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g32b038051c9_0_50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g32b038051c9_0_50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g32b038051c9_0_50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g32b038051c9_0_50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g32b038051c9_0_50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g32b038051c9_0_50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g32b038051c9_0_50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g32b038051c9_0_50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fmla="val 5441529" name="adj1"/>
              <a:gd fmla="val 1620000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32b038051c9_0_50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d" sz="1100" u="none" cap="none" strike="noStrik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1" i="0" sz="1100" u="none" cap="none" strike="noStrik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62" name="Google Shape;162;g32b038051c9_0_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32b038051c9_0_50"/>
          <p:cNvSpPr txBox="1"/>
          <p:nvPr>
            <p:ph type="ctrTitle"/>
          </p:nvPr>
        </p:nvSpPr>
        <p:spPr>
          <a:xfrm>
            <a:off x="311700" y="1701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d" sz="452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TERIMA KASIH</a:t>
            </a:r>
            <a:endParaRPr b="1" sz="4520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g32b038051c9_0_50"/>
          <p:cNvSpPr txBox="1"/>
          <p:nvPr/>
        </p:nvSpPr>
        <p:spPr>
          <a:xfrm>
            <a:off x="2014050" y="234420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Build your skill and portfolio via myskill.id/bootcamp</a:t>
            </a:r>
            <a:endParaRPr b="0" i="0" sz="1400" u="none" cap="none" strike="noStrike">
              <a:solidFill>
                <a:srgbClr val="000000"/>
              </a:solidFill>
              <a:highlight>
                <a:srgbClr val="FFF2CC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