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Caveat" panose="020B0604020202020204" charset="0"/>
      <p:regular r:id="rId12"/>
      <p:bold r:id="rId13"/>
    </p:embeddedFont>
    <p:embeddedFont>
      <p:font typeface="Helvetica Neue" panose="020B060402020202020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Proxima Nova Extrabold" panose="020B0604020202020204" charset="0"/>
      <p:bold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006"/>
    <a:srgbClr val="FF0000"/>
    <a:srgbClr val="FE6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5A03EF-6DDB-4DC4-B0BB-D12365813E77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7747203B-E88F-4888-AA3C-5F20BAEF292C}">
      <dgm:prSet phldrT="[Text]"/>
      <dgm:spPr/>
      <dgm:t>
        <a:bodyPr/>
        <a:lstStyle/>
        <a:p>
          <a:r>
            <a:rPr lang="en-US" b="1" dirty="0"/>
            <a:t>Awareness</a:t>
          </a:r>
          <a:endParaRPr lang="en-ID" b="1" dirty="0"/>
        </a:p>
      </dgm:t>
    </dgm:pt>
    <dgm:pt modelId="{DAAC933B-4F39-4F8B-9986-EAEC5F6168BF}" type="parTrans" cxnId="{EA57BDB3-94E9-43D5-A5F7-4820BBF6C0C1}">
      <dgm:prSet/>
      <dgm:spPr/>
      <dgm:t>
        <a:bodyPr/>
        <a:lstStyle/>
        <a:p>
          <a:endParaRPr lang="en-ID"/>
        </a:p>
      </dgm:t>
    </dgm:pt>
    <dgm:pt modelId="{B510621A-736F-4A54-B30B-280D646D90CA}" type="sibTrans" cxnId="{EA57BDB3-94E9-43D5-A5F7-4820BBF6C0C1}">
      <dgm:prSet/>
      <dgm:spPr/>
      <dgm:t>
        <a:bodyPr/>
        <a:lstStyle/>
        <a:p>
          <a:endParaRPr lang="en-ID"/>
        </a:p>
      </dgm:t>
    </dgm:pt>
    <dgm:pt modelId="{9D708E1A-B9D9-4B2A-B3EB-7097CCD4EC49}">
      <dgm:prSet phldrT="[Text]"/>
      <dgm:spPr>
        <a:solidFill>
          <a:srgbClr val="FFFF00"/>
        </a:solidFill>
      </dgm:spPr>
      <dgm:t>
        <a:bodyPr/>
        <a:lstStyle/>
        <a:p>
          <a:r>
            <a:rPr lang="en-US" b="1" dirty="0"/>
            <a:t>Consider to Buy</a:t>
          </a:r>
          <a:endParaRPr lang="en-ID" b="1" dirty="0"/>
        </a:p>
      </dgm:t>
    </dgm:pt>
    <dgm:pt modelId="{87D0C76F-3ACC-4906-9A67-607231E58C43}" type="parTrans" cxnId="{31E082ED-DC3D-4E6A-8F65-98363D1FC5AA}">
      <dgm:prSet/>
      <dgm:spPr/>
      <dgm:t>
        <a:bodyPr/>
        <a:lstStyle/>
        <a:p>
          <a:endParaRPr lang="en-ID"/>
        </a:p>
      </dgm:t>
    </dgm:pt>
    <dgm:pt modelId="{2686D7A8-C823-46E1-A283-DCA333A768C1}" type="sibTrans" cxnId="{31E082ED-DC3D-4E6A-8F65-98363D1FC5AA}">
      <dgm:prSet/>
      <dgm:spPr/>
      <dgm:t>
        <a:bodyPr/>
        <a:lstStyle/>
        <a:p>
          <a:endParaRPr lang="en-ID"/>
        </a:p>
      </dgm:t>
    </dgm:pt>
    <dgm:pt modelId="{19E3BEBD-6C08-435A-9F2F-ED49A7B32F67}">
      <dgm:prSet phldrT="[Text]"/>
      <dgm:spPr>
        <a:noFill/>
      </dgm:spPr>
      <dgm:t>
        <a:bodyPr/>
        <a:lstStyle/>
        <a:p>
          <a:r>
            <a:rPr lang="en-US" b="1" dirty="0"/>
            <a:t>Purchase</a:t>
          </a:r>
          <a:endParaRPr lang="en-ID" b="1" dirty="0"/>
        </a:p>
      </dgm:t>
    </dgm:pt>
    <dgm:pt modelId="{7925D545-97F7-452D-852A-1CF0B1FF4446}" type="parTrans" cxnId="{6F0E4A12-CB70-4B43-89C3-93859324A1AD}">
      <dgm:prSet/>
      <dgm:spPr/>
      <dgm:t>
        <a:bodyPr/>
        <a:lstStyle/>
        <a:p>
          <a:endParaRPr lang="en-ID"/>
        </a:p>
      </dgm:t>
    </dgm:pt>
    <dgm:pt modelId="{5A3D02DE-7672-4BC2-8536-EF2E5061CE90}" type="sibTrans" cxnId="{6F0E4A12-CB70-4B43-89C3-93859324A1AD}">
      <dgm:prSet/>
      <dgm:spPr/>
      <dgm:t>
        <a:bodyPr/>
        <a:lstStyle/>
        <a:p>
          <a:endParaRPr lang="en-ID"/>
        </a:p>
      </dgm:t>
    </dgm:pt>
    <dgm:pt modelId="{AA6DB39A-F5E9-404D-862D-B0D2A0428588}">
      <dgm:prSet phldrT="[Text]"/>
      <dgm:spPr/>
      <dgm:t>
        <a:bodyPr/>
        <a:lstStyle/>
        <a:p>
          <a:r>
            <a:rPr lang="en-US" b="1" dirty="0"/>
            <a:t>Retention</a:t>
          </a:r>
          <a:endParaRPr lang="en-ID" b="1" dirty="0"/>
        </a:p>
      </dgm:t>
    </dgm:pt>
    <dgm:pt modelId="{72D194C4-86AA-4AD0-8DA3-BD65E593D956}" type="parTrans" cxnId="{95B19F20-457F-4F87-A5A7-78226F9D145E}">
      <dgm:prSet/>
      <dgm:spPr/>
      <dgm:t>
        <a:bodyPr/>
        <a:lstStyle/>
        <a:p>
          <a:endParaRPr lang="en-ID"/>
        </a:p>
      </dgm:t>
    </dgm:pt>
    <dgm:pt modelId="{1B6DE3F7-FD8F-46DB-A108-267129B3C7E0}" type="sibTrans" cxnId="{95B19F20-457F-4F87-A5A7-78226F9D145E}">
      <dgm:prSet/>
      <dgm:spPr/>
      <dgm:t>
        <a:bodyPr/>
        <a:lstStyle/>
        <a:p>
          <a:endParaRPr lang="en-ID"/>
        </a:p>
      </dgm:t>
    </dgm:pt>
    <dgm:pt modelId="{A7E7A19F-50AE-4FC8-8DFF-84A50F1596FB}" type="pres">
      <dgm:prSet presAssocID="{075A03EF-6DDB-4DC4-B0BB-D12365813E77}" presName="Name0" presStyleCnt="0">
        <dgm:presLayoutVars>
          <dgm:dir/>
          <dgm:resizeHandles val="exact"/>
        </dgm:presLayoutVars>
      </dgm:prSet>
      <dgm:spPr/>
    </dgm:pt>
    <dgm:pt modelId="{39950FF6-8417-4BB6-8F24-A596E3930A6A}" type="pres">
      <dgm:prSet presAssocID="{7747203B-E88F-4888-AA3C-5F20BAEF292C}" presName="parTxOnly" presStyleLbl="node1" presStyleIdx="0" presStyleCnt="4">
        <dgm:presLayoutVars>
          <dgm:bulletEnabled val="1"/>
        </dgm:presLayoutVars>
      </dgm:prSet>
      <dgm:spPr/>
    </dgm:pt>
    <dgm:pt modelId="{D094EA52-5B0D-42A9-809C-0D1E58D34DF3}" type="pres">
      <dgm:prSet presAssocID="{B510621A-736F-4A54-B30B-280D646D90CA}" presName="parSpace" presStyleCnt="0"/>
      <dgm:spPr/>
    </dgm:pt>
    <dgm:pt modelId="{F69F0396-04A3-45F0-917D-2DDC8F50B910}" type="pres">
      <dgm:prSet presAssocID="{9D708E1A-B9D9-4B2A-B3EB-7097CCD4EC49}" presName="parTxOnly" presStyleLbl="node1" presStyleIdx="1" presStyleCnt="4">
        <dgm:presLayoutVars>
          <dgm:bulletEnabled val="1"/>
        </dgm:presLayoutVars>
      </dgm:prSet>
      <dgm:spPr/>
    </dgm:pt>
    <dgm:pt modelId="{F2C8BDAE-77FB-4F72-B9AA-D8BE36049AAB}" type="pres">
      <dgm:prSet presAssocID="{2686D7A8-C823-46E1-A283-DCA333A768C1}" presName="parSpace" presStyleCnt="0"/>
      <dgm:spPr/>
    </dgm:pt>
    <dgm:pt modelId="{1191428A-B47A-4878-B16D-D948CFAF16A9}" type="pres">
      <dgm:prSet presAssocID="{19E3BEBD-6C08-435A-9F2F-ED49A7B32F67}" presName="parTxOnly" presStyleLbl="node1" presStyleIdx="2" presStyleCnt="4">
        <dgm:presLayoutVars>
          <dgm:bulletEnabled val="1"/>
        </dgm:presLayoutVars>
      </dgm:prSet>
      <dgm:spPr/>
    </dgm:pt>
    <dgm:pt modelId="{E990F617-1F1F-4244-9395-DF41DDD57950}" type="pres">
      <dgm:prSet presAssocID="{5A3D02DE-7672-4BC2-8536-EF2E5061CE90}" presName="parSpace" presStyleCnt="0"/>
      <dgm:spPr/>
    </dgm:pt>
    <dgm:pt modelId="{50DC006F-3BAF-4C81-B6CB-AE895E98EB33}" type="pres">
      <dgm:prSet presAssocID="{AA6DB39A-F5E9-404D-862D-B0D2A0428588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277D6112-6181-437E-9641-2B8B7B769BBA}" type="presOf" srcId="{AA6DB39A-F5E9-404D-862D-B0D2A0428588}" destId="{50DC006F-3BAF-4C81-B6CB-AE895E98EB33}" srcOrd="0" destOrd="0" presId="urn:microsoft.com/office/officeart/2005/8/layout/hChevron3"/>
    <dgm:cxn modelId="{6F0E4A12-CB70-4B43-89C3-93859324A1AD}" srcId="{075A03EF-6DDB-4DC4-B0BB-D12365813E77}" destId="{19E3BEBD-6C08-435A-9F2F-ED49A7B32F67}" srcOrd="2" destOrd="0" parTransId="{7925D545-97F7-452D-852A-1CF0B1FF4446}" sibTransId="{5A3D02DE-7672-4BC2-8536-EF2E5061CE90}"/>
    <dgm:cxn modelId="{95B19F20-457F-4F87-A5A7-78226F9D145E}" srcId="{075A03EF-6DDB-4DC4-B0BB-D12365813E77}" destId="{AA6DB39A-F5E9-404D-862D-B0D2A0428588}" srcOrd="3" destOrd="0" parTransId="{72D194C4-86AA-4AD0-8DA3-BD65E593D956}" sibTransId="{1B6DE3F7-FD8F-46DB-A108-267129B3C7E0}"/>
    <dgm:cxn modelId="{72D94E3A-FAA7-461C-B865-A1EED6E65F36}" type="presOf" srcId="{19E3BEBD-6C08-435A-9F2F-ED49A7B32F67}" destId="{1191428A-B47A-4878-B16D-D948CFAF16A9}" srcOrd="0" destOrd="0" presId="urn:microsoft.com/office/officeart/2005/8/layout/hChevron3"/>
    <dgm:cxn modelId="{711EC350-BB24-4A37-B0EE-C0EA011173D3}" type="presOf" srcId="{9D708E1A-B9D9-4B2A-B3EB-7097CCD4EC49}" destId="{F69F0396-04A3-45F0-917D-2DDC8F50B910}" srcOrd="0" destOrd="0" presId="urn:microsoft.com/office/officeart/2005/8/layout/hChevron3"/>
    <dgm:cxn modelId="{6DC91383-78C8-4001-8656-00B510FA87FC}" type="presOf" srcId="{075A03EF-6DDB-4DC4-B0BB-D12365813E77}" destId="{A7E7A19F-50AE-4FC8-8DFF-84A50F1596FB}" srcOrd="0" destOrd="0" presId="urn:microsoft.com/office/officeart/2005/8/layout/hChevron3"/>
    <dgm:cxn modelId="{EA57BDB3-94E9-43D5-A5F7-4820BBF6C0C1}" srcId="{075A03EF-6DDB-4DC4-B0BB-D12365813E77}" destId="{7747203B-E88F-4888-AA3C-5F20BAEF292C}" srcOrd="0" destOrd="0" parTransId="{DAAC933B-4F39-4F8B-9986-EAEC5F6168BF}" sibTransId="{B510621A-736F-4A54-B30B-280D646D90CA}"/>
    <dgm:cxn modelId="{3EB375BF-D772-4316-B790-0926BC1AB4BB}" type="presOf" srcId="{7747203B-E88F-4888-AA3C-5F20BAEF292C}" destId="{39950FF6-8417-4BB6-8F24-A596E3930A6A}" srcOrd="0" destOrd="0" presId="urn:microsoft.com/office/officeart/2005/8/layout/hChevron3"/>
    <dgm:cxn modelId="{31E082ED-DC3D-4E6A-8F65-98363D1FC5AA}" srcId="{075A03EF-6DDB-4DC4-B0BB-D12365813E77}" destId="{9D708E1A-B9D9-4B2A-B3EB-7097CCD4EC49}" srcOrd="1" destOrd="0" parTransId="{87D0C76F-3ACC-4906-9A67-607231E58C43}" sibTransId="{2686D7A8-C823-46E1-A283-DCA333A768C1}"/>
    <dgm:cxn modelId="{775E9196-91C7-4882-9174-3A8DED3881A1}" type="presParOf" srcId="{A7E7A19F-50AE-4FC8-8DFF-84A50F1596FB}" destId="{39950FF6-8417-4BB6-8F24-A596E3930A6A}" srcOrd="0" destOrd="0" presId="urn:microsoft.com/office/officeart/2005/8/layout/hChevron3"/>
    <dgm:cxn modelId="{85A4EECE-09E1-4FC9-88D7-3C05C7E32CEE}" type="presParOf" srcId="{A7E7A19F-50AE-4FC8-8DFF-84A50F1596FB}" destId="{D094EA52-5B0D-42A9-809C-0D1E58D34DF3}" srcOrd="1" destOrd="0" presId="urn:microsoft.com/office/officeart/2005/8/layout/hChevron3"/>
    <dgm:cxn modelId="{16790D66-4FDD-4DAE-AB34-33288BF5192C}" type="presParOf" srcId="{A7E7A19F-50AE-4FC8-8DFF-84A50F1596FB}" destId="{F69F0396-04A3-45F0-917D-2DDC8F50B910}" srcOrd="2" destOrd="0" presId="urn:microsoft.com/office/officeart/2005/8/layout/hChevron3"/>
    <dgm:cxn modelId="{CEFC8FEB-C23E-4A56-8AAF-21A6A011618A}" type="presParOf" srcId="{A7E7A19F-50AE-4FC8-8DFF-84A50F1596FB}" destId="{F2C8BDAE-77FB-4F72-B9AA-D8BE36049AAB}" srcOrd="3" destOrd="0" presId="urn:microsoft.com/office/officeart/2005/8/layout/hChevron3"/>
    <dgm:cxn modelId="{40B92B60-CC78-47F4-AC71-BA1EB78004E5}" type="presParOf" srcId="{A7E7A19F-50AE-4FC8-8DFF-84A50F1596FB}" destId="{1191428A-B47A-4878-B16D-D948CFAF16A9}" srcOrd="4" destOrd="0" presId="urn:microsoft.com/office/officeart/2005/8/layout/hChevron3"/>
    <dgm:cxn modelId="{3330CFAD-1D37-4A0E-A8C3-152E23CBC5C9}" type="presParOf" srcId="{A7E7A19F-50AE-4FC8-8DFF-84A50F1596FB}" destId="{E990F617-1F1F-4244-9395-DF41DDD57950}" srcOrd="5" destOrd="0" presId="urn:microsoft.com/office/officeart/2005/8/layout/hChevron3"/>
    <dgm:cxn modelId="{0B5B0BD5-785B-43F9-9E6D-503FB46ECB46}" type="presParOf" srcId="{A7E7A19F-50AE-4FC8-8DFF-84A50F1596FB}" destId="{50DC006F-3BAF-4C81-B6CB-AE895E98EB3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50FF6-8417-4BB6-8F24-A596E3930A6A}">
      <dsp:nvSpPr>
        <dsp:cNvPr id="0" name=""/>
        <dsp:cNvSpPr/>
      </dsp:nvSpPr>
      <dsp:spPr>
        <a:xfrm>
          <a:off x="1645" y="199425"/>
          <a:ext cx="1650531" cy="66021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Awareness</a:t>
          </a:r>
          <a:endParaRPr lang="en-ID" sz="1500" b="1" kern="1200" dirty="0"/>
        </a:p>
      </dsp:txBody>
      <dsp:txXfrm>
        <a:off x="1645" y="199425"/>
        <a:ext cx="1485478" cy="660212"/>
      </dsp:txXfrm>
    </dsp:sp>
    <dsp:sp modelId="{F69F0396-04A3-45F0-917D-2DDC8F50B910}">
      <dsp:nvSpPr>
        <dsp:cNvPr id="0" name=""/>
        <dsp:cNvSpPr/>
      </dsp:nvSpPr>
      <dsp:spPr>
        <a:xfrm>
          <a:off x="1322069" y="199425"/>
          <a:ext cx="1650531" cy="660212"/>
        </a:xfrm>
        <a:prstGeom prst="chevron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Consider to Buy</a:t>
          </a:r>
          <a:endParaRPr lang="en-ID" sz="1500" b="1" kern="1200" dirty="0"/>
        </a:p>
      </dsp:txBody>
      <dsp:txXfrm>
        <a:off x="1652175" y="199425"/>
        <a:ext cx="990319" cy="660212"/>
      </dsp:txXfrm>
    </dsp:sp>
    <dsp:sp modelId="{1191428A-B47A-4878-B16D-D948CFAF16A9}">
      <dsp:nvSpPr>
        <dsp:cNvPr id="0" name=""/>
        <dsp:cNvSpPr/>
      </dsp:nvSpPr>
      <dsp:spPr>
        <a:xfrm>
          <a:off x="2642494" y="199425"/>
          <a:ext cx="1650531" cy="660212"/>
        </a:xfrm>
        <a:prstGeom prst="chevron">
          <a:avLst/>
        </a:pr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Purchase</a:t>
          </a:r>
          <a:endParaRPr lang="en-ID" sz="1500" b="1" kern="1200" dirty="0"/>
        </a:p>
      </dsp:txBody>
      <dsp:txXfrm>
        <a:off x="2972600" y="199425"/>
        <a:ext cx="990319" cy="660212"/>
      </dsp:txXfrm>
    </dsp:sp>
    <dsp:sp modelId="{50DC006F-3BAF-4C81-B6CB-AE895E98EB33}">
      <dsp:nvSpPr>
        <dsp:cNvPr id="0" name=""/>
        <dsp:cNvSpPr/>
      </dsp:nvSpPr>
      <dsp:spPr>
        <a:xfrm>
          <a:off x="3962919" y="199425"/>
          <a:ext cx="1650531" cy="6602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Retention</a:t>
          </a:r>
          <a:endParaRPr lang="en-ID" sz="1500" b="1" kern="1200" dirty="0"/>
        </a:p>
      </dsp:txBody>
      <dsp:txXfrm>
        <a:off x="4293025" y="199425"/>
        <a:ext cx="990319" cy="660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a4b4c55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26a4b4c55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c65d74ecb_0_1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9c65d74ecb_0_1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c65d74ecb_0_1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9c65d74ecb_0_1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c65d74ecb_0_1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29c65d74ecb_0_1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c65d74ecb_0_1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29c65d74ecb_0_1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c65d74ecb_0_1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29c65d74ecb_0_1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9c65d74ecb_0_1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29c65d74ecb_0_1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9c65d74ecb_0_1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29c65d74ecb_0_1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>
          <a:extLst>
            <a:ext uri="{FF2B5EF4-FFF2-40B4-BE49-F238E27FC236}">
              <a16:creationId xmlns:a16="http://schemas.microsoft.com/office/drawing/2014/main" id="{5D071188-649B-5A52-7334-9D277DF19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9c65d74ecb_0_1286:notes">
            <a:extLst>
              <a:ext uri="{FF2B5EF4-FFF2-40B4-BE49-F238E27FC236}">
                <a16:creationId xmlns:a16="http://schemas.microsoft.com/office/drawing/2014/main" id="{4C235E86-D407-448E-8E7F-96D1D6C274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29c65d74ecb_0_1286:notes">
            <a:extLst>
              <a:ext uri="{FF2B5EF4-FFF2-40B4-BE49-F238E27FC236}">
                <a16:creationId xmlns:a16="http://schemas.microsoft.com/office/drawing/2014/main" id="{2A8D2AB3-5C92-1271-AC44-D9A1ED8D6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7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3 1 1 1 1 1">
  <p:cSld name="TITLE_3_1_1_1_1_1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144">
          <p15:clr>
            <a:srgbClr val="FA7B17"/>
          </p15:clr>
        </p15:guide>
        <p15:guide id="4" pos="288">
          <p15:clr>
            <a:srgbClr val="FA7B17"/>
          </p15:clr>
        </p15:guide>
        <p15:guide id="5" pos="5616">
          <p15:clr>
            <a:srgbClr val="FA7B17"/>
          </p15:clr>
        </p15:guide>
        <p15:guide id="6" pos="5397">
          <p15:clr>
            <a:srgbClr val="FA7B17"/>
          </p15:clr>
        </p15:guide>
        <p15:guide id="7" pos="1716">
          <p15:clr>
            <a:srgbClr val="FA7B17"/>
          </p15:clr>
        </p15:guide>
        <p15:guide id="8" pos="4067">
          <p15:clr>
            <a:srgbClr val="FA7B17"/>
          </p15:clr>
        </p15:guide>
        <p15:guide id="9" pos="2592">
          <p15:clr>
            <a:srgbClr val="FA7B17"/>
          </p15:clr>
        </p15:guide>
        <p15:guide id="10" orient="horz" pos="2995">
          <p15:clr>
            <a:srgbClr val="FA7B17"/>
          </p15:clr>
        </p15:guide>
        <p15:guide id="11" orient="horz" pos="288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3203096" y="685418"/>
            <a:ext cx="27378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OBJECT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title"/>
          </p:nvPr>
        </p:nvSpPr>
        <p:spPr>
          <a:xfrm>
            <a:off x="3203096" y="685418"/>
            <a:ext cx="27378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B0A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2464027" y="1138664"/>
            <a:ext cx="4050536" cy="3979652"/>
          </a:xfrm>
          <a:custGeom>
            <a:avLst/>
            <a:gdLst/>
            <a:ahLst/>
            <a:cxnLst/>
            <a:rect l="l" t="t" r="r" b="b"/>
            <a:pathLst>
              <a:path w="8101072" h="7959303" extrusionOk="0">
                <a:moveTo>
                  <a:pt x="0" y="0"/>
                </a:moveTo>
                <a:lnTo>
                  <a:pt x="8101072" y="0"/>
                </a:lnTo>
                <a:lnTo>
                  <a:pt x="8101072" y="7959303"/>
                </a:lnTo>
                <a:lnTo>
                  <a:pt x="0" y="79593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1000"/>
            </a:blip>
            <a:stretch>
              <a:fillRect/>
            </a:stretch>
          </a:blipFill>
          <a:ln>
            <a:noFill/>
          </a:ln>
        </p:spPr>
      </p:sp>
      <p:sp>
        <p:nvSpPr>
          <p:cNvPr id="73" name="Google Shape;73;p18"/>
          <p:cNvSpPr/>
          <p:nvPr/>
        </p:nvSpPr>
        <p:spPr>
          <a:xfrm>
            <a:off x="-1486429" y="-2463857"/>
            <a:ext cx="6794500" cy="6794500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8"/>
          <p:cNvSpPr/>
          <p:nvPr/>
        </p:nvSpPr>
        <p:spPr>
          <a:xfrm>
            <a:off x="3851993" y="167243"/>
            <a:ext cx="922357" cy="404684"/>
          </a:xfrm>
          <a:custGeom>
            <a:avLst/>
            <a:gdLst/>
            <a:ahLst/>
            <a:cxnLst/>
            <a:rect l="l" t="t" r="r" b="b"/>
            <a:pathLst>
              <a:path w="1844714" h="809368" extrusionOk="0">
                <a:moveTo>
                  <a:pt x="0" y="0"/>
                </a:moveTo>
                <a:lnTo>
                  <a:pt x="1844714" y="0"/>
                </a:lnTo>
                <a:lnTo>
                  <a:pt x="1844714" y="809368"/>
                </a:lnTo>
                <a:lnTo>
                  <a:pt x="0" y="809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75" name="Google Shape;75;p18"/>
          <p:cNvCxnSpPr/>
          <p:nvPr/>
        </p:nvCxnSpPr>
        <p:spPr>
          <a:xfrm>
            <a:off x="4937899" y="230112"/>
            <a:ext cx="0" cy="279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8"/>
          <p:cNvSpPr txBox="1"/>
          <p:nvPr/>
        </p:nvSpPr>
        <p:spPr>
          <a:xfrm>
            <a:off x="5099824" y="205086"/>
            <a:ext cx="2213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3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700"/>
          </a:p>
        </p:txBody>
      </p:sp>
      <p:pic>
        <p:nvPicPr>
          <p:cNvPr id="77" name="Google Shape;77;p18"/>
          <p:cNvPicPr preferRelativeResize="0"/>
          <p:nvPr/>
        </p:nvPicPr>
        <p:blipFill rotWithShape="1">
          <a:blip r:embed="rId5">
            <a:alphaModFix/>
          </a:blip>
          <a:srcRect l="56642"/>
          <a:stretch/>
        </p:blipFill>
        <p:spPr>
          <a:xfrm>
            <a:off x="0" y="-169046"/>
            <a:ext cx="3560601" cy="548159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8"/>
          <p:cNvSpPr/>
          <p:nvPr/>
        </p:nvSpPr>
        <p:spPr>
          <a:xfrm>
            <a:off x="3560603" y="1449959"/>
            <a:ext cx="7654829" cy="2243582"/>
          </a:xfrm>
          <a:custGeom>
            <a:avLst/>
            <a:gdLst/>
            <a:ahLst/>
            <a:cxnLst/>
            <a:rect l="l" t="t" r="r" b="b"/>
            <a:pathLst>
              <a:path w="15309658" h="4487164" extrusionOk="0">
                <a:moveTo>
                  <a:pt x="0" y="0"/>
                </a:moveTo>
                <a:lnTo>
                  <a:pt x="15309658" y="0"/>
                </a:lnTo>
                <a:lnTo>
                  <a:pt x="15309658" y="4487164"/>
                </a:lnTo>
                <a:lnTo>
                  <a:pt x="0" y="4487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70000"/>
            </a:blip>
            <a:stretch>
              <a:fillRect l="-22119"/>
            </a:stretch>
          </a:blipFill>
          <a:ln>
            <a:noFill/>
          </a:ln>
        </p:spPr>
      </p:sp>
      <p:sp>
        <p:nvSpPr>
          <p:cNvPr id="79" name="Google Shape;79;p18"/>
          <p:cNvSpPr txBox="1"/>
          <p:nvPr/>
        </p:nvSpPr>
        <p:spPr>
          <a:xfrm>
            <a:off x="3792125" y="1575500"/>
            <a:ext cx="5115900" cy="19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" sz="4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 to Problem Solving</a:t>
            </a:r>
            <a:endParaRPr sz="5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Intensive Bootcamp</a:t>
            </a:r>
            <a:endParaRPr sz="2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3792125" y="3812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(isi nama kamu)</a:t>
            </a:r>
            <a:endParaRPr sz="23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0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110" name="Google Shape;110;p2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20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114" name="Google Shape;114;p2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20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391625" y="210900"/>
            <a:ext cx="76692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32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Mini Task</a:t>
            </a:r>
            <a:endParaRPr sz="3200" b="1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405450" y="975625"/>
            <a:ext cx="7864500" cy="20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Halojek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company with 2 main product</a:t>
            </a:r>
            <a:r>
              <a:rPr lang="en" sz="1800" dirty="0">
                <a:solidFill>
                  <a:schemeClr val="dk1"/>
                </a:solidFill>
              </a:rPr>
              <a:t>:</a:t>
            </a:r>
            <a:endParaRPr sz="1800" dirty="0">
              <a:solidFill>
                <a:schemeClr val="dk1"/>
              </a:solidFill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dirty="0">
                <a:solidFill>
                  <a:schemeClr val="dk1"/>
                </a:solidFill>
              </a:rPr>
              <a:t>Halofood : a service to provide food delivery</a:t>
            </a:r>
            <a:endParaRPr sz="1800" dirty="0">
              <a:solidFill>
                <a:schemeClr val="dk1"/>
              </a:solidFill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dirty="0">
                <a:solidFill>
                  <a:schemeClr val="dk1"/>
                </a:solidFill>
              </a:rPr>
              <a:t>Haloride : a service to provide mobility using motor cycles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The revenue on this quarter (Q3, 23) is decreased for 50% compared to same quarter last year (Q3, 22)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1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132" name="Google Shape;132;p21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21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136" name="Google Shape;136;p21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21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391625" y="210900"/>
            <a:ext cx="76692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32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Mini Task (Cont)</a:t>
            </a:r>
            <a:endParaRPr sz="3200" b="1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405450" y="975625"/>
            <a:ext cx="7864500" cy="39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cost for this quarter is as follow:</a:t>
            </a:r>
            <a:endParaRPr sz="1800">
              <a:solidFill>
                <a:schemeClr val="dk1"/>
              </a:solidFill>
            </a:endParaRPr>
          </a:p>
          <a:p>
            <a:pPr marL="9144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Marketing cost : IDR 800 Bio,</a:t>
            </a:r>
            <a:endParaRPr sz="1800">
              <a:solidFill>
                <a:schemeClr val="dk1"/>
              </a:solidFill>
            </a:endParaRPr>
          </a:p>
          <a:p>
            <a:pPr marL="9144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Labor cost: IDR 750 Bio</a:t>
            </a:r>
            <a:endParaRPr sz="1800">
              <a:solidFill>
                <a:schemeClr val="dk1"/>
              </a:solidFill>
            </a:endParaRPr>
          </a:p>
          <a:p>
            <a:pPr marL="9144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Infrastructure cost: IDR 3,500 Bio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cost for last quarter is as follow:</a:t>
            </a:r>
            <a:endParaRPr sz="1800">
              <a:solidFill>
                <a:schemeClr val="dk1"/>
              </a:solidFill>
            </a:endParaRPr>
          </a:p>
          <a:p>
            <a:pPr marL="9144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Marketing cost : IDR 600 Bio,</a:t>
            </a:r>
            <a:endParaRPr sz="1800">
              <a:solidFill>
                <a:schemeClr val="dk1"/>
              </a:solidFill>
            </a:endParaRPr>
          </a:p>
          <a:p>
            <a:pPr marL="9144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Labor cost: IDR 600 Bio</a:t>
            </a:r>
            <a:endParaRPr sz="1800">
              <a:solidFill>
                <a:schemeClr val="dk1"/>
              </a:solidFill>
            </a:endParaRPr>
          </a:p>
          <a:p>
            <a:pPr marL="9144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Infrastructure cost: IDR 2000 Bio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Objective: </a:t>
            </a:r>
            <a:r>
              <a:rPr lang="en" sz="1800">
                <a:solidFill>
                  <a:schemeClr val="dk1"/>
                </a:solidFill>
              </a:rPr>
              <a:t>Develop problem solving framework for the case above, you are a data analyst to deep dive the root cause of cost increasing on this quarter and also provide the alternative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2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54" name="Google Shape;154;p2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22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58" name="Google Shape;158;p2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22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>
            <a:spLocks noGrp="1"/>
          </p:cNvSpPr>
          <p:nvPr>
            <p:ph type="title" idx="4294967295"/>
          </p:nvPr>
        </p:nvSpPr>
        <p:spPr>
          <a:xfrm>
            <a:off x="348275" y="210200"/>
            <a:ext cx="800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600" b="0">
                <a:solidFill>
                  <a:srgbClr val="18919B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Step 1: Clarify the Problem</a:t>
            </a:r>
            <a:endParaRPr sz="2600" b="0">
              <a:solidFill>
                <a:srgbClr val="18919B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1073151" y="1180700"/>
            <a:ext cx="3006224" cy="9405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Ideal Condition</a:t>
            </a:r>
            <a:r>
              <a:rPr lang="en" dirty="0"/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/>
              <a:t>Pendapatan</a:t>
            </a:r>
            <a:r>
              <a:rPr lang="en-ID" sz="1200" dirty="0"/>
              <a:t> Q3, 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i="1" dirty="0"/>
              <a:t>125 Bio</a:t>
            </a:r>
            <a:endParaRPr lang="en" sz="1200" b="1" i="1" dirty="0"/>
          </a:p>
        </p:txBody>
      </p:sp>
      <p:sp>
        <p:nvSpPr>
          <p:cNvPr id="172" name="Google Shape;172;p22"/>
          <p:cNvSpPr/>
          <p:nvPr/>
        </p:nvSpPr>
        <p:spPr>
          <a:xfrm>
            <a:off x="1375463" y="3210388"/>
            <a:ext cx="2398800" cy="7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Existing Condition</a:t>
            </a:r>
            <a:r>
              <a:rPr lang="en" dirty="0"/>
              <a:t>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 err="1">
                <a:solidFill>
                  <a:schemeClr val="dk1"/>
                </a:solidFill>
              </a:rPr>
              <a:t>Pendapatan</a:t>
            </a:r>
            <a:r>
              <a:rPr lang="en-ID" sz="1100" dirty="0">
                <a:solidFill>
                  <a:schemeClr val="dk1"/>
                </a:solidFill>
              </a:rPr>
              <a:t> Q3, 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b="1" i="1" dirty="0">
                <a:solidFill>
                  <a:schemeClr val="dk1"/>
                </a:solidFill>
              </a:rPr>
              <a:t>50 Bio</a:t>
            </a:r>
            <a:endParaRPr sz="1100" b="1" i="1" dirty="0"/>
          </a:p>
        </p:txBody>
      </p:sp>
      <p:cxnSp>
        <p:nvCxnSpPr>
          <p:cNvPr id="173" name="Google Shape;173;p22"/>
          <p:cNvCxnSpPr>
            <a:cxnSpLocks/>
            <a:stCxn id="171" idx="2"/>
            <a:endCxn id="172" idx="0"/>
          </p:cNvCxnSpPr>
          <p:nvPr/>
        </p:nvCxnSpPr>
        <p:spPr>
          <a:xfrm flipH="1">
            <a:off x="2574863" y="2121200"/>
            <a:ext cx="1400" cy="108918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stealth" w="med" len="med"/>
          </a:ln>
        </p:spPr>
      </p:cxnSp>
      <p:sp>
        <p:nvSpPr>
          <p:cNvPr id="174" name="Google Shape;174;p22"/>
          <p:cNvSpPr/>
          <p:nvPr/>
        </p:nvSpPr>
        <p:spPr>
          <a:xfrm>
            <a:off x="4079374" y="2365741"/>
            <a:ext cx="2066243" cy="940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>
                    <a:lumMod val="95000"/>
                  </a:schemeClr>
                </a:solidFill>
              </a:rPr>
              <a:t>Gap:</a:t>
            </a:r>
            <a:endParaRPr b="1" dirty="0">
              <a:solidFill>
                <a:schemeClr val="bg1">
                  <a:lumMod val="9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bg1">
                    <a:lumMod val="95000"/>
                  </a:schemeClr>
                </a:solidFill>
              </a:rPr>
              <a:t>Pendapatan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</a:rPr>
              <a:t> Q3, 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i="1" dirty="0">
                <a:solidFill>
                  <a:schemeClr val="bg1">
                    <a:lumMod val="95000"/>
                  </a:schemeClr>
                </a:solidFill>
              </a:rPr>
              <a:t>75 Bio</a:t>
            </a:r>
            <a:endParaRPr b="1" i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75" name="Google Shape;175;p22"/>
          <p:cNvCxnSpPr>
            <a:cxnSpLocks/>
            <a:stCxn id="172" idx="0"/>
            <a:endCxn id="174" idx="1"/>
          </p:cNvCxnSpPr>
          <p:nvPr/>
        </p:nvCxnSpPr>
        <p:spPr>
          <a:xfrm rot="5400000" flipH="1" flipV="1">
            <a:off x="3139920" y="2270935"/>
            <a:ext cx="374397" cy="1504511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stealth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3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82" name="Google Shape;182;p2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23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86" name="Google Shape;186;p2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23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>
            <a:spLocks noGrp="1"/>
          </p:cNvSpPr>
          <p:nvPr>
            <p:ph type="title" idx="4294967295"/>
          </p:nvPr>
        </p:nvSpPr>
        <p:spPr>
          <a:xfrm>
            <a:off x="348275" y="210200"/>
            <a:ext cx="8009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200" b="1">
                <a:solidFill>
                  <a:srgbClr val="18919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2: Breakdown the Problem</a:t>
            </a:r>
            <a:endParaRPr sz="3200" b="1">
              <a:solidFill>
                <a:srgbClr val="1891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728263" y="1180700"/>
            <a:ext cx="2398800" cy="9405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Ideal Condition</a:t>
            </a:r>
            <a:r>
              <a:rPr lang="en" dirty="0"/>
              <a:t>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/>
              <a:t>Pendapatan</a:t>
            </a:r>
            <a:r>
              <a:rPr lang="en-ID" sz="1200" dirty="0"/>
              <a:t> Q3, 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i="1" dirty="0"/>
              <a:t>125 Bio</a:t>
            </a:r>
            <a:endParaRPr lang="en" sz="1200" b="1" i="1" dirty="0"/>
          </a:p>
        </p:txBody>
      </p:sp>
      <p:sp>
        <p:nvSpPr>
          <p:cNvPr id="200" name="Google Shape;200;p23"/>
          <p:cNvSpPr/>
          <p:nvPr/>
        </p:nvSpPr>
        <p:spPr>
          <a:xfrm>
            <a:off x="728263" y="3210388"/>
            <a:ext cx="2398800" cy="7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Existing Condition</a:t>
            </a:r>
            <a:r>
              <a:rPr lang="en" dirty="0"/>
              <a:t>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dk1"/>
                </a:solidFill>
              </a:rPr>
              <a:t>Pendapatan</a:t>
            </a:r>
            <a:r>
              <a:rPr lang="es-ES" sz="1200" dirty="0">
                <a:solidFill>
                  <a:schemeClr val="dk1"/>
                </a:solidFill>
              </a:rPr>
              <a:t> Q3, 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1" dirty="0">
                <a:solidFill>
                  <a:schemeClr val="dk1"/>
                </a:solidFill>
              </a:rPr>
              <a:t>50 Bio</a:t>
            </a:r>
            <a:endParaRPr lang="es-ES" sz="1200" b="1" i="1" dirty="0"/>
          </a:p>
        </p:txBody>
      </p:sp>
      <p:cxnSp>
        <p:nvCxnSpPr>
          <p:cNvPr id="201" name="Google Shape;201;p23"/>
          <p:cNvCxnSpPr>
            <a:stCxn id="199" idx="2"/>
            <a:endCxn id="200" idx="0"/>
          </p:cNvCxnSpPr>
          <p:nvPr/>
        </p:nvCxnSpPr>
        <p:spPr>
          <a:xfrm>
            <a:off x="1927663" y="2121200"/>
            <a:ext cx="0" cy="108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stealth" w="med" len="med"/>
          </a:ln>
        </p:spPr>
      </p:cxnSp>
      <p:sp>
        <p:nvSpPr>
          <p:cNvPr id="202" name="Google Shape;202;p23"/>
          <p:cNvSpPr/>
          <p:nvPr/>
        </p:nvSpPr>
        <p:spPr>
          <a:xfrm>
            <a:off x="3211034" y="2195613"/>
            <a:ext cx="1725641" cy="940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>
                    <a:lumMod val="95000"/>
                  </a:schemeClr>
                </a:solidFill>
              </a:rPr>
              <a:t>Gap:</a:t>
            </a:r>
            <a:endParaRPr b="1" dirty="0">
              <a:solidFill>
                <a:schemeClr val="bg1">
                  <a:lumMod val="9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bg1">
                    <a:lumMod val="95000"/>
                  </a:schemeClr>
                </a:solidFill>
              </a:rPr>
              <a:t>Pendapatan</a:t>
            </a: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 Q3, 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1" dirty="0">
                <a:solidFill>
                  <a:schemeClr val="bg1">
                    <a:lumMod val="95000"/>
                  </a:schemeClr>
                </a:solidFill>
              </a:rPr>
              <a:t>75 Bio</a:t>
            </a:r>
          </a:p>
        </p:txBody>
      </p:sp>
      <p:cxnSp>
        <p:nvCxnSpPr>
          <p:cNvPr id="203" name="Google Shape;203;p23"/>
          <p:cNvCxnSpPr>
            <a:cxnSpLocks/>
            <a:stCxn id="200" idx="0"/>
            <a:endCxn id="202" idx="1"/>
          </p:cNvCxnSpPr>
          <p:nvPr/>
        </p:nvCxnSpPr>
        <p:spPr>
          <a:xfrm rot="5400000" flipH="1" flipV="1">
            <a:off x="2297086" y="2296441"/>
            <a:ext cx="544525" cy="1283371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stealth" w="med" len="med"/>
          </a:ln>
        </p:spPr>
      </p:cxnSp>
      <p:sp>
        <p:nvSpPr>
          <p:cNvPr id="204" name="Google Shape;204;p23"/>
          <p:cNvSpPr/>
          <p:nvPr/>
        </p:nvSpPr>
        <p:spPr>
          <a:xfrm>
            <a:off x="5516100" y="1460077"/>
            <a:ext cx="1361700" cy="7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 err="1">
                <a:solidFill>
                  <a:schemeClr val="dk1"/>
                </a:solidFill>
              </a:rPr>
              <a:t>HaloRide</a:t>
            </a:r>
            <a:endParaRPr lang="en-US" sz="1200" dirty="0">
              <a:solidFill>
                <a:schemeClr val="dk1"/>
              </a:solidFill>
            </a:endParaRPr>
          </a:p>
          <a:p>
            <a:pPr algn="ctr"/>
            <a:r>
              <a:rPr lang="en-US" sz="1200" b="1" i="1" dirty="0">
                <a:solidFill>
                  <a:schemeClr val="dk1"/>
                </a:solidFill>
              </a:rPr>
              <a:t>30 Bio</a:t>
            </a:r>
          </a:p>
        </p:txBody>
      </p:sp>
      <p:sp>
        <p:nvSpPr>
          <p:cNvPr id="205" name="Google Shape;205;p23"/>
          <p:cNvSpPr/>
          <p:nvPr/>
        </p:nvSpPr>
        <p:spPr>
          <a:xfrm>
            <a:off x="5516100" y="2684688"/>
            <a:ext cx="1361700" cy="752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 err="1">
                <a:solidFill>
                  <a:schemeClr val="dk1"/>
                </a:solidFill>
              </a:rPr>
              <a:t>HaloFood</a:t>
            </a:r>
            <a:endParaRPr lang="en-US" sz="1200" dirty="0">
              <a:solidFill>
                <a:schemeClr val="dk1"/>
              </a:solidFill>
            </a:endParaRPr>
          </a:p>
          <a:p>
            <a:pPr algn="ctr"/>
            <a:r>
              <a:rPr lang="en-US" sz="12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 Bio</a:t>
            </a:r>
          </a:p>
        </p:txBody>
      </p:sp>
      <p:cxnSp>
        <p:nvCxnSpPr>
          <p:cNvPr id="206" name="Google Shape;206;p23"/>
          <p:cNvCxnSpPr>
            <a:cxnSpLocks/>
            <a:stCxn id="202" idx="3"/>
            <a:endCxn id="205" idx="1"/>
          </p:cNvCxnSpPr>
          <p:nvPr/>
        </p:nvCxnSpPr>
        <p:spPr>
          <a:xfrm>
            <a:off x="4936675" y="2665863"/>
            <a:ext cx="579425" cy="3950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3"/>
          <p:cNvCxnSpPr>
            <a:cxnSpLocks/>
            <a:stCxn id="202" idx="3"/>
            <a:endCxn id="204" idx="1"/>
          </p:cNvCxnSpPr>
          <p:nvPr/>
        </p:nvCxnSpPr>
        <p:spPr>
          <a:xfrm flipV="1">
            <a:off x="4936675" y="1836277"/>
            <a:ext cx="579425" cy="82958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208;p23"/>
          <p:cNvSpPr/>
          <p:nvPr/>
        </p:nvSpPr>
        <p:spPr>
          <a:xfrm>
            <a:off x="7512503" y="2001425"/>
            <a:ext cx="1361700" cy="6195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Meal Kits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/>
              <a:t>30 Bio</a:t>
            </a:r>
          </a:p>
        </p:txBody>
      </p:sp>
      <p:cxnSp>
        <p:nvCxnSpPr>
          <p:cNvPr id="209" name="Google Shape;209;p23"/>
          <p:cNvCxnSpPr>
            <a:stCxn id="205" idx="3"/>
            <a:endCxn id="208" idx="1"/>
          </p:cNvCxnSpPr>
          <p:nvPr/>
        </p:nvCxnSpPr>
        <p:spPr>
          <a:xfrm rot="10800000" flipH="1">
            <a:off x="6877800" y="2311188"/>
            <a:ext cx="634800" cy="7497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23"/>
          <p:cNvSpPr/>
          <p:nvPr/>
        </p:nvSpPr>
        <p:spPr>
          <a:xfrm>
            <a:off x="7512503" y="2744975"/>
            <a:ext cx="1361700" cy="61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Grocery Delivery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/>
              <a:t>5 Bio</a:t>
            </a:r>
          </a:p>
        </p:txBody>
      </p:sp>
      <p:sp>
        <p:nvSpPr>
          <p:cNvPr id="211" name="Google Shape;211;p23"/>
          <p:cNvSpPr/>
          <p:nvPr/>
        </p:nvSpPr>
        <p:spPr>
          <a:xfrm>
            <a:off x="7512503" y="3488525"/>
            <a:ext cx="1361700" cy="61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UMKM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/>
              <a:t>10 Bio</a:t>
            </a:r>
            <a:endParaRPr b="1" i="1" dirty="0"/>
          </a:p>
        </p:txBody>
      </p:sp>
      <p:cxnSp>
        <p:nvCxnSpPr>
          <p:cNvPr id="212" name="Google Shape;212;p23"/>
          <p:cNvCxnSpPr>
            <a:stCxn id="205" idx="3"/>
            <a:endCxn id="210" idx="1"/>
          </p:cNvCxnSpPr>
          <p:nvPr/>
        </p:nvCxnSpPr>
        <p:spPr>
          <a:xfrm rot="10800000" flipH="1">
            <a:off x="6877800" y="3054588"/>
            <a:ext cx="634800" cy="63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3"/>
          <p:cNvCxnSpPr>
            <a:stCxn id="205" idx="3"/>
            <a:endCxn id="211" idx="1"/>
          </p:cNvCxnSpPr>
          <p:nvPr/>
        </p:nvCxnSpPr>
        <p:spPr>
          <a:xfrm>
            <a:off x="6877800" y="3060888"/>
            <a:ext cx="634800" cy="7374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4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220" name="Google Shape;220;p24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24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224" name="Google Shape;224;p24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24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35" name="Google Shape;23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4"/>
          <p:cNvSpPr txBox="1">
            <a:spLocks noGrp="1"/>
          </p:cNvSpPr>
          <p:nvPr>
            <p:ph type="title" idx="4294967295"/>
          </p:nvPr>
        </p:nvSpPr>
        <p:spPr>
          <a:xfrm>
            <a:off x="348275" y="210200"/>
            <a:ext cx="800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600">
                <a:solidFill>
                  <a:srgbClr val="18919B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Step 3: Set the Objective</a:t>
            </a:r>
            <a:endParaRPr sz="2600" b="0">
              <a:solidFill>
                <a:srgbClr val="18919B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5539562" y="1143827"/>
            <a:ext cx="3077679" cy="18835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dirty="0">
                <a:solidFill>
                  <a:schemeClr val="tx1"/>
                </a:solidFill>
              </a:rPr>
              <a:t>Objective</a:t>
            </a:r>
            <a:endParaRPr lang="en" sz="1600" b="1" u="sng" dirty="0">
              <a:solidFill>
                <a:schemeClr val="tx1"/>
              </a:solidFill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dirty="0">
                <a:solidFill>
                  <a:schemeClr val="tx1"/>
                </a:solidFill>
              </a:rPr>
              <a:t>Tingkatkan pendapatan menjadi </a:t>
            </a:r>
            <a:r>
              <a:rPr lang="en" sz="1600" b="1" u="sng" dirty="0">
                <a:solidFill>
                  <a:schemeClr val="tx1"/>
                </a:solidFill>
              </a:rPr>
              <a:t>50 Bio</a:t>
            </a:r>
            <a:r>
              <a:rPr lang="en" sz="1600" b="1" dirty="0">
                <a:solidFill>
                  <a:schemeClr val="tx1"/>
                </a:solidFill>
              </a:rPr>
              <a:t> untuk Meal Kits </a:t>
            </a:r>
            <a:r>
              <a:rPr lang="en" sz="1600" dirty="0">
                <a:solidFill>
                  <a:schemeClr val="tx1"/>
                </a:solidFill>
              </a:rPr>
              <a:t>melalui peningkatan conversion rate antara Consider to Buy dan Purchase pada </a:t>
            </a:r>
            <a:r>
              <a:rPr lang="en" sz="1600" b="1" u="sng" dirty="0">
                <a:solidFill>
                  <a:schemeClr val="tx1"/>
                </a:solidFill>
              </a:rPr>
              <a:t>Q3, 2024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A5BF4B-A4A7-51FF-B8C1-F95E651ECAE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019" t="28632" r="1917" b="17732"/>
          <a:stretch/>
        </p:blipFill>
        <p:spPr>
          <a:xfrm>
            <a:off x="499103" y="903615"/>
            <a:ext cx="4453929" cy="1677587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C4B91DE4-463B-B151-D5C2-F00A4EC67BC4}"/>
              </a:ext>
            </a:extLst>
          </p:cNvPr>
          <p:cNvSpPr/>
          <p:nvPr/>
        </p:nvSpPr>
        <p:spPr>
          <a:xfrm>
            <a:off x="5099175" y="1441674"/>
            <a:ext cx="342012" cy="20201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B40D740-75D9-C252-20D0-7BD9FCAD63B5}"/>
              </a:ext>
            </a:extLst>
          </p:cNvPr>
          <p:cNvSpPr/>
          <p:nvPr/>
        </p:nvSpPr>
        <p:spPr>
          <a:xfrm rot="5400000">
            <a:off x="3335967" y="2561536"/>
            <a:ext cx="342012" cy="20201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2F6C215-D147-3ED2-DBBD-F40103FBE0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0992020"/>
              </p:ext>
            </p:extLst>
          </p:nvPr>
        </p:nvGraphicFramePr>
        <p:xfrm>
          <a:off x="720691" y="3590536"/>
          <a:ext cx="5615096" cy="1059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BC8E3741-B340-9196-ED66-02C5A47BE941}"/>
              </a:ext>
            </a:extLst>
          </p:cNvPr>
          <p:cNvSpPr/>
          <p:nvPr/>
        </p:nvSpPr>
        <p:spPr>
          <a:xfrm>
            <a:off x="1647675" y="3428875"/>
            <a:ext cx="633412" cy="363599"/>
          </a:xfrm>
          <a:prstGeom prst="curvedDownArrow">
            <a:avLst>
              <a:gd name="adj1" fmla="val 17974"/>
              <a:gd name="adj2" fmla="val 50514"/>
              <a:gd name="adj3" fmla="val 3681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13724999-4640-8906-1A86-7D08781BD641}"/>
              </a:ext>
            </a:extLst>
          </p:cNvPr>
          <p:cNvSpPr/>
          <p:nvPr/>
        </p:nvSpPr>
        <p:spPr>
          <a:xfrm>
            <a:off x="2995836" y="3428874"/>
            <a:ext cx="633412" cy="363599"/>
          </a:xfrm>
          <a:prstGeom prst="curvedDownArrow">
            <a:avLst>
              <a:gd name="adj1" fmla="val 17974"/>
              <a:gd name="adj2" fmla="val 50514"/>
              <a:gd name="adj3" fmla="val 3681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59DACDD5-9294-9AA9-99BD-0E2A617F8679}"/>
              </a:ext>
            </a:extLst>
          </p:cNvPr>
          <p:cNvSpPr/>
          <p:nvPr/>
        </p:nvSpPr>
        <p:spPr>
          <a:xfrm>
            <a:off x="4297461" y="3428873"/>
            <a:ext cx="633412" cy="363599"/>
          </a:xfrm>
          <a:prstGeom prst="curvedDownArrow">
            <a:avLst>
              <a:gd name="adj1" fmla="val 17974"/>
              <a:gd name="adj2" fmla="val 50514"/>
              <a:gd name="adj3" fmla="val 3681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9B2EA8-9270-0AEA-B2F5-AB8C5DF20C2E}"/>
              </a:ext>
            </a:extLst>
          </p:cNvPr>
          <p:cNvSpPr txBox="1"/>
          <p:nvPr/>
        </p:nvSpPr>
        <p:spPr>
          <a:xfrm>
            <a:off x="1668639" y="3152446"/>
            <a:ext cx="633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88%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E56A1C-3A53-2031-1E3B-7707202DB9F1}"/>
              </a:ext>
            </a:extLst>
          </p:cNvPr>
          <p:cNvSpPr txBox="1"/>
          <p:nvPr/>
        </p:nvSpPr>
        <p:spPr>
          <a:xfrm>
            <a:off x="1012367" y="3421253"/>
            <a:ext cx="633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2700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735A35-1031-AD0A-7127-090D60F95582}"/>
              </a:ext>
            </a:extLst>
          </p:cNvPr>
          <p:cNvSpPr txBox="1"/>
          <p:nvPr/>
        </p:nvSpPr>
        <p:spPr>
          <a:xfrm>
            <a:off x="2307485" y="3421252"/>
            <a:ext cx="633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2400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B546C-6F5A-98C6-6658-3A7B4F788162}"/>
              </a:ext>
            </a:extLst>
          </p:cNvPr>
          <p:cNvSpPr txBox="1"/>
          <p:nvPr/>
        </p:nvSpPr>
        <p:spPr>
          <a:xfrm>
            <a:off x="3016800" y="3152446"/>
            <a:ext cx="633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22%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35DDC4-A417-11D1-7AB8-55EC4B9EC83E}"/>
              </a:ext>
            </a:extLst>
          </p:cNvPr>
          <p:cNvSpPr txBox="1"/>
          <p:nvPr/>
        </p:nvSpPr>
        <p:spPr>
          <a:xfrm>
            <a:off x="3620099" y="3416367"/>
            <a:ext cx="633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500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7EA9A3-5474-864A-CDEC-AFCEAD42917D}"/>
              </a:ext>
            </a:extLst>
          </p:cNvPr>
          <p:cNvSpPr txBox="1"/>
          <p:nvPr/>
        </p:nvSpPr>
        <p:spPr>
          <a:xfrm>
            <a:off x="4319620" y="3161438"/>
            <a:ext cx="633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80%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B0E13B-6ABE-D387-E9CC-78F15A4AD821}"/>
              </a:ext>
            </a:extLst>
          </p:cNvPr>
          <p:cNvSpPr txBox="1"/>
          <p:nvPr/>
        </p:nvSpPr>
        <p:spPr>
          <a:xfrm>
            <a:off x="4999918" y="3421252"/>
            <a:ext cx="633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400</a:t>
            </a:r>
            <a:endParaRPr lang="en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5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248" name="Google Shape;248;p2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25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252" name="Google Shape;252;p2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25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63" name="Google Shape;26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5"/>
          <p:cNvSpPr txBox="1">
            <a:spLocks noGrp="1"/>
          </p:cNvSpPr>
          <p:nvPr>
            <p:ph type="title" idx="4294967295"/>
          </p:nvPr>
        </p:nvSpPr>
        <p:spPr>
          <a:xfrm>
            <a:off x="348275" y="210200"/>
            <a:ext cx="800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600">
                <a:solidFill>
                  <a:srgbClr val="18919B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Step 4: Define the root cause</a:t>
            </a:r>
            <a:endParaRPr sz="2600" b="0">
              <a:solidFill>
                <a:srgbClr val="18919B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62F3C-A352-EE1D-5A4B-64BF40A806A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963" t="20658" r="2566" b="17308"/>
          <a:stretch/>
        </p:blipFill>
        <p:spPr>
          <a:xfrm>
            <a:off x="472028" y="817686"/>
            <a:ext cx="5235368" cy="229765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29DF949-63AE-5863-EF33-6EE599BB9A59}"/>
              </a:ext>
            </a:extLst>
          </p:cNvPr>
          <p:cNvSpPr/>
          <p:nvPr/>
        </p:nvSpPr>
        <p:spPr>
          <a:xfrm rot="5400000">
            <a:off x="4968933" y="2629776"/>
            <a:ext cx="623802" cy="34732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Google Shape;297;p26">
            <a:extLst>
              <a:ext uri="{FF2B5EF4-FFF2-40B4-BE49-F238E27FC236}">
                <a16:creationId xmlns:a16="http://schemas.microsoft.com/office/drawing/2014/main" id="{3E5C4E0F-C589-D333-42B3-B45278E69FFB}"/>
              </a:ext>
            </a:extLst>
          </p:cNvPr>
          <p:cNvSpPr txBox="1">
            <a:spLocks/>
          </p:cNvSpPr>
          <p:nvPr/>
        </p:nvSpPr>
        <p:spPr>
          <a:xfrm>
            <a:off x="1433416" y="3232302"/>
            <a:ext cx="6105068" cy="276999"/>
          </a:xfrm>
          <a:prstGeom prst="rect">
            <a:avLst/>
          </a:prstGeom>
          <a:solidFill>
            <a:srgbClr val="FA4006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100"/>
            </a:pPr>
            <a:r>
              <a:rPr lang="en-US" sz="1800" b="1" u="sng" dirty="0">
                <a:solidFill>
                  <a:schemeClr val="bg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K</a:t>
            </a:r>
            <a:r>
              <a:rPr lang="en-ID" sz="1800" b="1" u="sng" dirty="0" err="1">
                <a:solidFill>
                  <a:schemeClr val="bg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enapa</a:t>
            </a:r>
            <a:r>
              <a:rPr lang="en-ID" sz="1800" dirty="0">
                <a:solidFill>
                  <a:schemeClr val="bg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terjadi</a:t>
            </a:r>
            <a:r>
              <a:rPr lang="en-ID" sz="1800" dirty="0">
                <a:solidFill>
                  <a:schemeClr val="bg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peningkatan</a:t>
            </a:r>
            <a:r>
              <a:rPr lang="en-ID" sz="1800" dirty="0">
                <a:solidFill>
                  <a:schemeClr val="bg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biaya</a:t>
            </a:r>
            <a:r>
              <a:rPr lang="en-ID" sz="1800" dirty="0">
                <a:solidFill>
                  <a:schemeClr val="bg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?</a:t>
            </a:r>
            <a:endParaRPr lang="en-ID" sz="1800" b="1" u="sng" dirty="0">
              <a:solidFill>
                <a:schemeClr val="bg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B43471-3176-C665-50CF-CF05592E941F}"/>
              </a:ext>
            </a:extLst>
          </p:cNvPr>
          <p:cNvSpPr/>
          <p:nvPr/>
        </p:nvSpPr>
        <p:spPr>
          <a:xfrm>
            <a:off x="1226251" y="3626739"/>
            <a:ext cx="720000" cy="315010"/>
          </a:xfrm>
          <a:custGeom>
            <a:avLst/>
            <a:gdLst>
              <a:gd name="connsiteX0" fmla="*/ 0 w 720000"/>
              <a:gd name="connsiteY0" fmla="*/ 0 h 315010"/>
              <a:gd name="connsiteX1" fmla="*/ 720000 w 720000"/>
              <a:gd name="connsiteY1" fmla="*/ 0 h 315010"/>
              <a:gd name="connsiteX2" fmla="*/ 720000 w 720000"/>
              <a:gd name="connsiteY2" fmla="*/ 315010 h 315010"/>
              <a:gd name="connsiteX3" fmla="*/ 0 w 720000"/>
              <a:gd name="connsiteY3" fmla="*/ 315010 h 315010"/>
              <a:gd name="connsiteX4" fmla="*/ 0 w 720000"/>
              <a:gd name="connsiteY4" fmla="*/ 0 h 31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00" h="315010">
                <a:moveTo>
                  <a:pt x="0" y="0"/>
                </a:moveTo>
                <a:lnTo>
                  <a:pt x="720000" y="0"/>
                </a:lnTo>
                <a:lnTo>
                  <a:pt x="720000" y="315010"/>
                </a:lnTo>
                <a:lnTo>
                  <a:pt x="0" y="31501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Promotion</a:t>
            </a:r>
            <a:endParaRPr lang="en-ID" sz="10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5B0EB2D-8760-69DF-2ACD-C29B42D7B1F4}"/>
              </a:ext>
            </a:extLst>
          </p:cNvPr>
          <p:cNvSpPr/>
          <p:nvPr/>
        </p:nvSpPr>
        <p:spPr>
          <a:xfrm>
            <a:off x="731251" y="3957500"/>
            <a:ext cx="1710000" cy="315010"/>
          </a:xfrm>
          <a:custGeom>
            <a:avLst/>
            <a:gdLst>
              <a:gd name="connsiteX0" fmla="*/ 0 w 1710000"/>
              <a:gd name="connsiteY0" fmla="*/ 0 h 315010"/>
              <a:gd name="connsiteX1" fmla="*/ 1710000 w 1710000"/>
              <a:gd name="connsiteY1" fmla="*/ 0 h 315010"/>
              <a:gd name="connsiteX2" fmla="*/ 1710000 w 1710000"/>
              <a:gd name="connsiteY2" fmla="*/ 315010 h 315010"/>
              <a:gd name="connsiteX3" fmla="*/ 0 w 1710000"/>
              <a:gd name="connsiteY3" fmla="*/ 315010 h 315010"/>
              <a:gd name="connsiteX4" fmla="*/ 0 w 1710000"/>
              <a:gd name="connsiteY4" fmla="*/ 0 h 31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0000" h="315010">
                <a:moveTo>
                  <a:pt x="0" y="0"/>
                </a:moveTo>
                <a:lnTo>
                  <a:pt x="1710000" y="0"/>
                </a:lnTo>
                <a:lnTo>
                  <a:pt x="1710000" y="315010"/>
                </a:lnTo>
                <a:lnTo>
                  <a:pt x="0" y="3150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D" sz="1000" kern="1200" dirty="0" err="1">
                <a:solidFill>
                  <a:sysClr val="windowText" lastClr="000000"/>
                </a:solidFill>
              </a:rPr>
              <a:t>Apakah</a:t>
            </a:r>
            <a:r>
              <a:rPr lang="en-ID" sz="1000" kern="1200" dirty="0">
                <a:solidFill>
                  <a:sysClr val="windowText" lastClr="000000"/>
                </a:solidFill>
              </a:rPr>
              <a:t> </a:t>
            </a:r>
            <a:r>
              <a:rPr lang="en-ID" sz="1000" kern="1200" dirty="0" err="1">
                <a:solidFill>
                  <a:sysClr val="windowText" lastClr="000000"/>
                </a:solidFill>
              </a:rPr>
              <a:t>biaya</a:t>
            </a:r>
            <a:r>
              <a:rPr lang="en-ID" sz="1000" kern="1200" dirty="0">
                <a:solidFill>
                  <a:sysClr val="windowText" lastClr="000000"/>
                </a:solidFill>
              </a:rPr>
              <a:t> </a:t>
            </a:r>
            <a:r>
              <a:rPr lang="en-ID" sz="1000" kern="1200" dirty="0" err="1">
                <a:solidFill>
                  <a:sysClr val="windowText" lastClr="000000"/>
                </a:solidFill>
              </a:rPr>
              <a:t>pemasaran</a:t>
            </a:r>
            <a:r>
              <a:rPr lang="en-ID" sz="1000" kern="1200" dirty="0">
                <a:solidFill>
                  <a:sysClr val="windowText" lastClr="000000"/>
                </a:solidFill>
              </a:rPr>
              <a:t> </a:t>
            </a:r>
            <a:r>
              <a:rPr lang="en-ID" sz="1000" kern="1200" dirty="0" err="1">
                <a:solidFill>
                  <a:sysClr val="windowText" lastClr="000000"/>
                </a:solidFill>
              </a:rPr>
              <a:t>meningkat</a:t>
            </a:r>
            <a:r>
              <a:rPr lang="en-ID" sz="1000" kern="1200" dirty="0">
                <a:solidFill>
                  <a:sysClr val="windowText" lastClr="000000"/>
                </a:solidFill>
              </a:rPr>
              <a:t> </a:t>
            </a:r>
            <a:r>
              <a:rPr lang="en-ID" sz="1000" kern="1200" dirty="0" err="1">
                <a:solidFill>
                  <a:sysClr val="windowText" lastClr="000000"/>
                </a:solidFill>
              </a:rPr>
              <a:t>secara</a:t>
            </a:r>
            <a:r>
              <a:rPr lang="en-ID" sz="1000" kern="1200" dirty="0">
                <a:solidFill>
                  <a:sysClr val="windowText" lastClr="000000"/>
                </a:solidFill>
              </a:rPr>
              <a:t> </a:t>
            </a:r>
            <a:r>
              <a:rPr lang="en-ID" sz="1000" kern="1200" dirty="0" err="1">
                <a:solidFill>
                  <a:sysClr val="windowText" lastClr="000000"/>
                </a:solidFill>
              </a:rPr>
              <a:t>signifikan</a:t>
            </a:r>
            <a:r>
              <a:rPr lang="en-ID" sz="1000" kern="1200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0BD65F1-BE2C-EE9F-D222-820DDE0375E4}"/>
              </a:ext>
            </a:extLst>
          </p:cNvPr>
          <p:cNvSpPr/>
          <p:nvPr/>
        </p:nvSpPr>
        <p:spPr>
          <a:xfrm>
            <a:off x="900001" y="4288261"/>
            <a:ext cx="1372500" cy="315010"/>
          </a:xfrm>
          <a:custGeom>
            <a:avLst/>
            <a:gdLst>
              <a:gd name="connsiteX0" fmla="*/ 0 w 1372500"/>
              <a:gd name="connsiteY0" fmla="*/ 0 h 315010"/>
              <a:gd name="connsiteX1" fmla="*/ 1372500 w 1372500"/>
              <a:gd name="connsiteY1" fmla="*/ 0 h 315010"/>
              <a:gd name="connsiteX2" fmla="*/ 1372500 w 1372500"/>
              <a:gd name="connsiteY2" fmla="*/ 315010 h 315010"/>
              <a:gd name="connsiteX3" fmla="*/ 0 w 1372500"/>
              <a:gd name="connsiteY3" fmla="*/ 315010 h 315010"/>
              <a:gd name="connsiteX4" fmla="*/ 0 w 1372500"/>
              <a:gd name="connsiteY4" fmla="*/ 0 h 31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2500" h="315010">
                <a:moveTo>
                  <a:pt x="0" y="0"/>
                </a:moveTo>
                <a:lnTo>
                  <a:pt x="1372500" y="0"/>
                </a:lnTo>
                <a:lnTo>
                  <a:pt x="1372500" y="315010"/>
                </a:lnTo>
                <a:lnTo>
                  <a:pt x="0" y="3150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D" sz="1000" kern="1200" dirty="0" err="1">
                <a:solidFill>
                  <a:sysClr val="windowText" lastClr="000000"/>
                </a:solidFill>
              </a:rPr>
              <a:t>Meningkat</a:t>
            </a:r>
            <a:r>
              <a:rPr lang="en-ID" sz="1000" kern="1200" dirty="0">
                <a:solidFill>
                  <a:sysClr val="windowText" lastClr="000000"/>
                </a:solidFill>
              </a:rPr>
              <a:t> </a:t>
            </a:r>
            <a:r>
              <a:rPr lang="en-ID" sz="1000" kern="1200" dirty="0" err="1">
                <a:solidFill>
                  <a:sysClr val="windowText" lastClr="000000"/>
                </a:solidFill>
              </a:rPr>
              <a:t>dari</a:t>
            </a:r>
            <a:r>
              <a:rPr lang="en-ID" sz="1000" kern="1200" dirty="0">
                <a:solidFill>
                  <a:sysClr val="windowText" lastClr="000000"/>
                </a:solidFill>
              </a:rPr>
              <a:t> IDR 600 Bio </a:t>
            </a:r>
            <a:r>
              <a:rPr lang="en-ID" sz="1000" kern="1200" dirty="0" err="1">
                <a:solidFill>
                  <a:sysClr val="windowText" lastClr="000000"/>
                </a:solidFill>
              </a:rPr>
              <a:t>ke</a:t>
            </a:r>
            <a:r>
              <a:rPr lang="en-ID" sz="1000" kern="1200" dirty="0">
                <a:solidFill>
                  <a:sysClr val="windowText" lastClr="000000"/>
                </a:solidFill>
              </a:rPr>
              <a:t> IDR 800 Bio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9A601D-2A58-2FFA-87F1-7581C9BA3518}"/>
              </a:ext>
            </a:extLst>
          </p:cNvPr>
          <p:cNvGrpSpPr/>
          <p:nvPr/>
        </p:nvGrpSpPr>
        <p:grpSpPr>
          <a:xfrm>
            <a:off x="3476353" y="3626741"/>
            <a:ext cx="2025000" cy="980630"/>
            <a:chOff x="3284960" y="3626741"/>
            <a:chExt cx="2025000" cy="98063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02E7EC9-B59F-EFD1-2EF2-B0064296C307}"/>
                </a:ext>
              </a:extLst>
            </p:cNvPr>
            <p:cNvSpPr/>
            <p:nvPr/>
          </p:nvSpPr>
          <p:spPr>
            <a:xfrm>
              <a:off x="3937460" y="3626741"/>
              <a:ext cx="720000" cy="316332"/>
            </a:xfrm>
            <a:custGeom>
              <a:avLst/>
              <a:gdLst>
                <a:gd name="connsiteX0" fmla="*/ 0 w 720000"/>
                <a:gd name="connsiteY0" fmla="*/ 0 h 316332"/>
                <a:gd name="connsiteX1" fmla="*/ 720000 w 720000"/>
                <a:gd name="connsiteY1" fmla="*/ 0 h 316332"/>
                <a:gd name="connsiteX2" fmla="*/ 720000 w 720000"/>
                <a:gd name="connsiteY2" fmla="*/ 316332 h 316332"/>
                <a:gd name="connsiteX3" fmla="*/ 0 w 720000"/>
                <a:gd name="connsiteY3" fmla="*/ 316332 h 316332"/>
                <a:gd name="connsiteX4" fmla="*/ 0 w 720000"/>
                <a:gd name="connsiteY4" fmla="*/ 0 h 31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316332">
                  <a:moveTo>
                    <a:pt x="0" y="0"/>
                  </a:moveTo>
                  <a:lnTo>
                    <a:pt x="720000" y="0"/>
                  </a:lnTo>
                  <a:lnTo>
                    <a:pt x="720000" y="316332"/>
                  </a:lnTo>
                  <a:lnTo>
                    <a:pt x="0" y="316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People</a:t>
              </a:r>
              <a:endParaRPr lang="en-ID" sz="1000" kern="120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B4D341F-8BDB-F316-C1FF-0387082DC342}"/>
                </a:ext>
              </a:extLst>
            </p:cNvPr>
            <p:cNvSpPr/>
            <p:nvPr/>
          </p:nvSpPr>
          <p:spPr>
            <a:xfrm>
              <a:off x="3284960" y="3958890"/>
              <a:ext cx="2025000" cy="316332"/>
            </a:xfrm>
            <a:custGeom>
              <a:avLst/>
              <a:gdLst>
                <a:gd name="connsiteX0" fmla="*/ 0 w 2025000"/>
                <a:gd name="connsiteY0" fmla="*/ 0 h 316332"/>
                <a:gd name="connsiteX1" fmla="*/ 2025000 w 2025000"/>
                <a:gd name="connsiteY1" fmla="*/ 0 h 316332"/>
                <a:gd name="connsiteX2" fmla="*/ 2025000 w 2025000"/>
                <a:gd name="connsiteY2" fmla="*/ 316332 h 316332"/>
                <a:gd name="connsiteX3" fmla="*/ 0 w 2025000"/>
                <a:gd name="connsiteY3" fmla="*/ 316332 h 316332"/>
                <a:gd name="connsiteX4" fmla="*/ 0 w 2025000"/>
                <a:gd name="connsiteY4" fmla="*/ 0 h 31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5000" h="316332">
                  <a:moveTo>
                    <a:pt x="0" y="0"/>
                  </a:moveTo>
                  <a:lnTo>
                    <a:pt x="2025000" y="0"/>
                  </a:lnTo>
                  <a:lnTo>
                    <a:pt x="2025000" y="316332"/>
                  </a:lnTo>
                  <a:lnTo>
                    <a:pt x="0" y="316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1000" kern="1200" dirty="0" err="1">
                  <a:solidFill>
                    <a:sysClr val="windowText" lastClr="000000"/>
                  </a:solidFill>
                </a:rPr>
                <a:t>Apakah</a:t>
              </a:r>
              <a:r>
                <a:rPr lang="en-ID" sz="1000" kern="1200" dirty="0">
                  <a:solidFill>
                    <a:sysClr val="windowText" lastClr="000000"/>
                  </a:solidFill>
                </a:rPr>
                <a:t> </a:t>
              </a:r>
              <a:r>
                <a:rPr lang="en-ID" sz="1000" kern="1200" dirty="0" err="1">
                  <a:solidFill>
                    <a:sysClr val="windowText" lastClr="000000"/>
                  </a:solidFill>
                </a:rPr>
                <a:t>terjadi</a:t>
              </a:r>
              <a:r>
                <a:rPr lang="en-ID" sz="1000" kern="1200" dirty="0">
                  <a:solidFill>
                    <a:sysClr val="windowText" lastClr="000000"/>
                  </a:solidFill>
                </a:rPr>
                <a:t> </a:t>
              </a:r>
              <a:r>
                <a:rPr lang="en-ID" sz="1000" kern="1200" dirty="0" err="1">
                  <a:solidFill>
                    <a:sysClr val="windowText" lastClr="000000"/>
                  </a:solidFill>
                </a:rPr>
                <a:t>peningkatan</a:t>
              </a:r>
              <a:r>
                <a:rPr lang="en-ID" sz="1000" kern="1200" dirty="0">
                  <a:solidFill>
                    <a:sysClr val="windowText" lastClr="000000"/>
                  </a:solidFill>
                </a:rPr>
                <a:t> </a:t>
              </a:r>
              <a:r>
                <a:rPr lang="en-ID" sz="1000" kern="1200" dirty="0" err="1">
                  <a:solidFill>
                    <a:sysClr val="windowText" lastClr="000000"/>
                  </a:solidFill>
                </a:rPr>
                <a:t>jumlah</a:t>
              </a:r>
              <a:r>
                <a:rPr lang="en-ID" sz="1000" kern="1200" dirty="0">
                  <a:solidFill>
                    <a:sysClr val="windowText" lastClr="000000"/>
                  </a:solidFill>
                </a:rPr>
                <a:t> </a:t>
              </a:r>
              <a:r>
                <a:rPr lang="en-ID" sz="1000" kern="1200" dirty="0" err="1">
                  <a:solidFill>
                    <a:sysClr val="windowText" lastClr="000000"/>
                  </a:solidFill>
                </a:rPr>
                <a:t>tenaga</a:t>
              </a:r>
              <a:r>
                <a:rPr lang="en-ID" sz="1000" kern="1200" dirty="0">
                  <a:solidFill>
                    <a:sysClr val="windowText" lastClr="000000"/>
                  </a:solidFill>
                </a:rPr>
                <a:t> </a:t>
              </a:r>
              <a:r>
                <a:rPr lang="en-ID" sz="1000" kern="1200" dirty="0" err="1">
                  <a:solidFill>
                    <a:sysClr val="windowText" lastClr="000000"/>
                  </a:solidFill>
                </a:rPr>
                <a:t>kerja</a:t>
              </a:r>
              <a:r>
                <a:rPr lang="en-ID" sz="1000" kern="1200" dirty="0">
                  <a:solidFill>
                    <a:sysClr val="windowText" lastClr="000000"/>
                  </a:solidFill>
                </a:rPr>
                <a:t> </a:t>
              </a:r>
              <a:r>
                <a:rPr lang="en-ID" sz="1000" kern="1200" dirty="0" err="1">
                  <a:solidFill>
                    <a:sysClr val="windowText" lastClr="000000"/>
                  </a:solidFill>
                </a:rPr>
                <a:t>atau</a:t>
              </a:r>
              <a:r>
                <a:rPr lang="en-ID" sz="1000" kern="1200" dirty="0">
                  <a:solidFill>
                    <a:sysClr val="windowText" lastClr="000000"/>
                  </a:solidFill>
                </a:rPr>
                <a:t> </a:t>
              </a:r>
              <a:r>
                <a:rPr lang="en-ID" sz="1000" kern="1200" dirty="0" err="1">
                  <a:solidFill>
                    <a:sysClr val="windowText" lastClr="000000"/>
                  </a:solidFill>
                </a:rPr>
                <a:t>kenaikan</a:t>
              </a:r>
              <a:r>
                <a:rPr lang="en-ID" sz="1000" kern="1200" dirty="0">
                  <a:solidFill>
                    <a:sysClr val="windowText" lastClr="000000"/>
                  </a:solidFill>
                </a:rPr>
                <a:t> </a:t>
              </a:r>
              <a:r>
                <a:rPr lang="en-ID" sz="1000" kern="1200" dirty="0" err="1">
                  <a:solidFill>
                    <a:sysClr val="windowText" lastClr="000000"/>
                  </a:solidFill>
                </a:rPr>
                <a:t>upah</a:t>
              </a:r>
              <a:r>
                <a:rPr lang="en-ID" sz="1000" kern="1200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16A9226-4D6B-4609-65D7-89CCA924D895}"/>
                </a:ext>
              </a:extLst>
            </p:cNvPr>
            <p:cNvSpPr/>
            <p:nvPr/>
          </p:nvSpPr>
          <p:spPr>
            <a:xfrm>
              <a:off x="3611210" y="4291039"/>
              <a:ext cx="1372500" cy="316332"/>
            </a:xfrm>
            <a:custGeom>
              <a:avLst/>
              <a:gdLst>
                <a:gd name="connsiteX0" fmla="*/ 0 w 1372500"/>
                <a:gd name="connsiteY0" fmla="*/ 0 h 316332"/>
                <a:gd name="connsiteX1" fmla="*/ 1372500 w 1372500"/>
                <a:gd name="connsiteY1" fmla="*/ 0 h 316332"/>
                <a:gd name="connsiteX2" fmla="*/ 1372500 w 1372500"/>
                <a:gd name="connsiteY2" fmla="*/ 316332 h 316332"/>
                <a:gd name="connsiteX3" fmla="*/ 0 w 1372500"/>
                <a:gd name="connsiteY3" fmla="*/ 316332 h 316332"/>
                <a:gd name="connsiteX4" fmla="*/ 0 w 1372500"/>
                <a:gd name="connsiteY4" fmla="*/ 0 h 31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500" h="316332">
                  <a:moveTo>
                    <a:pt x="0" y="0"/>
                  </a:moveTo>
                  <a:lnTo>
                    <a:pt x="1372500" y="0"/>
                  </a:lnTo>
                  <a:lnTo>
                    <a:pt x="1372500" y="316332"/>
                  </a:lnTo>
                  <a:lnTo>
                    <a:pt x="0" y="316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1000" kern="1200" dirty="0" err="1">
                  <a:solidFill>
                    <a:sysClr val="windowText" lastClr="000000"/>
                  </a:solidFill>
                </a:rPr>
                <a:t>Meningkat</a:t>
              </a:r>
              <a:r>
                <a:rPr lang="en-ID" sz="1000" kern="1200" dirty="0">
                  <a:solidFill>
                    <a:sysClr val="windowText" lastClr="000000"/>
                  </a:solidFill>
                </a:rPr>
                <a:t> </a:t>
              </a:r>
              <a:r>
                <a:rPr lang="en-ID" sz="1000" kern="1200" dirty="0" err="1">
                  <a:solidFill>
                    <a:sysClr val="windowText" lastClr="000000"/>
                  </a:solidFill>
                </a:rPr>
                <a:t>dari</a:t>
              </a:r>
              <a:r>
                <a:rPr lang="en-ID" sz="1000" kern="1200" dirty="0">
                  <a:solidFill>
                    <a:sysClr val="windowText" lastClr="000000"/>
                  </a:solidFill>
                </a:rPr>
                <a:t> IDR 600 Bio </a:t>
              </a:r>
              <a:r>
                <a:rPr lang="en-ID" sz="1000" kern="1200" dirty="0" err="1">
                  <a:solidFill>
                    <a:sysClr val="windowText" lastClr="000000"/>
                  </a:solidFill>
                </a:rPr>
                <a:t>ke</a:t>
              </a:r>
              <a:r>
                <a:rPr lang="en-ID" sz="1000" kern="1200" dirty="0">
                  <a:solidFill>
                    <a:sysClr val="windowText" lastClr="000000"/>
                  </a:solidFill>
                </a:rPr>
                <a:t> IDR 750 Bio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4A491FF-519B-5DF8-6F0A-C5B1DCB16502}"/>
              </a:ext>
            </a:extLst>
          </p:cNvPr>
          <p:cNvSpPr/>
          <p:nvPr/>
        </p:nvSpPr>
        <p:spPr>
          <a:xfrm>
            <a:off x="6982982" y="3626761"/>
            <a:ext cx="720000" cy="329786"/>
          </a:xfrm>
          <a:custGeom>
            <a:avLst/>
            <a:gdLst>
              <a:gd name="connsiteX0" fmla="*/ 0 w 720000"/>
              <a:gd name="connsiteY0" fmla="*/ 0 h 329786"/>
              <a:gd name="connsiteX1" fmla="*/ 720000 w 720000"/>
              <a:gd name="connsiteY1" fmla="*/ 0 h 329786"/>
              <a:gd name="connsiteX2" fmla="*/ 720000 w 720000"/>
              <a:gd name="connsiteY2" fmla="*/ 329786 h 329786"/>
              <a:gd name="connsiteX3" fmla="*/ 0 w 720000"/>
              <a:gd name="connsiteY3" fmla="*/ 329786 h 329786"/>
              <a:gd name="connsiteX4" fmla="*/ 0 w 720000"/>
              <a:gd name="connsiteY4" fmla="*/ 0 h 32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00" h="329786">
                <a:moveTo>
                  <a:pt x="0" y="0"/>
                </a:moveTo>
                <a:lnTo>
                  <a:pt x="720000" y="0"/>
                </a:lnTo>
                <a:lnTo>
                  <a:pt x="720000" y="329786"/>
                </a:lnTo>
                <a:lnTo>
                  <a:pt x="0" y="32978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Place</a:t>
            </a:r>
            <a:endParaRPr lang="en-ID" sz="1000" kern="120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A10B193-E108-1AB6-337E-F84BCADECB3B}"/>
              </a:ext>
            </a:extLst>
          </p:cNvPr>
          <p:cNvSpPr/>
          <p:nvPr/>
        </p:nvSpPr>
        <p:spPr>
          <a:xfrm>
            <a:off x="6577982" y="3973037"/>
            <a:ext cx="1530000" cy="329786"/>
          </a:xfrm>
          <a:custGeom>
            <a:avLst/>
            <a:gdLst>
              <a:gd name="connsiteX0" fmla="*/ 0 w 1530000"/>
              <a:gd name="connsiteY0" fmla="*/ 0 h 329786"/>
              <a:gd name="connsiteX1" fmla="*/ 1530000 w 1530000"/>
              <a:gd name="connsiteY1" fmla="*/ 0 h 329786"/>
              <a:gd name="connsiteX2" fmla="*/ 1530000 w 1530000"/>
              <a:gd name="connsiteY2" fmla="*/ 329786 h 329786"/>
              <a:gd name="connsiteX3" fmla="*/ 0 w 1530000"/>
              <a:gd name="connsiteY3" fmla="*/ 329786 h 329786"/>
              <a:gd name="connsiteX4" fmla="*/ 0 w 1530000"/>
              <a:gd name="connsiteY4" fmla="*/ 0 h 32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0000" h="329786">
                <a:moveTo>
                  <a:pt x="0" y="0"/>
                </a:moveTo>
                <a:lnTo>
                  <a:pt x="1530000" y="0"/>
                </a:lnTo>
                <a:lnTo>
                  <a:pt x="1530000" y="329786"/>
                </a:lnTo>
                <a:lnTo>
                  <a:pt x="0" y="32978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D" sz="1000" kern="1200" dirty="0" err="1">
                <a:solidFill>
                  <a:sysClr val="windowText" lastClr="000000"/>
                </a:solidFill>
              </a:rPr>
              <a:t>Apakah</a:t>
            </a:r>
            <a:r>
              <a:rPr lang="en-ID" sz="1000" kern="1200" dirty="0">
                <a:solidFill>
                  <a:sysClr val="windowText" lastClr="000000"/>
                </a:solidFill>
              </a:rPr>
              <a:t> </a:t>
            </a:r>
            <a:r>
              <a:rPr lang="en-ID" sz="1000" kern="1200" dirty="0" err="1">
                <a:solidFill>
                  <a:sysClr val="windowText" lastClr="000000"/>
                </a:solidFill>
              </a:rPr>
              <a:t>ada</a:t>
            </a:r>
            <a:r>
              <a:rPr lang="en-ID" sz="1000" kern="1200" dirty="0">
                <a:solidFill>
                  <a:sysClr val="windowText" lastClr="000000"/>
                </a:solidFill>
              </a:rPr>
              <a:t> </a:t>
            </a:r>
            <a:r>
              <a:rPr lang="en-ID" sz="1000" kern="1200" dirty="0" err="1">
                <a:solidFill>
                  <a:sysClr val="windowText" lastClr="000000"/>
                </a:solidFill>
              </a:rPr>
              <a:t>investasi</a:t>
            </a:r>
            <a:r>
              <a:rPr lang="en-ID" sz="1000" kern="1200" dirty="0">
                <a:solidFill>
                  <a:sysClr val="windowText" lastClr="000000"/>
                </a:solidFill>
              </a:rPr>
              <a:t> </a:t>
            </a:r>
            <a:r>
              <a:rPr lang="en-ID" sz="1000" kern="1200" dirty="0" err="1">
                <a:solidFill>
                  <a:sysClr val="windowText" lastClr="000000"/>
                </a:solidFill>
              </a:rPr>
              <a:t>besar</a:t>
            </a:r>
            <a:r>
              <a:rPr lang="en-ID" sz="1000" kern="1200" dirty="0">
                <a:solidFill>
                  <a:sysClr val="windowText" lastClr="000000"/>
                </a:solidFill>
              </a:rPr>
              <a:t> </a:t>
            </a:r>
            <a:r>
              <a:rPr lang="en-ID" sz="1000" kern="1200" dirty="0" err="1">
                <a:solidFill>
                  <a:sysClr val="windowText" lastClr="000000"/>
                </a:solidFill>
              </a:rPr>
              <a:t>dalam</a:t>
            </a:r>
            <a:r>
              <a:rPr lang="en-ID" sz="1000" kern="1200" dirty="0">
                <a:solidFill>
                  <a:sysClr val="windowText" lastClr="000000"/>
                </a:solidFill>
              </a:rPr>
              <a:t> </a:t>
            </a:r>
            <a:r>
              <a:rPr lang="en-ID" sz="1000" kern="1200" dirty="0" err="1">
                <a:solidFill>
                  <a:sysClr val="windowText" lastClr="000000"/>
                </a:solidFill>
              </a:rPr>
              <a:t>infrastruktur</a:t>
            </a:r>
            <a:r>
              <a:rPr lang="en-ID" sz="1000" kern="1200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EDE2FB-1F23-4823-DC65-005C1C829809}"/>
              </a:ext>
            </a:extLst>
          </p:cNvPr>
          <p:cNvSpPr/>
          <p:nvPr/>
        </p:nvSpPr>
        <p:spPr>
          <a:xfrm>
            <a:off x="6532982" y="4319313"/>
            <a:ext cx="1620000" cy="329786"/>
          </a:xfrm>
          <a:custGeom>
            <a:avLst/>
            <a:gdLst>
              <a:gd name="connsiteX0" fmla="*/ 0 w 1620000"/>
              <a:gd name="connsiteY0" fmla="*/ 0 h 329786"/>
              <a:gd name="connsiteX1" fmla="*/ 1620000 w 1620000"/>
              <a:gd name="connsiteY1" fmla="*/ 0 h 329786"/>
              <a:gd name="connsiteX2" fmla="*/ 1620000 w 1620000"/>
              <a:gd name="connsiteY2" fmla="*/ 329786 h 329786"/>
              <a:gd name="connsiteX3" fmla="*/ 0 w 1620000"/>
              <a:gd name="connsiteY3" fmla="*/ 329786 h 329786"/>
              <a:gd name="connsiteX4" fmla="*/ 0 w 1620000"/>
              <a:gd name="connsiteY4" fmla="*/ 0 h 32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0000" h="329786">
                <a:moveTo>
                  <a:pt x="0" y="0"/>
                </a:moveTo>
                <a:lnTo>
                  <a:pt x="1620000" y="0"/>
                </a:lnTo>
                <a:lnTo>
                  <a:pt x="1620000" y="329786"/>
                </a:lnTo>
                <a:lnTo>
                  <a:pt x="0" y="3297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D" sz="1000" kern="1200" dirty="0" err="1">
                <a:solidFill>
                  <a:sysClr val="windowText" lastClr="000000"/>
                </a:solidFill>
              </a:rPr>
              <a:t>Meningkat</a:t>
            </a:r>
            <a:r>
              <a:rPr lang="en-ID" sz="1000" kern="1200" dirty="0">
                <a:solidFill>
                  <a:sysClr val="windowText" lastClr="000000"/>
                </a:solidFill>
              </a:rPr>
              <a:t> </a:t>
            </a:r>
            <a:r>
              <a:rPr lang="en-ID" sz="1000" kern="1200" dirty="0" err="1">
                <a:solidFill>
                  <a:sysClr val="windowText" lastClr="000000"/>
                </a:solidFill>
              </a:rPr>
              <a:t>dari</a:t>
            </a:r>
            <a:r>
              <a:rPr lang="en-ID" sz="1000" kern="1200" dirty="0">
                <a:solidFill>
                  <a:sysClr val="windowText" lastClr="000000"/>
                </a:solidFill>
              </a:rPr>
              <a:t> IDR 2,000 Bio </a:t>
            </a:r>
            <a:r>
              <a:rPr lang="en-ID" sz="1000" kern="1200" dirty="0" err="1">
                <a:solidFill>
                  <a:sysClr val="windowText" lastClr="000000"/>
                </a:solidFill>
              </a:rPr>
              <a:t>ke</a:t>
            </a:r>
            <a:r>
              <a:rPr lang="en-ID" sz="1000" kern="1200" dirty="0">
                <a:solidFill>
                  <a:sysClr val="windowText" lastClr="000000"/>
                </a:solidFill>
              </a:rPr>
              <a:t> IDR 3,500 Bio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6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281" name="Google Shape;281;p26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4" name="Google Shape;284;p26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285" name="Google Shape;285;p26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p26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6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96" name="Google Shape;29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6"/>
          <p:cNvSpPr txBox="1">
            <a:spLocks noGrp="1"/>
          </p:cNvSpPr>
          <p:nvPr>
            <p:ph type="title" idx="4294967295"/>
          </p:nvPr>
        </p:nvSpPr>
        <p:spPr>
          <a:xfrm>
            <a:off x="348275" y="210200"/>
            <a:ext cx="800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600" dirty="0">
                <a:solidFill>
                  <a:srgbClr val="18919B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5. Develop Countermeasures</a:t>
            </a:r>
            <a:endParaRPr sz="3600" dirty="0">
              <a:solidFill>
                <a:srgbClr val="18919B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8F844F-F057-2F34-ED5F-F4EF78B2EF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698" t="28103" r="14418" b="17917"/>
          <a:stretch/>
        </p:blipFill>
        <p:spPr>
          <a:xfrm>
            <a:off x="639461" y="817687"/>
            <a:ext cx="4680538" cy="2372079"/>
          </a:xfrm>
          <a:prstGeom prst="rect">
            <a:avLst/>
          </a:prstGeom>
        </p:spPr>
      </p:pic>
      <p:sp>
        <p:nvSpPr>
          <p:cNvPr id="4" name="Arrow: Bent 3">
            <a:extLst>
              <a:ext uri="{FF2B5EF4-FFF2-40B4-BE49-F238E27FC236}">
                <a16:creationId xmlns:a16="http://schemas.microsoft.com/office/drawing/2014/main" id="{EFD82719-04EF-D3BB-13A2-6EC691DAC48B}"/>
              </a:ext>
            </a:extLst>
          </p:cNvPr>
          <p:cNvSpPr/>
          <p:nvPr/>
        </p:nvSpPr>
        <p:spPr>
          <a:xfrm rot="5400000">
            <a:off x="5568200" y="2591083"/>
            <a:ext cx="554098" cy="738962"/>
          </a:xfrm>
          <a:prstGeom prst="ben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3BEF91-C244-A29A-7AA8-F235A67C261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405" t="36660" r="11875" b="24247"/>
          <a:stretch/>
        </p:blipFill>
        <p:spPr>
          <a:xfrm>
            <a:off x="2190750" y="3284948"/>
            <a:ext cx="6172200" cy="16352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>
          <a:extLst>
            <a:ext uri="{FF2B5EF4-FFF2-40B4-BE49-F238E27FC236}">
              <a16:creationId xmlns:a16="http://schemas.microsoft.com/office/drawing/2014/main" id="{26F431FD-4DAD-CDC9-51C3-713AF1FB5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6">
            <a:extLst>
              <a:ext uri="{FF2B5EF4-FFF2-40B4-BE49-F238E27FC236}">
                <a16:creationId xmlns:a16="http://schemas.microsoft.com/office/drawing/2014/main" id="{4FC63ADB-190D-5751-7BDF-0FA0F8689090}"/>
              </a:ext>
            </a:extLst>
          </p:cNvPr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281" name="Google Shape;281;p26">
              <a:extLst>
                <a:ext uri="{FF2B5EF4-FFF2-40B4-BE49-F238E27FC236}">
                  <a16:creationId xmlns:a16="http://schemas.microsoft.com/office/drawing/2014/main" id="{69DCFD20-1587-FC68-B7B1-D8D46D32D323}"/>
                </a:ext>
              </a:extLst>
            </p:cNvPr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6">
              <a:extLst>
                <a:ext uri="{FF2B5EF4-FFF2-40B4-BE49-F238E27FC236}">
                  <a16:creationId xmlns:a16="http://schemas.microsoft.com/office/drawing/2014/main" id="{BE65FF6A-9A0F-A054-9A90-775E44084BC1}"/>
                </a:ext>
              </a:extLst>
            </p:cNvPr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6">
              <a:extLst>
                <a:ext uri="{FF2B5EF4-FFF2-40B4-BE49-F238E27FC236}">
                  <a16:creationId xmlns:a16="http://schemas.microsoft.com/office/drawing/2014/main" id="{CD03D1E1-0230-AE65-AED5-CEECEE8C01FE}"/>
                </a:ext>
              </a:extLst>
            </p:cNvPr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4" name="Google Shape;284;p26">
            <a:extLst>
              <a:ext uri="{FF2B5EF4-FFF2-40B4-BE49-F238E27FC236}">
                <a16:creationId xmlns:a16="http://schemas.microsoft.com/office/drawing/2014/main" id="{852967B3-313C-5057-F17D-26D5382C2A72}"/>
              </a:ext>
            </a:extLst>
          </p:cNvPr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285" name="Google Shape;285;p26">
              <a:extLst>
                <a:ext uri="{FF2B5EF4-FFF2-40B4-BE49-F238E27FC236}">
                  <a16:creationId xmlns:a16="http://schemas.microsoft.com/office/drawing/2014/main" id="{7F1AE53D-1993-5BF0-C3EC-2E38303375A9}"/>
                </a:ext>
              </a:extLst>
            </p:cNvPr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6">
              <a:extLst>
                <a:ext uri="{FF2B5EF4-FFF2-40B4-BE49-F238E27FC236}">
                  <a16:creationId xmlns:a16="http://schemas.microsoft.com/office/drawing/2014/main" id="{73E4F851-1A57-3FB6-61BB-85CC9282A75A}"/>
                </a:ext>
              </a:extLst>
            </p:cNvPr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6">
              <a:extLst>
                <a:ext uri="{FF2B5EF4-FFF2-40B4-BE49-F238E27FC236}">
                  <a16:creationId xmlns:a16="http://schemas.microsoft.com/office/drawing/2014/main" id="{44A7CE91-7E85-AFFB-31C8-967955443EB5}"/>
                </a:ext>
              </a:extLst>
            </p:cNvPr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6">
              <a:extLst>
                <a:ext uri="{FF2B5EF4-FFF2-40B4-BE49-F238E27FC236}">
                  <a16:creationId xmlns:a16="http://schemas.microsoft.com/office/drawing/2014/main" id="{3369956A-222D-8029-DC94-480E95F4E9F9}"/>
                </a:ext>
              </a:extLst>
            </p:cNvPr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6">
              <a:extLst>
                <a:ext uri="{FF2B5EF4-FFF2-40B4-BE49-F238E27FC236}">
                  <a16:creationId xmlns:a16="http://schemas.microsoft.com/office/drawing/2014/main" id="{BD45C348-49AA-5E4C-08F9-9E9538788AB6}"/>
                </a:ext>
              </a:extLst>
            </p:cNvPr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6">
              <a:extLst>
                <a:ext uri="{FF2B5EF4-FFF2-40B4-BE49-F238E27FC236}">
                  <a16:creationId xmlns:a16="http://schemas.microsoft.com/office/drawing/2014/main" id="{96E32E31-ADE5-CEDD-E09E-89BB647BE990}"/>
                </a:ext>
              </a:extLst>
            </p:cNvPr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6">
              <a:extLst>
                <a:ext uri="{FF2B5EF4-FFF2-40B4-BE49-F238E27FC236}">
                  <a16:creationId xmlns:a16="http://schemas.microsoft.com/office/drawing/2014/main" id="{BFB5EC52-55E7-F033-36EA-60014EA141E1}"/>
                </a:ext>
              </a:extLst>
            </p:cNvPr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6">
              <a:extLst>
                <a:ext uri="{FF2B5EF4-FFF2-40B4-BE49-F238E27FC236}">
                  <a16:creationId xmlns:a16="http://schemas.microsoft.com/office/drawing/2014/main" id="{0CE9E04D-BDFC-98E5-D8A8-49429F2EFE9F}"/>
                </a:ext>
              </a:extLst>
            </p:cNvPr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6">
              <a:extLst>
                <a:ext uri="{FF2B5EF4-FFF2-40B4-BE49-F238E27FC236}">
                  <a16:creationId xmlns:a16="http://schemas.microsoft.com/office/drawing/2014/main" id="{3710FAC2-1B80-D7B8-E365-4F248E5C820E}"/>
                </a:ext>
              </a:extLst>
            </p:cNvPr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p26">
            <a:extLst>
              <a:ext uri="{FF2B5EF4-FFF2-40B4-BE49-F238E27FC236}">
                <a16:creationId xmlns:a16="http://schemas.microsoft.com/office/drawing/2014/main" id="{2ED71F83-09B9-0BB6-2FCA-7CF24683F741}"/>
              </a:ext>
            </a:extLst>
          </p:cNvPr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6">
            <a:extLst>
              <a:ext uri="{FF2B5EF4-FFF2-40B4-BE49-F238E27FC236}">
                <a16:creationId xmlns:a16="http://schemas.microsoft.com/office/drawing/2014/main" id="{0C47CCE7-A0D1-3DAE-AB51-3B71626A81FE}"/>
              </a:ext>
            </a:extLst>
          </p:cNvPr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96" name="Google Shape;296;p26">
            <a:extLst>
              <a:ext uri="{FF2B5EF4-FFF2-40B4-BE49-F238E27FC236}">
                <a16:creationId xmlns:a16="http://schemas.microsoft.com/office/drawing/2014/main" id="{AE897C53-943F-7501-19EA-071C645C43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6">
            <a:extLst>
              <a:ext uri="{FF2B5EF4-FFF2-40B4-BE49-F238E27FC236}">
                <a16:creationId xmlns:a16="http://schemas.microsoft.com/office/drawing/2014/main" id="{D53ACA87-7CBC-7500-5790-EDF4995ADB2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94839" y="1993547"/>
            <a:ext cx="80097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4000" b="1" u="sng" dirty="0">
                <a:solidFill>
                  <a:srgbClr val="18919B"/>
                </a:solidFill>
                <a:latin typeface="+mj-lt"/>
                <a:ea typeface="Proxima Nova Extrabold"/>
                <a:cs typeface="Proxima Nova Extrabold"/>
                <a:sym typeface="Proxima Nova Extrabold"/>
              </a:rPr>
              <a:t>Terima Kasih</a:t>
            </a:r>
            <a:endParaRPr sz="4000" b="1" u="sng" dirty="0">
              <a:solidFill>
                <a:srgbClr val="18919B"/>
              </a:solidFill>
              <a:latin typeface="+mj-lt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2014048" y="26091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</a:t>
            </a:r>
            <a:endParaRPr sz="1400" b="0" i="0" u="none" strike="noStrike" cap="none" dirty="0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82448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388</Words>
  <Application>Microsoft Office PowerPoint</Application>
  <PresentationFormat>On-screen Show (16:9)</PresentationFormat>
  <Paragraphs>84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Proxima Nova Extrabold</vt:lpstr>
      <vt:lpstr>Roboto</vt:lpstr>
      <vt:lpstr>Helvetica Neue</vt:lpstr>
      <vt:lpstr>Caveat</vt:lpstr>
      <vt:lpstr>Open Sans</vt:lpstr>
      <vt:lpstr>Simple Light</vt:lpstr>
      <vt:lpstr>PowerPoint Presentation</vt:lpstr>
      <vt:lpstr>PowerPoint Presentation</vt:lpstr>
      <vt:lpstr>PowerPoint Presentation</vt:lpstr>
      <vt:lpstr>Step 1: Clarify the Problem</vt:lpstr>
      <vt:lpstr>Step 2: Breakdown the Problem</vt:lpstr>
      <vt:lpstr>Step 3: Set the Objective</vt:lpstr>
      <vt:lpstr>Step 4: Define the root cause</vt:lpstr>
      <vt:lpstr>5. Develop Countermeasures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Ali Adi</cp:lastModifiedBy>
  <cp:revision>29</cp:revision>
  <dcterms:modified xsi:type="dcterms:W3CDTF">2025-01-24T17:32:13Z</dcterms:modified>
</cp:coreProperties>
</file>