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vUKX5ADUHitPF+NUTdU26WkDd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1a5290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301a5290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1a5290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01a5290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01a5290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01a5290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01a5290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301a5290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1a5290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01a5290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01a529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301a529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2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Ridho Muhajir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6" name="Google Shape;7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0" name="Google Shape;8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</a:t>
            </a: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3"/>
          <p:cNvSpPr txBox="1"/>
          <p:nvPr>
            <p:ph idx="4294967295" type="title"/>
          </p:nvPr>
        </p:nvSpPr>
        <p:spPr>
          <a:xfrm>
            <a:off x="797475" y="983175"/>
            <a:ext cx="43593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Query: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11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411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1411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411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11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1411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tc.city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endParaRPr sz="141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r>
              <a:rPr lang="id" sz="1411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11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1411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3301a529099_0_66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9" name="Google Shape;99;g3301a529099_0_6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301a529099_0_6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301a529099_0_6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g3301a529099_0_66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3" name="Google Shape;103;g3301a529099_0_6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301a529099_0_6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301a529099_0_6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301a529099_0_6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301a529099_0_6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301a529099_0_6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301a529099_0_6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301a529099_0_6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301a529099_0_6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3301a529099_0_6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301a529099_0_6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g3301a529099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01a529099_0_66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3301a529099_0_66"/>
          <p:cNvPicPr preferRelativeResize="0"/>
          <p:nvPr/>
        </p:nvPicPr>
        <p:blipFill rotWithShape="1">
          <a:blip r:embed="rId4">
            <a:alphaModFix/>
          </a:blip>
          <a:srcRect b="7932" l="10461" r="2362" t="28405"/>
          <a:stretch/>
        </p:blipFill>
        <p:spPr>
          <a:xfrm>
            <a:off x="517375" y="1068850"/>
            <a:ext cx="8109239" cy="332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301a529099_0_2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301a529099_0_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301a529099_0_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301a529099_0_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301a529099_0_2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301a529099_0_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301a529099_0_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301a529099_0_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301a529099_0_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301a529099_0_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301a529099_0_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301a529099_0_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301a529099_0_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301a529099_0_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301a529099_0_2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301a529099_0_2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301a52909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301a529099_0_21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ata-rata spending per konsumen pada kota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3301a529099_0_21"/>
          <p:cNvSpPr txBox="1"/>
          <p:nvPr>
            <p:ph idx="4294967295" type="title"/>
          </p:nvPr>
        </p:nvSpPr>
        <p:spPr>
          <a:xfrm>
            <a:off x="994825" y="1028788"/>
            <a:ext cx="42126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Query: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9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9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o.customer_name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o.customer_name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3301a529099_0_8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5" name="Google Shape;145;g3301a529099_0_8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301a529099_0_8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301a529099_0_8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g3301a529099_0_8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49" name="Google Shape;149;g3301a529099_0_8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301a529099_0_8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301a529099_0_8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301a529099_0_8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301a529099_0_8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01a529099_0_8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301a529099_0_8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301a529099_0_8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301a529099_0_8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3301a529099_0_8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301a529099_0_8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0" name="Google Shape;160;g3301a52909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301a529099_0_89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Rata-rata spending per konsumen pada kota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g3301a529099_0_89"/>
          <p:cNvPicPr preferRelativeResize="0"/>
          <p:nvPr/>
        </p:nvPicPr>
        <p:blipFill rotWithShape="1">
          <a:blip r:embed="rId4">
            <a:alphaModFix/>
          </a:blip>
          <a:srcRect b="8956" l="6281" r="3081" t="29314"/>
          <a:stretch/>
        </p:blipFill>
        <p:spPr>
          <a:xfrm>
            <a:off x="364125" y="1122450"/>
            <a:ext cx="8415748" cy="32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3301a529099_0_4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68" name="Google Shape;168;g3301a529099_0_4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301a529099_0_4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301a529099_0_4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g3301a529099_0_4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2" name="Google Shape;172;g3301a529099_0_4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301a529099_0_4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301a529099_0_4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301a529099_0_4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301a529099_0_4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301a529099_0_4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301a529099_0_4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301a529099_0_4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301a529099_0_4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3301a529099_0_4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301a529099_0_4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3" name="Google Shape;183;g3301a52909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301a529099_0_42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Nama-nama konsumen dengan spending di atas rata-rata di kota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3301a529099_0_42"/>
          <p:cNvSpPr txBox="1"/>
          <p:nvPr>
            <p:ph idx="4294967295" type="title"/>
          </p:nvPr>
        </p:nvSpPr>
        <p:spPr>
          <a:xfrm>
            <a:off x="808625" y="983175"/>
            <a:ext cx="5056200" cy="3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Query: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9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total_revenue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9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o.customer_name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top_city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tc.city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a.city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o.customer_name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o.city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o.sales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a.avg_spending</a:t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total_spending</a:t>
            </a:r>
            <a:r>
              <a:rPr lang="id" sz="9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01a529099_0_11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1" name="Google Shape;191;g3301a529099_0_11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301a529099_0_11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301a529099_0_11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g3301a529099_0_11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95" name="Google Shape;195;g3301a529099_0_11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301a529099_0_11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301a529099_0_11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301a529099_0_11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301a529099_0_11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301a529099_0_11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301a529099_0_11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301a529099_0_11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301a529099_0_11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3301a529099_0_11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301a529099_0_11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6" name="Google Shape;206;g3301a529099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301a529099_0_114"/>
          <p:cNvSpPr txBox="1"/>
          <p:nvPr>
            <p:ph idx="4294967295" type="title"/>
          </p:nvPr>
        </p:nvSpPr>
        <p:spPr>
          <a:xfrm>
            <a:off x="311700" y="290475"/>
            <a:ext cx="852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Nama-nama konsumen dengan spending di atas rata-rata di kota dengan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g3301a529099_0_114"/>
          <p:cNvPicPr preferRelativeResize="0"/>
          <p:nvPr/>
        </p:nvPicPr>
        <p:blipFill rotWithShape="1">
          <a:blip r:embed="rId4">
            <a:alphaModFix/>
          </a:blip>
          <a:srcRect b="9616" l="6040" r="2992" t="29015"/>
          <a:stretch/>
        </p:blipFill>
        <p:spPr>
          <a:xfrm>
            <a:off x="335512" y="1070250"/>
            <a:ext cx="8472974" cy="321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3301a529099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214" name="Google Shape;214;g3301a529099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3301a529099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301a529099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g3301a529099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218" name="Google Shape;218;g3301a529099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3301a529099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3301a529099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301a529099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301a529099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301a529099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301a529099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301a529099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301a529099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3301a529099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01a529099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9" name="Google Shape;229;g3301a5290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301a529099_0_0"/>
          <p:cNvSpPr txBox="1"/>
          <p:nvPr>
            <p:ph idx="4294967295" type="title"/>
          </p:nvPr>
        </p:nvSpPr>
        <p:spPr>
          <a:xfrm>
            <a:off x="311700" y="1061575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4800">
                <a:solidFill>
                  <a:srgbClr val="18919B"/>
                </a:solidFill>
                <a:highlight>
                  <a:srgbClr val="FFFFFF"/>
                </a:highlight>
              </a:rPr>
              <a:t>Terima Kasih</a:t>
            </a:r>
            <a:endParaRPr sz="4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3301a529099_0_0"/>
          <p:cNvSpPr txBox="1"/>
          <p:nvPr/>
        </p:nvSpPr>
        <p:spPr>
          <a:xfrm>
            <a:off x="2014050" y="2571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