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9" r:id="rId7"/>
    <p:sldId id="263" r:id="rId8"/>
    <p:sldId id="268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F8E4-0F76-4117-8537-DA3795F8A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C94F8-A5AF-4C37-BB6C-07C5DD88B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577F1-AFD3-41ED-99C1-C28BCBDD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18F-7CBF-4F3F-A22A-4BD4AB6E5371}" type="datetimeFigureOut">
              <a:rPr lang="en-ID" smtClean="0"/>
              <a:t>21/09/2022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091B3-6F77-4E56-80B2-DBAFE799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F92AE-F70A-4BCF-A336-657BFE14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C030-3047-48C3-8934-720ADE178D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472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B6412-63ED-48E5-A9AA-0E6554693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F2653-DB4B-4417-90C6-7A9CBE882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56D2D-EFD7-46FD-8D42-61217E9A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18F-7CBF-4F3F-A22A-4BD4AB6E5371}" type="datetimeFigureOut">
              <a:rPr lang="en-ID" smtClean="0"/>
              <a:t>21/09/2022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66D86-36C7-47B2-92F5-6DD3D0AF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A367D-A45E-4933-95ED-52942785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C030-3047-48C3-8934-720ADE178D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4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4DF14-E8B5-40D5-AA9B-D440AB915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6AD39-B875-4E82-A3EE-42D900BC4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DD06E-E176-45C7-8729-BB0B41EC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18F-7CBF-4F3F-A22A-4BD4AB6E5371}" type="datetimeFigureOut">
              <a:rPr lang="en-ID" smtClean="0"/>
              <a:t>21/09/2022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F9B4A-6BBD-4FB0-966D-26D33069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DAA3E-1615-46AF-8A18-CC426FF47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C030-3047-48C3-8934-720ADE178D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643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CA4D0-CFF3-459C-AB81-E7C15D8B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B959C-41C6-476F-839C-15CF0B323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1339F-675B-45CF-AB9E-0F9482FB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18F-7CBF-4F3F-A22A-4BD4AB6E5371}" type="datetimeFigureOut">
              <a:rPr lang="en-ID" smtClean="0"/>
              <a:t>21/09/2022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7094-86E3-40B5-936B-D231C533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94B0A-7D61-4BEC-B160-183FE821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C030-3047-48C3-8934-720ADE178D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047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6CC6-D303-40C2-B3D3-0C661EA6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E9CD0-22BD-4C0A-87E7-304BA0BC6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1B222-9A3E-463B-8E1F-89A04DC36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18F-7CBF-4F3F-A22A-4BD4AB6E5371}" type="datetimeFigureOut">
              <a:rPr lang="en-ID" smtClean="0"/>
              <a:t>21/09/2022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EF795-2943-4995-8D9F-54E4FD15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D5AB5-574D-4612-9A78-6B9E8593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C030-3047-48C3-8934-720ADE178D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715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BF8D4-461D-48C4-921D-A7D43384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BB4A-975F-49BA-A616-57BF720E0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C8679-785A-4DA9-B79B-279C21424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F991A-3B3D-412E-ACF7-B8E69CA11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18F-7CBF-4F3F-A22A-4BD4AB6E5371}" type="datetimeFigureOut">
              <a:rPr lang="en-ID" smtClean="0"/>
              <a:t>21/09/2022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F6E67-D99B-4AB7-BFED-3F047C3AD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1BAB3-A541-4BEB-99FC-C5D2D38D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C030-3047-48C3-8934-720ADE178D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86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656C-CA40-4327-8D46-C15AE50E0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8E8A8-3F73-4D78-9543-799EE94DA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CC1CE-7E3F-4704-9DCF-711F92283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BD963-D3D9-4A6A-B7A3-CC27B942D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D4BCC-DFFA-45D2-B011-9954353BF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C5760-9E3F-4751-9B19-8C6BF85E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18F-7CBF-4F3F-A22A-4BD4AB6E5371}" type="datetimeFigureOut">
              <a:rPr lang="en-ID" smtClean="0"/>
              <a:t>21/09/2022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80AE9-4D68-46A5-8EC7-80DC6B6A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F95D1-4338-4C9F-B772-8BEA979B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C030-3047-48C3-8934-720ADE178D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968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6B48-51A4-467F-92C2-0056E3D3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B599C-3662-4907-9489-F391EB861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18F-7CBF-4F3F-A22A-4BD4AB6E5371}" type="datetimeFigureOut">
              <a:rPr lang="en-ID" smtClean="0"/>
              <a:t>21/09/2022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7AA6E-723B-4C9A-9029-F8595268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EFB07-DBB6-457C-95F8-1F528992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C030-3047-48C3-8934-720ADE178D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797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100BB-214C-4DD3-A843-9084C816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18F-7CBF-4F3F-A22A-4BD4AB6E5371}" type="datetimeFigureOut">
              <a:rPr lang="en-ID" smtClean="0"/>
              <a:t>21/09/2022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6B23CE-8F70-4661-ADFA-1152993E5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920A9-4217-4239-8057-CD4B0506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C030-3047-48C3-8934-720ADE178D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152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5AB8-8CAA-4E20-8C2F-C1812111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6F451-3263-4B30-B6FC-AAEDB91A5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0CCE8-13C5-4C19-9965-0EE8EA385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13121-DF7C-48D0-81A6-ABDC582F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18F-7CBF-4F3F-A22A-4BD4AB6E5371}" type="datetimeFigureOut">
              <a:rPr lang="en-ID" smtClean="0"/>
              <a:t>21/09/2022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9AE53-B375-4C14-BDA4-ABCDB41A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1B23B-FF2C-40D8-A1D2-BC578640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C030-3047-48C3-8934-720ADE178D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476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42F7-B154-4040-9EFE-3C846BDEB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C1A1F-0903-49AD-B270-E9B2E1EE7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6B71A-C430-4AC2-87BD-87CEACE1C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AECE6-CCB4-4A80-BD72-9A9E8A5F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18F-7CBF-4F3F-A22A-4BD4AB6E5371}" type="datetimeFigureOut">
              <a:rPr lang="en-ID" smtClean="0"/>
              <a:t>21/09/2022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7973C-3C43-42B7-BCDE-B87991EE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76EC5-8874-4DA0-B544-CF282117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C030-3047-48C3-8934-720ADE178D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798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7AB1A-37DB-48A6-BF08-8CE3A433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B0689-709A-4CB1-9AA5-784ABCE96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F31C2-7C55-4657-9F04-A337A8149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7E18F-7CBF-4F3F-A22A-4BD4AB6E5371}" type="datetimeFigureOut">
              <a:rPr lang="en-ID" smtClean="0"/>
              <a:t>21/09/2022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63775-9B80-4F39-AB6E-E1A5A9347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958C4-E7C4-4C0B-9A61-67B52544D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CC030-3047-48C3-8934-720ADE178D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992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5ABF-4438-4A80-90B1-9380DF6E6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Collection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81A65-9C00-4587-974C-E40DE2705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Hermawan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26645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D332-469F-4876-B045-564824A8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Container/Bag  Collection</a:t>
            </a:r>
            <a:br>
              <a:rPr lang="en-US" dirty="0"/>
            </a:br>
            <a:r>
              <a:rPr lang="en-US" dirty="0"/>
              <a:t>4. Map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53B18-6032-4912-987A-2B5302531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28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Pair Set of Key and Value data</a:t>
            </a:r>
            <a:r>
              <a:rPr lang="en-US" dirty="0"/>
              <a:t>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4A8E3C7-CCC0-4851-86EB-B7B5DD1C6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593" y="2480500"/>
            <a:ext cx="8040663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map.insert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(pair&lt;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&gt;(1, “data 1”));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.insert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(pair&lt;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&gt;(2,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“data 2”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lvl="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map[3]=“data3”;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/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map&lt;int, string&gt;::iterator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/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       for</a:t>
            </a:r>
            <a:r>
              <a:rPr lang="en-US" altLang="en-US" sz="20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map.begin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map.end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++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en-US" sz="2000" dirty="0"/>
          </a:p>
          <a:p>
            <a:pPr lvl="0"/>
            <a:r>
              <a:rPr lang="en-US" altLang="en-US" sz="20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'\t'</a:t>
            </a:r>
            <a:r>
              <a:rPr lang="en-US" altLang="en-US" sz="20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-&gt;first &lt;&lt;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'\t'</a:t>
            </a:r>
            <a:r>
              <a:rPr lang="en-US" altLang="en-US" sz="20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-&gt;second</a:t>
            </a:r>
            <a:endParaRPr lang="en-US" altLang="en-US" sz="2000" dirty="0"/>
          </a:p>
          <a:p>
            <a:pPr lvl="0"/>
            <a:r>
              <a:rPr lang="en-US" altLang="en-US" sz="20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'\n'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2000" dirty="0"/>
          </a:p>
          <a:p>
            <a:pPr lvl="0"/>
            <a:r>
              <a:rPr lang="en-US" altLang="en-US" sz="2000" dirty="0">
                <a:solidFill>
                  <a:srgbClr val="273239"/>
                </a:solidFill>
                <a:latin typeface="Consolas" panose="020B0609020204030204" pitchFamily="49" charset="0"/>
              </a:rPr>
              <a:t>      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3600" dirty="0"/>
          </a:p>
          <a:p>
            <a:pPr lvl="0"/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endParaRPr lang="en-US" altLang="en-US" sz="2000" dirty="0"/>
          </a:p>
          <a:p>
            <a:pPr lvl="0"/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endParaRPr lang="en-US" altLang="en-US" sz="2000" dirty="0"/>
          </a:p>
          <a:p>
            <a:pPr lvl="0"/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9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D332-469F-4876-B045-564824A8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Collection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53B18-6032-4912-987A-2B530253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Basic Collection: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Static Array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int Array[const]</a:t>
            </a:r>
          </a:p>
          <a:p>
            <a:pPr marL="914400" lvl="2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ID" dirty="0"/>
              <a:t>Dynamic Array *</a:t>
            </a:r>
          </a:p>
          <a:p>
            <a:pPr marL="457200" lvl="1" indent="0">
              <a:buNone/>
            </a:pPr>
            <a:r>
              <a:rPr lang="en-ID" dirty="0"/>
              <a:t>		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int *</a:t>
            </a:r>
            <a:r>
              <a:rPr lang="en-ID" dirty="0" err="1">
                <a:solidFill>
                  <a:schemeClr val="accent1">
                    <a:lumMod val="75000"/>
                  </a:schemeClr>
                </a:solidFill>
              </a:rPr>
              <a:t>pArray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 = new int[</a:t>
            </a:r>
            <a:r>
              <a:rPr lang="en-ID" dirty="0" err="1">
                <a:solidFill>
                  <a:schemeClr val="accent1">
                    <a:lumMod val="75000"/>
                  </a:schemeClr>
                </a:solidFill>
              </a:rPr>
              <a:t>const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pPr marL="971550" lvl="1" indent="-514350">
              <a:buFont typeface="+mj-lt"/>
              <a:buAutoNum type="arabicPeriod"/>
            </a:pPr>
            <a:endParaRPr lang="en-ID" dirty="0"/>
          </a:p>
          <a:p>
            <a:pPr marL="914400" lvl="1" indent="-457200">
              <a:buAutoNum type="arabicPeriod" startAt="3"/>
            </a:pPr>
            <a:r>
              <a:rPr lang="en-ID" dirty="0"/>
              <a:t>Pointer of Object, &amp;</a:t>
            </a:r>
          </a:p>
          <a:p>
            <a:pPr marL="457200" lvl="1" indent="0">
              <a:buNone/>
            </a:pPr>
            <a:r>
              <a:rPr lang="en-ID" dirty="0"/>
              <a:t>		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int *</a:t>
            </a:r>
            <a:r>
              <a:rPr lang="en-ID" dirty="0" err="1">
                <a:solidFill>
                  <a:schemeClr val="accent1">
                    <a:lumMod val="75000"/>
                  </a:schemeClr>
                </a:solidFill>
              </a:rPr>
              <a:t>pArray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ID" dirty="0" err="1">
                <a:solidFill>
                  <a:schemeClr val="accent1">
                    <a:lumMod val="75000"/>
                  </a:schemeClr>
                </a:solidFill>
              </a:rPr>
              <a:t>const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]=&amp;Object[</a:t>
            </a:r>
            <a:r>
              <a:rPr lang="en-ID" dirty="0" err="1">
                <a:solidFill>
                  <a:schemeClr val="accent1">
                    <a:lumMod val="75000"/>
                  </a:schemeClr>
                </a:solidFill>
              </a:rPr>
              <a:t>const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pPr marL="457200" lvl="1" indent="0">
              <a:buNone/>
            </a:pPr>
            <a:endParaRPr lang="en-ID" dirty="0"/>
          </a:p>
          <a:p>
            <a:pPr marL="914400" lvl="2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27573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D332-469F-4876-B045-564824A8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Collection</a:t>
            </a:r>
            <a:br>
              <a:rPr lang="en-US" dirty="0"/>
            </a:br>
            <a:r>
              <a:rPr lang="en-US" dirty="0"/>
              <a:t>Array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53B18-6032-4912-987A-2B530253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Basic Collection:</a:t>
            </a:r>
          </a:p>
          <a:p>
            <a:pPr marL="0" indent="0">
              <a:buNone/>
            </a:pPr>
            <a:r>
              <a:rPr lang="en-US" dirty="0"/>
              <a:t>int const number=x;</a:t>
            </a:r>
          </a:p>
          <a:p>
            <a:pPr marL="0" indent="0">
              <a:buNone/>
            </a:pPr>
            <a:r>
              <a:rPr lang="en-US" dirty="0"/>
              <a:t>    int </a:t>
            </a:r>
            <a:r>
              <a:rPr lang="en-US" dirty="0" err="1"/>
              <a:t>arr</a:t>
            </a:r>
            <a:r>
              <a:rPr lang="en-US" dirty="0"/>
              <a:t>[number]; // allocation stack of integer array </a:t>
            </a:r>
          </a:p>
          <a:p>
            <a:pPr marL="0" indent="0">
              <a:buNone/>
            </a:pPr>
            <a:r>
              <a:rPr lang="en-US" dirty="0"/>
              <a:t>    int *</a:t>
            </a:r>
            <a:r>
              <a:rPr lang="en-US" dirty="0" err="1"/>
              <a:t>pArr</a:t>
            </a:r>
            <a:r>
              <a:rPr lang="en-US" dirty="0"/>
              <a:t>=new int[number];   // ← Allocation heap of integer array </a:t>
            </a:r>
          </a:p>
          <a:p>
            <a:pPr marL="0" indent="0">
              <a:buNone/>
            </a:pPr>
            <a:r>
              <a:rPr lang="en-US" dirty="0"/>
              <a:t>    int *p=&amp;</a:t>
            </a:r>
            <a:r>
              <a:rPr lang="en-US" dirty="0" err="1"/>
              <a:t>arr</a:t>
            </a:r>
            <a:r>
              <a:rPr lang="en-US" dirty="0"/>
              <a:t>[0];  // pointer of array index</a:t>
            </a:r>
          </a:p>
          <a:p>
            <a:pPr marL="0" indent="0">
              <a:buNone/>
            </a:pPr>
            <a:r>
              <a:rPr lang="en-US" dirty="0"/>
              <a:t>    int *</a:t>
            </a:r>
            <a:r>
              <a:rPr lang="en-US" dirty="0" err="1"/>
              <a:t>pArray</a:t>
            </a:r>
            <a:r>
              <a:rPr lang="en-US" dirty="0"/>
              <a:t>[number];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pArray</a:t>
            </a:r>
            <a:r>
              <a:rPr lang="en-US" dirty="0"/>
              <a:t>[0]=&amp;</a:t>
            </a:r>
            <a:r>
              <a:rPr lang="en-US" dirty="0" err="1"/>
              <a:t>arr</a:t>
            </a:r>
            <a:r>
              <a:rPr lang="en-US" dirty="0"/>
              <a:t>[0];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dirty="0"/>
              <a:t>    cout&lt;&lt;"\n"&lt;&lt;p&lt;&lt;"\n"&lt;&lt;&amp;arr[0]&lt;&lt;"\n"&lt;&lt;*(p+1)&lt;&lt;endl;</a:t>
            </a:r>
          </a:p>
          <a:p>
            <a:pPr marL="0" indent="0">
              <a:buNone/>
            </a:pPr>
            <a:r>
              <a:rPr lang="pt-BR" dirty="0"/>
              <a:t>    cout&lt;&lt;"\n"&lt;&lt;*(pArray[0])&lt;&lt;endl;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1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D332-469F-4876-B045-564824A8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Container/Bag  Collection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53B18-6032-4912-987A-2B530253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Bag Collection C++ STL: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List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Queue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Stack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Vector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Multiset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MultiMap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84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D332-469F-4876-B045-564824A8F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591"/>
            <a:ext cx="10515600" cy="1325563"/>
          </a:xfrm>
        </p:spPr>
        <p:txBody>
          <a:bodyPr/>
          <a:lstStyle/>
          <a:p>
            <a:r>
              <a:rPr lang="en-US" dirty="0"/>
              <a:t>Container/Bag  Collection</a:t>
            </a:r>
            <a:br>
              <a:rPr lang="en-US" dirty="0"/>
            </a:br>
            <a:r>
              <a:rPr lang="en-US" dirty="0"/>
              <a:t>1. List</a:t>
            </a:r>
            <a:endParaRPr lang="en-ID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ABC74CB-B74E-4F89-8B96-DE90D1EA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963" y="2271061"/>
            <a:ext cx="1002518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list&lt;int&gt;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myList.push_back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myList.push_back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myList.push_front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list&lt;int&gt;::iterator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iterL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for(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iterL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myList.begin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iterL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myList.end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();++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iterL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&lt;&lt;*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iterL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348C07-55DD-4091-8E12-558162DC0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780827"/>
              </p:ext>
            </p:extLst>
          </p:nvPr>
        </p:nvGraphicFramePr>
        <p:xfrm>
          <a:off x="7600285" y="2485273"/>
          <a:ext cx="6566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09">
                  <a:extLst>
                    <a:ext uri="{9D8B030D-6E8A-4147-A177-3AD203B41FA5}">
                      <a16:colId xmlns:a16="http://schemas.microsoft.com/office/drawing/2014/main" val="2216567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115517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118FDB42-A1B0-49A9-B02E-694EE9F6D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452623"/>
              </p:ext>
            </p:extLst>
          </p:nvPr>
        </p:nvGraphicFramePr>
        <p:xfrm>
          <a:off x="7600286" y="2918501"/>
          <a:ext cx="6566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09">
                  <a:extLst>
                    <a:ext uri="{9D8B030D-6E8A-4147-A177-3AD203B41FA5}">
                      <a16:colId xmlns:a16="http://schemas.microsoft.com/office/drawing/2014/main" val="2216567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115517"/>
                  </a:ext>
                </a:extLst>
              </a:tr>
            </a:tbl>
          </a:graphicData>
        </a:graphic>
      </p:graphicFrame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D93C130-D969-4740-8D7C-386B89A96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920887"/>
              </p:ext>
            </p:extLst>
          </p:nvPr>
        </p:nvGraphicFramePr>
        <p:xfrm>
          <a:off x="8256893" y="2913724"/>
          <a:ext cx="6566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09">
                  <a:extLst>
                    <a:ext uri="{9D8B030D-6E8A-4147-A177-3AD203B41FA5}">
                      <a16:colId xmlns:a16="http://schemas.microsoft.com/office/drawing/2014/main" val="2216567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115517"/>
                  </a:ext>
                </a:extLst>
              </a:tr>
            </a:tbl>
          </a:graphicData>
        </a:graphic>
      </p:graphicFrame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840EA723-B502-4B99-ACEC-526CA0307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014784"/>
              </p:ext>
            </p:extLst>
          </p:nvPr>
        </p:nvGraphicFramePr>
        <p:xfrm>
          <a:off x="8256895" y="3387501"/>
          <a:ext cx="6566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09">
                  <a:extLst>
                    <a:ext uri="{9D8B030D-6E8A-4147-A177-3AD203B41FA5}">
                      <a16:colId xmlns:a16="http://schemas.microsoft.com/office/drawing/2014/main" val="2216567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115517"/>
                  </a:ext>
                </a:extLst>
              </a:tr>
            </a:tbl>
          </a:graphicData>
        </a:graphic>
      </p:graphicFrame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EA2CF3E6-5A23-4BEF-B590-D7B389379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225760"/>
              </p:ext>
            </p:extLst>
          </p:nvPr>
        </p:nvGraphicFramePr>
        <p:xfrm>
          <a:off x="8913502" y="3382724"/>
          <a:ext cx="6566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09">
                  <a:extLst>
                    <a:ext uri="{9D8B030D-6E8A-4147-A177-3AD203B41FA5}">
                      <a16:colId xmlns:a16="http://schemas.microsoft.com/office/drawing/2014/main" val="2216567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115517"/>
                  </a:ext>
                </a:extLst>
              </a:tr>
            </a:tbl>
          </a:graphicData>
        </a:graphic>
      </p:graphicFrame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9E555C86-6C46-4E35-A6D0-18D565AA5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443032"/>
              </p:ext>
            </p:extLst>
          </p:nvPr>
        </p:nvGraphicFramePr>
        <p:xfrm>
          <a:off x="7577778" y="3382724"/>
          <a:ext cx="6566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09">
                  <a:extLst>
                    <a:ext uri="{9D8B030D-6E8A-4147-A177-3AD203B41FA5}">
                      <a16:colId xmlns:a16="http://schemas.microsoft.com/office/drawing/2014/main" val="2216567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1155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53B9849-73E0-4B23-9132-9BCE325CC978}"/>
              </a:ext>
            </a:extLst>
          </p:cNvPr>
          <p:cNvSpPr txBox="1"/>
          <p:nvPr/>
        </p:nvSpPr>
        <p:spPr>
          <a:xfrm flipH="1">
            <a:off x="8913502" y="2436375"/>
            <a:ext cx="278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Push Back</a:t>
            </a:r>
            <a:endParaRPr lang="en-ID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0AF783-E9EC-4AFC-B7F7-CA5A57006377}"/>
              </a:ext>
            </a:extLst>
          </p:cNvPr>
          <p:cNvCxnSpPr>
            <a:cxnSpLocks/>
          </p:cNvCxnSpPr>
          <p:nvPr/>
        </p:nvCxnSpPr>
        <p:spPr>
          <a:xfrm flipH="1">
            <a:off x="8775511" y="2675632"/>
            <a:ext cx="165287" cy="22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1FE9EDF-B9F6-4B7D-A851-848C491CFA98}"/>
              </a:ext>
            </a:extLst>
          </p:cNvPr>
          <p:cNvSpPr txBox="1"/>
          <p:nvPr/>
        </p:nvSpPr>
        <p:spPr>
          <a:xfrm flipH="1">
            <a:off x="6208553" y="3296346"/>
            <a:ext cx="278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Push Front</a:t>
            </a:r>
            <a:endParaRPr lang="en-ID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8D1FEF-9FA5-4CE3-A748-02F210DCD7A6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7320865" y="3504021"/>
            <a:ext cx="279420" cy="16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47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D332-469F-4876-B045-564824A8F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09"/>
            <a:ext cx="10515600" cy="1325563"/>
          </a:xfrm>
        </p:spPr>
        <p:txBody>
          <a:bodyPr/>
          <a:lstStyle/>
          <a:p>
            <a:r>
              <a:rPr lang="en-US" dirty="0"/>
              <a:t>Container/Bag  Collection</a:t>
            </a:r>
            <a:br>
              <a:rPr lang="en-US" dirty="0"/>
            </a:br>
            <a:r>
              <a:rPr lang="en-US" dirty="0"/>
              <a:t>1. List</a:t>
            </a:r>
            <a:endParaRPr lang="en-ID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ABC74CB-B74E-4F89-8B96-DE90D1EA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303" y="1753766"/>
            <a:ext cx="9005670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list&lt;int&gt;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xList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{ 1, 2, 4, 5, 6 };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&lt;&lt; "List: ";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auto x =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xList.begin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for( x; x !=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xList.end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 ); ++x)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&lt;&lt; *x &lt;&lt; " ";</a:t>
            </a:r>
          </a:p>
          <a:p>
            <a:pPr lvl="0"/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list&lt;int&gt;::iterator it;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it=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xList.begin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advance(it,2);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xList.insert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 it, 3);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xList.remove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(6);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replace(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xList.begin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xList.end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(),2,100);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xList.sort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&lt;&lt; "New list";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for(auto x=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xList.begin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 ); x !=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xList.end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 ); ++x)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&lt;&lt; " "&lt;&lt;*x;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5D93C130-D969-4740-8D7C-386B89A96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768067"/>
              </p:ext>
            </p:extLst>
          </p:nvPr>
        </p:nvGraphicFramePr>
        <p:xfrm>
          <a:off x="8913501" y="2962001"/>
          <a:ext cx="6566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09">
                  <a:extLst>
                    <a:ext uri="{9D8B030D-6E8A-4147-A177-3AD203B41FA5}">
                      <a16:colId xmlns:a16="http://schemas.microsoft.com/office/drawing/2014/main" val="2216567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115517"/>
                  </a:ext>
                </a:extLst>
              </a:tr>
            </a:tbl>
          </a:graphicData>
        </a:graphic>
      </p:graphicFrame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840EA723-B502-4B99-ACEC-526CA0307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289717"/>
              </p:ext>
            </p:extLst>
          </p:nvPr>
        </p:nvGraphicFramePr>
        <p:xfrm>
          <a:off x="8256895" y="3387501"/>
          <a:ext cx="6566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09">
                  <a:extLst>
                    <a:ext uri="{9D8B030D-6E8A-4147-A177-3AD203B41FA5}">
                      <a16:colId xmlns:a16="http://schemas.microsoft.com/office/drawing/2014/main" val="2216567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115517"/>
                  </a:ext>
                </a:extLst>
              </a:tr>
            </a:tbl>
          </a:graphicData>
        </a:graphic>
      </p:graphicFrame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EA2CF3E6-5A23-4BEF-B590-D7B389379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827867"/>
              </p:ext>
            </p:extLst>
          </p:nvPr>
        </p:nvGraphicFramePr>
        <p:xfrm>
          <a:off x="8913502" y="3382724"/>
          <a:ext cx="6566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09">
                  <a:extLst>
                    <a:ext uri="{9D8B030D-6E8A-4147-A177-3AD203B41FA5}">
                      <a16:colId xmlns:a16="http://schemas.microsoft.com/office/drawing/2014/main" val="2216567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115517"/>
                  </a:ext>
                </a:extLst>
              </a:tr>
            </a:tbl>
          </a:graphicData>
        </a:graphic>
      </p:graphicFrame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9E555C86-6C46-4E35-A6D0-18D565AA5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229759"/>
              </p:ext>
            </p:extLst>
          </p:nvPr>
        </p:nvGraphicFramePr>
        <p:xfrm>
          <a:off x="7577778" y="3382724"/>
          <a:ext cx="6566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09">
                  <a:extLst>
                    <a:ext uri="{9D8B030D-6E8A-4147-A177-3AD203B41FA5}">
                      <a16:colId xmlns:a16="http://schemas.microsoft.com/office/drawing/2014/main" val="2216567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1155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53B9849-73E0-4B23-9132-9BCE325CC978}"/>
              </a:ext>
            </a:extLst>
          </p:cNvPr>
          <p:cNvSpPr txBox="1"/>
          <p:nvPr/>
        </p:nvSpPr>
        <p:spPr>
          <a:xfrm flipH="1">
            <a:off x="9570110" y="2189012"/>
            <a:ext cx="278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Insert(iterator,3)</a:t>
            </a:r>
            <a:endParaRPr lang="en-ID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0AF783-E9EC-4AFC-B7F7-CA5A57006377}"/>
              </a:ext>
            </a:extLst>
          </p:cNvPr>
          <p:cNvCxnSpPr>
            <a:cxnSpLocks/>
          </p:cNvCxnSpPr>
          <p:nvPr/>
        </p:nvCxnSpPr>
        <p:spPr>
          <a:xfrm flipH="1">
            <a:off x="9376012" y="2470830"/>
            <a:ext cx="194099" cy="43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D21C14E9-6146-4AA4-8D12-6D82EEDDA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612771"/>
              </p:ext>
            </p:extLst>
          </p:nvPr>
        </p:nvGraphicFramePr>
        <p:xfrm>
          <a:off x="9570111" y="3382724"/>
          <a:ext cx="6566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09">
                  <a:extLst>
                    <a:ext uri="{9D8B030D-6E8A-4147-A177-3AD203B41FA5}">
                      <a16:colId xmlns:a16="http://schemas.microsoft.com/office/drawing/2014/main" val="2216567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115517"/>
                  </a:ext>
                </a:extLst>
              </a:tr>
            </a:tbl>
          </a:graphicData>
        </a:graphic>
      </p:graphicFrame>
      <p:graphicFrame>
        <p:nvGraphicFramePr>
          <p:cNvPr id="21" name="Table 9">
            <a:extLst>
              <a:ext uri="{FF2B5EF4-FFF2-40B4-BE49-F238E27FC236}">
                <a16:creationId xmlns:a16="http://schemas.microsoft.com/office/drawing/2014/main" id="{3DE5A473-72D9-464B-BA81-AFF123C0C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919215"/>
              </p:ext>
            </p:extLst>
          </p:nvPr>
        </p:nvGraphicFramePr>
        <p:xfrm>
          <a:off x="10226718" y="3377947"/>
          <a:ext cx="6566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09">
                  <a:extLst>
                    <a:ext uri="{9D8B030D-6E8A-4147-A177-3AD203B41FA5}">
                      <a16:colId xmlns:a16="http://schemas.microsoft.com/office/drawing/2014/main" val="2216567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115517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3859D47-CB18-4221-B40A-55B3AE5AED9E}"/>
              </a:ext>
            </a:extLst>
          </p:cNvPr>
          <p:cNvSpPr txBox="1"/>
          <p:nvPr/>
        </p:nvSpPr>
        <p:spPr>
          <a:xfrm flipH="1">
            <a:off x="7443254" y="2559700"/>
            <a:ext cx="278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advance(iterator,2)</a:t>
            </a:r>
            <a:endParaRPr lang="en-ID" dirty="0">
              <a:solidFill>
                <a:srgbClr val="C00000"/>
              </a:solidFill>
            </a:endParaRPr>
          </a:p>
        </p:txBody>
      </p: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33EA3098-BB19-4836-9099-3AA6F1B30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919194"/>
              </p:ext>
            </p:extLst>
          </p:nvPr>
        </p:nvGraphicFramePr>
        <p:xfrm>
          <a:off x="8256895" y="3837480"/>
          <a:ext cx="6566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09">
                  <a:extLst>
                    <a:ext uri="{9D8B030D-6E8A-4147-A177-3AD203B41FA5}">
                      <a16:colId xmlns:a16="http://schemas.microsoft.com/office/drawing/2014/main" val="2216567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115517"/>
                  </a:ext>
                </a:extLst>
              </a:tr>
            </a:tbl>
          </a:graphicData>
        </a:graphic>
      </p:graphicFrame>
      <p:graphicFrame>
        <p:nvGraphicFramePr>
          <p:cNvPr id="24" name="Table 9">
            <a:extLst>
              <a:ext uri="{FF2B5EF4-FFF2-40B4-BE49-F238E27FC236}">
                <a16:creationId xmlns:a16="http://schemas.microsoft.com/office/drawing/2014/main" id="{F249272F-B972-4E69-B628-843E0656C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917321"/>
              </p:ext>
            </p:extLst>
          </p:nvPr>
        </p:nvGraphicFramePr>
        <p:xfrm>
          <a:off x="8913502" y="3832703"/>
          <a:ext cx="6566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09">
                  <a:extLst>
                    <a:ext uri="{9D8B030D-6E8A-4147-A177-3AD203B41FA5}">
                      <a16:colId xmlns:a16="http://schemas.microsoft.com/office/drawing/2014/main" val="2216567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115517"/>
                  </a:ext>
                </a:extLst>
              </a:tr>
            </a:tbl>
          </a:graphicData>
        </a:graphic>
      </p:graphicFrame>
      <p:graphicFrame>
        <p:nvGraphicFramePr>
          <p:cNvPr id="25" name="Table 9">
            <a:extLst>
              <a:ext uri="{FF2B5EF4-FFF2-40B4-BE49-F238E27FC236}">
                <a16:creationId xmlns:a16="http://schemas.microsoft.com/office/drawing/2014/main" id="{51E99648-4DD6-4E9E-A3E2-06A5E7AAB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209540"/>
              </p:ext>
            </p:extLst>
          </p:nvPr>
        </p:nvGraphicFramePr>
        <p:xfrm>
          <a:off x="7577777" y="3827926"/>
          <a:ext cx="6566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09">
                  <a:extLst>
                    <a:ext uri="{9D8B030D-6E8A-4147-A177-3AD203B41FA5}">
                      <a16:colId xmlns:a16="http://schemas.microsoft.com/office/drawing/2014/main" val="2216567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115517"/>
                  </a:ext>
                </a:extLst>
              </a:tr>
            </a:tbl>
          </a:graphicData>
        </a:graphic>
      </p:graphicFrame>
      <p:graphicFrame>
        <p:nvGraphicFramePr>
          <p:cNvPr id="26" name="Table 9">
            <a:extLst>
              <a:ext uri="{FF2B5EF4-FFF2-40B4-BE49-F238E27FC236}">
                <a16:creationId xmlns:a16="http://schemas.microsoft.com/office/drawing/2014/main" id="{45C69A3F-AA76-4FDB-8A21-0FAF37B3A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390141"/>
              </p:ext>
            </p:extLst>
          </p:nvPr>
        </p:nvGraphicFramePr>
        <p:xfrm>
          <a:off x="9570111" y="3832703"/>
          <a:ext cx="6566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09">
                  <a:extLst>
                    <a:ext uri="{9D8B030D-6E8A-4147-A177-3AD203B41FA5}">
                      <a16:colId xmlns:a16="http://schemas.microsoft.com/office/drawing/2014/main" val="2216567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115517"/>
                  </a:ext>
                </a:extLst>
              </a:tr>
            </a:tbl>
          </a:graphicData>
        </a:graphic>
      </p:graphicFrame>
      <p:graphicFrame>
        <p:nvGraphicFramePr>
          <p:cNvPr id="27" name="Table 9">
            <a:extLst>
              <a:ext uri="{FF2B5EF4-FFF2-40B4-BE49-F238E27FC236}">
                <a16:creationId xmlns:a16="http://schemas.microsoft.com/office/drawing/2014/main" id="{F836173C-F00D-422B-AB3C-EE781B1F4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421381"/>
              </p:ext>
            </p:extLst>
          </p:nvPr>
        </p:nvGraphicFramePr>
        <p:xfrm>
          <a:off x="10226718" y="3827926"/>
          <a:ext cx="6566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09">
                  <a:extLst>
                    <a:ext uri="{9D8B030D-6E8A-4147-A177-3AD203B41FA5}">
                      <a16:colId xmlns:a16="http://schemas.microsoft.com/office/drawing/2014/main" val="2216567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115517"/>
                  </a:ext>
                </a:extLst>
              </a:tr>
            </a:tbl>
          </a:graphicData>
        </a:graphic>
      </p:graphicFrame>
      <p:graphicFrame>
        <p:nvGraphicFramePr>
          <p:cNvPr id="28" name="Table 9">
            <a:extLst>
              <a:ext uri="{FF2B5EF4-FFF2-40B4-BE49-F238E27FC236}">
                <a16:creationId xmlns:a16="http://schemas.microsoft.com/office/drawing/2014/main" id="{1E212775-E4DF-4881-A11E-91AD46F0B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111967"/>
              </p:ext>
            </p:extLst>
          </p:nvPr>
        </p:nvGraphicFramePr>
        <p:xfrm>
          <a:off x="10905835" y="3822196"/>
          <a:ext cx="6566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09">
                  <a:extLst>
                    <a:ext uri="{9D8B030D-6E8A-4147-A177-3AD203B41FA5}">
                      <a16:colId xmlns:a16="http://schemas.microsoft.com/office/drawing/2014/main" val="2216567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115517"/>
                  </a:ext>
                </a:extLst>
              </a:tr>
            </a:tbl>
          </a:graphicData>
        </a:graphic>
      </p:graphicFrame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16023DF5-8D1F-4F63-AFC0-6E4EAB888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386102"/>
              </p:ext>
            </p:extLst>
          </p:nvPr>
        </p:nvGraphicFramePr>
        <p:xfrm>
          <a:off x="8256895" y="4291172"/>
          <a:ext cx="6566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09">
                  <a:extLst>
                    <a:ext uri="{9D8B030D-6E8A-4147-A177-3AD203B41FA5}">
                      <a16:colId xmlns:a16="http://schemas.microsoft.com/office/drawing/2014/main" val="2216567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115517"/>
                  </a:ext>
                </a:extLst>
              </a:tr>
            </a:tbl>
          </a:graphicData>
        </a:graphic>
      </p:graphicFrame>
      <p:graphicFrame>
        <p:nvGraphicFramePr>
          <p:cNvPr id="30" name="Table 9">
            <a:extLst>
              <a:ext uri="{FF2B5EF4-FFF2-40B4-BE49-F238E27FC236}">
                <a16:creationId xmlns:a16="http://schemas.microsoft.com/office/drawing/2014/main" id="{ABD4DD88-DE40-44D7-92E4-D23BA78E7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261582"/>
              </p:ext>
            </p:extLst>
          </p:nvPr>
        </p:nvGraphicFramePr>
        <p:xfrm>
          <a:off x="8913502" y="4286395"/>
          <a:ext cx="6566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09">
                  <a:extLst>
                    <a:ext uri="{9D8B030D-6E8A-4147-A177-3AD203B41FA5}">
                      <a16:colId xmlns:a16="http://schemas.microsoft.com/office/drawing/2014/main" val="2216567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115517"/>
                  </a:ext>
                </a:extLst>
              </a:tr>
            </a:tbl>
          </a:graphicData>
        </a:graphic>
      </p:graphicFrame>
      <p:graphicFrame>
        <p:nvGraphicFramePr>
          <p:cNvPr id="31" name="Table 9">
            <a:extLst>
              <a:ext uri="{FF2B5EF4-FFF2-40B4-BE49-F238E27FC236}">
                <a16:creationId xmlns:a16="http://schemas.microsoft.com/office/drawing/2014/main" id="{5A1D5E9E-63FA-4DCB-877E-DDAC6346C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229680"/>
              </p:ext>
            </p:extLst>
          </p:nvPr>
        </p:nvGraphicFramePr>
        <p:xfrm>
          <a:off x="7577777" y="4281618"/>
          <a:ext cx="6566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09">
                  <a:extLst>
                    <a:ext uri="{9D8B030D-6E8A-4147-A177-3AD203B41FA5}">
                      <a16:colId xmlns:a16="http://schemas.microsoft.com/office/drawing/2014/main" val="2216567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115517"/>
                  </a:ext>
                </a:extLst>
              </a:tr>
            </a:tbl>
          </a:graphicData>
        </a:graphic>
      </p:graphicFrame>
      <p:graphicFrame>
        <p:nvGraphicFramePr>
          <p:cNvPr id="32" name="Table 9">
            <a:extLst>
              <a:ext uri="{FF2B5EF4-FFF2-40B4-BE49-F238E27FC236}">
                <a16:creationId xmlns:a16="http://schemas.microsoft.com/office/drawing/2014/main" id="{F2505FDE-B212-451F-95EF-F94E846A0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855742"/>
              </p:ext>
            </p:extLst>
          </p:nvPr>
        </p:nvGraphicFramePr>
        <p:xfrm>
          <a:off x="9570111" y="4286395"/>
          <a:ext cx="6566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09">
                  <a:extLst>
                    <a:ext uri="{9D8B030D-6E8A-4147-A177-3AD203B41FA5}">
                      <a16:colId xmlns:a16="http://schemas.microsoft.com/office/drawing/2014/main" val="2216567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115517"/>
                  </a:ext>
                </a:extLst>
              </a:tr>
            </a:tbl>
          </a:graphicData>
        </a:graphic>
      </p:graphicFrame>
      <p:graphicFrame>
        <p:nvGraphicFramePr>
          <p:cNvPr id="33" name="Table 9">
            <a:extLst>
              <a:ext uri="{FF2B5EF4-FFF2-40B4-BE49-F238E27FC236}">
                <a16:creationId xmlns:a16="http://schemas.microsoft.com/office/drawing/2014/main" id="{3FE5F85C-30DB-4415-ACD1-E8508E77C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326431"/>
              </p:ext>
            </p:extLst>
          </p:nvPr>
        </p:nvGraphicFramePr>
        <p:xfrm>
          <a:off x="10226718" y="4281618"/>
          <a:ext cx="6566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09">
                  <a:extLst>
                    <a:ext uri="{9D8B030D-6E8A-4147-A177-3AD203B41FA5}">
                      <a16:colId xmlns:a16="http://schemas.microsoft.com/office/drawing/2014/main" val="2216567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115517"/>
                  </a:ext>
                </a:extLst>
              </a:tr>
            </a:tbl>
          </a:graphicData>
        </a:graphic>
      </p:graphicFrame>
      <p:graphicFrame>
        <p:nvGraphicFramePr>
          <p:cNvPr id="34" name="Table 9">
            <a:extLst>
              <a:ext uri="{FF2B5EF4-FFF2-40B4-BE49-F238E27FC236}">
                <a16:creationId xmlns:a16="http://schemas.microsoft.com/office/drawing/2014/main" id="{EC2D27D7-AD39-4E63-85A2-F0DCD136A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003585"/>
              </p:ext>
            </p:extLst>
          </p:nvPr>
        </p:nvGraphicFramePr>
        <p:xfrm>
          <a:off x="8256895" y="4725184"/>
          <a:ext cx="6566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09">
                  <a:extLst>
                    <a:ext uri="{9D8B030D-6E8A-4147-A177-3AD203B41FA5}">
                      <a16:colId xmlns:a16="http://schemas.microsoft.com/office/drawing/2014/main" val="2216567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115517"/>
                  </a:ext>
                </a:extLst>
              </a:tr>
            </a:tbl>
          </a:graphicData>
        </a:graphic>
      </p:graphicFrame>
      <p:graphicFrame>
        <p:nvGraphicFramePr>
          <p:cNvPr id="35" name="Table 9">
            <a:extLst>
              <a:ext uri="{FF2B5EF4-FFF2-40B4-BE49-F238E27FC236}">
                <a16:creationId xmlns:a16="http://schemas.microsoft.com/office/drawing/2014/main" id="{EB0A71A9-CF4F-4AFB-B8A5-3351EB266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841747"/>
              </p:ext>
            </p:extLst>
          </p:nvPr>
        </p:nvGraphicFramePr>
        <p:xfrm>
          <a:off x="8913502" y="4720407"/>
          <a:ext cx="6566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09">
                  <a:extLst>
                    <a:ext uri="{9D8B030D-6E8A-4147-A177-3AD203B41FA5}">
                      <a16:colId xmlns:a16="http://schemas.microsoft.com/office/drawing/2014/main" val="2216567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115517"/>
                  </a:ext>
                </a:extLst>
              </a:tr>
            </a:tbl>
          </a:graphicData>
        </a:graphic>
      </p:graphicFrame>
      <p:graphicFrame>
        <p:nvGraphicFramePr>
          <p:cNvPr id="36" name="Table 9">
            <a:extLst>
              <a:ext uri="{FF2B5EF4-FFF2-40B4-BE49-F238E27FC236}">
                <a16:creationId xmlns:a16="http://schemas.microsoft.com/office/drawing/2014/main" id="{672D26F5-8C5A-4C35-AB46-75637426A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559726"/>
              </p:ext>
            </p:extLst>
          </p:nvPr>
        </p:nvGraphicFramePr>
        <p:xfrm>
          <a:off x="7577777" y="4715630"/>
          <a:ext cx="6566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09">
                  <a:extLst>
                    <a:ext uri="{9D8B030D-6E8A-4147-A177-3AD203B41FA5}">
                      <a16:colId xmlns:a16="http://schemas.microsoft.com/office/drawing/2014/main" val="2216567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115517"/>
                  </a:ext>
                </a:extLst>
              </a:tr>
            </a:tbl>
          </a:graphicData>
        </a:graphic>
      </p:graphicFrame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8B23711A-E1D3-4C46-9995-7083C8B56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764558"/>
              </p:ext>
            </p:extLst>
          </p:nvPr>
        </p:nvGraphicFramePr>
        <p:xfrm>
          <a:off x="9570111" y="4720407"/>
          <a:ext cx="6566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09">
                  <a:extLst>
                    <a:ext uri="{9D8B030D-6E8A-4147-A177-3AD203B41FA5}">
                      <a16:colId xmlns:a16="http://schemas.microsoft.com/office/drawing/2014/main" val="2216567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115517"/>
                  </a:ext>
                </a:extLst>
              </a:tr>
            </a:tbl>
          </a:graphicData>
        </a:graphic>
      </p:graphicFrame>
      <p:graphicFrame>
        <p:nvGraphicFramePr>
          <p:cNvPr id="38" name="Table 9">
            <a:extLst>
              <a:ext uri="{FF2B5EF4-FFF2-40B4-BE49-F238E27FC236}">
                <a16:creationId xmlns:a16="http://schemas.microsoft.com/office/drawing/2014/main" id="{D8615D03-1CD3-4FFF-BBCD-BA14F563F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704651"/>
              </p:ext>
            </p:extLst>
          </p:nvPr>
        </p:nvGraphicFramePr>
        <p:xfrm>
          <a:off x="10226718" y="4715630"/>
          <a:ext cx="6566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09">
                  <a:extLst>
                    <a:ext uri="{9D8B030D-6E8A-4147-A177-3AD203B41FA5}">
                      <a16:colId xmlns:a16="http://schemas.microsoft.com/office/drawing/2014/main" val="2216567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115517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A01AAAFE-826A-4D42-8F14-2E32A0C06DBC}"/>
              </a:ext>
            </a:extLst>
          </p:cNvPr>
          <p:cNvSpPr txBox="1"/>
          <p:nvPr/>
        </p:nvSpPr>
        <p:spPr>
          <a:xfrm flipH="1">
            <a:off x="6239024" y="3803447"/>
            <a:ext cx="278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remove(6)</a:t>
            </a:r>
            <a:endParaRPr lang="en-ID" dirty="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347A58-1080-4D4E-8D91-18B6384B7DAB}"/>
              </a:ext>
            </a:extLst>
          </p:cNvPr>
          <p:cNvSpPr txBox="1"/>
          <p:nvPr/>
        </p:nvSpPr>
        <p:spPr>
          <a:xfrm flipH="1">
            <a:off x="6239024" y="4255934"/>
            <a:ext cx="278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Replace(…)</a:t>
            </a:r>
            <a:endParaRPr lang="en-ID" dirty="0">
              <a:solidFill>
                <a:srgbClr val="C0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5F0BE1-2E40-4A75-BF83-17A017843AE4}"/>
              </a:ext>
            </a:extLst>
          </p:cNvPr>
          <p:cNvSpPr txBox="1"/>
          <p:nvPr/>
        </p:nvSpPr>
        <p:spPr>
          <a:xfrm flipH="1">
            <a:off x="6240880" y="4708421"/>
            <a:ext cx="278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sort(…)</a:t>
            </a:r>
            <a:endParaRPr lang="en-ID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1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D332-469F-4876-B045-564824A8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Container/Bag  Collection</a:t>
            </a:r>
            <a:br>
              <a:rPr lang="en-US" dirty="0"/>
            </a:br>
            <a:r>
              <a:rPr lang="en-US" dirty="0"/>
              <a:t>2. Queue-Stack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53B18-6032-4912-987A-2B530253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Other items of List,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ABC74CB-B74E-4F89-8B96-DE90D1EA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311" y="2778554"/>
            <a:ext cx="220893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q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ueue.push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0"/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queue.pop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892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D332-469F-4876-B045-564824A8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Container/Bag  Collection</a:t>
            </a:r>
            <a:br>
              <a:rPr lang="en-US" dirty="0"/>
            </a:br>
            <a:r>
              <a:rPr lang="en-US" dirty="0"/>
              <a:t>3. Vector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53B18-6032-4912-987A-2B530253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Other items of List within vector data,</a:t>
            </a:r>
          </a:p>
          <a:p>
            <a:pPr marL="0" indent="0">
              <a:buNone/>
            </a:pPr>
            <a:r>
              <a:rPr lang="en-US" dirty="0"/>
              <a:t>      vector&lt;type&gt; </a:t>
            </a:r>
            <a:r>
              <a:rPr lang="en-US" dirty="0" err="1"/>
              <a:t>vektor</a:t>
            </a:r>
            <a:r>
              <a:rPr lang="en-US" dirty="0"/>
              <a:t>;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ABC74CB-B74E-4F89-8B96-DE90D1EA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311" y="2778554"/>
            <a:ext cx="438068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 err="1"/>
              <a:t>vektor.push_back</a:t>
            </a:r>
            <a:r>
              <a:rPr lang="en-US" sz="2400" dirty="0"/>
              <a:t>(const);</a:t>
            </a:r>
          </a:p>
          <a:p>
            <a:r>
              <a:rPr lang="nb-NO" sz="2400" dirty="0"/>
              <a:t>sort(vektor.begin(),vektor.end());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44890B5-E072-4BD0-930F-8D67C779D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vector&lt;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g1;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828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D332-469F-4876-B045-564824A8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Container/Bag  Collection</a:t>
            </a:r>
            <a:br>
              <a:rPr lang="en-US" dirty="0"/>
            </a:br>
            <a:r>
              <a:rPr lang="en-US" dirty="0"/>
              <a:t>3. Set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53B18-6032-4912-987A-2B530253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Ordered of List,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ABC74CB-B74E-4F89-8B96-DE90D1EA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128" y="2526492"/>
            <a:ext cx="662681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Always set ordered and unique data 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997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7554</TotalTime>
  <Words>514</Words>
  <Application>Microsoft Office PowerPoint</Application>
  <PresentationFormat>Widescreen</PresentationFormat>
  <Paragraphs>126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C++ Collection</vt:lpstr>
      <vt:lpstr>Basic Collection</vt:lpstr>
      <vt:lpstr>Basic Collection Array</vt:lpstr>
      <vt:lpstr>Container/Bag  Collection</vt:lpstr>
      <vt:lpstr>Container/Bag  Collection 1. List</vt:lpstr>
      <vt:lpstr>Container/Bag  Collection 1. List</vt:lpstr>
      <vt:lpstr>Container/Bag  Collection 2. Queue-Stack</vt:lpstr>
      <vt:lpstr>Container/Bag  Collection 3. Vector</vt:lpstr>
      <vt:lpstr>Container/Bag  Collection 3. Set</vt:lpstr>
      <vt:lpstr>Container/Bag  Collection 4.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Collection</dc:title>
  <dc:creator>LENOVO</dc:creator>
  <cp:lastModifiedBy>LENOVO</cp:lastModifiedBy>
  <cp:revision>65</cp:revision>
  <dcterms:created xsi:type="dcterms:W3CDTF">2022-09-19T04:57:06Z</dcterms:created>
  <dcterms:modified xsi:type="dcterms:W3CDTF">2022-09-26T08:43:42Z</dcterms:modified>
</cp:coreProperties>
</file>