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70" r:id="rId11"/>
    <p:sldId id="271" r:id="rId12"/>
    <p:sldId id="262" r:id="rId13"/>
    <p:sldId id="263" r:id="rId14"/>
    <p:sldId id="264" r:id="rId15"/>
    <p:sldId id="265" r:id="rId16"/>
    <p:sldId id="266" r:id="rId17"/>
    <p:sldId id="272" r:id="rId18"/>
    <p:sldId id="268" r:id="rId19"/>
    <p:sldId id="267" r:id="rId20"/>
    <p:sldId id="26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EC8CF-E55C-499D-8CAC-19581D70F89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B6784-A5CC-4BF7-9E1F-6875FB41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5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5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7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4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28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98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91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9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0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52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663B3F-673D-484F-9043-D7477E9A42B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1784C-ACD0-4ED8-A256-A71BAAE0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moindrot.github.io/triplet-loss#offline-and-online-triplet-mi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Brand Detection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By:</a:t>
            </a:r>
            <a:endParaRPr lang="en-AU" b="1" dirty="0"/>
          </a:p>
          <a:p>
            <a:r>
              <a:rPr lang="en-US" dirty="0"/>
              <a:t>Ahmad Nadeem Saigol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26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Dataset: Choice of Triplets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directly affect our model performance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Choices [3]:</a:t>
            </a:r>
          </a:p>
          <a:p>
            <a:pPr lvl="1"/>
            <a:r>
              <a:rPr lang="en-US"/>
              <a:t>Make all possible triplets</a:t>
            </a:r>
          </a:p>
          <a:p>
            <a:pPr lvl="1"/>
            <a:r>
              <a:rPr lang="en-US"/>
              <a:t>Offline / Online Mining</a:t>
            </a:r>
          </a:p>
          <a:p>
            <a:pPr lvl="1"/>
            <a:r>
              <a:rPr lang="en-US"/>
              <a:t>Semi Hard / Hard Mining</a:t>
            </a:r>
          </a:p>
          <a:p>
            <a:r>
              <a:rPr lang="en-US" u="sng">
                <a:solidFill>
                  <a:srgbClr val="000000"/>
                </a:solidFill>
                <a:latin typeface="Times New Roman" panose="02020603050405020304" pitchFamily="18" charset="0"/>
              </a:rPr>
              <a:t>Approach Chosen: 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Offline Mining with random video from a single class for positive and anchor (not same for both, videos not repeated in any triplet) and random video from remaining classes.</a:t>
            </a:r>
          </a:p>
        </p:txBody>
      </p:sp>
    </p:spTree>
    <p:extLst>
      <p:ext uri="{BB962C8B-B14F-4D97-AF65-F5344CB8AC3E}">
        <p14:creationId xmlns:p14="http://schemas.microsoft.com/office/powerpoint/2010/main" val="202877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Dataset: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726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en-US"/>
              <a:t>Restructured the dataset as follows:</a:t>
            </a:r>
          </a:p>
          <a:p>
            <a:endParaRPr lang="en-US"/>
          </a:p>
          <a:p>
            <a:r>
              <a:rPr lang="en-US"/>
              <a:t>Python Generator:</a:t>
            </a:r>
          </a:p>
          <a:p>
            <a:pPr lvl="1"/>
            <a:r>
              <a:rPr lang="en-US"/>
              <a:t>Output: [Positive, anchor, video] (each with shape (batch, sequence length, height, width, 3)</a:t>
            </a:r>
          </a:p>
          <a:p>
            <a:pPr lvl="1"/>
            <a:r>
              <a:rPr lang="en-US"/>
              <a:t>Extracting specific number of frames (sequence frames =10)</a:t>
            </a:r>
          </a:p>
          <a:p>
            <a:pPr lvl="1"/>
            <a:r>
              <a:rPr lang="en-US"/>
              <a:t>Resizing =18 x 32 </a:t>
            </a:r>
          </a:p>
          <a:p>
            <a:pPr lvl="1"/>
            <a:r>
              <a:rPr lang="en-US"/>
              <a:t>Mapping to [0, 1]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5" y="2652964"/>
            <a:ext cx="2890746" cy="9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6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Splitting: (60,20,20)</a:t>
            </a:r>
          </a:p>
          <a:p>
            <a:pPr lvl="1"/>
            <a:r>
              <a:rPr lang="en-US"/>
              <a:t>Optimizer: Adam </a:t>
            </a:r>
          </a:p>
          <a:p>
            <a:pPr lvl="2"/>
            <a:r>
              <a:rPr lang="en-US"/>
              <a:t>Learning Rate = 0.001 </a:t>
            </a:r>
          </a:p>
          <a:p>
            <a:pPr lvl="2"/>
            <a:r>
              <a:rPr lang="en-US"/>
              <a:t>Beta 1 = 0.9</a:t>
            </a:r>
          </a:p>
          <a:p>
            <a:pPr lvl="2"/>
            <a:r>
              <a:rPr lang="en-US"/>
              <a:t>Beta 2 = 0.999</a:t>
            </a:r>
          </a:p>
          <a:p>
            <a:pPr lvl="1"/>
            <a:r>
              <a:rPr lang="en-US"/>
              <a:t>Batch Size: 10</a:t>
            </a:r>
            <a:endParaRPr lang="en-US" u="sng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97" y="2520895"/>
            <a:ext cx="5267325" cy="571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70" y="2956191"/>
            <a:ext cx="5305425" cy="681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96" y="3460491"/>
            <a:ext cx="5191125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97" y="3949041"/>
            <a:ext cx="5457825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97" y="4447803"/>
            <a:ext cx="5133975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97" y="4993412"/>
            <a:ext cx="5162550" cy="790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9345" y="2520895"/>
            <a:ext cx="169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Training Loss</a:t>
            </a:r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91259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Created database of embedding for each brand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18" y="2426251"/>
            <a:ext cx="2382982" cy="37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2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34" y="2210196"/>
            <a:ext cx="3499208" cy="39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7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854" y="2613231"/>
            <a:ext cx="656205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Cosine Similarity</a:t>
            </a:r>
            <a:r>
              <a:rPr lang="en-US" sz="200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 [4]</a:t>
            </a:r>
            <a:r>
              <a:rPr lang="en-US" sz="2000" b="0" i="0">
                <a:solidFill>
                  <a:schemeClr val="accent2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918C2-B3E6-46BD-BA0E-EC36F970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3087603"/>
            <a:ext cx="6112837" cy="154900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22" y="982132"/>
            <a:ext cx="3299488" cy="485440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234314-D8B4-4E54-B3B1-8855C9625E32}"/>
              </a:ext>
            </a:extLst>
          </p:cNvPr>
          <p:cNvSpPr/>
          <p:nvPr/>
        </p:nvSpPr>
        <p:spPr>
          <a:xfrm>
            <a:off x="10712169" y="2806703"/>
            <a:ext cx="828370" cy="983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 Map from Database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7CC17A2-E0E3-4632-8816-6E00DE8AF25F}"/>
              </a:ext>
            </a:extLst>
          </p:cNvPr>
          <p:cNvSpPr/>
          <p:nvPr/>
        </p:nvSpPr>
        <p:spPr>
          <a:xfrm>
            <a:off x="10275336" y="3229897"/>
            <a:ext cx="368710" cy="1373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Better Choice of Triplets (based on some criteria)</a:t>
            </a:r>
          </a:p>
          <a:p>
            <a:r>
              <a:rPr lang="en-US"/>
              <a:t>Sequence Length</a:t>
            </a:r>
          </a:p>
          <a:p>
            <a:r>
              <a:rPr lang="en-US"/>
              <a:t>Improve inference time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FB24-CCAA-4DC6-B855-8A297F2F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1776-0E10-4181-8EB5-E66D0506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2"/>
                </a:solidFill>
                <a:latin typeface="+mn-lt"/>
                <a:cs typeface="Times New Roman"/>
              </a:rPr>
              <a:t>[1]</a:t>
            </a:r>
            <a:r>
              <a:rPr lang="en-US" sz="2400" b="0" i="0">
                <a:solidFill>
                  <a:schemeClr val="accent2"/>
                </a:solidFill>
                <a:effectLst/>
                <a:latin typeface="+mn-lt"/>
                <a:cs typeface="Times New Roman"/>
              </a:rPr>
              <a:t> </a:t>
            </a:r>
            <a:r>
              <a:rPr lang="en-US" sz="2400" b="0" i="0">
                <a:effectLst/>
                <a:latin typeface="+mn-lt"/>
                <a:cs typeface="Times New Roman"/>
              </a:rPr>
              <a:t>Schroff, F., </a:t>
            </a:r>
            <a:r>
              <a:rPr lang="en-US" sz="2400" b="0" i="0" err="1">
                <a:effectLst/>
                <a:latin typeface="+mn-lt"/>
                <a:cs typeface="Times New Roman"/>
              </a:rPr>
              <a:t>Kalenichenko</a:t>
            </a:r>
            <a:r>
              <a:rPr lang="en-US" sz="2400" b="0" i="0">
                <a:effectLst/>
                <a:latin typeface="+mn-lt"/>
                <a:cs typeface="Times New Roman"/>
              </a:rPr>
              <a:t>, D., &amp; Philbin, J. (2015). </a:t>
            </a:r>
            <a:r>
              <a:rPr lang="en-US" sz="2400" b="0" i="0" err="1">
                <a:effectLst/>
                <a:latin typeface="+mn-lt"/>
                <a:cs typeface="Times New Roman"/>
              </a:rPr>
              <a:t>Facenet</a:t>
            </a:r>
            <a:r>
              <a:rPr lang="en-US" sz="2400" b="0" i="0">
                <a:effectLst/>
                <a:latin typeface="+mn-lt"/>
                <a:cs typeface="Times New Roman"/>
              </a:rPr>
              <a:t>: A unified embedding for face recognition and clustering. In </a:t>
            </a:r>
            <a:r>
              <a:rPr lang="en-US" sz="2400" b="0" i="1">
                <a:effectLst/>
                <a:latin typeface="+mn-lt"/>
                <a:cs typeface="Times New Roman"/>
              </a:rPr>
              <a:t>Proceedings of the IEEE conference on computer vision and pattern recognition</a:t>
            </a:r>
            <a:r>
              <a:rPr lang="en-US" sz="2400" b="0" i="0">
                <a:effectLst/>
                <a:latin typeface="+mn-lt"/>
                <a:cs typeface="Times New Roman"/>
              </a:rPr>
              <a:t> (pp. 815–823)</a:t>
            </a:r>
            <a:endParaRPr lang="en-US" sz="2400">
              <a:latin typeface="+mn-lt"/>
              <a:cs typeface="Times New Roman"/>
            </a:endParaRP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cs typeface="Times New Roman"/>
              </a:rPr>
              <a:t>[2] </a:t>
            </a:r>
            <a:r>
              <a:rPr lang="en-US">
                <a:cs typeface="Times New Roman"/>
              </a:rPr>
              <a:t>Xavier, A. (2019, April 22)  ‘ </a:t>
            </a:r>
            <a:r>
              <a:rPr lang="en-US" i="1">
                <a:cs typeface="Times New Roman"/>
              </a:rPr>
              <a:t>An introduction to </a:t>
            </a:r>
            <a:r>
              <a:rPr lang="en-US" i="1" err="1">
                <a:cs typeface="Times New Roman"/>
              </a:rPr>
              <a:t>ConvLSTM</a:t>
            </a:r>
            <a:r>
              <a:rPr lang="en-US" i="1">
                <a:cs typeface="Times New Roman"/>
              </a:rPr>
              <a:t> </a:t>
            </a:r>
            <a:r>
              <a:rPr lang="en-US">
                <a:cs typeface="Times New Roman"/>
              </a:rPr>
              <a:t>’,  Medium.   https://medium.com/neuronio/an-introduction-to-convlstm-55c9025563a7.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  <a:cs typeface="Times New Roman"/>
              </a:rPr>
              <a:t>[3] </a:t>
            </a:r>
            <a:r>
              <a:rPr lang="en-US" sz="2400" err="1">
                <a:effectLst/>
                <a:latin typeface="+mn-lt"/>
                <a:cs typeface="Times New Roman"/>
              </a:rPr>
              <a:t>Moindrot</a:t>
            </a:r>
            <a:r>
              <a:rPr lang="en-US" sz="2400">
                <a:effectLst/>
                <a:latin typeface="+mn-lt"/>
                <a:cs typeface="Times New Roman"/>
              </a:rPr>
              <a:t>, O. (2018, March 19). </a:t>
            </a:r>
            <a:r>
              <a:rPr lang="en-US" sz="2400" i="1">
                <a:effectLst/>
                <a:latin typeface="+mn-lt"/>
                <a:cs typeface="Times New Roman"/>
              </a:rPr>
              <a:t>Triplet Loss and Online Triplet Mining in TensorFlow</a:t>
            </a:r>
            <a:r>
              <a:rPr lang="en-US" sz="2400">
                <a:effectLst/>
                <a:latin typeface="+mn-lt"/>
                <a:cs typeface="Times New Roman"/>
              </a:rPr>
              <a:t>.</a:t>
            </a:r>
            <a:r>
              <a:rPr lang="en-US">
                <a:cs typeface="Times New Roman"/>
              </a:rPr>
              <a:t> </a:t>
            </a:r>
            <a:r>
              <a:rPr lang="en-US" sz="2400">
                <a:effectLst/>
                <a:latin typeface="+mn-lt"/>
                <a:cs typeface="Times New Roman"/>
              </a:rPr>
              <a:t> Olivier </a:t>
            </a:r>
            <a:r>
              <a:rPr lang="en-US" sz="2400" err="1">
                <a:effectLst/>
                <a:latin typeface="+mn-lt"/>
                <a:cs typeface="Times New Roman"/>
              </a:rPr>
              <a:t>Moindrot</a:t>
            </a:r>
            <a:r>
              <a:rPr lang="en-US" sz="2400">
                <a:effectLst/>
                <a:latin typeface="+mn-lt"/>
                <a:cs typeface="Times New Roman"/>
              </a:rPr>
              <a:t> blog. </a:t>
            </a:r>
            <a:r>
              <a:rPr lang="en-US" sz="2400">
                <a:effectLst/>
                <a:latin typeface="+mn-lt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https://omoindrot.github.io/triplet-loss#offline-and-online-triplet-mining</a:t>
            </a:r>
            <a:r>
              <a:rPr lang="en-US" sz="2400">
                <a:effectLst/>
                <a:latin typeface="+mn-lt"/>
                <a:cs typeface="Times New Roman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sz="2400">
                <a:solidFill>
                  <a:schemeClr val="accent2"/>
                </a:solidFill>
                <a:effectLst/>
                <a:latin typeface="+mn-lt"/>
                <a:cs typeface="Times New Roman" panose="02020603050405020304" pitchFamily="18" charset="0"/>
              </a:rPr>
              <a:t>[4]</a:t>
            </a:r>
            <a:r>
              <a:rPr lang="en-US" sz="2400">
                <a:solidFill>
                  <a:schemeClr val="accent2"/>
                </a:solidFill>
                <a:effectLst/>
                <a:latin typeface="+mn-lt"/>
              </a:rPr>
              <a:t> </a:t>
            </a:r>
            <a:r>
              <a:rPr lang="en-US" sz="2400">
                <a:effectLst/>
                <a:latin typeface="+mn-lt"/>
                <a:cs typeface="Times New Roman" panose="02020603050405020304" pitchFamily="18" charset="0"/>
              </a:rPr>
              <a:t>Prabhakaran, S. (2020, October 11). </a:t>
            </a:r>
            <a:r>
              <a:rPr lang="en-US" sz="2400" i="1">
                <a:effectLst/>
                <a:latin typeface="+mn-lt"/>
                <a:cs typeface="Times New Roman" panose="02020603050405020304" pitchFamily="18" charset="0"/>
              </a:rPr>
              <a:t>Cosine Similarity - Understanding the math and how it works? (with python)</a:t>
            </a:r>
            <a:r>
              <a:rPr lang="en-US" sz="2400">
                <a:effectLst/>
                <a:latin typeface="+mn-lt"/>
                <a:cs typeface="Times New Roman" panose="02020603050405020304" pitchFamily="18" charset="0"/>
              </a:rPr>
              <a:t>. Learn applied Data Science. https://www.machinelearningplus.com/nlp/cosine-similarity/. </a:t>
            </a:r>
          </a:p>
          <a:p>
            <a:endParaRPr 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7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Brand Recognition of given Advertisement</a:t>
            </a:r>
          </a:p>
          <a:p>
            <a:r>
              <a:rPr lang="en-US"/>
              <a:t>Given Brand can be one of the training dataset </a:t>
            </a:r>
          </a:p>
          <a:p>
            <a:r>
              <a:rPr lang="en-US"/>
              <a:t>or can be unknown (</a:t>
            </a:r>
            <a:r>
              <a:rPr lang="en-US" err="1"/>
              <a:t>i.e</a:t>
            </a:r>
            <a:r>
              <a:rPr lang="en-US"/>
              <a:t> single video with label provided at test time)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205915"/>
          </a:xfrm>
        </p:spPr>
        <p:txBody>
          <a:bodyPr/>
          <a:lstStyle/>
          <a:p>
            <a:r>
              <a:rPr lang="en-US"/>
              <a:t>Inspiration: FaceNet </a:t>
            </a:r>
            <a:r>
              <a:rPr lang="en-US" sz="240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</a:rPr>
              <a:t>[1]</a:t>
            </a:r>
            <a:r>
              <a:rPr lang="en-US" sz="2400" b="0" i="0">
                <a:solidFill>
                  <a:schemeClr val="accent2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endParaRPr lang="en-US"/>
          </a:p>
          <a:p>
            <a:pPr lvl="1"/>
            <a:r>
              <a:rPr lang="en-US" sz="2400"/>
              <a:t>a face recognition system developed in 2015 by researchers at Google</a:t>
            </a:r>
          </a:p>
          <a:p>
            <a:pPr lvl="1"/>
            <a:r>
              <a:rPr lang="en-US" sz="2400"/>
              <a:t>One shot learning</a:t>
            </a:r>
          </a:p>
          <a:p>
            <a:pPr lvl="1"/>
            <a:r>
              <a:rPr lang="en-US" sz="2400"/>
              <a:t>Siamese Network</a:t>
            </a:r>
          </a:p>
          <a:p>
            <a:pPr lvl="1"/>
            <a:r>
              <a:rPr lang="en-US" sz="2400"/>
              <a:t>Triplet Loss function</a:t>
            </a:r>
            <a:r>
              <a:rPr lang="en-US" sz="2400">
                <a:solidFill>
                  <a:schemeClr val="accent2"/>
                </a:solidFill>
                <a:cs typeface="Times New Roman"/>
              </a:rPr>
              <a:t> 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1" y="5439681"/>
            <a:ext cx="92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97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15311B-32C6-4484-B21F-9BE28743F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957" y="2698941"/>
            <a:ext cx="7197236" cy="331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298" y="2493668"/>
            <a:ext cx="307280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ConvLSTM</a:t>
            </a:r>
            <a:r>
              <a:rPr lang="en-US" sz="2400">
                <a:solidFill>
                  <a:schemeClr val="accent2"/>
                </a:solidFill>
                <a:latin typeface="+mn-lt"/>
                <a:cs typeface="Times New Roman"/>
              </a:rPr>
              <a:t> </a:t>
            </a:r>
            <a:r>
              <a:rPr lang="en-US" sz="2400">
                <a:solidFill>
                  <a:schemeClr val="accent2"/>
                </a:solidFill>
                <a:cs typeface="Times New Roman"/>
              </a:rPr>
              <a:t>[2] </a:t>
            </a:r>
            <a:endParaRPr lang="en-US" sz="240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2 Dense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Triplet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14155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ConvLSTM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It is a Recurrent layer, just like the LSTM, but internal matrix multiplications are exchanged with convolution operations. </a:t>
            </a:r>
          </a:p>
          <a:p>
            <a:pPr marL="742950" lvl="2">
              <a:buFont typeface="Arial" panose="020B0604020202020204" pitchFamily="34" charset="0"/>
              <a:buChar char="•"/>
            </a:pPr>
            <a:r>
              <a:rPr lang="en-US" sz="2200"/>
              <a:t>Number of Filters: 16</a:t>
            </a:r>
          </a:p>
          <a:p>
            <a:pPr marL="742950" lvl="2">
              <a:buFont typeface="Arial" panose="020B0604020202020204" pitchFamily="34" charset="0"/>
              <a:buChar char="•"/>
            </a:pPr>
            <a:r>
              <a:rPr lang="en-US" sz="2200"/>
              <a:t>Weight Initialization: Xavier</a:t>
            </a:r>
          </a:p>
          <a:p>
            <a:pPr marL="742950" lvl="2">
              <a:buFont typeface="Arial" panose="020B0604020202020204" pitchFamily="34" charset="0"/>
              <a:buChar char="•"/>
            </a:pPr>
            <a:r>
              <a:rPr lang="en-US" sz="2200" err="1"/>
              <a:t>Kernel_size</a:t>
            </a:r>
            <a:r>
              <a:rPr lang="en-US" sz="2200"/>
              <a:t>: 3 x 3 </a:t>
            </a:r>
          </a:p>
          <a:p>
            <a:pPr marL="742950" lvl="2">
              <a:buFont typeface="Arial" panose="020B0604020202020204" pitchFamily="34" charset="0"/>
              <a:buChar char="•"/>
            </a:pPr>
            <a:r>
              <a:rPr lang="en-US" sz="2200"/>
              <a:t>Stride: 1 </a:t>
            </a:r>
          </a:p>
          <a:p>
            <a:pPr marL="742950" lvl="2">
              <a:buFont typeface="Arial" panose="020B0604020202020204" pitchFamily="34" charset="0"/>
              <a:buChar char="•"/>
            </a:pPr>
            <a:r>
              <a:rPr lang="en-US" sz="2200"/>
              <a:t>Activation: tangent hyperbolic </a:t>
            </a:r>
          </a:p>
          <a:p>
            <a:pPr marL="742950" lvl="2">
              <a:buFont typeface="Arial" panose="020B0604020202020204" pitchFamily="34" charset="0"/>
              <a:buChar char="•"/>
            </a:pPr>
            <a:r>
              <a:rPr lang="en-US" sz="2200"/>
              <a:t>Recurrent Activation: sigmoid </a:t>
            </a:r>
          </a:p>
          <a:p>
            <a:pPr marL="742950" lvl="2">
              <a:buFont typeface="Arial" panose="020B0604020202020204" pitchFamily="34" charset="0"/>
              <a:buChar char="•"/>
            </a:pPr>
            <a:r>
              <a:rPr lang="en-US" sz="2200"/>
              <a:t>Input shape: (batch, </a:t>
            </a:r>
            <a:r>
              <a:rPr lang="en-US" sz="2200" err="1"/>
              <a:t>seq</a:t>
            </a:r>
            <a:r>
              <a:rPr lang="en-US" sz="2200"/>
              <a:t>, width, height, channel) 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Dense Layer 1</a:t>
            </a:r>
          </a:p>
          <a:p>
            <a:pPr lvl="1"/>
            <a:r>
              <a:rPr lang="en-US"/>
              <a:t>Neurons: 1024</a:t>
            </a:r>
          </a:p>
          <a:p>
            <a:pPr lvl="1"/>
            <a:r>
              <a:rPr lang="en-US"/>
              <a:t>Weight Initialization: Xavier</a:t>
            </a:r>
          </a:p>
          <a:p>
            <a:pPr lvl="1"/>
            <a:r>
              <a:rPr lang="en-US"/>
              <a:t>Activation: </a:t>
            </a:r>
            <a:r>
              <a:rPr lang="en-US" err="1"/>
              <a:t>ReLU</a:t>
            </a:r>
            <a:endParaRPr lang="en-US"/>
          </a:p>
          <a:p>
            <a:r>
              <a:rPr lang="en-US"/>
              <a:t>Dropout</a:t>
            </a:r>
          </a:p>
          <a:p>
            <a:pPr lvl="1"/>
            <a:r>
              <a:rPr lang="en-US"/>
              <a:t>P =0.5</a:t>
            </a:r>
          </a:p>
          <a:p>
            <a:r>
              <a:rPr lang="en-US"/>
              <a:t>Dense Layer 2 (</a:t>
            </a:r>
            <a:r>
              <a:rPr lang="en-US" err="1"/>
              <a:t>Embeddings</a:t>
            </a:r>
            <a:r>
              <a:rPr lang="en-US"/>
              <a:t>)</a:t>
            </a:r>
          </a:p>
          <a:p>
            <a:pPr lvl="1"/>
            <a:r>
              <a:rPr lang="en-US"/>
              <a:t>Neurons: 256</a:t>
            </a:r>
          </a:p>
          <a:p>
            <a:pPr lvl="1"/>
            <a:r>
              <a:rPr lang="en-US"/>
              <a:t>Weight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48091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07" y="2557463"/>
            <a:ext cx="6358270" cy="3364872"/>
          </a:xfrm>
        </p:spPr>
      </p:pic>
    </p:spTree>
    <p:extLst>
      <p:ext uri="{BB962C8B-B14F-4D97-AF65-F5344CB8AC3E}">
        <p14:creationId xmlns:p14="http://schemas.microsoft.com/office/powerpoint/2010/main" val="44273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21" y="2413591"/>
            <a:ext cx="6453962" cy="3461747"/>
          </a:xfrm>
        </p:spPr>
      </p:pic>
    </p:spTree>
    <p:extLst>
      <p:ext uri="{BB962C8B-B14F-4D97-AF65-F5344CB8AC3E}">
        <p14:creationId xmlns:p14="http://schemas.microsoft.com/office/powerpoint/2010/main" val="63990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Triplet Loss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81" y="2583712"/>
            <a:ext cx="5922335" cy="1881962"/>
          </a:xfrm>
        </p:spPr>
      </p:pic>
      <p:sp>
        <p:nvSpPr>
          <p:cNvPr id="5" name="TextBox 4"/>
          <p:cNvSpPr txBox="1"/>
          <p:nvPr/>
        </p:nvSpPr>
        <p:spPr>
          <a:xfrm>
            <a:off x="2169042" y="4763387"/>
            <a:ext cx="7102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Maximizes the difference between Anchor point and Negative Point while Minimizing the difference between Anchor Point and Positive Point ,similar to an SVM. 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94874" y="3466214"/>
            <a:ext cx="104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 = 0.2</a:t>
            </a:r>
          </a:p>
        </p:txBody>
      </p:sp>
    </p:spTree>
    <p:extLst>
      <p:ext uri="{BB962C8B-B14F-4D97-AF65-F5344CB8AC3E}">
        <p14:creationId xmlns:p14="http://schemas.microsoft.com/office/powerpoint/2010/main" val="1548082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674C933B4F11458995EE323D975433" ma:contentTypeVersion="9" ma:contentTypeDescription="Create a new document." ma:contentTypeScope="" ma:versionID="763141c4af950245c275cc58eb451738">
  <xsd:schema xmlns:xsd="http://www.w3.org/2001/XMLSchema" xmlns:xs="http://www.w3.org/2001/XMLSchema" xmlns:p="http://schemas.microsoft.com/office/2006/metadata/properties" xmlns:ns2="c194dc28-5ef7-4d70-9b9c-c437ce57ba16" xmlns:ns3="75598ca4-6a01-44aa-a08a-bdf3f35eff6f" targetNamespace="http://schemas.microsoft.com/office/2006/metadata/properties" ma:root="true" ma:fieldsID="31fc3884e6a167707280ac85c954333b" ns2:_="" ns3:_="">
    <xsd:import namespace="c194dc28-5ef7-4d70-9b9c-c437ce57ba16"/>
    <xsd:import namespace="75598ca4-6a01-44aa-a08a-bdf3f35eff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4dc28-5ef7-4d70-9b9c-c437ce57ba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598ca4-6a01-44aa-a08a-bdf3f35eff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5598ca4-6a01-44aa-a08a-bdf3f35eff6f">
      <UserInfo>
        <DisplayName>RIME-833 Deep Learning Spring 2021 Members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170DAC4-6B14-4FF7-982D-0C72FDBD80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1E6B9C-A141-4AD2-B4DF-647F90B86D19}">
  <ds:schemaRefs>
    <ds:schemaRef ds:uri="75598ca4-6a01-44aa-a08a-bdf3f35eff6f"/>
    <ds:schemaRef ds:uri="c194dc28-5ef7-4d70-9b9c-c437ce57ba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A79EA59-6112-4580-B796-491451BDAA3F}">
  <ds:schemaRefs>
    <ds:schemaRef ds:uri="75598ca4-6a01-44aa-a08a-bdf3f35eff6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559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Times New Roman</vt:lpstr>
      <vt:lpstr>Organic</vt:lpstr>
      <vt:lpstr>Brand Detection using Deep Learning</vt:lpstr>
      <vt:lpstr>Problem Statement:</vt:lpstr>
      <vt:lpstr>Model</vt:lpstr>
      <vt:lpstr>Model</vt:lpstr>
      <vt:lpstr>ConvLSTM</vt:lpstr>
      <vt:lpstr>Dense layers</vt:lpstr>
      <vt:lpstr>Model</vt:lpstr>
      <vt:lpstr>Model</vt:lpstr>
      <vt:lpstr>Triplet Loss Function</vt:lpstr>
      <vt:lpstr>Dataset: Choice of Triplets</vt:lpstr>
      <vt:lpstr>Dataset: Preprocessing</vt:lpstr>
      <vt:lpstr>Training</vt:lpstr>
      <vt:lpstr>Results</vt:lpstr>
      <vt:lpstr>Database</vt:lpstr>
      <vt:lpstr>Inference</vt:lpstr>
      <vt:lpstr>Inference</vt:lpstr>
      <vt:lpstr>Future Work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Detection using Deep Learning</dc:title>
  <dc:creator>Ahmad Nadeem</dc:creator>
  <cp:lastModifiedBy>AHMAD NADEEM SAIGOL</cp:lastModifiedBy>
  <cp:revision>3</cp:revision>
  <dcterms:created xsi:type="dcterms:W3CDTF">2021-07-06T05:56:28Z</dcterms:created>
  <dcterms:modified xsi:type="dcterms:W3CDTF">2021-12-08T02:06:37Z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0x01010085674C933B4F11458995EE323D975433</vt:lpwstr>
  </property>
</Properties>
</file>