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B6995E-048C-48DD-890A-A3DE94A4FA74}">
  <a:tblStyle styleId="{55B6995E-048C-48DD-890A-A3DE94A4FA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fdbf5361a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fdbf5361ae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00b9977f2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00b9977f27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00b9977f27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00b9977f27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fdbf5361ae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fdbf5361ae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fdbf5361a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fdbf5361ae_0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fdbf5361ae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fdbf5361ae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fdbf5361ae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fdbf5361ae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00dda8e72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00dda8e72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fdbf5361a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fdbf5361ae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fdbf5361ae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fdbf5361ae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fdbf5361ae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fdbf5361ae_0_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fdbf5361a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fdbf5361ae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fdbf5361ae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fdbf5361ae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fdbf5361ae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fdbf5361ae_0_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fdbf5361ae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fdbf5361ae_0_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fdbf5361ae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fdbf5361ae_0_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fdbf5361ae_0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fdbf5361ae_0_1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fdbf5361ae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fdbf5361ae_0_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fdbf5361ae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fdbf5361ae_0_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fdbf5361ae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fdbf5361ae_0_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fdbf5361ae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fdbf5361ae_0_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fdbf5361ae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fdbf5361ae_0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ffc96da5f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ffc96da5f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fdbf5361ae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fdbf5361ae_0_1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fdbf5361ae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fdbf5361ae_0_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00dda8e72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00dda8e72e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00dda8e72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00dda8e72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00dda8e72e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00dda8e72e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fdbf5361ae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fdbf5361ae_0_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00dda8e72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00dda8e72e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fdbf5361ae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fdbf5361ae_0_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00dda8e72e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00dda8e72e_0_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fdbf5361ae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fdbf5361ae_0_1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ffc96da5f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ffc96da5f6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fdbf5361ae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fdbf5361ae_0_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fdbf5361ae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fdbf5361ae_0_1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fdbf5361a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fdbf5361a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fdbf5361ae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fdbf5361ae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ffc96da5f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ffc96da5f6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ffc96da5f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ffc96da5f6_0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00b9977f2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00b9977f27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11" name="Shape 11"/>
        <p:cNvGrpSpPr/>
        <p:nvPr/>
      </p:nvGrpSpPr>
      <p:grpSpPr>
        <a:xfrm>
          <a:off x="0" y="0"/>
          <a:ext cx="0" cy="0"/>
          <a:chOff x="0" y="0"/>
          <a:chExt cx="0" cy="0"/>
        </a:xfrm>
      </p:grpSpPr>
      <p:cxnSp>
        <p:nvCxnSpPr>
          <p:cNvPr id="12" name="Google Shape;12;p2"/>
          <p:cNvCxnSpPr/>
          <p:nvPr/>
        </p:nvCxnSpPr>
        <p:spPr>
          <a:xfrm>
            <a:off x="474663" y="3581400"/>
            <a:ext cx="8193087" cy="1589"/>
          </a:xfrm>
          <a:prstGeom prst="straightConnector1">
            <a:avLst/>
          </a:prstGeom>
          <a:noFill/>
          <a:ln cap="flat" cmpd="sng" w="57225">
            <a:solidFill>
              <a:srgbClr val="FF0000"/>
            </a:solidFill>
            <a:prstDash val="solid"/>
            <a:miter lim="8000"/>
            <a:headEnd len="sm" w="sm" type="none"/>
            <a:tailEnd len="sm" w="sm" type="none"/>
          </a:ln>
        </p:spPr>
      </p:cxnSp>
      <p:sp>
        <p:nvSpPr>
          <p:cNvPr id="13" name="Google Shape;13;p2"/>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800"/>
              <a:buFont typeface="Calibri"/>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4" name="Google Shape;14;p2"/>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5" name="Google Shape;15;p2"/>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9" name="Shape 49"/>
        <p:cNvGrpSpPr/>
        <p:nvPr/>
      </p:nvGrpSpPr>
      <p:grpSpPr>
        <a:xfrm>
          <a:off x="0" y="0"/>
          <a:ext cx="0" cy="0"/>
          <a:chOff x="0" y="0"/>
          <a:chExt cx="0" cy="0"/>
        </a:xfrm>
      </p:grpSpPr>
      <p:sp>
        <p:nvSpPr>
          <p:cNvPr id="50" name="Google Shape;50;p1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1"/>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2" name="Google Shape;52;p11"/>
          <p:cNvSpPr/>
          <p:nvPr>
            <p:ph idx="2" type="pic"/>
          </p:nvPr>
        </p:nvSpPr>
        <p:spPr>
          <a:xfrm>
            <a:off x="1792288" y="612775"/>
            <a:ext cx="5486401" cy="4114800"/>
          </a:xfrm>
          <a:prstGeom prst="rect">
            <a:avLst/>
          </a:prstGeom>
          <a:noFill/>
          <a:ln>
            <a:noFill/>
          </a:ln>
        </p:spPr>
      </p:sp>
      <p:sp>
        <p:nvSpPr>
          <p:cNvPr id="53" name="Google Shape;53;p11"/>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4" name="Shape 54"/>
        <p:cNvGrpSpPr/>
        <p:nvPr/>
      </p:nvGrpSpPr>
      <p:grpSpPr>
        <a:xfrm>
          <a:off x="0" y="0"/>
          <a:ext cx="0" cy="0"/>
          <a:chOff x="0" y="0"/>
          <a:chExt cx="0" cy="0"/>
        </a:xfrm>
      </p:grpSpPr>
      <p:sp>
        <p:nvSpPr>
          <p:cNvPr id="55" name="Google Shape;55;p12"/>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2"/>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7" name="Google Shape;57;p12"/>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8" name="Shape 58"/>
        <p:cNvGrpSpPr/>
        <p:nvPr/>
      </p:nvGrpSpPr>
      <p:grpSpPr>
        <a:xfrm>
          <a:off x="0" y="0"/>
          <a:ext cx="0" cy="0"/>
          <a:chOff x="0" y="0"/>
          <a:chExt cx="0" cy="0"/>
        </a:xfrm>
      </p:grpSpPr>
      <p:sp>
        <p:nvSpPr>
          <p:cNvPr id="59" name="Google Shape;59;p13"/>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1" name="Google Shape;61;p13"/>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62" name="Shape 62"/>
        <p:cNvGrpSpPr/>
        <p:nvPr/>
      </p:nvGrpSpPr>
      <p:grpSpPr>
        <a:xfrm>
          <a:off x="0" y="0"/>
          <a:ext cx="0" cy="0"/>
          <a:chOff x="0" y="0"/>
          <a:chExt cx="0" cy="0"/>
        </a:xfrm>
      </p:grpSpPr>
      <p:cxnSp>
        <p:nvCxnSpPr>
          <p:cNvPr id="63" name="Google Shape;63;p14"/>
          <p:cNvCxnSpPr/>
          <p:nvPr/>
        </p:nvCxnSpPr>
        <p:spPr>
          <a:xfrm>
            <a:off x="474663" y="4418012"/>
            <a:ext cx="8193087" cy="1588"/>
          </a:xfrm>
          <a:prstGeom prst="straightConnector1">
            <a:avLst/>
          </a:prstGeom>
          <a:noFill/>
          <a:ln cap="flat" cmpd="sng" w="57225">
            <a:solidFill>
              <a:srgbClr val="FF0000"/>
            </a:solidFill>
            <a:prstDash val="solid"/>
            <a:miter lim="8000"/>
            <a:headEnd len="sm" w="sm" type="none"/>
            <a:tailEnd len="sm" w="sm" type="none"/>
          </a:ln>
        </p:spPr>
      </p:cxnSp>
      <p:sp>
        <p:nvSpPr>
          <p:cNvPr id="64" name="Google Shape;64;p14"/>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5" name="Google Shape;65;p14"/>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6" name="Google Shape;66;p14"/>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67" name="Shape 67"/>
        <p:cNvGrpSpPr/>
        <p:nvPr/>
      </p:nvGrpSpPr>
      <p:grpSpPr>
        <a:xfrm>
          <a:off x="0" y="0"/>
          <a:ext cx="0" cy="0"/>
          <a:chOff x="0" y="0"/>
          <a:chExt cx="0" cy="0"/>
        </a:xfrm>
      </p:grpSpPr>
      <p:sp>
        <p:nvSpPr>
          <p:cNvPr id="68" name="Google Shape;68;p15"/>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9" name="Google Shape;69;p15"/>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0" name="Google Shape;70;p15"/>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71" name="Shape 71"/>
        <p:cNvGrpSpPr/>
        <p:nvPr/>
      </p:nvGrpSpPr>
      <p:grpSpPr>
        <a:xfrm>
          <a:off x="0" y="0"/>
          <a:ext cx="0" cy="0"/>
          <a:chOff x="0" y="0"/>
          <a:chExt cx="0" cy="0"/>
        </a:xfrm>
      </p:grpSpPr>
      <p:sp>
        <p:nvSpPr>
          <p:cNvPr id="72" name="Google Shape;72;p1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 name="Google Shape;73;p16"/>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4" name="Google Shape;74;p16"/>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5" name="Google Shape;75;p16"/>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76" name="Shape 76"/>
        <p:cNvGrpSpPr/>
        <p:nvPr/>
      </p:nvGrpSpPr>
      <p:grpSpPr>
        <a:xfrm>
          <a:off x="0" y="0"/>
          <a:ext cx="0" cy="0"/>
          <a:chOff x="0" y="0"/>
          <a:chExt cx="0" cy="0"/>
        </a:xfrm>
      </p:grpSpPr>
      <p:sp>
        <p:nvSpPr>
          <p:cNvPr id="77" name="Google Shape;77;p1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 name="Google Shape;78;p17"/>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79" name="Shape 79"/>
        <p:cNvGrpSpPr/>
        <p:nvPr/>
      </p:nvGrpSpPr>
      <p:grpSpPr>
        <a:xfrm>
          <a:off x="0" y="0"/>
          <a:ext cx="0" cy="0"/>
          <a:chOff x="0" y="0"/>
          <a:chExt cx="0" cy="0"/>
        </a:xfrm>
      </p:grpSpPr>
      <p:sp>
        <p:nvSpPr>
          <p:cNvPr id="80" name="Google Shape;80;p18"/>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81" name="Shape 81"/>
        <p:cNvGrpSpPr/>
        <p:nvPr/>
      </p:nvGrpSpPr>
      <p:grpSpPr>
        <a:xfrm>
          <a:off x="0" y="0"/>
          <a:ext cx="0" cy="0"/>
          <a:chOff x="0" y="0"/>
          <a:chExt cx="0" cy="0"/>
        </a:xfrm>
      </p:grpSpPr>
      <p:sp>
        <p:nvSpPr>
          <p:cNvPr id="82" name="Google Shape;82;p19"/>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19"/>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4" name="Google Shape;84;p19"/>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5" name="Google Shape;85;p19"/>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86" name="Shape 86"/>
        <p:cNvGrpSpPr/>
        <p:nvPr/>
      </p:nvGrpSpPr>
      <p:grpSpPr>
        <a:xfrm>
          <a:off x="0" y="0"/>
          <a:ext cx="0" cy="0"/>
          <a:chOff x="0" y="0"/>
          <a:chExt cx="0" cy="0"/>
        </a:xfrm>
      </p:grpSpPr>
      <p:sp>
        <p:nvSpPr>
          <p:cNvPr id="87" name="Google Shape;87;p20"/>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8" name="Google Shape;88;p20"/>
          <p:cNvSpPr/>
          <p:nvPr>
            <p:ph idx="2" type="pic"/>
          </p:nvPr>
        </p:nvSpPr>
        <p:spPr>
          <a:xfrm>
            <a:off x="1792288" y="612775"/>
            <a:ext cx="5486401" cy="4114800"/>
          </a:xfrm>
          <a:prstGeom prst="rect">
            <a:avLst/>
          </a:prstGeom>
          <a:noFill/>
          <a:ln>
            <a:noFill/>
          </a:ln>
        </p:spPr>
      </p:sp>
      <p:sp>
        <p:nvSpPr>
          <p:cNvPr id="89" name="Google Shape;89;p20"/>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0" name="Google Shape;90;p20"/>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6" name="Shape 16"/>
        <p:cNvGrpSpPr/>
        <p:nvPr/>
      </p:nvGrpSpPr>
      <p:grpSpPr>
        <a:xfrm>
          <a:off x="0" y="0"/>
          <a:ext cx="0" cy="0"/>
          <a:chOff x="0" y="0"/>
          <a:chExt cx="0" cy="0"/>
        </a:xfrm>
      </p:grpSpPr>
      <p:cxnSp>
        <p:nvCxnSpPr>
          <p:cNvPr id="17" name="Google Shape;17;p3"/>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18" name="Google Shape;18;p3"/>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pic>
        <p:nvPicPr>
          <p:cNvPr descr="Picture 10" id="19" name="Google Shape;19;p3"/>
          <p:cNvPicPr preferRelativeResize="0"/>
          <p:nvPr/>
        </p:nvPicPr>
        <p:blipFill rotWithShape="1">
          <a:blip r:embed="rId2">
            <a:alphaModFix/>
          </a:blip>
          <a:srcRect b="0" l="0" r="0" t="0"/>
          <a:stretch/>
        </p:blipFill>
        <p:spPr>
          <a:xfrm>
            <a:off x="7606800" y="630000"/>
            <a:ext cx="1080000" cy="240752"/>
          </a:xfrm>
          <a:prstGeom prst="rect">
            <a:avLst/>
          </a:prstGeom>
          <a:noFill/>
          <a:ln>
            <a:noFill/>
          </a:ln>
        </p:spPr>
      </p:pic>
      <p:sp>
        <p:nvSpPr>
          <p:cNvPr id="20" name="Google Shape;20;p3"/>
          <p:cNvSpPr txBox="1"/>
          <p:nvPr>
            <p:ph type="title"/>
          </p:nvPr>
        </p:nvSpPr>
        <p:spPr>
          <a:xfrm>
            <a:off x="457200" y="274638"/>
            <a:ext cx="7086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2">
    <p:spTree>
      <p:nvGrpSpPr>
        <p:cNvPr id="91" name="Shape 91"/>
        <p:cNvGrpSpPr/>
        <p:nvPr/>
      </p:nvGrpSpPr>
      <p:grpSpPr>
        <a:xfrm>
          <a:off x="0" y="0"/>
          <a:ext cx="0" cy="0"/>
          <a:chOff x="0" y="0"/>
          <a:chExt cx="0" cy="0"/>
        </a:xfrm>
      </p:grpSpPr>
      <p:sp>
        <p:nvSpPr>
          <p:cNvPr id="92" name="Google Shape;92;p2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3" name="Google Shape;93;p21"/>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4" name="Google Shape;94;p21"/>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showMasterSp="0">
  <p:cSld name="31_Title Slide">
    <p:spTree>
      <p:nvGrpSpPr>
        <p:cNvPr id="95" name="Shape 95"/>
        <p:cNvGrpSpPr/>
        <p:nvPr/>
      </p:nvGrpSpPr>
      <p:grpSpPr>
        <a:xfrm>
          <a:off x="0" y="0"/>
          <a:ext cx="0" cy="0"/>
          <a:chOff x="0" y="0"/>
          <a:chExt cx="0" cy="0"/>
        </a:xfrm>
      </p:grpSpPr>
      <p:sp>
        <p:nvSpPr>
          <p:cNvPr id="96" name="Google Shape;96;p22"/>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7" name="Google Shape;97;p22"/>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8" name="Google Shape;98;p22"/>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22"/>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22"/>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22"/>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102" name="Google Shape;102;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6" name="Google Shape;116;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8" name="Google Shape;118;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 name="Google Shape;131;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9" name="Google Shape;139;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22"/>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22"/>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51" name="Google Shape;151;p22"/>
          <p:cNvGrpSpPr/>
          <p:nvPr/>
        </p:nvGrpSpPr>
        <p:grpSpPr>
          <a:xfrm>
            <a:off x="842883" y="845865"/>
            <a:ext cx="4240103" cy="1152136"/>
            <a:chOff x="0" y="0"/>
            <a:chExt cx="4240101" cy="1152135"/>
          </a:xfrm>
        </p:grpSpPr>
        <p:sp>
          <p:nvSpPr>
            <p:cNvPr id="152" name="Google Shape;152;p22"/>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2"/>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2"/>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2"/>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2"/>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2"/>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22"/>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22"/>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22"/>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22"/>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22"/>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22"/>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22"/>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p22"/>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22"/>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p22"/>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22"/>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22"/>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22"/>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p22"/>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22"/>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2"/>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22"/>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22"/>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22"/>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22"/>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 name="Google Shape;178;p22"/>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22"/>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22"/>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22"/>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p22"/>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22"/>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22"/>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22"/>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22"/>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22"/>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22"/>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22"/>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22"/>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22"/>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2" name="Google Shape;192;p2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showMasterSp="0">
  <p:cSld name="33_Title Slide">
    <p:spTree>
      <p:nvGrpSpPr>
        <p:cNvPr id="193" name="Shape 193"/>
        <p:cNvGrpSpPr/>
        <p:nvPr/>
      </p:nvGrpSpPr>
      <p:grpSpPr>
        <a:xfrm>
          <a:off x="0" y="0"/>
          <a:ext cx="0" cy="0"/>
          <a:chOff x="0" y="0"/>
          <a:chExt cx="0" cy="0"/>
        </a:xfrm>
      </p:grpSpPr>
      <p:sp>
        <p:nvSpPr>
          <p:cNvPr id="194" name="Google Shape;194;p23"/>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5" name="Google Shape;195;p23"/>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96" name="Google Shape;196;p23"/>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p23"/>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23"/>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23"/>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00" name="Google Shape;200;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 name="Google Shape;224;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7" name="Google Shape;237;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 name="Google Shape;243;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 name="Google Shape;244;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23"/>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23"/>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49" name="Google Shape;249;p23"/>
          <p:cNvGrpSpPr/>
          <p:nvPr/>
        </p:nvGrpSpPr>
        <p:grpSpPr>
          <a:xfrm>
            <a:off x="842883" y="845865"/>
            <a:ext cx="4240103" cy="1152136"/>
            <a:chOff x="0" y="0"/>
            <a:chExt cx="4240101" cy="1152135"/>
          </a:xfrm>
        </p:grpSpPr>
        <p:sp>
          <p:nvSpPr>
            <p:cNvPr id="250" name="Google Shape;250;p23"/>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1" name="Google Shape;251;p23"/>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2" name="Google Shape;252;p23"/>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3" name="Google Shape;253;p23"/>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p23"/>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p23"/>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p23"/>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p23"/>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p23"/>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p23"/>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0" name="Google Shape;260;p23"/>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1" name="Google Shape;261;p23"/>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23"/>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23"/>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23"/>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23"/>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23"/>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23"/>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p23"/>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23"/>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p23"/>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p23"/>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p23"/>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p23"/>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3"/>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3"/>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3"/>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3"/>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3"/>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p23"/>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3"/>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3"/>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p23"/>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23"/>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23"/>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23"/>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23"/>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23"/>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3"/>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9" name="Google Shape;289;p23"/>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0" name="Google Shape;290;p23"/>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showMasterSp="0">
  <p:cSld name="34_Title Slide">
    <p:spTree>
      <p:nvGrpSpPr>
        <p:cNvPr id="291" name="Shape 291"/>
        <p:cNvGrpSpPr/>
        <p:nvPr/>
      </p:nvGrpSpPr>
      <p:grpSpPr>
        <a:xfrm>
          <a:off x="0" y="0"/>
          <a:ext cx="0" cy="0"/>
          <a:chOff x="0" y="0"/>
          <a:chExt cx="0" cy="0"/>
        </a:xfrm>
      </p:grpSpPr>
      <p:sp>
        <p:nvSpPr>
          <p:cNvPr id="292" name="Google Shape;292;p24"/>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3" name="Google Shape;293;p24"/>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94" name="Google Shape;294;p24"/>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p24"/>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p24"/>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p24"/>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98" name="Google Shape;298;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0" name="Google Shape;300;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1" name="Google Shape;301;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2" name="Google Shape;302;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8" name="Google Shape;308;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9" name="Google Shape;309;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6" name="Google Shape;336;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p24"/>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p24"/>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47" name="Google Shape;347;p24"/>
          <p:cNvGrpSpPr/>
          <p:nvPr/>
        </p:nvGrpSpPr>
        <p:grpSpPr>
          <a:xfrm>
            <a:off x="842883" y="845865"/>
            <a:ext cx="4240103" cy="1152136"/>
            <a:chOff x="0" y="0"/>
            <a:chExt cx="4240101" cy="1152135"/>
          </a:xfrm>
        </p:grpSpPr>
        <p:sp>
          <p:nvSpPr>
            <p:cNvPr id="348" name="Google Shape;348;p24"/>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9" name="Google Shape;349;p24"/>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24"/>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p24"/>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24"/>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p24"/>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24"/>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24"/>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p24"/>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24"/>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24"/>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24"/>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0" name="Google Shape;360;p24"/>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1" name="Google Shape;361;p24"/>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24"/>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24"/>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24"/>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5" name="Google Shape;365;p24"/>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24"/>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p24"/>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24"/>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24"/>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24"/>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p24"/>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24"/>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24"/>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24"/>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24"/>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p24"/>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7" name="Google Shape;377;p24"/>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p24"/>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24"/>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24"/>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24"/>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24"/>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24"/>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p24"/>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 name="Google Shape;385;p24"/>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 name="Google Shape;386;p24"/>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24"/>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8" name="Google Shape;388;p24"/>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showMasterSp="0">
  <p:cSld name="32_Title Slide">
    <p:spTree>
      <p:nvGrpSpPr>
        <p:cNvPr id="389" name="Shape 389"/>
        <p:cNvGrpSpPr/>
        <p:nvPr/>
      </p:nvGrpSpPr>
      <p:grpSpPr>
        <a:xfrm>
          <a:off x="0" y="0"/>
          <a:ext cx="0" cy="0"/>
          <a:chOff x="0" y="0"/>
          <a:chExt cx="0" cy="0"/>
        </a:xfrm>
      </p:grpSpPr>
      <p:sp>
        <p:nvSpPr>
          <p:cNvPr id="390" name="Google Shape;390;p25"/>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91" name="Google Shape;391;p25"/>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92" name="Google Shape;392;p25"/>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p25"/>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25"/>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25"/>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396" name="Google Shape;396;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8" name="Google Shape;398;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 name="Google Shape;406;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 name="Google Shape;409;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 name="Google Shape;414;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5" name="Google Shape;415;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7" name="Google Shape;417;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8" name="Google Shape;418;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2" name="Google Shape;432;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25"/>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25"/>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45" name="Google Shape;445;p25"/>
          <p:cNvGrpSpPr/>
          <p:nvPr/>
        </p:nvGrpSpPr>
        <p:grpSpPr>
          <a:xfrm>
            <a:off x="842883" y="845865"/>
            <a:ext cx="4240103" cy="1152136"/>
            <a:chOff x="0" y="0"/>
            <a:chExt cx="4240101" cy="1152135"/>
          </a:xfrm>
        </p:grpSpPr>
        <p:sp>
          <p:nvSpPr>
            <p:cNvPr id="446" name="Google Shape;446;p25"/>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7" name="Google Shape;447;p25"/>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25"/>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25"/>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p25"/>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p25"/>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p25"/>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25"/>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4" name="Google Shape;454;p25"/>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5" name="Google Shape;455;p25"/>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6" name="Google Shape;456;p25"/>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25"/>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25"/>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25"/>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25"/>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25"/>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2" name="Google Shape;462;p25"/>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3" name="Google Shape;463;p25"/>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4" name="Google Shape;464;p25"/>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5" name="Google Shape;465;p25"/>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6" name="Google Shape;466;p25"/>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7" name="Google Shape;467;p25"/>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8" name="Google Shape;468;p25"/>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9" name="Google Shape;469;p25"/>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0" name="Google Shape;470;p25"/>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1" name="Google Shape;471;p25"/>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2" name="Google Shape;472;p25"/>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3" name="Google Shape;473;p25"/>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4" name="Google Shape;474;p25"/>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25"/>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6" name="Google Shape;476;p25"/>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7" name="Google Shape;477;p25"/>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8" name="Google Shape;478;p25"/>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25"/>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p25"/>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 name="Google Shape;481;p25"/>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2" name="Google Shape;482;p25"/>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3" name="Google Shape;483;p25"/>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4" name="Google Shape;484;p25"/>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5" name="Google Shape;485;p25"/>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6" name="Google Shape;486;p25"/>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showMasterSp="0">
  <p:cSld name="35_Title Slide">
    <p:spTree>
      <p:nvGrpSpPr>
        <p:cNvPr id="487" name="Shape 487"/>
        <p:cNvGrpSpPr/>
        <p:nvPr/>
      </p:nvGrpSpPr>
      <p:grpSpPr>
        <a:xfrm>
          <a:off x="0" y="0"/>
          <a:ext cx="0" cy="0"/>
          <a:chOff x="0" y="0"/>
          <a:chExt cx="0" cy="0"/>
        </a:xfrm>
      </p:grpSpPr>
      <p:sp>
        <p:nvSpPr>
          <p:cNvPr id="488" name="Google Shape;488;p26"/>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0000"/>
              </a:buClr>
              <a:buSzPts val="2000"/>
              <a:buFont typeface="Arial"/>
              <a:buNone/>
              <a:defRPr b="0" sz="2000">
                <a:solidFill>
                  <a:srgbClr val="FF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89" name="Google Shape;489;p26"/>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90" name="Google Shape;490;p26"/>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6"/>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 name="Google Shape;492;p26"/>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3" name="Google Shape;493;p26"/>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494" name="Google Shape;494;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6" name="Google Shape;496;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7" name="Google Shape;497;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9" name="Google Shape;499;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0" name="Google Shape;500;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1" name="Google Shape;501;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3" name="Google Shape;503;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4" name="Google Shape;504;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 name="Google Shape;505;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6" name="Google Shape;506;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7" name="Google Shape;507;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8" name="Google Shape;508;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 name="Google Shape;512;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 name="Google Shape;513;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5" name="Google Shape;515;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6" name="Google Shape;516;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7" name="Google Shape;517;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8" name="Google Shape;518;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9" name="Google Shape;519;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0" name="Google Shape;520;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1" name="Google Shape;521;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2" name="Google Shape;522;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3" name="Google Shape;523;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4" name="Google Shape;524;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5" name="Google Shape;525;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6" name="Google Shape;526;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7" name="Google Shape;527;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8" name="Google Shape;528;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9" name="Google Shape;529;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0" name="Google Shape;530;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1" name="Google Shape;531;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2" name="Google Shape;532;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3" name="Google Shape;533;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4" name="Google Shape;534;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5" name="Google Shape;535;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7" name="Google Shape;537;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8" name="Google Shape;538;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9" name="Google Shape;539;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0" name="Google Shape;540;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26"/>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p26"/>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43" name="Google Shape;543;p26"/>
          <p:cNvGrpSpPr/>
          <p:nvPr/>
        </p:nvGrpSpPr>
        <p:grpSpPr>
          <a:xfrm>
            <a:off x="842883" y="845865"/>
            <a:ext cx="4240103" cy="1152136"/>
            <a:chOff x="0" y="0"/>
            <a:chExt cx="4240101" cy="1152135"/>
          </a:xfrm>
        </p:grpSpPr>
        <p:sp>
          <p:nvSpPr>
            <p:cNvPr id="544" name="Google Shape;544;p26"/>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5" name="Google Shape;545;p26"/>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6" name="Google Shape;546;p26"/>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7" name="Google Shape;547;p26"/>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8" name="Google Shape;548;p26"/>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9" name="Google Shape;549;p26"/>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0" name="Google Shape;550;p26"/>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1" name="Google Shape;551;p26"/>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2" name="Google Shape;552;p26"/>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3" name="Google Shape;553;p26"/>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4" name="Google Shape;554;p26"/>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5" name="Google Shape;555;p26"/>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6" name="Google Shape;556;p26"/>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7" name="Google Shape;557;p26"/>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8" name="Google Shape;558;p26"/>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9" name="Google Shape;559;p26"/>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0" name="Google Shape;560;p26"/>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1" name="Google Shape;561;p26"/>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2" name="Google Shape;562;p26"/>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3" name="Google Shape;563;p26"/>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4" name="Google Shape;564;p26"/>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5" name="Google Shape;565;p26"/>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6" name="Google Shape;566;p26"/>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7" name="Google Shape;567;p26"/>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8" name="Google Shape;568;p26"/>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9" name="Google Shape;569;p26"/>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0" name="Google Shape;570;p26"/>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1" name="Google Shape;571;p26"/>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2" name="Google Shape;572;p26"/>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3" name="Google Shape;573;p26"/>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4" name="Google Shape;574;p26"/>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5" name="Google Shape;575;p26"/>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6" name="Google Shape;576;p26"/>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7" name="Google Shape;577;p26"/>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8" name="Google Shape;578;p26"/>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 name="Google Shape;579;p26"/>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 name="Google Shape;580;p26"/>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1" name="Google Shape;581;p26"/>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2" name="Google Shape;582;p26"/>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26"/>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4" name="Google Shape;584;p26"/>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4"/>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5" name="Google Shape;25;p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5"/>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5"/>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 name="Google Shape;29;p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6"/>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3" name="Google Shape;33;p6"/>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4" name="Shape 34"/>
        <p:cNvGrpSpPr/>
        <p:nvPr/>
      </p:nvGrpSpPr>
      <p:grpSpPr>
        <a:xfrm>
          <a:off x="0" y="0"/>
          <a:ext cx="0" cy="0"/>
          <a:chOff x="0" y="0"/>
          <a:chExt cx="0" cy="0"/>
        </a:xfrm>
      </p:grpSpPr>
      <p:sp>
        <p:nvSpPr>
          <p:cNvPr id="35" name="Google Shape;35;p7"/>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7" name="Google Shape;37;p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8" name="Google Shape;38;p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8"/>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1" name="Google Shape;41;p8"/>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9"/>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4" name="Shape 44"/>
        <p:cNvGrpSpPr/>
        <p:nvPr/>
      </p:nvGrpSpPr>
      <p:grpSpPr>
        <a:xfrm>
          <a:off x="0" y="0"/>
          <a:ext cx="0" cy="0"/>
          <a:chOff x="0" y="0"/>
          <a:chExt cx="0" cy="0"/>
        </a:xfrm>
      </p:grpSpPr>
      <p:sp>
        <p:nvSpPr>
          <p:cNvPr id="45" name="Google Shape;45;p10"/>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0"/>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7" name="Google Shape;47;p10"/>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8" name="Google Shape;48;p10"/>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7" name="Google Shape;7;p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Picture 10" id="8" name="Google Shape;8;p1"/>
          <p:cNvPicPr preferRelativeResize="0"/>
          <p:nvPr/>
        </p:nvPicPr>
        <p:blipFill rotWithShape="1">
          <a:blip r:embed="rId1">
            <a:alphaModFix/>
          </a:blip>
          <a:srcRect b="0" l="0" r="0" t="0"/>
          <a:stretch/>
        </p:blipFill>
        <p:spPr>
          <a:xfrm>
            <a:off x="7606800" y="630000"/>
            <a:ext cx="1080000" cy="240752"/>
          </a:xfrm>
          <a:prstGeom prst="rect">
            <a:avLst/>
          </a:prstGeom>
          <a:noFill/>
          <a:ln>
            <a:noFill/>
          </a:ln>
        </p:spPr>
      </p:pic>
      <p:sp>
        <p:nvSpPr>
          <p:cNvPr id="9" name="Google Shape;9;p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9pPr>
          </a:lstStyle>
          <a:p/>
        </p:txBody>
      </p:sp>
      <p:sp>
        <p:nvSpPr>
          <p:cNvPr id="10" name="Google Shape;10;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7"/>
          <p:cNvSpPr txBox="1"/>
          <p:nvPr>
            <p:ph type="title"/>
          </p:nvPr>
        </p:nvSpPr>
        <p:spPr>
          <a:xfrm>
            <a:off x="685800" y="2130425"/>
            <a:ext cx="7772400" cy="14700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US"/>
              <a:t>Lung </a:t>
            </a:r>
            <a:r>
              <a:rPr lang="en-US"/>
              <a:t>Diseases</a:t>
            </a:r>
            <a:r>
              <a:rPr lang="en-US"/>
              <a:t> Classification using ML and DL</a:t>
            </a:r>
            <a:endParaRPr/>
          </a:p>
        </p:txBody>
      </p:sp>
      <p:sp>
        <p:nvSpPr>
          <p:cNvPr id="590" name="Google Shape;590;p27"/>
          <p:cNvSpPr txBox="1"/>
          <p:nvPr>
            <p:ph idx="1" type="body"/>
          </p:nvPr>
        </p:nvSpPr>
        <p:spPr>
          <a:xfrm>
            <a:off x="1371600" y="3886200"/>
            <a:ext cx="6400800" cy="1752600"/>
          </a:xfrm>
          <a:prstGeom prst="rect">
            <a:avLst/>
          </a:prstGeom>
        </p:spPr>
        <p:txBody>
          <a:bodyPr anchorCtr="0" anchor="t" bIns="45700" lIns="45700" spcFirstLastPara="1" rIns="45700" wrap="square" tIns="45700">
            <a:normAutofit/>
          </a:bodyPr>
          <a:lstStyle/>
          <a:p>
            <a:pPr indent="0" lvl="0" marL="0" rtl="0" algn="ctr">
              <a:spcBef>
                <a:spcPts val="700"/>
              </a:spcBef>
              <a:spcAft>
                <a:spcPts val="0"/>
              </a:spcAft>
              <a:buNone/>
            </a:pPr>
            <a:r>
              <a:rPr lang="en-US"/>
              <a:t>Group 7:</a:t>
            </a:r>
            <a:endParaRPr/>
          </a:p>
          <a:p>
            <a:pPr indent="0" lvl="0" marL="0" rtl="0" algn="ctr">
              <a:spcBef>
                <a:spcPts val="700"/>
              </a:spcBef>
              <a:spcAft>
                <a:spcPts val="0"/>
              </a:spcAft>
              <a:buNone/>
            </a:pPr>
            <a:r>
              <a:rPr lang="en-US"/>
              <a:t>Ahmad Nadeem Saigol</a:t>
            </a:r>
            <a:endParaRPr/>
          </a:p>
          <a:p>
            <a:pPr indent="0" lvl="0" marL="0" rtl="0" algn="ctr">
              <a:spcBef>
                <a:spcPts val="700"/>
              </a:spcBef>
              <a:spcAft>
                <a:spcPts val="0"/>
              </a:spcAft>
              <a:buNone/>
            </a:pPr>
            <a:r>
              <a:rPr lang="en-US"/>
              <a:t>Joel Romero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60" name="Google Shape;660;p36"/>
          <p:cNvSpPr txBox="1"/>
          <p:nvPr>
            <p:ph idx="1" type="body"/>
          </p:nvPr>
        </p:nvSpPr>
        <p:spPr>
          <a:xfrm>
            <a:off x="457200" y="990600"/>
            <a:ext cx="8229600" cy="56049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Zernike: Zernike Moments characterize and quantify the shape of an object. </a:t>
            </a:r>
            <a:endParaRPr/>
          </a:p>
          <a:p>
            <a:pPr indent="-342900" lvl="0" marL="914400" rtl="0" algn="l">
              <a:spcBef>
                <a:spcPts val="0"/>
              </a:spcBef>
              <a:spcAft>
                <a:spcPts val="0"/>
              </a:spcAft>
              <a:buSzPts val="1800"/>
              <a:buChar char="-"/>
            </a:pPr>
            <a:r>
              <a:rPr lang="en-US"/>
              <a:t>To compute we specify radius of the disc and the degree of the polynomial. </a:t>
            </a:r>
            <a:endParaRPr/>
          </a:p>
          <a:p>
            <a:pPr indent="0" lvl="0" marL="0" rtl="0" algn="l">
              <a:spcBef>
                <a:spcPts val="700"/>
              </a:spcBef>
              <a:spcAft>
                <a:spcPts val="0"/>
              </a:spcAft>
              <a:buNone/>
            </a:pPr>
            <a:r>
              <a:t/>
            </a:r>
            <a:endParaRPr/>
          </a:p>
        </p:txBody>
      </p:sp>
      <p:sp>
        <p:nvSpPr>
          <p:cNvPr id="661" name="Google Shape;661;p36"/>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[3] Zernike Moments. https://cvexplained.wordpress.com/2020/07/21/10-5-zernike-moments/</a:t>
            </a:r>
            <a:endParaRPr sz="1500"/>
          </a:p>
        </p:txBody>
      </p:sp>
      <p:pic>
        <p:nvPicPr>
          <p:cNvPr id="662" name="Google Shape;662;p36"/>
          <p:cNvPicPr preferRelativeResize="0"/>
          <p:nvPr/>
        </p:nvPicPr>
        <p:blipFill>
          <a:blip r:embed="rId3">
            <a:alphaModFix/>
          </a:blip>
          <a:stretch>
            <a:fillRect/>
          </a:stretch>
        </p:blipFill>
        <p:spPr>
          <a:xfrm>
            <a:off x="1583125" y="3248472"/>
            <a:ext cx="5977749" cy="273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Classifiers</a:t>
            </a:r>
            <a:endParaRPr/>
          </a:p>
        </p:txBody>
      </p:sp>
      <p:sp>
        <p:nvSpPr>
          <p:cNvPr id="668" name="Google Shape;668;p37"/>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single description</a:t>
            </a:r>
            <a:endParaRPr/>
          </a:p>
          <a:p>
            <a:pPr indent="-342900" lvl="0" marL="457200" rtl="0" algn="l">
              <a:spcBef>
                <a:spcPts val="0"/>
              </a:spcBef>
              <a:spcAft>
                <a:spcPts val="0"/>
              </a:spcAft>
              <a:buSzPts val="1800"/>
              <a:buChar char="-"/>
            </a:pPr>
            <a:r>
              <a:rPr lang="en-US"/>
              <a:t>formulas</a:t>
            </a:r>
            <a:endParaRPr/>
          </a:p>
          <a:p>
            <a:pPr indent="-342900" lvl="0" marL="457200" rtl="0" algn="l">
              <a:spcBef>
                <a:spcPts val="0"/>
              </a:spcBef>
              <a:spcAft>
                <a:spcPts val="0"/>
              </a:spcAft>
              <a:buSzPts val="1800"/>
              <a:buChar char="-"/>
            </a:pPr>
            <a:r>
              <a:rPr lang="en-US"/>
              <a:t>hyperparameters and their formulas</a:t>
            </a:r>
            <a:endParaRPr/>
          </a:p>
          <a:p>
            <a:pPr indent="-342900" lvl="0" marL="457200" rtl="0" algn="l">
              <a:spcBef>
                <a:spcPts val="0"/>
              </a:spcBef>
              <a:spcAft>
                <a:spcPts val="0"/>
              </a:spcAft>
              <a:buSzPts val="1800"/>
              <a:buChar char="-"/>
            </a:pPr>
            <a:r>
              <a:rPr lang="en-US"/>
              <a:t>add image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Clr>
                <a:schemeClr val="dk1"/>
              </a:buClr>
              <a:buSzPct val="34375"/>
              <a:buFont typeface="Arial"/>
              <a:buNone/>
            </a:pPr>
            <a:r>
              <a:rPr lang="en-US">
                <a:solidFill>
                  <a:schemeClr val="dk1"/>
                </a:solidFill>
              </a:rPr>
              <a:t>Phase 1: Classifiers</a:t>
            </a:r>
            <a:endParaRPr/>
          </a:p>
        </p:txBody>
      </p:sp>
      <p:sp>
        <p:nvSpPr>
          <p:cNvPr id="674" name="Google Shape;674;p38"/>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SVM: single </a:t>
            </a:r>
            <a:r>
              <a:rPr lang="en-US"/>
              <a:t>description</a:t>
            </a:r>
            <a:endParaRPr/>
          </a:p>
          <a:p>
            <a:pPr indent="-342900" lvl="0" marL="457200" rtl="0" algn="l">
              <a:spcBef>
                <a:spcPts val="0"/>
              </a:spcBef>
              <a:spcAft>
                <a:spcPts val="0"/>
              </a:spcAft>
              <a:buSzPts val="1800"/>
              <a:buChar char="-"/>
            </a:pPr>
            <a:r>
              <a:rPr lang="en-US"/>
              <a:t>formulas</a:t>
            </a:r>
            <a:endParaRPr/>
          </a:p>
          <a:p>
            <a:pPr indent="-342900" lvl="0" marL="457200" rtl="0" algn="l">
              <a:spcBef>
                <a:spcPts val="0"/>
              </a:spcBef>
              <a:spcAft>
                <a:spcPts val="0"/>
              </a:spcAft>
              <a:buSzPts val="1800"/>
              <a:buChar char="-"/>
            </a:pPr>
            <a:r>
              <a:rPr lang="en-US"/>
              <a:t>hyperparameters and their formulas</a:t>
            </a:r>
            <a:endParaRPr/>
          </a:p>
          <a:p>
            <a:pPr indent="-342900" lvl="0" marL="457200" rtl="0" algn="l">
              <a:spcBef>
                <a:spcPts val="0"/>
              </a:spcBef>
              <a:spcAft>
                <a:spcPts val="0"/>
              </a:spcAft>
              <a:buSzPts val="1800"/>
              <a:buChar char="-"/>
            </a:pPr>
            <a:r>
              <a:rPr lang="en-US"/>
              <a:t>add image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Clr>
                <a:schemeClr val="dk1"/>
              </a:buClr>
              <a:buSzPct val="34375"/>
              <a:buFont typeface="Arial"/>
              <a:buNone/>
            </a:pPr>
            <a:r>
              <a:rPr lang="en-US">
                <a:solidFill>
                  <a:schemeClr val="dk1"/>
                </a:solidFill>
              </a:rPr>
              <a:t>Phase 1: Classifiers</a:t>
            </a:r>
            <a:endParaRPr/>
          </a:p>
        </p:txBody>
      </p:sp>
      <p:sp>
        <p:nvSpPr>
          <p:cNvPr id="680" name="Google Shape;680;p3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RFT baisc idea</a:t>
            </a:r>
            <a:endParaRPr/>
          </a:p>
          <a:p>
            <a:pPr indent="-342900" lvl="0" marL="457200" rtl="0" algn="l">
              <a:spcBef>
                <a:spcPts val="0"/>
              </a:spcBef>
              <a:spcAft>
                <a:spcPts val="0"/>
              </a:spcAft>
              <a:buSzPts val="1800"/>
              <a:buChar char="-"/>
            </a:pPr>
            <a:r>
              <a:rPr lang="en-US"/>
              <a:t>hyperparameters</a:t>
            </a:r>
            <a:endParaRPr/>
          </a:p>
          <a:p>
            <a:pPr indent="-342900" lvl="0" marL="457200" rtl="0" algn="l">
              <a:spcBef>
                <a:spcPts val="0"/>
              </a:spcBef>
              <a:spcAft>
                <a:spcPts val="0"/>
              </a:spcAft>
              <a:buSzPts val="1800"/>
              <a:buChar char="-"/>
            </a:pPr>
            <a:r>
              <a:rPr lang="en-US"/>
              <a:t>image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Bossitng</a:t>
            </a:r>
            <a:endParaRPr/>
          </a:p>
        </p:txBody>
      </p:sp>
      <p:sp>
        <p:nvSpPr>
          <p:cNvPr id="686" name="Google Shape;686;p40"/>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single description</a:t>
            </a:r>
            <a:endParaRPr/>
          </a:p>
          <a:p>
            <a:pPr indent="-342900" lvl="0" marL="457200" rtl="0" algn="l">
              <a:spcBef>
                <a:spcPts val="0"/>
              </a:spcBef>
              <a:spcAft>
                <a:spcPts val="0"/>
              </a:spcAft>
              <a:buSzPts val="1800"/>
              <a:buChar char="-"/>
            </a:pPr>
            <a:r>
              <a:rPr lang="en-US"/>
              <a:t>hyperaprameters</a:t>
            </a:r>
            <a:endParaRPr/>
          </a:p>
          <a:p>
            <a:pPr indent="-342900" lvl="0" marL="457200" rtl="0" algn="l">
              <a:spcBef>
                <a:spcPts val="0"/>
              </a:spcBef>
              <a:spcAft>
                <a:spcPts val="0"/>
              </a:spcAft>
              <a:buSzPts val="1800"/>
              <a:buChar char="-"/>
            </a:pPr>
            <a:r>
              <a:rPr lang="en-US"/>
              <a:t>imp to mention boosting and RFT were attempts to </a:t>
            </a:r>
            <a:r>
              <a:rPr lang="en-US"/>
              <a:t>improve</a:t>
            </a:r>
            <a:r>
              <a:rPr lang="en-US"/>
              <a:t> performance ..didnot look too much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Histogram</a:t>
            </a:r>
            <a:endParaRPr/>
          </a:p>
        </p:txBody>
      </p:sp>
      <p:sp>
        <p:nvSpPr>
          <p:cNvPr id="692" name="Google Shape;692;p41"/>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This feature was an interesting finding for us. While analying we noticed that graphs for each class was enough different which leads us to think that this may giive us good results even just by thresholding.</a:t>
            </a:r>
            <a:endParaRPr/>
          </a:p>
          <a:p>
            <a:pPr indent="-342900" lvl="0" marL="457200" rtl="0" algn="l">
              <a:spcBef>
                <a:spcPts val="0"/>
              </a:spcBef>
              <a:spcAft>
                <a:spcPts val="0"/>
              </a:spcAft>
              <a:buSzPts val="1800"/>
              <a:buChar char="-"/>
            </a:pPr>
            <a:r>
              <a:rPr lang="en-US"/>
              <a:t>add </a:t>
            </a:r>
            <a:r>
              <a:rPr lang="en-US"/>
              <a:t>images</a:t>
            </a:r>
            <a:r>
              <a:rPr lang="en-US"/>
              <a:t> here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Histogram</a:t>
            </a:r>
            <a:endParaRPr/>
          </a:p>
        </p:txBody>
      </p:sp>
      <p:sp>
        <p:nvSpPr>
          <p:cNvPr id="698" name="Google Shape;698;p42"/>
          <p:cNvSpPr txBox="1"/>
          <p:nvPr/>
        </p:nvSpPr>
        <p:spPr>
          <a:xfrm>
            <a:off x="660475" y="1158075"/>
            <a:ext cx="12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COVID</a:t>
            </a:r>
            <a:endParaRPr>
              <a:latin typeface="Calibri"/>
              <a:ea typeface="Calibri"/>
              <a:cs typeface="Calibri"/>
              <a:sym typeface="Calibri"/>
            </a:endParaRPr>
          </a:p>
        </p:txBody>
      </p:sp>
      <p:pic>
        <p:nvPicPr>
          <p:cNvPr id="699" name="Google Shape;699;p42"/>
          <p:cNvPicPr preferRelativeResize="0"/>
          <p:nvPr/>
        </p:nvPicPr>
        <p:blipFill rotWithShape="1">
          <a:blip r:embed="rId3">
            <a:alphaModFix/>
          </a:blip>
          <a:srcRect b="7169" l="8632" r="61856" t="13778"/>
          <a:stretch/>
        </p:blipFill>
        <p:spPr>
          <a:xfrm>
            <a:off x="370950" y="1945200"/>
            <a:ext cx="1951451" cy="4053300"/>
          </a:xfrm>
          <a:prstGeom prst="rect">
            <a:avLst/>
          </a:prstGeom>
          <a:noFill/>
          <a:ln>
            <a:noFill/>
          </a:ln>
        </p:spPr>
      </p:pic>
      <p:sp>
        <p:nvSpPr>
          <p:cNvPr id="700" name="Google Shape;700;p42"/>
          <p:cNvSpPr txBox="1"/>
          <p:nvPr/>
        </p:nvSpPr>
        <p:spPr>
          <a:xfrm>
            <a:off x="2920925" y="1158075"/>
            <a:ext cx="12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Lung Opacity</a:t>
            </a:r>
            <a:endParaRPr>
              <a:latin typeface="Calibri"/>
              <a:ea typeface="Calibri"/>
              <a:cs typeface="Calibri"/>
              <a:sym typeface="Calibri"/>
            </a:endParaRPr>
          </a:p>
        </p:txBody>
      </p:sp>
      <p:pic>
        <p:nvPicPr>
          <p:cNvPr id="701" name="Google Shape;701;p42"/>
          <p:cNvPicPr preferRelativeResize="0"/>
          <p:nvPr/>
        </p:nvPicPr>
        <p:blipFill rotWithShape="1">
          <a:blip r:embed="rId4">
            <a:alphaModFix/>
          </a:blip>
          <a:srcRect b="1837" l="6417" r="62491" t="9399"/>
          <a:stretch/>
        </p:blipFill>
        <p:spPr>
          <a:xfrm>
            <a:off x="2631450" y="1815976"/>
            <a:ext cx="1818551" cy="4526325"/>
          </a:xfrm>
          <a:prstGeom prst="rect">
            <a:avLst/>
          </a:prstGeom>
          <a:noFill/>
          <a:ln>
            <a:noFill/>
          </a:ln>
        </p:spPr>
      </p:pic>
      <p:sp>
        <p:nvSpPr>
          <p:cNvPr id="702" name="Google Shape;702;p42"/>
          <p:cNvSpPr txBox="1"/>
          <p:nvPr/>
        </p:nvSpPr>
        <p:spPr>
          <a:xfrm>
            <a:off x="5181375" y="1283350"/>
            <a:ext cx="12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Normal</a:t>
            </a:r>
            <a:endParaRPr>
              <a:latin typeface="Calibri"/>
              <a:ea typeface="Calibri"/>
              <a:cs typeface="Calibri"/>
              <a:sym typeface="Calibri"/>
            </a:endParaRPr>
          </a:p>
        </p:txBody>
      </p:sp>
      <p:pic>
        <p:nvPicPr>
          <p:cNvPr id="703" name="Google Shape;703;p42"/>
          <p:cNvPicPr preferRelativeResize="0"/>
          <p:nvPr/>
        </p:nvPicPr>
        <p:blipFill rotWithShape="1">
          <a:blip r:embed="rId5">
            <a:alphaModFix/>
          </a:blip>
          <a:srcRect b="5156" l="8041" r="62208" t="10732"/>
          <a:stretch/>
        </p:blipFill>
        <p:spPr>
          <a:xfrm>
            <a:off x="4695650" y="2128550"/>
            <a:ext cx="1673775" cy="3824700"/>
          </a:xfrm>
          <a:prstGeom prst="rect">
            <a:avLst/>
          </a:prstGeom>
          <a:noFill/>
          <a:ln>
            <a:noFill/>
          </a:ln>
        </p:spPr>
      </p:pic>
      <p:sp>
        <p:nvSpPr>
          <p:cNvPr id="704" name="Google Shape;704;p42"/>
          <p:cNvSpPr txBox="1"/>
          <p:nvPr/>
        </p:nvSpPr>
        <p:spPr>
          <a:xfrm>
            <a:off x="6953275" y="1415775"/>
            <a:ext cx="12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Pneumonia</a:t>
            </a:r>
            <a:endParaRPr>
              <a:latin typeface="Calibri"/>
              <a:ea typeface="Calibri"/>
              <a:cs typeface="Calibri"/>
              <a:sym typeface="Calibri"/>
            </a:endParaRPr>
          </a:p>
        </p:txBody>
      </p:sp>
      <p:pic>
        <p:nvPicPr>
          <p:cNvPr id="705" name="Google Shape;705;p42"/>
          <p:cNvPicPr preferRelativeResize="0"/>
          <p:nvPr/>
        </p:nvPicPr>
        <p:blipFill rotWithShape="1">
          <a:blip r:embed="rId6">
            <a:alphaModFix/>
          </a:blip>
          <a:srcRect b="5121" l="7655" r="62321" t="9655"/>
          <a:stretch/>
        </p:blipFill>
        <p:spPr>
          <a:xfrm>
            <a:off x="6509275" y="2289025"/>
            <a:ext cx="2127600" cy="3763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Haralick features</a:t>
            </a:r>
            <a:endParaRPr/>
          </a:p>
        </p:txBody>
      </p:sp>
      <p:sp>
        <p:nvSpPr>
          <p:cNvPr id="711" name="Google Shape;711;p43"/>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92500" lnSpcReduction="10000"/>
          </a:bodyPr>
          <a:lstStyle/>
          <a:p>
            <a:pPr indent="-334327" lvl="0" marL="457200" rtl="0" algn="l">
              <a:spcBef>
                <a:spcPts val="700"/>
              </a:spcBef>
              <a:spcAft>
                <a:spcPts val="0"/>
              </a:spcAft>
              <a:buSzPct val="56250"/>
              <a:buChar char="-"/>
            </a:pPr>
            <a:r>
              <a:rPr lang="en-US"/>
              <a:t>With some success from histogram, we started </a:t>
            </a:r>
            <a:r>
              <a:rPr lang="en-US"/>
              <a:t>thinking</a:t>
            </a:r>
            <a:r>
              <a:rPr lang="en-US"/>
              <a:t> using </a:t>
            </a:r>
            <a:r>
              <a:rPr lang="en-US"/>
              <a:t>intensity</a:t>
            </a:r>
            <a:r>
              <a:rPr lang="en-US"/>
              <a:t> values could possibly lead to good results and whil reasearhing we </a:t>
            </a:r>
            <a:r>
              <a:rPr lang="en-US"/>
              <a:t>stumbled</a:t>
            </a:r>
            <a:r>
              <a:rPr lang="en-US"/>
              <a:t> upon a paper </a:t>
            </a:r>
            <a:r>
              <a:rPr lang="en-US"/>
              <a:t>which</a:t>
            </a:r>
            <a:r>
              <a:rPr lang="en-US"/>
              <a:t> had used the same</a:t>
            </a:r>
            <a:endParaRPr/>
          </a:p>
          <a:p>
            <a:pPr indent="-334327" lvl="0" marL="457200" rtl="0" algn="l">
              <a:spcBef>
                <a:spcPts val="0"/>
              </a:spcBef>
              <a:spcAft>
                <a:spcPts val="0"/>
              </a:spcAft>
              <a:buSzPct val="56250"/>
              <a:buChar char="-"/>
            </a:pPr>
            <a:r>
              <a:rPr lang="en-US"/>
              <a:t>GCLM ..add figure for explanation (maybe generate them for each class)</a:t>
            </a:r>
            <a:endParaRPr/>
          </a:p>
          <a:p>
            <a:pPr indent="-334327" lvl="0" marL="457200" rtl="0" algn="l">
              <a:spcBef>
                <a:spcPts val="0"/>
              </a:spcBef>
              <a:spcAft>
                <a:spcPts val="0"/>
              </a:spcAft>
              <a:buSzPct val="56250"/>
              <a:buChar char="-"/>
            </a:pPr>
            <a:r>
              <a:rPr lang="en-US"/>
              <a:t>haralikc moments (maybe add formulas)</a:t>
            </a:r>
            <a:endParaRPr/>
          </a:p>
          <a:p>
            <a:pPr indent="-334327" lvl="0" marL="457200" rtl="0" algn="l">
              <a:spcBef>
                <a:spcPts val="0"/>
              </a:spcBef>
              <a:spcAft>
                <a:spcPts val="0"/>
              </a:spcAft>
              <a:buSzPct val="56250"/>
              <a:buChar char="-"/>
            </a:pPr>
            <a:r>
              <a:rPr lang="en-US"/>
              <a:t>some explanation on them</a:t>
            </a:r>
            <a:endParaRPr/>
          </a:p>
          <a:p>
            <a:pPr indent="-334327" lvl="0" marL="457200" rtl="0" algn="l">
              <a:spcBef>
                <a:spcPts val="0"/>
              </a:spcBef>
              <a:spcAft>
                <a:spcPts val="0"/>
              </a:spcAft>
              <a:buSzPct val="56250"/>
              <a:buChar char="-"/>
            </a:pPr>
            <a:r>
              <a:rPr lang="en-US"/>
              <a:t>adding images could be maybe distrac them from formulas(:P)</a:t>
            </a:r>
            <a:endParaRPr/>
          </a:p>
          <a:p>
            <a:pPr indent="-334327" lvl="0" marL="457200" rtl="0" algn="l">
              <a:spcBef>
                <a:spcPts val="0"/>
              </a:spcBef>
              <a:spcAft>
                <a:spcPts val="0"/>
              </a:spcAft>
              <a:buSzPct val="56250"/>
              <a:buChar char="-"/>
            </a:pPr>
            <a:r>
              <a:rPr lang="en-US"/>
              <a:t>add refferences</a:t>
            </a:r>
            <a:endParaRPr/>
          </a:p>
          <a:p>
            <a:pPr indent="-334327" lvl="0" marL="457200" rtl="0" algn="l">
              <a:spcBef>
                <a:spcPts val="0"/>
              </a:spcBef>
              <a:spcAft>
                <a:spcPts val="0"/>
              </a:spcAft>
              <a:buSzPct val="56250"/>
              <a:buChar char="-"/>
            </a:pPr>
            <a:r>
              <a:rPr lang="en-US"/>
              <a:t>hyperparameters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Zernike Moments</a:t>
            </a:r>
            <a:endParaRPr/>
          </a:p>
        </p:txBody>
      </p:sp>
      <p:sp>
        <p:nvSpPr>
          <p:cNvPr id="717" name="Google Shape;717;p4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Add reference</a:t>
            </a:r>
            <a:endParaRPr/>
          </a:p>
          <a:p>
            <a:pPr indent="-342900" lvl="0" marL="457200" rtl="0" algn="l">
              <a:spcBef>
                <a:spcPts val="0"/>
              </a:spcBef>
              <a:spcAft>
                <a:spcPts val="0"/>
              </a:spcAft>
              <a:buSzPts val="1800"/>
              <a:buChar char="-"/>
            </a:pPr>
            <a:r>
              <a:rPr lang="en-US"/>
              <a:t>ad picture for </a:t>
            </a:r>
            <a:r>
              <a:rPr lang="en-US"/>
              <a:t>explanation</a:t>
            </a:r>
            <a:endParaRPr/>
          </a:p>
          <a:p>
            <a:pPr indent="-342900" lvl="0" marL="457200" rtl="0" algn="l">
              <a:spcBef>
                <a:spcPts val="0"/>
              </a:spcBef>
              <a:spcAft>
                <a:spcPts val="0"/>
              </a:spcAft>
              <a:buSzPts val="1800"/>
              <a:buChar char="-"/>
            </a:pPr>
            <a:r>
              <a:rPr lang="en-US"/>
              <a:t>add formulas </a:t>
            </a:r>
            <a:r>
              <a:rPr lang="en-US"/>
              <a:t>just</a:t>
            </a:r>
            <a:r>
              <a:rPr lang="en-US"/>
              <a:t> for reference</a:t>
            </a:r>
            <a:endParaRPr/>
          </a:p>
          <a:p>
            <a:pPr indent="-342900" lvl="0" marL="457200" rtl="0" algn="l">
              <a:spcBef>
                <a:spcPts val="0"/>
              </a:spcBef>
              <a:spcAft>
                <a:spcPts val="0"/>
              </a:spcAft>
              <a:buSzPts val="1800"/>
              <a:buChar char="-"/>
            </a:pPr>
            <a:r>
              <a:rPr lang="en-US"/>
              <a:t>hyperparameters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 . .</a:t>
            </a:r>
            <a:endParaRPr/>
          </a:p>
        </p:txBody>
      </p:sp>
      <p:sp>
        <p:nvSpPr>
          <p:cNvPr id="723" name="Google Shape;723;p45"/>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Bilateral Filtering</a:t>
            </a:r>
            <a:endParaRPr/>
          </a:p>
          <a:p>
            <a:pPr indent="-342900" lvl="0" marL="457200" rtl="0" algn="l">
              <a:spcBef>
                <a:spcPts val="700"/>
              </a:spcBef>
              <a:spcAft>
                <a:spcPts val="0"/>
              </a:spcAft>
              <a:buSzPts val="1800"/>
              <a:buChar char="-"/>
            </a:pPr>
            <a:r>
              <a:rPr lang="en-US"/>
              <a:t>last two </a:t>
            </a:r>
            <a:r>
              <a:rPr lang="en-US"/>
              <a:t>features</a:t>
            </a:r>
            <a:r>
              <a:rPr lang="en-US"/>
              <a:t> are sensitive to noise  so we added bilateral in attempt to remove the noise.</a:t>
            </a:r>
            <a:endParaRPr/>
          </a:p>
          <a:p>
            <a:pPr indent="-342900" lvl="0" marL="457200" rtl="0" algn="l">
              <a:spcBef>
                <a:spcPts val="0"/>
              </a:spcBef>
              <a:spcAft>
                <a:spcPts val="0"/>
              </a:spcAft>
              <a:buSzPts val="1800"/>
              <a:buChar char="-"/>
            </a:pPr>
            <a:r>
              <a:rPr lang="en-US"/>
              <a:t>add image</a:t>
            </a:r>
            <a:endParaRPr/>
          </a:p>
          <a:p>
            <a:pPr indent="-342900" lvl="0" marL="457200" rtl="0" algn="l">
              <a:spcBef>
                <a:spcPts val="0"/>
              </a:spcBef>
              <a:spcAft>
                <a:spcPts val="0"/>
              </a:spcAft>
              <a:buSzPts val="1800"/>
              <a:buChar char="-"/>
            </a:pPr>
            <a:r>
              <a:rPr lang="en-US"/>
              <a:t> some description</a:t>
            </a:r>
            <a:endParaRPr/>
          </a:p>
          <a:p>
            <a:pPr indent="0" lvl="0" marL="0" rtl="0" algn="l">
              <a:spcBef>
                <a:spcPts val="700"/>
              </a:spcBef>
              <a:spcAft>
                <a:spcPts val="0"/>
              </a:spcAft>
              <a:buNone/>
            </a:pPr>
            <a:r>
              <a:rPr lang="en-US"/>
              <a:t>Normalization</a:t>
            </a:r>
            <a:endParaRPr/>
          </a:p>
          <a:p>
            <a:pPr indent="-342900" lvl="0" marL="457200" rtl="0" algn="l">
              <a:spcBef>
                <a:spcPts val="700"/>
              </a:spcBef>
              <a:spcAft>
                <a:spcPts val="0"/>
              </a:spcAft>
              <a:buSzPts val="1800"/>
              <a:buChar char="-"/>
            </a:pPr>
            <a:r>
              <a:rPr lang="en-US"/>
              <a:t>normalize the features before using with classifier (Standard Scaler)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Introduction</a:t>
            </a:r>
            <a:endParaRPr/>
          </a:p>
        </p:txBody>
      </p:sp>
      <p:sp>
        <p:nvSpPr>
          <p:cNvPr id="596" name="Google Shape;596;p28"/>
          <p:cNvSpPr txBox="1"/>
          <p:nvPr>
            <p:ph idx="1" type="body"/>
          </p:nvPr>
        </p:nvSpPr>
        <p:spPr>
          <a:xfrm>
            <a:off x="457200" y="990600"/>
            <a:ext cx="8229600" cy="5135700"/>
          </a:xfrm>
          <a:prstGeom prst="rect">
            <a:avLst/>
          </a:prstGeom>
        </p:spPr>
        <p:txBody>
          <a:bodyPr anchorCtr="0" anchor="t" bIns="45700" lIns="45700" spcFirstLastPara="1" rIns="45700" wrap="square" tIns="45700">
            <a:noAutofit/>
          </a:bodyPr>
          <a:lstStyle/>
          <a:p>
            <a:pPr indent="-357505" lvl="0" marL="457200" rtl="0" algn="l">
              <a:lnSpc>
                <a:spcPct val="80000"/>
              </a:lnSpc>
              <a:spcBef>
                <a:spcPts val="700"/>
              </a:spcBef>
              <a:spcAft>
                <a:spcPts val="0"/>
              </a:spcAft>
              <a:buSzPts val="2030"/>
              <a:buChar char="-"/>
            </a:pPr>
            <a:r>
              <a:rPr lang="en-US" sz="3220"/>
              <a:t>Objective</a:t>
            </a:r>
            <a:endParaRPr sz="3220"/>
          </a:p>
          <a:p>
            <a:pPr indent="-357505" lvl="0" marL="457200" rtl="0" algn="l">
              <a:lnSpc>
                <a:spcPct val="80000"/>
              </a:lnSpc>
              <a:spcBef>
                <a:spcPts val="0"/>
              </a:spcBef>
              <a:spcAft>
                <a:spcPts val="0"/>
              </a:spcAft>
              <a:buSzPts val="2030"/>
              <a:buChar char="-"/>
            </a:pPr>
            <a:r>
              <a:rPr lang="en-US" sz="3220">
                <a:solidFill>
                  <a:schemeClr val="dk1"/>
                </a:solidFill>
              </a:rPr>
              <a:t>Motivation</a:t>
            </a:r>
            <a:endParaRPr sz="3220"/>
          </a:p>
          <a:p>
            <a:pPr indent="-357505" lvl="0" marL="457200" rtl="0" algn="l">
              <a:lnSpc>
                <a:spcPct val="80000"/>
              </a:lnSpc>
              <a:spcBef>
                <a:spcPts val="0"/>
              </a:spcBef>
              <a:spcAft>
                <a:spcPts val="0"/>
              </a:spcAft>
              <a:buSzPts val="2030"/>
              <a:buChar char="-"/>
            </a:pPr>
            <a:r>
              <a:rPr lang="en-US" sz="3220"/>
              <a:t>Phase 1 </a:t>
            </a:r>
            <a:endParaRPr sz="3220"/>
          </a:p>
          <a:p>
            <a:pPr indent="-357505" lvl="1" marL="914400" rtl="0" algn="l">
              <a:lnSpc>
                <a:spcPct val="80000"/>
              </a:lnSpc>
              <a:spcBef>
                <a:spcPts val="0"/>
              </a:spcBef>
              <a:spcAft>
                <a:spcPts val="0"/>
              </a:spcAft>
              <a:buSzPts val="2030"/>
              <a:buChar char="-"/>
            </a:pPr>
            <a:r>
              <a:rPr lang="en-US" sz="3220"/>
              <a:t>Data Preprocessing</a:t>
            </a:r>
            <a:endParaRPr sz="3220"/>
          </a:p>
          <a:p>
            <a:pPr indent="-357505" lvl="1" marL="914400" rtl="0" algn="l">
              <a:lnSpc>
                <a:spcPct val="80000"/>
              </a:lnSpc>
              <a:spcBef>
                <a:spcPts val="0"/>
              </a:spcBef>
              <a:spcAft>
                <a:spcPts val="0"/>
              </a:spcAft>
              <a:buSzPts val="2030"/>
              <a:buChar char="-"/>
            </a:pPr>
            <a:r>
              <a:rPr lang="en-US" sz="3220"/>
              <a:t>Feature Extraction</a:t>
            </a:r>
            <a:endParaRPr sz="3220"/>
          </a:p>
          <a:p>
            <a:pPr indent="-357505" lvl="1" marL="914400" rtl="0" algn="l">
              <a:lnSpc>
                <a:spcPct val="80000"/>
              </a:lnSpc>
              <a:spcBef>
                <a:spcPts val="0"/>
              </a:spcBef>
              <a:spcAft>
                <a:spcPts val="0"/>
              </a:spcAft>
              <a:buSzPts val="2030"/>
              <a:buChar char="-"/>
            </a:pPr>
            <a:r>
              <a:rPr lang="en-US" sz="3220"/>
              <a:t>Classifiers</a:t>
            </a:r>
            <a:endParaRPr sz="3220"/>
          </a:p>
          <a:p>
            <a:pPr indent="-357505" lvl="0" marL="457200" rtl="0" algn="l">
              <a:lnSpc>
                <a:spcPct val="80000"/>
              </a:lnSpc>
              <a:spcBef>
                <a:spcPts val="0"/>
              </a:spcBef>
              <a:spcAft>
                <a:spcPts val="0"/>
              </a:spcAft>
              <a:buSzPts val="2030"/>
              <a:buChar char="-"/>
            </a:pPr>
            <a:r>
              <a:rPr lang="en-US" sz="3220"/>
              <a:t>Phase 2 </a:t>
            </a:r>
            <a:endParaRPr sz="3220"/>
          </a:p>
          <a:p>
            <a:pPr indent="-357505" lvl="1" marL="914400" rtl="0" algn="l">
              <a:lnSpc>
                <a:spcPct val="80000"/>
              </a:lnSpc>
              <a:spcBef>
                <a:spcPts val="0"/>
              </a:spcBef>
              <a:spcAft>
                <a:spcPts val="0"/>
              </a:spcAft>
              <a:buSzPts val="2030"/>
              <a:buChar char="-"/>
            </a:pPr>
            <a:r>
              <a:rPr lang="en-US" sz="3220"/>
              <a:t>Data Preprocessing</a:t>
            </a:r>
            <a:endParaRPr sz="3220"/>
          </a:p>
          <a:p>
            <a:pPr indent="-357505" lvl="1" marL="914400" rtl="0" algn="l">
              <a:lnSpc>
                <a:spcPct val="80000"/>
              </a:lnSpc>
              <a:spcBef>
                <a:spcPts val="0"/>
              </a:spcBef>
              <a:spcAft>
                <a:spcPts val="0"/>
              </a:spcAft>
              <a:buSzPts val="2030"/>
              <a:buChar char="-"/>
            </a:pPr>
            <a:r>
              <a:rPr lang="en-US" sz="3220"/>
              <a:t>Models</a:t>
            </a:r>
            <a:endParaRPr sz="3220"/>
          </a:p>
          <a:p>
            <a:pPr indent="-357505" lvl="1" marL="914400" rtl="0" algn="l">
              <a:lnSpc>
                <a:spcPct val="80000"/>
              </a:lnSpc>
              <a:spcBef>
                <a:spcPts val="0"/>
              </a:spcBef>
              <a:spcAft>
                <a:spcPts val="0"/>
              </a:spcAft>
              <a:buSzPts val="2030"/>
              <a:buChar char="-"/>
            </a:pPr>
            <a:r>
              <a:rPr lang="en-US" sz="3220"/>
              <a:t>Evaluation Metrics</a:t>
            </a:r>
            <a:endParaRPr sz="3220"/>
          </a:p>
          <a:p>
            <a:pPr indent="-357505" lvl="0" marL="457200" rtl="0" algn="l">
              <a:lnSpc>
                <a:spcPct val="80000"/>
              </a:lnSpc>
              <a:spcBef>
                <a:spcPts val="0"/>
              </a:spcBef>
              <a:spcAft>
                <a:spcPts val="0"/>
              </a:spcAft>
              <a:buSzPts val="2030"/>
              <a:buChar char="-"/>
            </a:pPr>
            <a:r>
              <a:rPr lang="en-US" sz="3220"/>
              <a:t>Results</a:t>
            </a:r>
            <a:endParaRPr sz="3220"/>
          </a:p>
          <a:p>
            <a:pPr indent="-357505" lvl="1" marL="914400" rtl="0" algn="l">
              <a:lnSpc>
                <a:spcPct val="80000"/>
              </a:lnSpc>
              <a:spcBef>
                <a:spcPts val="0"/>
              </a:spcBef>
              <a:spcAft>
                <a:spcPts val="0"/>
              </a:spcAft>
              <a:buSzPts val="2030"/>
              <a:buChar char="-"/>
            </a:pPr>
            <a:r>
              <a:rPr lang="en-US" sz="3220"/>
              <a:t>Phase 1</a:t>
            </a:r>
            <a:endParaRPr sz="3220"/>
          </a:p>
          <a:p>
            <a:pPr indent="-357505" lvl="1" marL="914400" rtl="0" algn="l">
              <a:lnSpc>
                <a:spcPct val="80000"/>
              </a:lnSpc>
              <a:spcBef>
                <a:spcPts val="0"/>
              </a:spcBef>
              <a:spcAft>
                <a:spcPts val="0"/>
              </a:spcAft>
              <a:buSzPts val="2030"/>
              <a:buChar char="-"/>
            </a:pPr>
            <a:r>
              <a:rPr lang="en-US" sz="3220"/>
              <a:t>Phase 2</a:t>
            </a:r>
            <a:endParaRPr sz="3220"/>
          </a:p>
          <a:p>
            <a:pPr indent="-357505" lvl="0" marL="457200" rtl="0" algn="l">
              <a:lnSpc>
                <a:spcPct val="80000"/>
              </a:lnSpc>
              <a:spcBef>
                <a:spcPts val="0"/>
              </a:spcBef>
              <a:spcAft>
                <a:spcPts val="0"/>
              </a:spcAft>
              <a:buSzPts val="2030"/>
              <a:buChar char="-"/>
            </a:pPr>
            <a:r>
              <a:rPr lang="en-US" sz="3220"/>
              <a:t>Discussion</a:t>
            </a:r>
            <a:endParaRPr sz="3220"/>
          </a:p>
        </p:txBody>
      </p:sp>
      <p:pic>
        <p:nvPicPr>
          <p:cNvPr id="597" name="Google Shape;597;p28"/>
          <p:cNvPicPr preferRelativeResize="0"/>
          <p:nvPr/>
        </p:nvPicPr>
        <p:blipFill>
          <a:blip r:embed="rId3">
            <a:alphaModFix/>
          </a:blip>
          <a:stretch>
            <a:fillRect/>
          </a:stretch>
        </p:blipFill>
        <p:spPr>
          <a:xfrm>
            <a:off x="5036725" y="2229687"/>
            <a:ext cx="3650075" cy="2398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a:t>
            </a:r>
            <a:endParaRPr/>
          </a:p>
        </p:txBody>
      </p:sp>
      <p:sp>
        <p:nvSpPr>
          <p:cNvPr id="729" name="Google Shape;729;p46"/>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We mainly worked on three different models/architecture in attempt to see </a:t>
            </a:r>
            <a:r>
              <a:rPr lang="en-US"/>
              <a:t>which</a:t>
            </a:r>
            <a:r>
              <a:rPr lang="en-US"/>
              <a:t> would be best fit the problem.</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All these models were then adapted so that they can handle noisy dataset. Details to follow: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Using Features from Phase 1 </a:t>
            </a:r>
            <a:endParaRPr/>
          </a:p>
        </p:txBody>
      </p:sp>
      <p:sp>
        <p:nvSpPr>
          <p:cNvPr id="735" name="Google Shape;735;p47"/>
          <p:cNvSpPr txBox="1"/>
          <p:nvPr>
            <p:ph idx="1" type="body"/>
          </p:nvPr>
        </p:nvSpPr>
        <p:spPr>
          <a:xfrm>
            <a:off x="457200" y="990600"/>
            <a:ext cx="8229600" cy="5135700"/>
          </a:xfrm>
          <a:prstGeom prst="rect">
            <a:avLst/>
          </a:prstGeom>
        </p:spPr>
        <p:txBody>
          <a:bodyPr anchorCtr="0" anchor="t" bIns="45700" lIns="45700" spcFirstLastPara="1" rIns="45700" wrap="square" tIns="45700">
            <a:normAutofit lnSpcReduction="10000"/>
          </a:bodyPr>
          <a:lstStyle/>
          <a:p>
            <a:pPr indent="-342900" lvl="0" marL="457200" rtl="0" algn="l">
              <a:spcBef>
                <a:spcPts val="700"/>
              </a:spcBef>
              <a:spcAft>
                <a:spcPts val="0"/>
              </a:spcAft>
              <a:buSzPts val="1800"/>
              <a:buChar char="-"/>
            </a:pPr>
            <a:r>
              <a:rPr lang="en-US"/>
              <a:t>we made use of haralick and zerlck features from phase 1 and on top of that, we add a neural network. (blur=yes, distance=1, blur=yes, radius=180, degree=8)</a:t>
            </a:r>
            <a:endParaRPr/>
          </a:p>
          <a:p>
            <a:pPr indent="-342900" lvl="0" marL="457200" rtl="0" algn="l">
              <a:spcBef>
                <a:spcPts val="0"/>
              </a:spcBef>
              <a:spcAft>
                <a:spcPts val="0"/>
              </a:spcAft>
              <a:buSzPts val="1800"/>
              <a:buChar char="-"/>
            </a:pPr>
            <a:r>
              <a:rPr lang="en-US"/>
              <a:t>add image here</a:t>
            </a:r>
            <a:endParaRPr/>
          </a:p>
          <a:p>
            <a:pPr indent="-342900" lvl="0" marL="457200" rtl="0" algn="l">
              <a:spcBef>
                <a:spcPts val="0"/>
              </a:spcBef>
              <a:spcAft>
                <a:spcPts val="0"/>
              </a:spcAft>
              <a:buSzPts val="1800"/>
              <a:buChar char="-"/>
            </a:pPr>
            <a:r>
              <a:rPr lang="en-US"/>
              <a:t>we tried diffnerent number of laye,rs (1,2,3) ,with different number of neurons (8,16,32,64)</a:t>
            </a:r>
            <a:endParaRPr/>
          </a:p>
          <a:p>
            <a:pPr indent="-342900" lvl="0" marL="457200" rtl="0" algn="l">
              <a:spcBef>
                <a:spcPts val="0"/>
              </a:spcBef>
              <a:spcAft>
                <a:spcPts val="0"/>
              </a:spcAft>
              <a:buSzPts val="1800"/>
              <a:buChar char="-"/>
            </a:pPr>
            <a:r>
              <a:rPr lang="en-US"/>
              <a:t>we found this setting produced the best results and stick wth it</a:t>
            </a:r>
            <a:endParaRPr/>
          </a:p>
          <a:p>
            <a:pPr indent="-342900" lvl="1" marL="914400" rtl="0" algn="l">
              <a:spcBef>
                <a:spcPts val="0"/>
              </a:spcBef>
              <a:spcAft>
                <a:spcPts val="0"/>
              </a:spcAft>
              <a:buSzPts val="1800"/>
              <a:buChar char="-"/>
            </a:pPr>
            <a:r>
              <a:rPr lang="en-US"/>
              <a:t>Features(38) - Dense(32) - output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CNN</a:t>
            </a:r>
            <a:endParaRPr/>
          </a:p>
        </p:txBody>
      </p:sp>
      <p:sp>
        <p:nvSpPr>
          <p:cNvPr id="741" name="Google Shape;741;p48"/>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62500" lnSpcReduction="20000"/>
          </a:bodyPr>
          <a:lstStyle/>
          <a:p>
            <a:pPr indent="-300037" lvl="0" marL="457200" rtl="0" algn="l">
              <a:spcBef>
                <a:spcPts val="700"/>
              </a:spcBef>
              <a:spcAft>
                <a:spcPts val="0"/>
              </a:spcAft>
              <a:buSzPct val="56250"/>
              <a:buChar char="-"/>
            </a:pPr>
            <a:r>
              <a:rPr lang="en-US"/>
              <a:t>Explanation</a:t>
            </a:r>
            <a:endParaRPr/>
          </a:p>
          <a:p>
            <a:pPr indent="-300037" lvl="0" marL="457200" rtl="0" algn="l">
              <a:spcBef>
                <a:spcPts val="0"/>
              </a:spcBef>
              <a:spcAft>
                <a:spcPts val="0"/>
              </a:spcAft>
              <a:buSzPct val="56250"/>
              <a:buChar char="-"/>
            </a:pPr>
            <a:r>
              <a:rPr lang="en-US"/>
              <a:t>Our idea was to train simple CNN that cßuld be used as benchmark</a:t>
            </a:r>
            <a:endParaRPr/>
          </a:p>
          <a:p>
            <a:pPr indent="-300037" lvl="0" marL="457200" rtl="0" algn="l">
              <a:spcBef>
                <a:spcPts val="0"/>
              </a:spcBef>
              <a:spcAft>
                <a:spcPts val="0"/>
              </a:spcAft>
              <a:buSzPct val="56250"/>
              <a:buChar char="-"/>
            </a:pPr>
            <a:r>
              <a:rPr lang="en-US"/>
              <a:t>but turned out it was giving good results</a:t>
            </a:r>
            <a:endParaRPr/>
          </a:p>
          <a:p>
            <a:pPr indent="-300037" lvl="0" marL="457200" rtl="0" algn="l">
              <a:spcBef>
                <a:spcPts val="0"/>
              </a:spcBef>
              <a:spcAft>
                <a:spcPts val="0"/>
              </a:spcAft>
              <a:buSzPct val="56250"/>
              <a:buChar char="-"/>
            </a:pPr>
            <a:r>
              <a:rPr lang="en-US"/>
              <a:t>weights initializaton</a:t>
            </a:r>
            <a:endParaRPr/>
          </a:p>
          <a:p>
            <a:pPr indent="-300037" lvl="0" marL="457200" rtl="0" algn="l">
              <a:spcBef>
                <a:spcPts val="0"/>
              </a:spcBef>
              <a:spcAft>
                <a:spcPts val="0"/>
              </a:spcAft>
              <a:buSzPct val="56250"/>
              <a:buChar char="-"/>
            </a:pPr>
            <a:r>
              <a:rPr lang="en-US"/>
              <a:t>hyperparameter settings</a:t>
            </a:r>
            <a:endParaRPr/>
          </a:p>
          <a:p>
            <a:pPr indent="0" lvl="0" marL="0" rtl="0" algn="l">
              <a:spcBef>
                <a:spcPts val="700"/>
              </a:spcBef>
              <a:spcAft>
                <a:spcPts val="0"/>
              </a:spcAft>
              <a:buNone/>
            </a:pPr>
            <a:r>
              <a:rPr lang="en-US"/>
              <a:t>Model: </a:t>
            </a:r>
            <a:endParaRPr/>
          </a:p>
          <a:p>
            <a:pPr indent="457200" lvl="0" marL="0" rtl="0" algn="l">
              <a:spcBef>
                <a:spcPts val="700"/>
              </a:spcBef>
              <a:spcAft>
                <a:spcPts val="0"/>
              </a:spcAft>
              <a:buNone/>
            </a:pPr>
            <a:r>
              <a:rPr lang="en-US"/>
              <a:t>- </a:t>
            </a:r>
            <a:r>
              <a:rPr lang="en-US"/>
              <a:t>Conv1 (kernels=32 size=7, stride=1)-LReLU(0.01)-MaxPool(stride=2, size=2)</a:t>
            </a:r>
            <a:endParaRPr/>
          </a:p>
          <a:p>
            <a:pPr indent="457200" lvl="0" marL="0" rtl="0" algn="l">
              <a:spcBef>
                <a:spcPts val="700"/>
              </a:spcBef>
              <a:spcAft>
                <a:spcPts val="0"/>
              </a:spcAft>
              <a:buNone/>
            </a:pPr>
            <a:r>
              <a:rPr lang="en-US"/>
              <a:t>- </a:t>
            </a:r>
            <a:r>
              <a:rPr lang="en-US">
                <a:solidFill>
                  <a:schemeClr val="dk1"/>
                </a:solidFill>
              </a:rPr>
              <a:t>Conv2 (kernels=64 size=5, stride=1)-LReLU(0.01)-MaxPool(stride=2, size=2)</a:t>
            </a:r>
            <a:endParaRPr>
              <a:solidFill>
                <a:schemeClr val="dk1"/>
              </a:solidFill>
            </a:endParaRPr>
          </a:p>
          <a:p>
            <a:pPr indent="457200" lvl="0" marL="0" rtl="0" algn="l">
              <a:spcBef>
                <a:spcPts val="700"/>
              </a:spcBef>
              <a:spcAft>
                <a:spcPts val="0"/>
              </a:spcAft>
              <a:buNone/>
            </a:pPr>
            <a:r>
              <a:rPr lang="en-US"/>
              <a:t>- </a:t>
            </a:r>
            <a:r>
              <a:rPr lang="en-US">
                <a:solidFill>
                  <a:schemeClr val="dk1"/>
                </a:solidFill>
              </a:rPr>
              <a:t>Conv3 (kernels=128 size=3, stride=1)-LReLU(0.01)-MaxPool(stride=2, size=3)</a:t>
            </a:r>
            <a:endParaRPr>
              <a:solidFill>
                <a:schemeClr val="dk1"/>
              </a:solidFill>
            </a:endParaRPr>
          </a:p>
          <a:p>
            <a:pPr indent="457200" lvl="0" marL="0" rtl="0" algn="l">
              <a:spcBef>
                <a:spcPts val="700"/>
              </a:spcBef>
              <a:spcAft>
                <a:spcPts val="0"/>
              </a:spcAft>
              <a:buNone/>
            </a:pPr>
            <a:r>
              <a:rPr lang="en-US">
                <a:solidFill>
                  <a:schemeClr val="dk1"/>
                </a:solidFill>
              </a:rPr>
              <a:t>- Dense(256)-LReLU(0.01)</a:t>
            </a:r>
            <a:endParaRPr>
              <a:solidFill>
                <a:schemeClr val="dk1"/>
              </a:solidFill>
            </a:endParaRPr>
          </a:p>
          <a:p>
            <a:pPr indent="457200" lvl="0" marL="0" rtl="0" algn="l">
              <a:spcBef>
                <a:spcPts val="700"/>
              </a:spcBef>
              <a:spcAft>
                <a:spcPts val="0"/>
              </a:spcAft>
              <a:buNone/>
            </a:pPr>
            <a:r>
              <a:rPr lang="en-US">
                <a:solidFill>
                  <a:schemeClr val="dk1"/>
                </a:solidFill>
              </a:rPr>
              <a:t>- Dense(128)-LReLU(0.01)</a:t>
            </a:r>
            <a:endParaRPr>
              <a:solidFill>
                <a:schemeClr val="dk1"/>
              </a:solidFill>
            </a:endParaRPr>
          </a:p>
          <a:p>
            <a:pPr indent="457200" lvl="0" marL="0" rtl="0" algn="l">
              <a:spcBef>
                <a:spcPts val="700"/>
              </a:spcBef>
              <a:spcAft>
                <a:spcPts val="0"/>
              </a:spcAft>
              <a:buNone/>
            </a:pPr>
            <a:r>
              <a:rPr lang="en-US">
                <a:solidFill>
                  <a:schemeClr val="dk1"/>
                </a:solidFill>
              </a:rPr>
              <a:t>- Output Layer</a:t>
            </a:r>
            <a:endParaRPr>
              <a:solidFill>
                <a:schemeClr val="dk1"/>
              </a:solidFill>
            </a:endParaRPr>
          </a:p>
          <a:p>
            <a:pPr indent="457200" lvl="0" marL="0" rtl="0" algn="l">
              <a:spcBef>
                <a:spcPts val="700"/>
              </a:spcBef>
              <a:spcAft>
                <a:spcPts val="0"/>
              </a:spcAft>
              <a:buNone/>
            </a:pPr>
            <a:r>
              <a:t/>
            </a:r>
            <a:endParaRPr/>
          </a:p>
          <a:p>
            <a:pPr indent="457200" lvl="0" marL="0" rtl="0" algn="l">
              <a:spcBef>
                <a:spcPts val="700"/>
              </a:spcBef>
              <a:spcAft>
                <a:spcPts val="0"/>
              </a:spcAft>
              <a:buNone/>
            </a:pPr>
            <a:r>
              <a:rPr lang="en-US"/>
              <a:t>trainable parameters= 25850242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Learning: MobileNet</a:t>
            </a:r>
            <a:endParaRPr/>
          </a:p>
        </p:txBody>
      </p:sp>
      <p:sp>
        <p:nvSpPr>
          <p:cNvPr id="747" name="Google Shape;747;p4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last layer of the model trained</a:t>
            </a:r>
            <a:endParaRPr/>
          </a:p>
          <a:p>
            <a:pPr indent="-342900" lvl="0" marL="457200" rtl="0" algn="l">
              <a:spcBef>
                <a:spcPts val="0"/>
              </a:spcBef>
              <a:spcAft>
                <a:spcPts val="0"/>
              </a:spcAft>
              <a:buSzPts val="1800"/>
              <a:buChar char="-"/>
            </a:pPr>
            <a:r>
              <a:rPr lang="en-US"/>
              <a:t>add </a:t>
            </a:r>
            <a:r>
              <a:rPr lang="en-US"/>
              <a:t>description</a:t>
            </a:r>
            <a:r>
              <a:rPr lang="en-US"/>
              <a:t> of model</a:t>
            </a:r>
            <a:endParaRPr/>
          </a:p>
          <a:p>
            <a:pPr indent="-342900" lvl="0" marL="457200" rtl="0" algn="l">
              <a:spcBef>
                <a:spcPts val="0"/>
              </a:spcBef>
              <a:spcAft>
                <a:spcPts val="0"/>
              </a:spcAft>
              <a:buSzPts val="1800"/>
              <a:buChar char="-"/>
            </a:pPr>
            <a:r>
              <a:rPr lang="en-US"/>
              <a:t>maybe picture</a:t>
            </a:r>
            <a:endParaRPr/>
          </a:p>
          <a:p>
            <a:pPr indent="-342900" lvl="0" marL="457200" rtl="0" algn="l">
              <a:spcBef>
                <a:spcPts val="0"/>
              </a:spcBef>
              <a:spcAft>
                <a:spcPts val="0"/>
              </a:spcAft>
              <a:buSzPts val="1800"/>
              <a:buChar char="-"/>
            </a:pPr>
            <a:r>
              <a:rPr lang="en-US"/>
              <a:t>model was </a:t>
            </a:r>
            <a:r>
              <a:rPr lang="en-US"/>
              <a:t>initially</a:t>
            </a:r>
            <a:r>
              <a:rPr lang="en-US"/>
              <a:t> trained on </a:t>
            </a:r>
            <a:r>
              <a:rPr lang="en-US"/>
              <a:t>which</a:t>
            </a:r>
            <a:r>
              <a:rPr lang="en-US"/>
              <a:t> dataset, for what reason..details lie that</a:t>
            </a:r>
            <a:endParaRPr/>
          </a:p>
          <a:p>
            <a:pPr indent="-342900" lvl="0" marL="457200" rtl="0" algn="l">
              <a:spcBef>
                <a:spcPts val="0"/>
              </a:spcBef>
              <a:spcAft>
                <a:spcPts val="0"/>
              </a:spcAft>
              <a:buSzPts val="1800"/>
              <a:buChar char="-"/>
            </a:pPr>
            <a:r>
              <a:rPr lang="en-US"/>
              <a:t>reference papaer</a:t>
            </a:r>
            <a:endParaRPr/>
          </a:p>
          <a:p>
            <a:pPr indent="-342900" lvl="0" marL="457200" rtl="0" algn="l">
              <a:spcBef>
                <a:spcPts val="700"/>
              </a:spcBef>
              <a:spcAft>
                <a:spcPts val="0"/>
              </a:spcAft>
              <a:buSzPts val="1800"/>
              <a:buChar char="-"/>
            </a:pPr>
            <a:r>
              <a:rPr lang="en-US">
                <a:solidFill>
                  <a:schemeClr val="dk1"/>
                </a:solidFill>
              </a:rPr>
              <a:t>total parameters: 2228996</a:t>
            </a:r>
            <a:endParaRPr>
              <a:solidFill>
                <a:schemeClr val="dk1"/>
              </a:solidFill>
            </a:endParaRPr>
          </a:p>
          <a:p>
            <a:pPr indent="-342900" lvl="0" marL="457200" rtl="0" algn="l">
              <a:spcBef>
                <a:spcPts val="700"/>
              </a:spcBef>
              <a:spcAft>
                <a:spcPts val="0"/>
              </a:spcAft>
              <a:buSzPts val="1800"/>
              <a:buChar char="-"/>
            </a:pPr>
            <a:r>
              <a:rPr lang="en-US">
                <a:solidFill>
                  <a:schemeClr val="dk1"/>
                </a:solidFill>
              </a:rPr>
              <a:t>trainable: 5124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learning: ResNet18</a:t>
            </a:r>
            <a:endParaRPr/>
          </a:p>
        </p:txBody>
      </p:sp>
      <p:sp>
        <p:nvSpPr>
          <p:cNvPr id="753" name="Google Shape;753;p50"/>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trained last layer of the mode</a:t>
            </a:r>
            <a:endParaRPr/>
          </a:p>
          <a:p>
            <a:pPr indent="-342900" lvl="0" marL="457200" rtl="0" algn="l">
              <a:spcBef>
                <a:spcPts val="0"/>
              </a:spcBef>
              <a:spcAft>
                <a:spcPts val="0"/>
              </a:spcAft>
              <a:buSzPts val="1800"/>
              <a:buChar char="-"/>
            </a:pPr>
            <a:r>
              <a:rPr lang="en-US"/>
              <a:t>model </a:t>
            </a:r>
            <a:r>
              <a:rPr lang="en-US"/>
              <a:t>description</a:t>
            </a:r>
            <a:endParaRPr/>
          </a:p>
          <a:p>
            <a:pPr indent="-342900" lvl="0" marL="457200" rtl="0" algn="l">
              <a:spcBef>
                <a:spcPts val="0"/>
              </a:spcBef>
              <a:spcAft>
                <a:spcPts val="0"/>
              </a:spcAft>
              <a:buSzPts val="1800"/>
              <a:buChar char="-"/>
            </a:pPr>
            <a:r>
              <a:rPr lang="en-US"/>
              <a:t>add image</a:t>
            </a:r>
            <a:endParaRPr/>
          </a:p>
          <a:p>
            <a:pPr indent="-342900" lvl="0" marL="457200" rtl="0" algn="l">
              <a:spcBef>
                <a:spcPts val="0"/>
              </a:spcBef>
              <a:spcAft>
                <a:spcPts val="0"/>
              </a:spcAft>
              <a:buSzPts val="1800"/>
              <a:buChar char="-"/>
            </a:pPr>
            <a:r>
              <a:rPr lang="en-US"/>
              <a:t>reference papaer</a:t>
            </a:r>
            <a:endParaRPr/>
          </a:p>
          <a:p>
            <a:pPr indent="-342900" lvl="0" marL="457200" rtl="0" algn="l">
              <a:spcBef>
                <a:spcPts val="0"/>
              </a:spcBef>
              <a:spcAft>
                <a:spcPts val="0"/>
              </a:spcAft>
              <a:buSzPts val="1800"/>
              <a:buChar char="-"/>
            </a:pPr>
            <a:r>
              <a:rPr lang="en-US"/>
              <a:t>"total_trainable_parameters": 2052,</a:t>
            </a:r>
            <a:endParaRPr/>
          </a:p>
          <a:p>
            <a:pPr indent="-342900" lvl="0" marL="457200" rtl="0" algn="l">
              <a:spcBef>
                <a:spcPts val="0"/>
              </a:spcBef>
              <a:spcAft>
                <a:spcPts val="0"/>
              </a:spcAft>
              <a:buSzPts val="1800"/>
              <a:buChar char="-"/>
            </a:pPr>
            <a:r>
              <a:rPr lang="en-US"/>
              <a:t>    	"total_parameters": 11178564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Learnig: Resnet50</a:t>
            </a:r>
            <a:endParaRPr/>
          </a:p>
        </p:txBody>
      </p:sp>
      <p:sp>
        <p:nvSpPr>
          <p:cNvPr id="759" name="Google Shape;759;p51"/>
          <p:cNvSpPr txBox="1"/>
          <p:nvPr>
            <p:ph idx="1" type="body"/>
          </p:nvPr>
        </p:nvSpPr>
        <p:spPr>
          <a:xfrm>
            <a:off x="457200" y="1017725"/>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details of the model</a:t>
            </a:r>
            <a:endParaRPr/>
          </a:p>
          <a:p>
            <a:pPr indent="0" lvl="0" marL="0" rtl="0" algn="l">
              <a:spcBef>
                <a:spcPts val="700"/>
              </a:spcBef>
              <a:spcAft>
                <a:spcPts val="0"/>
              </a:spcAft>
              <a:buNone/>
            </a:pPr>
            <a:r>
              <a:rPr lang="en-US"/>
              <a:t>total parameters: 23516228</a:t>
            </a:r>
            <a:endParaRPr/>
          </a:p>
          <a:p>
            <a:pPr indent="0" lvl="0" marL="0" rtl="0" algn="l">
              <a:spcBef>
                <a:spcPts val="700"/>
              </a:spcBef>
              <a:spcAft>
                <a:spcPts val="0"/>
              </a:spcAft>
              <a:buNone/>
            </a:pPr>
            <a:r>
              <a:rPr lang="en-US"/>
              <a:t>trainable: 8196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Loss and Optimizer </a:t>
            </a:r>
            <a:endParaRPr/>
          </a:p>
        </p:txBody>
      </p:sp>
      <p:sp>
        <p:nvSpPr>
          <p:cNvPr id="765" name="Google Shape;765;p52"/>
          <p:cNvSpPr txBox="1"/>
          <p:nvPr>
            <p:ph idx="1" type="body"/>
          </p:nvPr>
        </p:nvSpPr>
        <p:spPr>
          <a:xfrm>
            <a:off x="457200" y="990600"/>
            <a:ext cx="8229600" cy="5135700"/>
          </a:xfrm>
          <a:prstGeom prst="rect">
            <a:avLst/>
          </a:prstGeom>
        </p:spPr>
        <p:txBody>
          <a:bodyPr anchorCtr="0" anchor="t" bIns="45700" lIns="45700" spcFirstLastPara="1" rIns="45700" wrap="square" tIns="45700">
            <a:normAutofit lnSpcReduction="10000"/>
          </a:bodyPr>
          <a:lstStyle/>
          <a:p>
            <a:pPr indent="-342900" lvl="0" marL="457200" rtl="0" algn="l">
              <a:spcBef>
                <a:spcPts val="700"/>
              </a:spcBef>
              <a:spcAft>
                <a:spcPts val="0"/>
              </a:spcAft>
              <a:buSzPts val="1800"/>
              <a:buChar char="-"/>
            </a:pPr>
            <a:r>
              <a:rPr lang="en-US"/>
              <a:t>made use of weighted crossentropy function:</a:t>
            </a:r>
            <a:endParaRPr/>
          </a:p>
          <a:p>
            <a:pPr indent="-342900" lvl="0" marL="457200" rtl="0" algn="l">
              <a:spcBef>
                <a:spcPts val="0"/>
              </a:spcBef>
              <a:spcAft>
                <a:spcPts val="0"/>
              </a:spcAft>
              <a:buSzPts val="1800"/>
              <a:buChar char="-"/>
            </a:pPr>
            <a:r>
              <a:rPr lang="en-US"/>
              <a:t>add forumual</a:t>
            </a:r>
            <a:endParaRPr/>
          </a:p>
          <a:p>
            <a:pPr indent="-342900" lvl="1" marL="914400" rtl="0" algn="l">
              <a:spcBef>
                <a:spcPts val="0"/>
              </a:spcBef>
              <a:spcAft>
                <a:spcPts val="0"/>
              </a:spcAft>
              <a:buSzPts val="1800"/>
              <a:buChar char="-"/>
            </a:pPr>
            <a:r>
              <a:rPr lang="en-US"/>
              <a:t>weights for each class were </a:t>
            </a:r>
            <a:r>
              <a:rPr lang="en-US"/>
              <a:t>calculated</a:t>
            </a:r>
            <a:r>
              <a:rPr lang="en-US"/>
              <a:t> as follows:</a:t>
            </a:r>
            <a:endParaRPr/>
          </a:p>
          <a:p>
            <a:pPr indent="-342900" lvl="2" marL="1371600" rtl="0" algn="l">
              <a:spcBef>
                <a:spcPts val="0"/>
              </a:spcBef>
              <a:spcAft>
                <a:spcPts val="0"/>
              </a:spcAft>
              <a:buSzPts val="1800"/>
              <a:buChar char="-"/>
            </a:pPr>
            <a:r>
              <a:rPr lang="en-US"/>
              <a:t>1- num_of_images/total_num_of_image</a:t>
            </a:r>
            <a:r>
              <a:rPr lang="en-US"/>
              <a:t>s</a:t>
            </a:r>
            <a:endParaRPr/>
          </a:p>
          <a:p>
            <a:pPr indent="-342900" lvl="0" marL="457200" rtl="0" algn="l">
              <a:spcBef>
                <a:spcPts val="0"/>
              </a:spcBef>
              <a:spcAft>
                <a:spcPts val="0"/>
              </a:spcAft>
              <a:buSzPts val="1800"/>
              <a:buChar char="-"/>
            </a:pPr>
            <a:r>
              <a:rPr lang="en-US"/>
              <a:t>Optimzer:</a:t>
            </a:r>
            <a:endParaRPr/>
          </a:p>
          <a:p>
            <a:pPr indent="-342900" lvl="1" marL="914400" rtl="0" algn="l">
              <a:spcBef>
                <a:spcPts val="0"/>
              </a:spcBef>
              <a:spcAft>
                <a:spcPts val="0"/>
              </a:spcAft>
              <a:buSzPts val="1800"/>
              <a:buChar char="-"/>
            </a:pPr>
            <a:r>
              <a:rPr lang="en-US"/>
              <a:t>adam (betas = 0.9,0.999, lr =0.001)</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Hpyerparameters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Noisy dataset</a:t>
            </a:r>
            <a:endParaRPr/>
          </a:p>
        </p:txBody>
      </p:sp>
      <p:sp>
        <p:nvSpPr>
          <p:cNvPr id="771" name="Google Shape;771;p53"/>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77500" lnSpcReduction="20000"/>
          </a:bodyPr>
          <a:lstStyle/>
          <a:p>
            <a:pPr indent="0" lvl="0" marL="0" rtl="0" algn="l">
              <a:spcBef>
                <a:spcPts val="700"/>
              </a:spcBef>
              <a:spcAft>
                <a:spcPts val="0"/>
              </a:spcAft>
              <a:buNone/>
            </a:pPr>
            <a:r>
              <a:rPr lang="en-US"/>
              <a:t>To handle the noise in dataset, we applied two </a:t>
            </a:r>
            <a:r>
              <a:rPr lang="en-US"/>
              <a:t>types of data augmentation</a:t>
            </a:r>
            <a:r>
              <a:rPr lang="en-US"/>
              <a:t>:</a:t>
            </a:r>
            <a:endParaRPr/>
          </a:p>
          <a:p>
            <a:pPr indent="0" lvl="0" marL="0" rtl="0" algn="l">
              <a:spcBef>
                <a:spcPts val="700"/>
              </a:spcBef>
              <a:spcAft>
                <a:spcPts val="0"/>
              </a:spcAft>
              <a:buNone/>
            </a:pPr>
            <a:r>
              <a:rPr lang="en-US"/>
              <a:t>	-	online:	apply transformation with a </a:t>
            </a:r>
            <a:r>
              <a:rPr lang="en-US"/>
              <a:t>probability</a:t>
            </a:r>
            <a:r>
              <a:rPr lang="en-US"/>
              <a:t> p while the image is being loaded during trianing. </a:t>
            </a:r>
            <a:endParaRPr/>
          </a:p>
          <a:p>
            <a:pPr indent="0" lvl="0" marL="457200" rtl="0" algn="l">
              <a:spcBef>
                <a:spcPts val="700"/>
              </a:spcBef>
              <a:spcAft>
                <a:spcPts val="0"/>
              </a:spcAft>
              <a:buClr>
                <a:schemeClr val="dk1"/>
              </a:buClr>
              <a:buSzPct val="34375"/>
              <a:buFont typeface="Arial"/>
              <a:buNone/>
            </a:pPr>
            <a:r>
              <a:rPr lang="en-US"/>
              <a:t>- offline: generate images using the images given,  apply transformation and save them. This increased the size of our dataset (by 50%).</a:t>
            </a:r>
            <a:endParaRPr/>
          </a:p>
          <a:p>
            <a:pPr indent="457200" lvl="0" marL="457200" rtl="0" algn="l">
              <a:spcBef>
                <a:spcPts val="700"/>
              </a:spcBef>
              <a:spcAft>
                <a:spcPts val="0"/>
              </a:spcAft>
              <a:buClr>
                <a:schemeClr val="dk1"/>
              </a:buClr>
              <a:buSzPct val="34375"/>
              <a:buFont typeface="Arial"/>
              <a:buNone/>
            </a:pPr>
            <a:r>
              <a:rPr lang="en-US"/>
              <a:t>    -    Original Distribution of classes was not altered during the process</a:t>
            </a:r>
            <a:endParaRPr/>
          </a:p>
          <a:p>
            <a:pPr indent="457200" lvl="0" marL="457200" rtl="0" algn="l">
              <a:spcBef>
                <a:spcPts val="700"/>
              </a:spcBef>
              <a:spcAft>
                <a:spcPts val="0"/>
              </a:spcAft>
              <a:buClr>
                <a:schemeClr val="dk1"/>
              </a:buClr>
              <a:buSzPct val="34375"/>
              <a:buFont typeface="Arial"/>
              <a:buNone/>
            </a:pPr>
            <a:r>
              <a:rPr lang="en-US"/>
              <a:t>    -    Images were selected randomly</a:t>
            </a:r>
            <a:endParaRPr/>
          </a:p>
          <a:p>
            <a:pPr indent="457200" lvl="0" marL="457200" rtl="0" algn="l">
              <a:spcBef>
                <a:spcPts val="700"/>
              </a:spcBef>
              <a:spcAft>
                <a:spcPts val="0"/>
              </a:spcAft>
              <a:buClr>
                <a:schemeClr val="dk1"/>
              </a:buClr>
              <a:buSzPct val="34375"/>
              <a:buFont typeface="Arial"/>
              <a:buNone/>
            </a:pPr>
            <a:r>
              <a:rPr lang="en-US"/>
              <a:t>-     transformation were applied in two ways:</a:t>
            </a:r>
            <a:endParaRPr/>
          </a:p>
          <a:p>
            <a:pPr indent="457200" lvl="0" marL="457200" rtl="0" algn="l">
              <a:spcBef>
                <a:spcPts val="700"/>
              </a:spcBef>
              <a:spcAft>
                <a:spcPts val="0"/>
              </a:spcAft>
              <a:buClr>
                <a:schemeClr val="dk1"/>
              </a:buClr>
              <a:buSzPct val="34375"/>
              <a:buFont typeface="Arial"/>
              <a:buNone/>
            </a:pPr>
            <a:r>
              <a:rPr lang="en-US"/>
              <a:t>   	 - single</a:t>
            </a:r>
            <a:endParaRPr/>
          </a:p>
          <a:p>
            <a:pPr indent="457200" lvl="0" marL="457200" rtl="0" algn="l">
              <a:spcBef>
                <a:spcPts val="700"/>
              </a:spcBef>
              <a:spcAft>
                <a:spcPts val="0"/>
              </a:spcAft>
              <a:buNone/>
            </a:pPr>
            <a:r>
              <a:rPr lang="en-US"/>
              <a:t>   	 - multiple (random number of transformation in random order bur in sequential order)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Data Transfomrations</a:t>
            </a:r>
            <a:endParaRPr/>
          </a:p>
        </p:txBody>
      </p:sp>
      <p:sp>
        <p:nvSpPr>
          <p:cNvPr id="777" name="Google Shape;777;p5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Included:</a:t>
            </a:r>
            <a:endParaRPr/>
          </a:p>
          <a:p>
            <a:pPr indent="-342900" lvl="0" marL="457200" rtl="0" algn="l">
              <a:spcBef>
                <a:spcPts val="700"/>
              </a:spcBef>
              <a:spcAft>
                <a:spcPts val="0"/>
              </a:spcAft>
              <a:buSzPts val="1800"/>
              <a:buChar char="-"/>
            </a:pPr>
            <a:r>
              <a:rPr lang="en-US"/>
              <a:t>Affine </a:t>
            </a:r>
            <a:endParaRPr/>
          </a:p>
          <a:p>
            <a:pPr indent="-342900" lvl="0" marL="457200" rtl="0" algn="l">
              <a:spcBef>
                <a:spcPts val="0"/>
              </a:spcBef>
              <a:spcAft>
                <a:spcPts val="0"/>
              </a:spcAft>
              <a:buSzPts val="1800"/>
              <a:buChar char="-"/>
            </a:pPr>
            <a:r>
              <a:rPr lang="en-US"/>
              <a:t>rotated by 90 / -90</a:t>
            </a:r>
            <a:endParaRPr/>
          </a:p>
          <a:p>
            <a:pPr indent="-342900" lvl="0" marL="457200" rtl="0" algn="l">
              <a:spcBef>
                <a:spcPts val="0"/>
              </a:spcBef>
              <a:spcAft>
                <a:spcPts val="0"/>
              </a:spcAft>
              <a:buSzPts val="1800"/>
              <a:buChar char="-"/>
            </a:pPr>
            <a:r>
              <a:rPr lang="en-US"/>
              <a:t>horizontal</a:t>
            </a:r>
            <a:r>
              <a:rPr lang="en-US"/>
              <a:t> flip</a:t>
            </a:r>
            <a:endParaRPr/>
          </a:p>
          <a:p>
            <a:pPr indent="-342900" lvl="0" marL="457200" rtl="0" algn="l">
              <a:spcBef>
                <a:spcPts val="0"/>
              </a:spcBef>
              <a:spcAft>
                <a:spcPts val="0"/>
              </a:spcAft>
              <a:buSzPts val="1800"/>
              <a:buChar char="-"/>
            </a:pPr>
            <a:r>
              <a:rPr lang="en-US"/>
              <a:t>vertical</a:t>
            </a:r>
            <a:r>
              <a:rPr lang="en-US"/>
              <a:t> flip</a:t>
            </a:r>
            <a:endParaRPr/>
          </a:p>
          <a:p>
            <a:pPr indent="-342900" lvl="0" marL="457200" rtl="0" algn="l">
              <a:spcBef>
                <a:spcPts val="0"/>
              </a:spcBef>
              <a:spcAft>
                <a:spcPts val="0"/>
              </a:spcAft>
              <a:buSzPts val="1800"/>
              <a:buChar char="-"/>
            </a:pPr>
            <a:r>
              <a:rPr lang="en-US"/>
              <a:t>resized crop</a:t>
            </a:r>
            <a:endParaRPr/>
          </a:p>
          <a:p>
            <a:pPr indent="-342900" lvl="0" marL="457200" rtl="0" algn="l">
              <a:spcBef>
                <a:spcPts val="0"/>
              </a:spcBef>
              <a:spcAft>
                <a:spcPts val="0"/>
              </a:spcAft>
              <a:buSzPts val="1800"/>
              <a:buChar char="-"/>
            </a:pPr>
            <a:r>
              <a:rPr lang="en-US"/>
              <a:t>add images</a:t>
            </a:r>
            <a:endParaRPr/>
          </a:p>
          <a:p>
            <a:pPr indent="0" lvl="0" marL="914400" rtl="0" algn="l">
              <a:spcBef>
                <a:spcPts val="7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5"/>
          <p:cNvSpPr txBox="1"/>
          <p:nvPr>
            <p:ph type="title"/>
          </p:nvPr>
        </p:nvSpPr>
        <p:spPr>
          <a:xfrm>
            <a:off x="606750" y="21974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Evaluation</a:t>
            </a:r>
            <a:endParaRPr/>
          </a:p>
        </p:txBody>
      </p:sp>
      <p:sp>
        <p:nvSpPr>
          <p:cNvPr id="783" name="Google Shape;783;p55"/>
          <p:cNvSpPr txBox="1"/>
          <p:nvPr>
            <p:ph idx="1" type="body"/>
          </p:nvPr>
        </p:nvSpPr>
        <p:spPr>
          <a:xfrm>
            <a:off x="457200" y="3824250"/>
            <a:ext cx="8229600" cy="23022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Objective</a:t>
            </a:r>
            <a:endParaRPr/>
          </a:p>
        </p:txBody>
      </p:sp>
      <p:sp>
        <p:nvSpPr>
          <p:cNvPr id="603" name="Google Shape;603;p29"/>
          <p:cNvSpPr txBox="1"/>
          <p:nvPr>
            <p:ph idx="1" type="body"/>
          </p:nvPr>
        </p:nvSpPr>
        <p:spPr>
          <a:xfrm>
            <a:off x="457200" y="1122850"/>
            <a:ext cx="8229600" cy="26571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Classify X Ray Images of patients who may or not be affected by a respiratory disease. </a:t>
            </a:r>
            <a:endParaRPr/>
          </a:p>
          <a:p>
            <a:pPr indent="-342900" lvl="0" marL="457200" rtl="0" algn="l">
              <a:spcBef>
                <a:spcPts val="0"/>
              </a:spcBef>
              <a:spcAft>
                <a:spcPts val="0"/>
              </a:spcAft>
              <a:buSzPts val="1800"/>
              <a:buChar char="-"/>
            </a:pPr>
            <a:r>
              <a:rPr lang="en-US"/>
              <a:t>Phase 1: Machine learning </a:t>
            </a:r>
            <a:endParaRPr/>
          </a:p>
          <a:p>
            <a:pPr indent="-342900" lvl="0" marL="457200" rtl="0" algn="l">
              <a:spcBef>
                <a:spcPts val="0"/>
              </a:spcBef>
              <a:spcAft>
                <a:spcPts val="0"/>
              </a:spcAft>
              <a:buSzPts val="1800"/>
              <a:buChar char="-"/>
            </a:pPr>
            <a:r>
              <a:rPr lang="en-US"/>
              <a:t>Phase 2: Deep learning </a:t>
            </a:r>
            <a:endParaRPr/>
          </a:p>
        </p:txBody>
      </p:sp>
      <p:pic>
        <p:nvPicPr>
          <p:cNvPr id="604" name="Google Shape;604;p29"/>
          <p:cNvPicPr preferRelativeResize="0"/>
          <p:nvPr/>
        </p:nvPicPr>
        <p:blipFill>
          <a:blip r:embed="rId3">
            <a:alphaModFix/>
          </a:blip>
          <a:stretch>
            <a:fillRect/>
          </a:stretch>
        </p:blipFill>
        <p:spPr>
          <a:xfrm>
            <a:off x="3559401" y="3402175"/>
            <a:ext cx="3649950" cy="2919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methods</a:t>
            </a:r>
            <a:endParaRPr/>
          </a:p>
        </p:txBody>
      </p:sp>
      <p:sp>
        <p:nvSpPr>
          <p:cNvPr id="789" name="Google Shape;789;p56"/>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70000" lnSpcReduction="20000"/>
          </a:bodyPr>
          <a:lstStyle/>
          <a:p>
            <a:pPr indent="-308610" lvl="0" marL="457200" rtl="0" algn="l">
              <a:spcBef>
                <a:spcPts val="700"/>
              </a:spcBef>
              <a:spcAft>
                <a:spcPts val="0"/>
              </a:spcAft>
              <a:buSzPct val="56250"/>
              <a:buChar char="-"/>
            </a:pPr>
            <a:r>
              <a:rPr lang="en-US"/>
              <a:t>Since the dataset had imbalnced classes, we made use of </a:t>
            </a:r>
            <a:r>
              <a:rPr lang="en-US"/>
              <a:t>stratified</a:t>
            </a:r>
            <a:r>
              <a:rPr lang="en-US"/>
              <a:t> simple split to </a:t>
            </a:r>
            <a:r>
              <a:rPr lang="en-US"/>
              <a:t>generate</a:t>
            </a:r>
            <a:r>
              <a:rPr lang="en-US"/>
              <a:t> </a:t>
            </a:r>
            <a:r>
              <a:rPr lang="en-US"/>
              <a:t>training</a:t>
            </a:r>
            <a:r>
              <a:rPr lang="en-US"/>
              <a:t> and validation dataset. </a:t>
            </a:r>
            <a:endParaRPr/>
          </a:p>
          <a:p>
            <a:pPr indent="-308610" lvl="1" marL="914400" rtl="0" algn="l">
              <a:spcBef>
                <a:spcPts val="0"/>
              </a:spcBef>
              <a:spcAft>
                <a:spcPts val="0"/>
              </a:spcAft>
              <a:buSzPct val="56250"/>
              <a:buChar char="-"/>
            </a:pPr>
            <a:r>
              <a:rPr lang="en-US"/>
              <a:t>Ratio of classes </a:t>
            </a:r>
            <a:endParaRPr/>
          </a:p>
          <a:p>
            <a:pPr indent="-308610" lvl="2" marL="1371600" rtl="0" algn="l">
              <a:spcBef>
                <a:spcPts val="0"/>
              </a:spcBef>
              <a:spcAft>
                <a:spcPts val="0"/>
              </a:spcAft>
              <a:buSzPct val="56250"/>
              <a:buChar char="-"/>
            </a:pPr>
            <a:r>
              <a:rPr lang="en-US"/>
              <a:t>binary:</a:t>
            </a:r>
            <a:endParaRPr/>
          </a:p>
          <a:p>
            <a:pPr indent="-308610" lvl="3" marL="1828800" rtl="0" algn="l">
              <a:spcBef>
                <a:spcPts val="0"/>
              </a:spcBef>
              <a:spcAft>
                <a:spcPts val="0"/>
              </a:spcAft>
              <a:buSzPct val="56250"/>
              <a:buChar char="-"/>
            </a:pPr>
            <a:r>
              <a:rPr lang="en-US">
                <a:solidFill>
                  <a:schemeClr val="dk1"/>
                </a:solidFill>
              </a:rPr>
              <a:t>No-COVID:</a:t>
            </a:r>
            <a:r>
              <a:rPr lang="en-US">
                <a:solidFill>
                  <a:schemeClr val="dk1"/>
                </a:solidFill>
              </a:rPr>
              <a:t>82.9213</a:t>
            </a:r>
            <a:endParaRPr>
              <a:solidFill>
                <a:schemeClr val="dk1"/>
              </a:solidFill>
            </a:endParaRPr>
          </a:p>
          <a:p>
            <a:pPr indent="-308610" lvl="3" marL="1828800" rtl="0" algn="l">
              <a:spcBef>
                <a:spcPts val="0"/>
              </a:spcBef>
              <a:spcAft>
                <a:spcPts val="0"/>
              </a:spcAft>
              <a:buSzPct val="56250"/>
              <a:buChar char="-"/>
            </a:pPr>
            <a:r>
              <a:rPr lang="en-US">
                <a:solidFill>
                  <a:schemeClr val="dk1"/>
                </a:solidFill>
              </a:rPr>
              <a:t>COVID:17.0787</a:t>
            </a:r>
            <a:endParaRPr>
              <a:solidFill>
                <a:schemeClr val="dk1"/>
              </a:solidFill>
            </a:endParaRPr>
          </a:p>
          <a:p>
            <a:pPr indent="-308610" lvl="2" marL="1371600" rtl="0" algn="l">
              <a:spcBef>
                <a:spcPts val="0"/>
              </a:spcBef>
              <a:spcAft>
                <a:spcPts val="0"/>
              </a:spcAft>
              <a:buClr>
                <a:schemeClr val="dk1"/>
              </a:buClr>
              <a:buSzPct val="56250"/>
              <a:buChar char="-"/>
            </a:pPr>
            <a:r>
              <a:rPr lang="en-US">
                <a:solidFill>
                  <a:schemeClr val="dk1"/>
                </a:solidFill>
              </a:rPr>
              <a:t>multi</a:t>
            </a:r>
            <a:endParaRPr>
              <a:solidFill>
                <a:schemeClr val="dk1"/>
              </a:solidFill>
            </a:endParaRPr>
          </a:p>
          <a:p>
            <a:pPr indent="-308610" lvl="3" marL="1828800" rtl="0" algn="l">
              <a:spcBef>
                <a:spcPts val="0"/>
              </a:spcBef>
              <a:spcAft>
                <a:spcPts val="0"/>
              </a:spcAft>
              <a:buClr>
                <a:schemeClr val="dk1"/>
              </a:buClr>
              <a:buSzPct val="56250"/>
              <a:buChar char="-"/>
            </a:pPr>
            <a:r>
              <a:rPr lang="en-US">
                <a:solidFill>
                  <a:schemeClr val="dk1"/>
                </a:solidFill>
              </a:rPr>
              <a:t>COVID: 17:0821</a:t>
            </a:r>
            <a:endParaRPr>
              <a:solidFill>
                <a:schemeClr val="dk1"/>
              </a:solidFill>
            </a:endParaRPr>
          </a:p>
          <a:p>
            <a:pPr indent="-308610" lvl="3" marL="1828800" rtl="0" algn="l">
              <a:spcBef>
                <a:spcPts val="0"/>
              </a:spcBef>
              <a:spcAft>
                <a:spcPts val="0"/>
              </a:spcAft>
              <a:buClr>
                <a:schemeClr val="dk1"/>
              </a:buClr>
              <a:buSzPct val="56250"/>
              <a:buChar char="-"/>
            </a:pPr>
            <a:r>
              <a:rPr lang="en-US">
                <a:solidFill>
                  <a:schemeClr val="dk1"/>
                </a:solidFill>
              </a:rPr>
              <a:t>Lung Opacity: 28.4052</a:t>
            </a:r>
            <a:endParaRPr>
              <a:solidFill>
                <a:schemeClr val="dk1"/>
              </a:solidFill>
            </a:endParaRPr>
          </a:p>
          <a:p>
            <a:pPr indent="-308610" lvl="3" marL="1828800" rtl="0" algn="l">
              <a:spcBef>
                <a:spcPts val="0"/>
              </a:spcBef>
              <a:spcAft>
                <a:spcPts val="0"/>
              </a:spcAft>
              <a:buClr>
                <a:schemeClr val="dk1"/>
              </a:buClr>
              <a:buSzPct val="56250"/>
              <a:buChar char="-"/>
            </a:pPr>
            <a:r>
              <a:rPr lang="en-US">
                <a:solidFill>
                  <a:schemeClr val="dk1"/>
                </a:solidFill>
              </a:rPr>
              <a:t>Normal: 48.1571</a:t>
            </a:r>
            <a:endParaRPr>
              <a:solidFill>
                <a:schemeClr val="dk1"/>
              </a:solidFill>
            </a:endParaRPr>
          </a:p>
          <a:p>
            <a:pPr indent="-308610" lvl="3" marL="1828800" rtl="0" algn="l">
              <a:spcBef>
                <a:spcPts val="0"/>
              </a:spcBef>
              <a:spcAft>
                <a:spcPts val="0"/>
              </a:spcAft>
              <a:buClr>
                <a:schemeClr val="dk1"/>
              </a:buClr>
              <a:buSzPct val="56250"/>
              <a:buChar char="-"/>
            </a:pPr>
            <a:r>
              <a:rPr lang="en-US">
                <a:solidFill>
                  <a:schemeClr val="dk1"/>
                </a:solidFill>
              </a:rPr>
              <a:t>Pneumona: 6.3556</a:t>
            </a:r>
            <a:endParaRPr>
              <a:solidFill>
                <a:schemeClr val="dk1"/>
              </a:solidFill>
            </a:endParaRPr>
          </a:p>
          <a:p>
            <a:pPr indent="-308610" lvl="0" marL="457200" rtl="0" algn="l">
              <a:spcBef>
                <a:spcPts val="0"/>
              </a:spcBef>
              <a:spcAft>
                <a:spcPts val="0"/>
              </a:spcAft>
              <a:buSzPct val="56250"/>
              <a:buChar char="-"/>
            </a:pPr>
            <a:r>
              <a:rPr lang="en-US"/>
              <a:t>Since we did not have labels for noisy dataset, we generate it using images from training dataset </a:t>
            </a:r>
            <a:r>
              <a:rPr lang="en-US"/>
              <a:t>which</a:t>
            </a:r>
            <a:r>
              <a:rPr lang="en-US"/>
              <a:t> had size of one fourth of original dataset and were generated separately. they were used for evaluation</a:t>
            </a:r>
            <a:endParaRPr/>
          </a:p>
          <a:p>
            <a:pPr indent="-308610" lvl="0" marL="457200" rtl="0" algn="l">
              <a:spcBef>
                <a:spcPts val="0"/>
              </a:spcBef>
              <a:spcAft>
                <a:spcPts val="0"/>
              </a:spcAft>
              <a:buSzPct val="56250"/>
              <a:buChar char="-"/>
            </a:pPr>
            <a:r>
              <a:rPr lang="en-US"/>
              <a:t>Furthermore, although we used number of metrics in pur pipeline but here we will only be </a:t>
            </a:r>
            <a:r>
              <a:rPr lang="en-US"/>
              <a:t>showing</a:t>
            </a:r>
            <a:r>
              <a:rPr lang="en-US"/>
              <a:t> balanced accuray (or maybe </a:t>
            </a:r>
            <a:r>
              <a:rPr lang="en-US"/>
              <a:t>somewhere</a:t>
            </a:r>
            <a:r>
              <a:rPr lang="en-US"/>
              <a:t> confusion matrix)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5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Results and Conclusion</a:t>
            </a:r>
            <a:endParaRPr/>
          </a:p>
        </p:txBody>
      </p:sp>
      <p:sp>
        <p:nvSpPr>
          <p:cNvPr id="795" name="Google Shape;795;p57"/>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92500" lnSpcReduction="20000"/>
          </a:bodyPr>
          <a:lstStyle/>
          <a:p>
            <a:pPr indent="-334327" lvl="0" marL="457200" rtl="0" algn="l">
              <a:spcBef>
                <a:spcPts val="700"/>
              </a:spcBef>
              <a:spcAft>
                <a:spcPts val="0"/>
              </a:spcAft>
              <a:buSzPct val="56250"/>
              <a:buChar char="-"/>
            </a:pPr>
            <a:r>
              <a:rPr lang="en-US"/>
              <a:t>Table1: Col= Features, row: valid score</a:t>
            </a:r>
            <a:endParaRPr/>
          </a:p>
          <a:p>
            <a:pPr indent="-334327" lvl="0" marL="457200" rtl="0" algn="l">
              <a:spcBef>
                <a:spcPts val="0"/>
              </a:spcBef>
              <a:spcAft>
                <a:spcPts val="0"/>
              </a:spcAft>
              <a:buSzPct val="56250"/>
              <a:buChar char="-"/>
            </a:pPr>
            <a:r>
              <a:rPr lang="en-US"/>
              <a:t>Table2: Col: </a:t>
            </a:r>
            <a:r>
              <a:rPr lang="en-US"/>
              <a:t>different</a:t>
            </a:r>
            <a:r>
              <a:rPr lang="en-US"/>
              <a:t> </a:t>
            </a:r>
            <a:r>
              <a:rPr lang="en-US"/>
              <a:t>classifiers</a:t>
            </a:r>
            <a:r>
              <a:rPr lang="en-US"/>
              <a:t>, row: valid score (effect of different </a:t>
            </a:r>
            <a:r>
              <a:rPr lang="en-US"/>
              <a:t>classifiers</a:t>
            </a:r>
            <a:r>
              <a:rPr lang="en-US"/>
              <a:t>)</a:t>
            </a:r>
            <a:endParaRPr/>
          </a:p>
          <a:p>
            <a:pPr indent="-334327" lvl="0" marL="457200" rtl="0" algn="l">
              <a:spcBef>
                <a:spcPts val="0"/>
              </a:spcBef>
              <a:spcAft>
                <a:spcPts val="0"/>
              </a:spcAft>
              <a:buSzPct val="56250"/>
              <a:buChar char="-"/>
            </a:pPr>
            <a:r>
              <a:rPr lang="en-US"/>
              <a:t>Table 3: Col: different hyperparameters, row:valid score (effect of hyperparameters)</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For both binary and multi clasifciaiton</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Result got even better when used the </a:t>
            </a:r>
            <a:r>
              <a:rPr lang="en-US"/>
              <a:t>complete</a:t>
            </a:r>
            <a:r>
              <a:rPr lang="en-US"/>
              <a:t> dataset</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Confusion matrix?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sp>
        <p:nvSpPr>
          <p:cNvPr id="801" name="Google Shape;801;p58"/>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	</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	best results</a:t>
            </a:r>
            <a:endParaRPr/>
          </a:p>
        </p:txBody>
      </p:sp>
      <p:graphicFrame>
        <p:nvGraphicFramePr>
          <p:cNvPr id="802" name="Google Shape;802;p58"/>
          <p:cNvGraphicFramePr/>
          <p:nvPr/>
        </p:nvGraphicFramePr>
        <p:xfrm>
          <a:off x="952500" y="3048000"/>
          <a:ext cx="3000000" cy="3000000"/>
        </p:xfrm>
        <a:graphic>
          <a:graphicData uri="http://schemas.openxmlformats.org/drawingml/2006/table">
            <a:tbl>
              <a:tblPr>
                <a:noFill/>
                <a:tableStyleId>{55B6995E-048C-48DD-890A-A3DE94A4FA74}</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l">
                        <a:spcBef>
                          <a:spcPts val="0"/>
                        </a:spcBef>
                        <a:spcAft>
                          <a:spcPts val="0"/>
                        </a:spcAft>
                        <a:buNone/>
                      </a:pPr>
                      <a:r>
                        <a:rPr lang="en-US"/>
                        <a:t>Basic Extractors </a:t>
                      </a:r>
                      <a:endParaRPr/>
                    </a:p>
                  </a:txBody>
                  <a:tcPr marT="91425" marB="91425" marR="91425" marL="91425"/>
                </a:tc>
                <a:tc hMerge="1"/>
                <a:tc gridSpan="2">
                  <a:txBody>
                    <a:bodyPr/>
                    <a:lstStyle/>
                    <a:p>
                      <a:pPr indent="0" lvl="0" marL="0" rtl="0" algn="l">
                        <a:spcBef>
                          <a:spcPts val="0"/>
                        </a:spcBef>
                        <a:spcAft>
                          <a:spcPts val="0"/>
                        </a:spcAft>
                        <a:buNone/>
                      </a:pPr>
                      <a:r>
                        <a:rPr lang="en-US"/>
                        <a:t>Histogram </a:t>
                      </a:r>
                      <a:endParaRPr/>
                    </a:p>
                  </a:txBody>
                  <a:tcPr marT="91425" marB="91425" marR="91425" marL="91425"/>
                </a:tc>
                <a:tc hMerge="1"/>
                <a:tc gridSpan="2">
                  <a:txBody>
                    <a:bodyPr/>
                    <a:lstStyle/>
                    <a:p>
                      <a:pPr indent="0" lvl="0" marL="0" rtl="0" algn="l">
                        <a:spcBef>
                          <a:spcPts val="0"/>
                        </a:spcBef>
                        <a:spcAft>
                          <a:spcPts val="0"/>
                        </a:spcAft>
                        <a:buNone/>
                      </a:pPr>
                      <a:r>
                        <a:rPr lang="en-US"/>
                        <a:t>Haralick</a:t>
                      </a:r>
                      <a:endParaRPr/>
                    </a:p>
                  </a:txBody>
                  <a:tcPr marT="91425" marB="91425" marR="91425" marL="91425"/>
                </a:tc>
                <a:tc hMerge="1"/>
                <a:tc gridSpan="2">
                  <a:txBody>
                    <a:bodyPr/>
                    <a:lstStyle/>
                    <a:p>
                      <a:pPr indent="0" lvl="0" marL="0" rtl="0" algn="l">
                        <a:spcBef>
                          <a:spcPts val="0"/>
                        </a:spcBef>
                        <a:spcAft>
                          <a:spcPts val="0"/>
                        </a:spcAft>
                        <a:buNone/>
                      </a:pPr>
                      <a:r>
                        <a:rPr lang="en-US"/>
                        <a:t>Zernik</a:t>
                      </a:r>
                      <a:endParaRPr/>
                    </a:p>
                  </a:txBody>
                  <a:tcPr marT="91425" marB="91425" marR="91425" marL="91425"/>
                </a:tc>
                <a:tc hMerge="1"/>
                <a:tc gridSpan="2">
                  <a:txBody>
                    <a:bodyPr/>
                    <a:lstStyle/>
                    <a:p>
                      <a:pPr indent="0" lvl="0" marL="0" rtl="0" algn="l">
                        <a:spcBef>
                          <a:spcPts val="0"/>
                        </a:spcBef>
                        <a:spcAft>
                          <a:spcPts val="0"/>
                        </a:spcAft>
                        <a:buNone/>
                      </a:pPr>
                      <a:r>
                        <a:rPr lang="en-US"/>
                        <a:t>Haralick and Zernik features*</a:t>
                      </a:r>
                      <a:endParaRPr/>
                    </a:p>
                  </a:txBody>
                  <a:tcPr marT="91425" marB="91425" marR="91425" marL="91425"/>
                </a:tc>
                <a:tc hMerge="1"/>
                <a:tc gridSpan="2">
                  <a:txBody>
                    <a:bodyPr/>
                    <a:lstStyle/>
                    <a:p>
                      <a:pPr indent="0" lvl="0" marL="0" rtl="0" algn="l">
                        <a:spcBef>
                          <a:spcPts val="0"/>
                        </a:spcBef>
                        <a:spcAft>
                          <a:spcPts val="0"/>
                        </a:spcAft>
                        <a:buNone/>
                      </a:pPr>
                      <a:r>
                        <a:rPr lang="en-US"/>
                        <a:t>All</a:t>
                      </a:r>
                      <a:endParaRPr/>
                    </a:p>
                  </a:txBody>
                  <a:tcPr marT="91425" marB="91425" marR="91425" marL="91425"/>
                </a:tc>
                <a:tc hMerge="1"/>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Mulit</a:t>
                      </a:r>
                      <a:endParaRPr/>
                    </a:p>
                  </a:txBody>
                  <a:tcPr marT="91425" marB="91425" marR="91425" marL="91425"/>
                </a:tc>
              </a:tr>
              <a:tr h="381000">
                <a:tc>
                  <a:txBody>
                    <a:bodyPr/>
                    <a:lstStyle/>
                    <a:p>
                      <a:pPr indent="0" lvl="0" marL="0" rtl="0" algn="l">
                        <a:spcBef>
                          <a:spcPts val="0"/>
                        </a:spcBef>
                        <a:spcAft>
                          <a:spcPts val="0"/>
                        </a:spcAft>
                        <a:buNone/>
                      </a:pPr>
                      <a:r>
                        <a:rPr lang="en-US"/>
                        <a:t>Valid Balanaced accuray</a:t>
                      </a:r>
                      <a:endParaRPr/>
                    </a:p>
                  </a:txBody>
                  <a:tcPr marT="91425" marB="91425" marR="91425" marL="91425"/>
                </a:tc>
                <a:tc>
                  <a:txBody>
                    <a:bodyPr/>
                    <a:lstStyle/>
                    <a:p>
                      <a:pPr indent="0" lvl="0" marL="0" rtl="0" algn="l">
                        <a:spcBef>
                          <a:spcPts val="0"/>
                        </a:spcBef>
                        <a:spcAft>
                          <a:spcPts val="0"/>
                        </a:spcAft>
                        <a:buNone/>
                      </a:pPr>
                      <a:r>
                        <a:rPr lang="en-US"/>
                        <a:t>0.6303</a:t>
                      </a:r>
                      <a:endParaRPr/>
                    </a:p>
                  </a:txBody>
                  <a:tcPr marT="91425" marB="91425" marR="91425" marL="91425"/>
                </a:tc>
                <a:tc>
                  <a:txBody>
                    <a:bodyPr/>
                    <a:lstStyle/>
                    <a:p>
                      <a:pPr indent="0" lvl="0" marL="0" rtl="0" algn="l">
                        <a:spcBef>
                          <a:spcPts val="0"/>
                        </a:spcBef>
                        <a:spcAft>
                          <a:spcPts val="0"/>
                        </a:spcAft>
                        <a:buNone/>
                      </a:pPr>
                      <a:r>
                        <a:rPr lang="en-US"/>
                        <a:t>0.4242</a:t>
                      </a:r>
                      <a:endParaRPr/>
                    </a:p>
                  </a:txBody>
                  <a:tcPr marT="91425" marB="91425" marR="91425" marL="91425"/>
                </a:tc>
                <a:tc>
                  <a:txBody>
                    <a:bodyPr/>
                    <a:lstStyle/>
                    <a:p>
                      <a:pPr indent="0" lvl="0" marL="0" rtl="0" algn="l">
                        <a:spcBef>
                          <a:spcPts val="0"/>
                        </a:spcBef>
                        <a:spcAft>
                          <a:spcPts val="0"/>
                        </a:spcAft>
                        <a:buNone/>
                      </a:pPr>
                      <a:r>
                        <a:rPr lang="en-US"/>
                        <a:t>0.8361</a:t>
                      </a:r>
                      <a:endParaRPr/>
                    </a:p>
                  </a:txBody>
                  <a:tcPr marT="91425" marB="91425" marR="91425" marL="91425"/>
                </a:tc>
                <a:tc>
                  <a:txBody>
                    <a:bodyPr/>
                    <a:lstStyle/>
                    <a:p>
                      <a:pPr indent="0" lvl="0" marL="0" rtl="0" algn="l">
                        <a:spcBef>
                          <a:spcPts val="0"/>
                        </a:spcBef>
                        <a:spcAft>
                          <a:spcPts val="0"/>
                        </a:spcAft>
                        <a:buNone/>
                      </a:pPr>
                      <a:r>
                        <a:rPr lang="en-US"/>
                        <a:t>0.7306</a:t>
                      </a:r>
                      <a:endParaRPr/>
                    </a:p>
                  </a:txBody>
                  <a:tcPr marT="91425" marB="91425" marR="91425" marL="91425"/>
                </a:tc>
                <a:tc>
                  <a:txBody>
                    <a:bodyPr/>
                    <a:lstStyle/>
                    <a:p>
                      <a:pPr indent="0" lvl="0" marL="0" rtl="0" algn="l">
                        <a:spcBef>
                          <a:spcPts val="0"/>
                        </a:spcBef>
                        <a:spcAft>
                          <a:spcPts val="0"/>
                        </a:spcAft>
                        <a:buNone/>
                      </a:pPr>
                      <a:r>
                        <a:rPr lang="en-US"/>
                        <a:t>0.8170</a:t>
                      </a:r>
                      <a:endParaRPr/>
                    </a:p>
                  </a:txBody>
                  <a:tcPr marT="91425" marB="91425" marR="91425" marL="91425"/>
                </a:tc>
                <a:tc>
                  <a:txBody>
                    <a:bodyPr/>
                    <a:lstStyle/>
                    <a:p>
                      <a:pPr indent="0" lvl="0" marL="0" rtl="0" algn="l">
                        <a:spcBef>
                          <a:spcPts val="0"/>
                        </a:spcBef>
                        <a:spcAft>
                          <a:spcPts val="0"/>
                        </a:spcAft>
                        <a:buNone/>
                      </a:pPr>
                      <a:r>
                        <a:rPr lang="en-US"/>
                        <a:t>0.685</a:t>
                      </a:r>
                      <a:endParaRPr/>
                    </a:p>
                  </a:txBody>
                  <a:tcPr marT="91425" marB="91425" marR="91425" marL="91425"/>
                </a:tc>
                <a:tc>
                  <a:txBody>
                    <a:bodyPr/>
                    <a:lstStyle/>
                    <a:p>
                      <a:pPr indent="0" lvl="0" marL="0" rtl="0" algn="l">
                        <a:spcBef>
                          <a:spcPts val="0"/>
                        </a:spcBef>
                        <a:spcAft>
                          <a:spcPts val="0"/>
                        </a:spcAft>
                        <a:buNone/>
                      </a:pPr>
                      <a:r>
                        <a:rPr lang="en-US"/>
                        <a:t>0.721</a:t>
                      </a:r>
                      <a:endParaRPr/>
                    </a:p>
                  </a:txBody>
                  <a:tcPr marT="91425" marB="91425" marR="91425" marL="91425"/>
                </a:tc>
                <a:tc>
                  <a:txBody>
                    <a:bodyPr/>
                    <a:lstStyle/>
                    <a:p>
                      <a:pPr indent="0" lvl="0" marL="0" rtl="0" algn="l">
                        <a:spcBef>
                          <a:spcPts val="0"/>
                        </a:spcBef>
                        <a:spcAft>
                          <a:spcPts val="0"/>
                        </a:spcAft>
                        <a:buNone/>
                      </a:pPr>
                      <a:r>
                        <a:rPr lang="en-US"/>
                        <a:t>0.741</a:t>
                      </a:r>
                      <a:endParaRPr/>
                    </a:p>
                  </a:txBody>
                  <a:tcPr marT="91425" marB="91425" marR="91425" marL="91425"/>
                </a:tc>
                <a:tc>
                  <a:txBody>
                    <a:bodyPr/>
                    <a:lstStyle/>
                    <a:p>
                      <a:pPr indent="0" lvl="0" marL="0" rtl="0" algn="l">
                        <a:spcBef>
                          <a:spcPts val="0"/>
                        </a:spcBef>
                        <a:spcAft>
                          <a:spcPts val="0"/>
                        </a:spcAft>
                        <a:buNone/>
                      </a:pPr>
                      <a:r>
                        <a:rPr lang="en-US"/>
                        <a:t>0.8803</a:t>
                      </a:r>
                      <a:endParaRPr/>
                    </a:p>
                  </a:txBody>
                  <a:tcPr marT="91425" marB="91425" marR="91425" marL="91425"/>
                </a:tc>
                <a:tc>
                  <a:txBody>
                    <a:bodyPr/>
                    <a:lstStyle/>
                    <a:p>
                      <a:pPr indent="0" lvl="0" marL="0" rtl="0" algn="l">
                        <a:spcBef>
                          <a:spcPts val="0"/>
                        </a:spcBef>
                        <a:spcAft>
                          <a:spcPts val="0"/>
                        </a:spcAft>
                        <a:buNone/>
                      </a:pPr>
                      <a:r>
                        <a:rPr lang="en-US"/>
                        <a:t>0.8201</a:t>
                      </a:r>
                      <a:endParaRPr/>
                    </a:p>
                  </a:txBody>
                  <a:tcPr marT="91425" marB="91425" marR="91425" marL="91425"/>
                </a:tc>
                <a:tc>
                  <a:txBody>
                    <a:bodyPr/>
                    <a:lstStyle/>
                    <a:p>
                      <a:pPr indent="0" lvl="0" marL="0" rtl="0" algn="l">
                        <a:spcBef>
                          <a:spcPts val="0"/>
                        </a:spcBef>
                        <a:spcAft>
                          <a:spcPts val="0"/>
                        </a:spcAft>
                        <a:buNone/>
                      </a:pPr>
                      <a:r>
                        <a:rPr lang="en-US"/>
                        <a:t>0.8438</a:t>
                      </a:r>
                      <a:endParaRPr/>
                    </a:p>
                  </a:txBody>
                  <a:tcPr marT="91425" marB="91425" marR="91425" marL="91425"/>
                </a:tc>
                <a:tc>
                  <a:txBody>
                    <a:bodyPr/>
                    <a:lstStyle/>
                    <a:p>
                      <a:pPr indent="0" lvl="0" marL="0" rtl="0" algn="l">
                        <a:spcBef>
                          <a:spcPts val="0"/>
                        </a:spcBef>
                        <a:spcAft>
                          <a:spcPts val="0"/>
                        </a:spcAft>
                        <a:buNone/>
                      </a:pPr>
                      <a:r>
                        <a:rPr lang="en-US"/>
                        <a:t>0.734</a:t>
                      </a:r>
                      <a:endParaRPr/>
                    </a:p>
                  </a:txBody>
                  <a:tcPr marT="91425" marB="91425" marR="91425" marL="91425"/>
                </a:tc>
              </a:tr>
            </a:tbl>
          </a:graphicData>
        </a:graphic>
      </p:graphicFrame>
      <p:sp>
        <p:nvSpPr>
          <p:cNvPr id="803" name="Google Shape;803;p58"/>
          <p:cNvSpPr txBox="1"/>
          <p:nvPr/>
        </p:nvSpPr>
        <p:spPr>
          <a:xfrm>
            <a:off x="4804225" y="6156875"/>
            <a:ext cx="376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*These results got further improved when we used complete dataset to train the model</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graphicFrame>
        <p:nvGraphicFramePr>
          <p:cNvPr id="809" name="Google Shape;809;p59"/>
          <p:cNvGraphicFramePr/>
          <p:nvPr/>
        </p:nvGraphicFramePr>
        <p:xfrm>
          <a:off x="572625" y="911800"/>
          <a:ext cx="3000000" cy="3000000"/>
        </p:xfrm>
        <a:graphic>
          <a:graphicData uri="http://schemas.openxmlformats.org/drawingml/2006/table">
            <a:tbl>
              <a:tblPr>
                <a:noFill/>
                <a:tableStyleId>{55B6995E-048C-48DD-890A-A3DE94A4FA74}</a:tableStyleId>
              </a:tblPr>
              <a:tblGrid>
                <a:gridCol w="581150"/>
                <a:gridCol w="1819875"/>
                <a:gridCol w="590950"/>
                <a:gridCol w="924950"/>
                <a:gridCol w="608275"/>
                <a:gridCol w="807300"/>
                <a:gridCol w="888750"/>
                <a:gridCol w="888750"/>
                <a:gridCol w="888750"/>
              </a:tblGrid>
              <a:tr h="286200">
                <a:tc>
                  <a:txBody>
                    <a:bodyPr/>
                    <a:lstStyle/>
                    <a:p>
                      <a:pPr indent="0" lvl="0" marL="0" rtl="0" algn="l">
                        <a:spcBef>
                          <a:spcPts val="0"/>
                        </a:spcBef>
                        <a:spcAft>
                          <a:spcPts val="0"/>
                        </a:spcAft>
                        <a:buNone/>
                      </a:pPr>
                      <a:r>
                        <a:rPr lang="en-US" sz="1200"/>
                        <a:t>No.</a:t>
                      </a:r>
                      <a:endParaRPr sz="1200"/>
                    </a:p>
                  </a:txBody>
                  <a:tcPr marT="91425" marB="91425" marR="91425" marL="91425"/>
                </a:tc>
                <a:tc>
                  <a:txBody>
                    <a:bodyPr/>
                    <a:lstStyle/>
                    <a:p>
                      <a:pPr indent="0" lvl="0" marL="0" rtl="0" algn="l">
                        <a:spcBef>
                          <a:spcPts val="0"/>
                        </a:spcBef>
                        <a:spcAft>
                          <a:spcPts val="0"/>
                        </a:spcAft>
                        <a:buNone/>
                      </a:pPr>
                      <a:r>
                        <a:rPr lang="en-US" sz="1200"/>
                        <a:t>Input shape</a:t>
                      </a:r>
                      <a:endParaRPr sz="1200"/>
                    </a:p>
                  </a:txBody>
                  <a:tcPr marT="91425" marB="91425" marR="91425" marL="91425"/>
                </a:tc>
                <a:tc gridSpan="2">
                  <a:txBody>
                    <a:bodyPr/>
                    <a:lstStyle/>
                    <a:p>
                      <a:pPr indent="0" lvl="0" marL="0" rtl="0" algn="l">
                        <a:spcBef>
                          <a:spcPts val="0"/>
                        </a:spcBef>
                        <a:spcAft>
                          <a:spcPts val="0"/>
                        </a:spcAft>
                        <a:buNone/>
                      </a:pPr>
                      <a:r>
                        <a:rPr lang="en-US" sz="1200"/>
                        <a:t>Haralick</a:t>
                      </a:r>
                      <a:endParaRPr sz="1200"/>
                    </a:p>
                  </a:txBody>
                  <a:tcPr marT="91425" marB="91425" marR="91425" marL="91425"/>
                </a:tc>
                <a:tc hMerge="1"/>
                <a:tc gridSpan="3">
                  <a:txBody>
                    <a:bodyPr/>
                    <a:lstStyle/>
                    <a:p>
                      <a:pPr indent="0" lvl="0" marL="0" rtl="0" algn="l">
                        <a:spcBef>
                          <a:spcPts val="0"/>
                        </a:spcBef>
                        <a:spcAft>
                          <a:spcPts val="0"/>
                        </a:spcAft>
                        <a:buNone/>
                      </a:pPr>
                      <a:r>
                        <a:rPr lang="en-US" sz="1200"/>
                        <a:t>Zernike</a:t>
                      </a:r>
                      <a:endParaRPr sz="1200"/>
                    </a:p>
                  </a:txBody>
                  <a:tcPr marT="91425" marB="91425" marR="91425" marL="91425"/>
                </a:tc>
                <a:tc hMerge="1"/>
                <a:tc hMerge="1"/>
                <a:tc gridSpan="2">
                  <a:txBody>
                    <a:bodyPr/>
                    <a:lstStyle/>
                    <a:p>
                      <a:pPr indent="0" lvl="0" marL="0" rtl="0" algn="l">
                        <a:spcBef>
                          <a:spcPts val="0"/>
                        </a:spcBef>
                        <a:spcAft>
                          <a:spcPts val="0"/>
                        </a:spcAft>
                        <a:buNone/>
                      </a:pPr>
                      <a:r>
                        <a:rPr lang="en-US" sz="1200"/>
                        <a:t>validation balanced accuracy</a:t>
                      </a:r>
                      <a:endParaRPr sz="1200"/>
                    </a:p>
                  </a:txBody>
                  <a:tcPr marT="91425" marB="91425" marR="91425" marL="91425"/>
                </a:tc>
                <a:tc hMerge="1"/>
              </a:tr>
              <a:tr h="16667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US" sz="1200"/>
                        <a:t>blur</a:t>
                      </a:r>
                      <a:endParaRPr sz="1200"/>
                    </a:p>
                  </a:txBody>
                  <a:tcPr marT="91425" marB="91425" marR="91425" marL="91425"/>
                </a:tc>
                <a:tc>
                  <a:txBody>
                    <a:bodyPr/>
                    <a:lstStyle/>
                    <a:p>
                      <a:pPr indent="0" lvl="0" marL="0" rtl="0" algn="l">
                        <a:spcBef>
                          <a:spcPts val="0"/>
                        </a:spcBef>
                        <a:spcAft>
                          <a:spcPts val="0"/>
                        </a:spcAft>
                        <a:buNone/>
                      </a:pPr>
                      <a:r>
                        <a:rPr lang="en-US" sz="1200"/>
                        <a:t>distance</a:t>
                      </a:r>
                      <a:endParaRPr sz="1200"/>
                    </a:p>
                  </a:txBody>
                  <a:tcPr marT="91425" marB="91425" marR="91425" marL="91425"/>
                </a:tc>
                <a:tc>
                  <a:txBody>
                    <a:bodyPr/>
                    <a:lstStyle/>
                    <a:p>
                      <a:pPr indent="0" lvl="0" marL="0" rtl="0" algn="l">
                        <a:spcBef>
                          <a:spcPts val="0"/>
                        </a:spcBef>
                        <a:spcAft>
                          <a:spcPts val="0"/>
                        </a:spcAft>
                        <a:buNone/>
                      </a:pPr>
                      <a:r>
                        <a:rPr lang="en-US" sz="1200"/>
                        <a:t>blur</a:t>
                      </a:r>
                      <a:endParaRPr sz="1200"/>
                    </a:p>
                  </a:txBody>
                  <a:tcPr marT="91425" marB="91425" marR="91425" marL="91425"/>
                </a:tc>
                <a:tc>
                  <a:txBody>
                    <a:bodyPr/>
                    <a:lstStyle/>
                    <a:p>
                      <a:pPr indent="0" lvl="0" marL="0" rtl="0" algn="l">
                        <a:spcBef>
                          <a:spcPts val="0"/>
                        </a:spcBef>
                        <a:spcAft>
                          <a:spcPts val="0"/>
                        </a:spcAft>
                        <a:buNone/>
                      </a:pPr>
                      <a:r>
                        <a:rPr lang="en-US" sz="1200"/>
                        <a:t>radius</a:t>
                      </a:r>
                      <a:endParaRPr sz="1200"/>
                    </a:p>
                  </a:txBody>
                  <a:tcPr marT="91425" marB="91425" marR="91425" marL="91425"/>
                </a:tc>
                <a:tc>
                  <a:txBody>
                    <a:bodyPr/>
                    <a:lstStyle/>
                    <a:p>
                      <a:pPr indent="0" lvl="0" marL="0" rtl="0" algn="l">
                        <a:spcBef>
                          <a:spcPts val="0"/>
                        </a:spcBef>
                        <a:spcAft>
                          <a:spcPts val="0"/>
                        </a:spcAft>
                        <a:buNone/>
                      </a:pPr>
                      <a:r>
                        <a:rPr lang="en-US" sz="1200"/>
                        <a:t>degree</a:t>
                      </a:r>
                      <a:endParaRPr sz="1200"/>
                    </a:p>
                  </a:txBody>
                  <a:tcPr marT="91425" marB="91425" marR="91425" marL="91425"/>
                </a:tc>
                <a:tc>
                  <a:txBody>
                    <a:bodyPr/>
                    <a:lstStyle/>
                    <a:p>
                      <a:pPr indent="0" lvl="0" marL="0" rtl="0" algn="l">
                        <a:spcBef>
                          <a:spcPts val="0"/>
                        </a:spcBef>
                        <a:spcAft>
                          <a:spcPts val="0"/>
                        </a:spcAft>
                        <a:buNone/>
                      </a:pPr>
                      <a:r>
                        <a:rPr lang="en-US" sz="1200"/>
                        <a:t>binary</a:t>
                      </a:r>
                      <a:endParaRPr sz="1200"/>
                    </a:p>
                  </a:txBody>
                  <a:tcPr marT="91425" marB="91425" marR="91425" marL="91425"/>
                </a:tc>
                <a:tc>
                  <a:txBody>
                    <a:bodyPr/>
                    <a:lstStyle/>
                    <a:p>
                      <a:pPr indent="0" lvl="0" marL="0" rtl="0" algn="l">
                        <a:spcBef>
                          <a:spcPts val="0"/>
                        </a:spcBef>
                        <a:spcAft>
                          <a:spcPts val="0"/>
                        </a:spcAft>
                        <a:buNone/>
                      </a:pPr>
                      <a:r>
                        <a:rPr lang="en-US" sz="1200"/>
                        <a:t>multi</a:t>
                      </a:r>
                      <a:endParaRPr sz="1200"/>
                    </a:p>
                  </a:txBody>
                  <a:tcPr marT="91425" marB="91425" marR="91425" marL="91425"/>
                </a:tc>
              </a:tr>
              <a:tr h="220950">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no</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no</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0.8599</a:t>
                      </a:r>
                      <a:endParaRPr sz="1200"/>
                    </a:p>
                  </a:txBody>
                  <a:tcPr marT="91425" marB="91425" marR="91425" marL="91425"/>
                </a:tc>
                <a:tc>
                  <a:txBody>
                    <a:bodyPr/>
                    <a:lstStyle/>
                    <a:p>
                      <a:pPr indent="0" lvl="0" marL="0" rtl="0" algn="l">
                        <a:spcBef>
                          <a:spcPts val="0"/>
                        </a:spcBef>
                        <a:spcAft>
                          <a:spcPts val="0"/>
                        </a:spcAft>
                        <a:buNone/>
                      </a:pPr>
                      <a:r>
                        <a:rPr lang="en-US" sz="1200"/>
                        <a:t>0.809</a:t>
                      </a:r>
                      <a:endParaRPr sz="1200"/>
                    </a:p>
                  </a:txBody>
                  <a:tcPr marT="91425" marB="91425" marR="91425" marL="91425"/>
                </a:tc>
              </a:tr>
              <a:tr h="325700">
                <a:tc>
                  <a:txBody>
                    <a:bodyPr/>
                    <a:lstStyle/>
                    <a:p>
                      <a:pPr indent="0" lvl="0" marL="0" rtl="0" algn="l">
                        <a:spcBef>
                          <a:spcPts val="0"/>
                        </a:spcBef>
                        <a:spcAft>
                          <a:spcPts val="0"/>
                        </a:spcAft>
                        <a:buNone/>
                      </a:pPr>
                      <a:r>
                        <a:rPr lang="en-US" sz="1200"/>
                        <a:t>2</a:t>
                      </a:r>
                      <a:endParaRPr sz="1200"/>
                    </a:p>
                  </a:txBody>
                  <a:tcPr marT="91425" marB="91425" marR="91425" marL="91425"/>
                </a:tc>
                <a:tc>
                  <a:txBody>
                    <a:bodyPr/>
                    <a:lstStyle/>
                    <a:p>
                      <a:pPr indent="0" lvl="0" marL="0" rtl="0" algn="l">
                        <a:spcBef>
                          <a:spcPts val="0"/>
                        </a:spcBef>
                        <a:spcAft>
                          <a:spcPts val="0"/>
                        </a:spcAft>
                        <a:buNone/>
                      </a:pPr>
                      <a:r>
                        <a:rPr lang="en-US" sz="1200"/>
                        <a:t>250,250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0.8601</a:t>
                      </a:r>
                      <a:endParaRPr sz="1200"/>
                    </a:p>
                  </a:txBody>
                  <a:tcPr marT="91425" marB="91425" marR="91425" marL="91425"/>
                </a:tc>
                <a:tc>
                  <a:txBody>
                    <a:bodyPr/>
                    <a:lstStyle/>
                    <a:p>
                      <a:pPr indent="0" lvl="0" marL="0" rtl="0" algn="l">
                        <a:spcBef>
                          <a:spcPts val="0"/>
                        </a:spcBef>
                        <a:spcAft>
                          <a:spcPts val="0"/>
                        </a:spcAft>
                        <a:buNone/>
                      </a:pPr>
                      <a:r>
                        <a:rPr lang="en-US" sz="1200"/>
                        <a:t>0.8151</a:t>
                      </a:r>
                      <a:endParaRPr sz="1200"/>
                    </a:p>
                  </a:txBody>
                  <a:tcPr marT="91425" marB="91425" marR="91425" marL="91425"/>
                </a:tc>
              </a:tr>
              <a:tr h="325700">
                <a:tc>
                  <a:txBody>
                    <a:bodyPr/>
                    <a:lstStyle/>
                    <a:p>
                      <a:pPr indent="0" lvl="0" marL="0" rtl="0" algn="l">
                        <a:spcBef>
                          <a:spcPts val="0"/>
                        </a:spcBef>
                        <a:spcAft>
                          <a:spcPts val="0"/>
                        </a:spcAft>
                        <a:buNone/>
                      </a:pPr>
                      <a:r>
                        <a:rPr lang="en-US" sz="1200"/>
                        <a:t>3</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 </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0.8508</a:t>
                      </a:r>
                      <a:endParaRPr sz="1200"/>
                    </a:p>
                  </a:txBody>
                  <a:tcPr marT="91425" marB="91425" marR="91425" marL="91425"/>
                </a:tc>
                <a:tc>
                  <a:txBody>
                    <a:bodyPr/>
                    <a:lstStyle/>
                    <a:p>
                      <a:pPr indent="0" lvl="0" marL="0" rtl="0" algn="l">
                        <a:spcBef>
                          <a:spcPts val="0"/>
                        </a:spcBef>
                        <a:spcAft>
                          <a:spcPts val="0"/>
                        </a:spcAft>
                        <a:buNone/>
                      </a:pPr>
                      <a:r>
                        <a:rPr lang="en-US" sz="1200"/>
                        <a:t>0.7950</a:t>
                      </a:r>
                      <a:endParaRPr sz="1200"/>
                    </a:p>
                  </a:txBody>
                  <a:tcPr marT="91425" marB="91425" marR="91425" marL="91425"/>
                </a:tc>
              </a:tr>
              <a:tr h="325700">
                <a:tc>
                  <a:txBody>
                    <a:bodyPr/>
                    <a:lstStyle/>
                    <a:p>
                      <a:pPr indent="0" lvl="0" marL="0" rtl="0" algn="l">
                        <a:spcBef>
                          <a:spcPts val="0"/>
                        </a:spcBef>
                        <a:spcAft>
                          <a:spcPts val="0"/>
                        </a:spcAft>
                        <a:buNone/>
                      </a:pPr>
                      <a:r>
                        <a:rPr lang="en-US" sz="1200"/>
                        <a:t>4</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0.8532</a:t>
                      </a:r>
                      <a:endParaRPr sz="1200"/>
                    </a:p>
                  </a:txBody>
                  <a:tcPr marT="91425" marB="91425" marR="91425" marL="91425"/>
                </a:tc>
                <a:tc>
                  <a:txBody>
                    <a:bodyPr/>
                    <a:lstStyle/>
                    <a:p>
                      <a:pPr indent="0" lvl="0" marL="0" rtl="0" algn="l">
                        <a:spcBef>
                          <a:spcPts val="0"/>
                        </a:spcBef>
                        <a:spcAft>
                          <a:spcPts val="0"/>
                        </a:spcAft>
                        <a:buNone/>
                      </a:pPr>
                      <a:r>
                        <a:rPr lang="en-US" sz="1200"/>
                        <a:t>0.7864</a:t>
                      </a:r>
                      <a:endParaRPr sz="1200"/>
                    </a:p>
                  </a:txBody>
                  <a:tcPr marT="91425" marB="91425" marR="91425" marL="91425"/>
                </a:tc>
              </a:tr>
              <a:tr h="325700">
                <a:tc>
                  <a:txBody>
                    <a:bodyPr/>
                    <a:lstStyle/>
                    <a:p>
                      <a:pPr indent="0" lvl="0" marL="0" rtl="0" algn="l">
                        <a:spcBef>
                          <a:spcPts val="0"/>
                        </a:spcBef>
                        <a:spcAft>
                          <a:spcPts val="0"/>
                        </a:spcAft>
                        <a:buNone/>
                      </a:pPr>
                      <a:r>
                        <a:rPr lang="en-US" sz="1200"/>
                        <a:t>5</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20</a:t>
                      </a:r>
                      <a:endParaRPr sz="1200"/>
                    </a:p>
                  </a:txBody>
                  <a:tcPr marT="91425" marB="91425" marR="91425" marL="91425"/>
                </a:tc>
                <a:tc>
                  <a:txBody>
                    <a:bodyPr/>
                    <a:lstStyle/>
                    <a:p>
                      <a:pPr indent="0" lvl="0" marL="0" rtl="0" algn="l">
                        <a:spcBef>
                          <a:spcPts val="0"/>
                        </a:spcBef>
                        <a:spcAft>
                          <a:spcPts val="0"/>
                        </a:spcAft>
                        <a:buNone/>
                      </a:pPr>
                      <a:r>
                        <a:rPr lang="en-US" sz="1200"/>
                        <a:t>0.745</a:t>
                      </a:r>
                      <a:endParaRPr sz="1200"/>
                    </a:p>
                  </a:txBody>
                  <a:tcPr marT="91425" marB="91425" marR="91425" marL="91425"/>
                </a:tc>
                <a:tc>
                  <a:txBody>
                    <a:bodyPr/>
                    <a:lstStyle/>
                    <a:p>
                      <a:pPr indent="0" lvl="0" marL="0" rtl="0" algn="l">
                        <a:spcBef>
                          <a:spcPts val="0"/>
                        </a:spcBef>
                        <a:spcAft>
                          <a:spcPts val="0"/>
                        </a:spcAft>
                        <a:buNone/>
                      </a:pPr>
                      <a:r>
                        <a:rPr lang="en-US" sz="1200"/>
                        <a:t>0.7746</a:t>
                      </a:r>
                      <a:endParaRPr sz="1200"/>
                    </a:p>
                  </a:txBody>
                  <a:tcPr marT="91425" marB="91425" marR="91425" marL="91425"/>
                </a:tc>
              </a:tr>
              <a:tr h="325700">
                <a:tc>
                  <a:txBody>
                    <a:bodyPr/>
                    <a:lstStyle/>
                    <a:p>
                      <a:pPr indent="0" lvl="0" marL="0" rtl="0" algn="l">
                        <a:spcBef>
                          <a:spcPts val="0"/>
                        </a:spcBef>
                        <a:spcAft>
                          <a:spcPts val="0"/>
                        </a:spcAft>
                        <a:buNone/>
                      </a:pPr>
                      <a:r>
                        <a:rPr lang="en-US" sz="1200"/>
                        <a:t>3</a:t>
                      </a:r>
                      <a:endParaRPr sz="1200"/>
                    </a:p>
                  </a:txBody>
                  <a:tcPr marT="91425" marB="91425" marR="91425" marL="91425"/>
                </a:tc>
                <a:tc>
                  <a:txBody>
                    <a:bodyPr/>
                    <a:lstStyle/>
                    <a:p>
                      <a:pPr indent="0" lvl="0" marL="0" rtl="0" algn="l">
                        <a:spcBef>
                          <a:spcPts val="0"/>
                        </a:spcBef>
                        <a:spcAft>
                          <a:spcPts val="0"/>
                        </a:spcAft>
                        <a:buNone/>
                      </a:pPr>
                      <a:r>
                        <a:rPr lang="en-US" sz="1200"/>
                        <a:t>250,250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0.8724</a:t>
                      </a:r>
                      <a:endParaRPr sz="1200"/>
                    </a:p>
                  </a:txBody>
                  <a:tcPr marT="91425" marB="91425" marR="91425" marL="91425"/>
                </a:tc>
                <a:tc>
                  <a:txBody>
                    <a:bodyPr/>
                    <a:lstStyle/>
                    <a:p>
                      <a:pPr indent="0" lvl="0" marL="0" rtl="0" algn="l">
                        <a:spcBef>
                          <a:spcPts val="0"/>
                        </a:spcBef>
                        <a:spcAft>
                          <a:spcPts val="0"/>
                        </a:spcAft>
                        <a:buNone/>
                      </a:pPr>
                      <a:r>
                        <a:rPr lang="en-US" sz="1200"/>
                        <a:t>0.8201</a:t>
                      </a:r>
                      <a:endParaRPr sz="1200"/>
                    </a:p>
                  </a:txBody>
                  <a:tcPr marT="91425" marB="91425" marR="91425" marL="91425"/>
                </a:tc>
              </a:tr>
              <a:tr h="325700">
                <a:tc>
                  <a:txBody>
                    <a:bodyPr/>
                    <a:lstStyle/>
                    <a:p>
                      <a:pPr indent="0" lvl="0" marL="0" rtl="0" algn="l">
                        <a:spcBef>
                          <a:spcPts val="0"/>
                        </a:spcBef>
                        <a:spcAft>
                          <a:spcPts val="0"/>
                        </a:spcAft>
                        <a:buNone/>
                      </a:pPr>
                      <a:r>
                        <a:rPr lang="en-US" sz="1200"/>
                        <a:t>4</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4</a:t>
                      </a:r>
                      <a:endParaRPr sz="1200"/>
                    </a:p>
                  </a:txBody>
                  <a:tcPr marT="91425" marB="91425" marR="91425" marL="91425"/>
                </a:tc>
                <a:tc>
                  <a:txBody>
                    <a:bodyPr/>
                    <a:lstStyle/>
                    <a:p>
                      <a:pPr indent="0" lvl="0" marL="0" rtl="0" algn="l">
                        <a:spcBef>
                          <a:spcPts val="0"/>
                        </a:spcBef>
                        <a:spcAft>
                          <a:spcPts val="0"/>
                        </a:spcAft>
                        <a:buNone/>
                      </a:pPr>
                      <a:r>
                        <a:rPr lang="en-US" sz="1200"/>
                        <a:t>0.8426</a:t>
                      </a:r>
                      <a:endParaRPr sz="1200"/>
                    </a:p>
                  </a:txBody>
                  <a:tcPr marT="91425" marB="91425" marR="91425" marL="91425"/>
                </a:tc>
                <a:tc>
                  <a:txBody>
                    <a:bodyPr/>
                    <a:lstStyle/>
                    <a:p>
                      <a:pPr indent="0" lvl="0" marL="0" rtl="0" algn="l">
                        <a:spcBef>
                          <a:spcPts val="0"/>
                        </a:spcBef>
                        <a:spcAft>
                          <a:spcPts val="0"/>
                        </a:spcAft>
                        <a:buNone/>
                      </a:pPr>
                      <a:r>
                        <a:rPr lang="en-US" sz="1200"/>
                        <a:t>0.7996</a:t>
                      </a:r>
                      <a:endParaRPr sz="1200"/>
                    </a:p>
                  </a:txBody>
                  <a:tcPr marT="91425" marB="91425" marR="91425" marL="91425"/>
                </a:tc>
              </a:tr>
              <a:tr h="325700">
                <a:tc>
                  <a:txBody>
                    <a:bodyPr/>
                    <a:lstStyle/>
                    <a:p>
                      <a:pPr indent="0" lvl="0" marL="0" rtl="0" algn="l">
                        <a:spcBef>
                          <a:spcPts val="0"/>
                        </a:spcBef>
                        <a:spcAft>
                          <a:spcPts val="0"/>
                        </a:spcAft>
                        <a:buNone/>
                      </a:pPr>
                      <a:r>
                        <a:rPr lang="en-US" sz="1200"/>
                        <a:t>5</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180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0.8803</a:t>
                      </a:r>
                      <a:endParaRPr sz="1200"/>
                    </a:p>
                  </a:txBody>
                  <a:tcPr marT="91425" marB="91425" marR="91425" marL="91425"/>
                </a:tc>
                <a:tc>
                  <a:txBody>
                    <a:bodyPr/>
                    <a:lstStyle/>
                    <a:p>
                      <a:pPr indent="0" lvl="0" marL="0" rtl="0" algn="l">
                        <a:spcBef>
                          <a:spcPts val="0"/>
                        </a:spcBef>
                        <a:spcAft>
                          <a:spcPts val="0"/>
                        </a:spcAft>
                        <a:buNone/>
                      </a:pPr>
                      <a:r>
                        <a:rPr lang="en-US" sz="1200"/>
                        <a:t>0.8144</a:t>
                      </a:r>
                      <a:endParaRPr sz="1200"/>
                    </a:p>
                  </a:txBody>
                  <a:tcPr marT="91425" marB="91425" marR="91425" marL="91425"/>
                </a:tc>
              </a:tr>
              <a:tr h="325700">
                <a:tc>
                  <a:txBody>
                    <a:bodyPr/>
                    <a:lstStyle/>
                    <a:p>
                      <a:pPr indent="0" lvl="0" marL="0" rtl="0" algn="l">
                        <a:spcBef>
                          <a:spcPts val="0"/>
                        </a:spcBef>
                        <a:spcAft>
                          <a:spcPts val="0"/>
                        </a:spcAft>
                        <a:buNone/>
                      </a:pPr>
                      <a:r>
                        <a:rPr lang="en-US" sz="1200"/>
                        <a:t>6</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5</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180</a:t>
                      </a:r>
                      <a:endParaRPr sz="1200"/>
                    </a:p>
                  </a:txBody>
                  <a:tcPr marT="91425" marB="91425" marR="91425" marL="91425"/>
                </a:tc>
                <a:tc>
                  <a:txBody>
                    <a:bodyPr/>
                    <a:lstStyle/>
                    <a:p>
                      <a:pPr indent="0" lvl="0" marL="0" rtl="0" algn="l">
                        <a:spcBef>
                          <a:spcPts val="0"/>
                        </a:spcBef>
                        <a:spcAft>
                          <a:spcPts val="0"/>
                        </a:spcAft>
                        <a:buNone/>
                      </a:pPr>
                      <a:r>
                        <a:rPr lang="en-US" sz="1200"/>
                        <a:t>7</a:t>
                      </a:r>
                      <a:endParaRPr sz="1200"/>
                    </a:p>
                  </a:txBody>
                  <a:tcPr marT="91425" marB="91425" marR="91425" marL="91425"/>
                </a:tc>
                <a:tc>
                  <a:txBody>
                    <a:bodyPr/>
                    <a:lstStyle/>
                    <a:p>
                      <a:pPr indent="0" lvl="0" marL="0" rtl="0" algn="l">
                        <a:spcBef>
                          <a:spcPts val="0"/>
                        </a:spcBef>
                        <a:spcAft>
                          <a:spcPts val="0"/>
                        </a:spcAft>
                        <a:buNone/>
                      </a:pPr>
                      <a:r>
                        <a:rPr lang="en-US" sz="1200"/>
                        <a:t>0.8508</a:t>
                      </a:r>
                      <a:endParaRPr sz="1200"/>
                    </a:p>
                  </a:txBody>
                  <a:tcPr marT="91425" marB="91425" marR="91425" marL="91425"/>
                </a:tc>
                <a:tc>
                  <a:txBody>
                    <a:bodyPr/>
                    <a:lstStyle/>
                    <a:p>
                      <a:pPr indent="0" lvl="0" marL="0" rtl="0" algn="l">
                        <a:spcBef>
                          <a:spcPts val="0"/>
                        </a:spcBef>
                        <a:spcAft>
                          <a:spcPts val="0"/>
                        </a:spcAft>
                        <a:buNone/>
                      </a:pPr>
                      <a:r>
                        <a:rPr lang="en-US" sz="1200"/>
                        <a:t>0.8289</a:t>
                      </a:r>
                      <a:endParaRPr sz="1200"/>
                    </a:p>
                  </a:txBody>
                  <a:tcPr marT="91425" marB="91425" marR="91425" marL="91425"/>
                </a:tc>
              </a:tr>
              <a:tr h="325700">
                <a:tc>
                  <a:txBody>
                    <a:bodyPr/>
                    <a:lstStyle/>
                    <a:p>
                      <a:pPr indent="0" lvl="0" marL="0" rtl="0" algn="l">
                        <a:spcBef>
                          <a:spcPts val="0"/>
                        </a:spcBef>
                        <a:spcAft>
                          <a:spcPts val="0"/>
                        </a:spcAft>
                        <a:buNone/>
                      </a:pPr>
                      <a:r>
                        <a:rPr lang="en-US" sz="1200"/>
                        <a:t>7</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180</a:t>
                      </a:r>
                      <a:endParaRPr sz="1200"/>
                    </a:p>
                  </a:txBody>
                  <a:tcPr marT="91425" marB="91425" marR="91425" marL="91425"/>
                </a:tc>
                <a:tc>
                  <a:txBody>
                    <a:bodyPr/>
                    <a:lstStyle/>
                    <a:p>
                      <a:pPr indent="0" lvl="0" marL="0" rtl="0" algn="l">
                        <a:spcBef>
                          <a:spcPts val="0"/>
                        </a:spcBef>
                        <a:spcAft>
                          <a:spcPts val="0"/>
                        </a:spcAft>
                        <a:buNone/>
                      </a:pPr>
                      <a:r>
                        <a:rPr lang="en-US" sz="1200"/>
                        <a:t>4</a:t>
                      </a:r>
                      <a:endParaRPr sz="1200"/>
                    </a:p>
                  </a:txBody>
                  <a:tcPr marT="91425" marB="91425" marR="91425" marL="91425"/>
                </a:tc>
                <a:tc>
                  <a:txBody>
                    <a:bodyPr/>
                    <a:lstStyle/>
                    <a:p>
                      <a:pPr indent="0" lvl="0" marL="0" rtl="0" algn="l">
                        <a:spcBef>
                          <a:spcPts val="0"/>
                        </a:spcBef>
                        <a:spcAft>
                          <a:spcPts val="0"/>
                        </a:spcAft>
                        <a:buNone/>
                      </a:pPr>
                      <a:r>
                        <a:rPr lang="en-US" sz="1200"/>
                        <a:t>0.8122</a:t>
                      </a:r>
                      <a:endParaRPr sz="1200"/>
                    </a:p>
                  </a:txBody>
                  <a:tcPr marT="91425" marB="91425" marR="91425" marL="91425"/>
                </a:tc>
                <a:tc>
                  <a:txBody>
                    <a:bodyPr/>
                    <a:lstStyle/>
                    <a:p>
                      <a:pPr indent="0" lvl="0" marL="0" rtl="0" algn="l">
                        <a:spcBef>
                          <a:spcPts val="0"/>
                        </a:spcBef>
                        <a:spcAft>
                          <a:spcPts val="0"/>
                        </a:spcAft>
                        <a:buNone/>
                      </a:pPr>
                      <a:r>
                        <a:rPr lang="en-US" sz="1200"/>
                        <a:t>0.7993</a:t>
                      </a:r>
                      <a:endParaRPr sz="1200"/>
                    </a:p>
                  </a:txBody>
                  <a:tcPr marT="91425" marB="91425" marR="91425" marL="91425"/>
                </a:tc>
              </a:tr>
              <a:tr h="325700">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same as original</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50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180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0.8416</a:t>
                      </a:r>
                      <a:endParaRPr sz="1200"/>
                    </a:p>
                  </a:txBody>
                  <a:tcPr marT="91425" marB="91425" marR="91425" marL="91425"/>
                </a:tc>
                <a:tc>
                  <a:txBody>
                    <a:bodyPr/>
                    <a:lstStyle/>
                    <a:p>
                      <a:pPr indent="0" lvl="0" marL="0" rtl="0" algn="l">
                        <a:spcBef>
                          <a:spcPts val="0"/>
                        </a:spcBef>
                        <a:spcAft>
                          <a:spcPts val="0"/>
                        </a:spcAft>
                        <a:buNone/>
                      </a:pPr>
                      <a:r>
                        <a:rPr lang="en-US" sz="1200"/>
                        <a:t>0.8015</a:t>
                      </a:r>
                      <a:endParaRPr sz="1200"/>
                    </a:p>
                  </a:txBody>
                  <a:tcPr marT="91425" marB="91425" marR="91425" marL="91425"/>
                </a:tc>
              </a:tr>
              <a:tr h="325700">
                <a:tc>
                  <a:txBody>
                    <a:bodyPr/>
                    <a:lstStyle/>
                    <a:p>
                      <a:pPr indent="0" lvl="0" marL="0" rtl="0" algn="l">
                        <a:spcBef>
                          <a:spcPts val="0"/>
                        </a:spcBef>
                        <a:spcAft>
                          <a:spcPts val="0"/>
                        </a:spcAft>
                        <a:buNone/>
                      </a:pPr>
                      <a:r>
                        <a:rPr lang="en-US" sz="1200"/>
                        <a:t>9</a:t>
                      </a:r>
                      <a:endParaRPr sz="1200"/>
                    </a:p>
                  </a:txBody>
                  <a:tcPr marT="91425" marB="91425" marR="91425" marL="91425"/>
                </a:tc>
                <a:tc>
                  <a:txBody>
                    <a:bodyPr/>
                    <a:lstStyle/>
                    <a:p>
                      <a:pPr indent="0" lvl="0" marL="0" rtl="0" algn="l">
                        <a:spcBef>
                          <a:spcPts val="0"/>
                        </a:spcBef>
                        <a:spcAft>
                          <a:spcPts val="0"/>
                        </a:spcAft>
                        <a:buNone/>
                      </a:pPr>
                      <a:r>
                        <a:rPr lang="en-US" sz="1200"/>
                        <a:t>100,100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0.7945</a:t>
                      </a:r>
                      <a:endParaRPr sz="1200"/>
                    </a:p>
                  </a:txBody>
                  <a:tcPr marT="91425" marB="91425" marR="91425" marL="91425"/>
                </a:tc>
                <a:tc>
                  <a:txBody>
                    <a:bodyPr/>
                    <a:lstStyle/>
                    <a:p>
                      <a:pPr indent="0" lvl="0" marL="0" rtl="0" algn="l">
                        <a:spcBef>
                          <a:spcPts val="0"/>
                        </a:spcBef>
                        <a:spcAft>
                          <a:spcPts val="0"/>
                        </a:spcAft>
                        <a:buNone/>
                      </a:pPr>
                      <a:r>
                        <a:rPr lang="en-US" sz="1200"/>
                        <a:t>0.7824</a:t>
                      </a:r>
                      <a:endParaRPr sz="1200"/>
                    </a:p>
                  </a:txBody>
                  <a:tcPr marT="91425" marB="91425" marR="91425" marL="91425"/>
                </a:tc>
              </a:tr>
              <a:tr h="325700">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100,100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50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0.8326</a:t>
                      </a:r>
                      <a:endParaRPr sz="1200"/>
                    </a:p>
                  </a:txBody>
                  <a:tcPr marT="91425" marB="91425" marR="91425" marL="91425"/>
                </a:tc>
                <a:tc>
                  <a:txBody>
                    <a:bodyPr/>
                    <a:lstStyle/>
                    <a:p>
                      <a:pPr indent="0" lvl="0" marL="0" rtl="0" algn="l">
                        <a:spcBef>
                          <a:spcPts val="0"/>
                        </a:spcBef>
                        <a:spcAft>
                          <a:spcPts val="0"/>
                        </a:spcAft>
                        <a:buNone/>
                      </a:pPr>
                      <a:r>
                        <a:rPr lang="en-US" sz="1200"/>
                        <a:t>0.7874</a:t>
                      </a:r>
                      <a:endParaRPr sz="1200"/>
                    </a:p>
                  </a:txBody>
                  <a:tcPr marT="91425" marB="91425" marR="91425" marL="91425"/>
                </a:tc>
              </a:tr>
              <a:tr h="325700">
                <a:tc>
                  <a:txBody>
                    <a:bodyPr/>
                    <a:lstStyle/>
                    <a:p>
                      <a:pPr indent="0" lvl="0" marL="0" rtl="0" algn="l">
                        <a:spcBef>
                          <a:spcPts val="0"/>
                        </a:spcBef>
                        <a:spcAft>
                          <a:spcPts val="0"/>
                        </a:spcAft>
                        <a:buNone/>
                      </a:pPr>
                      <a:r>
                        <a:rPr lang="en-US" sz="1200"/>
                        <a:t>11</a:t>
                      </a:r>
                      <a:endParaRPr sz="1200"/>
                    </a:p>
                  </a:txBody>
                  <a:tcPr marT="91425" marB="91425" marR="91425" marL="91425"/>
                </a:tc>
                <a:tc>
                  <a:txBody>
                    <a:bodyPr/>
                    <a:lstStyle/>
                    <a:p>
                      <a:pPr indent="0" lvl="0" marL="0" rtl="0" algn="l">
                        <a:spcBef>
                          <a:spcPts val="0"/>
                        </a:spcBef>
                        <a:spcAft>
                          <a:spcPts val="0"/>
                        </a:spcAft>
                        <a:buNone/>
                      </a:pPr>
                      <a:r>
                        <a:rPr lang="en-US" sz="1200"/>
                        <a:t>200,200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140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0.846</a:t>
                      </a:r>
                      <a:endParaRPr sz="1200"/>
                    </a:p>
                  </a:txBody>
                  <a:tcPr marT="91425" marB="91425" marR="91425" marL="91425"/>
                </a:tc>
                <a:tc>
                  <a:txBody>
                    <a:bodyPr/>
                    <a:lstStyle/>
                    <a:p>
                      <a:pPr indent="0" lvl="0" marL="0" rtl="0" algn="l">
                        <a:spcBef>
                          <a:spcPts val="0"/>
                        </a:spcBef>
                        <a:spcAft>
                          <a:spcPts val="0"/>
                        </a:spcAft>
                        <a:buNone/>
                      </a:pPr>
                      <a:r>
                        <a:rPr lang="en-US" sz="1200"/>
                        <a:t>0.8092</a:t>
                      </a:r>
                      <a:endParaRPr sz="1200"/>
                    </a:p>
                  </a:txBody>
                  <a:tcPr marT="91425" marB="91425" marR="91425" marL="91425"/>
                </a:tc>
              </a:tr>
              <a:tr h="325700">
                <a:tc>
                  <a:txBody>
                    <a:bodyPr/>
                    <a:lstStyle/>
                    <a:p>
                      <a:pPr indent="0" lvl="0" marL="0" rtl="0" algn="l">
                        <a:spcBef>
                          <a:spcPts val="0"/>
                        </a:spcBef>
                        <a:spcAft>
                          <a:spcPts val="0"/>
                        </a:spcAft>
                        <a:buNone/>
                      </a:pPr>
                      <a:r>
                        <a:rPr lang="en-US" sz="1200"/>
                        <a:t>12</a:t>
                      </a:r>
                      <a:endParaRPr sz="1200"/>
                    </a:p>
                  </a:txBody>
                  <a:tcPr marT="91425" marB="91425" marR="91425" marL="91425"/>
                </a:tc>
                <a:tc>
                  <a:txBody>
                    <a:bodyPr/>
                    <a:lstStyle/>
                    <a:p>
                      <a:pPr indent="0" lvl="0" marL="0" rtl="0" algn="l">
                        <a:spcBef>
                          <a:spcPts val="0"/>
                        </a:spcBef>
                        <a:spcAft>
                          <a:spcPts val="0"/>
                        </a:spcAft>
                        <a:buNone/>
                      </a:pPr>
                      <a:r>
                        <a:rPr lang="en-US" sz="1200"/>
                        <a:t>200,200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10</a:t>
                      </a:r>
                      <a:endParaRPr sz="1200"/>
                    </a:p>
                  </a:txBody>
                  <a:tcPr marT="91425" marB="91425" marR="91425" marL="91425"/>
                </a:tc>
                <a:tc>
                  <a:txBody>
                    <a:bodyPr/>
                    <a:lstStyle/>
                    <a:p>
                      <a:pPr indent="0" lvl="0" marL="0" rtl="0" algn="l">
                        <a:spcBef>
                          <a:spcPts val="0"/>
                        </a:spcBef>
                        <a:spcAft>
                          <a:spcPts val="0"/>
                        </a:spcAft>
                        <a:buNone/>
                      </a:pPr>
                      <a:r>
                        <a:rPr lang="en-US" sz="1200"/>
                        <a:t>yes</a:t>
                      </a:r>
                      <a:endParaRPr sz="1200"/>
                    </a:p>
                  </a:txBody>
                  <a:tcPr marT="91425" marB="91425" marR="91425" marL="91425"/>
                </a:tc>
                <a:tc>
                  <a:txBody>
                    <a:bodyPr/>
                    <a:lstStyle/>
                    <a:p>
                      <a:pPr indent="0" lvl="0" marL="0" rtl="0" algn="l">
                        <a:spcBef>
                          <a:spcPts val="0"/>
                        </a:spcBef>
                        <a:spcAft>
                          <a:spcPts val="0"/>
                        </a:spcAft>
                        <a:buNone/>
                      </a:pPr>
                      <a:r>
                        <a:rPr lang="en-US" sz="1200"/>
                        <a:t>80</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c>
                  <a:txBody>
                    <a:bodyPr/>
                    <a:lstStyle/>
                    <a:p>
                      <a:pPr indent="0" lvl="0" marL="0" rtl="0" algn="l">
                        <a:spcBef>
                          <a:spcPts val="0"/>
                        </a:spcBef>
                        <a:spcAft>
                          <a:spcPts val="0"/>
                        </a:spcAft>
                        <a:buNone/>
                      </a:pPr>
                      <a:r>
                        <a:rPr lang="en-US" sz="1200"/>
                        <a:t>0.8280</a:t>
                      </a:r>
                      <a:endParaRPr sz="1200"/>
                    </a:p>
                  </a:txBody>
                  <a:tcPr marT="91425" marB="91425" marR="91425" marL="91425"/>
                </a:tc>
                <a:tc>
                  <a:txBody>
                    <a:bodyPr/>
                    <a:lstStyle/>
                    <a:p>
                      <a:pPr indent="0" lvl="0" marL="0" rtl="0" algn="l">
                        <a:spcBef>
                          <a:spcPts val="0"/>
                        </a:spcBef>
                        <a:spcAft>
                          <a:spcPts val="0"/>
                        </a:spcAft>
                        <a:buNone/>
                      </a:pPr>
                      <a:r>
                        <a:rPr lang="en-US" sz="1200"/>
                        <a:t>0.7868</a:t>
                      </a:r>
                      <a:endParaRPr sz="1200"/>
                    </a:p>
                  </a:txBody>
                  <a:tcPr marT="91425" marB="91425" marR="91425" marL="91425"/>
                </a:tc>
              </a:tr>
            </a:tbl>
          </a:graphicData>
        </a:graphic>
      </p:graphicFrame>
      <p:sp>
        <p:nvSpPr>
          <p:cNvPr id="810" name="Google Shape;810;p59"/>
          <p:cNvSpPr txBox="1"/>
          <p:nvPr/>
        </p:nvSpPr>
        <p:spPr>
          <a:xfrm>
            <a:off x="572625" y="398125"/>
            <a:ext cx="5416500" cy="615600"/>
          </a:xfrm>
          <a:prstGeom prst="rect">
            <a:avLst/>
          </a:prstGeom>
          <a:noFill/>
          <a:ln>
            <a:noFill/>
          </a:ln>
        </p:spPr>
        <p:txBody>
          <a:bodyPr anchorCtr="0" anchor="t" bIns="91425" lIns="91425" spcFirstLastPara="1" rIns="91425" wrap="square" tIns="91425">
            <a:spAutoFit/>
          </a:bodyPr>
          <a:lstStyle/>
          <a:p>
            <a:pPr indent="0" lvl="0" marL="0" rtl="0" algn="l">
              <a:spcBef>
                <a:spcPts val="700"/>
              </a:spcBef>
              <a:spcAft>
                <a:spcPts val="0"/>
              </a:spcAft>
              <a:buClr>
                <a:schemeClr val="dk1"/>
              </a:buClr>
              <a:buSzPts val="1100"/>
              <a:buFont typeface="Arial"/>
              <a:buNone/>
            </a:pPr>
            <a:r>
              <a:rPr lang="en-US">
                <a:solidFill>
                  <a:schemeClr val="dk1"/>
                </a:solidFill>
              </a:rPr>
              <a:t>Hyperparameters and their balanced accuracy (NEED TO FIND PATTERNS AND KEEP ONLY THPSE VALEUES</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sp>
        <p:nvSpPr>
          <p:cNvPr id="816" name="Google Shape;816;p60"/>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t/>
            </a:r>
            <a:endParaRPr/>
          </a:p>
        </p:txBody>
      </p:sp>
      <p:graphicFrame>
        <p:nvGraphicFramePr>
          <p:cNvPr id="817" name="Google Shape;817;p60"/>
          <p:cNvGraphicFramePr/>
          <p:nvPr/>
        </p:nvGraphicFramePr>
        <p:xfrm>
          <a:off x="952500" y="3048000"/>
          <a:ext cx="3000000" cy="3000000"/>
        </p:xfrm>
        <a:graphic>
          <a:graphicData uri="http://schemas.openxmlformats.org/drawingml/2006/table">
            <a:tbl>
              <a:tblPr>
                <a:noFill/>
                <a:tableStyleId>{55B6995E-048C-48DD-890A-A3DE94A4FA74}</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r>
              <a:tr h="381000">
                <a:tc>
                  <a:txBody>
                    <a:bodyPr/>
                    <a:lstStyle/>
                    <a:p>
                      <a:pPr indent="0" lvl="0" marL="0" rtl="0" algn="l">
                        <a:spcBef>
                          <a:spcPts val="0"/>
                        </a:spcBef>
                        <a:spcAft>
                          <a:spcPts val="0"/>
                        </a:spcAft>
                        <a:buNone/>
                      </a:pPr>
                      <a:r>
                        <a:rPr lang="en-US"/>
                        <a:t>SVM</a:t>
                      </a:r>
                      <a:endParaRPr/>
                    </a:p>
                  </a:txBody>
                  <a:tcPr marT="91425" marB="91425" marR="91425" marL="91425"/>
                </a:tc>
                <a:tc>
                  <a:txBody>
                    <a:bodyPr/>
                    <a:lstStyle/>
                    <a:p>
                      <a:pPr indent="0" lvl="0" marL="0" rtl="0" algn="l">
                        <a:spcBef>
                          <a:spcPts val="0"/>
                        </a:spcBef>
                        <a:spcAft>
                          <a:spcPts val="0"/>
                        </a:spcAft>
                        <a:buNone/>
                      </a:pPr>
                      <a:r>
                        <a:rPr lang="en-US"/>
                        <a:t>C_SVC, RBF, hyperparameters were found using kfolds</a:t>
                      </a:r>
                      <a:endParaRPr/>
                    </a:p>
                  </a:txBody>
                  <a:tcPr marT="91425" marB="91425" marR="91425" marL="91425"/>
                </a:tc>
                <a:tc>
                  <a:txBody>
                    <a:bodyPr/>
                    <a:lstStyle/>
                    <a:p>
                      <a:pPr indent="0" lvl="0" marL="0" rtl="0" algn="l">
                        <a:spcBef>
                          <a:spcPts val="0"/>
                        </a:spcBef>
                        <a:spcAft>
                          <a:spcPts val="0"/>
                        </a:spcAft>
                        <a:buNone/>
                      </a:pPr>
                      <a:r>
                        <a:rPr lang="en-US"/>
                        <a:t>0.8803</a:t>
                      </a:r>
                      <a:endParaRPr/>
                    </a:p>
                  </a:txBody>
                  <a:tcPr marT="91425" marB="91425" marR="91425" marL="91425"/>
                </a:tc>
                <a:tc>
                  <a:txBody>
                    <a:bodyPr/>
                    <a:lstStyle/>
                    <a:p>
                      <a:pPr indent="0" lvl="0" marL="0" rtl="0" algn="l">
                        <a:spcBef>
                          <a:spcPts val="0"/>
                        </a:spcBef>
                        <a:spcAft>
                          <a:spcPts val="0"/>
                        </a:spcAft>
                        <a:buNone/>
                      </a:pPr>
                      <a:r>
                        <a:rPr lang="en-US"/>
                        <a:t>0.8144</a:t>
                      </a:r>
                      <a:endParaRPr/>
                    </a:p>
                  </a:txBody>
                  <a:tcPr marT="91425" marB="91425" marR="91425" marL="91425"/>
                </a:tc>
              </a:tr>
              <a:tr h="381000">
                <a:tc>
                  <a:txBody>
                    <a:bodyPr/>
                    <a:lstStyle/>
                    <a:p>
                      <a:pPr indent="0" lvl="0" marL="0" rtl="0" algn="l">
                        <a:spcBef>
                          <a:spcPts val="0"/>
                        </a:spcBef>
                        <a:spcAft>
                          <a:spcPts val="0"/>
                        </a:spcAft>
                        <a:buNone/>
                      </a:pPr>
                      <a:r>
                        <a:rPr lang="en-US"/>
                        <a:t>RFT</a:t>
                      </a:r>
                      <a:endParaRPr/>
                    </a:p>
                  </a:txBody>
                  <a:tcPr marT="91425" marB="91425" marR="91425" marL="91425"/>
                </a:tc>
                <a:tc>
                  <a:txBody>
                    <a:bodyPr/>
                    <a:lstStyle/>
                    <a:p>
                      <a:pPr indent="0" lvl="0" marL="0" rtl="0" algn="l">
                        <a:spcBef>
                          <a:spcPts val="0"/>
                        </a:spcBef>
                        <a:spcAft>
                          <a:spcPts val="0"/>
                        </a:spcAft>
                        <a:buNone/>
                      </a:pPr>
                      <a:r>
                        <a:rPr lang="en-US"/>
                        <a:t>MaxDepth=20</a:t>
                      </a:r>
                      <a:endParaRPr/>
                    </a:p>
                  </a:txBody>
                  <a:tcPr marT="91425" marB="91425" marR="91425" marL="91425"/>
                </a:tc>
                <a:tc>
                  <a:txBody>
                    <a:bodyPr/>
                    <a:lstStyle/>
                    <a:p>
                      <a:pPr indent="0" lvl="0" marL="0" rtl="0" algn="l">
                        <a:spcBef>
                          <a:spcPts val="0"/>
                        </a:spcBef>
                        <a:spcAft>
                          <a:spcPts val="0"/>
                        </a:spcAft>
                        <a:buNone/>
                      </a:pPr>
                      <a:r>
                        <a:rPr lang="en-US"/>
                        <a:t>0.7517</a:t>
                      </a:r>
                      <a:endParaRPr/>
                    </a:p>
                  </a:txBody>
                  <a:tcPr marT="91425" marB="91425" marR="91425" marL="91425"/>
                </a:tc>
                <a:tc>
                  <a:txBody>
                    <a:bodyPr/>
                    <a:lstStyle/>
                    <a:p>
                      <a:pPr indent="0" lvl="0" marL="0" rtl="0" algn="l">
                        <a:spcBef>
                          <a:spcPts val="0"/>
                        </a:spcBef>
                        <a:spcAft>
                          <a:spcPts val="0"/>
                        </a:spcAft>
                        <a:buNone/>
                      </a:pPr>
                      <a:r>
                        <a:rPr lang="en-US"/>
                        <a:t>0.7491</a:t>
                      </a:r>
                      <a:endParaRPr/>
                    </a:p>
                  </a:txBody>
                  <a:tcPr marT="91425" marB="91425" marR="91425" marL="91425"/>
                </a:tc>
              </a:tr>
              <a:tr h="381000">
                <a:tc>
                  <a:txBody>
                    <a:bodyPr/>
                    <a:lstStyle/>
                    <a:p>
                      <a:pPr indent="0" lvl="0" marL="0" rtl="0" algn="l">
                        <a:spcBef>
                          <a:spcPts val="0"/>
                        </a:spcBef>
                        <a:spcAft>
                          <a:spcPts val="0"/>
                        </a:spcAft>
                        <a:buNone/>
                      </a:pPr>
                      <a:r>
                        <a:rPr lang="en-US"/>
                        <a:t>Boosting</a:t>
                      </a:r>
                      <a:endParaRPr/>
                    </a:p>
                  </a:txBody>
                  <a:tcPr marT="91425" marB="91425" marR="91425" marL="91425"/>
                </a:tc>
                <a:tc>
                  <a:txBody>
                    <a:bodyPr/>
                    <a:lstStyle/>
                    <a:p>
                      <a:pPr indent="0" lvl="0" marL="0" rtl="0" algn="l">
                        <a:spcBef>
                          <a:spcPts val="0"/>
                        </a:spcBef>
                        <a:spcAft>
                          <a:spcPts val="0"/>
                        </a:spcAft>
                        <a:buNone/>
                      </a:pPr>
                      <a:r>
                        <a:rPr lang="en-US"/>
                        <a:t>Number of weak classifiers = 10, MaxDepth=20</a:t>
                      </a:r>
                      <a:endParaRPr/>
                    </a:p>
                  </a:txBody>
                  <a:tcPr marT="91425" marB="91425" marR="91425" marL="91425"/>
                </a:tc>
                <a:tc>
                  <a:txBody>
                    <a:bodyPr/>
                    <a:lstStyle/>
                    <a:p>
                      <a:pPr indent="0" lvl="0" marL="0" rtl="0" algn="l">
                        <a:spcBef>
                          <a:spcPts val="0"/>
                        </a:spcBef>
                        <a:spcAft>
                          <a:spcPts val="0"/>
                        </a:spcAft>
                        <a:buNone/>
                      </a:pPr>
                      <a:r>
                        <a:rPr lang="en-US"/>
                        <a:t>0.7114</a:t>
                      </a:r>
                      <a:endParaRPr/>
                    </a:p>
                  </a:txBody>
                  <a:tcPr marT="91425" marB="91425" marR="91425" marL="91425"/>
                </a:tc>
                <a:tc>
                  <a:txBody>
                    <a:bodyPr/>
                    <a:lstStyle/>
                    <a:p>
                      <a:pPr indent="0" lvl="0" marL="0" rtl="0" algn="l">
                        <a:spcBef>
                          <a:spcPts val="0"/>
                        </a:spcBef>
                        <a:spcAft>
                          <a:spcPts val="0"/>
                        </a:spcAft>
                        <a:buNone/>
                      </a:pPr>
                      <a:r>
                        <a:rPr lang="en-US"/>
                        <a:t>0.704</a:t>
                      </a:r>
                      <a:endParaRPr/>
                    </a:p>
                  </a:txBody>
                  <a:tcPr marT="91425" marB="91425" marR="91425" marL="91425"/>
                </a:tc>
              </a:tr>
            </a:tbl>
          </a:graphicData>
        </a:graphic>
      </p:graphicFrame>
      <p:sp>
        <p:nvSpPr>
          <p:cNvPr id="818" name="Google Shape;818;p60"/>
          <p:cNvSpPr txBox="1"/>
          <p:nvPr/>
        </p:nvSpPr>
        <p:spPr>
          <a:xfrm>
            <a:off x="1049500" y="2270925"/>
            <a:ext cx="551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With Haralik (blur and distance=1) and zernike (blur, radius=180 and degree =8), input shape same as original image, the balanced accuracy </a:t>
            </a:r>
            <a:r>
              <a:rPr lang="en-US">
                <a:latin typeface="Calibri"/>
                <a:ea typeface="Calibri"/>
                <a:cs typeface="Calibri"/>
                <a:sym typeface="Calibri"/>
              </a:rPr>
              <a:t>comparison</a:t>
            </a:r>
            <a:r>
              <a:rPr lang="en-US">
                <a:latin typeface="Calibri"/>
                <a:ea typeface="Calibri"/>
                <a:cs typeface="Calibri"/>
                <a:sym typeface="Calibri"/>
              </a:rPr>
              <a:t> between classifers</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6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Results nad Conclusion</a:t>
            </a:r>
            <a:endParaRPr/>
          </a:p>
        </p:txBody>
      </p:sp>
      <p:sp>
        <p:nvSpPr>
          <p:cNvPr id="824" name="Google Shape;824;p61"/>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Table: col:simple, valid and noisy test</a:t>
            </a:r>
            <a:endParaRPr/>
          </a:p>
          <a:p>
            <a:pPr indent="0" lvl="0" marL="0" rtl="0" algn="l">
              <a:spcBef>
                <a:spcPts val="700"/>
              </a:spcBef>
              <a:spcAft>
                <a:spcPts val="0"/>
              </a:spcAft>
              <a:buNone/>
            </a:pPr>
            <a:r>
              <a:rPr lang="en-US"/>
              <a:t>rows: models score</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for binary and multi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6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graphicFrame>
        <p:nvGraphicFramePr>
          <p:cNvPr id="830" name="Google Shape;830;p62"/>
          <p:cNvGraphicFramePr/>
          <p:nvPr/>
        </p:nvGraphicFramePr>
        <p:xfrm>
          <a:off x="875250" y="1621500"/>
          <a:ext cx="3000000" cy="3000000"/>
        </p:xfrm>
        <a:graphic>
          <a:graphicData uri="http://schemas.openxmlformats.org/drawingml/2006/table">
            <a:tbl>
              <a:tblPr>
                <a:noFill/>
                <a:tableStyleId>{55B6995E-048C-48DD-890A-A3DE94A4FA74}</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l">
                        <a:spcBef>
                          <a:spcPts val="0"/>
                        </a:spcBef>
                        <a:spcAft>
                          <a:spcPts val="0"/>
                        </a:spcAft>
                        <a:buNone/>
                      </a:pPr>
                      <a:r>
                        <a:rPr lang="en-US"/>
                        <a:t>Without Augmentation</a:t>
                      </a:r>
                      <a:endParaRPr/>
                    </a:p>
                  </a:txBody>
                  <a:tcPr marT="91425" marB="91425" marR="91425" marL="91425"/>
                </a:tc>
                <a:tc hMerge="1"/>
                <a:tc gridSpan="2">
                  <a:txBody>
                    <a:bodyPr/>
                    <a:lstStyle/>
                    <a:p>
                      <a:pPr indent="0" lvl="0" marL="0" rtl="0" algn="l">
                        <a:spcBef>
                          <a:spcPts val="0"/>
                        </a:spcBef>
                        <a:spcAft>
                          <a:spcPts val="0"/>
                        </a:spcAft>
                        <a:buNone/>
                      </a:pPr>
                      <a:r>
                        <a:rPr lang="en-US"/>
                        <a:t>Online</a:t>
                      </a:r>
                      <a:r>
                        <a:rPr lang="en-US"/>
                        <a:t> Augmentation</a:t>
                      </a:r>
                      <a:endParaRPr/>
                    </a:p>
                  </a:txBody>
                  <a:tcPr marT="91425" marB="91425" marR="91425" marL="91425"/>
                </a:tc>
                <a:tc hMerge="1"/>
                <a:tc gridSpan="2">
                  <a:txBody>
                    <a:bodyPr/>
                    <a:lstStyle/>
                    <a:p>
                      <a:pPr indent="0" lvl="0" marL="0" rtl="0" algn="l">
                        <a:spcBef>
                          <a:spcPts val="0"/>
                        </a:spcBef>
                        <a:spcAft>
                          <a:spcPts val="0"/>
                        </a:spcAft>
                        <a:buNone/>
                      </a:pPr>
                      <a:r>
                        <a:rPr lang="en-US"/>
                        <a:t>Offline Augmentation</a:t>
                      </a:r>
                      <a:endParaRPr/>
                    </a:p>
                  </a:txBody>
                  <a:tcPr marT="91425" marB="91425" marR="91425" marL="91425"/>
                </a:tc>
                <a:tc hMerge="1"/>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r>
              <a:tr h="381000">
                <a:tc>
                  <a:txBody>
                    <a:bodyPr/>
                    <a:lstStyle/>
                    <a:p>
                      <a:pPr indent="0" lvl="0" marL="0" rtl="0" algn="l">
                        <a:spcBef>
                          <a:spcPts val="0"/>
                        </a:spcBef>
                        <a:spcAft>
                          <a:spcPts val="0"/>
                        </a:spcAft>
                        <a:buNone/>
                      </a:pPr>
                      <a:r>
                        <a:rPr lang="en-US"/>
                        <a:t>NN</a:t>
                      </a:r>
                      <a:endParaRPr/>
                    </a:p>
                  </a:txBody>
                  <a:tcPr marT="91425" marB="91425" marR="91425" marL="91425"/>
                </a:tc>
                <a:tc>
                  <a:txBody>
                    <a:bodyPr/>
                    <a:lstStyle/>
                    <a:p>
                      <a:pPr indent="0" lvl="0" marL="0" rtl="0" algn="l">
                        <a:spcBef>
                          <a:spcPts val="0"/>
                        </a:spcBef>
                        <a:spcAft>
                          <a:spcPts val="0"/>
                        </a:spcAft>
                        <a:buNone/>
                      </a:pPr>
                      <a:r>
                        <a:rPr lang="en-US"/>
                        <a:t>0.9084</a:t>
                      </a:r>
                      <a:endParaRPr/>
                    </a:p>
                  </a:txBody>
                  <a:tcPr marT="91425" marB="91425" marR="91425" marL="91425"/>
                </a:tc>
                <a:tc>
                  <a:txBody>
                    <a:bodyPr/>
                    <a:lstStyle/>
                    <a:p>
                      <a:pPr indent="0" lvl="0" marL="0" rtl="0" algn="l">
                        <a:spcBef>
                          <a:spcPts val="0"/>
                        </a:spcBef>
                        <a:spcAft>
                          <a:spcPts val="0"/>
                        </a:spcAft>
                        <a:buNone/>
                      </a:pPr>
                      <a:r>
                        <a:rPr lang="en-US"/>
                        <a:t>0.8253</a:t>
                      </a:r>
                      <a:endParaRPr/>
                    </a:p>
                  </a:txBody>
                  <a:tcPr marT="91425" marB="91425" marR="91425" marL="91425"/>
                </a:tc>
                <a:tc>
                  <a:txBody>
                    <a:bodyPr/>
                    <a:lstStyle/>
                    <a:p>
                      <a:pPr indent="0" lvl="0" marL="0" rtl="0" algn="l">
                        <a:spcBef>
                          <a:spcPts val="0"/>
                        </a:spcBef>
                        <a:spcAft>
                          <a:spcPts val="0"/>
                        </a:spcAft>
                        <a:buNone/>
                      </a:pPr>
                      <a:r>
                        <a:rPr lang="en-US"/>
                        <a:t>0.84</a:t>
                      </a:r>
                      <a:endParaRPr/>
                    </a:p>
                  </a:txBody>
                  <a:tcPr marT="91425" marB="91425" marR="91425" marL="91425"/>
                </a:tc>
                <a:tc>
                  <a:txBody>
                    <a:bodyPr/>
                    <a:lstStyle/>
                    <a:p>
                      <a:pPr indent="0" lvl="0" marL="0" rtl="0" algn="l">
                        <a:spcBef>
                          <a:spcPts val="0"/>
                        </a:spcBef>
                        <a:spcAft>
                          <a:spcPts val="0"/>
                        </a:spcAft>
                        <a:buNone/>
                      </a:pPr>
                      <a:r>
                        <a:rPr lang="en-US"/>
                        <a:t>0.78</a:t>
                      </a:r>
                      <a:endParaRPr/>
                    </a:p>
                  </a:txBody>
                  <a:tcPr marT="91425" marB="91425" marR="91425" marL="91425"/>
                </a:tc>
                <a:tc>
                  <a:txBody>
                    <a:bodyPr/>
                    <a:lstStyle/>
                    <a:p>
                      <a:pPr indent="0" lvl="0" marL="0" rtl="0" algn="l">
                        <a:spcBef>
                          <a:spcPts val="0"/>
                        </a:spcBef>
                        <a:spcAft>
                          <a:spcPts val="0"/>
                        </a:spcAft>
                        <a:buNone/>
                      </a:pPr>
                      <a:r>
                        <a:rPr lang="en-US"/>
                        <a:t>0.87</a:t>
                      </a:r>
                      <a:endParaRPr/>
                    </a:p>
                  </a:txBody>
                  <a:tcPr marT="91425" marB="91425" marR="91425" marL="91425"/>
                </a:tc>
                <a:tc>
                  <a:txBody>
                    <a:bodyPr/>
                    <a:lstStyle/>
                    <a:p>
                      <a:pPr indent="0" lvl="0" marL="0" rtl="0" algn="l">
                        <a:spcBef>
                          <a:spcPts val="0"/>
                        </a:spcBef>
                        <a:spcAft>
                          <a:spcPts val="0"/>
                        </a:spcAft>
                        <a:buNone/>
                      </a:pPr>
                      <a:r>
                        <a:rPr lang="en-US"/>
                        <a:t>0.811</a:t>
                      </a:r>
                      <a:endParaRPr/>
                    </a:p>
                  </a:txBody>
                  <a:tcPr marT="91425" marB="91425" marR="91425" marL="91425"/>
                </a:tc>
              </a:tr>
              <a:tr h="381000">
                <a:tc>
                  <a:txBody>
                    <a:bodyPr/>
                    <a:lstStyle/>
                    <a:p>
                      <a:pPr indent="0" lvl="0" marL="0" rtl="0" algn="l">
                        <a:spcBef>
                          <a:spcPts val="0"/>
                        </a:spcBef>
                        <a:spcAft>
                          <a:spcPts val="0"/>
                        </a:spcAft>
                        <a:buNone/>
                      </a:pPr>
                      <a:r>
                        <a:rPr lang="en-US"/>
                        <a:t>CNN</a:t>
                      </a:r>
                      <a:endParaRPr/>
                    </a:p>
                  </a:txBody>
                  <a:tcPr marT="91425" marB="91425" marR="91425" marL="91425"/>
                </a:tc>
                <a:tc>
                  <a:txBody>
                    <a:bodyPr/>
                    <a:lstStyle/>
                    <a:p>
                      <a:pPr indent="0" lvl="0" marL="0" rtl="0" algn="l">
                        <a:spcBef>
                          <a:spcPts val="0"/>
                        </a:spcBef>
                        <a:spcAft>
                          <a:spcPts val="0"/>
                        </a:spcAft>
                        <a:buNone/>
                      </a:pPr>
                      <a:r>
                        <a:rPr lang="en-US"/>
                        <a:t>0.9275</a:t>
                      </a:r>
                      <a:endParaRPr/>
                    </a:p>
                  </a:txBody>
                  <a:tcPr marT="91425" marB="91425" marR="91425" marL="91425"/>
                </a:tc>
                <a:tc>
                  <a:txBody>
                    <a:bodyPr/>
                    <a:lstStyle/>
                    <a:p>
                      <a:pPr indent="0" lvl="0" marL="0" rtl="0" algn="l">
                        <a:spcBef>
                          <a:spcPts val="0"/>
                        </a:spcBef>
                        <a:spcAft>
                          <a:spcPts val="0"/>
                        </a:spcAft>
                        <a:buNone/>
                      </a:pPr>
                      <a:r>
                        <a:rPr lang="en-US"/>
                        <a:t>0.8708</a:t>
                      </a:r>
                      <a:endParaRPr/>
                    </a:p>
                  </a:txBody>
                  <a:tcPr marT="91425" marB="91425" marR="91425" marL="91425"/>
                </a:tc>
                <a:tc>
                  <a:txBody>
                    <a:bodyPr/>
                    <a:lstStyle/>
                    <a:p>
                      <a:pPr indent="0" lvl="0" marL="0" rtl="0" algn="l">
                        <a:spcBef>
                          <a:spcPts val="0"/>
                        </a:spcBef>
                        <a:spcAft>
                          <a:spcPts val="0"/>
                        </a:spcAft>
                        <a:buNone/>
                      </a:pPr>
                      <a:r>
                        <a:rPr lang="en-US"/>
                        <a:t>0.7944</a:t>
                      </a:r>
                      <a:endParaRPr/>
                    </a:p>
                  </a:txBody>
                  <a:tcPr marT="91425" marB="91425" marR="91425" marL="91425"/>
                </a:tc>
                <a:tc>
                  <a:txBody>
                    <a:bodyPr/>
                    <a:lstStyle/>
                    <a:p>
                      <a:pPr indent="0" lvl="0" marL="0" rtl="0" algn="l">
                        <a:spcBef>
                          <a:spcPts val="0"/>
                        </a:spcBef>
                        <a:spcAft>
                          <a:spcPts val="0"/>
                        </a:spcAft>
                        <a:buNone/>
                      </a:pPr>
                      <a:r>
                        <a:rPr lang="en-US"/>
                        <a:t>0.4506</a:t>
                      </a:r>
                      <a:endParaRPr/>
                    </a:p>
                  </a:txBody>
                  <a:tcPr marT="91425" marB="91425" marR="91425" marL="91425"/>
                </a:tc>
                <a:tc>
                  <a:txBody>
                    <a:bodyPr/>
                    <a:lstStyle/>
                    <a:p>
                      <a:pPr indent="0" lvl="0" marL="0" rtl="0" algn="l">
                        <a:spcBef>
                          <a:spcPts val="0"/>
                        </a:spcBef>
                        <a:spcAft>
                          <a:spcPts val="0"/>
                        </a:spcAft>
                        <a:buNone/>
                      </a:pPr>
                      <a:r>
                        <a:rPr lang="en-US"/>
                        <a:t>0.8787</a:t>
                      </a:r>
                      <a:endParaRPr/>
                    </a:p>
                  </a:txBody>
                  <a:tcPr marT="91425" marB="91425" marR="91425" marL="91425"/>
                </a:tc>
                <a:tc>
                  <a:txBody>
                    <a:bodyPr/>
                    <a:lstStyle/>
                    <a:p>
                      <a:pPr indent="0" lvl="0" marL="0" rtl="0" algn="l">
                        <a:spcBef>
                          <a:spcPts val="0"/>
                        </a:spcBef>
                        <a:spcAft>
                          <a:spcPts val="0"/>
                        </a:spcAft>
                        <a:buNone/>
                      </a:pPr>
                      <a:r>
                        <a:rPr lang="en-US"/>
                        <a:t>0.8536</a:t>
                      </a:r>
                      <a:endParaRPr/>
                    </a:p>
                  </a:txBody>
                  <a:tcPr marT="91425" marB="91425" marR="91425" marL="91425"/>
                </a:tc>
              </a:tr>
              <a:tr h="381000">
                <a:tc>
                  <a:txBody>
                    <a:bodyPr/>
                    <a:lstStyle/>
                    <a:p>
                      <a:pPr indent="0" lvl="0" marL="0" rtl="0" algn="l">
                        <a:spcBef>
                          <a:spcPts val="0"/>
                        </a:spcBef>
                        <a:spcAft>
                          <a:spcPts val="0"/>
                        </a:spcAft>
                        <a:buNone/>
                      </a:pPr>
                      <a:r>
                        <a:rPr lang="en-US"/>
                        <a:t>MobileNet</a:t>
                      </a:r>
                      <a:endParaRPr/>
                    </a:p>
                  </a:txBody>
                  <a:tcPr marT="91425" marB="91425" marR="91425" marL="91425"/>
                </a:tc>
                <a:tc>
                  <a:txBody>
                    <a:bodyPr/>
                    <a:lstStyle/>
                    <a:p>
                      <a:pPr indent="0" lvl="0" marL="0" rtl="0" algn="l">
                        <a:spcBef>
                          <a:spcPts val="0"/>
                        </a:spcBef>
                        <a:spcAft>
                          <a:spcPts val="0"/>
                        </a:spcAft>
                        <a:buNone/>
                      </a:pPr>
                      <a:r>
                        <a:rPr lang="en-US"/>
                        <a:t>0.9292</a:t>
                      </a:r>
                      <a:endParaRPr/>
                    </a:p>
                  </a:txBody>
                  <a:tcPr marT="91425" marB="91425" marR="91425" marL="91425"/>
                </a:tc>
                <a:tc>
                  <a:txBody>
                    <a:bodyPr/>
                    <a:lstStyle/>
                    <a:p>
                      <a:pPr indent="0" lvl="0" marL="0" rtl="0" algn="l">
                        <a:spcBef>
                          <a:spcPts val="0"/>
                        </a:spcBef>
                        <a:spcAft>
                          <a:spcPts val="0"/>
                        </a:spcAft>
                        <a:buNone/>
                      </a:pPr>
                      <a:r>
                        <a:rPr lang="en-US"/>
                        <a:t>0.8892</a:t>
                      </a:r>
                      <a:endParaRPr/>
                    </a:p>
                  </a:txBody>
                  <a:tcPr marT="91425" marB="91425" marR="91425" marL="91425"/>
                </a:tc>
                <a:tc>
                  <a:txBody>
                    <a:bodyPr/>
                    <a:lstStyle/>
                    <a:p>
                      <a:pPr indent="0" lvl="0" marL="0" rtl="0" algn="l">
                        <a:spcBef>
                          <a:spcPts val="0"/>
                        </a:spcBef>
                        <a:spcAft>
                          <a:spcPts val="0"/>
                        </a:spcAft>
                        <a:buNone/>
                      </a:pPr>
                      <a:r>
                        <a:rPr lang="en-US"/>
                        <a:t>0.8294</a:t>
                      </a:r>
                      <a:endParaRPr/>
                    </a:p>
                  </a:txBody>
                  <a:tcPr marT="91425" marB="91425" marR="91425" marL="91425"/>
                </a:tc>
                <a:tc>
                  <a:txBody>
                    <a:bodyPr/>
                    <a:lstStyle/>
                    <a:p>
                      <a:pPr indent="0" lvl="0" marL="0" rtl="0" algn="l">
                        <a:spcBef>
                          <a:spcPts val="0"/>
                        </a:spcBef>
                        <a:spcAft>
                          <a:spcPts val="0"/>
                        </a:spcAft>
                        <a:buNone/>
                      </a:pPr>
                      <a:r>
                        <a:rPr lang="en-US"/>
                        <a:t>0.7782</a:t>
                      </a:r>
                      <a:endParaRPr/>
                    </a:p>
                  </a:txBody>
                  <a:tcPr marT="91425" marB="91425" marR="91425" marL="91425"/>
                </a:tc>
                <a:tc>
                  <a:txBody>
                    <a:bodyPr/>
                    <a:lstStyle/>
                    <a:p>
                      <a:pPr indent="0" lvl="0" marL="0" rtl="0" algn="l">
                        <a:spcBef>
                          <a:spcPts val="0"/>
                        </a:spcBef>
                        <a:spcAft>
                          <a:spcPts val="0"/>
                        </a:spcAft>
                        <a:buNone/>
                      </a:pPr>
                      <a:r>
                        <a:rPr lang="en-US"/>
                        <a:t>0.9067</a:t>
                      </a:r>
                      <a:endParaRPr/>
                    </a:p>
                  </a:txBody>
                  <a:tcPr marT="91425" marB="91425" marR="91425" marL="91425"/>
                </a:tc>
                <a:tc>
                  <a:txBody>
                    <a:bodyPr/>
                    <a:lstStyle/>
                    <a:p>
                      <a:pPr indent="0" lvl="0" marL="0" rtl="0" algn="l">
                        <a:spcBef>
                          <a:spcPts val="0"/>
                        </a:spcBef>
                        <a:spcAft>
                          <a:spcPts val="0"/>
                        </a:spcAft>
                        <a:buNone/>
                      </a:pPr>
                      <a:r>
                        <a:rPr lang="en-US"/>
                        <a:t>0.8759</a:t>
                      </a:r>
                      <a:endParaRPr/>
                    </a:p>
                  </a:txBody>
                  <a:tcPr marT="91425" marB="91425" marR="91425" marL="91425"/>
                </a:tc>
              </a:tr>
              <a:tr h="381000">
                <a:tc>
                  <a:txBody>
                    <a:bodyPr/>
                    <a:lstStyle/>
                    <a:p>
                      <a:pPr indent="0" lvl="0" marL="0" rtl="0" algn="l">
                        <a:spcBef>
                          <a:spcPts val="0"/>
                        </a:spcBef>
                        <a:spcAft>
                          <a:spcPts val="0"/>
                        </a:spcAft>
                        <a:buNone/>
                      </a:pPr>
                      <a:r>
                        <a:rPr lang="en-US"/>
                        <a:t>ResNet18</a:t>
                      </a:r>
                      <a:endParaRPr/>
                    </a:p>
                  </a:txBody>
                  <a:tcPr marT="91425" marB="91425" marR="91425" marL="91425"/>
                </a:tc>
                <a:tc>
                  <a:txBody>
                    <a:bodyPr/>
                    <a:lstStyle/>
                    <a:p>
                      <a:pPr indent="0" lvl="0" marL="0" rtl="0" algn="l">
                        <a:spcBef>
                          <a:spcPts val="0"/>
                        </a:spcBef>
                        <a:spcAft>
                          <a:spcPts val="0"/>
                        </a:spcAft>
                        <a:buNone/>
                      </a:pPr>
                      <a:r>
                        <a:rPr lang="en-US"/>
                        <a:t>0.891</a:t>
                      </a:r>
                      <a:endParaRPr/>
                    </a:p>
                  </a:txBody>
                  <a:tcPr marT="91425" marB="91425" marR="91425" marL="91425"/>
                </a:tc>
                <a:tc>
                  <a:txBody>
                    <a:bodyPr/>
                    <a:lstStyle/>
                    <a:p>
                      <a:pPr indent="0" lvl="0" marL="0" rtl="0" algn="l">
                        <a:spcBef>
                          <a:spcPts val="0"/>
                        </a:spcBef>
                        <a:spcAft>
                          <a:spcPts val="0"/>
                        </a:spcAft>
                        <a:buNone/>
                      </a:pPr>
                      <a:r>
                        <a:rPr lang="en-US"/>
                        <a:t>0.8534</a:t>
                      </a:r>
                      <a:endParaRPr/>
                    </a:p>
                  </a:txBody>
                  <a:tcPr marT="91425" marB="91425" marR="91425" marL="91425"/>
                </a:tc>
                <a:tc>
                  <a:txBody>
                    <a:bodyPr/>
                    <a:lstStyle/>
                    <a:p>
                      <a:pPr indent="0" lvl="0" marL="0" rtl="0" algn="l">
                        <a:spcBef>
                          <a:spcPts val="0"/>
                        </a:spcBef>
                        <a:spcAft>
                          <a:spcPts val="0"/>
                        </a:spcAft>
                        <a:buNone/>
                      </a:pPr>
                      <a:r>
                        <a:rPr lang="en-US"/>
                        <a:t>0.79</a:t>
                      </a:r>
                      <a:endParaRPr/>
                    </a:p>
                  </a:txBody>
                  <a:tcPr marT="91425" marB="91425" marR="91425" marL="91425"/>
                </a:tc>
                <a:tc>
                  <a:txBody>
                    <a:bodyPr/>
                    <a:lstStyle/>
                    <a:p>
                      <a:pPr indent="0" lvl="0" marL="0" rtl="0" algn="l">
                        <a:spcBef>
                          <a:spcPts val="0"/>
                        </a:spcBef>
                        <a:spcAft>
                          <a:spcPts val="0"/>
                        </a:spcAft>
                        <a:buNone/>
                      </a:pPr>
                      <a:r>
                        <a:rPr lang="en-US"/>
                        <a:t>0.76</a:t>
                      </a:r>
                      <a:endParaRPr/>
                    </a:p>
                  </a:txBody>
                  <a:tcPr marT="91425" marB="91425" marR="91425" marL="91425"/>
                </a:tc>
                <a:tc>
                  <a:txBody>
                    <a:bodyPr/>
                    <a:lstStyle/>
                    <a:p>
                      <a:pPr indent="0" lvl="0" marL="0" rtl="0" algn="l">
                        <a:spcBef>
                          <a:spcPts val="0"/>
                        </a:spcBef>
                        <a:spcAft>
                          <a:spcPts val="0"/>
                        </a:spcAft>
                        <a:buNone/>
                      </a:pPr>
                      <a:r>
                        <a:rPr lang="en-US"/>
                        <a:t>0.8587</a:t>
                      </a:r>
                      <a:endParaRPr/>
                    </a:p>
                  </a:txBody>
                  <a:tcPr marT="91425" marB="91425" marR="91425" marL="91425"/>
                </a:tc>
                <a:tc>
                  <a:txBody>
                    <a:bodyPr/>
                    <a:lstStyle/>
                    <a:p>
                      <a:pPr indent="0" lvl="0" marL="0" rtl="0" algn="l">
                        <a:spcBef>
                          <a:spcPts val="0"/>
                        </a:spcBef>
                        <a:spcAft>
                          <a:spcPts val="0"/>
                        </a:spcAft>
                        <a:buNone/>
                      </a:pPr>
                      <a:r>
                        <a:rPr lang="en-US"/>
                        <a:t>0.8321</a:t>
                      </a:r>
                      <a:endParaRPr/>
                    </a:p>
                  </a:txBody>
                  <a:tcPr marT="91425" marB="91425" marR="91425" marL="91425"/>
                </a:tc>
              </a:tr>
              <a:tr h="381000">
                <a:tc>
                  <a:txBody>
                    <a:bodyPr/>
                    <a:lstStyle/>
                    <a:p>
                      <a:pPr indent="0" lvl="0" marL="0" rtl="0" algn="l">
                        <a:spcBef>
                          <a:spcPts val="0"/>
                        </a:spcBef>
                        <a:spcAft>
                          <a:spcPts val="0"/>
                        </a:spcAft>
                        <a:buNone/>
                      </a:pPr>
                      <a:r>
                        <a:rPr lang="en-US"/>
                        <a:t>ResNet50</a:t>
                      </a:r>
                      <a:endParaRPr/>
                    </a:p>
                  </a:txBody>
                  <a:tcPr marT="91425" marB="91425" marR="91425" marL="91425"/>
                </a:tc>
                <a:tc>
                  <a:txBody>
                    <a:bodyPr/>
                    <a:lstStyle/>
                    <a:p>
                      <a:pPr indent="0" lvl="0" marL="0" rtl="0" algn="l">
                        <a:spcBef>
                          <a:spcPts val="0"/>
                        </a:spcBef>
                        <a:spcAft>
                          <a:spcPts val="0"/>
                        </a:spcAft>
                        <a:buNone/>
                      </a:pPr>
                      <a:r>
                        <a:rPr lang="en-US"/>
                        <a:t>0.9184</a:t>
                      </a:r>
                      <a:endParaRPr/>
                    </a:p>
                  </a:txBody>
                  <a:tcPr marT="91425" marB="91425" marR="91425" marL="91425"/>
                </a:tc>
                <a:tc>
                  <a:txBody>
                    <a:bodyPr/>
                    <a:lstStyle/>
                    <a:p>
                      <a:pPr indent="0" lvl="0" marL="0" rtl="0" algn="l">
                        <a:spcBef>
                          <a:spcPts val="0"/>
                        </a:spcBef>
                        <a:spcAft>
                          <a:spcPts val="0"/>
                        </a:spcAft>
                        <a:buNone/>
                      </a:pPr>
                      <a:r>
                        <a:rPr lang="en-US"/>
                        <a:t>0.8794</a:t>
                      </a:r>
                      <a:endParaRPr/>
                    </a:p>
                  </a:txBody>
                  <a:tcPr marT="91425" marB="91425" marR="91425" marL="91425"/>
                </a:tc>
                <a:tc>
                  <a:txBody>
                    <a:bodyPr/>
                    <a:lstStyle/>
                    <a:p>
                      <a:pPr indent="0" lvl="0" marL="0" rtl="0" algn="l">
                        <a:spcBef>
                          <a:spcPts val="0"/>
                        </a:spcBef>
                        <a:spcAft>
                          <a:spcPts val="0"/>
                        </a:spcAft>
                        <a:buNone/>
                      </a:pPr>
                      <a:r>
                        <a:rPr lang="en-US"/>
                        <a:t>0.8521</a:t>
                      </a:r>
                      <a:endParaRPr/>
                    </a:p>
                  </a:txBody>
                  <a:tcPr marT="91425" marB="91425" marR="91425" marL="91425"/>
                </a:tc>
                <a:tc>
                  <a:txBody>
                    <a:bodyPr/>
                    <a:lstStyle/>
                    <a:p>
                      <a:pPr indent="0" lvl="0" marL="0" rtl="0" algn="l">
                        <a:spcBef>
                          <a:spcPts val="0"/>
                        </a:spcBef>
                        <a:spcAft>
                          <a:spcPts val="0"/>
                        </a:spcAft>
                        <a:buNone/>
                      </a:pPr>
                      <a:r>
                        <a:rPr lang="en-US"/>
                        <a:t>0.8195</a:t>
                      </a:r>
                      <a:endParaRPr/>
                    </a:p>
                  </a:txBody>
                  <a:tcPr marT="91425" marB="91425" marR="91425" marL="91425"/>
                </a:tc>
                <a:tc>
                  <a:txBody>
                    <a:bodyPr/>
                    <a:lstStyle/>
                    <a:p>
                      <a:pPr indent="0" lvl="0" marL="0" rtl="0" algn="l">
                        <a:spcBef>
                          <a:spcPts val="0"/>
                        </a:spcBef>
                        <a:spcAft>
                          <a:spcPts val="0"/>
                        </a:spcAft>
                        <a:buNone/>
                      </a:pPr>
                      <a:r>
                        <a:rPr lang="en-US"/>
                        <a:t>0.9022</a:t>
                      </a:r>
                      <a:endParaRPr/>
                    </a:p>
                  </a:txBody>
                  <a:tcPr marT="91425" marB="91425" marR="91425" marL="91425"/>
                </a:tc>
                <a:tc>
                  <a:txBody>
                    <a:bodyPr/>
                    <a:lstStyle/>
                    <a:p>
                      <a:pPr indent="0" lvl="0" marL="0" rtl="0" algn="l">
                        <a:spcBef>
                          <a:spcPts val="0"/>
                        </a:spcBef>
                        <a:spcAft>
                          <a:spcPts val="0"/>
                        </a:spcAft>
                        <a:buNone/>
                      </a:pPr>
                      <a:r>
                        <a:rPr lang="en-US"/>
                        <a:t>0.8653</a:t>
                      </a:r>
                      <a:endParaRPr/>
                    </a:p>
                  </a:txBody>
                  <a:tcPr marT="91425" marB="91425" marR="91425" marL="91425"/>
                </a:tc>
              </a:tr>
            </a:tbl>
          </a:graphicData>
        </a:graphic>
      </p:graphicFrame>
      <p:sp>
        <p:nvSpPr>
          <p:cNvPr id="831" name="Google Shape;831;p62"/>
          <p:cNvSpPr txBox="1"/>
          <p:nvPr/>
        </p:nvSpPr>
        <p:spPr>
          <a:xfrm>
            <a:off x="875250" y="1020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Validation</a:t>
            </a:r>
            <a:endParaRPr>
              <a:solidFill>
                <a:schemeClr val="dk1"/>
              </a:solidFill>
            </a:endParaRPr>
          </a:p>
        </p:txBody>
      </p:sp>
      <p:sp>
        <p:nvSpPr>
          <p:cNvPr id="832" name="Google Shape;832;p62"/>
          <p:cNvSpPr txBox="1"/>
          <p:nvPr/>
        </p:nvSpPr>
        <p:spPr>
          <a:xfrm>
            <a:off x="875250" y="4595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Noisy dataset</a:t>
            </a:r>
            <a:endParaRPr>
              <a:solidFill>
                <a:schemeClr val="dk1"/>
              </a:solidFill>
            </a:endParaRPr>
          </a:p>
        </p:txBody>
      </p:sp>
      <p:graphicFrame>
        <p:nvGraphicFramePr>
          <p:cNvPr id="833" name="Google Shape;833;p62"/>
          <p:cNvGraphicFramePr/>
          <p:nvPr/>
        </p:nvGraphicFramePr>
        <p:xfrm>
          <a:off x="1015825" y="5128450"/>
          <a:ext cx="3000000" cy="3000000"/>
        </p:xfrm>
        <a:graphic>
          <a:graphicData uri="http://schemas.openxmlformats.org/drawingml/2006/table">
            <a:tbl>
              <a:tblPr>
                <a:noFill/>
                <a:tableStyleId>{55B6995E-048C-48DD-890A-A3DE94A4FA74}</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Binary</a:t>
                      </a:r>
                      <a:endParaRPr/>
                    </a:p>
                  </a:txBody>
                  <a:tcPr marT="91425" marB="91425" marR="91425" marL="91425"/>
                </a:tc>
                <a:tc>
                  <a:txBody>
                    <a:bodyPr/>
                    <a:lstStyle/>
                    <a:p>
                      <a:pPr indent="0" lvl="0" marL="0" rtl="0" algn="l">
                        <a:spcBef>
                          <a:spcPts val="0"/>
                        </a:spcBef>
                        <a:spcAft>
                          <a:spcPts val="0"/>
                        </a:spcAft>
                        <a:buNone/>
                      </a:pPr>
                      <a:r>
                        <a:rPr lang="en-US"/>
                        <a:t>Multi</a:t>
                      </a:r>
                      <a:endParaRPr/>
                    </a:p>
                  </a:txBody>
                  <a:tcPr marT="91425" marB="91425" marR="91425" marL="91425"/>
                </a:tc>
              </a:tr>
              <a:tr h="381000">
                <a:tc>
                  <a:txBody>
                    <a:bodyPr/>
                    <a:lstStyle/>
                    <a:p>
                      <a:pPr indent="0" lvl="0" marL="0" rtl="0" algn="l">
                        <a:spcBef>
                          <a:spcPts val="0"/>
                        </a:spcBef>
                        <a:spcAft>
                          <a:spcPts val="0"/>
                        </a:spcAft>
                        <a:buNone/>
                      </a:pPr>
                      <a:r>
                        <a:rPr lang="en-US"/>
                        <a:t>NN</a:t>
                      </a:r>
                      <a:endParaRPr/>
                    </a:p>
                  </a:txBody>
                  <a:tcPr marT="91425" marB="91425" marR="91425" marL="91425"/>
                </a:tc>
                <a:tc>
                  <a:txBody>
                    <a:bodyPr/>
                    <a:lstStyle/>
                    <a:p>
                      <a:pPr indent="0" lvl="0" marL="0" rtl="0" algn="l">
                        <a:spcBef>
                          <a:spcPts val="0"/>
                        </a:spcBef>
                        <a:spcAft>
                          <a:spcPts val="0"/>
                        </a:spcAft>
                        <a:buNone/>
                      </a:pPr>
                      <a:r>
                        <a:rPr lang="en-US"/>
                        <a:t>0.8110</a:t>
                      </a:r>
                      <a:endParaRPr/>
                    </a:p>
                  </a:txBody>
                  <a:tcPr marT="91425" marB="91425" marR="91425" marL="91425"/>
                </a:tc>
                <a:tc>
                  <a:txBody>
                    <a:bodyPr/>
                    <a:lstStyle/>
                    <a:p>
                      <a:pPr indent="0" lvl="0" marL="0" rtl="0" algn="l">
                        <a:spcBef>
                          <a:spcPts val="0"/>
                        </a:spcBef>
                        <a:spcAft>
                          <a:spcPts val="0"/>
                        </a:spcAft>
                        <a:buNone/>
                      </a:pPr>
                      <a:r>
                        <a:rPr lang="en-US"/>
                        <a:t>0.7880</a:t>
                      </a:r>
                      <a:endParaRPr/>
                    </a:p>
                  </a:txBody>
                  <a:tcPr marT="91425" marB="91425" marR="91425" marL="91425"/>
                </a:tc>
              </a:tr>
              <a:tr h="381000">
                <a:tc>
                  <a:txBody>
                    <a:bodyPr/>
                    <a:lstStyle/>
                    <a:p>
                      <a:pPr indent="0" lvl="0" marL="0" rtl="0" algn="l">
                        <a:spcBef>
                          <a:spcPts val="0"/>
                        </a:spcBef>
                        <a:spcAft>
                          <a:spcPts val="0"/>
                        </a:spcAft>
                        <a:buNone/>
                      </a:pPr>
                      <a:r>
                        <a:rPr lang="en-US"/>
                        <a:t>CNN</a:t>
                      </a:r>
                      <a:endParaRPr/>
                    </a:p>
                  </a:txBody>
                  <a:tcPr marT="91425" marB="91425" marR="91425" marL="91425"/>
                </a:tc>
                <a:tc>
                  <a:txBody>
                    <a:bodyPr/>
                    <a:lstStyle/>
                    <a:p>
                      <a:pPr indent="0" lvl="0" marL="0" rtl="0" algn="l">
                        <a:spcBef>
                          <a:spcPts val="0"/>
                        </a:spcBef>
                        <a:spcAft>
                          <a:spcPts val="0"/>
                        </a:spcAft>
                        <a:buNone/>
                      </a:pPr>
                      <a:r>
                        <a:rPr lang="en-US"/>
                        <a:t>0.8439</a:t>
                      </a:r>
                      <a:endParaRPr/>
                    </a:p>
                  </a:txBody>
                  <a:tcPr marT="91425" marB="91425" marR="91425" marL="91425"/>
                </a:tc>
                <a:tc>
                  <a:txBody>
                    <a:bodyPr/>
                    <a:lstStyle/>
                    <a:p>
                      <a:pPr indent="0" lvl="0" marL="0" rtl="0" algn="l">
                        <a:spcBef>
                          <a:spcPts val="0"/>
                        </a:spcBef>
                        <a:spcAft>
                          <a:spcPts val="0"/>
                        </a:spcAft>
                        <a:buNone/>
                      </a:pPr>
                      <a:r>
                        <a:rPr lang="en-US"/>
                        <a:t>0.7482</a:t>
                      </a:r>
                      <a:endParaRPr/>
                    </a:p>
                  </a:txBody>
                  <a:tcPr marT="91425" marB="91425" marR="91425" marL="91425"/>
                </a:tc>
              </a:tr>
              <a:tr h="381000">
                <a:tc>
                  <a:txBody>
                    <a:bodyPr/>
                    <a:lstStyle/>
                    <a:p>
                      <a:pPr indent="0" lvl="0" marL="0" rtl="0" algn="l">
                        <a:spcBef>
                          <a:spcPts val="0"/>
                        </a:spcBef>
                        <a:spcAft>
                          <a:spcPts val="0"/>
                        </a:spcAft>
                        <a:buNone/>
                      </a:pPr>
                      <a:r>
                        <a:rPr lang="en-US"/>
                        <a:t>ResNet50</a:t>
                      </a:r>
                      <a:endParaRPr/>
                    </a:p>
                  </a:txBody>
                  <a:tcPr marT="91425" marB="91425" marR="91425" marL="91425"/>
                </a:tc>
                <a:tc>
                  <a:txBody>
                    <a:bodyPr/>
                    <a:lstStyle/>
                    <a:p>
                      <a:pPr indent="0" lvl="0" marL="0" rtl="0" algn="l">
                        <a:spcBef>
                          <a:spcPts val="0"/>
                        </a:spcBef>
                        <a:spcAft>
                          <a:spcPts val="0"/>
                        </a:spcAft>
                        <a:buNone/>
                      </a:pPr>
                      <a:r>
                        <a:rPr lang="en-US"/>
                        <a:t>0.8107</a:t>
                      </a:r>
                      <a:endParaRPr/>
                    </a:p>
                  </a:txBody>
                  <a:tcPr marT="91425" marB="91425" marR="91425" marL="91425"/>
                </a:tc>
                <a:tc>
                  <a:txBody>
                    <a:bodyPr/>
                    <a:lstStyle/>
                    <a:p>
                      <a:pPr indent="0" lvl="0" marL="0" rtl="0" algn="l">
                        <a:spcBef>
                          <a:spcPts val="0"/>
                        </a:spcBef>
                        <a:spcAft>
                          <a:spcPts val="0"/>
                        </a:spcAft>
                        <a:buNone/>
                      </a:pPr>
                      <a:r>
                        <a:rPr lang="en-US"/>
                        <a:t>0.7618</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sp>
        <p:nvSpPr>
          <p:cNvPr id="839" name="Google Shape;839;p63"/>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a:t>Maybe </a:t>
            </a:r>
            <a:r>
              <a:rPr lang="en-US"/>
              <a:t>learning</a:t>
            </a:r>
            <a:r>
              <a:rPr lang="en-US"/>
              <a:t> curves and confusion matrix and images confusion matrix</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For online augmentation, we </a:t>
            </a:r>
            <a:r>
              <a:rPr lang="en-US"/>
              <a:t>believe</a:t>
            </a:r>
            <a:r>
              <a:rPr lang="en-US"/>
              <a:t>, we needed large number of </a:t>
            </a:r>
            <a:r>
              <a:rPr lang="en-US"/>
              <a:t>epochs</a:t>
            </a:r>
            <a:r>
              <a:rPr lang="en-US"/>
              <a:t> since transformation were random.</a:t>
            </a:r>
            <a:endParaRPr/>
          </a:p>
          <a:p>
            <a:pPr indent="0" lvl="0" marL="0" rtl="0" algn="l">
              <a:spcBef>
                <a:spcPts val="7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6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65"/>
          <p:cNvSpPr txBox="1"/>
          <p:nvPr>
            <p:ph type="title"/>
          </p:nvPr>
        </p:nvSpPr>
        <p:spPr>
          <a:xfrm>
            <a:off x="649475" y="271018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Discusiion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Objective</a:t>
            </a:r>
            <a:endParaRPr/>
          </a:p>
        </p:txBody>
      </p:sp>
      <p:sp>
        <p:nvSpPr>
          <p:cNvPr id="610" name="Google Shape;610;p30"/>
          <p:cNvSpPr txBox="1"/>
          <p:nvPr>
            <p:ph idx="1" type="body"/>
          </p:nvPr>
        </p:nvSpPr>
        <p:spPr>
          <a:xfrm>
            <a:off x="457200" y="1122850"/>
            <a:ext cx="8229600" cy="42819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Binary Classification: COVID, NON-COVID</a:t>
            </a:r>
            <a:r>
              <a:rPr lang="en-US"/>
              <a:t> </a:t>
            </a:r>
            <a:endParaRPr/>
          </a:p>
          <a:p>
            <a:pPr indent="-342900" lvl="0" marL="457200" rtl="0" algn="l">
              <a:spcBef>
                <a:spcPts val="0"/>
              </a:spcBef>
              <a:spcAft>
                <a:spcPts val="0"/>
              </a:spcAft>
              <a:buSzPts val="1800"/>
              <a:buChar char="-"/>
            </a:pPr>
            <a:r>
              <a:rPr lang="en-US"/>
              <a:t>Multiclass Classification:</a:t>
            </a:r>
            <a:endParaRPr/>
          </a:p>
          <a:p>
            <a:pPr indent="-342900" lvl="1" marL="914400" rtl="0" algn="l">
              <a:spcBef>
                <a:spcPts val="0"/>
              </a:spcBef>
              <a:spcAft>
                <a:spcPts val="0"/>
              </a:spcAft>
              <a:buSzPts val="1800"/>
              <a:buChar char="-"/>
            </a:pPr>
            <a:r>
              <a:rPr lang="en-US"/>
              <a:t>Normal</a:t>
            </a:r>
            <a:endParaRPr/>
          </a:p>
          <a:p>
            <a:pPr indent="-342900" lvl="1" marL="914400" rtl="0" algn="l">
              <a:spcBef>
                <a:spcPts val="0"/>
              </a:spcBef>
              <a:spcAft>
                <a:spcPts val="0"/>
              </a:spcAft>
              <a:buSzPts val="1800"/>
              <a:buChar char="-"/>
            </a:pPr>
            <a:r>
              <a:rPr lang="en-US"/>
              <a:t>Covid</a:t>
            </a:r>
            <a:endParaRPr/>
          </a:p>
          <a:p>
            <a:pPr indent="-342900" lvl="1" marL="914400" rtl="0" algn="l">
              <a:spcBef>
                <a:spcPts val="0"/>
              </a:spcBef>
              <a:spcAft>
                <a:spcPts val="0"/>
              </a:spcAft>
              <a:buSzPts val="1800"/>
              <a:buChar char="-"/>
            </a:pPr>
            <a:r>
              <a:rPr lang="en-US"/>
              <a:t>Pneumonia</a:t>
            </a:r>
            <a:endParaRPr/>
          </a:p>
          <a:p>
            <a:pPr indent="-342900" lvl="1" marL="914400" rtl="0" algn="l">
              <a:spcBef>
                <a:spcPts val="0"/>
              </a:spcBef>
              <a:spcAft>
                <a:spcPts val="0"/>
              </a:spcAft>
              <a:buSzPts val="1800"/>
              <a:buChar char="-"/>
            </a:pPr>
            <a:r>
              <a:rPr lang="en-US"/>
              <a:t>Lung Opacity</a:t>
            </a:r>
            <a:endParaRPr/>
          </a:p>
        </p:txBody>
      </p:sp>
      <p:pic>
        <p:nvPicPr>
          <p:cNvPr id="611" name="Google Shape;611;p30"/>
          <p:cNvPicPr preferRelativeResize="0"/>
          <p:nvPr/>
        </p:nvPicPr>
        <p:blipFill>
          <a:blip r:embed="rId3">
            <a:alphaModFix/>
          </a:blip>
          <a:stretch>
            <a:fillRect/>
          </a:stretch>
        </p:blipFill>
        <p:spPr>
          <a:xfrm>
            <a:off x="3710551" y="3779950"/>
            <a:ext cx="3649950" cy="29199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66"/>
          <p:cNvSpPr txBox="1"/>
          <p:nvPr>
            <p:ph type="title"/>
          </p:nvPr>
        </p:nvSpPr>
        <p:spPr>
          <a:xfrm>
            <a:off x="457200" y="3387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Technical</a:t>
            </a:r>
            <a:r>
              <a:rPr lang="en-US"/>
              <a:t> aspects (maybe)</a:t>
            </a:r>
            <a:endParaRPr/>
          </a:p>
        </p:txBody>
      </p:sp>
      <p:sp>
        <p:nvSpPr>
          <p:cNvPr id="855" name="Google Shape;855;p66"/>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maybe talk about how model was finding it hard to differentiate between </a:t>
            </a:r>
            <a:r>
              <a:rPr lang="en-US"/>
              <a:t>normal</a:t>
            </a:r>
            <a:r>
              <a:rPr lang="en-US"/>
              <a:t> and lung opacity in phase 1</a:t>
            </a:r>
            <a:endParaRPr/>
          </a:p>
          <a:p>
            <a:pPr indent="-342900" lvl="0" marL="457200" rtl="0" algn="l">
              <a:spcBef>
                <a:spcPts val="0"/>
              </a:spcBef>
              <a:spcAft>
                <a:spcPts val="0"/>
              </a:spcAft>
              <a:buSzPts val="1800"/>
              <a:buChar char="-"/>
            </a:pPr>
            <a:r>
              <a:rPr lang="en-US"/>
              <a:t>maybe talk about models could be trained for </a:t>
            </a:r>
            <a:r>
              <a:rPr lang="en-US"/>
              <a:t>large</a:t>
            </a:r>
            <a:r>
              <a:rPr lang="en-US"/>
              <a:t> epochs  (especially for </a:t>
            </a:r>
            <a:r>
              <a:rPr lang="en-US"/>
              <a:t>online</a:t>
            </a:r>
            <a:r>
              <a:rPr lang="en-US"/>
              <a:t> data augmentation)</a:t>
            </a:r>
            <a:endParaRPr/>
          </a:p>
          <a:p>
            <a:pPr indent="-342900" lvl="0" marL="457200" rtl="0" algn="l">
              <a:spcBef>
                <a:spcPts val="0"/>
              </a:spcBef>
              <a:spcAft>
                <a:spcPts val="0"/>
              </a:spcAft>
              <a:buSzPts val="1800"/>
              <a:buChar char="-"/>
            </a:pPr>
            <a:r>
              <a:rPr lang="en-US"/>
              <a:t>train even more </a:t>
            </a:r>
            <a:r>
              <a:rPr lang="en-US"/>
              <a:t>number</a:t>
            </a:r>
            <a:r>
              <a:rPr lang="en-US"/>
              <a:t> of layers</a:t>
            </a:r>
            <a:endParaRPr/>
          </a:p>
          <a:p>
            <a:pPr indent="-342900" lvl="0" marL="457200" rtl="0" algn="l">
              <a:spcBef>
                <a:spcPts val="0"/>
              </a:spcBef>
              <a:spcAft>
                <a:spcPts val="0"/>
              </a:spcAft>
              <a:buSzPts val="1800"/>
              <a:buChar char="-"/>
            </a:pPr>
            <a:r>
              <a:rPr lang="en-US"/>
              <a:t> not so goid results for noisy dataset..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organizational aspects (amybe)</a:t>
            </a:r>
            <a:endParaRPr/>
          </a:p>
        </p:txBody>
      </p:sp>
      <p:sp>
        <p:nvSpPr>
          <p:cNvPr id="861" name="Google Shape;861;p67"/>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2 </a:t>
            </a:r>
            <a:r>
              <a:rPr lang="en-US"/>
              <a:t>members left in the middle of the project</a:t>
            </a:r>
            <a:endParaRPr/>
          </a:p>
          <a:p>
            <a:pPr indent="-342900" lvl="0" marL="457200" rtl="0" algn="l">
              <a:spcBef>
                <a:spcPts val="0"/>
              </a:spcBef>
              <a:spcAft>
                <a:spcPts val="0"/>
              </a:spcAft>
              <a:buSzPts val="1800"/>
              <a:buChar char="-"/>
            </a:pPr>
            <a:r>
              <a:rPr lang="en-US"/>
              <a:t>too much workload.</a:t>
            </a:r>
            <a:endParaRPr/>
          </a:p>
          <a:p>
            <a:pPr indent="-342900" lvl="0" marL="457200" rtl="0" algn="l">
              <a:spcBef>
                <a:spcPts val="0"/>
              </a:spcBef>
              <a:spcAft>
                <a:spcPts val="0"/>
              </a:spcAft>
              <a:buSzPts val="1800"/>
              <a:buChar char="-"/>
            </a:pPr>
            <a:r>
              <a:rPr lang="en-US"/>
              <a:t>Only one member with prior experience in programming and ML.  </a:t>
            </a:r>
            <a:endParaRPr/>
          </a:p>
          <a:p>
            <a:pPr indent="-342900" lvl="0" marL="457200" rtl="0" algn="l">
              <a:spcBef>
                <a:spcPts val="0"/>
              </a:spcBef>
              <a:spcAft>
                <a:spcPts val="0"/>
              </a:spcAft>
              <a:buSzPts val="1800"/>
              <a:buChar char="-"/>
            </a:pPr>
            <a:r>
              <a:rPr lang="en-US"/>
              <a:t>some other thing?</a:t>
            </a:r>
            <a:endParaRPr/>
          </a:p>
          <a:p>
            <a:pPr indent="-342900" lvl="0" marL="457200" rtl="0" algn="l">
              <a:spcBef>
                <a:spcPts val="0"/>
              </a:spcBef>
              <a:spcAft>
                <a:spcPts val="0"/>
              </a:spcAft>
              <a:buSzPts val="1800"/>
              <a:buChar char="-"/>
            </a:pPr>
            <a:r>
              <a:rPr lang="en-US"/>
              <a:t>WOW: I LEFT OUT SO MUCH YET THERE ARE STILL 34 INCOMPLETE SLIDES. JUST COMPLETEING THESE SLIDES MAY PUSH OVER 40-45 AND POSSIBLY LEADING TO 40 MINS PRESENTATIION YAY! KILL 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Motivation</a:t>
            </a:r>
            <a:endParaRPr/>
          </a:p>
        </p:txBody>
      </p:sp>
      <p:sp>
        <p:nvSpPr>
          <p:cNvPr id="617" name="Google Shape;617;p31"/>
          <p:cNvSpPr txBox="1"/>
          <p:nvPr>
            <p:ph idx="1" type="body"/>
          </p:nvPr>
        </p:nvSpPr>
        <p:spPr>
          <a:xfrm>
            <a:off x="457200" y="1122850"/>
            <a:ext cx="8229600" cy="26571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Due to recent worldwide COVID-19 </a:t>
            </a:r>
            <a:r>
              <a:rPr lang="en-US"/>
              <a:t>outbreak</a:t>
            </a:r>
            <a:r>
              <a:rPr lang="en-US"/>
              <a:t>, </a:t>
            </a:r>
            <a:r>
              <a:rPr lang="en-US"/>
              <a:t>diagnosis and appropriate treatment methods are required.</a:t>
            </a:r>
            <a:endParaRPr/>
          </a:p>
          <a:p>
            <a:pPr indent="-342900" lvl="0" marL="457200" rtl="0" algn="l">
              <a:spcBef>
                <a:spcPts val="0"/>
              </a:spcBef>
              <a:spcAft>
                <a:spcPts val="0"/>
              </a:spcAft>
              <a:buSzPts val="1800"/>
              <a:buChar char="-"/>
            </a:pPr>
            <a:r>
              <a:rPr lang="en-US"/>
              <a:t>First diagnosis and medications are important to prevent the disease from progressing.[1]</a:t>
            </a:r>
            <a:endParaRPr/>
          </a:p>
        </p:txBody>
      </p:sp>
      <p:sp>
        <p:nvSpPr>
          <p:cNvPr id="618" name="Google Shape;618;p31"/>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[1] COVID-19 detection using X-ray images and statistical measurements, Emre AVUÇLU</a:t>
            </a:r>
            <a:endParaRPr sz="1500"/>
          </a:p>
        </p:txBody>
      </p:sp>
      <p:pic>
        <p:nvPicPr>
          <p:cNvPr id="619" name="Google Shape;619;p31"/>
          <p:cNvPicPr preferRelativeResize="0"/>
          <p:nvPr/>
        </p:nvPicPr>
        <p:blipFill>
          <a:blip r:embed="rId3">
            <a:alphaModFix/>
          </a:blip>
          <a:stretch>
            <a:fillRect/>
          </a:stretch>
        </p:blipFill>
        <p:spPr>
          <a:xfrm>
            <a:off x="2739917" y="3686750"/>
            <a:ext cx="3664176" cy="244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Data Preprocessing</a:t>
            </a:r>
            <a:endParaRPr/>
          </a:p>
        </p:txBody>
      </p:sp>
      <p:sp>
        <p:nvSpPr>
          <p:cNvPr id="625" name="Google Shape;625;p3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Data Splitting &amp; Batch Processing</a:t>
            </a:r>
            <a:endParaRPr/>
          </a:p>
          <a:p>
            <a:pPr indent="-342900" lvl="0" marL="457200" rtl="0" algn="l">
              <a:spcBef>
                <a:spcPts val="0"/>
              </a:spcBef>
              <a:spcAft>
                <a:spcPts val="0"/>
              </a:spcAft>
              <a:buSzPts val="1800"/>
              <a:buChar char="-"/>
            </a:pPr>
            <a:r>
              <a:rPr lang="en-US"/>
              <a:t>R</a:t>
            </a:r>
            <a:r>
              <a:rPr lang="en-US"/>
              <a:t>esize</a:t>
            </a:r>
            <a:endParaRPr/>
          </a:p>
          <a:p>
            <a:pPr indent="-342900" lvl="0" marL="457200" rtl="0" algn="l">
              <a:spcBef>
                <a:spcPts val="0"/>
              </a:spcBef>
              <a:spcAft>
                <a:spcPts val="0"/>
              </a:spcAft>
              <a:buSzPts val="1800"/>
              <a:buChar char="-"/>
            </a:pPr>
            <a:r>
              <a:rPr lang="en-US"/>
              <a:t>Normalization</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342900" lvl="0" marL="457200" rtl="0" algn="l">
              <a:spcBef>
                <a:spcPts val="700"/>
              </a:spcBef>
              <a:spcAft>
                <a:spcPts val="0"/>
              </a:spcAft>
              <a:buSzPts val="1800"/>
              <a:buChar char="-"/>
            </a:pPr>
            <a:r>
              <a:rPr lang="en-US"/>
              <a:t>Canny Edge Detecti</a:t>
            </a:r>
            <a:r>
              <a:rPr lang="en-US"/>
              <a:t>on</a:t>
            </a:r>
            <a:endParaRPr/>
          </a:p>
          <a:p>
            <a:pPr indent="0" lvl="0" marL="0" rtl="0" algn="l">
              <a:spcBef>
                <a:spcPts val="700"/>
              </a:spcBef>
              <a:spcAft>
                <a:spcPts val="0"/>
              </a:spcAft>
              <a:buNone/>
            </a:pPr>
            <a:r>
              <a:t/>
            </a:r>
            <a:endParaRPr/>
          </a:p>
        </p:txBody>
      </p:sp>
      <p:pic>
        <p:nvPicPr>
          <p:cNvPr id="626" name="Google Shape;626;p32"/>
          <p:cNvPicPr preferRelativeResize="0"/>
          <p:nvPr/>
        </p:nvPicPr>
        <p:blipFill>
          <a:blip r:embed="rId3">
            <a:alphaModFix/>
          </a:blip>
          <a:stretch>
            <a:fillRect/>
          </a:stretch>
        </p:blipFill>
        <p:spPr>
          <a:xfrm>
            <a:off x="1263488" y="2637975"/>
            <a:ext cx="6617025" cy="839800"/>
          </a:xfrm>
          <a:prstGeom prst="rect">
            <a:avLst/>
          </a:prstGeom>
          <a:noFill/>
          <a:ln>
            <a:noFill/>
          </a:ln>
        </p:spPr>
      </p:pic>
      <p:pic>
        <p:nvPicPr>
          <p:cNvPr id="627" name="Google Shape;627;p32"/>
          <p:cNvPicPr preferRelativeResize="0"/>
          <p:nvPr/>
        </p:nvPicPr>
        <p:blipFill>
          <a:blip r:embed="rId4">
            <a:alphaModFix/>
          </a:blip>
          <a:stretch>
            <a:fillRect/>
          </a:stretch>
        </p:blipFill>
        <p:spPr>
          <a:xfrm>
            <a:off x="1524517" y="4284850"/>
            <a:ext cx="3018533" cy="2263900"/>
          </a:xfrm>
          <a:prstGeom prst="rect">
            <a:avLst/>
          </a:prstGeom>
          <a:noFill/>
          <a:ln>
            <a:noFill/>
          </a:ln>
        </p:spPr>
      </p:pic>
      <p:pic>
        <p:nvPicPr>
          <p:cNvPr id="628" name="Google Shape;628;p32"/>
          <p:cNvPicPr preferRelativeResize="0"/>
          <p:nvPr/>
        </p:nvPicPr>
        <p:blipFill>
          <a:blip r:embed="rId5">
            <a:alphaModFix/>
          </a:blip>
          <a:stretch>
            <a:fillRect/>
          </a:stretch>
        </p:blipFill>
        <p:spPr>
          <a:xfrm>
            <a:off x="4543050" y="4284861"/>
            <a:ext cx="3018525" cy="22638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34" name="Google Shape;634;p33"/>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Different features tested: </a:t>
            </a:r>
            <a:endParaRPr/>
          </a:p>
          <a:p>
            <a:pPr indent="-342900" lvl="0" marL="914400" rtl="0" algn="l">
              <a:spcBef>
                <a:spcPts val="0"/>
              </a:spcBef>
              <a:spcAft>
                <a:spcPts val="0"/>
              </a:spcAft>
              <a:buSzPts val="1800"/>
              <a:buChar char="-"/>
            </a:pPr>
            <a:r>
              <a:rPr lang="en-US"/>
              <a:t>Contrast (Michelson, RMS)</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342900" lvl="0" marL="914400" rtl="0" algn="l">
              <a:spcBef>
                <a:spcPts val="700"/>
              </a:spcBef>
              <a:spcAft>
                <a:spcPts val="0"/>
              </a:spcAft>
              <a:buSzPts val="1800"/>
              <a:buChar char="-"/>
            </a:pPr>
            <a:r>
              <a:rPr lang="en-US"/>
              <a:t>Skewness: Measure of the </a:t>
            </a:r>
            <a:r>
              <a:rPr lang="en-US"/>
              <a:t>asymmetry</a:t>
            </a:r>
            <a:r>
              <a:rPr lang="en-US"/>
              <a:t> of distribution</a:t>
            </a:r>
            <a:endParaRPr/>
          </a:p>
          <a:p>
            <a:pPr indent="0" lvl="0" marL="914400" rtl="0" algn="l">
              <a:spcBef>
                <a:spcPts val="700"/>
              </a:spcBef>
              <a:spcAft>
                <a:spcPts val="0"/>
              </a:spcAft>
              <a:buNone/>
            </a:pPr>
            <a:r>
              <a:t/>
            </a:r>
            <a:endParaRPr/>
          </a:p>
          <a:p>
            <a:pPr indent="0" lvl="0" marL="914400" rtl="0" algn="l">
              <a:spcBef>
                <a:spcPts val="700"/>
              </a:spcBef>
              <a:spcAft>
                <a:spcPts val="0"/>
              </a:spcAft>
              <a:buNone/>
            </a:pPr>
            <a:r>
              <a:t/>
            </a:r>
            <a:endParaRPr/>
          </a:p>
          <a:p>
            <a:pPr indent="0" lvl="0" marL="0" rtl="0" algn="l">
              <a:spcBef>
                <a:spcPts val="700"/>
              </a:spcBef>
              <a:spcAft>
                <a:spcPts val="0"/>
              </a:spcAft>
              <a:buNone/>
            </a:pPr>
            <a:r>
              <a:t/>
            </a:r>
            <a:endParaRPr/>
          </a:p>
        </p:txBody>
      </p:sp>
      <p:pic>
        <p:nvPicPr>
          <p:cNvPr id="635" name="Google Shape;635;p33"/>
          <p:cNvPicPr preferRelativeResize="0"/>
          <p:nvPr/>
        </p:nvPicPr>
        <p:blipFill>
          <a:blip r:embed="rId3">
            <a:alphaModFix/>
          </a:blip>
          <a:stretch>
            <a:fillRect/>
          </a:stretch>
        </p:blipFill>
        <p:spPr>
          <a:xfrm>
            <a:off x="5650100" y="2197900"/>
            <a:ext cx="2662150" cy="845325"/>
          </a:xfrm>
          <a:prstGeom prst="rect">
            <a:avLst/>
          </a:prstGeom>
          <a:noFill/>
          <a:ln>
            <a:noFill/>
          </a:ln>
        </p:spPr>
      </p:pic>
      <p:pic>
        <p:nvPicPr>
          <p:cNvPr id="636" name="Google Shape;636;p33"/>
          <p:cNvPicPr preferRelativeResize="0"/>
          <p:nvPr/>
        </p:nvPicPr>
        <p:blipFill>
          <a:blip r:embed="rId4">
            <a:alphaModFix/>
          </a:blip>
          <a:stretch>
            <a:fillRect/>
          </a:stretch>
        </p:blipFill>
        <p:spPr>
          <a:xfrm>
            <a:off x="3469425" y="2197901"/>
            <a:ext cx="1897275" cy="845325"/>
          </a:xfrm>
          <a:prstGeom prst="rect">
            <a:avLst/>
          </a:prstGeom>
          <a:noFill/>
          <a:ln>
            <a:noFill/>
          </a:ln>
        </p:spPr>
      </p:pic>
      <p:pic>
        <p:nvPicPr>
          <p:cNvPr id="637" name="Google Shape;637;p33"/>
          <p:cNvPicPr preferRelativeResize="0"/>
          <p:nvPr/>
        </p:nvPicPr>
        <p:blipFill>
          <a:blip r:embed="rId5">
            <a:alphaModFix/>
          </a:blip>
          <a:stretch>
            <a:fillRect/>
          </a:stretch>
        </p:blipFill>
        <p:spPr>
          <a:xfrm>
            <a:off x="523875" y="2271425"/>
            <a:ext cx="2662150" cy="698271"/>
          </a:xfrm>
          <a:prstGeom prst="rect">
            <a:avLst/>
          </a:prstGeom>
          <a:noFill/>
          <a:ln>
            <a:noFill/>
          </a:ln>
        </p:spPr>
      </p:pic>
      <p:pic>
        <p:nvPicPr>
          <p:cNvPr id="638" name="Google Shape;638;p33"/>
          <p:cNvPicPr preferRelativeResize="0"/>
          <p:nvPr/>
        </p:nvPicPr>
        <p:blipFill>
          <a:blip r:embed="rId6">
            <a:alphaModFix/>
          </a:blip>
          <a:stretch>
            <a:fillRect/>
          </a:stretch>
        </p:blipFill>
        <p:spPr>
          <a:xfrm>
            <a:off x="800300" y="4095325"/>
            <a:ext cx="5195451" cy="1856075"/>
          </a:xfrm>
          <a:prstGeom prst="rect">
            <a:avLst/>
          </a:prstGeom>
          <a:noFill/>
          <a:ln>
            <a:noFill/>
          </a:ln>
        </p:spPr>
      </p:pic>
      <p:pic>
        <p:nvPicPr>
          <p:cNvPr id="639" name="Google Shape;639;p33"/>
          <p:cNvPicPr preferRelativeResize="0"/>
          <p:nvPr/>
        </p:nvPicPr>
        <p:blipFill>
          <a:blip r:embed="rId7">
            <a:alphaModFix/>
          </a:blip>
          <a:stretch>
            <a:fillRect/>
          </a:stretch>
        </p:blipFill>
        <p:spPr>
          <a:xfrm>
            <a:off x="6435975" y="3757250"/>
            <a:ext cx="1683275" cy="236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45" name="Google Shape;645;p3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Kurtosis: Measure of the “taildness” of a distribution</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 </a:t>
            </a:r>
            <a:endParaRPr/>
          </a:p>
          <a:p>
            <a:pPr indent="0" lvl="0" marL="0" rtl="0" algn="l">
              <a:spcBef>
                <a:spcPts val="700"/>
              </a:spcBef>
              <a:spcAft>
                <a:spcPts val="0"/>
              </a:spcAft>
              <a:buNone/>
            </a:pPr>
            <a:r>
              <a:t/>
            </a:r>
            <a:endParaRPr/>
          </a:p>
        </p:txBody>
      </p:sp>
      <p:pic>
        <p:nvPicPr>
          <p:cNvPr id="646" name="Google Shape;646;p34"/>
          <p:cNvPicPr preferRelativeResize="0"/>
          <p:nvPr/>
        </p:nvPicPr>
        <p:blipFill>
          <a:blip r:embed="rId3">
            <a:alphaModFix/>
          </a:blip>
          <a:stretch>
            <a:fillRect/>
          </a:stretch>
        </p:blipFill>
        <p:spPr>
          <a:xfrm>
            <a:off x="2641100" y="2612100"/>
            <a:ext cx="3861775" cy="2896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52" name="Google Shape;652;p35"/>
          <p:cNvSpPr txBox="1"/>
          <p:nvPr>
            <p:ph idx="1" type="body"/>
          </p:nvPr>
        </p:nvSpPr>
        <p:spPr>
          <a:xfrm>
            <a:off x="457200" y="990600"/>
            <a:ext cx="8229600" cy="56049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Haralick: Used to describe the “texture” of an image </a:t>
            </a:r>
            <a:endParaRPr/>
          </a:p>
          <a:p>
            <a:pPr indent="-342900" lvl="0" marL="914400" rtl="0" algn="l">
              <a:spcBef>
                <a:spcPts val="0"/>
              </a:spcBef>
              <a:spcAft>
                <a:spcPts val="0"/>
              </a:spcAft>
              <a:buSzPts val="1800"/>
              <a:buChar char="-"/>
            </a:pPr>
            <a:r>
              <a:rPr lang="en-US"/>
              <a:t>D</a:t>
            </a:r>
            <a:r>
              <a:rPr lang="en-US"/>
              <a:t>erived from the Gray Level Co-occurrence Matrix (GLCM), that records how many times two gray-level pixels adjacent to each other appear [2]</a:t>
            </a:r>
            <a:endParaRPr/>
          </a:p>
          <a:p>
            <a:pPr indent="0" lvl="0" marL="914400" rtl="0" algn="l">
              <a:spcBef>
                <a:spcPts val="700"/>
              </a:spcBef>
              <a:spcAft>
                <a:spcPts val="0"/>
              </a:spcAft>
              <a:buNone/>
            </a:pPr>
            <a:r>
              <a:t/>
            </a:r>
            <a:endParaRPr/>
          </a:p>
        </p:txBody>
      </p:sp>
      <p:pic>
        <p:nvPicPr>
          <p:cNvPr id="653" name="Google Shape;653;p35"/>
          <p:cNvPicPr preferRelativeResize="0"/>
          <p:nvPr/>
        </p:nvPicPr>
        <p:blipFill>
          <a:blip r:embed="rId3">
            <a:alphaModFix/>
          </a:blip>
          <a:stretch>
            <a:fillRect/>
          </a:stretch>
        </p:blipFill>
        <p:spPr>
          <a:xfrm>
            <a:off x="1468688" y="4138525"/>
            <a:ext cx="6206624" cy="1710700"/>
          </a:xfrm>
          <a:prstGeom prst="rect">
            <a:avLst/>
          </a:prstGeom>
          <a:noFill/>
          <a:ln>
            <a:noFill/>
          </a:ln>
        </p:spPr>
      </p:pic>
      <p:sp>
        <p:nvSpPr>
          <p:cNvPr id="654" name="Google Shape;654;p35"/>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[2] Haralick texture. https://cvexplained.wordpress.com/2020/07/22/10-6-haralick-texture/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