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fdbf5361ae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fdbf5361ae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fdbf5361ae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fdbf5361ae_0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fdbf5361ae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fdbf5361ae_0_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fdbf5361ae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fdbf5361ae_0_1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fdbf5361ae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fdbf5361ae_0_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fdbf5361ae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fdbf5361ae_0_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fdbf5361ae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fdbf5361ae_0_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fdbf5361ae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fdbf5361ae_0_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fdbf5361ae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fdbf5361ae_0_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fdbf5361ae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fdbf5361ae_0_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fdbf5361ae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1fdbf5361ae_0_1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fdbf5361ae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fdbf5361ae_0_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fdbf5361ae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fdbf5361ae_0_1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fdbf5361ae_0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fdbf5361ae_0_1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fdbf5361ae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fdbf5361ae_0_1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fdbf5361ae_0_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1fdbf5361ae_0_1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fdbf5361ae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fdbf5361ae_0_1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fdbf5361ae_0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fdbf5361ae_0_1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fdbf5361ae_0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fdbf5361ae_0_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fdbf5361ae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fdbf5361ae_0_1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fdbf5361ae_0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fdbf5361ae_0_1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fdbf5361a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fdbf5361ae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fdbf5361ae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fdbf5361ae_0_1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fdbf5361ae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fdbf5361ae_0_1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fdbf5361ae_0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fdbf5361ae_0_1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fdbf5361ae_0_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1fdbf5361ae_0_1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fdbf5361ae_0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fdbf5361ae_0_1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fdbf5361ae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fdbf5361ae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fdbf5361ae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fdbf5361ae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fdbf5361ae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fdbf5361ae_0_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fdbf5361ae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fdbf5361ae_0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fdbf5361ae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fdbf5361ae_0_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fdbf5361ae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fdbf5361ae_0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x">
  <p:cSld name="TITLE_AND_BODY">
    <p:spTree>
      <p:nvGrpSpPr>
        <p:cNvPr id="11" name="Shape 11"/>
        <p:cNvGrpSpPr/>
        <p:nvPr/>
      </p:nvGrpSpPr>
      <p:grpSpPr>
        <a:xfrm>
          <a:off x="0" y="0"/>
          <a:ext cx="0" cy="0"/>
          <a:chOff x="0" y="0"/>
          <a:chExt cx="0" cy="0"/>
        </a:xfrm>
      </p:grpSpPr>
      <p:cxnSp>
        <p:nvCxnSpPr>
          <p:cNvPr id="12" name="Google Shape;12;p2"/>
          <p:cNvCxnSpPr/>
          <p:nvPr/>
        </p:nvCxnSpPr>
        <p:spPr>
          <a:xfrm>
            <a:off x="474663" y="3581400"/>
            <a:ext cx="8193087" cy="1589"/>
          </a:xfrm>
          <a:prstGeom prst="straightConnector1">
            <a:avLst/>
          </a:prstGeom>
          <a:noFill/>
          <a:ln cap="flat" cmpd="sng" w="57225">
            <a:solidFill>
              <a:srgbClr val="FF0000"/>
            </a:solidFill>
            <a:prstDash val="solid"/>
            <a:miter lim="8000"/>
            <a:headEnd len="sm" w="sm" type="none"/>
            <a:tailEnd len="sm" w="sm" type="none"/>
          </a:ln>
        </p:spPr>
      </p:cxnSp>
      <p:sp>
        <p:nvSpPr>
          <p:cNvPr id="13" name="Google Shape;13;p2"/>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800"/>
              <a:buFont typeface="Calibri"/>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4" name="Google Shape;14;p2"/>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888888"/>
              </a:buClr>
              <a:buSzPts val="3200"/>
              <a:buFont typeface="Calibri"/>
              <a:buNone/>
              <a:defRPr>
                <a:solidFill>
                  <a:srgbClr val="888888"/>
                </a:solidFill>
              </a:defRPr>
            </a:lvl1pPr>
            <a:lvl2pPr indent="-228600" lvl="1" marL="914400" algn="ctr">
              <a:lnSpc>
                <a:spcPct val="100000"/>
              </a:lnSpc>
              <a:spcBef>
                <a:spcPts val="700"/>
              </a:spcBef>
              <a:spcAft>
                <a:spcPts val="0"/>
              </a:spcAft>
              <a:buClr>
                <a:srgbClr val="888888"/>
              </a:buClr>
              <a:buSzPts val="3200"/>
              <a:buFont typeface="Calibri"/>
              <a:buNone/>
              <a:defRPr>
                <a:solidFill>
                  <a:srgbClr val="888888"/>
                </a:solidFill>
              </a:defRPr>
            </a:lvl2pPr>
            <a:lvl3pPr indent="-228600" lvl="2" marL="1371600" algn="ctr">
              <a:lnSpc>
                <a:spcPct val="100000"/>
              </a:lnSpc>
              <a:spcBef>
                <a:spcPts val="700"/>
              </a:spcBef>
              <a:spcAft>
                <a:spcPts val="0"/>
              </a:spcAft>
              <a:buClr>
                <a:srgbClr val="888888"/>
              </a:buClr>
              <a:buSzPts val="3200"/>
              <a:buFont typeface="Calibri"/>
              <a:buNone/>
              <a:defRPr>
                <a:solidFill>
                  <a:srgbClr val="888888"/>
                </a:solidFill>
              </a:defRPr>
            </a:lvl3pPr>
            <a:lvl4pPr indent="-228600" lvl="3" marL="1828800" algn="ctr">
              <a:lnSpc>
                <a:spcPct val="100000"/>
              </a:lnSpc>
              <a:spcBef>
                <a:spcPts val="700"/>
              </a:spcBef>
              <a:spcAft>
                <a:spcPts val="0"/>
              </a:spcAft>
              <a:buClr>
                <a:srgbClr val="888888"/>
              </a:buClr>
              <a:buSzPts val="3200"/>
              <a:buFont typeface="Calibri"/>
              <a:buNone/>
              <a:defRPr>
                <a:solidFill>
                  <a:srgbClr val="888888"/>
                </a:solidFill>
              </a:defRPr>
            </a:lvl4pPr>
            <a:lvl5pPr indent="-228600" lvl="4" marL="2286000" algn="ctr">
              <a:lnSpc>
                <a:spcPct val="100000"/>
              </a:lnSpc>
              <a:spcBef>
                <a:spcPts val="700"/>
              </a:spcBef>
              <a:spcAft>
                <a:spcPts val="0"/>
              </a:spcAft>
              <a:buClr>
                <a:srgbClr val="888888"/>
              </a:buClr>
              <a:buSzPts val="3200"/>
              <a:buFont typeface="Calibri"/>
              <a:buNone/>
              <a:defRPr>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5" name="Google Shape;15;p2"/>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9" name="Shape 49"/>
        <p:cNvGrpSpPr/>
        <p:nvPr/>
      </p:nvGrpSpPr>
      <p:grpSpPr>
        <a:xfrm>
          <a:off x="0" y="0"/>
          <a:ext cx="0" cy="0"/>
          <a:chOff x="0" y="0"/>
          <a:chExt cx="0" cy="0"/>
        </a:xfrm>
      </p:grpSpPr>
      <p:sp>
        <p:nvSpPr>
          <p:cNvPr id="50" name="Google Shape;50;p11"/>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11"/>
          <p:cNvSpPr txBox="1"/>
          <p:nvPr>
            <p:ph type="title"/>
          </p:nvPr>
        </p:nvSpPr>
        <p:spPr>
          <a:xfrm>
            <a:off x="1792288" y="4800600"/>
            <a:ext cx="5486401"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2" name="Google Shape;52;p11"/>
          <p:cNvSpPr/>
          <p:nvPr>
            <p:ph idx="2" type="pic"/>
          </p:nvPr>
        </p:nvSpPr>
        <p:spPr>
          <a:xfrm>
            <a:off x="1792288" y="612775"/>
            <a:ext cx="5486401" cy="4114800"/>
          </a:xfrm>
          <a:prstGeom prst="rect">
            <a:avLst/>
          </a:prstGeom>
          <a:noFill/>
          <a:ln>
            <a:noFill/>
          </a:ln>
        </p:spPr>
      </p:sp>
      <p:sp>
        <p:nvSpPr>
          <p:cNvPr id="53" name="Google Shape;53;p11"/>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4" name="Shape 54"/>
        <p:cNvGrpSpPr/>
        <p:nvPr/>
      </p:nvGrpSpPr>
      <p:grpSpPr>
        <a:xfrm>
          <a:off x="0" y="0"/>
          <a:ext cx="0" cy="0"/>
          <a:chOff x="0" y="0"/>
          <a:chExt cx="0" cy="0"/>
        </a:xfrm>
      </p:grpSpPr>
      <p:sp>
        <p:nvSpPr>
          <p:cNvPr id="55" name="Google Shape;55;p12"/>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12"/>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7" name="Google Shape;57;p12"/>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2">
    <p:spTree>
      <p:nvGrpSpPr>
        <p:cNvPr id="58" name="Shape 58"/>
        <p:cNvGrpSpPr/>
        <p:nvPr/>
      </p:nvGrpSpPr>
      <p:grpSpPr>
        <a:xfrm>
          <a:off x="0" y="0"/>
          <a:ext cx="0" cy="0"/>
          <a:chOff x="0" y="0"/>
          <a:chExt cx="0" cy="0"/>
        </a:xfrm>
      </p:grpSpPr>
      <p:sp>
        <p:nvSpPr>
          <p:cNvPr id="59" name="Google Shape;59;p13"/>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13"/>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1" name="Google Shape;61;p13"/>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2">
    <p:spTree>
      <p:nvGrpSpPr>
        <p:cNvPr id="62" name="Shape 62"/>
        <p:cNvGrpSpPr/>
        <p:nvPr/>
      </p:nvGrpSpPr>
      <p:grpSpPr>
        <a:xfrm>
          <a:off x="0" y="0"/>
          <a:ext cx="0" cy="0"/>
          <a:chOff x="0" y="0"/>
          <a:chExt cx="0" cy="0"/>
        </a:xfrm>
      </p:grpSpPr>
      <p:cxnSp>
        <p:nvCxnSpPr>
          <p:cNvPr id="63" name="Google Shape;63;p14"/>
          <p:cNvCxnSpPr/>
          <p:nvPr/>
        </p:nvCxnSpPr>
        <p:spPr>
          <a:xfrm>
            <a:off x="474663" y="4418012"/>
            <a:ext cx="8193087" cy="1588"/>
          </a:xfrm>
          <a:prstGeom prst="straightConnector1">
            <a:avLst/>
          </a:prstGeom>
          <a:noFill/>
          <a:ln cap="flat" cmpd="sng" w="57225">
            <a:solidFill>
              <a:srgbClr val="FF0000"/>
            </a:solidFill>
            <a:prstDash val="solid"/>
            <a:miter lim="8000"/>
            <a:headEnd len="sm" w="sm" type="none"/>
            <a:tailEnd len="sm" w="sm" type="none"/>
          </a:ln>
        </p:spPr>
      </p:cxnSp>
      <p:sp>
        <p:nvSpPr>
          <p:cNvPr id="64" name="Google Shape;64;p14"/>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Calibri"/>
              <a:buNone/>
              <a:defRPr sz="4000" cap="none"/>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5" name="Google Shape;65;p14"/>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6" name="Google Shape;66;p14"/>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2">
    <p:spTree>
      <p:nvGrpSpPr>
        <p:cNvPr id="67" name="Shape 67"/>
        <p:cNvGrpSpPr/>
        <p:nvPr/>
      </p:nvGrpSpPr>
      <p:grpSpPr>
        <a:xfrm>
          <a:off x="0" y="0"/>
          <a:ext cx="0" cy="0"/>
          <a:chOff x="0" y="0"/>
          <a:chExt cx="0" cy="0"/>
        </a:xfrm>
      </p:grpSpPr>
      <p:sp>
        <p:nvSpPr>
          <p:cNvPr id="68" name="Google Shape;68;p15"/>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9" name="Google Shape;69;p15"/>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0" name="Google Shape;70;p15"/>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2">
    <p:spTree>
      <p:nvGrpSpPr>
        <p:cNvPr id="71" name="Shape 71"/>
        <p:cNvGrpSpPr/>
        <p:nvPr/>
      </p:nvGrpSpPr>
      <p:grpSpPr>
        <a:xfrm>
          <a:off x="0" y="0"/>
          <a:ext cx="0" cy="0"/>
          <a:chOff x="0" y="0"/>
          <a:chExt cx="0" cy="0"/>
        </a:xfrm>
      </p:grpSpPr>
      <p:sp>
        <p:nvSpPr>
          <p:cNvPr id="72" name="Google Shape;72;p16"/>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3" name="Google Shape;73;p16"/>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4" name="Google Shape;74;p16"/>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5" name="Google Shape;75;p16"/>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2">
    <p:spTree>
      <p:nvGrpSpPr>
        <p:cNvPr id="76" name="Shape 76"/>
        <p:cNvGrpSpPr/>
        <p:nvPr/>
      </p:nvGrpSpPr>
      <p:grpSpPr>
        <a:xfrm>
          <a:off x="0" y="0"/>
          <a:ext cx="0" cy="0"/>
          <a:chOff x="0" y="0"/>
          <a:chExt cx="0" cy="0"/>
        </a:xfrm>
      </p:grpSpPr>
      <p:sp>
        <p:nvSpPr>
          <p:cNvPr id="77" name="Google Shape;77;p17"/>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8" name="Google Shape;78;p17"/>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2">
    <p:spTree>
      <p:nvGrpSpPr>
        <p:cNvPr id="79" name="Shape 79"/>
        <p:cNvGrpSpPr/>
        <p:nvPr/>
      </p:nvGrpSpPr>
      <p:grpSpPr>
        <a:xfrm>
          <a:off x="0" y="0"/>
          <a:ext cx="0" cy="0"/>
          <a:chOff x="0" y="0"/>
          <a:chExt cx="0" cy="0"/>
        </a:xfrm>
      </p:grpSpPr>
      <p:sp>
        <p:nvSpPr>
          <p:cNvPr id="80" name="Google Shape;80;p18"/>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2">
    <p:spTree>
      <p:nvGrpSpPr>
        <p:cNvPr id="81" name="Shape 81"/>
        <p:cNvGrpSpPr/>
        <p:nvPr/>
      </p:nvGrpSpPr>
      <p:grpSpPr>
        <a:xfrm>
          <a:off x="0" y="0"/>
          <a:ext cx="0" cy="0"/>
          <a:chOff x="0" y="0"/>
          <a:chExt cx="0" cy="0"/>
        </a:xfrm>
      </p:grpSpPr>
      <p:sp>
        <p:nvSpPr>
          <p:cNvPr id="82" name="Google Shape;82;p19"/>
          <p:cNvSpPr txBox="1"/>
          <p:nvPr>
            <p:ph type="title"/>
          </p:nvPr>
        </p:nvSpPr>
        <p:spPr>
          <a:xfrm>
            <a:off x="457200" y="273050"/>
            <a:ext cx="3008314"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 name="Google Shape;83;p19"/>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84" name="Google Shape;84;p19"/>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85" name="Google Shape;85;p19"/>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86" name="Shape 86"/>
        <p:cNvGrpSpPr/>
        <p:nvPr/>
      </p:nvGrpSpPr>
      <p:grpSpPr>
        <a:xfrm>
          <a:off x="0" y="0"/>
          <a:ext cx="0" cy="0"/>
          <a:chOff x="0" y="0"/>
          <a:chExt cx="0" cy="0"/>
        </a:xfrm>
      </p:grpSpPr>
      <p:sp>
        <p:nvSpPr>
          <p:cNvPr id="87" name="Google Shape;87;p20"/>
          <p:cNvSpPr txBox="1"/>
          <p:nvPr>
            <p:ph type="title"/>
          </p:nvPr>
        </p:nvSpPr>
        <p:spPr>
          <a:xfrm>
            <a:off x="1792288" y="4800600"/>
            <a:ext cx="5486401"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8" name="Google Shape;88;p20"/>
          <p:cNvSpPr/>
          <p:nvPr>
            <p:ph idx="2" type="pic"/>
          </p:nvPr>
        </p:nvSpPr>
        <p:spPr>
          <a:xfrm>
            <a:off x="1792288" y="612775"/>
            <a:ext cx="5486401" cy="4114800"/>
          </a:xfrm>
          <a:prstGeom prst="rect">
            <a:avLst/>
          </a:prstGeom>
          <a:noFill/>
          <a:ln>
            <a:noFill/>
          </a:ln>
        </p:spPr>
      </p:sp>
      <p:sp>
        <p:nvSpPr>
          <p:cNvPr id="89" name="Google Shape;89;p20"/>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0" name="Google Shape;90;p20"/>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16" name="Shape 16"/>
        <p:cNvGrpSpPr/>
        <p:nvPr/>
      </p:nvGrpSpPr>
      <p:grpSpPr>
        <a:xfrm>
          <a:off x="0" y="0"/>
          <a:ext cx="0" cy="0"/>
          <a:chOff x="0" y="0"/>
          <a:chExt cx="0" cy="0"/>
        </a:xfrm>
      </p:grpSpPr>
      <p:cxnSp>
        <p:nvCxnSpPr>
          <p:cNvPr id="17" name="Google Shape;17;p3"/>
          <p:cNvCxnSpPr/>
          <p:nvPr/>
        </p:nvCxnSpPr>
        <p:spPr>
          <a:xfrm>
            <a:off x="474663" y="836612"/>
            <a:ext cx="7069137" cy="1588"/>
          </a:xfrm>
          <a:prstGeom prst="straightConnector1">
            <a:avLst/>
          </a:prstGeom>
          <a:noFill/>
          <a:ln cap="flat" cmpd="sng" w="50800">
            <a:solidFill>
              <a:srgbClr val="FF0000"/>
            </a:solidFill>
            <a:prstDash val="solid"/>
            <a:miter lim="8000"/>
            <a:headEnd len="sm" w="sm" type="none"/>
            <a:tailEnd len="sm" w="sm" type="none"/>
          </a:ln>
        </p:spPr>
      </p:cxnSp>
      <p:sp>
        <p:nvSpPr>
          <p:cNvPr id="18" name="Google Shape;18;p3"/>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pic>
        <p:nvPicPr>
          <p:cNvPr descr="Picture 10" id="19" name="Google Shape;19;p3"/>
          <p:cNvPicPr preferRelativeResize="0"/>
          <p:nvPr/>
        </p:nvPicPr>
        <p:blipFill rotWithShape="1">
          <a:blip r:embed="rId2">
            <a:alphaModFix/>
          </a:blip>
          <a:srcRect b="0" l="0" r="0" t="0"/>
          <a:stretch/>
        </p:blipFill>
        <p:spPr>
          <a:xfrm>
            <a:off x="7606800" y="630000"/>
            <a:ext cx="1080000" cy="240752"/>
          </a:xfrm>
          <a:prstGeom prst="rect">
            <a:avLst/>
          </a:prstGeom>
          <a:noFill/>
          <a:ln>
            <a:noFill/>
          </a:ln>
        </p:spPr>
      </p:pic>
      <p:sp>
        <p:nvSpPr>
          <p:cNvPr id="20" name="Google Shape;20;p3"/>
          <p:cNvSpPr txBox="1"/>
          <p:nvPr>
            <p:ph type="title"/>
          </p:nvPr>
        </p:nvSpPr>
        <p:spPr>
          <a:xfrm>
            <a:off x="457200" y="274638"/>
            <a:ext cx="7086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1" name="Google Shape;21;p3"/>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2">
    <p:spTree>
      <p:nvGrpSpPr>
        <p:cNvPr id="91" name="Shape 91"/>
        <p:cNvGrpSpPr/>
        <p:nvPr/>
      </p:nvGrpSpPr>
      <p:grpSpPr>
        <a:xfrm>
          <a:off x="0" y="0"/>
          <a:ext cx="0" cy="0"/>
          <a:chOff x="0" y="0"/>
          <a:chExt cx="0" cy="0"/>
        </a:xfrm>
      </p:grpSpPr>
      <p:sp>
        <p:nvSpPr>
          <p:cNvPr id="92" name="Google Shape;92;p21"/>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3" name="Google Shape;93;p21"/>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4" name="Google Shape;94;p21"/>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Slide" showMasterSp="0">
  <p:cSld name="31_Title Slide">
    <p:spTree>
      <p:nvGrpSpPr>
        <p:cNvPr id="95" name="Shape 95"/>
        <p:cNvGrpSpPr/>
        <p:nvPr/>
      </p:nvGrpSpPr>
      <p:grpSpPr>
        <a:xfrm>
          <a:off x="0" y="0"/>
          <a:ext cx="0" cy="0"/>
          <a:chOff x="0" y="0"/>
          <a:chExt cx="0" cy="0"/>
        </a:xfrm>
      </p:grpSpPr>
      <p:sp>
        <p:nvSpPr>
          <p:cNvPr id="96" name="Google Shape;96;p22"/>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7" name="Google Shape;97;p22"/>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00458A"/>
              </a:buClr>
              <a:buSzPts val="3200"/>
              <a:buFont typeface="Arial"/>
              <a:buNone/>
              <a:defRPr b="1">
                <a:solidFill>
                  <a:srgbClr val="00458A"/>
                </a:solidFill>
                <a:latin typeface="Arial"/>
                <a:ea typeface="Arial"/>
                <a:cs typeface="Arial"/>
                <a:sym typeface="Arial"/>
              </a:defRPr>
            </a:lvl1pPr>
            <a:lvl2pPr indent="-431800" lvl="1" marL="9144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2pPr>
            <a:lvl3pPr indent="-431800" lvl="2" marL="13716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3pPr>
            <a:lvl4pPr indent="-431800" lvl="3" marL="18288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4pPr>
            <a:lvl5pPr indent="-431800" lvl="4" marL="22860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8" name="Google Shape;98;p22"/>
          <p:cNvSpPr/>
          <p:nvPr/>
        </p:nvSpPr>
        <p:spPr>
          <a:xfrm>
            <a:off x="1771" y="4101188"/>
            <a:ext cx="5904002"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22"/>
          <p:cNvSpPr/>
          <p:nvPr/>
        </p:nvSpPr>
        <p:spPr>
          <a:xfrm>
            <a:off x="8839200" y="4101188"/>
            <a:ext cx="304800" cy="114561"/>
          </a:xfrm>
          <a:prstGeom prst="rect">
            <a:avLst/>
          </a:prstGeom>
          <a:solidFill>
            <a:srgbClr val="00458A"/>
          </a:solidFill>
          <a:ln cap="rnd" cmpd="sng" w="9525">
            <a:solidFill>
              <a:srgbClr val="00458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22"/>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22"/>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Institut für Medizintechnische Systeme</a:t>
            </a:r>
            <a:endParaRPr/>
          </a:p>
        </p:txBody>
      </p:sp>
      <p:sp>
        <p:nvSpPr>
          <p:cNvPr id="102" name="Google Shape;102;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 name="Google Shape;106;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 name="Google Shape;108;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 name="Google Shape;109;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 name="Google Shape;110;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2" name="Google Shape;112;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 name="Google Shape;113;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4" name="Google Shape;114;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5" name="Google Shape;115;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6" name="Google Shape;116;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8" name="Google Shape;118;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2" name="Google Shape;122;p22"/>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3" name="Google Shape;123;p22"/>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22"/>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p22"/>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6" name="Google Shape;126;p22"/>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7" name="Google Shape;127;p22"/>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22"/>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 name="Google Shape;129;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0" name="Google Shape;130;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1" name="Google Shape;131;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 name="Google Shape;132;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 name="Google Shape;136;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9" name="Google Shape;139;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0" name="Google Shape;140;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 name="Google Shape;141;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 name="Google Shape;143;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6" name="Google Shape;146;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7" name="Google Shape;147;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22"/>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22"/>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51" name="Google Shape;151;p22"/>
          <p:cNvGrpSpPr/>
          <p:nvPr/>
        </p:nvGrpSpPr>
        <p:grpSpPr>
          <a:xfrm>
            <a:off x="842883" y="845865"/>
            <a:ext cx="4240103" cy="1152136"/>
            <a:chOff x="0" y="0"/>
            <a:chExt cx="4240101" cy="1152135"/>
          </a:xfrm>
        </p:grpSpPr>
        <p:sp>
          <p:nvSpPr>
            <p:cNvPr id="152" name="Google Shape;152;p22"/>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3" name="Google Shape;153;p22"/>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4" name="Google Shape;154;p22"/>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5" name="Google Shape;155;p22"/>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p22"/>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7" name="Google Shape;157;p22"/>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8" name="Google Shape;158;p22"/>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9" name="Google Shape;159;p22"/>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p22"/>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22"/>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22"/>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22"/>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4" name="Google Shape;164;p22"/>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5" name="Google Shape;165;p22"/>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6" name="Google Shape;166;p22"/>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7" name="Google Shape;167;p22"/>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8" name="Google Shape;168;p22"/>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22"/>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0" name="Google Shape;170;p22"/>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1" name="Google Shape;171;p22"/>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2" name="Google Shape;172;p22"/>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 name="Google Shape;173;p22"/>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p22"/>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22"/>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p22"/>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p22"/>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 name="Google Shape;178;p22"/>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 name="Google Shape;179;p22"/>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 name="Google Shape;180;p22"/>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 name="Google Shape;181;p22"/>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2" name="Google Shape;182;p22"/>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 name="Google Shape;183;p22"/>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22"/>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22"/>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22"/>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 name="Google Shape;187;p22"/>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 name="Google Shape;188;p22"/>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 name="Google Shape;189;p22"/>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 name="Google Shape;190;p22"/>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 name="Google Shape;191;p22"/>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2" name="Google Shape;192;p22"/>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showMasterSp="0">
  <p:cSld name="33_Title Slide">
    <p:spTree>
      <p:nvGrpSpPr>
        <p:cNvPr id="193" name="Shape 193"/>
        <p:cNvGrpSpPr/>
        <p:nvPr/>
      </p:nvGrpSpPr>
      <p:grpSpPr>
        <a:xfrm>
          <a:off x="0" y="0"/>
          <a:ext cx="0" cy="0"/>
          <a:chOff x="0" y="0"/>
          <a:chExt cx="0" cy="0"/>
        </a:xfrm>
      </p:grpSpPr>
      <p:sp>
        <p:nvSpPr>
          <p:cNvPr id="194" name="Google Shape;194;p23"/>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5" name="Google Shape;195;p23"/>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00458A"/>
              </a:buClr>
              <a:buSzPts val="3200"/>
              <a:buFont typeface="Arial"/>
              <a:buNone/>
              <a:defRPr b="1">
                <a:solidFill>
                  <a:srgbClr val="00458A"/>
                </a:solidFill>
                <a:latin typeface="Arial"/>
                <a:ea typeface="Arial"/>
                <a:cs typeface="Arial"/>
                <a:sym typeface="Arial"/>
              </a:defRPr>
            </a:lvl1pPr>
            <a:lvl2pPr indent="-431800" lvl="1" marL="9144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2pPr>
            <a:lvl3pPr indent="-431800" lvl="2" marL="13716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3pPr>
            <a:lvl4pPr indent="-431800" lvl="3" marL="18288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4pPr>
            <a:lvl5pPr indent="-431800" lvl="4" marL="22860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96" name="Google Shape;196;p23"/>
          <p:cNvSpPr/>
          <p:nvPr/>
        </p:nvSpPr>
        <p:spPr>
          <a:xfrm>
            <a:off x="1771" y="4101188"/>
            <a:ext cx="5904002"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 name="Google Shape;197;p23"/>
          <p:cNvSpPr/>
          <p:nvPr/>
        </p:nvSpPr>
        <p:spPr>
          <a:xfrm>
            <a:off x="8839200" y="4101188"/>
            <a:ext cx="304800"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23"/>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23"/>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Institut für Medizintechnische Systeme</a:t>
            </a:r>
            <a:endParaRPr/>
          </a:p>
        </p:txBody>
      </p:sp>
      <p:sp>
        <p:nvSpPr>
          <p:cNvPr id="200" name="Google Shape;200;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 name="Google Shape;201;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 name="Google Shape;202;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 name="Google Shape;203;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4" name="Google Shape;204;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5" name="Google Shape;205;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 name="Google Shape;206;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 name="Google Shape;207;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8" name="Google Shape;208;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 name="Google Shape;209;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0" name="Google Shape;210;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1" name="Google Shape;211;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2" name="Google Shape;212;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3" name="Google Shape;213;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5" name="Google Shape;215;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6" name="Google Shape;216;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7" name="Google Shape;217;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8" name="Google Shape;218;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9" name="Google Shape;219;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23"/>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1" name="Google Shape;221;p23"/>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2" name="Google Shape;222;p23"/>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p23"/>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4" name="Google Shape;224;p23"/>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p23"/>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6" name="Google Shape;226;p23"/>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 name="Google Shape;227;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 name="Google Shape;229;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 name="Google Shape;230;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1" name="Google Shape;231;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4" name="Google Shape;234;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5" name="Google Shape;235;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6" name="Google Shape;236;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7" name="Google Shape;237;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8" name="Google Shape;238;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 name="Google Shape;239;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0" name="Google Shape;240;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2" name="Google Shape;242;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3" name="Google Shape;243;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4" name="Google Shape;244;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5" name="Google Shape;245;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6" name="Google Shape;246;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7" name="Google Shape;247;p23"/>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8" name="Google Shape;248;p23"/>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49" name="Google Shape;249;p23"/>
          <p:cNvGrpSpPr/>
          <p:nvPr/>
        </p:nvGrpSpPr>
        <p:grpSpPr>
          <a:xfrm>
            <a:off x="842883" y="845865"/>
            <a:ext cx="4240103" cy="1152136"/>
            <a:chOff x="0" y="0"/>
            <a:chExt cx="4240101" cy="1152135"/>
          </a:xfrm>
        </p:grpSpPr>
        <p:sp>
          <p:nvSpPr>
            <p:cNvPr id="250" name="Google Shape;250;p23"/>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1" name="Google Shape;251;p23"/>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2" name="Google Shape;252;p23"/>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3" name="Google Shape;253;p23"/>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4" name="Google Shape;254;p23"/>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5" name="Google Shape;255;p23"/>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6" name="Google Shape;256;p23"/>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7" name="Google Shape;257;p23"/>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8" name="Google Shape;258;p23"/>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9" name="Google Shape;259;p23"/>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0" name="Google Shape;260;p23"/>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1" name="Google Shape;261;p23"/>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 name="Google Shape;262;p23"/>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p23"/>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 name="Google Shape;264;p23"/>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 name="Google Shape;265;p23"/>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 name="Google Shape;266;p23"/>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7" name="Google Shape;267;p23"/>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8" name="Google Shape;268;p23"/>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9" name="Google Shape;269;p23"/>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0" name="Google Shape;270;p23"/>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1" name="Google Shape;271;p23"/>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2" name="Google Shape;272;p23"/>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3" name="Google Shape;273;p23"/>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4" name="Google Shape;274;p23"/>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p23"/>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6" name="Google Shape;276;p23"/>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7" name="Google Shape;277;p23"/>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p23"/>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9" name="Google Shape;279;p23"/>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0" name="Google Shape;280;p23"/>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1" name="Google Shape;281;p23"/>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2" name="Google Shape;282;p23"/>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3" name="Google Shape;283;p23"/>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4" name="Google Shape;284;p23"/>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5" name="Google Shape;285;p23"/>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p23"/>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7" name="Google Shape;287;p23"/>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8" name="Google Shape;288;p23"/>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9" name="Google Shape;289;p23"/>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90" name="Google Shape;290;p23"/>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showMasterSp="0">
  <p:cSld name="34_Title Slide">
    <p:spTree>
      <p:nvGrpSpPr>
        <p:cNvPr id="291" name="Shape 291"/>
        <p:cNvGrpSpPr/>
        <p:nvPr/>
      </p:nvGrpSpPr>
      <p:grpSpPr>
        <a:xfrm>
          <a:off x="0" y="0"/>
          <a:ext cx="0" cy="0"/>
          <a:chOff x="0" y="0"/>
          <a:chExt cx="0" cy="0"/>
        </a:xfrm>
      </p:grpSpPr>
      <p:sp>
        <p:nvSpPr>
          <p:cNvPr id="292" name="Google Shape;292;p24"/>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93" name="Google Shape;293;p24"/>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00458A"/>
              </a:buClr>
              <a:buSzPts val="3200"/>
              <a:buFont typeface="Arial"/>
              <a:buNone/>
              <a:defRPr b="1">
                <a:solidFill>
                  <a:srgbClr val="00458A"/>
                </a:solidFill>
                <a:latin typeface="Arial"/>
                <a:ea typeface="Arial"/>
                <a:cs typeface="Arial"/>
                <a:sym typeface="Arial"/>
              </a:defRPr>
            </a:lvl1pPr>
            <a:lvl2pPr indent="-431800" lvl="1" marL="9144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2pPr>
            <a:lvl3pPr indent="-431800" lvl="2" marL="13716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3pPr>
            <a:lvl4pPr indent="-431800" lvl="3" marL="18288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4pPr>
            <a:lvl5pPr indent="-431800" lvl="4" marL="22860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294" name="Google Shape;294;p24"/>
          <p:cNvSpPr/>
          <p:nvPr/>
        </p:nvSpPr>
        <p:spPr>
          <a:xfrm>
            <a:off x="1771" y="4101188"/>
            <a:ext cx="5904002"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5" name="Google Shape;295;p24"/>
          <p:cNvSpPr/>
          <p:nvPr/>
        </p:nvSpPr>
        <p:spPr>
          <a:xfrm>
            <a:off x="8839200" y="4101188"/>
            <a:ext cx="304800"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6" name="Google Shape;296;p24"/>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7" name="Google Shape;297;p24"/>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Institut für Medizintechnische Systeme</a:t>
            </a:r>
            <a:endParaRPr/>
          </a:p>
        </p:txBody>
      </p:sp>
      <p:sp>
        <p:nvSpPr>
          <p:cNvPr id="298" name="Google Shape;298;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9" name="Google Shape;299;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0" name="Google Shape;300;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1" name="Google Shape;301;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2" name="Google Shape;302;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3" name="Google Shape;303;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4" name="Google Shape;304;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5" name="Google Shape;305;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6" name="Google Shape;306;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7" name="Google Shape;307;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8" name="Google Shape;308;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9" name="Google Shape;309;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0" name="Google Shape;310;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2" name="Google Shape;312;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3" name="Google Shape;313;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4" name="Google Shape;314;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6" name="Google Shape;316;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7" name="Google Shape;317;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p24"/>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9" name="Google Shape;319;p24"/>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0" name="Google Shape;320;p24"/>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1" name="Google Shape;321;p24"/>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2" name="Google Shape;322;p24"/>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3" name="Google Shape;323;p24"/>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4" name="Google Shape;324;p24"/>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5" name="Google Shape;325;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7" name="Google Shape;327;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8" name="Google Shape;328;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9" name="Google Shape;329;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0" name="Google Shape;330;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1" name="Google Shape;331;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2" name="Google Shape;332;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3" name="Google Shape;333;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4" name="Google Shape;334;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5" name="Google Shape;335;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6" name="Google Shape;336;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7" name="Google Shape;337;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9" name="Google Shape;339;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0" name="Google Shape;340;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1" name="Google Shape;341;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2" name="Google Shape;342;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3" name="Google Shape;343;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4" name="Google Shape;344;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5" name="Google Shape;345;p24"/>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FF000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6" name="Google Shape;346;p24"/>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FF000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47" name="Google Shape;347;p24"/>
          <p:cNvGrpSpPr/>
          <p:nvPr/>
        </p:nvGrpSpPr>
        <p:grpSpPr>
          <a:xfrm>
            <a:off x="842883" y="845865"/>
            <a:ext cx="4240103" cy="1152136"/>
            <a:chOff x="0" y="0"/>
            <a:chExt cx="4240101" cy="1152135"/>
          </a:xfrm>
        </p:grpSpPr>
        <p:sp>
          <p:nvSpPr>
            <p:cNvPr id="348" name="Google Shape;348;p24"/>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9" name="Google Shape;349;p24"/>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0" name="Google Shape;350;p24"/>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1" name="Google Shape;351;p24"/>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2" name="Google Shape;352;p24"/>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3" name="Google Shape;353;p24"/>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4" name="Google Shape;354;p24"/>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5" name="Google Shape;355;p24"/>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6" name="Google Shape;356;p24"/>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7" name="Google Shape;357;p24"/>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8" name="Google Shape;358;p24"/>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9" name="Google Shape;359;p24"/>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0" name="Google Shape;360;p24"/>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1" name="Google Shape;361;p24"/>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p24"/>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p24"/>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4" name="Google Shape;364;p24"/>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5" name="Google Shape;365;p24"/>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6" name="Google Shape;366;p24"/>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7" name="Google Shape;367;p24"/>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8" name="Google Shape;368;p24"/>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9" name="Google Shape;369;p24"/>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0" name="Google Shape;370;p24"/>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1" name="Google Shape;371;p24"/>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2" name="Google Shape;372;p24"/>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3" name="Google Shape;373;p24"/>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4" name="Google Shape;374;p24"/>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5" name="Google Shape;375;p24"/>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6" name="Google Shape;376;p24"/>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7" name="Google Shape;377;p24"/>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8" name="Google Shape;378;p24"/>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p24"/>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0" name="Google Shape;380;p24"/>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24"/>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2" name="Google Shape;382;p24"/>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 name="Google Shape;383;p24"/>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4" name="Google Shape;384;p24"/>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5" name="Google Shape;385;p24"/>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6" name="Google Shape;386;p24"/>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 name="Google Shape;387;p24"/>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88" name="Google Shape;388;p24"/>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showMasterSp="0">
  <p:cSld name="32_Title Slide">
    <p:spTree>
      <p:nvGrpSpPr>
        <p:cNvPr id="389" name="Shape 389"/>
        <p:cNvGrpSpPr/>
        <p:nvPr/>
      </p:nvGrpSpPr>
      <p:grpSpPr>
        <a:xfrm>
          <a:off x="0" y="0"/>
          <a:ext cx="0" cy="0"/>
          <a:chOff x="0" y="0"/>
          <a:chExt cx="0" cy="0"/>
        </a:xfrm>
      </p:grpSpPr>
      <p:sp>
        <p:nvSpPr>
          <p:cNvPr id="390" name="Google Shape;390;p25"/>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91" name="Google Shape;391;p25"/>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FF0000"/>
              </a:buClr>
              <a:buSzPts val="3200"/>
              <a:buFont typeface="Arial"/>
              <a:buNone/>
              <a:defRPr b="1">
                <a:solidFill>
                  <a:srgbClr val="FF0000"/>
                </a:solidFill>
                <a:latin typeface="Arial"/>
                <a:ea typeface="Arial"/>
                <a:cs typeface="Arial"/>
                <a:sym typeface="Arial"/>
              </a:defRPr>
            </a:lvl1pPr>
            <a:lvl2pPr indent="-431800" lvl="1" marL="9144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2pPr>
            <a:lvl3pPr indent="-431800" lvl="2" marL="13716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3pPr>
            <a:lvl4pPr indent="-431800" lvl="3" marL="18288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4pPr>
            <a:lvl5pPr indent="-431800" lvl="4" marL="22860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92" name="Google Shape;392;p25"/>
          <p:cNvSpPr/>
          <p:nvPr/>
        </p:nvSpPr>
        <p:spPr>
          <a:xfrm>
            <a:off x="1771" y="4101188"/>
            <a:ext cx="5904002" cy="114561"/>
          </a:xfrm>
          <a:prstGeom prst="rect">
            <a:avLst/>
          </a:prstGeom>
          <a:solidFill>
            <a:srgbClr val="00458A"/>
          </a:solidFill>
          <a:ln cap="rnd"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3" name="Google Shape;393;p25"/>
          <p:cNvSpPr/>
          <p:nvPr/>
        </p:nvSpPr>
        <p:spPr>
          <a:xfrm>
            <a:off x="8839200" y="4101188"/>
            <a:ext cx="304800" cy="114561"/>
          </a:xfrm>
          <a:prstGeom prst="rect">
            <a:avLst/>
          </a:prstGeom>
          <a:solidFill>
            <a:srgbClr val="00458A"/>
          </a:solidFill>
          <a:ln cap="rnd" cmpd="sng" w="9525">
            <a:solidFill>
              <a:srgbClr val="00458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25"/>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 name="Google Shape;395;p25"/>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00458A"/>
              </a:buClr>
              <a:buSzPts val="1800"/>
              <a:buFont typeface="Arial"/>
              <a:buNone/>
            </a:pPr>
            <a:r>
              <a:rPr b="1" i="0" lang="en-US" sz="1800" u="none" cap="none" strike="noStrike">
                <a:solidFill>
                  <a:srgbClr val="00458A"/>
                </a:solidFill>
                <a:latin typeface="Arial"/>
                <a:ea typeface="Arial"/>
                <a:cs typeface="Arial"/>
                <a:sym typeface="Arial"/>
              </a:rPr>
              <a:t>Institut für Medizintechnische Systeme</a:t>
            </a:r>
            <a:endParaRPr/>
          </a:p>
        </p:txBody>
      </p:sp>
      <p:sp>
        <p:nvSpPr>
          <p:cNvPr id="396" name="Google Shape;396;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7" name="Google Shape;397;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8" name="Google Shape;398;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9" name="Google Shape;399;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0" name="Google Shape;400;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 name="Google Shape;401;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 name="Google Shape;403;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 name="Google Shape;404;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 name="Google Shape;405;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6" name="Google Shape;406;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 name="Google Shape;407;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8" name="Google Shape;408;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9" name="Google Shape;409;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 name="Google Shape;410;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 name="Google Shape;411;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2" name="Google Shape;412;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 name="Google Shape;413;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4" name="Google Shape;414;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5" name="Google Shape;415;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6" name="Google Shape;416;p25"/>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7" name="Google Shape;417;p25"/>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8" name="Google Shape;418;p25"/>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9" name="Google Shape;419;p25"/>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0" name="Google Shape;420;p25"/>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1" name="Google Shape;421;p25"/>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2" name="Google Shape;422;p25"/>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3" name="Google Shape;423;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4" name="Google Shape;424;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5" name="Google Shape;425;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6" name="Google Shape;426;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7" name="Google Shape;427;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8" name="Google Shape;428;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9" name="Google Shape;429;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0" name="Google Shape;430;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1" name="Google Shape;431;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2" name="Google Shape;432;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3" name="Google Shape;433;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4" name="Google Shape;434;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5" name="Google Shape;435;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6" name="Google Shape;436;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7" name="Google Shape;437;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8" name="Google Shape;438;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9" name="Google Shape;439;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0" name="Google Shape;440;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2" name="Google Shape;442;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3" name="Google Shape;443;p25"/>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4" name="Google Shape;444;p25"/>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445" name="Google Shape;445;p25"/>
          <p:cNvGrpSpPr/>
          <p:nvPr/>
        </p:nvGrpSpPr>
        <p:grpSpPr>
          <a:xfrm>
            <a:off x="842883" y="845865"/>
            <a:ext cx="4240103" cy="1152136"/>
            <a:chOff x="0" y="0"/>
            <a:chExt cx="4240101" cy="1152135"/>
          </a:xfrm>
        </p:grpSpPr>
        <p:sp>
          <p:nvSpPr>
            <p:cNvPr id="446" name="Google Shape;446;p25"/>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7" name="Google Shape;447;p25"/>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8" name="Google Shape;448;p25"/>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9" name="Google Shape;449;p25"/>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0" name="Google Shape;450;p25"/>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1" name="Google Shape;451;p25"/>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2" name="Google Shape;452;p25"/>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3" name="Google Shape;453;p25"/>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4" name="Google Shape;454;p25"/>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5" name="Google Shape;455;p25"/>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6" name="Google Shape;456;p25"/>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7" name="Google Shape;457;p25"/>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8" name="Google Shape;458;p25"/>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9" name="Google Shape;459;p25"/>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0" name="Google Shape;460;p25"/>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1" name="Google Shape;461;p25"/>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2" name="Google Shape;462;p25"/>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3" name="Google Shape;463;p25"/>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4" name="Google Shape;464;p25"/>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5" name="Google Shape;465;p25"/>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6" name="Google Shape;466;p25"/>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7" name="Google Shape;467;p25"/>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8" name="Google Shape;468;p25"/>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9" name="Google Shape;469;p25"/>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0" name="Google Shape;470;p25"/>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1" name="Google Shape;471;p25"/>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2" name="Google Shape;472;p25"/>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3" name="Google Shape;473;p25"/>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4" name="Google Shape;474;p25"/>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5" name="Google Shape;475;p25"/>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6" name="Google Shape;476;p25"/>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7" name="Google Shape;477;p25"/>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8" name="Google Shape;478;p25"/>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9" name="Google Shape;479;p25"/>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0" name="Google Shape;480;p25"/>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1" name="Google Shape;481;p25"/>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2" name="Google Shape;482;p25"/>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3" name="Google Shape;483;p25"/>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4" name="Google Shape;484;p25"/>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5" name="Google Shape;485;p25"/>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86" name="Google Shape;486;p25"/>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Title Slide" showMasterSp="0">
  <p:cSld name="35_Title Slide">
    <p:spTree>
      <p:nvGrpSpPr>
        <p:cNvPr id="487" name="Shape 487"/>
        <p:cNvGrpSpPr/>
        <p:nvPr/>
      </p:nvGrpSpPr>
      <p:grpSpPr>
        <a:xfrm>
          <a:off x="0" y="0"/>
          <a:ext cx="0" cy="0"/>
          <a:chOff x="0" y="0"/>
          <a:chExt cx="0" cy="0"/>
        </a:xfrm>
      </p:grpSpPr>
      <p:sp>
        <p:nvSpPr>
          <p:cNvPr id="488" name="Google Shape;488;p26"/>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0000"/>
              </a:buClr>
              <a:buSzPts val="2000"/>
              <a:buFont typeface="Arial"/>
              <a:buNone/>
              <a:defRPr b="0" sz="2000">
                <a:solidFill>
                  <a:srgbClr val="FF0000"/>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89" name="Google Shape;489;p26"/>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FF0000"/>
              </a:buClr>
              <a:buSzPts val="3200"/>
              <a:buFont typeface="Arial"/>
              <a:buNone/>
              <a:defRPr b="1">
                <a:solidFill>
                  <a:srgbClr val="FF0000"/>
                </a:solidFill>
                <a:latin typeface="Arial"/>
                <a:ea typeface="Arial"/>
                <a:cs typeface="Arial"/>
                <a:sym typeface="Arial"/>
              </a:defRPr>
            </a:lvl1pPr>
            <a:lvl2pPr indent="-431800" lvl="1" marL="9144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2pPr>
            <a:lvl3pPr indent="-431800" lvl="2" marL="13716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3pPr>
            <a:lvl4pPr indent="-431800" lvl="3" marL="18288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4pPr>
            <a:lvl5pPr indent="-431800" lvl="4" marL="22860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90" name="Google Shape;490;p26"/>
          <p:cNvSpPr/>
          <p:nvPr/>
        </p:nvSpPr>
        <p:spPr>
          <a:xfrm>
            <a:off x="1771" y="4101188"/>
            <a:ext cx="5904002" cy="114561"/>
          </a:xfrm>
          <a:prstGeom prst="rect">
            <a:avLst/>
          </a:prstGeom>
          <a:solidFill>
            <a:srgbClr val="00458A"/>
          </a:solidFill>
          <a:ln cap="rnd"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1" name="Google Shape;491;p26"/>
          <p:cNvSpPr/>
          <p:nvPr/>
        </p:nvSpPr>
        <p:spPr>
          <a:xfrm>
            <a:off x="8839200" y="4101188"/>
            <a:ext cx="304800" cy="114561"/>
          </a:xfrm>
          <a:prstGeom prst="rect">
            <a:avLst/>
          </a:prstGeom>
          <a:solidFill>
            <a:srgbClr val="00458A"/>
          </a:solidFill>
          <a:ln cap="rnd" cmpd="sng" w="9525">
            <a:solidFill>
              <a:srgbClr val="00458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2" name="Google Shape;492;p26"/>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3" name="Google Shape;493;p26"/>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00458A"/>
              </a:buClr>
              <a:buSzPts val="1800"/>
              <a:buFont typeface="Arial"/>
              <a:buNone/>
            </a:pPr>
            <a:r>
              <a:rPr b="1" i="0" lang="en-US" sz="1800" u="none" cap="none" strike="noStrike">
                <a:solidFill>
                  <a:srgbClr val="00458A"/>
                </a:solidFill>
                <a:latin typeface="Arial"/>
                <a:ea typeface="Arial"/>
                <a:cs typeface="Arial"/>
                <a:sym typeface="Arial"/>
              </a:rPr>
              <a:t>Institut für Medizintechnische Systeme</a:t>
            </a:r>
            <a:endParaRPr/>
          </a:p>
        </p:txBody>
      </p:sp>
      <p:sp>
        <p:nvSpPr>
          <p:cNvPr id="494" name="Google Shape;494;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5" name="Google Shape;495;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6" name="Google Shape;496;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7" name="Google Shape;497;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8" name="Google Shape;498;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9" name="Google Shape;499;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0" name="Google Shape;500;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1" name="Google Shape;501;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2" name="Google Shape;502;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3" name="Google Shape;503;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4" name="Google Shape;504;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5" name="Google Shape;505;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6" name="Google Shape;506;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7" name="Google Shape;507;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8" name="Google Shape;508;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9" name="Google Shape;509;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0" name="Google Shape;510;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1" name="Google Shape;511;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2" name="Google Shape;512;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3" name="Google Shape;513;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4" name="Google Shape;514;p26"/>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5" name="Google Shape;515;p26"/>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6" name="Google Shape;516;p26"/>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7" name="Google Shape;517;p26"/>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8" name="Google Shape;518;p26"/>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9" name="Google Shape;519;p26"/>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0" name="Google Shape;520;p26"/>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1" name="Google Shape;521;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2" name="Google Shape;522;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3" name="Google Shape;523;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4" name="Google Shape;524;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5" name="Google Shape;525;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6" name="Google Shape;526;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7" name="Google Shape;527;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8" name="Google Shape;528;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9" name="Google Shape;529;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0" name="Google Shape;530;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1" name="Google Shape;531;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2" name="Google Shape;532;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3" name="Google Shape;533;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4" name="Google Shape;534;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5" name="Google Shape;535;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6" name="Google Shape;536;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7" name="Google Shape;537;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8" name="Google Shape;538;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9" name="Google Shape;539;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0" name="Google Shape;540;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1" name="Google Shape;541;p26"/>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2" name="Google Shape;542;p26"/>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43" name="Google Shape;543;p26"/>
          <p:cNvGrpSpPr/>
          <p:nvPr/>
        </p:nvGrpSpPr>
        <p:grpSpPr>
          <a:xfrm>
            <a:off x="842883" y="845865"/>
            <a:ext cx="4240103" cy="1152136"/>
            <a:chOff x="0" y="0"/>
            <a:chExt cx="4240101" cy="1152135"/>
          </a:xfrm>
        </p:grpSpPr>
        <p:sp>
          <p:nvSpPr>
            <p:cNvPr id="544" name="Google Shape;544;p26"/>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5" name="Google Shape;545;p26"/>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6" name="Google Shape;546;p26"/>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7" name="Google Shape;547;p26"/>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8" name="Google Shape;548;p26"/>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9" name="Google Shape;549;p26"/>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0" name="Google Shape;550;p26"/>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1" name="Google Shape;551;p26"/>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2" name="Google Shape;552;p26"/>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3" name="Google Shape;553;p26"/>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4" name="Google Shape;554;p26"/>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5" name="Google Shape;555;p26"/>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6" name="Google Shape;556;p26"/>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7" name="Google Shape;557;p26"/>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8" name="Google Shape;558;p26"/>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9" name="Google Shape;559;p26"/>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0" name="Google Shape;560;p26"/>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1" name="Google Shape;561;p26"/>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2" name="Google Shape;562;p26"/>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3" name="Google Shape;563;p26"/>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4" name="Google Shape;564;p26"/>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5" name="Google Shape;565;p26"/>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6" name="Google Shape;566;p26"/>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7" name="Google Shape;567;p26"/>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8" name="Google Shape;568;p26"/>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9" name="Google Shape;569;p26"/>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0" name="Google Shape;570;p26"/>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1" name="Google Shape;571;p26"/>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2" name="Google Shape;572;p26"/>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3" name="Google Shape;573;p26"/>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4" name="Google Shape;574;p26"/>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5" name="Google Shape;575;p26"/>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6" name="Google Shape;576;p26"/>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7" name="Google Shape;577;p26"/>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8" name="Google Shape;578;p26"/>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9" name="Google Shape;579;p26"/>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0" name="Google Shape;580;p26"/>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1" name="Google Shape;581;p26"/>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2" name="Google Shape;582;p26"/>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3" name="Google Shape;583;p26"/>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84" name="Google Shape;584;p26"/>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4"/>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5" name="Google Shape;25;p4"/>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888888"/>
              </a:buClr>
              <a:buSzPts val="3200"/>
              <a:buFont typeface="Calibri"/>
              <a:buNone/>
              <a:defRPr>
                <a:solidFill>
                  <a:srgbClr val="888888"/>
                </a:solidFill>
              </a:defRPr>
            </a:lvl1pPr>
            <a:lvl2pPr indent="-228600" lvl="1" marL="914400" algn="ctr">
              <a:lnSpc>
                <a:spcPct val="100000"/>
              </a:lnSpc>
              <a:spcBef>
                <a:spcPts val="700"/>
              </a:spcBef>
              <a:spcAft>
                <a:spcPts val="0"/>
              </a:spcAft>
              <a:buClr>
                <a:srgbClr val="888888"/>
              </a:buClr>
              <a:buSzPts val="3200"/>
              <a:buFont typeface="Calibri"/>
              <a:buNone/>
              <a:defRPr>
                <a:solidFill>
                  <a:srgbClr val="888888"/>
                </a:solidFill>
              </a:defRPr>
            </a:lvl2pPr>
            <a:lvl3pPr indent="-228600" lvl="2" marL="1371600" algn="ctr">
              <a:lnSpc>
                <a:spcPct val="100000"/>
              </a:lnSpc>
              <a:spcBef>
                <a:spcPts val="700"/>
              </a:spcBef>
              <a:spcAft>
                <a:spcPts val="0"/>
              </a:spcAft>
              <a:buClr>
                <a:srgbClr val="888888"/>
              </a:buClr>
              <a:buSzPts val="3200"/>
              <a:buFont typeface="Calibri"/>
              <a:buNone/>
              <a:defRPr>
                <a:solidFill>
                  <a:srgbClr val="888888"/>
                </a:solidFill>
              </a:defRPr>
            </a:lvl3pPr>
            <a:lvl4pPr indent="-228600" lvl="3" marL="1828800" algn="ctr">
              <a:lnSpc>
                <a:spcPct val="100000"/>
              </a:lnSpc>
              <a:spcBef>
                <a:spcPts val="700"/>
              </a:spcBef>
              <a:spcAft>
                <a:spcPts val="0"/>
              </a:spcAft>
              <a:buClr>
                <a:srgbClr val="888888"/>
              </a:buClr>
              <a:buSzPts val="3200"/>
              <a:buFont typeface="Calibri"/>
              <a:buNone/>
              <a:defRPr>
                <a:solidFill>
                  <a:srgbClr val="888888"/>
                </a:solidFill>
              </a:defRPr>
            </a:lvl4pPr>
            <a:lvl5pPr indent="-228600" lvl="4" marL="2286000" algn="ctr">
              <a:lnSpc>
                <a:spcPct val="100000"/>
              </a:lnSpc>
              <a:spcBef>
                <a:spcPts val="700"/>
              </a:spcBef>
              <a:spcAft>
                <a:spcPts val="0"/>
              </a:spcAft>
              <a:buClr>
                <a:srgbClr val="888888"/>
              </a:buClr>
              <a:buSzPts val="3200"/>
              <a:buFont typeface="Calibri"/>
              <a:buNone/>
              <a:defRPr>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 name="Shape 26"/>
        <p:cNvGrpSpPr/>
        <p:nvPr/>
      </p:nvGrpSpPr>
      <p:grpSpPr>
        <a:xfrm>
          <a:off x="0" y="0"/>
          <a:ext cx="0" cy="0"/>
          <a:chOff x="0" y="0"/>
          <a:chExt cx="0" cy="0"/>
        </a:xfrm>
      </p:grpSpPr>
      <p:sp>
        <p:nvSpPr>
          <p:cNvPr id="27" name="Google Shape;27;p5"/>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5"/>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Calibri"/>
              <a:buNone/>
              <a:defRPr sz="4000" cap="none"/>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9" name="Google Shape;29;p5"/>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6"/>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32" name="Google Shape;32;p6"/>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3" name="Google Shape;33;p6"/>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4" name="Shape 34"/>
        <p:cNvGrpSpPr/>
        <p:nvPr/>
      </p:nvGrpSpPr>
      <p:grpSpPr>
        <a:xfrm>
          <a:off x="0" y="0"/>
          <a:ext cx="0" cy="0"/>
          <a:chOff x="0" y="0"/>
          <a:chExt cx="0" cy="0"/>
        </a:xfrm>
      </p:grpSpPr>
      <p:sp>
        <p:nvSpPr>
          <p:cNvPr id="35" name="Google Shape;35;p7"/>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7"/>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7" name="Google Shape;37;p7"/>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8" name="Google Shape;38;p7"/>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8"/>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41" name="Google Shape;41;p8"/>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
        <p:nvSpPr>
          <p:cNvPr id="43" name="Google Shape;43;p9"/>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44" name="Shape 44"/>
        <p:cNvGrpSpPr/>
        <p:nvPr/>
      </p:nvGrpSpPr>
      <p:grpSpPr>
        <a:xfrm>
          <a:off x="0" y="0"/>
          <a:ext cx="0" cy="0"/>
          <a:chOff x="0" y="0"/>
          <a:chExt cx="0" cy="0"/>
        </a:xfrm>
      </p:grpSpPr>
      <p:sp>
        <p:nvSpPr>
          <p:cNvPr id="45" name="Google Shape;45;p10"/>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10"/>
          <p:cNvSpPr txBox="1"/>
          <p:nvPr>
            <p:ph type="title"/>
          </p:nvPr>
        </p:nvSpPr>
        <p:spPr>
          <a:xfrm>
            <a:off x="457200" y="273050"/>
            <a:ext cx="3008314"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7" name="Google Shape;47;p10"/>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8" name="Google Shape;48;p10"/>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1"/>
          <p:cNvCxnSpPr/>
          <p:nvPr/>
        </p:nvCxnSpPr>
        <p:spPr>
          <a:xfrm>
            <a:off x="474663" y="836612"/>
            <a:ext cx="7069137" cy="1588"/>
          </a:xfrm>
          <a:prstGeom prst="straightConnector1">
            <a:avLst/>
          </a:prstGeom>
          <a:noFill/>
          <a:ln cap="flat" cmpd="sng" w="50800">
            <a:solidFill>
              <a:srgbClr val="FF0000"/>
            </a:solidFill>
            <a:prstDash val="solid"/>
            <a:miter lim="8000"/>
            <a:headEnd len="sm" w="sm" type="none"/>
            <a:tailEnd len="sm" w="sm" type="none"/>
          </a:ln>
        </p:spPr>
      </p:cxnSp>
      <p:sp>
        <p:nvSpPr>
          <p:cNvPr id="7" name="Google Shape;7;p1"/>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descr="Picture 10" id="8" name="Google Shape;8;p1"/>
          <p:cNvPicPr preferRelativeResize="0"/>
          <p:nvPr/>
        </p:nvPicPr>
        <p:blipFill rotWithShape="1">
          <a:blip r:embed="rId1">
            <a:alphaModFix/>
          </a:blip>
          <a:srcRect b="0" l="0" r="0" t="0"/>
          <a:stretch/>
        </p:blipFill>
        <p:spPr>
          <a:xfrm>
            <a:off x="7606800" y="630000"/>
            <a:ext cx="1080000" cy="240752"/>
          </a:xfrm>
          <a:prstGeom prst="rect">
            <a:avLst/>
          </a:prstGeom>
          <a:noFill/>
          <a:ln>
            <a:noFill/>
          </a:ln>
        </p:spPr>
      </p:pic>
      <p:sp>
        <p:nvSpPr>
          <p:cNvPr id="9" name="Google Shape;9;p1"/>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9pPr>
          </a:lstStyle>
          <a:p/>
        </p:txBody>
      </p:sp>
      <p:sp>
        <p:nvSpPr>
          <p:cNvPr id="10" name="Google Shape;10;p1"/>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7"/>
          <p:cNvSpPr txBox="1"/>
          <p:nvPr>
            <p:ph type="title"/>
          </p:nvPr>
        </p:nvSpPr>
        <p:spPr>
          <a:xfrm>
            <a:off x="685800" y="2130425"/>
            <a:ext cx="7772400" cy="1470000"/>
          </a:xfrm>
          <a:prstGeom prst="rect">
            <a:avLst/>
          </a:prstGeom>
        </p:spPr>
        <p:txBody>
          <a:bodyPr anchorCtr="0" anchor="ctr" bIns="45700" lIns="45700" spcFirstLastPara="1" rIns="45700" wrap="square" tIns="45700">
            <a:normAutofit fontScale="90000"/>
          </a:bodyPr>
          <a:lstStyle/>
          <a:p>
            <a:pPr indent="0" lvl="0" marL="0" rtl="0" algn="ctr">
              <a:spcBef>
                <a:spcPts val="0"/>
              </a:spcBef>
              <a:spcAft>
                <a:spcPts val="0"/>
              </a:spcAft>
              <a:buNone/>
            </a:pPr>
            <a:r>
              <a:rPr lang="en-US"/>
              <a:t>Lung Dieases Classification using ML and DL</a:t>
            </a:r>
            <a:endParaRPr/>
          </a:p>
        </p:txBody>
      </p:sp>
      <p:sp>
        <p:nvSpPr>
          <p:cNvPr id="590" name="Google Shape;590;p27"/>
          <p:cNvSpPr txBox="1"/>
          <p:nvPr>
            <p:ph idx="1" type="body"/>
          </p:nvPr>
        </p:nvSpPr>
        <p:spPr>
          <a:xfrm>
            <a:off x="1371600" y="3886200"/>
            <a:ext cx="6400800" cy="1752600"/>
          </a:xfrm>
          <a:prstGeom prst="rect">
            <a:avLst/>
          </a:prstGeom>
        </p:spPr>
        <p:txBody>
          <a:bodyPr anchorCtr="0" anchor="t" bIns="45700" lIns="45700" spcFirstLastPara="1" rIns="45700" wrap="square" tIns="45700">
            <a:normAutofit/>
          </a:bodyPr>
          <a:lstStyle/>
          <a:p>
            <a:pPr indent="0" lvl="0" marL="0" rtl="0" algn="ctr">
              <a:spcBef>
                <a:spcPts val="700"/>
              </a:spcBef>
              <a:spcAft>
                <a:spcPts val="0"/>
              </a:spcAft>
              <a:buNone/>
            </a:pPr>
            <a:r>
              <a:rPr lang="en-US"/>
              <a:t>Group 7:</a:t>
            </a:r>
            <a:endParaRPr/>
          </a:p>
          <a:p>
            <a:pPr indent="0" lvl="0" marL="0" rtl="0" algn="ctr">
              <a:spcBef>
                <a:spcPts val="700"/>
              </a:spcBef>
              <a:spcAft>
                <a:spcPts val="0"/>
              </a:spcAft>
              <a:buNone/>
            </a:pPr>
            <a:r>
              <a:rPr lang="en-US"/>
              <a:t>Ahmad Nadeem Saigol</a:t>
            </a:r>
            <a:endParaRPr/>
          </a:p>
          <a:p>
            <a:pPr indent="0" lvl="0" marL="0" rtl="0" algn="ctr">
              <a:spcBef>
                <a:spcPts val="700"/>
              </a:spcBef>
              <a:spcAft>
                <a:spcPts val="0"/>
              </a:spcAft>
              <a:buNone/>
            </a:pPr>
            <a:r>
              <a:rPr lang="en-US"/>
              <a:t>Joel Romero (spell check)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6"/>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Haralick features</a:t>
            </a:r>
            <a:endParaRPr/>
          </a:p>
        </p:txBody>
      </p:sp>
      <p:sp>
        <p:nvSpPr>
          <p:cNvPr id="645" name="Google Shape;645;p36"/>
          <p:cNvSpPr txBox="1"/>
          <p:nvPr>
            <p:ph idx="1" type="body"/>
          </p:nvPr>
        </p:nvSpPr>
        <p:spPr>
          <a:xfrm>
            <a:off x="457200" y="990600"/>
            <a:ext cx="8229600" cy="5135700"/>
          </a:xfrm>
          <a:prstGeom prst="rect">
            <a:avLst/>
          </a:prstGeom>
        </p:spPr>
        <p:txBody>
          <a:bodyPr anchorCtr="0" anchor="t" bIns="45700" lIns="45700" spcFirstLastPara="1" rIns="45700" wrap="square" tIns="45700">
            <a:normAutofit fontScale="92500" lnSpcReduction="10000"/>
          </a:bodyPr>
          <a:lstStyle/>
          <a:p>
            <a:pPr indent="-334327" lvl="0" marL="457200" rtl="0" algn="l">
              <a:spcBef>
                <a:spcPts val="700"/>
              </a:spcBef>
              <a:spcAft>
                <a:spcPts val="0"/>
              </a:spcAft>
              <a:buSzPct val="56250"/>
              <a:buChar char="-"/>
            </a:pPr>
            <a:r>
              <a:rPr lang="en-US"/>
              <a:t>With some success from histogram, we started </a:t>
            </a:r>
            <a:r>
              <a:rPr lang="en-US"/>
              <a:t>thinking</a:t>
            </a:r>
            <a:r>
              <a:rPr lang="en-US"/>
              <a:t> using </a:t>
            </a:r>
            <a:r>
              <a:rPr lang="en-US"/>
              <a:t>intensity</a:t>
            </a:r>
            <a:r>
              <a:rPr lang="en-US"/>
              <a:t> values could possibly lead to good results and whil reasearhing we </a:t>
            </a:r>
            <a:r>
              <a:rPr lang="en-US"/>
              <a:t>stumbled</a:t>
            </a:r>
            <a:r>
              <a:rPr lang="en-US"/>
              <a:t> upon a paper </a:t>
            </a:r>
            <a:r>
              <a:rPr lang="en-US"/>
              <a:t>which</a:t>
            </a:r>
            <a:r>
              <a:rPr lang="en-US"/>
              <a:t> had used the same</a:t>
            </a:r>
            <a:endParaRPr/>
          </a:p>
          <a:p>
            <a:pPr indent="-334327" lvl="0" marL="457200" rtl="0" algn="l">
              <a:spcBef>
                <a:spcPts val="0"/>
              </a:spcBef>
              <a:spcAft>
                <a:spcPts val="0"/>
              </a:spcAft>
              <a:buSzPct val="56250"/>
              <a:buChar char="-"/>
            </a:pPr>
            <a:r>
              <a:rPr lang="en-US"/>
              <a:t>GCLM ..add figure for explanation (maybe generate them for each class)</a:t>
            </a:r>
            <a:endParaRPr/>
          </a:p>
          <a:p>
            <a:pPr indent="-334327" lvl="0" marL="457200" rtl="0" algn="l">
              <a:spcBef>
                <a:spcPts val="0"/>
              </a:spcBef>
              <a:spcAft>
                <a:spcPts val="0"/>
              </a:spcAft>
              <a:buSzPct val="56250"/>
              <a:buChar char="-"/>
            </a:pPr>
            <a:r>
              <a:rPr lang="en-US"/>
              <a:t>haralikc moments (maybe add formulas)</a:t>
            </a:r>
            <a:endParaRPr/>
          </a:p>
          <a:p>
            <a:pPr indent="-334327" lvl="0" marL="457200" rtl="0" algn="l">
              <a:spcBef>
                <a:spcPts val="0"/>
              </a:spcBef>
              <a:spcAft>
                <a:spcPts val="0"/>
              </a:spcAft>
              <a:buSzPct val="56250"/>
              <a:buChar char="-"/>
            </a:pPr>
            <a:r>
              <a:rPr lang="en-US"/>
              <a:t>some explanation on them</a:t>
            </a:r>
            <a:endParaRPr/>
          </a:p>
          <a:p>
            <a:pPr indent="-334327" lvl="0" marL="457200" rtl="0" algn="l">
              <a:spcBef>
                <a:spcPts val="0"/>
              </a:spcBef>
              <a:spcAft>
                <a:spcPts val="0"/>
              </a:spcAft>
              <a:buSzPct val="56250"/>
              <a:buChar char="-"/>
            </a:pPr>
            <a:r>
              <a:rPr lang="en-US"/>
              <a:t>adding images could be maybe distrac them from formulas(:P)</a:t>
            </a:r>
            <a:endParaRPr/>
          </a:p>
          <a:p>
            <a:pPr indent="-334327" lvl="0" marL="457200" rtl="0" algn="l">
              <a:spcBef>
                <a:spcPts val="0"/>
              </a:spcBef>
              <a:spcAft>
                <a:spcPts val="0"/>
              </a:spcAft>
              <a:buSzPct val="56250"/>
              <a:buChar char="-"/>
            </a:pPr>
            <a:r>
              <a:rPr lang="en-US"/>
              <a:t>add refferences</a:t>
            </a:r>
            <a:endParaRPr/>
          </a:p>
          <a:p>
            <a:pPr indent="-334327" lvl="0" marL="457200" rtl="0" algn="l">
              <a:spcBef>
                <a:spcPts val="0"/>
              </a:spcBef>
              <a:spcAft>
                <a:spcPts val="0"/>
              </a:spcAft>
              <a:buSzPct val="56250"/>
              <a:buChar char="-"/>
            </a:pPr>
            <a:r>
              <a:rPr lang="en-US"/>
              <a:t>hyperparameters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7"/>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Zernike Moments</a:t>
            </a:r>
            <a:endParaRPr/>
          </a:p>
        </p:txBody>
      </p:sp>
      <p:sp>
        <p:nvSpPr>
          <p:cNvPr id="651" name="Google Shape;651;p37"/>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Add reference</a:t>
            </a:r>
            <a:endParaRPr/>
          </a:p>
          <a:p>
            <a:pPr indent="-342900" lvl="0" marL="457200" rtl="0" algn="l">
              <a:spcBef>
                <a:spcPts val="0"/>
              </a:spcBef>
              <a:spcAft>
                <a:spcPts val="0"/>
              </a:spcAft>
              <a:buSzPts val="1800"/>
              <a:buChar char="-"/>
            </a:pPr>
            <a:r>
              <a:rPr lang="en-US"/>
              <a:t>ad picture for </a:t>
            </a:r>
            <a:r>
              <a:rPr lang="en-US"/>
              <a:t>explanation</a:t>
            </a:r>
            <a:endParaRPr/>
          </a:p>
          <a:p>
            <a:pPr indent="-342900" lvl="0" marL="457200" rtl="0" algn="l">
              <a:spcBef>
                <a:spcPts val="0"/>
              </a:spcBef>
              <a:spcAft>
                <a:spcPts val="0"/>
              </a:spcAft>
              <a:buSzPts val="1800"/>
              <a:buChar char="-"/>
            </a:pPr>
            <a:r>
              <a:rPr lang="en-US"/>
              <a:t>add formulas </a:t>
            </a:r>
            <a:r>
              <a:rPr lang="en-US"/>
              <a:t>just</a:t>
            </a:r>
            <a:r>
              <a:rPr lang="en-US"/>
              <a:t> for reference</a:t>
            </a:r>
            <a:endParaRPr/>
          </a:p>
          <a:p>
            <a:pPr indent="-342900" lvl="0" marL="457200" rtl="0" algn="l">
              <a:spcBef>
                <a:spcPts val="0"/>
              </a:spcBef>
              <a:spcAft>
                <a:spcPts val="0"/>
              </a:spcAft>
              <a:buSzPts val="1800"/>
              <a:buChar char="-"/>
            </a:pPr>
            <a:r>
              <a:rPr lang="en-US"/>
              <a:t>hyperparameters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Bilateral Filltering</a:t>
            </a:r>
            <a:endParaRPr/>
          </a:p>
        </p:txBody>
      </p:sp>
      <p:sp>
        <p:nvSpPr>
          <p:cNvPr id="657" name="Google Shape;657;p38"/>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last two </a:t>
            </a:r>
            <a:r>
              <a:rPr lang="en-US"/>
              <a:t>features</a:t>
            </a:r>
            <a:r>
              <a:rPr lang="en-US"/>
              <a:t> are sensitive to noise  so we added bilateral in attempt to remove the noise.</a:t>
            </a:r>
            <a:endParaRPr/>
          </a:p>
          <a:p>
            <a:pPr indent="-342900" lvl="0" marL="457200" rtl="0" algn="l">
              <a:spcBef>
                <a:spcPts val="0"/>
              </a:spcBef>
              <a:spcAft>
                <a:spcPts val="0"/>
              </a:spcAft>
              <a:buSzPts val="1800"/>
              <a:buChar char="-"/>
            </a:pPr>
            <a:r>
              <a:rPr lang="en-US"/>
              <a:t>add image</a:t>
            </a:r>
            <a:endParaRPr/>
          </a:p>
          <a:p>
            <a:pPr indent="-342900" lvl="0" marL="457200" rtl="0" algn="l">
              <a:spcBef>
                <a:spcPts val="0"/>
              </a:spcBef>
              <a:spcAft>
                <a:spcPts val="0"/>
              </a:spcAft>
              <a:buSzPts val="1800"/>
              <a:buChar char="-"/>
            </a:pPr>
            <a:r>
              <a:rPr lang="en-US"/>
              <a:t> some description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wavelet</a:t>
            </a:r>
            <a:endParaRPr/>
          </a:p>
        </p:txBody>
      </p:sp>
      <p:sp>
        <p:nvSpPr>
          <p:cNvPr id="663" name="Google Shape;663;p39"/>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a:t>may be leave out?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40"/>
          <p:cNvSpPr txBox="1"/>
          <p:nvPr>
            <p:ph type="title"/>
          </p:nvPr>
        </p:nvSpPr>
        <p:spPr>
          <a:xfrm>
            <a:off x="585400" y="15992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Classifiers</a:t>
            </a:r>
            <a:endParaRPr/>
          </a:p>
        </p:txBody>
      </p:sp>
      <p:sp>
        <p:nvSpPr>
          <p:cNvPr id="669" name="Google Shape;669;p40"/>
          <p:cNvSpPr txBox="1"/>
          <p:nvPr>
            <p:ph idx="1" type="body"/>
          </p:nvPr>
        </p:nvSpPr>
        <p:spPr>
          <a:xfrm>
            <a:off x="457200" y="2627825"/>
            <a:ext cx="8229600" cy="22806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list of name sof classifiers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SVM</a:t>
            </a:r>
            <a:endParaRPr/>
          </a:p>
        </p:txBody>
      </p:sp>
      <p:sp>
        <p:nvSpPr>
          <p:cNvPr id="675" name="Google Shape;675;p41"/>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single </a:t>
            </a:r>
            <a:r>
              <a:rPr lang="en-US"/>
              <a:t>description</a:t>
            </a:r>
            <a:endParaRPr/>
          </a:p>
          <a:p>
            <a:pPr indent="-342900" lvl="0" marL="457200" rtl="0" algn="l">
              <a:spcBef>
                <a:spcPts val="0"/>
              </a:spcBef>
              <a:spcAft>
                <a:spcPts val="0"/>
              </a:spcAft>
              <a:buSzPts val="1800"/>
              <a:buChar char="-"/>
            </a:pPr>
            <a:r>
              <a:rPr lang="en-US"/>
              <a:t>formulas</a:t>
            </a:r>
            <a:endParaRPr/>
          </a:p>
          <a:p>
            <a:pPr indent="-342900" lvl="0" marL="457200" rtl="0" algn="l">
              <a:spcBef>
                <a:spcPts val="0"/>
              </a:spcBef>
              <a:spcAft>
                <a:spcPts val="0"/>
              </a:spcAft>
              <a:buSzPts val="1800"/>
              <a:buChar char="-"/>
            </a:pPr>
            <a:r>
              <a:rPr lang="en-US"/>
              <a:t>hyperparameters and their formulas</a:t>
            </a:r>
            <a:endParaRPr/>
          </a:p>
          <a:p>
            <a:pPr indent="-342900" lvl="0" marL="457200" rtl="0" algn="l">
              <a:spcBef>
                <a:spcPts val="0"/>
              </a:spcBef>
              <a:spcAft>
                <a:spcPts val="0"/>
              </a:spcAft>
              <a:buSzPts val="1800"/>
              <a:buChar char="-"/>
            </a:pPr>
            <a:r>
              <a:rPr lang="en-US"/>
              <a:t>add image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2"/>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RFT</a:t>
            </a:r>
            <a:endParaRPr/>
          </a:p>
        </p:txBody>
      </p:sp>
      <p:sp>
        <p:nvSpPr>
          <p:cNvPr id="681" name="Google Shape;681;p42"/>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baisc idea</a:t>
            </a:r>
            <a:endParaRPr/>
          </a:p>
          <a:p>
            <a:pPr indent="-342900" lvl="0" marL="457200" rtl="0" algn="l">
              <a:spcBef>
                <a:spcPts val="0"/>
              </a:spcBef>
              <a:spcAft>
                <a:spcPts val="0"/>
              </a:spcAft>
              <a:buSzPts val="1800"/>
              <a:buChar char="-"/>
            </a:pPr>
            <a:r>
              <a:rPr lang="en-US"/>
              <a:t>hyperparameters</a:t>
            </a:r>
            <a:endParaRPr/>
          </a:p>
          <a:p>
            <a:pPr indent="-342900" lvl="0" marL="457200" rtl="0" algn="l">
              <a:spcBef>
                <a:spcPts val="0"/>
              </a:spcBef>
              <a:spcAft>
                <a:spcPts val="0"/>
              </a:spcAft>
              <a:buSzPts val="1800"/>
              <a:buChar char="-"/>
            </a:pPr>
            <a:r>
              <a:rPr lang="en-US"/>
              <a:t>image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43"/>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Bossitng</a:t>
            </a:r>
            <a:endParaRPr/>
          </a:p>
        </p:txBody>
      </p:sp>
      <p:sp>
        <p:nvSpPr>
          <p:cNvPr id="687" name="Google Shape;687;p43"/>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single description</a:t>
            </a:r>
            <a:endParaRPr/>
          </a:p>
          <a:p>
            <a:pPr indent="-342900" lvl="0" marL="457200" rtl="0" algn="l">
              <a:spcBef>
                <a:spcPts val="0"/>
              </a:spcBef>
              <a:spcAft>
                <a:spcPts val="0"/>
              </a:spcAft>
              <a:buSzPts val="1800"/>
              <a:buChar char="-"/>
            </a:pPr>
            <a:r>
              <a:rPr lang="en-US"/>
              <a:t>hyperaprameters</a:t>
            </a:r>
            <a:endParaRPr/>
          </a:p>
          <a:p>
            <a:pPr indent="-342900" lvl="0" marL="457200" rtl="0" algn="l">
              <a:spcBef>
                <a:spcPts val="0"/>
              </a:spcBef>
              <a:spcAft>
                <a:spcPts val="0"/>
              </a:spcAft>
              <a:buSzPts val="1800"/>
              <a:buChar char="-"/>
            </a:pPr>
            <a:r>
              <a:rPr lang="en-US"/>
              <a:t>imp to mention boosting and RFT were attempts to </a:t>
            </a:r>
            <a:r>
              <a:rPr lang="en-US"/>
              <a:t>improve</a:t>
            </a:r>
            <a:r>
              <a:rPr lang="en-US"/>
              <a:t> performance ..didnot look too much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4"/>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2</a:t>
            </a:r>
            <a:endParaRPr/>
          </a:p>
        </p:txBody>
      </p:sp>
      <p:sp>
        <p:nvSpPr>
          <p:cNvPr id="693" name="Google Shape;693;p44"/>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a:t>We mainly worked on three different models/architecture in attempt to see </a:t>
            </a:r>
            <a:r>
              <a:rPr lang="en-US"/>
              <a:t>which</a:t>
            </a:r>
            <a:r>
              <a:rPr lang="en-US"/>
              <a:t> would be best fit the problem.</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All these models were then adapted so that they can handle noisy dataset. Details to follow: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5"/>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Using Features from Phase 1 </a:t>
            </a:r>
            <a:endParaRPr/>
          </a:p>
        </p:txBody>
      </p:sp>
      <p:sp>
        <p:nvSpPr>
          <p:cNvPr id="699" name="Google Shape;699;p45"/>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we made use of haralick and zerlck features from phase 1 and on top of that, we add a neural network.</a:t>
            </a:r>
            <a:endParaRPr/>
          </a:p>
          <a:p>
            <a:pPr indent="-342900" lvl="0" marL="457200" rtl="0" algn="l">
              <a:spcBef>
                <a:spcPts val="0"/>
              </a:spcBef>
              <a:spcAft>
                <a:spcPts val="0"/>
              </a:spcAft>
              <a:buSzPts val="1800"/>
              <a:buChar char="-"/>
            </a:pPr>
            <a:r>
              <a:rPr lang="en-US"/>
              <a:t>add image here</a:t>
            </a:r>
            <a:endParaRPr/>
          </a:p>
          <a:p>
            <a:pPr indent="-342900" lvl="0" marL="457200" rtl="0" algn="l">
              <a:spcBef>
                <a:spcPts val="0"/>
              </a:spcBef>
              <a:spcAft>
                <a:spcPts val="0"/>
              </a:spcAft>
              <a:buSzPts val="1800"/>
              <a:buChar char="-"/>
            </a:pPr>
            <a:r>
              <a:rPr lang="en-US"/>
              <a:t>we tried diffnerent number of laye,rs (1,2,3) ,with different number of neurons (8,16,32,64)</a:t>
            </a:r>
            <a:endParaRPr/>
          </a:p>
          <a:p>
            <a:pPr indent="-342900" lvl="0" marL="457200" rtl="0" algn="l">
              <a:spcBef>
                <a:spcPts val="0"/>
              </a:spcBef>
              <a:spcAft>
                <a:spcPts val="0"/>
              </a:spcAft>
              <a:buSzPts val="1800"/>
              <a:buChar char="-"/>
            </a:pPr>
            <a:r>
              <a:rPr lang="en-US"/>
              <a:t>we found this setting produced the best results and stick wth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8"/>
          <p:cNvSpPr txBox="1"/>
          <p:nvPr>
            <p:ph idx="12" type="sldNum"/>
          </p:nvPr>
        </p:nvSpPr>
        <p:spPr>
          <a:xfrm>
            <a:off x="457200" y="35867"/>
            <a:ext cx="127000" cy="156866"/>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p>
        </p:txBody>
      </p:sp>
      <p:sp>
        <p:nvSpPr>
          <p:cNvPr id="596" name="Google Shape;596;p28"/>
          <p:cNvSpPr txBox="1"/>
          <p:nvPr>
            <p:ph type="title"/>
          </p:nvPr>
        </p:nvSpPr>
        <p:spPr>
          <a:xfrm>
            <a:off x="1059150" y="1987350"/>
            <a:ext cx="6934200" cy="609600"/>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000000"/>
              </a:buClr>
              <a:buSzPts val="3200"/>
              <a:buFont typeface="Calibri"/>
              <a:buNone/>
            </a:pPr>
            <a:r>
              <a:rPr lang="en-US"/>
              <a:t>INITIAL DRAFT</a:t>
            </a:r>
            <a:endParaRPr/>
          </a:p>
        </p:txBody>
      </p:sp>
      <p:sp>
        <p:nvSpPr>
          <p:cNvPr id="597" name="Google Shape;597;p28"/>
          <p:cNvSpPr txBox="1"/>
          <p:nvPr/>
        </p:nvSpPr>
        <p:spPr>
          <a:xfrm>
            <a:off x="457200" y="2738699"/>
            <a:ext cx="8138100" cy="2308800"/>
          </a:xfrm>
          <a:prstGeom prst="rect">
            <a:avLst/>
          </a:prstGeom>
          <a:noFill/>
          <a:ln>
            <a:noFill/>
          </a:ln>
        </p:spPr>
        <p:txBody>
          <a:bodyPr anchorCtr="0" anchor="t" bIns="45700" lIns="45700" spcFirstLastPara="1" rIns="45700" wrap="square" tIns="45700">
            <a:spAutoFit/>
          </a:bodyPr>
          <a:lstStyle/>
          <a:p>
            <a:pPr indent="-381000" lvl="0" marL="457200" marR="0" rtl="0" algn="l">
              <a:lnSpc>
                <a:spcPct val="100000"/>
              </a:lnSpc>
              <a:spcBef>
                <a:spcPts val="0"/>
              </a:spcBef>
              <a:spcAft>
                <a:spcPts val="0"/>
              </a:spcAft>
              <a:buClr>
                <a:srgbClr val="000000"/>
              </a:buClr>
              <a:buSzPts val="2400"/>
              <a:buFont typeface="Calibri"/>
              <a:buChar char="-"/>
            </a:pPr>
            <a:r>
              <a:rPr lang="en-US" sz="2400">
                <a:latin typeface="Calibri"/>
                <a:ea typeface="Calibri"/>
                <a:cs typeface="Calibri"/>
                <a:sym typeface="Calibri"/>
              </a:rPr>
              <a:t>Just trying gather all info and things to do/ </a:t>
            </a:r>
            <a:r>
              <a:rPr lang="en-US" sz="2400">
                <a:latin typeface="Calibri"/>
                <a:ea typeface="Calibri"/>
                <a:cs typeface="Calibri"/>
                <a:sym typeface="Calibri"/>
              </a:rPr>
              <a:t>should have been done</a:t>
            </a:r>
            <a:endParaRPr sz="2400">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lang="en-US" sz="2400">
                <a:latin typeface="Calibri"/>
                <a:ea typeface="Calibri"/>
                <a:cs typeface="Calibri"/>
                <a:sym typeface="Calibri"/>
              </a:rPr>
              <a:t>Nothing finalised</a:t>
            </a:r>
            <a:endParaRPr sz="2400">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6"/>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CNN</a:t>
            </a:r>
            <a:endParaRPr/>
          </a:p>
        </p:txBody>
      </p:sp>
      <p:sp>
        <p:nvSpPr>
          <p:cNvPr id="705" name="Google Shape;705;p46"/>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Explanation</a:t>
            </a:r>
            <a:endParaRPr/>
          </a:p>
          <a:p>
            <a:pPr indent="-342900" lvl="0" marL="457200" rtl="0" algn="l">
              <a:spcBef>
                <a:spcPts val="0"/>
              </a:spcBef>
              <a:spcAft>
                <a:spcPts val="0"/>
              </a:spcAft>
              <a:buSzPts val="1800"/>
              <a:buChar char="-"/>
            </a:pPr>
            <a:r>
              <a:rPr lang="en-US"/>
              <a:t>Our idea was to train simple CNN that cßuld be used as benchmark</a:t>
            </a:r>
            <a:endParaRPr/>
          </a:p>
          <a:p>
            <a:pPr indent="-342900" lvl="0" marL="457200" rtl="0" algn="l">
              <a:spcBef>
                <a:spcPts val="0"/>
              </a:spcBef>
              <a:spcAft>
                <a:spcPts val="0"/>
              </a:spcAft>
              <a:buSzPts val="1800"/>
              <a:buChar char="-"/>
            </a:pPr>
            <a:r>
              <a:rPr lang="en-US"/>
              <a:t>but turned out it was giving good results</a:t>
            </a:r>
            <a:endParaRPr/>
          </a:p>
          <a:p>
            <a:pPr indent="-342900" lvl="0" marL="457200" rtl="0" algn="l">
              <a:spcBef>
                <a:spcPts val="0"/>
              </a:spcBef>
              <a:spcAft>
                <a:spcPts val="0"/>
              </a:spcAft>
              <a:buSzPts val="1800"/>
              <a:buChar char="-"/>
            </a:pPr>
            <a:r>
              <a:rPr lang="en-US"/>
              <a:t>hyperparameter settings</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7"/>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Transfer Learning: MobileNet</a:t>
            </a:r>
            <a:endParaRPr/>
          </a:p>
        </p:txBody>
      </p:sp>
      <p:sp>
        <p:nvSpPr>
          <p:cNvPr id="711" name="Google Shape;711;p47"/>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last layer of the model trained</a:t>
            </a:r>
            <a:endParaRPr/>
          </a:p>
          <a:p>
            <a:pPr indent="-342900" lvl="0" marL="457200" rtl="0" algn="l">
              <a:spcBef>
                <a:spcPts val="0"/>
              </a:spcBef>
              <a:spcAft>
                <a:spcPts val="0"/>
              </a:spcAft>
              <a:buSzPts val="1800"/>
              <a:buChar char="-"/>
            </a:pPr>
            <a:r>
              <a:rPr lang="en-US"/>
              <a:t>add </a:t>
            </a:r>
            <a:r>
              <a:rPr lang="en-US"/>
              <a:t>description</a:t>
            </a:r>
            <a:r>
              <a:rPr lang="en-US"/>
              <a:t> of model</a:t>
            </a:r>
            <a:endParaRPr/>
          </a:p>
          <a:p>
            <a:pPr indent="-342900" lvl="0" marL="457200" rtl="0" algn="l">
              <a:spcBef>
                <a:spcPts val="0"/>
              </a:spcBef>
              <a:spcAft>
                <a:spcPts val="0"/>
              </a:spcAft>
              <a:buSzPts val="1800"/>
              <a:buChar char="-"/>
            </a:pPr>
            <a:r>
              <a:rPr lang="en-US"/>
              <a:t>maybe picture</a:t>
            </a:r>
            <a:endParaRPr/>
          </a:p>
          <a:p>
            <a:pPr indent="-342900" lvl="0" marL="457200" rtl="0" algn="l">
              <a:spcBef>
                <a:spcPts val="0"/>
              </a:spcBef>
              <a:spcAft>
                <a:spcPts val="0"/>
              </a:spcAft>
              <a:buSzPts val="1800"/>
              <a:buChar char="-"/>
            </a:pPr>
            <a:r>
              <a:rPr lang="en-US"/>
              <a:t>model was </a:t>
            </a:r>
            <a:r>
              <a:rPr lang="en-US"/>
              <a:t>initially</a:t>
            </a:r>
            <a:r>
              <a:rPr lang="en-US"/>
              <a:t> trained on </a:t>
            </a:r>
            <a:r>
              <a:rPr lang="en-US"/>
              <a:t>which</a:t>
            </a:r>
            <a:r>
              <a:rPr lang="en-US"/>
              <a:t> dataset, for what reason..details lie that</a:t>
            </a:r>
            <a:endParaRPr/>
          </a:p>
          <a:p>
            <a:pPr indent="-342900" lvl="0" marL="457200" rtl="0" algn="l">
              <a:spcBef>
                <a:spcPts val="0"/>
              </a:spcBef>
              <a:spcAft>
                <a:spcPts val="0"/>
              </a:spcAft>
              <a:buSzPts val="1800"/>
              <a:buChar char="-"/>
            </a:pPr>
            <a:r>
              <a:rPr lang="en-US"/>
              <a:t>reference papaer</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4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Transfer learning: ResNet18</a:t>
            </a:r>
            <a:endParaRPr/>
          </a:p>
        </p:txBody>
      </p:sp>
      <p:sp>
        <p:nvSpPr>
          <p:cNvPr id="717" name="Google Shape;717;p48"/>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trained last layer of the mode</a:t>
            </a:r>
            <a:endParaRPr/>
          </a:p>
          <a:p>
            <a:pPr indent="-342900" lvl="0" marL="457200" rtl="0" algn="l">
              <a:spcBef>
                <a:spcPts val="0"/>
              </a:spcBef>
              <a:spcAft>
                <a:spcPts val="0"/>
              </a:spcAft>
              <a:buSzPts val="1800"/>
              <a:buChar char="-"/>
            </a:pPr>
            <a:r>
              <a:rPr lang="en-US"/>
              <a:t>model </a:t>
            </a:r>
            <a:r>
              <a:rPr lang="en-US"/>
              <a:t>description</a:t>
            </a:r>
            <a:endParaRPr/>
          </a:p>
          <a:p>
            <a:pPr indent="-342900" lvl="0" marL="457200" rtl="0" algn="l">
              <a:spcBef>
                <a:spcPts val="0"/>
              </a:spcBef>
              <a:spcAft>
                <a:spcPts val="0"/>
              </a:spcAft>
              <a:buSzPts val="1800"/>
              <a:buChar char="-"/>
            </a:pPr>
            <a:r>
              <a:rPr lang="en-US"/>
              <a:t>add image</a:t>
            </a:r>
            <a:endParaRPr/>
          </a:p>
          <a:p>
            <a:pPr indent="-342900" lvl="0" marL="457200" rtl="0" algn="l">
              <a:spcBef>
                <a:spcPts val="0"/>
              </a:spcBef>
              <a:spcAft>
                <a:spcPts val="0"/>
              </a:spcAft>
              <a:buSzPts val="1800"/>
              <a:buChar char="-"/>
            </a:pPr>
            <a:r>
              <a:rPr lang="en-US"/>
              <a:t>reference papaer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Transfer Learnig: Resnet50</a:t>
            </a:r>
            <a:endParaRPr/>
          </a:p>
        </p:txBody>
      </p:sp>
      <p:sp>
        <p:nvSpPr>
          <p:cNvPr id="723" name="Google Shape;723;p49"/>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details of the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50"/>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Loss and Optimizer </a:t>
            </a:r>
            <a:endParaRPr/>
          </a:p>
        </p:txBody>
      </p:sp>
      <p:sp>
        <p:nvSpPr>
          <p:cNvPr id="729" name="Google Shape;729;p50"/>
          <p:cNvSpPr txBox="1"/>
          <p:nvPr>
            <p:ph idx="1" type="body"/>
          </p:nvPr>
        </p:nvSpPr>
        <p:spPr>
          <a:xfrm>
            <a:off x="457200" y="990600"/>
            <a:ext cx="8229600" cy="5135700"/>
          </a:xfrm>
          <a:prstGeom prst="rect">
            <a:avLst/>
          </a:prstGeom>
        </p:spPr>
        <p:txBody>
          <a:bodyPr anchorCtr="0" anchor="t" bIns="45700" lIns="45700" spcFirstLastPara="1" rIns="45700" wrap="square" tIns="45700">
            <a:normAutofit lnSpcReduction="10000"/>
          </a:bodyPr>
          <a:lstStyle/>
          <a:p>
            <a:pPr indent="-342900" lvl="0" marL="457200" rtl="0" algn="l">
              <a:spcBef>
                <a:spcPts val="700"/>
              </a:spcBef>
              <a:spcAft>
                <a:spcPts val="0"/>
              </a:spcAft>
              <a:buSzPts val="1800"/>
              <a:buChar char="-"/>
            </a:pPr>
            <a:r>
              <a:rPr lang="en-US"/>
              <a:t>made use of weighted crossentropy function:</a:t>
            </a:r>
            <a:endParaRPr/>
          </a:p>
          <a:p>
            <a:pPr indent="-342900" lvl="0" marL="457200" rtl="0" algn="l">
              <a:spcBef>
                <a:spcPts val="0"/>
              </a:spcBef>
              <a:spcAft>
                <a:spcPts val="0"/>
              </a:spcAft>
              <a:buSzPts val="1800"/>
              <a:buChar char="-"/>
            </a:pPr>
            <a:r>
              <a:rPr lang="en-US"/>
              <a:t>add forumual</a:t>
            </a:r>
            <a:endParaRPr/>
          </a:p>
          <a:p>
            <a:pPr indent="-342900" lvl="1" marL="914400" rtl="0" algn="l">
              <a:spcBef>
                <a:spcPts val="0"/>
              </a:spcBef>
              <a:spcAft>
                <a:spcPts val="0"/>
              </a:spcAft>
              <a:buSzPts val="1800"/>
              <a:buChar char="-"/>
            </a:pPr>
            <a:r>
              <a:rPr lang="en-US"/>
              <a:t>weights for each class were </a:t>
            </a:r>
            <a:r>
              <a:rPr lang="en-US"/>
              <a:t>calculated</a:t>
            </a:r>
            <a:r>
              <a:rPr lang="en-US"/>
              <a:t> as follows:</a:t>
            </a:r>
            <a:endParaRPr/>
          </a:p>
          <a:p>
            <a:pPr indent="-342900" lvl="2" marL="1371600" rtl="0" algn="l">
              <a:spcBef>
                <a:spcPts val="0"/>
              </a:spcBef>
              <a:spcAft>
                <a:spcPts val="0"/>
              </a:spcAft>
              <a:buSzPts val="1800"/>
              <a:buChar char="-"/>
            </a:pPr>
            <a:r>
              <a:rPr lang="en-US"/>
              <a:t>1- num_of_images/total_num_of_image</a:t>
            </a:r>
            <a:r>
              <a:rPr lang="en-US"/>
              <a:t>s</a:t>
            </a:r>
            <a:endParaRPr/>
          </a:p>
          <a:p>
            <a:pPr indent="-342900" lvl="0" marL="457200" rtl="0" algn="l">
              <a:spcBef>
                <a:spcPts val="0"/>
              </a:spcBef>
              <a:spcAft>
                <a:spcPts val="0"/>
              </a:spcAft>
              <a:buSzPts val="1800"/>
              <a:buChar char="-"/>
            </a:pPr>
            <a:r>
              <a:rPr lang="en-US"/>
              <a:t>Optimzer:</a:t>
            </a:r>
            <a:endParaRPr/>
          </a:p>
          <a:p>
            <a:pPr indent="-342900" lvl="1" marL="914400" rtl="0" algn="l">
              <a:spcBef>
                <a:spcPts val="0"/>
              </a:spcBef>
              <a:spcAft>
                <a:spcPts val="0"/>
              </a:spcAft>
              <a:buSzPts val="1800"/>
              <a:buChar char="-"/>
            </a:pPr>
            <a:r>
              <a:rPr lang="en-US"/>
              <a:t>adam</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Hpyerparameters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5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Noisy dataset</a:t>
            </a:r>
            <a:endParaRPr/>
          </a:p>
        </p:txBody>
      </p:sp>
      <p:sp>
        <p:nvSpPr>
          <p:cNvPr id="735" name="Google Shape;735;p51"/>
          <p:cNvSpPr txBox="1"/>
          <p:nvPr>
            <p:ph idx="1" type="body"/>
          </p:nvPr>
        </p:nvSpPr>
        <p:spPr>
          <a:xfrm>
            <a:off x="457200" y="990600"/>
            <a:ext cx="8229600" cy="5135700"/>
          </a:xfrm>
          <a:prstGeom prst="rect">
            <a:avLst/>
          </a:prstGeom>
        </p:spPr>
        <p:txBody>
          <a:bodyPr anchorCtr="0" anchor="t" bIns="45700" lIns="45700" spcFirstLastPara="1" rIns="45700" wrap="square" tIns="45700">
            <a:normAutofit fontScale="77500" lnSpcReduction="20000"/>
          </a:bodyPr>
          <a:lstStyle/>
          <a:p>
            <a:pPr indent="0" lvl="0" marL="0" rtl="0" algn="l">
              <a:spcBef>
                <a:spcPts val="700"/>
              </a:spcBef>
              <a:spcAft>
                <a:spcPts val="0"/>
              </a:spcAft>
              <a:buNone/>
            </a:pPr>
            <a:r>
              <a:rPr lang="en-US"/>
              <a:t>To handle the noise in dataset, we applied two </a:t>
            </a:r>
            <a:r>
              <a:rPr lang="en-US"/>
              <a:t>types of data augmentation</a:t>
            </a:r>
            <a:r>
              <a:rPr lang="en-US"/>
              <a:t>:</a:t>
            </a:r>
            <a:endParaRPr/>
          </a:p>
          <a:p>
            <a:pPr indent="0" lvl="0" marL="0" rtl="0" algn="l">
              <a:spcBef>
                <a:spcPts val="700"/>
              </a:spcBef>
              <a:spcAft>
                <a:spcPts val="0"/>
              </a:spcAft>
              <a:buNone/>
            </a:pPr>
            <a:r>
              <a:rPr lang="en-US"/>
              <a:t>	-	online:	apply transformation with a </a:t>
            </a:r>
            <a:r>
              <a:rPr lang="en-US"/>
              <a:t>probability</a:t>
            </a:r>
            <a:r>
              <a:rPr lang="en-US"/>
              <a:t> p while the image is being loaded during trianing. </a:t>
            </a:r>
            <a:endParaRPr/>
          </a:p>
          <a:p>
            <a:pPr indent="457200" lvl="0" marL="0" rtl="0" algn="l">
              <a:spcBef>
                <a:spcPts val="700"/>
              </a:spcBef>
              <a:spcAft>
                <a:spcPts val="0"/>
              </a:spcAft>
              <a:buNone/>
            </a:pPr>
            <a:r>
              <a:rPr lang="en-US"/>
              <a:t>- offline: generate images using the images given,  apply transformation and save them. This increased the size of our dataset (by 50%).</a:t>
            </a:r>
            <a:endParaRPr/>
          </a:p>
          <a:p>
            <a:pPr indent="457200" lvl="0" marL="0" rtl="0" algn="l">
              <a:spcBef>
                <a:spcPts val="700"/>
              </a:spcBef>
              <a:spcAft>
                <a:spcPts val="0"/>
              </a:spcAft>
              <a:buNone/>
            </a:pPr>
            <a:r>
              <a:rPr lang="en-US"/>
              <a:t>	-	</a:t>
            </a:r>
            <a:r>
              <a:rPr lang="en-US"/>
              <a:t>Original</a:t>
            </a:r>
            <a:r>
              <a:rPr lang="en-US"/>
              <a:t> </a:t>
            </a:r>
            <a:r>
              <a:rPr lang="en-US"/>
              <a:t>Distribution</a:t>
            </a:r>
            <a:r>
              <a:rPr lang="en-US"/>
              <a:t> of classes was not altered during the process</a:t>
            </a:r>
            <a:endParaRPr/>
          </a:p>
          <a:p>
            <a:pPr indent="457200" lvl="0" marL="0" rtl="0" algn="l">
              <a:spcBef>
                <a:spcPts val="700"/>
              </a:spcBef>
              <a:spcAft>
                <a:spcPts val="0"/>
              </a:spcAft>
              <a:buNone/>
            </a:pPr>
            <a:r>
              <a:rPr lang="en-US"/>
              <a:t>	-	Images were selected randomly</a:t>
            </a:r>
            <a:endParaRPr/>
          </a:p>
          <a:p>
            <a:pPr indent="457200" lvl="0" marL="457200" rtl="0" algn="l">
              <a:spcBef>
                <a:spcPts val="700"/>
              </a:spcBef>
              <a:spcAft>
                <a:spcPts val="0"/>
              </a:spcAft>
              <a:buNone/>
            </a:pPr>
            <a:r>
              <a:rPr lang="en-US"/>
              <a:t>- 	</a:t>
            </a:r>
            <a:r>
              <a:rPr lang="en-US"/>
              <a:t>transformation</a:t>
            </a:r>
            <a:r>
              <a:rPr lang="en-US"/>
              <a:t> were applied in two ways:</a:t>
            </a:r>
            <a:endParaRPr/>
          </a:p>
          <a:p>
            <a:pPr indent="457200" lvl="0" marL="457200" rtl="0" algn="l">
              <a:spcBef>
                <a:spcPts val="700"/>
              </a:spcBef>
              <a:spcAft>
                <a:spcPts val="0"/>
              </a:spcAft>
              <a:buNone/>
            </a:pPr>
            <a:r>
              <a:rPr lang="en-US"/>
              <a:t>		- single</a:t>
            </a:r>
            <a:endParaRPr/>
          </a:p>
          <a:p>
            <a:pPr indent="457200" lvl="0" marL="457200" rtl="0" algn="l">
              <a:spcBef>
                <a:spcPts val="700"/>
              </a:spcBef>
              <a:spcAft>
                <a:spcPts val="0"/>
              </a:spcAft>
              <a:buNone/>
            </a:pPr>
            <a:r>
              <a:rPr lang="en-US"/>
              <a:t>		- multiple (random number of </a:t>
            </a:r>
            <a:r>
              <a:rPr lang="en-US"/>
              <a:t>transformation</a:t>
            </a:r>
            <a:r>
              <a:rPr lang="en-US"/>
              <a:t> in random order bur in sequential order)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52"/>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Data Transfomrations</a:t>
            </a:r>
            <a:endParaRPr/>
          </a:p>
        </p:txBody>
      </p:sp>
      <p:sp>
        <p:nvSpPr>
          <p:cNvPr id="741" name="Google Shape;741;p52"/>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a:t>Included:</a:t>
            </a:r>
            <a:endParaRPr/>
          </a:p>
          <a:p>
            <a:pPr indent="-342900" lvl="0" marL="457200" rtl="0" algn="l">
              <a:spcBef>
                <a:spcPts val="700"/>
              </a:spcBef>
              <a:spcAft>
                <a:spcPts val="0"/>
              </a:spcAft>
              <a:buSzPts val="1800"/>
              <a:buChar char="-"/>
            </a:pPr>
            <a:r>
              <a:rPr lang="en-US"/>
              <a:t>Affine </a:t>
            </a:r>
            <a:endParaRPr/>
          </a:p>
          <a:p>
            <a:pPr indent="-342900" lvl="0" marL="457200" rtl="0" algn="l">
              <a:spcBef>
                <a:spcPts val="0"/>
              </a:spcBef>
              <a:spcAft>
                <a:spcPts val="0"/>
              </a:spcAft>
              <a:buSzPts val="1800"/>
              <a:buChar char="-"/>
            </a:pPr>
            <a:r>
              <a:rPr lang="en-US"/>
              <a:t>rotated by 90 / -90</a:t>
            </a:r>
            <a:endParaRPr/>
          </a:p>
          <a:p>
            <a:pPr indent="-342900" lvl="0" marL="457200" rtl="0" algn="l">
              <a:spcBef>
                <a:spcPts val="0"/>
              </a:spcBef>
              <a:spcAft>
                <a:spcPts val="0"/>
              </a:spcAft>
              <a:buSzPts val="1800"/>
              <a:buChar char="-"/>
            </a:pPr>
            <a:r>
              <a:rPr lang="en-US"/>
              <a:t>perspective</a:t>
            </a:r>
            <a:endParaRPr/>
          </a:p>
          <a:p>
            <a:pPr indent="-342900" lvl="0" marL="457200" rtl="0" algn="l">
              <a:spcBef>
                <a:spcPts val="0"/>
              </a:spcBef>
              <a:spcAft>
                <a:spcPts val="0"/>
              </a:spcAft>
              <a:buSzPts val="1800"/>
              <a:buChar char="-"/>
            </a:pPr>
            <a:r>
              <a:rPr lang="en-US"/>
              <a:t>horizontal</a:t>
            </a:r>
            <a:r>
              <a:rPr lang="en-US"/>
              <a:t> flip</a:t>
            </a:r>
            <a:endParaRPr/>
          </a:p>
          <a:p>
            <a:pPr indent="-342900" lvl="0" marL="457200" rtl="0" algn="l">
              <a:spcBef>
                <a:spcPts val="0"/>
              </a:spcBef>
              <a:spcAft>
                <a:spcPts val="0"/>
              </a:spcAft>
              <a:buSzPts val="1800"/>
              <a:buChar char="-"/>
            </a:pPr>
            <a:r>
              <a:rPr lang="en-US"/>
              <a:t>vertical</a:t>
            </a:r>
            <a:r>
              <a:rPr lang="en-US"/>
              <a:t> flip</a:t>
            </a:r>
            <a:endParaRPr/>
          </a:p>
          <a:p>
            <a:pPr indent="-342900" lvl="0" marL="457200" rtl="0" algn="l">
              <a:spcBef>
                <a:spcPts val="0"/>
              </a:spcBef>
              <a:spcAft>
                <a:spcPts val="0"/>
              </a:spcAft>
              <a:buSzPts val="1800"/>
              <a:buChar char="-"/>
            </a:pPr>
            <a:r>
              <a:rPr lang="en-US"/>
              <a:t>resized crop</a:t>
            </a:r>
            <a:endParaRPr/>
          </a:p>
          <a:p>
            <a:pPr indent="-342900" lvl="0" marL="457200" rtl="0" algn="l">
              <a:spcBef>
                <a:spcPts val="0"/>
              </a:spcBef>
              <a:spcAft>
                <a:spcPts val="0"/>
              </a:spcAft>
              <a:buSzPts val="1800"/>
              <a:buChar char="-"/>
            </a:pPr>
            <a:r>
              <a:rPr lang="en-US"/>
              <a:t>add images</a:t>
            </a:r>
            <a:endParaRPr/>
          </a:p>
          <a:p>
            <a:pPr indent="0" lvl="0" marL="914400" rtl="0" algn="l">
              <a:spcBef>
                <a:spcPts val="7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3"/>
          <p:cNvSpPr txBox="1"/>
          <p:nvPr>
            <p:ph type="title"/>
          </p:nvPr>
        </p:nvSpPr>
        <p:spPr>
          <a:xfrm>
            <a:off x="606750" y="21974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Evaluation</a:t>
            </a:r>
            <a:endParaRPr/>
          </a:p>
        </p:txBody>
      </p:sp>
      <p:sp>
        <p:nvSpPr>
          <p:cNvPr id="747" name="Google Shape;747;p53"/>
          <p:cNvSpPr txBox="1"/>
          <p:nvPr>
            <p:ph idx="1" type="body"/>
          </p:nvPr>
        </p:nvSpPr>
        <p:spPr>
          <a:xfrm>
            <a:off x="457200" y="3824250"/>
            <a:ext cx="8229600" cy="23022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4"/>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methods</a:t>
            </a:r>
            <a:endParaRPr/>
          </a:p>
        </p:txBody>
      </p:sp>
      <p:sp>
        <p:nvSpPr>
          <p:cNvPr id="753" name="Google Shape;753;p54"/>
          <p:cNvSpPr txBox="1"/>
          <p:nvPr>
            <p:ph idx="1" type="body"/>
          </p:nvPr>
        </p:nvSpPr>
        <p:spPr>
          <a:xfrm>
            <a:off x="457200" y="990600"/>
            <a:ext cx="8229600" cy="5135700"/>
          </a:xfrm>
          <a:prstGeom prst="rect">
            <a:avLst/>
          </a:prstGeom>
        </p:spPr>
        <p:txBody>
          <a:bodyPr anchorCtr="0" anchor="t" bIns="45700" lIns="45700" spcFirstLastPara="1" rIns="45700" wrap="square" tIns="45700">
            <a:normAutofit fontScale="85000"/>
          </a:bodyPr>
          <a:lstStyle/>
          <a:p>
            <a:pPr indent="-325755" lvl="0" marL="457200" rtl="0" algn="l">
              <a:spcBef>
                <a:spcPts val="700"/>
              </a:spcBef>
              <a:spcAft>
                <a:spcPts val="0"/>
              </a:spcAft>
              <a:buSzPct val="56250"/>
              <a:buChar char="-"/>
            </a:pPr>
            <a:r>
              <a:rPr lang="en-US"/>
              <a:t>Since the dataset had imbalnced classes, we made use of </a:t>
            </a:r>
            <a:r>
              <a:rPr lang="en-US"/>
              <a:t>stratified</a:t>
            </a:r>
            <a:r>
              <a:rPr lang="en-US"/>
              <a:t> simple split to </a:t>
            </a:r>
            <a:r>
              <a:rPr lang="en-US"/>
              <a:t>generate</a:t>
            </a:r>
            <a:r>
              <a:rPr lang="en-US"/>
              <a:t> </a:t>
            </a:r>
            <a:r>
              <a:rPr lang="en-US"/>
              <a:t>training</a:t>
            </a:r>
            <a:r>
              <a:rPr lang="en-US"/>
              <a:t> and validation dataset. </a:t>
            </a:r>
            <a:endParaRPr/>
          </a:p>
          <a:p>
            <a:pPr indent="-325755" lvl="1" marL="914400" rtl="0" algn="l">
              <a:spcBef>
                <a:spcPts val="0"/>
              </a:spcBef>
              <a:spcAft>
                <a:spcPts val="0"/>
              </a:spcAft>
              <a:buSzPct val="56250"/>
              <a:buChar char="-"/>
            </a:pPr>
            <a:r>
              <a:rPr lang="en-US"/>
              <a:t>Ratio of classes (COVID vs no-COVID, fourclasses)</a:t>
            </a:r>
            <a:endParaRPr/>
          </a:p>
          <a:p>
            <a:pPr indent="-325755" lvl="0" marL="457200" rtl="0" algn="l">
              <a:spcBef>
                <a:spcPts val="0"/>
              </a:spcBef>
              <a:spcAft>
                <a:spcPts val="0"/>
              </a:spcAft>
              <a:buSzPct val="56250"/>
              <a:buChar char="-"/>
            </a:pPr>
            <a:r>
              <a:rPr lang="en-US"/>
              <a:t>Since we did not have labels for noisy dataset, we generate it using images from training dataset </a:t>
            </a:r>
            <a:r>
              <a:rPr lang="en-US"/>
              <a:t>which</a:t>
            </a:r>
            <a:r>
              <a:rPr lang="en-US"/>
              <a:t> had size of one fourth of original dataset and were generated separately. they were used for evaluation</a:t>
            </a:r>
            <a:endParaRPr/>
          </a:p>
          <a:p>
            <a:pPr indent="-325755" lvl="0" marL="457200" rtl="0" algn="l">
              <a:spcBef>
                <a:spcPts val="0"/>
              </a:spcBef>
              <a:spcAft>
                <a:spcPts val="0"/>
              </a:spcAft>
              <a:buSzPct val="56250"/>
              <a:buChar char="-"/>
            </a:pPr>
            <a:r>
              <a:rPr lang="en-US"/>
              <a:t>Furthermore, although we used number of metrics in pur pipeline but here we will only be </a:t>
            </a:r>
            <a:r>
              <a:rPr lang="en-US"/>
              <a:t>showing</a:t>
            </a:r>
            <a:r>
              <a:rPr lang="en-US"/>
              <a:t> balanced accuray (or maybe </a:t>
            </a:r>
            <a:r>
              <a:rPr lang="en-US"/>
              <a:t>somewhere</a:t>
            </a:r>
            <a:r>
              <a:rPr lang="en-US"/>
              <a:t> confusion matrix)</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55"/>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Results and Conclusion</a:t>
            </a:r>
            <a:endParaRPr/>
          </a:p>
        </p:txBody>
      </p:sp>
      <p:sp>
        <p:nvSpPr>
          <p:cNvPr id="759" name="Google Shape;759;p55"/>
          <p:cNvSpPr txBox="1"/>
          <p:nvPr>
            <p:ph idx="1" type="body"/>
          </p:nvPr>
        </p:nvSpPr>
        <p:spPr>
          <a:xfrm>
            <a:off x="457200" y="990600"/>
            <a:ext cx="8229600" cy="5135700"/>
          </a:xfrm>
          <a:prstGeom prst="rect">
            <a:avLst/>
          </a:prstGeom>
        </p:spPr>
        <p:txBody>
          <a:bodyPr anchorCtr="0" anchor="t" bIns="45700" lIns="45700" spcFirstLastPara="1" rIns="45700" wrap="square" tIns="45700">
            <a:normAutofit lnSpcReduction="10000"/>
          </a:bodyPr>
          <a:lstStyle/>
          <a:p>
            <a:pPr indent="-342900" lvl="0" marL="457200" rtl="0" algn="l">
              <a:spcBef>
                <a:spcPts val="700"/>
              </a:spcBef>
              <a:spcAft>
                <a:spcPts val="0"/>
              </a:spcAft>
              <a:buSzPts val="1800"/>
              <a:buChar char="-"/>
            </a:pPr>
            <a:r>
              <a:rPr lang="en-US"/>
              <a:t>Table1: Col= Features, row: valid score</a:t>
            </a:r>
            <a:endParaRPr/>
          </a:p>
          <a:p>
            <a:pPr indent="-342900" lvl="0" marL="457200" rtl="0" algn="l">
              <a:spcBef>
                <a:spcPts val="0"/>
              </a:spcBef>
              <a:spcAft>
                <a:spcPts val="0"/>
              </a:spcAft>
              <a:buSzPts val="1800"/>
              <a:buChar char="-"/>
            </a:pPr>
            <a:r>
              <a:rPr lang="en-US"/>
              <a:t>Table2: Col: </a:t>
            </a:r>
            <a:r>
              <a:rPr lang="en-US"/>
              <a:t>different</a:t>
            </a:r>
            <a:r>
              <a:rPr lang="en-US"/>
              <a:t> </a:t>
            </a:r>
            <a:r>
              <a:rPr lang="en-US"/>
              <a:t>classifiers</a:t>
            </a:r>
            <a:r>
              <a:rPr lang="en-US"/>
              <a:t>, row: valid score (effect of different </a:t>
            </a:r>
            <a:r>
              <a:rPr lang="en-US"/>
              <a:t>classifiers</a:t>
            </a:r>
            <a:r>
              <a:rPr lang="en-US"/>
              <a:t>)</a:t>
            </a:r>
            <a:endParaRPr/>
          </a:p>
          <a:p>
            <a:pPr indent="-342900" lvl="0" marL="457200" rtl="0" algn="l">
              <a:spcBef>
                <a:spcPts val="0"/>
              </a:spcBef>
              <a:spcAft>
                <a:spcPts val="0"/>
              </a:spcAft>
              <a:buSzPts val="1800"/>
              <a:buChar char="-"/>
            </a:pPr>
            <a:r>
              <a:rPr lang="en-US"/>
              <a:t>Table 3: Col: different hyperparameters, row:valid score (effect of hyperparameters)</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For both binary and multi clasifciaiton</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Result got even better when used the </a:t>
            </a:r>
            <a:r>
              <a:rPr lang="en-US"/>
              <a:t>complete</a:t>
            </a:r>
            <a:r>
              <a:rPr lang="en-US"/>
              <a:t>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introduction</a:t>
            </a:r>
            <a:endParaRPr/>
          </a:p>
        </p:txBody>
      </p:sp>
      <p:sp>
        <p:nvSpPr>
          <p:cNvPr id="603" name="Google Shape;603;p29"/>
          <p:cNvSpPr txBox="1"/>
          <p:nvPr>
            <p:ph idx="1" type="body"/>
          </p:nvPr>
        </p:nvSpPr>
        <p:spPr>
          <a:xfrm>
            <a:off x="457200" y="990600"/>
            <a:ext cx="8229600" cy="5135700"/>
          </a:xfrm>
          <a:prstGeom prst="rect">
            <a:avLst/>
          </a:prstGeom>
        </p:spPr>
        <p:txBody>
          <a:bodyPr anchorCtr="0" anchor="t" bIns="45700" lIns="45700" spcFirstLastPara="1" rIns="45700" wrap="square" tIns="45700">
            <a:normAutofit fontScale="85000" lnSpcReduction="20000"/>
          </a:bodyPr>
          <a:lstStyle/>
          <a:p>
            <a:pPr indent="-325755" lvl="0" marL="457200" rtl="0" algn="l">
              <a:spcBef>
                <a:spcPts val="700"/>
              </a:spcBef>
              <a:spcAft>
                <a:spcPts val="0"/>
              </a:spcAft>
              <a:buSzPct val="56250"/>
              <a:buChar char="-"/>
            </a:pPr>
            <a:r>
              <a:rPr lang="en-US"/>
              <a:t>Objective</a:t>
            </a:r>
            <a:endParaRPr/>
          </a:p>
          <a:p>
            <a:pPr indent="-325755" lvl="0" marL="457200" rtl="0" algn="l">
              <a:spcBef>
                <a:spcPts val="0"/>
              </a:spcBef>
              <a:spcAft>
                <a:spcPts val="0"/>
              </a:spcAft>
              <a:buSzPct val="56250"/>
              <a:buChar char="-"/>
            </a:pPr>
            <a:r>
              <a:rPr lang="en-US"/>
              <a:t>Plan</a:t>
            </a:r>
            <a:endParaRPr/>
          </a:p>
          <a:p>
            <a:pPr indent="-325755" lvl="1" marL="914400" rtl="0" algn="l">
              <a:spcBef>
                <a:spcPts val="0"/>
              </a:spcBef>
              <a:spcAft>
                <a:spcPts val="0"/>
              </a:spcAft>
              <a:buSzPct val="56250"/>
              <a:buChar char="-"/>
            </a:pPr>
            <a:r>
              <a:rPr lang="en-US"/>
              <a:t>Motivation</a:t>
            </a:r>
            <a:endParaRPr/>
          </a:p>
          <a:p>
            <a:pPr indent="-325755" lvl="1" marL="914400" rtl="0" algn="l">
              <a:spcBef>
                <a:spcPts val="0"/>
              </a:spcBef>
              <a:spcAft>
                <a:spcPts val="0"/>
              </a:spcAft>
              <a:buSzPct val="56250"/>
              <a:buChar char="-"/>
            </a:pPr>
            <a:r>
              <a:rPr lang="en-US"/>
              <a:t>Phase 1 </a:t>
            </a:r>
            <a:endParaRPr/>
          </a:p>
          <a:p>
            <a:pPr indent="-325755" lvl="2" marL="1371600" rtl="0" algn="l">
              <a:spcBef>
                <a:spcPts val="0"/>
              </a:spcBef>
              <a:spcAft>
                <a:spcPts val="0"/>
              </a:spcAft>
              <a:buSzPct val="56250"/>
              <a:buChar char="-"/>
            </a:pPr>
            <a:r>
              <a:rPr lang="en-US"/>
              <a:t>Data Preprocessing</a:t>
            </a:r>
            <a:endParaRPr/>
          </a:p>
          <a:p>
            <a:pPr indent="-325755" lvl="2" marL="1371600" rtl="0" algn="l">
              <a:spcBef>
                <a:spcPts val="0"/>
              </a:spcBef>
              <a:spcAft>
                <a:spcPts val="0"/>
              </a:spcAft>
              <a:buSzPct val="56250"/>
              <a:buChar char="-"/>
            </a:pPr>
            <a:r>
              <a:rPr lang="en-US"/>
              <a:t>Feature Extractors</a:t>
            </a:r>
            <a:endParaRPr/>
          </a:p>
          <a:p>
            <a:pPr indent="-325755" lvl="2" marL="1371600" rtl="0" algn="l">
              <a:spcBef>
                <a:spcPts val="0"/>
              </a:spcBef>
              <a:spcAft>
                <a:spcPts val="0"/>
              </a:spcAft>
              <a:buSzPct val="56250"/>
              <a:buChar char="-"/>
            </a:pPr>
            <a:r>
              <a:rPr lang="en-US"/>
              <a:t>Classifiers</a:t>
            </a:r>
            <a:endParaRPr/>
          </a:p>
          <a:p>
            <a:pPr indent="-325755" lvl="1" marL="914400" rtl="0" algn="l">
              <a:spcBef>
                <a:spcPts val="0"/>
              </a:spcBef>
              <a:spcAft>
                <a:spcPts val="0"/>
              </a:spcAft>
              <a:buSzPct val="56250"/>
              <a:buChar char="-"/>
            </a:pPr>
            <a:r>
              <a:rPr lang="en-US"/>
              <a:t>Phase 2 </a:t>
            </a:r>
            <a:endParaRPr/>
          </a:p>
          <a:p>
            <a:pPr indent="-325755" lvl="2" marL="1371600" rtl="0" algn="l">
              <a:spcBef>
                <a:spcPts val="0"/>
              </a:spcBef>
              <a:spcAft>
                <a:spcPts val="0"/>
              </a:spcAft>
              <a:buSzPct val="56250"/>
              <a:buChar char="-"/>
            </a:pPr>
            <a:r>
              <a:rPr lang="en-US"/>
              <a:t>Data Preprocessing</a:t>
            </a:r>
            <a:endParaRPr/>
          </a:p>
          <a:p>
            <a:pPr indent="-325755" lvl="2" marL="1371600" rtl="0" algn="l">
              <a:spcBef>
                <a:spcPts val="0"/>
              </a:spcBef>
              <a:spcAft>
                <a:spcPts val="0"/>
              </a:spcAft>
              <a:buSzPct val="56250"/>
              <a:buChar char="-"/>
            </a:pPr>
            <a:r>
              <a:rPr lang="en-US"/>
              <a:t>Models</a:t>
            </a:r>
            <a:endParaRPr/>
          </a:p>
          <a:p>
            <a:pPr indent="-325755" lvl="1" marL="914400" rtl="0" algn="l">
              <a:spcBef>
                <a:spcPts val="0"/>
              </a:spcBef>
              <a:spcAft>
                <a:spcPts val="0"/>
              </a:spcAft>
              <a:buSzPct val="56250"/>
              <a:buChar char="-"/>
            </a:pPr>
            <a:r>
              <a:rPr lang="en-US"/>
              <a:t>Results</a:t>
            </a:r>
            <a:endParaRPr/>
          </a:p>
          <a:p>
            <a:pPr indent="-325755" lvl="2" marL="1371600" rtl="0" algn="l">
              <a:spcBef>
                <a:spcPts val="0"/>
              </a:spcBef>
              <a:spcAft>
                <a:spcPts val="0"/>
              </a:spcAft>
              <a:buSzPct val="56250"/>
              <a:buChar char="-"/>
            </a:pPr>
            <a:r>
              <a:rPr lang="en-US"/>
              <a:t>Phase 1</a:t>
            </a:r>
            <a:endParaRPr/>
          </a:p>
          <a:p>
            <a:pPr indent="-325755" lvl="2" marL="1371600" rtl="0" algn="l">
              <a:spcBef>
                <a:spcPts val="0"/>
              </a:spcBef>
              <a:spcAft>
                <a:spcPts val="0"/>
              </a:spcAft>
              <a:buSzPct val="56250"/>
              <a:buChar char="-"/>
            </a:pPr>
            <a:r>
              <a:rPr lang="en-US"/>
              <a:t>Phase 2</a:t>
            </a:r>
            <a:endParaRPr/>
          </a:p>
          <a:p>
            <a:pPr indent="-325755" lvl="1" marL="914400" rtl="0" algn="l">
              <a:spcBef>
                <a:spcPts val="0"/>
              </a:spcBef>
              <a:spcAft>
                <a:spcPts val="0"/>
              </a:spcAft>
              <a:buSzPct val="56250"/>
              <a:buChar char="-"/>
            </a:pPr>
            <a:r>
              <a:rPr lang="en-US"/>
              <a:t>Discussion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56"/>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2 Results nad Conclusion</a:t>
            </a:r>
            <a:endParaRPr/>
          </a:p>
        </p:txBody>
      </p:sp>
      <p:sp>
        <p:nvSpPr>
          <p:cNvPr id="765" name="Google Shape;765;p56"/>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a:t>Table: col:simple, valid and noisy test</a:t>
            </a:r>
            <a:endParaRPr/>
          </a:p>
          <a:p>
            <a:pPr indent="0" lvl="0" marL="0" rtl="0" algn="l">
              <a:spcBef>
                <a:spcPts val="700"/>
              </a:spcBef>
              <a:spcAft>
                <a:spcPts val="0"/>
              </a:spcAft>
              <a:buNone/>
            </a:pPr>
            <a:r>
              <a:rPr lang="en-US"/>
              <a:t>rows: models score</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for binary and multi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7"/>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t/>
            </a:r>
            <a:endParaRPr/>
          </a:p>
        </p:txBody>
      </p:sp>
      <p:sp>
        <p:nvSpPr>
          <p:cNvPr id="771" name="Google Shape;771;p57"/>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a:t>Maybe </a:t>
            </a:r>
            <a:r>
              <a:rPr lang="en-US"/>
              <a:t>learning</a:t>
            </a:r>
            <a:r>
              <a:rPr lang="en-US"/>
              <a:t> curves and confusion matrix and images confusion matrix</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8"/>
          <p:cNvSpPr txBox="1"/>
          <p:nvPr>
            <p:ph type="title"/>
          </p:nvPr>
        </p:nvSpPr>
        <p:spPr>
          <a:xfrm>
            <a:off x="649475" y="271018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Discusiion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59"/>
          <p:cNvSpPr txBox="1"/>
          <p:nvPr>
            <p:ph type="title"/>
          </p:nvPr>
        </p:nvSpPr>
        <p:spPr>
          <a:xfrm>
            <a:off x="457200" y="3387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Technical</a:t>
            </a:r>
            <a:r>
              <a:rPr lang="en-US"/>
              <a:t> aspects (maybe)</a:t>
            </a:r>
            <a:endParaRPr/>
          </a:p>
        </p:txBody>
      </p:sp>
      <p:sp>
        <p:nvSpPr>
          <p:cNvPr id="782" name="Google Shape;782;p59"/>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maybe talk about how model was finding it hard to differentiate between </a:t>
            </a:r>
            <a:r>
              <a:rPr lang="en-US"/>
              <a:t>normal</a:t>
            </a:r>
            <a:r>
              <a:rPr lang="en-US"/>
              <a:t> and lung opacity in phase 1</a:t>
            </a:r>
            <a:endParaRPr/>
          </a:p>
          <a:p>
            <a:pPr indent="-342900" lvl="0" marL="457200" rtl="0" algn="l">
              <a:spcBef>
                <a:spcPts val="0"/>
              </a:spcBef>
              <a:spcAft>
                <a:spcPts val="0"/>
              </a:spcAft>
              <a:buSzPts val="1800"/>
              <a:buChar char="-"/>
            </a:pPr>
            <a:r>
              <a:rPr lang="en-US"/>
              <a:t>maybe talk about models could be trained for </a:t>
            </a:r>
            <a:r>
              <a:rPr lang="en-US"/>
              <a:t>large</a:t>
            </a:r>
            <a:r>
              <a:rPr lang="en-US"/>
              <a:t> epochs  (especially for </a:t>
            </a:r>
            <a:r>
              <a:rPr lang="en-US"/>
              <a:t>online</a:t>
            </a:r>
            <a:r>
              <a:rPr lang="en-US"/>
              <a:t> data augmentation)</a:t>
            </a:r>
            <a:endParaRPr/>
          </a:p>
          <a:p>
            <a:pPr indent="-342900" lvl="0" marL="457200" rtl="0" algn="l">
              <a:spcBef>
                <a:spcPts val="0"/>
              </a:spcBef>
              <a:spcAft>
                <a:spcPts val="0"/>
              </a:spcAft>
              <a:buSzPts val="1800"/>
              <a:buChar char="-"/>
            </a:pPr>
            <a:r>
              <a:rPr lang="en-US"/>
              <a:t>train even more </a:t>
            </a:r>
            <a:r>
              <a:rPr lang="en-US"/>
              <a:t>number</a:t>
            </a:r>
            <a:r>
              <a:rPr lang="en-US"/>
              <a:t> of layers</a:t>
            </a:r>
            <a:endParaRPr/>
          </a:p>
          <a:p>
            <a:pPr indent="-342900" lvl="0" marL="457200" rtl="0" algn="l">
              <a:spcBef>
                <a:spcPts val="0"/>
              </a:spcBef>
              <a:spcAft>
                <a:spcPts val="0"/>
              </a:spcAft>
              <a:buSzPts val="1800"/>
              <a:buChar char="-"/>
            </a:pPr>
            <a:r>
              <a:rPr lang="en-US"/>
              <a:t> not so goid results for noisy dataset..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60"/>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organizational aspects (amybe)</a:t>
            </a:r>
            <a:endParaRPr/>
          </a:p>
        </p:txBody>
      </p:sp>
      <p:sp>
        <p:nvSpPr>
          <p:cNvPr id="788" name="Google Shape;788;p60"/>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2 </a:t>
            </a:r>
            <a:r>
              <a:rPr lang="en-US"/>
              <a:t>members left in the middle of the project</a:t>
            </a:r>
            <a:endParaRPr/>
          </a:p>
          <a:p>
            <a:pPr indent="-342900" lvl="0" marL="457200" rtl="0" algn="l">
              <a:spcBef>
                <a:spcPts val="0"/>
              </a:spcBef>
              <a:spcAft>
                <a:spcPts val="0"/>
              </a:spcAft>
              <a:buSzPts val="1800"/>
              <a:buChar char="-"/>
            </a:pPr>
            <a:r>
              <a:rPr lang="en-US"/>
              <a:t>too much workload</a:t>
            </a:r>
            <a:endParaRPr/>
          </a:p>
          <a:p>
            <a:pPr indent="-342900" lvl="0" marL="457200" rtl="0" algn="l">
              <a:spcBef>
                <a:spcPts val="0"/>
              </a:spcBef>
              <a:spcAft>
                <a:spcPts val="0"/>
              </a:spcAft>
              <a:buSzPts val="1800"/>
              <a:buChar char="-"/>
            </a:pPr>
            <a:r>
              <a:rPr lang="en-US"/>
              <a:t>some other thing?</a:t>
            </a:r>
            <a:endParaRPr/>
          </a:p>
          <a:p>
            <a:pPr indent="-342900" lvl="0" marL="457200" rtl="0" algn="l">
              <a:spcBef>
                <a:spcPts val="0"/>
              </a:spcBef>
              <a:spcAft>
                <a:spcPts val="0"/>
              </a:spcAft>
              <a:buSzPts val="1800"/>
              <a:buChar char="-"/>
            </a:pPr>
            <a:r>
              <a:rPr lang="en-US"/>
              <a:t>WOW: I LEFT OUT SO MUCH YET THERE ARE STILL 34 INCOMPLETE SLIDES. JUST COMPLETEING THESE SLIDES MAY PUSH OVER 40-45 AND POSSIBLY LEADING TO 40 MINS PRESENTATIION YAY! KILL 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0"/>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Motivation</a:t>
            </a:r>
            <a:endParaRPr/>
          </a:p>
        </p:txBody>
      </p:sp>
      <p:sp>
        <p:nvSpPr>
          <p:cNvPr id="609" name="Google Shape;609;p30"/>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Why COVID?</a:t>
            </a:r>
            <a:endParaRPr/>
          </a:p>
          <a:p>
            <a:pPr indent="-342900" lvl="0" marL="457200" rtl="0" algn="l">
              <a:spcBef>
                <a:spcPts val="0"/>
              </a:spcBef>
              <a:spcAft>
                <a:spcPts val="0"/>
              </a:spcAft>
              <a:buSzPts val="1800"/>
              <a:buChar char="-"/>
            </a:pPr>
            <a:r>
              <a:rPr lang="en-US"/>
              <a:t>Why try to classify lung opacity and </a:t>
            </a:r>
            <a:r>
              <a:rPr lang="en-US"/>
              <a:t>pneumonia</a:t>
            </a:r>
            <a:endParaRPr/>
          </a:p>
          <a:p>
            <a:pPr indent="-342900" lvl="0" marL="457200" rtl="0" algn="l">
              <a:spcBef>
                <a:spcPts val="0"/>
              </a:spcBef>
              <a:spcAft>
                <a:spcPts val="0"/>
              </a:spcAft>
              <a:buSzPts val="1800"/>
              <a:buChar char="-"/>
            </a:pPr>
            <a:r>
              <a:rPr lang="en-US"/>
              <a:t>possibly from project </a:t>
            </a:r>
            <a:r>
              <a:rPr lang="en-US"/>
              <a:t>description file, or HZ paper or someother paper</a:t>
            </a:r>
            <a:endParaRPr/>
          </a:p>
          <a:p>
            <a:pPr indent="-342900" lvl="0" marL="457200" rtl="0" algn="l">
              <a:spcBef>
                <a:spcPts val="0"/>
              </a:spcBef>
              <a:spcAft>
                <a:spcPts val="0"/>
              </a:spcAft>
              <a:buSzPts val="1800"/>
              <a:buChar char="-"/>
            </a:pPr>
            <a:r>
              <a:rPr lang="en-US"/>
              <a:t>few lines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a:t>
            </a:r>
            <a:endParaRPr/>
          </a:p>
        </p:txBody>
      </p:sp>
      <p:sp>
        <p:nvSpPr>
          <p:cNvPr id="615" name="Google Shape;615;p31"/>
          <p:cNvSpPr txBox="1"/>
          <p:nvPr>
            <p:ph idx="1" type="body"/>
          </p:nvPr>
        </p:nvSpPr>
        <p:spPr>
          <a:xfrm>
            <a:off x="457200" y="990600"/>
            <a:ext cx="8229600" cy="5135700"/>
          </a:xfrm>
          <a:prstGeom prst="rect">
            <a:avLst/>
          </a:prstGeom>
        </p:spPr>
        <p:txBody>
          <a:bodyPr anchorCtr="0" anchor="t" bIns="45700" lIns="45700" spcFirstLastPara="1" rIns="45700" wrap="square" tIns="45700">
            <a:normAutofit fontScale="92500" lnSpcReduction="10000"/>
          </a:bodyPr>
          <a:lstStyle/>
          <a:p>
            <a:pPr indent="-334327" lvl="0" marL="457200" rtl="0" algn="l">
              <a:spcBef>
                <a:spcPts val="700"/>
              </a:spcBef>
              <a:spcAft>
                <a:spcPts val="0"/>
              </a:spcAft>
              <a:buSzPct val="56250"/>
              <a:buChar char="-"/>
            </a:pPr>
            <a:r>
              <a:rPr lang="en-US"/>
              <a:t>We tried different number of feature extractors  and </a:t>
            </a:r>
            <a:r>
              <a:rPr lang="en-US"/>
              <a:t>classifiers</a:t>
            </a:r>
            <a:r>
              <a:rPr lang="en-US"/>
              <a:t> but we will discuss few of them are:</a:t>
            </a:r>
            <a:endParaRPr/>
          </a:p>
          <a:p>
            <a:pPr indent="0" lvl="0" marL="914400" rtl="0" algn="l">
              <a:spcBef>
                <a:spcPts val="700"/>
              </a:spcBef>
              <a:spcAft>
                <a:spcPts val="0"/>
              </a:spcAft>
              <a:buNone/>
            </a:pPr>
            <a:r>
              <a:t/>
            </a:r>
            <a:endParaRPr/>
          </a:p>
          <a:p>
            <a:pPr indent="-334327" lvl="0" marL="914400" rtl="0" algn="l">
              <a:spcBef>
                <a:spcPts val="700"/>
              </a:spcBef>
              <a:spcAft>
                <a:spcPts val="0"/>
              </a:spcAft>
              <a:buSzPct val="56250"/>
              <a:buChar char="-"/>
            </a:pPr>
            <a:r>
              <a:rPr lang="en-US"/>
              <a:t>Canny Edge detector (maybe)</a:t>
            </a:r>
            <a:endParaRPr/>
          </a:p>
          <a:p>
            <a:pPr indent="-334327" lvl="0" marL="914400" rtl="0" algn="l">
              <a:spcBef>
                <a:spcPts val="0"/>
              </a:spcBef>
              <a:spcAft>
                <a:spcPts val="0"/>
              </a:spcAft>
              <a:buSzPct val="56250"/>
              <a:buChar char="-"/>
            </a:pPr>
            <a:r>
              <a:rPr lang="en-US"/>
              <a:t>Haralick features</a:t>
            </a:r>
            <a:endParaRPr/>
          </a:p>
          <a:p>
            <a:pPr indent="-334327" lvl="0" marL="914400" rtl="0" algn="l">
              <a:spcBef>
                <a:spcPts val="0"/>
              </a:spcBef>
              <a:spcAft>
                <a:spcPts val="0"/>
              </a:spcAft>
              <a:buSzPct val="56250"/>
              <a:buChar char="-"/>
            </a:pPr>
            <a:r>
              <a:rPr lang="en-US"/>
              <a:t>zernlike</a:t>
            </a:r>
            <a:endParaRPr/>
          </a:p>
          <a:p>
            <a:pPr indent="-334327" lvl="0" marL="914400" rtl="0" algn="l">
              <a:spcBef>
                <a:spcPts val="0"/>
              </a:spcBef>
              <a:spcAft>
                <a:spcPts val="0"/>
              </a:spcAft>
              <a:buSzPct val="56250"/>
              <a:buChar char="-"/>
            </a:pPr>
            <a:r>
              <a:rPr lang="en-US"/>
              <a:t>Basic Extractors (maybe re run to verify </a:t>
            </a:r>
            <a:r>
              <a:rPr lang="en-US"/>
              <a:t>results</a:t>
            </a:r>
            <a:r>
              <a:rPr lang="en-US"/>
              <a:t>)</a:t>
            </a:r>
            <a:endParaRPr/>
          </a:p>
          <a:p>
            <a:pPr indent="-334327" lvl="0" marL="914400" rtl="0" algn="l">
              <a:spcBef>
                <a:spcPts val="0"/>
              </a:spcBef>
              <a:spcAft>
                <a:spcPts val="0"/>
              </a:spcAft>
              <a:buSzPct val="56250"/>
              <a:buChar char="-"/>
            </a:pPr>
            <a:r>
              <a:rPr lang="en-US"/>
              <a:t>histogram</a:t>
            </a:r>
            <a:endParaRPr/>
          </a:p>
          <a:p>
            <a:pPr indent="-334327" lvl="0" marL="914400" rtl="0" algn="l">
              <a:spcBef>
                <a:spcPts val="0"/>
              </a:spcBef>
              <a:spcAft>
                <a:spcPts val="0"/>
              </a:spcAft>
              <a:buSzPct val="56250"/>
              <a:buChar char="-"/>
            </a:pPr>
            <a:r>
              <a:rPr lang="en-US"/>
              <a:t>wavelet</a:t>
            </a:r>
            <a:endParaRPr/>
          </a:p>
          <a:p>
            <a:pPr indent="-334327" lvl="0" marL="914400" rtl="0" algn="l">
              <a:spcBef>
                <a:spcPts val="0"/>
              </a:spcBef>
              <a:spcAft>
                <a:spcPts val="0"/>
              </a:spcAft>
              <a:buSzPct val="56250"/>
              <a:buChar char="-"/>
            </a:pPr>
            <a:r>
              <a:rPr lang="en-US"/>
              <a:t>SVM</a:t>
            </a:r>
            <a:endParaRPr/>
          </a:p>
          <a:p>
            <a:pPr indent="-334327" lvl="0" marL="914400" rtl="0" algn="l">
              <a:spcBef>
                <a:spcPts val="0"/>
              </a:spcBef>
              <a:spcAft>
                <a:spcPts val="0"/>
              </a:spcAft>
              <a:buSzPct val="56250"/>
              <a:buChar char="-"/>
            </a:pPr>
            <a:r>
              <a:rPr lang="en-US"/>
              <a:t>RFT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2"/>
          <p:cNvSpPr txBox="1"/>
          <p:nvPr>
            <p:ph type="title"/>
          </p:nvPr>
        </p:nvSpPr>
        <p:spPr>
          <a:xfrm>
            <a:off x="820375" y="2240163"/>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Feature Extracotrs</a:t>
            </a:r>
            <a:endParaRPr/>
          </a:p>
        </p:txBody>
      </p:sp>
      <p:sp>
        <p:nvSpPr>
          <p:cNvPr id="621" name="Google Shape;621;p32"/>
          <p:cNvSpPr txBox="1"/>
          <p:nvPr>
            <p:ph idx="1" type="body"/>
          </p:nvPr>
        </p:nvSpPr>
        <p:spPr>
          <a:xfrm>
            <a:off x="542675" y="3231175"/>
            <a:ext cx="8229600" cy="15810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names of all feature extractors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33"/>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Canny Edge detector</a:t>
            </a:r>
            <a:endParaRPr/>
          </a:p>
        </p:txBody>
      </p:sp>
      <p:sp>
        <p:nvSpPr>
          <p:cNvPr id="627" name="Google Shape;627;p33"/>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maybe leave out?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4"/>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Basic</a:t>
            </a:r>
            <a:endParaRPr/>
          </a:p>
        </p:txBody>
      </p:sp>
      <p:sp>
        <p:nvSpPr>
          <p:cNvPr id="633" name="Google Shape;633;p34"/>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Contrast, skewness, kurtosis, rms</a:t>
            </a:r>
            <a:endParaRPr/>
          </a:p>
          <a:p>
            <a:pPr indent="-342900" lvl="0" marL="457200" rtl="0" algn="l">
              <a:spcBef>
                <a:spcPts val="0"/>
              </a:spcBef>
              <a:spcAft>
                <a:spcPts val="0"/>
              </a:spcAft>
              <a:buSzPts val="1800"/>
              <a:buChar char="-"/>
            </a:pPr>
            <a:r>
              <a:rPr lang="en-US"/>
              <a:t>add </a:t>
            </a:r>
            <a:r>
              <a:rPr lang="en-US"/>
              <a:t>formulas</a:t>
            </a:r>
            <a:endParaRPr/>
          </a:p>
          <a:p>
            <a:pPr indent="-342900" lvl="0" marL="457200" rtl="0" algn="l">
              <a:spcBef>
                <a:spcPts val="0"/>
              </a:spcBef>
              <a:spcAft>
                <a:spcPts val="0"/>
              </a:spcAft>
              <a:buSzPts val="1800"/>
              <a:buChar char="-"/>
            </a:pPr>
            <a:r>
              <a:rPr lang="en-US"/>
              <a:t>for bencmarking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5"/>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Histogram</a:t>
            </a:r>
            <a:endParaRPr/>
          </a:p>
        </p:txBody>
      </p:sp>
      <p:sp>
        <p:nvSpPr>
          <p:cNvPr id="639" name="Google Shape;639;p35"/>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This feature was an interesting finding for us. While analying we noticed that graphs for each class was enough different which leads us to think that this may giive us good results even just by thresholding.</a:t>
            </a:r>
            <a:endParaRPr/>
          </a:p>
          <a:p>
            <a:pPr indent="-342900" lvl="0" marL="457200" rtl="0" algn="l">
              <a:spcBef>
                <a:spcPts val="0"/>
              </a:spcBef>
              <a:spcAft>
                <a:spcPts val="0"/>
              </a:spcAft>
              <a:buSzPts val="1800"/>
              <a:buChar char="-"/>
            </a:pPr>
            <a:r>
              <a:rPr lang="en-US"/>
              <a:t>add </a:t>
            </a:r>
            <a:r>
              <a:rPr lang="en-US"/>
              <a:t>images</a:t>
            </a:r>
            <a:r>
              <a:rPr lang="en-US"/>
              <a:t> here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