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sldIdLst>
    <p:sldId id="256" r:id="rId2"/>
    <p:sldId id="261" r:id="rId3"/>
    <p:sldId id="259" r:id="rId4"/>
    <p:sldId id="260" r:id="rId5"/>
    <p:sldId id="262" r:id="rId6"/>
    <p:sldId id="265" r:id="rId7"/>
    <p:sldId id="263" r:id="rId8"/>
    <p:sldId id="266" r:id="rId9"/>
    <p:sldId id="275" r:id="rId10"/>
    <p:sldId id="267" r:id="rId11"/>
    <p:sldId id="268" r:id="rId12"/>
    <p:sldId id="272" r:id="rId13"/>
    <p:sldId id="273" r:id="rId14"/>
    <p:sldId id="276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raheem" initials="ABD" lastIdx="1" clrIdx="0">
    <p:extLst>
      <p:ext uri="{19B8F6BF-5375-455C-9EA6-DF929625EA0E}">
        <p15:presenceInfo xmlns:p15="http://schemas.microsoft.com/office/powerpoint/2012/main" userId="Abdulrahe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131D2A0A-6343-5330-DA81-D1E475FE0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xmlns="" id="{DBD59597-CBD8-A2EE-19E8-6D8BA332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E4E02D4E-26CD-5CA7-32C2-322B8903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B651B5F3-9731-4AF1-6E4F-6DD612A2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C56D3243-5E4E-11D0-B9FA-440BC2B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C4117C91-D88E-F44A-030C-90DB161A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xmlns="" id="{490D2ADB-43D3-DFA3-59E6-DEE1F468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1CB5D6BE-B5C7-ED0A-1D2E-790F267C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003C9DAC-F8B6-D38C-7CFF-11B7668B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1089C90A-4D5C-D6B0-7C2B-E54C1AA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xmlns="" id="{38644CA3-F3BE-D3E7-7736-C06D97054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xmlns="" id="{9CEC849F-40BE-00F0-BAB4-DD23C0D8F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B738968-397C-55C4-73EB-460C88B9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2F0B7B4D-7922-8268-D918-3174CA69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E4CD07DB-BC8A-2445-B4A6-FAD1612C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4198C1F7-1AE0-347C-7251-4C365144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6128E663-9239-B6F3-C279-9F43AF91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11DC1EF5-4580-7FA2-5970-AA034D76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44D96B0A-04EA-CAD4-E425-AE37545A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8293F3FE-EE7C-343C-E601-C84FB278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F074F148-06C6-864E-F58A-EC03B6A4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xmlns="" id="{CE5CC5BA-47C5-3C5B-9FC0-139B3EB4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3CA2D6AC-18F9-8E08-CD9F-B3023A92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6DE25D69-CEB3-95C1-BCFF-8379850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FA81092F-7A3B-9A5C-A3D0-14C6D525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2D4FE0B9-E464-1D96-B53D-D2329BC3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B7DE9180-C2B6-BAB7-91B2-D5CF7B34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xmlns="" id="{C6730B33-1CD5-F623-1095-79961980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xmlns="" id="{78552A96-386C-9395-BAA9-E80C1BA1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xmlns="" id="{C6F89FDC-FB85-C2E0-2EF5-A67EC4BA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xmlns="" id="{81744E37-F08A-63AC-7A2D-7890F4D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05BE0C36-49DE-976C-46B0-BC9D4429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xmlns="" id="{4DE8551A-6995-20C0-2615-A7CE22C2D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xmlns="" id="{B7E958CD-B3ED-D505-F744-2C7087D6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xmlns="" id="{CA9C1CDD-5CB2-6E29-B2BC-352B44A26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xmlns="" id="{E29F0FD7-8663-5AF5-2EE1-F1AE52A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xmlns="" id="{3AF0DABC-CA7E-6367-754A-D40FFDBF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xmlns="" id="{00537661-5494-7F45-8680-EB52597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xmlns="" id="{FDE1FA9F-0F5B-50C7-8E29-B0DA4BC3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A6F43C1A-DC76-98EF-0360-A66E9481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xmlns="" id="{FC83DDDE-237E-E650-FDF5-C4FA9F53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xmlns="" id="{57BCD0B3-79B7-D04F-0608-C83784CA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72946EB5-5F46-112F-1BCF-53BE13A9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xmlns="" id="{DE5B2104-F8FC-F221-CF51-33E80140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xmlns="" id="{BB2388A6-B7B9-5B59-8A3B-8C85123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xmlns="" id="{1B166B40-8607-0752-FC99-BFF928D4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101F8C04-D671-0277-B8F0-0294A523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4C4353B5-8A7A-4AF7-771A-ABFF423C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xmlns="" id="{08F5F70A-C14D-EB34-2270-974584B6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xmlns="" id="{30CBF6BC-4EB0-20B9-95FB-EFF5625F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xmlns="" id="{586B8D5E-B0AE-CB5B-A66E-6B0C8DEF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xmlns="" id="{919CDD13-638B-EA0A-74A7-0F76CCE5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C542637F-C3BD-9BDB-BC3F-98403FBB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xmlns="" id="{9B1342C9-3672-923C-091F-3995105B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xmlns="" id="{89FDDC37-8C99-5DC1-98B6-05BB3DD4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xmlns="" id="{DE931AF7-19C2-1B2D-AD7D-5D0D51AE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xmlns="" id="{688F511D-E198-35BC-A67F-817E60E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xmlns="" id="{6BBD5053-882C-81B5-A337-4D5B2E90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xmlns="" id="{A9FEBF18-0A77-0D1C-8648-3BAF6762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xmlns="" id="{DDA8B86B-9390-F635-54D8-DE19253B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66628AEF-4150-ECC9-1C09-9C1D9E296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849-A57C-447E-81CF-BB21637B19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44F8F9B4-F9B0-797F-0C79-82A4DBEB1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9AB97CFF-CC45-5FBD-2121-4EA747E0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833E-7AF9-4880-A6E1-A863F465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hmadsaleh2001/phishing-url-detection/edit" TargetMode="External"/><Relationship Id="rId2" Type="http://schemas.openxmlformats.org/officeDocument/2006/relationships/hyperlink" Target="http://www.facbook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-fyp.pages.dev/" TargetMode="External"/><Relationship Id="rId2" Type="http://schemas.openxmlformats.org/officeDocument/2006/relationships/hyperlink" Target="https://palscards-1.pages.dev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صورة تحتوي على رسم, فن&#10;&#10;تم إنشاء الوصف تلقائياً">
            <a:extLst>
              <a:ext uri="{FF2B5EF4-FFF2-40B4-BE49-F238E27FC236}">
                <a16:creationId xmlns:a16="http://schemas.microsoft.com/office/drawing/2014/main" xmlns="" id="{085DB290-A517-201A-A68C-8B811CD84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8" t="10098" r="427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06467BDB-CF41-79D8-1F13-FF56F935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PHISHING DETECTION TOOL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xmlns="" id="{82D563E4-28E8-91DB-39BD-A729E7A9B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>
                <a:latin typeface="Amasis MT Pro Black" panose="02040A04050005020304" pitchFamily="18" charset="0"/>
              </a:rPr>
              <a:t>How to protect us from Phishing URLs</a:t>
            </a:r>
          </a:p>
          <a:p>
            <a:pPr algn="l">
              <a:spcAft>
                <a:spcPts val="600"/>
              </a:spcAft>
            </a:pP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391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028D9ADD-3CB2-FDD8-CE35-850AD0347734}"/>
              </a:ext>
            </a:extLst>
          </p:cNvPr>
          <p:cNvSpPr txBox="1"/>
          <p:nvPr/>
        </p:nvSpPr>
        <p:spPr>
          <a:xfrm>
            <a:off x="595745" y="283227"/>
            <a:ext cx="10284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SVM:</a:t>
            </a:r>
            <a:endParaRPr lang="en-US" dirty="0"/>
          </a:p>
          <a:p>
            <a:pPr lvl="1"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 that finds the best linear decision   boundary to separate different classes of data points.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xmlns="" id="{74D7FE8A-9757-C54C-1F30-37A6C0AB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03" y="2095803"/>
            <a:ext cx="2142834" cy="1784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84C2FCE8-FCF3-BC5C-9C7B-ECF2B5D85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0" y="4122956"/>
            <a:ext cx="3939459" cy="2592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516F0CA3-A020-93A4-EEDA-C4352C18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68" y="4174407"/>
            <a:ext cx="3318822" cy="2489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A924B986-04BF-4221-504B-F8AC4529E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29" y="4191123"/>
            <a:ext cx="3274244" cy="2455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90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ABA338E5-A0E3-1AC5-D779-B6BC003730DB}"/>
              </a:ext>
            </a:extLst>
          </p:cNvPr>
          <p:cNvSpPr txBox="1"/>
          <p:nvPr/>
        </p:nvSpPr>
        <p:spPr>
          <a:xfrm>
            <a:off x="983672" y="556644"/>
            <a:ext cx="1100051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 rtl="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Classify this phishing or not 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http://www.facbook.com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 rtl="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ar-SA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 rtl="0">
              <a:buFont typeface="Wingdings" panose="05000000000000000000" pitchFamily="2" charset="2"/>
              <a:buChar char="Ø"/>
            </a:pPr>
            <a:r>
              <a:rPr lang="en-US" sz="4000" dirty="0">
                <a:hlinkClick r:id="rId3"/>
              </a:rPr>
              <a:t>Phishing URL Detection | </a:t>
            </a:r>
            <a:r>
              <a:rPr lang="en-US" sz="4000" dirty="0" err="1">
                <a:hlinkClick r:id="rId3"/>
              </a:rPr>
              <a:t>Kaggle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0B98E8D3-7898-38EC-9BE2-12FBEA8A9518}"/>
              </a:ext>
            </a:extLst>
          </p:cNvPr>
          <p:cNvSpPr txBox="1"/>
          <p:nvPr/>
        </p:nvSpPr>
        <p:spPr>
          <a:xfrm>
            <a:off x="720436" y="3764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Places of use: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85669A2D-B195-B2ED-05F3-BA805F4738E6}"/>
              </a:ext>
            </a:extLst>
          </p:cNvPr>
          <p:cNvSpPr txBox="1"/>
          <p:nvPr/>
        </p:nvSpPr>
        <p:spPr>
          <a:xfrm>
            <a:off x="1108363" y="1690177"/>
            <a:ext cx="10612581" cy="2546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Internet Users.(Security, Time and Cost Savings.)</a:t>
            </a:r>
          </a:p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Platforms (integrity, financial loss, unauthorized access)</a:t>
            </a:r>
          </a:p>
          <a:p>
            <a:pPr marL="285750" indent="-285750" algn="l" rt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combined in another websites .</a:t>
            </a:r>
          </a:p>
        </p:txBody>
      </p:sp>
    </p:spTree>
    <p:extLst>
      <p:ext uri="{BB962C8B-B14F-4D97-AF65-F5344CB8AC3E}">
        <p14:creationId xmlns:p14="http://schemas.microsoft.com/office/powerpoint/2010/main" val="2019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E9793B58-FD7A-CFC2-7658-2301C9916105}"/>
              </a:ext>
            </a:extLst>
          </p:cNvPr>
          <p:cNvSpPr txBox="1"/>
          <p:nvPr/>
        </p:nvSpPr>
        <p:spPr>
          <a:xfrm>
            <a:off x="720437" y="32102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</a:p>
        </p:txBody>
      </p:sp>
      <p:pic>
        <p:nvPicPr>
          <p:cNvPr id="8" name="Picture 12" descr="C:\Users\97056\Desktop\Facebook-Messenger-New-Logo-Vector-01.png">
            <a:extLst>
              <a:ext uri="{FF2B5EF4-FFF2-40B4-BE49-F238E27FC236}">
                <a16:creationId xmlns:a16="http://schemas.microsoft.com/office/drawing/2014/main" xmlns="" id="{C26612D7-00AE-9161-7314-BCAF81EA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674" y="1586684"/>
            <a:ext cx="2446475" cy="256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xmlns="" id="{8342ED49-CDB1-CAAF-9A27-2910A4A6BAAA}"/>
              </a:ext>
            </a:extLst>
          </p:cNvPr>
          <p:cNvSpPr txBox="1"/>
          <p:nvPr/>
        </p:nvSpPr>
        <p:spPr>
          <a:xfrm>
            <a:off x="4371372" y="4151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 </a:t>
            </a:r>
            <a:endParaRPr lang="ar-SA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xmlns="" id="{358BD6DD-7986-D447-7B60-A8AF3996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54" y="1977952"/>
            <a:ext cx="3198441" cy="253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xmlns="" id="{7D45B452-9DE6-55D6-3155-CCA93A52B60B}"/>
              </a:ext>
            </a:extLst>
          </p:cNvPr>
          <p:cNvSpPr txBox="1"/>
          <p:nvPr/>
        </p:nvSpPr>
        <p:spPr>
          <a:xfrm>
            <a:off x="584736" y="4250626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Goodbye Phishers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xmlns="" id="{05EBCA34-B372-8342-A2D6-E2AC254A51AD}"/>
              </a:ext>
            </a:extLst>
          </p:cNvPr>
          <p:cNvSpPr txBox="1"/>
          <p:nvPr/>
        </p:nvSpPr>
        <p:spPr>
          <a:xfrm>
            <a:off x="5112327" y="2706717"/>
            <a:ext cx="1967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7472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xmlns="" id="{885AA936-C409-0230-9F4A-F4304F8CFB87}"/>
              </a:ext>
            </a:extLst>
          </p:cNvPr>
          <p:cNvSpPr txBox="1"/>
          <p:nvPr/>
        </p:nvSpPr>
        <p:spPr>
          <a:xfrm>
            <a:off x="290945" y="487908"/>
            <a:ext cx="103909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URLs</a:t>
            </a:r>
          </a:p>
          <a:p>
            <a:pPr marL="1714500" lvl="3" indent="-342900" algn="l" rtl="0">
              <a:buFont typeface="Arial" panose="020B0604020202020204" pitchFamily="34" charset="0"/>
              <a:buChar char="•"/>
            </a:pPr>
            <a:r>
              <a:rPr lang="ar-JO" sz="2800" dirty="0">
                <a:hlinkClick r:id="rId2"/>
              </a:rPr>
              <a:t>بطاقات شحن مجانا - فلسطين (</a:t>
            </a:r>
            <a:r>
              <a:rPr lang="en-US" sz="2800" dirty="0">
                <a:hlinkClick r:id="rId2"/>
              </a:rPr>
              <a:t>palscards-1.pages.dev)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H-KF (home-</a:t>
            </a:r>
            <a:r>
              <a:rPr lang="en-US" sz="2800" dirty="0" err="1">
                <a:hlinkClick r:id="rId3"/>
              </a:rPr>
              <a:t>fyp.pages.dev</a:t>
            </a:r>
            <a:r>
              <a:rPr lang="en-US" sz="2800" dirty="0">
                <a:hlinkClick r:id="rId3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5E8015EF-EC94-095E-6478-E47C2C2F66E3}"/>
              </a:ext>
            </a:extLst>
          </p:cNvPr>
          <p:cNvSpPr txBox="1"/>
          <p:nvPr/>
        </p:nvSpPr>
        <p:spPr>
          <a:xfrm>
            <a:off x="665018" y="32102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B65F81C5-BA9C-C235-481F-E27CED6AE49A}"/>
              </a:ext>
            </a:extLst>
          </p:cNvPr>
          <p:cNvSpPr txBox="1"/>
          <p:nvPr/>
        </p:nvSpPr>
        <p:spPr>
          <a:xfrm>
            <a:off x="1191490" y="1260708"/>
            <a:ext cx="8257309" cy="362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 (98 % Accuracy )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proactive protection (early detection )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marL="1200150" lvl="2" indent="-285750" algn="l" rt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Accessibility, Wide Reach .</a:t>
            </a:r>
          </a:p>
          <a:p>
            <a:pPr marL="1200150" lvl="2" indent="-285750" algn="l" rt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Updates, Maintenance and Support </a:t>
            </a:r>
            <a:r>
              <a:rPr lang="en-US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877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56C1D861-1D08-B260-0E2E-28C07A4CC014}"/>
              </a:ext>
            </a:extLst>
          </p:cNvPr>
          <p:cNvSpPr txBox="1"/>
          <p:nvPr/>
        </p:nvSpPr>
        <p:spPr>
          <a:xfrm>
            <a:off x="914400" y="484910"/>
            <a:ext cx="10751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87273A09-933E-D708-06BE-53CA30CC9E1F}"/>
              </a:ext>
            </a:extLst>
          </p:cNvPr>
          <p:cNvSpPr txBox="1"/>
          <p:nvPr/>
        </p:nvSpPr>
        <p:spPr>
          <a:xfrm>
            <a:off x="803564" y="48491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the website: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xmlns="" id="{D442E55B-4937-2D8B-6E61-35CC2A3B0EDE}"/>
              </a:ext>
            </a:extLst>
          </p:cNvPr>
          <p:cNvSpPr txBox="1"/>
          <p:nvPr/>
        </p:nvSpPr>
        <p:spPr>
          <a:xfrm>
            <a:off x="1224972" y="1651153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bit.ly/AC_GP_2023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(Tips) </a:t>
            </a:r>
          </a:p>
        </p:txBody>
      </p:sp>
    </p:spTree>
    <p:extLst>
      <p:ext uri="{BB962C8B-B14F-4D97-AF65-F5344CB8AC3E}">
        <p14:creationId xmlns:p14="http://schemas.microsoft.com/office/powerpoint/2010/main" val="4162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373F9CFB-E190-BD66-ACEF-3BF955B341DF}"/>
              </a:ext>
            </a:extLst>
          </p:cNvPr>
          <p:cNvSpPr txBox="1"/>
          <p:nvPr/>
        </p:nvSpPr>
        <p:spPr>
          <a:xfrm>
            <a:off x="1330036" y="50113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4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xmlns="" id="{4F9D69FB-E34E-CE2F-4FC1-0F5DCDB1CE69}"/>
              </a:ext>
            </a:extLst>
          </p:cNvPr>
          <p:cNvSpPr txBox="1"/>
          <p:nvPr/>
        </p:nvSpPr>
        <p:spPr>
          <a:xfrm>
            <a:off x="1330036" y="1722099"/>
            <a:ext cx="97951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 , We came up with the idea of the project because of the many scams that occurred during the Corona virus pandemic, as it was all online.</a:t>
            </a:r>
          </a:p>
          <a:p>
            <a:pPr lvl="0"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the names of big companies, banks, social media</a:t>
            </a:r>
            <a:r>
              <a:rPr 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platforms, or well-known organizations </a:t>
            </a:r>
          </a:p>
        </p:txBody>
      </p:sp>
    </p:spTree>
    <p:extLst>
      <p:ext uri="{BB962C8B-B14F-4D97-AF65-F5344CB8AC3E}">
        <p14:creationId xmlns:p14="http://schemas.microsoft.com/office/powerpoint/2010/main" val="29045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صورة 14" descr="صورة تحتوي على نص, لقطة شاشة, موقع إلكتروني, إعلانات الإنترنت&#10;&#10;تم إنشاء الوصف تلقائياً">
            <a:extLst>
              <a:ext uri="{FF2B5EF4-FFF2-40B4-BE49-F238E27FC236}">
                <a16:creationId xmlns:a16="http://schemas.microsoft.com/office/drawing/2014/main" xmlns="" id="{70BF40B9-B58E-D441-3FF5-8F2B296F8B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7" r="-3" b="2544"/>
          <a:stretch/>
        </p:blipFill>
        <p:spPr>
          <a:xfrm>
            <a:off x="735745" y="1396247"/>
            <a:ext cx="3034775" cy="4316619"/>
          </a:xfrm>
          <a:prstGeom prst="rect">
            <a:avLst/>
          </a:prstGeom>
        </p:spPr>
      </p:pic>
      <p:pic>
        <p:nvPicPr>
          <p:cNvPr id="11" name="صورة 10" descr="صورة تحتوي على نص, لقطة شاشة, برمجيات, نظام التشغيل&#10;&#10;تم إنشاء الوصف تلقائياً">
            <a:extLst>
              <a:ext uri="{FF2B5EF4-FFF2-40B4-BE49-F238E27FC236}">
                <a16:creationId xmlns:a16="http://schemas.microsoft.com/office/drawing/2014/main" xmlns="" id="{3DB8FB22-A142-9A12-05CE-16ED9DC90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024"/>
          <a:stretch/>
        </p:blipFill>
        <p:spPr>
          <a:xfrm>
            <a:off x="4407530" y="1197490"/>
            <a:ext cx="3163890" cy="4481985"/>
          </a:xfrm>
          <a:prstGeom prst="rect">
            <a:avLst/>
          </a:prstGeom>
        </p:spPr>
      </p:pic>
      <p:pic>
        <p:nvPicPr>
          <p:cNvPr id="13" name="صورة 12" descr="صورة تحتوي على نص, لقطة شاشة, أسطوانة, التصميم&#10;&#10;تم إنشاء الوصف تلقائياً">
            <a:extLst>
              <a:ext uri="{FF2B5EF4-FFF2-40B4-BE49-F238E27FC236}">
                <a16:creationId xmlns:a16="http://schemas.microsoft.com/office/drawing/2014/main" xmlns="" id="{3275E520-FCB8-3AC1-34F8-D1AA0A9238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 b="1"/>
          <a:stretch/>
        </p:blipFill>
        <p:spPr>
          <a:xfrm>
            <a:off x="8208430" y="1396247"/>
            <a:ext cx="3163890" cy="44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نص, لقطة شاشة, التصميم&#10;&#10;تم إنشاء الوصف تلقائياً">
            <a:extLst>
              <a:ext uri="{FF2B5EF4-FFF2-40B4-BE49-F238E27FC236}">
                <a16:creationId xmlns:a16="http://schemas.microsoft.com/office/drawing/2014/main" xmlns="" id="{78D4B80A-B9FA-A3CA-D1C2-C45DD2B05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58494"/>
            <a:ext cx="5291666" cy="5541011"/>
          </a:xfrm>
          <a:prstGeom prst="rect">
            <a:avLst/>
          </a:prstGeom>
        </p:spPr>
      </p:pic>
      <p:pic>
        <p:nvPicPr>
          <p:cNvPr id="2" name="صورة 1" descr="صورة تحتوي على نص, بطاقة العمل&#10;&#10;تم إنشاء الوصف تلقائياً">
            <a:extLst>
              <a:ext uri="{FF2B5EF4-FFF2-40B4-BE49-F238E27FC236}">
                <a16:creationId xmlns:a16="http://schemas.microsoft.com/office/drawing/2014/main" xmlns="" id="{7EF27BD9-E3DB-BEF5-3338-9F8D30F38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869157"/>
            <a:ext cx="5291667" cy="51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1B72F210-B924-DD1F-4DF2-FAC702B23096}"/>
              </a:ext>
            </a:extLst>
          </p:cNvPr>
          <p:cNvSpPr txBox="1"/>
          <p:nvPr/>
        </p:nvSpPr>
        <p:spPr>
          <a:xfrm>
            <a:off x="824023" y="77754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Algorithms: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xmlns="" id="{FDE26E2A-79A2-68CF-6DA7-8957CC04EDE3}"/>
              </a:ext>
            </a:extLst>
          </p:cNvPr>
          <p:cNvSpPr txBox="1"/>
          <p:nvPr/>
        </p:nvSpPr>
        <p:spPr>
          <a:xfrm>
            <a:off x="1616668" y="2048248"/>
            <a:ext cx="534491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 rtl="0">
              <a:buFont typeface="Wingdings" panose="05000000000000000000" pitchFamily="2" charset="2"/>
              <a:buChar char="Ø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ln w="0"/>
              <a:solidFill>
                <a:sysClr val="windowText" lastClr="000000"/>
              </a:solidFill>
              <a:effectLst>
                <a:reflection blurRad="6350" stA="53000" endA="300" endPos="35500" dir="5400000" sy="-90000" algn="bl" rotWithShape="0"/>
              </a:effectLst>
              <a:latin typeface="Amasis MT Pro Black" panose="02040A040500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xmlns="" id="{DBECB9A4-2018-CB90-3326-66E3AF5D946D}"/>
              </a:ext>
            </a:extLst>
          </p:cNvPr>
          <p:cNvSpPr txBox="1"/>
          <p:nvPr/>
        </p:nvSpPr>
        <p:spPr>
          <a:xfrm>
            <a:off x="1616668" y="3050767"/>
            <a:ext cx="782635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 rtl="0">
              <a:buFont typeface="Wingdings" panose="05000000000000000000" pitchFamily="2" charset="2"/>
              <a:buChar char="Ø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</a:p>
          <a:p>
            <a:pPr algn="ctr"/>
            <a:r>
              <a:rPr lang="en-US" sz="4800" dirty="0">
                <a:ln w="0"/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Amasis MT Pro Black" panose="02040A040500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xmlns="" id="{5AF8F3CC-2548-819C-3CF0-BEE98262EDDD}"/>
              </a:ext>
            </a:extLst>
          </p:cNvPr>
          <p:cNvSpPr/>
          <p:nvPr/>
        </p:nvSpPr>
        <p:spPr>
          <a:xfrm>
            <a:off x="3782290" y="2173558"/>
            <a:ext cx="2189018" cy="246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05DCAD99-3DF0-19AE-CBA3-8FA886ED58DF}"/>
              </a:ext>
            </a:extLst>
          </p:cNvPr>
          <p:cNvSpPr txBox="1"/>
          <p:nvPr/>
        </p:nvSpPr>
        <p:spPr>
          <a:xfrm>
            <a:off x="1260764" y="1014473"/>
            <a:ext cx="96704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models are a group of extremely fast and simple classification algorithms that are often suitable for very high-dimensional datasets. Because they are so fast and have so few tunable parameters.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263AD8DF-1C17-34A5-AAD8-977BED9E0D42}"/>
              </a:ext>
            </a:extLst>
          </p:cNvPr>
          <p:cNvSpPr txBox="1"/>
          <p:nvPr/>
        </p:nvSpPr>
        <p:spPr>
          <a:xfrm>
            <a:off x="-900546" y="27917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Naïve Bayes: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0675E775-6FCD-7A04-8685-AAFC438F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09" y="2885190"/>
            <a:ext cx="6956272" cy="37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C7BE1CD6-2404-28EE-4BF6-A8F980CA0F8C}"/>
              </a:ext>
            </a:extLst>
          </p:cNvPr>
          <p:cNvSpPr txBox="1"/>
          <p:nvPr/>
        </p:nvSpPr>
        <p:spPr>
          <a:xfrm>
            <a:off x="-928254" y="60563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4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A8F61C8C-EC60-9FF3-3B87-A86066CD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3" r="56023" b="17750"/>
          <a:stretch/>
        </p:blipFill>
        <p:spPr>
          <a:xfrm>
            <a:off x="858982" y="3146621"/>
            <a:ext cx="4308764" cy="3418064"/>
          </a:xfrm>
          <a:prstGeom prst="rect">
            <a:avLst/>
          </a:prstGeom>
        </p:spPr>
      </p:pic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xmlns="" id="{C60754DB-37F2-7E23-E56E-60E434319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67801"/>
              </p:ext>
            </p:extLst>
          </p:nvPr>
        </p:nvGraphicFramePr>
        <p:xfrm>
          <a:off x="5375565" y="3560618"/>
          <a:ext cx="6386945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1768">
                  <a:extLst>
                    <a:ext uri="{9D8B030D-6E8A-4147-A177-3AD203B41FA5}">
                      <a16:colId xmlns:a16="http://schemas.microsoft.com/office/drawing/2014/main" xmlns="" val="1852925089"/>
                    </a:ext>
                  </a:extLst>
                </a:gridCol>
                <a:gridCol w="1286294">
                  <a:extLst>
                    <a:ext uri="{9D8B030D-6E8A-4147-A177-3AD203B41FA5}">
                      <a16:colId xmlns:a16="http://schemas.microsoft.com/office/drawing/2014/main" xmlns="" val="2765162638"/>
                    </a:ext>
                  </a:extLst>
                </a:gridCol>
                <a:gridCol w="1350612">
                  <a:extLst>
                    <a:ext uri="{9D8B030D-6E8A-4147-A177-3AD203B41FA5}">
                      <a16:colId xmlns:a16="http://schemas.microsoft.com/office/drawing/2014/main" xmlns="" val="1661180487"/>
                    </a:ext>
                  </a:extLst>
                </a:gridCol>
                <a:gridCol w="1221977">
                  <a:extLst>
                    <a:ext uri="{9D8B030D-6E8A-4147-A177-3AD203B41FA5}">
                      <a16:colId xmlns:a16="http://schemas.microsoft.com/office/drawing/2014/main" xmlns="" val="1566127044"/>
                    </a:ext>
                  </a:extLst>
                </a:gridCol>
                <a:gridCol w="1286294">
                  <a:extLst>
                    <a:ext uri="{9D8B030D-6E8A-4147-A177-3AD203B41FA5}">
                      <a16:colId xmlns:a16="http://schemas.microsoft.com/office/drawing/2014/main" xmlns="" val="3429251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Animal?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47871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sz="2400" dirty="0">
                          <a:latin typeface="+mn-lt"/>
                          <a:cs typeface="+mj-cs"/>
                        </a:rPr>
                        <a:t>60</a:t>
                      </a:r>
                      <a:r>
                        <a:rPr lang="en-US" sz="2400" dirty="0">
                          <a:latin typeface="+mn-lt"/>
                          <a:cs typeface="+mj-cs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sz="2400" dirty="0">
                          <a:latin typeface="+mn-lt"/>
                          <a:cs typeface="+mj-cs"/>
                        </a:rPr>
                        <a:t>40</a:t>
                      </a:r>
                      <a:r>
                        <a:rPr lang="en-US" sz="2400" dirty="0">
                          <a:latin typeface="+mn-lt"/>
                          <a:cs typeface="+mj-cs"/>
                        </a:rPr>
                        <a:t>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904876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2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75cm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55kg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63734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3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1800cm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sz="2400" dirty="0">
                          <a:latin typeface="+mn-lt"/>
                          <a:cs typeface="+mj-cs"/>
                        </a:rPr>
                        <a:t>450</a:t>
                      </a:r>
                      <a:r>
                        <a:rPr lang="en-US" sz="2400" dirty="0">
                          <a:latin typeface="+mn-lt"/>
                          <a:cs typeface="+mj-cs"/>
                        </a:rPr>
                        <a:t>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camel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473687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4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2000cm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520kg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+mj-cs"/>
                        </a:rPr>
                        <a:t>camel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89660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CAD174C9-3CF9-F5DB-28BB-543802F9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82" y="1358389"/>
            <a:ext cx="90654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Recercivly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splitting data ,choose best attribute each step , using entropy , aiming , create tree accurate predictions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885AA936-C409-0230-9F4A-F4304F8CFB87}"/>
              </a:ext>
            </a:extLst>
          </p:cNvPr>
          <p:cNvSpPr txBox="1"/>
          <p:nvPr/>
        </p:nvSpPr>
        <p:spPr>
          <a:xfrm>
            <a:off x="1205345" y="1351508"/>
            <a:ext cx="103909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NLP(natural language processing) 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NLP? 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a branch of AI that focuses on enabling computers to understand and interact with human language.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 NLP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Scoring : is a numerical representation that measures the importance of a term in a document within a collection of documents, considering both its frequency in the document and its rarity across the collection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S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in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Engines</a:t>
            </a:r>
            <a:endParaRPr lang="ar-S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5D77B493-FF04-BCB9-4107-E876F3FC2C77}"/>
              </a:ext>
            </a:extLst>
          </p:cNvPr>
          <p:cNvSpPr txBox="1"/>
          <p:nvPr/>
        </p:nvSpPr>
        <p:spPr>
          <a:xfrm>
            <a:off x="678872" y="42483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Dive: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5D77B493-FF04-BCB9-4107-E876F3FC2C77}"/>
              </a:ext>
            </a:extLst>
          </p:cNvPr>
          <p:cNvSpPr txBox="1"/>
          <p:nvPr/>
        </p:nvSpPr>
        <p:spPr>
          <a:xfrm>
            <a:off x="678872" y="42483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endParaRPr lang="en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885AA936-C409-0230-9F4A-F4304F8CFB87}"/>
              </a:ext>
            </a:extLst>
          </p:cNvPr>
          <p:cNvSpPr txBox="1"/>
          <p:nvPr/>
        </p:nvSpPr>
        <p:spPr>
          <a:xfrm>
            <a:off x="1205345" y="1351508"/>
            <a:ext cx="103909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URL</a:t>
            </a:r>
          </a:p>
          <a:p>
            <a:pPr marL="1714500" lvl="3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http://www.google.xyz.cv</a:t>
            </a:r>
          </a:p>
          <a:p>
            <a:pPr marL="1714500" lvl="3" indent="-342900" algn="l" rtl="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rusted URL (Not Phishing)</a:t>
            </a:r>
          </a:p>
          <a:p>
            <a:pPr marL="1714500" lvl="3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</a:t>
            </a:r>
          </a:p>
          <a:p>
            <a:pPr marL="1714500" lvl="3" indent="-342900" algn="l" rtl="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384</Words>
  <Application>Microsoft Office PowerPoint</Application>
  <PresentationFormat>ملء الشاشة</PresentationFormat>
  <Paragraphs>87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4" baseType="lpstr">
      <vt:lpstr>Amasis MT Pro Black</vt:lpstr>
      <vt:lpstr>Arial</vt:lpstr>
      <vt:lpstr>Calibri</vt:lpstr>
      <vt:lpstr>Calibri Light</vt:lpstr>
      <vt:lpstr>inherit</vt:lpstr>
      <vt:lpstr>Times New Roman</vt:lpstr>
      <vt:lpstr>Wingdings</vt:lpstr>
      <vt:lpstr>نسق Office</vt:lpstr>
      <vt:lpstr>PHISHING DETECTION TOOL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DETECTION TOOL</dc:title>
  <dc:creator>FNU LNU</dc:creator>
  <cp:lastModifiedBy>Abdulraheem</cp:lastModifiedBy>
  <cp:revision>14</cp:revision>
  <dcterms:created xsi:type="dcterms:W3CDTF">2023-06-14T11:17:40Z</dcterms:created>
  <dcterms:modified xsi:type="dcterms:W3CDTF">2023-06-17T22:18:59Z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2023-06-14T15:16:08Z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9545ba43-c1e7-4822-bbd1-576a9e90cae1</vt:lpwstr>
  </property>
  <property fmtid="{D5CDD505-2E9C-101B-9397-08002B2CF9AE}" pid="7" name="MSIP_Label_defa4170-0d19-0005-0004-bc88714345d2_ActionId">
    <vt:lpwstr>1e0f89de-61b0-4108-85ce-161ff25460e9</vt:lpwstr>
  </property>
  <property fmtid="{D5CDD505-2E9C-101B-9397-08002B2CF9AE}" pid="8" name="MSIP_Label_defa4170-0d19-0005-0004-bc88714345d2_ContentBits">
    <vt:lpwstr>0</vt:lpwstr>
  </property>
</Properties>
</file>