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407" r:id="rId2"/>
    <p:sldId id="447" r:id="rId3"/>
    <p:sldId id="418" r:id="rId4"/>
    <p:sldId id="446" r:id="rId5"/>
    <p:sldId id="442" r:id="rId6"/>
    <p:sldId id="443" r:id="rId7"/>
    <p:sldId id="449" r:id="rId8"/>
    <p:sldId id="448" r:id="rId9"/>
    <p:sldId id="444" r:id="rId10"/>
    <p:sldId id="4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AB6E1-6503-4D3B-A4A9-2D32B5F7A6D3}" type="datetimeFigureOut">
              <a:rPr lang="en-GB" smtClean="0"/>
              <a:t>07/12/2019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36258-581C-46B9-A912-6958D6AFB0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3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5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4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09CDEC-B385-4153-B7AA-4B2B55213257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4D8161-0DF5-400E-AE69-40AB0F18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arson_correlation_coefficien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Agenda 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8" y="2156345"/>
            <a:ext cx="11546006" cy="4421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Evolution of Analytics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Feature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Feature Scaling</a:t>
            </a: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endParaRPr lang="en-GB" sz="2000" b="1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pPr lvl="1" fontAlgn="base"/>
            <a:r>
              <a:rPr lang="en-GB" sz="4800" b="1" dirty="0">
                <a:solidFill>
                  <a:schemeClr val="bg1"/>
                </a:solidFill>
              </a:rPr>
              <a:t>K-Means Clustering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8" y="2156345"/>
            <a:ext cx="11546006" cy="4421875"/>
          </a:xfrm>
        </p:spPr>
        <p:txBody>
          <a:bodyPr>
            <a:noAutofit/>
          </a:bodyPr>
          <a:lstStyle/>
          <a:p>
            <a:pPr fontAlgn="base"/>
            <a:endParaRPr lang="en-GB" b="1" dirty="0" smtClean="0">
              <a:solidFill>
                <a:srgbClr val="00B0F0"/>
              </a:solidFill>
            </a:endParaRPr>
          </a:p>
          <a:p>
            <a:pPr fontAlgn="base"/>
            <a:r>
              <a:rPr lang="en-GB" b="1" dirty="0" smtClean="0">
                <a:solidFill>
                  <a:srgbClr val="00B0F0"/>
                </a:solidFill>
              </a:rPr>
              <a:t>K-Means </a:t>
            </a:r>
            <a:r>
              <a:rPr lang="en-GB" b="1" dirty="0">
                <a:solidFill>
                  <a:srgbClr val="00B0F0"/>
                </a:solidFill>
              </a:rPr>
              <a:t>Clustering</a:t>
            </a:r>
            <a:r>
              <a:rPr lang="en-GB" dirty="0"/>
              <a:t> : K-means clustering [5] is a type of unsupervised learning, which is used in </a:t>
            </a:r>
            <a:r>
              <a:rPr lang="en-GB" dirty="0" smtClean="0"/>
              <a:t>unlabelled data (</a:t>
            </a:r>
            <a:r>
              <a:rPr lang="en-GB" dirty="0"/>
              <a:t>i.e., data without defined categories or groups). </a:t>
            </a:r>
          </a:p>
          <a:p>
            <a:pPr fontAlgn="base"/>
            <a:r>
              <a:rPr lang="en-GB" dirty="0"/>
              <a:t>The goal of this algorithm is to find groups in the data, with the number of groups represented by the variable K</a:t>
            </a:r>
            <a:r>
              <a:rPr lang="en-GB" dirty="0" smtClean="0"/>
              <a:t>.</a:t>
            </a:r>
            <a:endParaRPr lang="en-GB" dirty="0"/>
          </a:p>
          <a:p>
            <a:pPr fontAlgn="base"/>
            <a:r>
              <a:rPr lang="en-GB" dirty="0"/>
              <a:t>The algorithm works </a:t>
            </a:r>
            <a:r>
              <a:rPr lang="en-GB" b="1" dirty="0">
                <a:solidFill>
                  <a:srgbClr val="00B0F0"/>
                </a:solidFill>
              </a:rPr>
              <a:t>iteratively</a:t>
            </a:r>
            <a:r>
              <a:rPr lang="en-GB" dirty="0"/>
              <a:t> to assign each data </a:t>
            </a:r>
            <a:r>
              <a:rPr lang="en-GB" dirty="0" smtClean="0"/>
              <a:t>point to </a:t>
            </a:r>
            <a:r>
              <a:rPr lang="en-GB" dirty="0"/>
              <a:t>one of K groups based on the features that </a:t>
            </a:r>
            <a:r>
              <a:rPr lang="en-GB" dirty="0" smtClean="0"/>
              <a:t>are provided</a:t>
            </a:r>
            <a:r>
              <a:rPr lang="en-GB" dirty="0"/>
              <a:t>. </a:t>
            </a:r>
          </a:p>
          <a:p>
            <a:pPr fontAlgn="base"/>
            <a:r>
              <a:rPr lang="en-GB" dirty="0"/>
              <a:t>Data points are clustered based on feature similarity</a:t>
            </a:r>
            <a:r>
              <a:rPr lang="en-GB" dirty="0" smtClean="0"/>
              <a:t>.</a:t>
            </a:r>
            <a:endParaRPr lang="en-GB" dirty="0"/>
          </a:p>
          <a:p>
            <a:pPr fontAlgn="base"/>
            <a:r>
              <a:rPr lang="en-GB" dirty="0"/>
              <a:t>K-Means clustering intends to partition n objects into k clusters in which each object belongs to the cluster with the nearest mean.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Evolution of Analytics 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31710"/>
            <a:ext cx="9098141" cy="513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blob:https://web.whatsapp.com/384f4cd6-a733-4436-8051-e52046b0c5e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/>
              <a:t>Feature Selection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8" y="2156345"/>
            <a:ext cx="11546006" cy="4421875"/>
          </a:xfrm>
        </p:spPr>
        <p:txBody>
          <a:bodyPr>
            <a:noAutofit/>
          </a:bodyPr>
          <a:lstStyle/>
          <a:p>
            <a:pPr lvl="0" fontAlgn="base"/>
            <a:r>
              <a:rPr lang="en-US" altLang="en-US" sz="2000" dirty="0" smtClean="0"/>
              <a:t>In </a:t>
            </a:r>
            <a:r>
              <a:rPr lang="en-US" altLang="en-US" sz="2000" dirty="0"/>
              <a:t>this method, you filter and take only the subset of the </a:t>
            </a:r>
            <a:r>
              <a:rPr lang="en-US" altLang="en-US" sz="2000" b="1" dirty="0">
                <a:solidFill>
                  <a:srgbClr val="00B0F0"/>
                </a:solidFill>
              </a:rPr>
              <a:t>relevant features</a:t>
            </a:r>
            <a:r>
              <a:rPr lang="en-US" altLang="en-US" sz="2000" dirty="0"/>
              <a:t>. </a:t>
            </a:r>
            <a:endParaRPr lang="en-US" altLang="en-US" sz="2000" dirty="0" smtClean="0"/>
          </a:p>
          <a:p>
            <a:pPr lvl="0" fontAlgn="base"/>
            <a:r>
              <a:rPr lang="en-US" altLang="en-US" sz="2000" dirty="0" smtClean="0"/>
              <a:t>The </a:t>
            </a:r>
            <a:r>
              <a:rPr lang="en-US" altLang="en-US" sz="2000" dirty="0"/>
              <a:t>model is built after selecting the features. The filtering here is done using correlation matrix and it is most commonly done using </a:t>
            </a:r>
            <a:r>
              <a:rPr lang="en-US" altLang="en-US" sz="2000" b="1" dirty="0">
                <a:solidFill>
                  <a:srgbClr val="00B0F0"/>
                </a:solidFill>
                <a:hlinkClick r:id="rId2"/>
              </a:rPr>
              <a:t>Pearson correlation</a:t>
            </a:r>
            <a:r>
              <a:rPr lang="en-US" altLang="en-US" sz="2000" b="1" dirty="0">
                <a:solidFill>
                  <a:srgbClr val="00B0F0"/>
                </a:solidFill>
              </a:rPr>
              <a:t>.</a:t>
            </a:r>
          </a:p>
          <a:p>
            <a:pPr lvl="0" fontAlgn="base"/>
            <a:r>
              <a:rPr lang="en-US" altLang="en-US" sz="2000" dirty="0" smtClean="0"/>
              <a:t>we </a:t>
            </a:r>
            <a:r>
              <a:rPr lang="en-US" altLang="en-US" sz="2000" dirty="0"/>
              <a:t>will first plot the </a:t>
            </a:r>
            <a:r>
              <a:rPr lang="en-US" altLang="en-US" sz="2000" b="1" dirty="0">
                <a:solidFill>
                  <a:srgbClr val="00B0F0"/>
                </a:solidFill>
              </a:rPr>
              <a:t>Pearson correlation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heatmap</a:t>
            </a:r>
            <a:r>
              <a:rPr lang="en-US" altLang="en-US" sz="2000" dirty="0"/>
              <a:t> and see the correlation of independent variables with the output </a:t>
            </a:r>
            <a:r>
              <a:rPr lang="en-US" altLang="en-US" sz="2000" dirty="0" smtClean="0"/>
              <a:t>variable.</a:t>
            </a:r>
          </a:p>
          <a:p>
            <a:pPr lvl="0" fontAlgn="base"/>
            <a:r>
              <a:rPr lang="en-US" altLang="en-US" sz="2000" dirty="0" smtClean="0"/>
              <a:t> </a:t>
            </a:r>
            <a:r>
              <a:rPr lang="en-US" altLang="en-US" sz="2000" dirty="0"/>
              <a:t>We will only select features which has correlation of above 0.5 (taking absolute value) with the output variable.</a:t>
            </a:r>
          </a:p>
          <a:p>
            <a:pPr lvl="0" fontAlgn="base"/>
            <a:r>
              <a:rPr lang="en-US" altLang="en-US" sz="2000" dirty="0"/>
              <a:t>The correlation coefficient has values between -1 to 1</a:t>
            </a:r>
            <a:br>
              <a:rPr lang="en-US" altLang="en-US" sz="2000" dirty="0"/>
            </a:br>
            <a:r>
              <a:rPr lang="en-US" altLang="en-US" sz="2000" dirty="0"/>
              <a:t>— A value closer to 0 implies weaker correlation (exact 0 implying no correlation)</a:t>
            </a:r>
            <a:br>
              <a:rPr lang="en-US" altLang="en-US" sz="2000" dirty="0"/>
            </a:br>
            <a:r>
              <a:rPr lang="en-US" altLang="en-US" sz="2000" dirty="0"/>
              <a:t>— A value closer to 1 implies stronger positive correlation</a:t>
            </a:r>
            <a:br>
              <a:rPr lang="en-US" altLang="en-US" sz="2000" dirty="0"/>
            </a:br>
            <a:r>
              <a:rPr lang="en-US" altLang="en-US" sz="2000" dirty="0"/>
              <a:t>— A value closer to -1 implies stronger negative correlation</a:t>
            </a:r>
          </a:p>
          <a:p>
            <a:pPr lvl="0" fontAlgn="base"/>
            <a:r>
              <a:rPr lang="en-US" altLang="en-US" sz="2000" dirty="0"/>
              <a:t>#Using Pearson Correlation </a:t>
            </a:r>
          </a:p>
          <a:p>
            <a:pPr fontAlgn="base"/>
            <a:endParaRPr lang="en-GB" sz="2000" b="1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/>
              <a:t>Feature Selection</a:t>
            </a:r>
            <a:br>
              <a:rPr lang="en-GB" dirty="0"/>
            </a:b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https://miro.medium.com/max/747/1*WCyPUnYwFajY-loYht2D8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5" y="1895474"/>
            <a:ext cx="11109278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r>
              <a:rPr lang="en-GB" b="1" dirty="0" smtClean="0"/>
              <a:t>Filter </a:t>
            </a:r>
            <a:r>
              <a:rPr lang="en-GB" b="1" dirty="0"/>
              <a:t>Method:</a:t>
            </a:r>
            <a:br>
              <a:rPr lang="en-GB" b="1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8" y="2156345"/>
            <a:ext cx="11546006" cy="4421875"/>
          </a:xfrm>
        </p:spPr>
        <p:txBody>
          <a:bodyPr>
            <a:noAutofit/>
          </a:bodyPr>
          <a:lstStyle/>
          <a:p>
            <a:pPr fontAlgn="base"/>
            <a:r>
              <a:rPr lang="en-GB" dirty="0">
                <a:solidFill>
                  <a:srgbClr val="00B050"/>
                </a:solidFill>
              </a:rPr>
              <a:t>#Using Pearson Correlation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 err="1">
                <a:solidFill>
                  <a:srgbClr val="00B050"/>
                </a:solidFill>
              </a:rPr>
              <a:t>plt.figure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figsize</a:t>
            </a:r>
            <a:r>
              <a:rPr lang="en-GB" dirty="0">
                <a:solidFill>
                  <a:srgbClr val="00B050"/>
                </a:solidFill>
              </a:rPr>
              <a:t>=(12,10))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 err="1">
                <a:solidFill>
                  <a:srgbClr val="00B050"/>
                </a:solidFill>
              </a:rPr>
              <a:t>cor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df.corr</a:t>
            </a:r>
            <a:r>
              <a:rPr lang="en-GB" dirty="0">
                <a:solidFill>
                  <a:srgbClr val="00B050"/>
                </a:solidFill>
              </a:rPr>
              <a:t>()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 err="1">
                <a:solidFill>
                  <a:srgbClr val="00B050"/>
                </a:solidFill>
              </a:rPr>
              <a:t>sns.heatmap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cor</a:t>
            </a:r>
            <a:r>
              <a:rPr lang="en-GB" dirty="0">
                <a:solidFill>
                  <a:srgbClr val="00B050"/>
                </a:solidFill>
              </a:rPr>
              <a:t>, </a:t>
            </a:r>
            <a:r>
              <a:rPr lang="en-GB" dirty="0" err="1">
                <a:solidFill>
                  <a:srgbClr val="00B050"/>
                </a:solidFill>
              </a:rPr>
              <a:t>annot</a:t>
            </a:r>
            <a:r>
              <a:rPr lang="en-GB" dirty="0">
                <a:solidFill>
                  <a:srgbClr val="00B050"/>
                </a:solidFill>
              </a:rPr>
              <a:t>=True, </a:t>
            </a:r>
            <a:r>
              <a:rPr lang="en-GB" dirty="0" err="1">
                <a:solidFill>
                  <a:srgbClr val="00B050"/>
                </a:solidFill>
              </a:rPr>
              <a:t>cmap</a:t>
            </a:r>
            <a:r>
              <a:rPr lang="en-GB" dirty="0">
                <a:solidFill>
                  <a:srgbClr val="00B050"/>
                </a:solidFill>
              </a:rPr>
              <a:t>=</a:t>
            </a:r>
            <a:r>
              <a:rPr lang="en-GB" dirty="0" err="1">
                <a:solidFill>
                  <a:srgbClr val="00B050"/>
                </a:solidFill>
              </a:rPr>
              <a:t>plt.cm.Reds</a:t>
            </a:r>
            <a:r>
              <a:rPr lang="en-GB" dirty="0">
                <a:solidFill>
                  <a:srgbClr val="00B050"/>
                </a:solidFill>
              </a:rPr>
              <a:t>)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 err="1">
                <a:solidFill>
                  <a:srgbClr val="00B050"/>
                </a:solidFill>
              </a:rPr>
              <a:t>plt.show</a:t>
            </a:r>
            <a:r>
              <a:rPr lang="en-GB" dirty="0" smtClean="0">
                <a:solidFill>
                  <a:srgbClr val="00B050"/>
                </a:solidFill>
              </a:rPr>
              <a:t>()</a:t>
            </a:r>
          </a:p>
          <a:p>
            <a:pPr fontAlgn="base"/>
            <a:endParaRPr lang="en-GB" dirty="0">
              <a:solidFill>
                <a:srgbClr val="00B050"/>
              </a:solidFill>
            </a:endParaRPr>
          </a:p>
          <a:p>
            <a:pPr fontAlgn="base"/>
            <a:r>
              <a:rPr lang="en-GB" dirty="0" smtClean="0">
                <a:solidFill>
                  <a:srgbClr val="00B050"/>
                </a:solidFill>
              </a:rPr>
              <a:t>#Correlation </a:t>
            </a:r>
            <a:r>
              <a:rPr lang="en-GB" dirty="0">
                <a:solidFill>
                  <a:srgbClr val="00B050"/>
                </a:solidFill>
              </a:rPr>
              <a:t>with output </a:t>
            </a:r>
            <a:r>
              <a:rPr lang="en-GB" dirty="0" smtClean="0">
                <a:solidFill>
                  <a:srgbClr val="00B050"/>
                </a:solidFill>
              </a:rPr>
              <a:t>variable</a:t>
            </a:r>
          </a:p>
          <a:p>
            <a:pPr marL="0" indent="0" fontAlgn="base">
              <a:buNone/>
            </a:pPr>
            <a:r>
              <a:rPr lang="en-GB" dirty="0" err="1" smtClean="0">
                <a:solidFill>
                  <a:srgbClr val="00B050"/>
                </a:solidFill>
              </a:rPr>
              <a:t>cor_target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= abs(</a:t>
            </a:r>
            <a:r>
              <a:rPr lang="en-GB" dirty="0" err="1">
                <a:solidFill>
                  <a:srgbClr val="00B050"/>
                </a:solidFill>
              </a:rPr>
              <a:t>cor</a:t>
            </a:r>
            <a:r>
              <a:rPr lang="en-GB" dirty="0">
                <a:solidFill>
                  <a:srgbClr val="00B050"/>
                </a:solidFill>
              </a:rPr>
              <a:t>["MEDV"])</a:t>
            </a:r>
          </a:p>
          <a:p>
            <a:pPr marL="0" indent="0" fontAlgn="base">
              <a:buNone/>
            </a:pPr>
            <a:r>
              <a:rPr lang="en-GB" dirty="0">
                <a:solidFill>
                  <a:srgbClr val="00B050"/>
                </a:solidFill>
              </a:rPr>
              <a:t>#Selecting highly correlated features</a:t>
            </a:r>
          </a:p>
          <a:p>
            <a:pPr marL="0" indent="0" fontAlgn="base">
              <a:buNone/>
            </a:pPr>
            <a:r>
              <a:rPr lang="en-GB" dirty="0" err="1">
                <a:solidFill>
                  <a:srgbClr val="00B050"/>
                </a:solidFill>
              </a:rPr>
              <a:t>relevant_features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cor_target</a:t>
            </a:r>
            <a:r>
              <a:rPr lang="en-GB" dirty="0">
                <a:solidFill>
                  <a:srgbClr val="00B050"/>
                </a:solidFill>
              </a:rPr>
              <a:t>[</a:t>
            </a:r>
            <a:r>
              <a:rPr lang="en-GB" dirty="0" err="1">
                <a:solidFill>
                  <a:srgbClr val="00B050"/>
                </a:solidFill>
              </a:rPr>
              <a:t>cor_target</a:t>
            </a:r>
            <a:r>
              <a:rPr lang="en-GB" dirty="0">
                <a:solidFill>
                  <a:srgbClr val="00B050"/>
                </a:solidFill>
              </a:rPr>
              <a:t>&gt;0.5]</a:t>
            </a:r>
          </a:p>
          <a:p>
            <a:pPr marL="0" indent="0" fontAlgn="base">
              <a:buNone/>
            </a:pPr>
            <a:r>
              <a:rPr lang="en-GB" dirty="0" err="1">
                <a:solidFill>
                  <a:srgbClr val="00B050"/>
                </a:solidFill>
              </a:rPr>
              <a:t>relevant_features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pPr lvl="1" fontAlgn="base"/>
            <a:r>
              <a:rPr lang="en-GB" sz="3600" b="1" dirty="0">
                <a:solidFill>
                  <a:schemeClr val="bg1"/>
                </a:solidFill>
              </a:rPr>
              <a:t>Feature Scaling or Standardization </a:t>
            </a:r>
            <a:r>
              <a:rPr lang="en-GB" dirty="0" err="1" smtClean="0"/>
              <a:t>ra</a:t>
            </a:r>
            <a:r>
              <a:rPr lang="en-GB" dirty="0" smtClean="0"/>
              <a:t>-class </a:t>
            </a:r>
            <a:r>
              <a:rPr lang="en-GB" dirty="0"/>
              <a:t>is maximized or minimized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8" y="2156345"/>
            <a:ext cx="11546006" cy="4421875"/>
          </a:xfrm>
        </p:spPr>
        <p:txBody>
          <a:bodyPr>
            <a:noAutofit/>
          </a:bodyPr>
          <a:lstStyle/>
          <a:p>
            <a:pPr fontAlgn="base"/>
            <a:endParaRPr lang="en-GB" sz="2000" dirty="0"/>
          </a:p>
          <a:p>
            <a:pPr fontAlgn="base"/>
            <a:r>
              <a:rPr lang="en-GB" sz="2000" dirty="0" smtClean="0"/>
              <a:t> </a:t>
            </a:r>
            <a:r>
              <a:rPr lang="en-GB" sz="2000" dirty="0"/>
              <a:t>It is a step of </a:t>
            </a:r>
            <a:r>
              <a:rPr lang="en-GB" sz="2000" b="1" dirty="0">
                <a:solidFill>
                  <a:srgbClr val="00B0F0"/>
                </a:solidFill>
              </a:rPr>
              <a:t>Data Pre Processing </a:t>
            </a:r>
            <a:r>
              <a:rPr lang="en-GB" sz="2000" dirty="0"/>
              <a:t>which is applied to independent variables or features of data. It basically helps to </a:t>
            </a:r>
            <a:r>
              <a:rPr lang="en-GB" sz="2000" b="1" dirty="0">
                <a:solidFill>
                  <a:srgbClr val="00B0F0"/>
                </a:solidFill>
              </a:rPr>
              <a:t>normalise the data within a particular range</a:t>
            </a:r>
            <a:r>
              <a:rPr lang="en-GB" sz="2000" dirty="0"/>
              <a:t>. Sometimes, it also helps in </a:t>
            </a:r>
            <a:r>
              <a:rPr lang="en-GB" sz="2000" b="1" dirty="0">
                <a:solidFill>
                  <a:srgbClr val="00B0F0"/>
                </a:solidFill>
              </a:rPr>
              <a:t>speeding up the calculations </a:t>
            </a:r>
            <a:r>
              <a:rPr lang="en-GB" sz="2000" dirty="0"/>
              <a:t>in an </a:t>
            </a:r>
            <a:r>
              <a:rPr lang="en-GB" sz="2000" dirty="0" smtClean="0"/>
              <a:t>algorithm</a:t>
            </a:r>
          </a:p>
          <a:p>
            <a:pPr fontAlgn="base"/>
            <a:endParaRPr lang="en-GB" sz="2000" dirty="0"/>
          </a:p>
          <a:p>
            <a:pPr marL="0" indent="0" fontAlgn="base">
              <a:buNone/>
            </a:pPr>
            <a:r>
              <a:rPr lang="en-GB" b="1" dirty="0">
                <a:solidFill>
                  <a:srgbClr val="7030A0"/>
                </a:solidFill>
              </a:rPr>
              <a:t>from </a:t>
            </a:r>
            <a:r>
              <a:rPr lang="en-GB" b="1" dirty="0" err="1">
                <a:solidFill>
                  <a:srgbClr val="7030A0"/>
                </a:solidFill>
              </a:rPr>
              <a:t>sklearn.preprocessing</a:t>
            </a:r>
            <a:r>
              <a:rPr lang="en-GB" b="1" dirty="0">
                <a:solidFill>
                  <a:srgbClr val="7030A0"/>
                </a:solidFill>
              </a:rPr>
              <a:t> import </a:t>
            </a:r>
            <a:r>
              <a:rPr lang="en-GB" b="1" dirty="0" err="1" smtClean="0">
                <a:solidFill>
                  <a:srgbClr val="7030A0"/>
                </a:solidFill>
              </a:rPr>
              <a:t>MinMaxScaler</a:t>
            </a:r>
            <a:endParaRPr lang="en-GB" b="1" dirty="0" smtClean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en-GB" b="1" dirty="0">
                <a:solidFill>
                  <a:srgbClr val="7030A0"/>
                </a:solidFill>
              </a:rPr>
              <a:t>scaler = </a:t>
            </a:r>
            <a:r>
              <a:rPr lang="en-GB" b="1" dirty="0" err="1">
                <a:solidFill>
                  <a:srgbClr val="7030A0"/>
                </a:solidFill>
              </a:rPr>
              <a:t>MinMaxScaler</a:t>
            </a:r>
            <a:r>
              <a:rPr lang="en-GB" b="1" dirty="0" smtClean="0">
                <a:solidFill>
                  <a:srgbClr val="7030A0"/>
                </a:solidFill>
              </a:rPr>
              <a:t>()</a:t>
            </a:r>
            <a:endParaRPr lang="en-GB" b="1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en-GB" b="1" dirty="0" err="1">
                <a:solidFill>
                  <a:srgbClr val="7030A0"/>
                </a:solidFill>
              </a:rPr>
              <a:t>scaler.fit</a:t>
            </a:r>
            <a:r>
              <a:rPr lang="en-GB" b="1" dirty="0">
                <a:solidFill>
                  <a:srgbClr val="7030A0"/>
                </a:solidFill>
              </a:rPr>
              <a:t>(</a:t>
            </a:r>
            <a:r>
              <a:rPr lang="en-GB" b="1" dirty="0" err="1">
                <a:solidFill>
                  <a:srgbClr val="7030A0"/>
                </a:solidFill>
              </a:rPr>
              <a:t>df</a:t>
            </a:r>
            <a:r>
              <a:rPr lang="en-GB" b="1" dirty="0">
                <a:solidFill>
                  <a:srgbClr val="7030A0"/>
                </a:solidFill>
              </a:rPr>
              <a:t>[['Income($)']])</a:t>
            </a:r>
          </a:p>
          <a:p>
            <a:pPr marL="0" indent="0" fontAlgn="base">
              <a:buNone/>
            </a:pPr>
            <a:r>
              <a:rPr lang="en-GB" b="1" dirty="0" err="1">
                <a:solidFill>
                  <a:srgbClr val="7030A0"/>
                </a:solidFill>
              </a:rPr>
              <a:t>df</a:t>
            </a:r>
            <a:r>
              <a:rPr lang="en-GB" b="1" dirty="0">
                <a:solidFill>
                  <a:srgbClr val="7030A0"/>
                </a:solidFill>
              </a:rPr>
              <a:t>['Income($)'] = </a:t>
            </a:r>
            <a:r>
              <a:rPr lang="en-GB" b="1" dirty="0" err="1">
                <a:solidFill>
                  <a:srgbClr val="7030A0"/>
                </a:solidFill>
              </a:rPr>
              <a:t>scaler.transform</a:t>
            </a:r>
            <a:r>
              <a:rPr lang="en-GB" b="1" dirty="0">
                <a:solidFill>
                  <a:srgbClr val="7030A0"/>
                </a:solidFill>
              </a:rPr>
              <a:t>(</a:t>
            </a:r>
            <a:r>
              <a:rPr lang="en-GB" b="1" dirty="0" err="1">
                <a:solidFill>
                  <a:srgbClr val="7030A0"/>
                </a:solidFill>
              </a:rPr>
              <a:t>df</a:t>
            </a:r>
            <a:r>
              <a:rPr lang="en-GB" b="1" dirty="0">
                <a:solidFill>
                  <a:srgbClr val="7030A0"/>
                </a:solidFill>
              </a:rPr>
              <a:t>[['Income</a:t>
            </a:r>
            <a:r>
              <a:rPr lang="en-GB" b="1" dirty="0" smtClean="0">
                <a:solidFill>
                  <a:srgbClr val="7030A0"/>
                </a:solidFill>
              </a:rPr>
              <a:t>($)']])</a:t>
            </a:r>
            <a:endParaRPr lang="en-GB" b="1" dirty="0">
              <a:solidFill>
                <a:srgbClr val="7030A0"/>
              </a:solidFill>
            </a:endParaRPr>
          </a:p>
          <a:p>
            <a:pPr marL="0" indent="0" fontAlgn="base">
              <a:buNone/>
            </a:pPr>
            <a:r>
              <a:rPr lang="en-GB" b="1" dirty="0" err="1">
                <a:solidFill>
                  <a:srgbClr val="7030A0"/>
                </a:solidFill>
              </a:rPr>
              <a:t>scaler.fit</a:t>
            </a:r>
            <a:r>
              <a:rPr lang="en-GB" b="1" dirty="0">
                <a:solidFill>
                  <a:srgbClr val="7030A0"/>
                </a:solidFill>
              </a:rPr>
              <a:t>(</a:t>
            </a:r>
            <a:r>
              <a:rPr lang="en-GB" b="1" dirty="0" err="1">
                <a:solidFill>
                  <a:srgbClr val="7030A0"/>
                </a:solidFill>
              </a:rPr>
              <a:t>df</a:t>
            </a:r>
            <a:r>
              <a:rPr lang="en-GB" b="1" dirty="0">
                <a:solidFill>
                  <a:srgbClr val="7030A0"/>
                </a:solidFill>
              </a:rPr>
              <a:t>[['Age']])</a:t>
            </a:r>
          </a:p>
          <a:p>
            <a:pPr marL="0" indent="0" fontAlgn="base">
              <a:buNone/>
            </a:pPr>
            <a:r>
              <a:rPr lang="en-GB" b="1" dirty="0" err="1">
                <a:solidFill>
                  <a:srgbClr val="7030A0"/>
                </a:solidFill>
              </a:rPr>
              <a:t>df</a:t>
            </a:r>
            <a:r>
              <a:rPr lang="en-GB" b="1" dirty="0">
                <a:solidFill>
                  <a:srgbClr val="7030A0"/>
                </a:solidFill>
              </a:rPr>
              <a:t>['Age'] = </a:t>
            </a:r>
            <a:r>
              <a:rPr lang="en-GB" b="1" dirty="0" err="1">
                <a:solidFill>
                  <a:srgbClr val="7030A0"/>
                </a:solidFill>
              </a:rPr>
              <a:t>scaler.transform</a:t>
            </a:r>
            <a:r>
              <a:rPr lang="en-GB" b="1" dirty="0">
                <a:solidFill>
                  <a:srgbClr val="7030A0"/>
                </a:solidFill>
              </a:rPr>
              <a:t>(</a:t>
            </a:r>
            <a:r>
              <a:rPr lang="en-GB" b="1" dirty="0" err="1">
                <a:solidFill>
                  <a:srgbClr val="7030A0"/>
                </a:solidFill>
              </a:rPr>
              <a:t>df</a:t>
            </a:r>
            <a:r>
              <a:rPr lang="en-GB" b="1" dirty="0">
                <a:solidFill>
                  <a:srgbClr val="7030A0"/>
                </a:solidFill>
              </a:rPr>
              <a:t>[['Age']])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pPr lvl="1" fontAlgn="base"/>
            <a:r>
              <a:rPr lang="en-GB" sz="3600" b="1" dirty="0">
                <a:solidFill>
                  <a:schemeClr val="bg1"/>
                </a:solidFill>
              </a:rPr>
              <a:t>Feature Scaling or Standardization </a:t>
            </a:r>
            <a:r>
              <a:rPr lang="en-GB" dirty="0" smtClean="0"/>
              <a:t>class </a:t>
            </a:r>
            <a:r>
              <a:rPr lang="en-GB" dirty="0"/>
              <a:t>is maximized or minimized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73" y="2804210"/>
            <a:ext cx="5467715" cy="3883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88" y="3078695"/>
            <a:ext cx="5844253" cy="33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pPr lvl="1" fontAlgn="base"/>
            <a:r>
              <a:rPr lang="en-GB" sz="4800" b="1" dirty="0">
                <a:solidFill>
                  <a:schemeClr val="bg1"/>
                </a:solidFill>
              </a:rPr>
              <a:t>Clustering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4800" b="1" dirty="0" smtClean="0">
                <a:solidFill>
                  <a:schemeClr val="bg1"/>
                </a:solidFill>
              </a:rPr>
              <a:t>ML Algorithm </a:t>
            </a:r>
            <a:r>
              <a:rPr lang="en-GB" dirty="0" smtClean="0"/>
              <a:t>intra-class </a:t>
            </a:r>
            <a:r>
              <a:rPr lang="en-GB" dirty="0"/>
              <a:t>is maximized or minimized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8" y="2156345"/>
            <a:ext cx="11546006" cy="4421875"/>
          </a:xfrm>
        </p:spPr>
        <p:txBody>
          <a:bodyPr>
            <a:noAutofit/>
          </a:bodyPr>
          <a:lstStyle/>
          <a:p>
            <a:pPr fontAlgn="base"/>
            <a:r>
              <a:rPr lang="en-GB" sz="2000" b="1" dirty="0">
                <a:solidFill>
                  <a:srgbClr val="00B0F0"/>
                </a:solidFill>
              </a:rPr>
              <a:t>Clustering</a:t>
            </a:r>
            <a:r>
              <a:rPr lang="en-GB" sz="2000" dirty="0">
                <a:solidFill>
                  <a:srgbClr val="00B0F0"/>
                </a:solidFill>
              </a:rPr>
              <a:t> </a:t>
            </a:r>
            <a:r>
              <a:rPr lang="en-GB" sz="2000" dirty="0" smtClean="0"/>
              <a:t>is </a:t>
            </a:r>
            <a:r>
              <a:rPr lang="en-GB" sz="2000" dirty="0"/>
              <a:t>a method to group data into </a:t>
            </a:r>
            <a:r>
              <a:rPr lang="en-GB" sz="2000" b="1" dirty="0">
                <a:solidFill>
                  <a:srgbClr val="00B0F0"/>
                </a:solidFill>
              </a:rPr>
              <a:t>classes with identical characteristics in which the similarity</a:t>
            </a:r>
            <a:endParaRPr lang="en-GB" sz="2000" b="1" dirty="0" smtClean="0">
              <a:solidFill>
                <a:srgbClr val="00B0F0"/>
              </a:solidFill>
            </a:endParaRPr>
          </a:p>
          <a:p>
            <a:pPr fontAlgn="base"/>
            <a:r>
              <a:rPr lang="en-GB" sz="2000" dirty="0" smtClean="0"/>
              <a:t>This </a:t>
            </a:r>
            <a:r>
              <a:rPr lang="en-GB" sz="2000" dirty="0"/>
              <a:t>method is most widely used procedure for </a:t>
            </a:r>
            <a:r>
              <a:rPr lang="en-GB" sz="2000" dirty="0" smtClean="0"/>
              <a:t>future prediction</a:t>
            </a:r>
            <a:r>
              <a:rPr lang="en-GB" sz="2000" dirty="0"/>
              <a:t>.</a:t>
            </a:r>
          </a:p>
          <a:p>
            <a:pPr fontAlgn="base"/>
            <a:r>
              <a:rPr lang="en-GB" sz="2000" dirty="0"/>
              <a:t>The main objective of this paper </a:t>
            </a:r>
            <a:r>
              <a:rPr lang="en-GB" sz="2000" dirty="0" smtClean="0"/>
              <a:t>is to partition Employees </a:t>
            </a:r>
            <a:r>
              <a:rPr lang="en-GB" sz="2000" dirty="0"/>
              <a:t>into homogeneous group according to </a:t>
            </a:r>
            <a:r>
              <a:rPr lang="en-GB" sz="2000" dirty="0" smtClean="0"/>
              <a:t>their characteristics </a:t>
            </a:r>
            <a:r>
              <a:rPr lang="en-GB" sz="2000" dirty="0"/>
              <a:t>and abilities using clustering. </a:t>
            </a:r>
            <a:endParaRPr lang="en-GB" sz="2000" dirty="0" smtClean="0"/>
          </a:p>
          <a:p>
            <a:pPr fontAlgn="base"/>
            <a:r>
              <a:rPr lang="en-GB" sz="2000" dirty="0"/>
              <a:t>This study makes use of </a:t>
            </a:r>
            <a:r>
              <a:rPr lang="en-GB" sz="2000" b="1" dirty="0">
                <a:solidFill>
                  <a:srgbClr val="FF0000"/>
                </a:solidFill>
              </a:rPr>
              <a:t>cluster analysis </a:t>
            </a:r>
            <a:r>
              <a:rPr lang="en-GB" sz="2000" dirty="0"/>
              <a:t>to </a:t>
            </a:r>
            <a:r>
              <a:rPr lang="en-GB" sz="2000" b="1" dirty="0">
                <a:solidFill>
                  <a:srgbClr val="FF0000"/>
                </a:solidFill>
              </a:rPr>
              <a:t>segment employees into groups </a:t>
            </a:r>
            <a:r>
              <a:rPr lang="en-GB" sz="2000" dirty="0"/>
              <a:t>according to their performance. The </a:t>
            </a:r>
            <a:r>
              <a:rPr lang="en-GB" sz="2000" b="1" dirty="0">
                <a:solidFill>
                  <a:srgbClr val="FF0000"/>
                </a:solidFill>
              </a:rPr>
              <a:t>decision tree </a:t>
            </a:r>
            <a:r>
              <a:rPr lang="en-GB" sz="2000" dirty="0"/>
              <a:t>has been used for making meaningful decisions for the Employee. </a:t>
            </a:r>
          </a:p>
          <a:p>
            <a:pPr fontAlgn="base"/>
            <a:r>
              <a:rPr lang="en-GB" sz="2000" dirty="0"/>
              <a:t>Based on the employee’s performance results possible to make a decision whether advanced training, talent enrichment or further qualification required or not</a:t>
            </a:r>
            <a:r>
              <a:rPr lang="en-GB" sz="2000" dirty="0" smtClean="0"/>
              <a:t>.</a:t>
            </a:r>
          </a:p>
          <a:p>
            <a:pPr fontAlgn="base"/>
            <a:r>
              <a:rPr lang="en-GB" sz="2000" dirty="0"/>
              <a:t>These applications also help </a:t>
            </a:r>
            <a:r>
              <a:rPr lang="en-GB" sz="2000" b="1" dirty="0">
                <a:solidFill>
                  <a:srgbClr val="00B0F0"/>
                </a:solidFill>
              </a:rPr>
              <a:t>administrative staff </a:t>
            </a:r>
            <a:r>
              <a:rPr lang="en-GB" sz="2000" dirty="0"/>
              <a:t>to enhance the quality of the organizations. </a:t>
            </a:r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413266"/>
            <a:ext cx="8974671" cy="1267366"/>
          </a:xfrm>
        </p:spPr>
        <p:txBody>
          <a:bodyPr/>
          <a:lstStyle/>
          <a:p>
            <a:pPr lvl="1" fontAlgn="base"/>
            <a:r>
              <a:rPr lang="en-GB" sz="4800" b="1" dirty="0">
                <a:solidFill>
                  <a:schemeClr val="bg1"/>
                </a:solidFill>
              </a:rPr>
              <a:t>Clustering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4800" b="1" dirty="0" smtClean="0">
                <a:solidFill>
                  <a:schemeClr val="bg1"/>
                </a:solidFill>
              </a:rPr>
              <a:t>ML Algorithm </a:t>
            </a:r>
            <a:r>
              <a:rPr lang="en-GB" dirty="0" smtClean="0"/>
              <a:t>intra-class </a:t>
            </a:r>
            <a:r>
              <a:rPr lang="en-GB" dirty="0"/>
              <a:t>is maximized or minimized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28" y="2156345"/>
            <a:ext cx="11546006" cy="4421875"/>
          </a:xfrm>
        </p:spPr>
        <p:txBody>
          <a:bodyPr>
            <a:noAutofit/>
          </a:bodyPr>
          <a:lstStyle/>
          <a:p>
            <a:pPr fontAlgn="base"/>
            <a:r>
              <a:rPr lang="en-GB" dirty="0"/>
              <a:t>Data Clustering is an </a:t>
            </a:r>
            <a:r>
              <a:rPr lang="en-GB" b="1" dirty="0">
                <a:solidFill>
                  <a:srgbClr val="00B0F0"/>
                </a:solidFill>
              </a:rPr>
              <a:t>unsupervised and arithmetic data anal</a:t>
            </a:r>
            <a:r>
              <a:rPr lang="en-GB" dirty="0"/>
              <a:t>ysis procedure. Cluster analysis is used to segment a large set of data into subsets called clusters.</a:t>
            </a:r>
          </a:p>
          <a:p>
            <a:pPr fontAlgn="base"/>
            <a:r>
              <a:rPr lang="en-GB" dirty="0" smtClean="0"/>
              <a:t>Each </a:t>
            </a:r>
            <a:r>
              <a:rPr lang="en-GB" dirty="0"/>
              <a:t>cluster is a collection of data objects that are </a:t>
            </a:r>
            <a:r>
              <a:rPr lang="en-GB" b="1" dirty="0">
                <a:solidFill>
                  <a:srgbClr val="00B0F0"/>
                </a:solidFill>
              </a:rPr>
              <a:t>similar to one another </a:t>
            </a:r>
            <a:r>
              <a:rPr lang="en-GB" dirty="0"/>
              <a:t>place within the same cluster but are dissimilar to objects place other clusters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/>
              <a:t>It is used to </a:t>
            </a:r>
            <a:r>
              <a:rPr lang="en-GB" b="1" dirty="0">
                <a:solidFill>
                  <a:srgbClr val="00B0F0"/>
                </a:solidFill>
              </a:rPr>
              <a:t>classify the same data into a homogeneous group</a:t>
            </a:r>
            <a:r>
              <a:rPr lang="en-GB" dirty="0" smtClean="0"/>
              <a:t>.</a:t>
            </a:r>
          </a:p>
          <a:p>
            <a:pPr fontAlgn="base"/>
            <a:r>
              <a:rPr lang="en-GB" b="1" dirty="0">
                <a:solidFill>
                  <a:srgbClr val="00B050"/>
                </a:solidFill>
              </a:rPr>
              <a:t>Data clustering and decision tree algorithm </a:t>
            </a:r>
            <a:r>
              <a:rPr lang="en-GB" dirty="0" smtClean="0"/>
              <a:t>have been </a:t>
            </a:r>
            <a:r>
              <a:rPr lang="en-GB" dirty="0"/>
              <a:t>used to evaluate employee performance. </a:t>
            </a:r>
          </a:p>
          <a:p>
            <a:pPr fontAlgn="base"/>
            <a:r>
              <a:rPr lang="en-GB" dirty="0" smtClean="0"/>
              <a:t>Firstly</a:t>
            </a:r>
            <a:r>
              <a:rPr lang="en-GB" dirty="0"/>
              <a:t>, </a:t>
            </a:r>
            <a:r>
              <a:rPr lang="en-GB" b="1" dirty="0">
                <a:solidFill>
                  <a:srgbClr val="00B0F0"/>
                </a:solidFill>
              </a:rPr>
              <a:t>apply K-means </a:t>
            </a:r>
            <a:r>
              <a:rPr lang="en-GB" dirty="0"/>
              <a:t>clustering for separating employees' performance into four clusters which is </a:t>
            </a:r>
            <a:r>
              <a:rPr lang="en-GB" b="1" dirty="0">
                <a:solidFill>
                  <a:srgbClr val="FF0000"/>
                </a:solidFill>
              </a:rPr>
              <a:t>Excellent, Good, Average and Poor </a:t>
            </a:r>
            <a:r>
              <a:rPr lang="en-GB" dirty="0"/>
              <a:t>according their Performance. </a:t>
            </a:r>
          </a:p>
          <a:p>
            <a:pPr fontAlgn="base"/>
            <a:r>
              <a:rPr lang="en-GB" dirty="0"/>
              <a:t>Then </a:t>
            </a:r>
            <a:r>
              <a:rPr lang="en-GB" b="1" dirty="0">
                <a:solidFill>
                  <a:srgbClr val="00B0F0"/>
                </a:solidFill>
              </a:rPr>
              <a:t>apply Decision tree Algorithm for predicting next year Performance</a:t>
            </a:r>
            <a:r>
              <a:rPr lang="en-GB" dirty="0"/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24990</TotalTime>
  <Words>515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 Agenda  </vt:lpstr>
      <vt:lpstr> Evolution of Analytics  </vt:lpstr>
      <vt:lpstr> Feature Selection </vt:lpstr>
      <vt:lpstr> Feature Selection </vt:lpstr>
      <vt:lpstr>Filter Method: </vt:lpstr>
      <vt:lpstr>Feature Scaling or Standardization ra-class is maximized or minimized </vt:lpstr>
      <vt:lpstr>Feature Scaling or Standardization class is maximized or minimized </vt:lpstr>
      <vt:lpstr>Clustering ML Algorithm intra-class is maximized or minimized </vt:lpstr>
      <vt:lpstr>Clustering ML Algorithm intra-class is maximized or minimized </vt:lpstr>
      <vt:lpstr>K-Means 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 Shamel Poc</dc:title>
  <dc:creator>Best</dc:creator>
  <cp:lastModifiedBy>User</cp:lastModifiedBy>
  <cp:revision>348</cp:revision>
  <dcterms:created xsi:type="dcterms:W3CDTF">2017-07-19T06:48:18Z</dcterms:created>
  <dcterms:modified xsi:type="dcterms:W3CDTF">2019-12-07T05:02:00Z</dcterms:modified>
</cp:coreProperties>
</file>