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22" r:id="rId2"/>
  </p:sldMasterIdLst>
  <p:notesMasterIdLst>
    <p:notesMasterId r:id="rId15"/>
  </p:notesMasterIdLst>
  <p:sldIdLst>
    <p:sldId id="289" r:id="rId3"/>
    <p:sldId id="507" r:id="rId4"/>
    <p:sldId id="506" r:id="rId5"/>
    <p:sldId id="423" r:id="rId6"/>
    <p:sldId id="499" r:id="rId7"/>
    <p:sldId id="451" r:id="rId8"/>
    <p:sldId id="502" r:id="rId9"/>
    <p:sldId id="503" r:id="rId10"/>
    <p:sldId id="504" r:id="rId11"/>
    <p:sldId id="500" r:id="rId12"/>
    <p:sldId id="505" r:id="rId13"/>
    <p:sldId id="4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7"/>
    <p:restoredTop sz="93537" autoAdjust="0"/>
  </p:normalViewPr>
  <p:slideViewPr>
    <p:cSldViewPr snapToGrid="0">
      <p:cViewPr varScale="1">
        <p:scale>
          <a:sx n="77" d="100"/>
          <a:sy n="77"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AB6E1-6503-4D3B-A4A9-2D32B5F7A6D3}" type="datetimeFigureOut">
              <a:rPr lang="en-GB" smtClean="0"/>
              <a:t>26/01/2021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36258-581C-46B9-A912-6958D6AFB0B1}" type="slidenum">
              <a:rPr lang="en-GB" smtClean="0"/>
              <a:t>‹#›</a:t>
            </a:fld>
            <a:endParaRPr lang="en-GB"/>
          </a:p>
        </p:txBody>
      </p:sp>
    </p:spTree>
    <p:extLst>
      <p:ext uri="{BB962C8B-B14F-4D97-AF65-F5344CB8AC3E}">
        <p14:creationId xmlns:p14="http://schemas.microsoft.com/office/powerpoint/2010/main" val="389343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E09CDEC-B385-4153-B7AA-4B2B55213257}" type="datetimeFigureOut">
              <a:rPr lang="en-US" smtClean="0"/>
              <a:t>1/26/2021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61209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09CDEC-B385-4153-B7AA-4B2B5521325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61592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09CDEC-B385-4153-B7AA-4B2B5521325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667579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09CDEC-B385-4153-B7AA-4B2B5521325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111705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09CDEC-B385-4153-B7AA-4B2B5521325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940405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09CDEC-B385-4153-B7AA-4B2B55213257}"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052242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09CDEC-B385-4153-B7AA-4B2B55213257}" type="datetimeFigureOut">
              <a:rPr lang="en-US" smtClean="0"/>
              <a:t>1/26/2021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691548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09CDEC-B385-4153-B7AA-4B2B5521325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75951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E09CDEC-B385-4153-B7AA-4B2B5521325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170209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EBDFFC-EE65-440E-8919-24BE9166F9E6}" type="datetime1">
              <a:rPr lang="en-US" smtClean="0"/>
              <a:t>1/26/2021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Ahmad Shhadeh</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3763462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4E4C1-ED8D-4365-AB30-C3294CA416BC}" type="datetime1">
              <a:rPr lang="en-US" smtClean="0"/>
              <a:t>1/26/2021</a:t>
            </a:fld>
            <a:endParaRPr lang="en-US"/>
          </a:p>
        </p:txBody>
      </p:sp>
      <p:sp>
        <p:nvSpPr>
          <p:cNvPr id="5" name="Footer Placeholder 4"/>
          <p:cNvSpPr>
            <a:spLocks noGrp="1"/>
          </p:cNvSpPr>
          <p:nvPr>
            <p:ph type="ftr" sz="quarter" idx="11"/>
          </p:nvPr>
        </p:nvSpPr>
        <p:spPr/>
        <p:txBody>
          <a:bodyPr/>
          <a:lstStyle/>
          <a:p>
            <a:r>
              <a:rPr lang="en-US" dirty="0"/>
              <a:t>Ahmad Shhadeh</a:t>
            </a:r>
          </a:p>
        </p:txBody>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24696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9CDEC-B385-4153-B7AA-4B2B5521325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982969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40B66-CBCB-4821-ABB4-E50CCCB001DA}" type="datetime1">
              <a:rPr lang="en-US" smtClean="0"/>
              <a:t>1/26/2021</a:t>
            </a:fld>
            <a:endParaRPr lang="en-US"/>
          </a:p>
        </p:txBody>
      </p:sp>
      <p:sp>
        <p:nvSpPr>
          <p:cNvPr id="5" name="Footer Placeholder 4"/>
          <p:cNvSpPr>
            <a:spLocks noGrp="1"/>
          </p:cNvSpPr>
          <p:nvPr>
            <p:ph type="ftr" sz="quarter" idx="11"/>
          </p:nvPr>
        </p:nvSpPr>
        <p:spPr/>
        <p:txBody>
          <a:bodyPr/>
          <a:lstStyle/>
          <a:p>
            <a:r>
              <a:rPr lang="en-US" dirty="0"/>
              <a:t>Ahmad Shhadeh</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639137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16259-5EC4-405C-BCC1-7C9DF06B4971}" type="datetime1">
              <a:rPr lang="en-US" smtClean="0"/>
              <a:t>1/26/2021</a:t>
            </a:fld>
            <a:endParaRPr lang="en-US"/>
          </a:p>
        </p:txBody>
      </p:sp>
      <p:sp>
        <p:nvSpPr>
          <p:cNvPr id="6" name="Footer Placeholder 5"/>
          <p:cNvSpPr>
            <a:spLocks noGrp="1"/>
          </p:cNvSpPr>
          <p:nvPr>
            <p:ph type="ftr" sz="quarter" idx="11"/>
          </p:nvPr>
        </p:nvSpPr>
        <p:spPr/>
        <p:txBody>
          <a:bodyPr/>
          <a:lstStyle/>
          <a:p>
            <a:r>
              <a:rPr lang="en-US" dirty="0"/>
              <a:t>Ahmad Shhadeh</a:t>
            </a:r>
          </a:p>
        </p:txBody>
      </p:sp>
      <p:sp>
        <p:nvSpPr>
          <p:cNvPr id="7" name="Slide Number Placeholder 6"/>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596044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93EB8B-C546-4719-BAE5-F6C1FCE54CAE}" type="datetime1">
              <a:rPr lang="en-US" smtClean="0"/>
              <a:t>1/26/2021</a:t>
            </a:fld>
            <a:endParaRPr lang="en-US"/>
          </a:p>
        </p:txBody>
      </p:sp>
      <p:sp>
        <p:nvSpPr>
          <p:cNvPr id="8" name="Footer Placeholder 7"/>
          <p:cNvSpPr>
            <a:spLocks noGrp="1"/>
          </p:cNvSpPr>
          <p:nvPr>
            <p:ph type="ftr" sz="quarter" idx="11"/>
          </p:nvPr>
        </p:nvSpPr>
        <p:spPr/>
        <p:txBody>
          <a:bodyPr/>
          <a:lstStyle/>
          <a:p>
            <a:r>
              <a:rPr lang="en-US" dirty="0"/>
              <a:t>Ahmad Shhadeh</a:t>
            </a:r>
          </a:p>
        </p:txBody>
      </p:sp>
      <p:sp>
        <p:nvSpPr>
          <p:cNvPr id="9" name="Slide Number Placeholder 8"/>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786115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FA5277-6E67-489D-84CE-EE91F86ED589}" type="datetime1">
              <a:rPr lang="en-US" smtClean="0"/>
              <a:t>1/26/2021</a:t>
            </a:fld>
            <a:endParaRPr lang="en-US"/>
          </a:p>
        </p:txBody>
      </p:sp>
      <p:sp>
        <p:nvSpPr>
          <p:cNvPr id="4" name="Footer Placeholder 3"/>
          <p:cNvSpPr>
            <a:spLocks noGrp="1"/>
          </p:cNvSpPr>
          <p:nvPr>
            <p:ph type="ftr" sz="quarter" idx="11"/>
          </p:nvPr>
        </p:nvSpPr>
        <p:spPr/>
        <p:txBody>
          <a:bodyPr/>
          <a:lstStyle/>
          <a:p>
            <a:r>
              <a:rPr lang="en-US" dirty="0"/>
              <a:t>Ahmad Shhadeh</a:t>
            </a:r>
          </a:p>
        </p:txBody>
      </p:sp>
      <p:sp>
        <p:nvSpPr>
          <p:cNvPr id="5" name="Slide Number Placeholder 4"/>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3489167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62297-1CD3-4A6E-AE97-1347D7F444FA}" type="datetime1">
              <a:rPr lang="en-US" smtClean="0"/>
              <a:t>1/26/2021</a:t>
            </a:fld>
            <a:endParaRPr lang="en-US"/>
          </a:p>
        </p:txBody>
      </p:sp>
      <p:sp>
        <p:nvSpPr>
          <p:cNvPr id="3" name="Footer Placeholder 2"/>
          <p:cNvSpPr>
            <a:spLocks noGrp="1"/>
          </p:cNvSpPr>
          <p:nvPr>
            <p:ph type="ftr" sz="quarter" idx="11"/>
          </p:nvPr>
        </p:nvSpPr>
        <p:spPr/>
        <p:txBody>
          <a:bodyPr/>
          <a:lstStyle/>
          <a:p>
            <a:r>
              <a:rPr lang="en-US" dirty="0"/>
              <a:t>Ahmad Shhadeh</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90751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917CD-81C0-4068-A0B8-29B95BEED5E2}" type="datetime1">
              <a:rPr lang="en-US" smtClean="0"/>
              <a:t>1/26/2021</a:t>
            </a:fld>
            <a:endParaRPr lang="en-US"/>
          </a:p>
        </p:txBody>
      </p:sp>
      <p:sp>
        <p:nvSpPr>
          <p:cNvPr id="6" name="Footer Placeholder 5"/>
          <p:cNvSpPr>
            <a:spLocks noGrp="1"/>
          </p:cNvSpPr>
          <p:nvPr>
            <p:ph type="ftr" sz="quarter" idx="11"/>
          </p:nvPr>
        </p:nvSpPr>
        <p:spPr/>
        <p:txBody>
          <a:bodyPr/>
          <a:lstStyle/>
          <a:p>
            <a:r>
              <a:rPr lang="en-US" dirty="0"/>
              <a:t>Ahmad Shhadeh</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256034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B84403-3550-4F05-B827-5FFA2646DAAD}" type="datetime1">
              <a:rPr lang="en-US" smtClean="0"/>
              <a:t>1/26/2021</a:t>
            </a:fld>
            <a:endParaRPr lang="en-US"/>
          </a:p>
        </p:txBody>
      </p:sp>
      <p:sp>
        <p:nvSpPr>
          <p:cNvPr id="6" name="Footer Placeholder 5"/>
          <p:cNvSpPr>
            <a:spLocks noGrp="1"/>
          </p:cNvSpPr>
          <p:nvPr>
            <p:ph type="ftr" sz="quarter" idx="11"/>
          </p:nvPr>
        </p:nvSpPr>
        <p:spPr/>
        <p:txBody>
          <a:bodyPr/>
          <a:lstStyle/>
          <a:p>
            <a:r>
              <a:rPr lang="en-US" dirty="0"/>
              <a:t>Ahmad Shhadeh</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8235475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7129B3-8684-46B9-8F57-802950A304D9}" type="datetime1">
              <a:rPr lang="en-US" smtClean="0"/>
              <a:t>1/26/2021</a:t>
            </a:fld>
            <a:endParaRPr lang="en-US"/>
          </a:p>
        </p:txBody>
      </p:sp>
      <p:sp>
        <p:nvSpPr>
          <p:cNvPr id="6" name="Footer Placeholder 5"/>
          <p:cNvSpPr>
            <a:spLocks noGrp="1"/>
          </p:cNvSpPr>
          <p:nvPr>
            <p:ph type="ftr" sz="quarter" idx="11"/>
          </p:nvPr>
        </p:nvSpPr>
        <p:spPr/>
        <p:txBody>
          <a:bodyPr/>
          <a:lstStyle/>
          <a:p>
            <a:r>
              <a:rPr lang="en-US" dirty="0"/>
              <a:t>Ahmad Shhadeh</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7621975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2EE9BB-049A-41D8-841A-0BDBFE411556}" type="datetime1">
              <a:rPr lang="en-US" smtClean="0"/>
              <a:t>1/26/2021</a:t>
            </a:fld>
            <a:endParaRPr lang="en-US"/>
          </a:p>
        </p:txBody>
      </p:sp>
      <p:sp>
        <p:nvSpPr>
          <p:cNvPr id="5" name="Footer Placeholder 4"/>
          <p:cNvSpPr>
            <a:spLocks noGrp="1"/>
          </p:cNvSpPr>
          <p:nvPr>
            <p:ph type="ftr" sz="quarter" idx="11"/>
          </p:nvPr>
        </p:nvSpPr>
        <p:spPr/>
        <p:txBody>
          <a:bodyPr/>
          <a:lstStyle/>
          <a:p>
            <a:r>
              <a:rPr lang="en-US" dirty="0"/>
              <a:t>Ahmad Shhadeh</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9646829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D673D2-C993-4089-8BF2-82BCC448FCCF}" type="datetime1">
              <a:rPr lang="en-US" smtClean="0"/>
              <a:t>1/26/2021</a:t>
            </a:fld>
            <a:endParaRPr lang="en-US"/>
          </a:p>
        </p:txBody>
      </p:sp>
      <p:sp>
        <p:nvSpPr>
          <p:cNvPr id="5" name="Footer Placeholder 4"/>
          <p:cNvSpPr>
            <a:spLocks noGrp="1"/>
          </p:cNvSpPr>
          <p:nvPr>
            <p:ph type="ftr" sz="quarter" idx="11"/>
          </p:nvPr>
        </p:nvSpPr>
        <p:spPr/>
        <p:txBody>
          <a:bodyPr/>
          <a:lstStyle/>
          <a:p>
            <a:r>
              <a:rPr lang="en-US" dirty="0"/>
              <a:t>Ahmad Shhadeh</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6845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09CDEC-B385-4153-B7AA-4B2B5521325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32834516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15F27-D98E-4FDA-950C-9510080BD70A}" type="datetime1">
              <a:rPr lang="en-US" smtClean="0"/>
              <a:t>1/26/2021</a:t>
            </a:fld>
            <a:endParaRPr lang="en-US"/>
          </a:p>
        </p:txBody>
      </p:sp>
      <p:sp>
        <p:nvSpPr>
          <p:cNvPr id="5" name="Footer Placeholder 4"/>
          <p:cNvSpPr>
            <a:spLocks noGrp="1"/>
          </p:cNvSpPr>
          <p:nvPr>
            <p:ph type="ftr" sz="quarter" idx="11"/>
          </p:nvPr>
        </p:nvSpPr>
        <p:spPr/>
        <p:txBody>
          <a:bodyPr/>
          <a:lstStyle/>
          <a:p>
            <a:r>
              <a:rPr lang="en-US" dirty="0"/>
              <a:t>Ahmad Shhadeh</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5702247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976AA8-E678-4228-BBA7-BC7DC4B30EA8}" type="datetime1">
              <a:rPr lang="en-US" smtClean="0"/>
              <a:t>1/26/2021</a:t>
            </a:fld>
            <a:endParaRPr lang="en-US"/>
          </a:p>
        </p:txBody>
      </p:sp>
      <p:sp>
        <p:nvSpPr>
          <p:cNvPr id="8" name="Footer Placeholder 7"/>
          <p:cNvSpPr>
            <a:spLocks noGrp="1"/>
          </p:cNvSpPr>
          <p:nvPr>
            <p:ph type="ftr" sz="quarter" idx="11"/>
          </p:nvPr>
        </p:nvSpPr>
        <p:spPr/>
        <p:txBody>
          <a:bodyPr/>
          <a:lstStyle/>
          <a:p>
            <a:r>
              <a:rPr lang="en-US" dirty="0"/>
              <a:t>Ahmad Shhadeh</a:t>
            </a:r>
          </a:p>
        </p:txBody>
      </p:sp>
      <p:sp>
        <p:nvSpPr>
          <p:cNvPr id="9" name="Slide Number Placeholder 8"/>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5119578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E9320D-4B28-41A7-8C9F-CC1791A54876}" type="datetime1">
              <a:rPr lang="en-US" smtClean="0"/>
              <a:t>1/26/2021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dirty="0"/>
              <a:t>Ahmad Shhadeh</a:t>
            </a:r>
          </a:p>
        </p:txBody>
      </p:sp>
      <p:sp>
        <p:nvSpPr>
          <p:cNvPr id="9" name="Slide Number Placeholder 8"/>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2738797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4BF7E1-01C0-493B-947D-095D2D647FFF}" type="datetime1">
              <a:rPr lang="en-US" smtClean="0"/>
              <a:t>1/26/2021</a:t>
            </a:fld>
            <a:endParaRPr lang="en-US"/>
          </a:p>
        </p:txBody>
      </p:sp>
      <p:sp>
        <p:nvSpPr>
          <p:cNvPr id="5" name="Footer Placeholder 4"/>
          <p:cNvSpPr>
            <a:spLocks noGrp="1"/>
          </p:cNvSpPr>
          <p:nvPr>
            <p:ph type="ftr" sz="quarter" idx="11"/>
          </p:nvPr>
        </p:nvSpPr>
        <p:spPr/>
        <p:txBody>
          <a:bodyPr/>
          <a:lstStyle/>
          <a:p>
            <a:r>
              <a:rPr lang="en-US" dirty="0"/>
              <a:t>Ahmad Shhadeh</a:t>
            </a:r>
          </a:p>
        </p:txBody>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3077868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9183E33-E1FA-45EE-96F1-52E6133FA983}" type="datetime1">
              <a:rPr lang="en-US" smtClean="0"/>
              <a:t>1/26/2021</a:t>
            </a:fld>
            <a:endParaRPr lang="en-US"/>
          </a:p>
        </p:txBody>
      </p:sp>
      <p:sp>
        <p:nvSpPr>
          <p:cNvPr id="5" name="Footer Placeholder 4"/>
          <p:cNvSpPr>
            <a:spLocks noGrp="1"/>
          </p:cNvSpPr>
          <p:nvPr>
            <p:ph type="ftr" sz="quarter" idx="11"/>
          </p:nvPr>
        </p:nvSpPr>
        <p:spPr/>
        <p:txBody>
          <a:bodyPr/>
          <a:lstStyle/>
          <a:p>
            <a:r>
              <a:rPr lang="en-US" dirty="0"/>
              <a:t>Ahmad Shhadeh</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69961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09CDEC-B385-4153-B7AA-4B2B5521325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25364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09CDEC-B385-4153-B7AA-4B2B55213257}"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05096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09CDEC-B385-4153-B7AA-4B2B55213257}"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361198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9CDEC-B385-4153-B7AA-4B2B55213257}"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171994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09CDEC-B385-4153-B7AA-4B2B5521325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91649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09CDEC-B385-4153-B7AA-4B2B5521325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4D8161-0DF5-400E-AE69-40AB0F18E286}" type="slidenum">
              <a:rPr lang="en-US" smtClean="0"/>
              <a:t>‹#›</a:t>
            </a:fld>
            <a:endParaRPr lang="en-US"/>
          </a:p>
        </p:txBody>
      </p:sp>
    </p:spTree>
    <p:extLst>
      <p:ext uri="{BB962C8B-B14F-4D97-AF65-F5344CB8AC3E}">
        <p14:creationId xmlns:p14="http://schemas.microsoft.com/office/powerpoint/2010/main" val="56461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E09CDEC-B385-4153-B7AA-4B2B55213257}" type="datetimeFigureOut">
              <a:rPr lang="en-US" smtClean="0"/>
              <a:t>1/26/2021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4D8161-0DF5-400E-AE69-40AB0F18E286}" type="slidenum">
              <a:rPr lang="en-US" smtClean="0"/>
              <a:t>‹#›</a:t>
            </a:fld>
            <a:endParaRPr lang="en-US"/>
          </a:p>
        </p:txBody>
      </p:sp>
    </p:spTree>
    <p:extLst>
      <p:ext uri="{BB962C8B-B14F-4D97-AF65-F5344CB8AC3E}">
        <p14:creationId xmlns:p14="http://schemas.microsoft.com/office/powerpoint/2010/main" val="300451362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185E596-8733-4C44-888F-DD7C927EB807}" type="datetime1">
              <a:rPr lang="en-US" smtClean="0"/>
              <a:t>1/26/2021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Ahmad Shhadeh</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4D8161-0DF5-400E-AE69-40AB0F18E286}" type="slidenum">
              <a:rPr lang="en-US" smtClean="0"/>
              <a:t>‹#›</a:t>
            </a:fld>
            <a:endParaRPr lang="en-US"/>
          </a:p>
        </p:txBody>
      </p:sp>
    </p:spTree>
    <p:extLst>
      <p:ext uri="{BB962C8B-B14F-4D97-AF65-F5344CB8AC3E}">
        <p14:creationId xmlns:p14="http://schemas.microsoft.com/office/powerpoint/2010/main" val="262783007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air.ai/notebooks/nlp/2020/03/19/nlp_basics_tokenization_segmenta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024" y="1627329"/>
            <a:ext cx="10231272" cy="515370"/>
          </a:xfrm>
        </p:spPr>
        <p:txBody>
          <a:bodyPr/>
          <a:lstStyle/>
          <a:p>
            <a:br>
              <a:rPr lang="en-US" altLang="en-US" sz="4000" dirty="0">
                <a:solidFill>
                  <a:srgbClr val="7030A0"/>
                </a:solidFill>
                <a:latin typeface="Book Antiqua" panose="02040602050305030304" pitchFamily="18" charset="0"/>
              </a:rPr>
            </a:br>
            <a:r>
              <a:rPr lang="en-US" dirty="0"/>
              <a:t>            </a:t>
            </a:r>
            <a:r>
              <a:rPr lang="en-GB" altLang="en-US" b="1" dirty="0"/>
              <a:t>Data Science</a:t>
            </a:r>
            <a:br>
              <a:rPr lang="en-US" altLang="en-US" b="1" dirty="0"/>
            </a:br>
            <a:r>
              <a:rPr lang="en-US" b="1"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105" y="1258179"/>
            <a:ext cx="10263116" cy="5030191"/>
          </a:xfrm>
          <a:prstGeom prst="rect">
            <a:avLst/>
          </a:prstGeom>
        </p:spPr>
      </p:pic>
    </p:spTree>
    <p:extLst>
      <p:ext uri="{BB962C8B-B14F-4D97-AF65-F5344CB8AC3E}">
        <p14:creationId xmlns:p14="http://schemas.microsoft.com/office/powerpoint/2010/main" val="2625516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42" y="752270"/>
            <a:ext cx="9429858" cy="706964"/>
          </a:xfrm>
        </p:spPr>
        <p:txBody>
          <a:bodyPr/>
          <a:lstStyle/>
          <a:p>
            <a:pPr fontAlgn="base"/>
            <a:r>
              <a:rPr lang="en-US" b="1" dirty="0">
                <a:solidFill>
                  <a:srgbClr val="00B050"/>
                </a:solidFill>
              </a:rPr>
              <a:t>Creating new features </a:t>
            </a:r>
          </a:p>
        </p:txBody>
      </p:sp>
      <p:sp>
        <p:nvSpPr>
          <p:cNvPr id="3" name="Content Placeholder 2"/>
          <p:cNvSpPr>
            <a:spLocks noGrp="1"/>
          </p:cNvSpPr>
          <p:nvPr>
            <p:ph idx="1"/>
          </p:nvPr>
        </p:nvSpPr>
        <p:spPr>
          <a:xfrm>
            <a:off x="0" y="2143760"/>
            <a:ext cx="12191870" cy="4624139"/>
          </a:xfrm>
        </p:spPr>
        <p:txBody>
          <a:bodyPr>
            <a:normAutofit/>
          </a:bodyPr>
          <a:lstStyle/>
          <a:p>
            <a:pPr fontAlgn="base"/>
            <a:endParaRPr lang="en-US" sz="2000" b="1" dirty="0">
              <a:solidFill>
                <a:srgbClr val="00B050"/>
              </a:solidFill>
              <a:latin typeface="charter"/>
            </a:endParaRPr>
          </a:p>
          <a:p>
            <a:pPr fontAlgn="base"/>
            <a:r>
              <a:rPr lang="en-US" sz="2000" dirty="0"/>
              <a:t>The </a:t>
            </a:r>
            <a:r>
              <a:rPr lang="en-US" sz="2000" b="1" dirty="0">
                <a:solidFill>
                  <a:srgbClr val="00B050"/>
                </a:solidFill>
              </a:rPr>
              <a:t>length</a:t>
            </a:r>
            <a:r>
              <a:rPr lang="en-US" sz="2000" dirty="0"/>
              <a:t> of the text field. Maybe spam tends to be a little bit longer than real text messages.</a:t>
            </a:r>
          </a:p>
          <a:p>
            <a:pPr lvl="1" fontAlgn="base"/>
            <a:r>
              <a:rPr lang="en-US" sz="1800" dirty="0"/>
              <a:t>The intuition behind entering the length of message as a feature is that the cost of sending a text message is the same as long as it is contained below 160 characters, so marketers would prefer to use most of the space available to them as long as it doesn’t exceed the limit </a:t>
            </a:r>
          </a:p>
          <a:p>
            <a:pPr fontAlgn="base"/>
            <a:r>
              <a:rPr lang="en-US" sz="2000" dirty="0"/>
              <a:t>The percent of the characters in the text message are </a:t>
            </a:r>
            <a:r>
              <a:rPr lang="en-US" sz="2000" b="1" dirty="0">
                <a:solidFill>
                  <a:srgbClr val="00B050"/>
                </a:solidFill>
              </a:rPr>
              <a:t>punctuation</a:t>
            </a:r>
            <a:r>
              <a:rPr lang="en-US" sz="2000" dirty="0"/>
              <a:t>. </a:t>
            </a:r>
          </a:p>
          <a:p>
            <a:pPr lvl="1" fontAlgn="base"/>
            <a:r>
              <a:rPr lang="en-US" sz="1800" b="1" dirty="0">
                <a:solidFill>
                  <a:srgbClr val="00B050"/>
                </a:solidFill>
              </a:rPr>
              <a:t>Hypotheses</a:t>
            </a:r>
            <a:r>
              <a:rPr lang="en-US" sz="2000" dirty="0"/>
              <a:t> : </a:t>
            </a:r>
            <a:r>
              <a:rPr lang="en-US" sz="1800" dirty="0"/>
              <a:t>real text messages use less punctuation than spam</a:t>
            </a:r>
          </a:p>
          <a:p>
            <a:pPr fontAlgn="base"/>
            <a:r>
              <a:rPr lang="en-US" sz="2000" dirty="0"/>
              <a:t>The percent of characters are </a:t>
            </a:r>
            <a:r>
              <a:rPr lang="en-US" sz="2000" b="1" dirty="0">
                <a:solidFill>
                  <a:srgbClr val="00B050"/>
                </a:solidFill>
              </a:rPr>
              <a:t>capitalized</a:t>
            </a:r>
            <a:r>
              <a:rPr lang="en-US" sz="2000" dirty="0"/>
              <a:t> are indicative of whether it's spam or not. </a:t>
            </a:r>
          </a:p>
          <a:p>
            <a:pPr lvl="1" fontAlgn="base"/>
            <a:r>
              <a:rPr lang="en-US" sz="1800" b="1" dirty="0">
                <a:solidFill>
                  <a:srgbClr val="00B050"/>
                </a:solidFill>
              </a:rPr>
              <a:t>Hypotheses</a:t>
            </a:r>
            <a:r>
              <a:rPr lang="en-US" sz="1800" dirty="0"/>
              <a:t> : real text messages use less capital letters  than spam</a:t>
            </a:r>
            <a:endParaRPr lang="en-US" sz="2000" dirty="0"/>
          </a:p>
          <a:p>
            <a:pPr fontAlgn="base"/>
            <a:r>
              <a:rPr lang="en-US" sz="2000" b="1" dirty="0">
                <a:solidFill>
                  <a:srgbClr val="FF0000"/>
                </a:solidFill>
              </a:rPr>
              <a:t>The number/percentage of ‘</a:t>
            </a:r>
            <a:r>
              <a:rPr lang="en-US" sz="2000" b="1" dirty="0">
                <a:solidFill>
                  <a:srgbClr val="FF0000"/>
                </a:solidFill>
                <a:highlight>
                  <a:srgbClr val="FFFF00"/>
                </a:highlight>
              </a:rPr>
              <a:t>A’s</a:t>
            </a:r>
            <a:r>
              <a:rPr lang="en-US" sz="2000" b="1" dirty="0">
                <a:solidFill>
                  <a:srgbClr val="FF0000"/>
                </a:solidFill>
              </a:rPr>
              <a:t> in the text message  </a:t>
            </a:r>
          </a:p>
        </p:txBody>
      </p:sp>
      <p:sp>
        <p:nvSpPr>
          <p:cNvPr id="4" name="Rectangle 1">
            <a:extLst>
              <a:ext uri="{FF2B5EF4-FFF2-40B4-BE49-F238E27FC236}">
                <a16:creationId xmlns:a16="http://schemas.microsoft.com/office/drawing/2014/main" id="{8C8C44EC-9F3C-45A0-8917-AE3A7A65CE4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184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7" end="7"/>
                                            </p:txEl>
                                          </p:spTgt>
                                        </p:tgtEl>
                                      </p:cBhvr>
                                    </p:animEffect>
                                    <p:animScale>
                                      <p:cBhvr>
                                        <p:cTn id="7" dur="250" autoRev="1" fill="hold"/>
                                        <p:tgtEl>
                                          <p:spTgt spid="3">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42" y="752270"/>
            <a:ext cx="9429858" cy="706964"/>
          </a:xfrm>
        </p:spPr>
        <p:txBody>
          <a:bodyPr/>
          <a:lstStyle/>
          <a:p>
            <a:pPr fontAlgn="base"/>
            <a:r>
              <a:rPr lang="en-US" b="1" dirty="0">
                <a:solidFill>
                  <a:srgbClr val="00B050"/>
                </a:solidFill>
              </a:rPr>
              <a:t>Feature Scaling or Standardization</a:t>
            </a:r>
          </a:p>
        </p:txBody>
      </p:sp>
      <p:sp>
        <p:nvSpPr>
          <p:cNvPr id="3" name="Content Placeholder 2"/>
          <p:cNvSpPr>
            <a:spLocks noGrp="1"/>
          </p:cNvSpPr>
          <p:nvPr>
            <p:ph idx="1"/>
          </p:nvPr>
        </p:nvSpPr>
        <p:spPr>
          <a:xfrm>
            <a:off x="0" y="2143760"/>
            <a:ext cx="12191870" cy="4624139"/>
          </a:xfrm>
        </p:spPr>
        <p:txBody>
          <a:bodyPr>
            <a:normAutofit/>
          </a:bodyPr>
          <a:lstStyle/>
          <a:p>
            <a:pPr fontAlgn="base"/>
            <a:r>
              <a:rPr lang="en-US" dirty="0"/>
              <a:t>Feature scaling is about transforming the values of different numerical features to </a:t>
            </a:r>
            <a:r>
              <a:rPr lang="en-US" b="1" dirty="0">
                <a:solidFill>
                  <a:srgbClr val="00B050"/>
                </a:solidFill>
              </a:rPr>
              <a:t>fall within the similar range like each other</a:t>
            </a:r>
            <a:r>
              <a:rPr lang="en-US" dirty="0"/>
              <a:t>. </a:t>
            </a:r>
          </a:p>
          <a:p>
            <a:pPr fontAlgn="base"/>
            <a:r>
              <a:rPr lang="en-US" dirty="0"/>
              <a:t>Any Algorithm which is </a:t>
            </a:r>
            <a:r>
              <a:rPr lang="en-US" b="1" dirty="0">
                <a:solidFill>
                  <a:srgbClr val="00B050"/>
                </a:solidFill>
              </a:rPr>
              <a:t>Not</a:t>
            </a:r>
            <a:r>
              <a:rPr lang="en-US" dirty="0"/>
              <a:t> Distance based is </a:t>
            </a:r>
            <a:r>
              <a:rPr lang="en-US" b="1" dirty="0">
                <a:solidFill>
                  <a:srgbClr val="00B050"/>
                </a:solidFill>
              </a:rPr>
              <a:t>Not</a:t>
            </a:r>
            <a:r>
              <a:rPr lang="en-US" dirty="0"/>
              <a:t> affected by Feature Scaling,(Naive Bayes, Linear Discriminant Analysis, and Tree-Based models are not affected by feature scaling </a:t>
            </a:r>
          </a:p>
          <a:p>
            <a:pPr fontAlgn="base"/>
            <a:r>
              <a:rPr lang="en-US" sz="2000" dirty="0"/>
              <a:t>It basically helps to normalize the data within a particular range. </a:t>
            </a:r>
          </a:p>
          <a:p>
            <a:pPr lvl="1" fontAlgn="base"/>
            <a:r>
              <a:rPr lang="en-US" sz="1800" dirty="0"/>
              <a:t>Sometimes, it also helps in speeding up the calculations in an algorithm</a:t>
            </a:r>
          </a:p>
          <a:p>
            <a:pPr lvl="2" fontAlgn="base"/>
            <a:r>
              <a:rPr lang="en-GB" sz="1600" i="1" dirty="0" err="1"/>
              <a:t>StandardScaler</a:t>
            </a:r>
            <a:endParaRPr lang="en-US" sz="1600" dirty="0"/>
          </a:p>
          <a:p>
            <a:pPr marL="914400" lvl="2" indent="0" fontAlgn="base">
              <a:buNone/>
            </a:pPr>
            <a:endParaRPr lang="en-US" sz="1600" dirty="0"/>
          </a:p>
          <a:p>
            <a:pPr lvl="2" fontAlgn="base"/>
            <a:r>
              <a:rPr lang="en-GB" sz="1600" b="1" i="1" dirty="0" err="1">
                <a:solidFill>
                  <a:srgbClr val="00B050"/>
                </a:solidFill>
              </a:rPr>
              <a:t>MinMaxScaler</a:t>
            </a:r>
            <a:r>
              <a:rPr lang="en-GB" sz="1600" b="1" i="1" dirty="0">
                <a:solidFill>
                  <a:srgbClr val="00B050"/>
                </a:solidFill>
              </a:rPr>
              <a:t> :</a:t>
            </a:r>
          </a:p>
          <a:p>
            <a:pPr marL="914400" lvl="2" indent="0" fontAlgn="base">
              <a:buNone/>
            </a:pPr>
            <a:endParaRPr lang="en-GB" sz="1600" b="1" dirty="0">
              <a:solidFill>
                <a:srgbClr val="00B050"/>
              </a:solidFill>
            </a:endParaRPr>
          </a:p>
          <a:p>
            <a:pPr lvl="2" fontAlgn="base"/>
            <a:r>
              <a:rPr lang="en-GB" sz="1600" i="1" dirty="0" err="1"/>
              <a:t>RobustScaler</a:t>
            </a:r>
            <a:endParaRPr lang="en-GB" sz="1600" dirty="0"/>
          </a:p>
          <a:p>
            <a:pPr lvl="2" fontAlgn="base"/>
            <a:endParaRPr lang="en-GB" sz="1600" dirty="0"/>
          </a:p>
          <a:p>
            <a:pPr fontAlgn="base"/>
            <a:endParaRPr lang="en-US" sz="2000" b="1" dirty="0">
              <a:solidFill>
                <a:srgbClr val="FF0000"/>
              </a:solidFill>
            </a:endParaRPr>
          </a:p>
        </p:txBody>
      </p:sp>
      <p:sp>
        <p:nvSpPr>
          <p:cNvPr id="4" name="Rectangle 1">
            <a:extLst>
              <a:ext uri="{FF2B5EF4-FFF2-40B4-BE49-F238E27FC236}">
                <a16:creationId xmlns:a16="http://schemas.microsoft.com/office/drawing/2014/main" id="{8C8C44EC-9F3C-45A0-8917-AE3A7A65CE4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B4A2D27-827D-493F-A070-AF7A4B73CABF}"/>
              </a:ext>
            </a:extLst>
          </p:cNvPr>
          <p:cNvPicPr>
            <a:picLocks noChangeAspect="1"/>
          </p:cNvPicPr>
          <p:nvPr/>
        </p:nvPicPr>
        <p:blipFill>
          <a:blip r:embed="rId2"/>
          <a:stretch>
            <a:fillRect/>
          </a:stretch>
        </p:blipFill>
        <p:spPr>
          <a:xfrm>
            <a:off x="3001256" y="4320139"/>
            <a:ext cx="3552825" cy="2038350"/>
          </a:xfrm>
          <a:prstGeom prst="rect">
            <a:avLst/>
          </a:prstGeom>
        </p:spPr>
      </p:pic>
      <p:pic>
        <p:nvPicPr>
          <p:cNvPr id="8" name="Picture 7">
            <a:extLst>
              <a:ext uri="{FF2B5EF4-FFF2-40B4-BE49-F238E27FC236}">
                <a16:creationId xmlns:a16="http://schemas.microsoft.com/office/drawing/2014/main" id="{7C98B1D5-EF73-4F0E-85C4-79FDB15A816B}"/>
              </a:ext>
            </a:extLst>
          </p:cNvPr>
          <p:cNvPicPr>
            <a:picLocks noChangeAspect="1"/>
          </p:cNvPicPr>
          <p:nvPr/>
        </p:nvPicPr>
        <p:blipFill>
          <a:blip r:embed="rId3"/>
          <a:stretch>
            <a:fillRect/>
          </a:stretch>
        </p:blipFill>
        <p:spPr>
          <a:xfrm>
            <a:off x="7112968" y="4282039"/>
            <a:ext cx="5120773" cy="2389694"/>
          </a:xfrm>
          <a:prstGeom prst="rect">
            <a:avLst/>
          </a:prstGeom>
        </p:spPr>
      </p:pic>
    </p:spTree>
    <p:extLst>
      <p:ext uri="{BB962C8B-B14F-4D97-AF65-F5344CB8AC3E}">
        <p14:creationId xmlns:p14="http://schemas.microsoft.com/office/powerpoint/2010/main" val="206170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412932" cy="706964"/>
          </a:xfrm>
        </p:spPr>
        <p:txBody>
          <a:bodyPr/>
          <a:lstStyle/>
          <a:p>
            <a:r>
              <a:rPr lang="en-US" dirty="0"/>
              <a:t>Course Contents </a:t>
            </a:r>
          </a:p>
        </p:txBody>
      </p:sp>
      <p:sp>
        <p:nvSpPr>
          <p:cNvPr id="3" name="Content Placeholder 2"/>
          <p:cNvSpPr>
            <a:spLocks noGrp="1"/>
          </p:cNvSpPr>
          <p:nvPr>
            <p:ph idx="1"/>
          </p:nvPr>
        </p:nvSpPr>
        <p:spPr>
          <a:xfrm>
            <a:off x="159658" y="2177143"/>
            <a:ext cx="12032342" cy="4680857"/>
          </a:xfrm>
        </p:spPr>
        <p:txBody>
          <a:bodyPr>
            <a:normAutofit/>
          </a:bodyPr>
          <a:lstStyle/>
          <a:p>
            <a:pPr lvl="0"/>
            <a:endParaRPr lang="en-US" dirty="0"/>
          </a:p>
          <a:p>
            <a:pPr marL="457200" lvl="1" indent="0">
              <a:buNone/>
            </a:pPr>
            <a:r>
              <a:rPr lang="en-US" sz="2200" b="1" dirty="0">
                <a:solidFill>
                  <a:srgbClr val="00B050"/>
                </a:solidFill>
                <a:hlinkClick r:id="rId2"/>
              </a:rPr>
              <a:t>https://dair.ai/notebooks/nlp/2020/03/19/nlp_basics_tokenization_segmentation.html</a:t>
            </a:r>
            <a:endParaRPr lang="en-US" sz="2200" b="1" dirty="0">
              <a:solidFill>
                <a:srgbClr val="00B050"/>
              </a:solidFill>
            </a:endParaRPr>
          </a:p>
          <a:p>
            <a:pPr marL="457200" lvl="1"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274473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6" name="Picture 2" descr="Spam filter">
            <a:extLst>
              <a:ext uri="{FF2B5EF4-FFF2-40B4-BE49-F238E27FC236}">
                <a16:creationId xmlns:a16="http://schemas.microsoft.com/office/drawing/2014/main" id="{493C0BDD-77CC-443F-96BE-F318CBECC4B2}"/>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8549" r="11006" b="-1"/>
          <a:stretch/>
        </p:blipFill>
        <p:spPr bwMode="auto">
          <a:xfrm>
            <a:off x="20" y="10"/>
            <a:ext cx="12191980" cy="6857990"/>
          </a:xfrm>
          <a:prstGeom prst="rect">
            <a:avLst/>
          </a:prstGeom>
          <a:solidFill>
            <a:schemeClr val="tx1"/>
          </a:solidFill>
        </p:spPr>
      </p:pic>
      <p:sp>
        <p:nvSpPr>
          <p:cNvPr id="2" name="Title 1">
            <a:extLst>
              <a:ext uri="{FF2B5EF4-FFF2-40B4-BE49-F238E27FC236}">
                <a16:creationId xmlns:a16="http://schemas.microsoft.com/office/drawing/2014/main" id="{2BD3EFB4-4C24-8A4F-97E0-668B277BA1A8}"/>
              </a:ext>
            </a:extLst>
          </p:cNvPr>
          <p:cNvSpPr>
            <a:spLocks noGrp="1"/>
          </p:cNvSpPr>
          <p:nvPr>
            <p:ph type="ctrTitle"/>
          </p:nvPr>
        </p:nvSpPr>
        <p:spPr>
          <a:xfrm>
            <a:off x="1729409" y="2385390"/>
            <a:ext cx="9479265" cy="3488635"/>
          </a:xfrm>
          <a:solidFill>
            <a:schemeClr val="tx1">
              <a:lumMod val="75000"/>
            </a:schemeClr>
          </a:solidFill>
          <a:ln>
            <a:solidFill>
              <a:schemeClr val="accent6">
                <a:lumMod val="20000"/>
                <a:lumOff val="80000"/>
              </a:schemeClr>
            </a:solidFill>
          </a:ln>
          <a:effectLst/>
        </p:spPr>
        <p:txBody>
          <a:bodyPr>
            <a:normAutofit fontScale="90000"/>
          </a:bodyPr>
          <a:lstStyle/>
          <a:p>
            <a:pPr algn="ctr">
              <a:lnSpc>
                <a:spcPct val="90000"/>
              </a:lnSpc>
            </a:pPr>
            <a:br>
              <a:rPr lang="en-GB" sz="4600" b="1" dirty="0">
                <a:solidFill>
                  <a:srgbClr val="00B050"/>
                </a:solidFill>
              </a:rPr>
            </a:br>
            <a:br>
              <a:rPr lang="en-GB" sz="4600" b="1" dirty="0">
                <a:solidFill>
                  <a:srgbClr val="00B050"/>
                </a:solidFill>
              </a:rPr>
            </a:br>
            <a:br>
              <a:rPr lang="en-GB" sz="4600" b="1" dirty="0">
                <a:solidFill>
                  <a:srgbClr val="00B050"/>
                </a:solidFill>
              </a:rPr>
            </a:br>
            <a:br>
              <a:rPr lang="en-GB" sz="4600" b="1" dirty="0">
                <a:solidFill>
                  <a:srgbClr val="00B050"/>
                </a:solidFill>
              </a:rPr>
            </a:br>
            <a:br>
              <a:rPr lang="en-GB" sz="4600" b="1" dirty="0">
                <a:solidFill>
                  <a:srgbClr val="00B050"/>
                </a:solidFill>
              </a:rPr>
            </a:br>
            <a:br>
              <a:rPr lang="en-GB" sz="4600" b="1" dirty="0">
                <a:solidFill>
                  <a:srgbClr val="00B050"/>
                </a:solidFill>
              </a:rPr>
            </a:br>
            <a:br>
              <a:rPr lang="en-GB" sz="4600" b="1" dirty="0">
                <a:solidFill>
                  <a:srgbClr val="00B050"/>
                </a:solidFill>
              </a:rPr>
            </a:br>
            <a:br>
              <a:rPr lang="en-GB" sz="4600" b="1" dirty="0">
                <a:solidFill>
                  <a:srgbClr val="00B050"/>
                </a:solidFill>
              </a:rPr>
            </a:br>
            <a:br>
              <a:rPr lang="en-GB" sz="4600" b="1" dirty="0">
                <a:solidFill>
                  <a:srgbClr val="00B050"/>
                </a:solidFill>
              </a:rPr>
            </a:br>
            <a:br>
              <a:rPr lang="en-GB" sz="4600" b="1" dirty="0">
                <a:solidFill>
                  <a:srgbClr val="00B050"/>
                </a:solidFill>
              </a:rPr>
            </a:br>
            <a:br>
              <a:rPr lang="ar-SA" sz="4600" b="1" dirty="0">
                <a:solidFill>
                  <a:srgbClr val="00B050"/>
                </a:solidFill>
              </a:rPr>
            </a:br>
            <a:br>
              <a:rPr lang="ar-SA" sz="4600" b="1" dirty="0">
                <a:solidFill>
                  <a:srgbClr val="00B050"/>
                </a:solidFill>
              </a:rPr>
            </a:br>
            <a:r>
              <a:rPr lang="ar-JO" sz="6600" b="1" dirty="0">
                <a:solidFill>
                  <a:schemeClr val="accent4">
                    <a:lumMod val="75000"/>
                  </a:schemeClr>
                </a:solidFill>
              </a:rPr>
              <a:t>معالجة اللغات الطبيعية</a:t>
            </a:r>
            <a:br>
              <a:rPr lang="en-GB" sz="6600" b="1" dirty="0">
                <a:solidFill>
                  <a:schemeClr val="accent4">
                    <a:lumMod val="75000"/>
                  </a:schemeClr>
                </a:solidFill>
              </a:rPr>
            </a:br>
            <a:r>
              <a:rPr lang="en-SA" sz="4000" b="1" dirty="0">
                <a:solidFill>
                  <a:schemeClr val="accent5">
                    <a:lumMod val="75000"/>
                  </a:schemeClr>
                </a:solidFill>
              </a:rPr>
              <a:t>Natural Language Processing</a:t>
            </a:r>
            <a:r>
              <a:rPr lang="en-GB" sz="4000" b="1" dirty="0">
                <a:solidFill>
                  <a:schemeClr val="accent5">
                    <a:lumMod val="75000"/>
                  </a:schemeClr>
                </a:solidFill>
              </a:rPr>
              <a:t>(</a:t>
            </a:r>
            <a:r>
              <a:rPr lang="en-US" sz="4000" b="1" dirty="0">
                <a:solidFill>
                  <a:schemeClr val="accent5">
                    <a:lumMod val="75000"/>
                  </a:schemeClr>
                </a:solidFill>
              </a:rPr>
              <a:t>NLP</a:t>
            </a:r>
            <a:r>
              <a:rPr lang="en-GB" sz="4000" b="1" dirty="0">
                <a:solidFill>
                  <a:schemeClr val="accent5">
                    <a:lumMod val="75000"/>
                  </a:schemeClr>
                </a:solidFill>
              </a:rPr>
              <a:t>)</a:t>
            </a:r>
            <a:br>
              <a:rPr lang="en-GB" sz="4000" b="1" dirty="0">
                <a:solidFill>
                  <a:schemeClr val="accent5">
                    <a:lumMod val="75000"/>
                  </a:schemeClr>
                </a:solidFill>
              </a:rPr>
            </a:br>
            <a:br>
              <a:rPr lang="en-US" sz="1600" b="1" dirty="0">
                <a:solidFill>
                  <a:schemeClr val="accent5">
                    <a:lumMod val="75000"/>
                  </a:schemeClr>
                </a:solidFill>
              </a:rPr>
            </a:br>
            <a:br>
              <a:rPr lang="en-US" sz="1600" b="1" dirty="0">
                <a:solidFill>
                  <a:schemeClr val="accent4">
                    <a:lumMod val="75000"/>
                  </a:schemeClr>
                </a:solidFill>
              </a:rPr>
            </a:br>
            <a:br>
              <a:rPr lang="ar-SA" sz="4600" b="1" dirty="0">
                <a:solidFill>
                  <a:schemeClr val="accent4">
                    <a:lumMod val="75000"/>
                  </a:schemeClr>
                </a:solidFill>
              </a:rPr>
            </a:br>
            <a:r>
              <a:rPr lang="ar-SA" sz="4600" b="1" dirty="0">
                <a:solidFill>
                  <a:srgbClr val="00B050"/>
                </a:solidFill>
              </a:rPr>
              <a:t>تطبيق عملي-تهيئة البيانات النصيه -٤</a:t>
            </a:r>
            <a:br>
              <a:rPr lang="ar-SA" sz="4600" b="1" dirty="0">
                <a:solidFill>
                  <a:srgbClr val="00B050"/>
                </a:solidFill>
              </a:rPr>
            </a:br>
            <a:r>
              <a:rPr lang="ar-SA" sz="4600" b="1" dirty="0">
                <a:solidFill>
                  <a:srgbClr val="00B050"/>
                </a:solidFill>
              </a:rPr>
              <a:t>هندسة المدخلات -الخصائص</a:t>
            </a:r>
            <a:br>
              <a:rPr lang="ar-SA" sz="4600" b="1" dirty="0">
                <a:solidFill>
                  <a:srgbClr val="00B050"/>
                </a:solidFill>
              </a:rPr>
            </a:br>
            <a:br>
              <a:rPr lang="ar-SA" sz="4600" b="1" dirty="0">
                <a:solidFill>
                  <a:srgbClr val="00B050"/>
                </a:solidFill>
              </a:rPr>
            </a:br>
            <a:r>
              <a:rPr lang="en-GB" sz="2700" b="1" dirty="0">
                <a:solidFill>
                  <a:srgbClr val="FF0000"/>
                </a:solidFill>
              </a:rPr>
              <a:t>Feature Scaling </a:t>
            </a:r>
            <a:br>
              <a:rPr lang="ar-SA" sz="2700" b="1" dirty="0">
                <a:solidFill>
                  <a:srgbClr val="FF0000"/>
                </a:solidFill>
              </a:rPr>
            </a:br>
            <a:r>
              <a:rPr lang="en-US" sz="2700" b="1" dirty="0">
                <a:solidFill>
                  <a:srgbClr val="FF0000"/>
                </a:solidFill>
                <a:sym typeface="Wingdings" panose="05000000000000000000" pitchFamily="2" charset="2"/>
              </a:rPr>
              <a:t>Feature Engineering </a:t>
            </a:r>
            <a:br>
              <a:rPr lang="en-US" sz="2700" b="1" dirty="0">
                <a:solidFill>
                  <a:srgbClr val="00B050"/>
                </a:solidFill>
                <a:sym typeface="Wingdings" panose="05000000000000000000" pitchFamily="2" charset="2"/>
              </a:rPr>
            </a:br>
            <a:br>
              <a:rPr lang="en-GB" sz="4600" b="1" dirty="0">
                <a:solidFill>
                  <a:srgbClr val="00B050"/>
                </a:solidFill>
              </a:rPr>
            </a:br>
            <a:endParaRPr lang="en-SA" sz="2200" b="1" dirty="0">
              <a:solidFill>
                <a:srgbClr val="0070C0"/>
              </a:solidFill>
            </a:endParaRPr>
          </a:p>
        </p:txBody>
      </p:sp>
      <p:sp>
        <p:nvSpPr>
          <p:cNvPr id="4" name="Subtitle 3"/>
          <p:cNvSpPr>
            <a:spLocks noGrp="1"/>
          </p:cNvSpPr>
          <p:nvPr>
            <p:ph type="subTitle" idx="1"/>
          </p:nvPr>
        </p:nvSpPr>
        <p:spPr>
          <a:xfrm>
            <a:off x="1154955" y="4777380"/>
            <a:ext cx="8825658" cy="861420"/>
          </a:xfrm>
        </p:spPr>
        <p:txBody>
          <a:bodyPr>
            <a:normAutofit/>
          </a:bodyPr>
          <a:lstStyle/>
          <a:p>
            <a:endParaRPr lang="en-US" b="1" dirty="0">
              <a:solidFill>
                <a:srgbClr val="00B0F0"/>
              </a:solidFill>
            </a:endParaRPr>
          </a:p>
          <a:p>
            <a:r>
              <a:rPr lang="en-US" b="1" dirty="0">
                <a:solidFill>
                  <a:srgbClr val="00B0F0"/>
                </a:solidFill>
              </a:rPr>
              <a:t>Ahmad Shhadeh</a:t>
            </a:r>
          </a:p>
        </p:txBody>
      </p:sp>
      <p:sp>
        <p:nvSpPr>
          <p:cNvPr id="5" name="Footer Placeholder 4"/>
          <p:cNvSpPr>
            <a:spLocks noGrp="1"/>
          </p:cNvSpPr>
          <p:nvPr>
            <p:ph type="ftr" sz="quarter" idx="11"/>
          </p:nvPr>
        </p:nvSpPr>
        <p:spPr>
          <a:xfrm rot="5400000">
            <a:off x="8951976" y="3227832"/>
            <a:ext cx="3859795" cy="304801"/>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entury Gothic" panose="020B0502020202020204"/>
                <a:ea typeface="+mn-ea"/>
                <a:cs typeface="+mn-cs"/>
              </a:rPr>
              <a:t>Ahmad Shhadeh</a:t>
            </a:r>
          </a:p>
        </p:txBody>
      </p:sp>
    </p:spTree>
    <p:extLst>
      <p:ext uri="{BB962C8B-B14F-4D97-AF65-F5344CB8AC3E}">
        <p14:creationId xmlns:p14="http://schemas.microsoft.com/office/powerpoint/2010/main" val="24636294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20A2-D29F-45D6-96CC-369CA935E205}"/>
              </a:ext>
            </a:extLst>
          </p:cNvPr>
          <p:cNvSpPr>
            <a:spLocks noGrp="1"/>
          </p:cNvSpPr>
          <p:nvPr>
            <p:ph type="title"/>
          </p:nvPr>
        </p:nvSpPr>
        <p:spPr>
          <a:xfrm>
            <a:off x="1154954" y="973668"/>
            <a:ext cx="8761413" cy="706964"/>
          </a:xfrm>
        </p:spPr>
        <p:txBody>
          <a:bodyPr vert="horz" lIns="91440" tIns="45720" rIns="91440" bIns="45720" rtlCol="0" anchor="ctr">
            <a:normAutofit fontScale="90000"/>
          </a:bodyPr>
          <a:lstStyle/>
          <a:p>
            <a:pPr>
              <a:lnSpc>
                <a:spcPct val="90000"/>
              </a:lnSpc>
            </a:pPr>
            <a:r>
              <a:rPr lang="en-US" sz="4800" b="1" i="0" kern="1200" dirty="0">
                <a:solidFill>
                  <a:srgbClr val="EBEBEB"/>
                </a:solidFill>
                <a:effectLst/>
                <a:latin typeface="+mj-lt"/>
                <a:ea typeface="+mj-ea"/>
                <a:cs typeface="+mj-cs"/>
              </a:rPr>
              <a:t>Data Science Project life cycle </a:t>
            </a:r>
            <a:br>
              <a:rPr lang="en-US" sz="4800" b="1" i="0" kern="1200" dirty="0">
                <a:solidFill>
                  <a:srgbClr val="EBEBEB"/>
                </a:solidFill>
                <a:effectLst/>
                <a:latin typeface="+mj-lt"/>
                <a:ea typeface="+mj-ea"/>
                <a:cs typeface="+mj-cs"/>
              </a:rPr>
            </a:br>
            <a:br>
              <a:rPr lang="en-US" sz="1400" b="1" i="0" kern="1200" dirty="0">
                <a:solidFill>
                  <a:srgbClr val="EBEBEB"/>
                </a:solidFill>
                <a:effectLst/>
                <a:latin typeface="+mj-lt"/>
                <a:ea typeface="+mj-ea"/>
                <a:cs typeface="+mj-cs"/>
              </a:rPr>
            </a:br>
            <a:endParaRPr lang="en-US" sz="1400" b="1" i="0" kern="1200" dirty="0">
              <a:solidFill>
                <a:srgbClr val="EBEBEB"/>
              </a:solidFill>
              <a:latin typeface="+mj-lt"/>
              <a:ea typeface="+mj-ea"/>
              <a:cs typeface="+mj-cs"/>
            </a:endParaRPr>
          </a:p>
        </p:txBody>
      </p:sp>
      <p:sp>
        <p:nvSpPr>
          <p:cNvPr id="25" name="TextBox 24">
            <a:extLst>
              <a:ext uri="{FF2B5EF4-FFF2-40B4-BE49-F238E27FC236}">
                <a16:creationId xmlns:a16="http://schemas.microsoft.com/office/drawing/2014/main" id="{DECDFD76-8399-44BD-BD18-8713FD0DEBCF}"/>
              </a:ext>
            </a:extLst>
          </p:cNvPr>
          <p:cNvSpPr txBox="1"/>
          <p:nvPr/>
        </p:nvSpPr>
        <p:spPr>
          <a:xfrm>
            <a:off x="273903" y="2516911"/>
            <a:ext cx="5749209" cy="4253881"/>
          </a:xfrm>
          <a:prstGeom prst="rect">
            <a:avLst/>
          </a:prstGeom>
        </p:spPr>
        <p:txBody>
          <a:bodyPr vert="horz" lIns="91440" tIns="45720" rIns="91440" bIns="45720" rtlCol="0" anchor="ctr">
            <a:normAutofit/>
          </a:bodyPr>
          <a:lstStyle/>
          <a:p>
            <a:pPr marL="285750" indent="-285750" defTabSz="457200">
              <a:spcBef>
                <a:spcPts val="1000"/>
              </a:spcBef>
              <a:buClr>
                <a:schemeClr val="accent1"/>
              </a:buClr>
              <a:buSzPct val="80000"/>
              <a:buFont typeface="Wingdings 3" charset="2"/>
              <a:buChar char=""/>
            </a:pPr>
            <a:r>
              <a:rPr lang="en-US" sz="2400" dirty="0"/>
              <a:t>Business Understanding</a:t>
            </a:r>
          </a:p>
          <a:p>
            <a:pPr marL="285750" indent="-285750" defTabSz="457200">
              <a:spcBef>
                <a:spcPts val="1000"/>
              </a:spcBef>
              <a:buClr>
                <a:schemeClr val="accent1"/>
              </a:buClr>
              <a:buSzPct val="80000"/>
              <a:buFont typeface="Wingdings 3" charset="2"/>
              <a:buChar char=""/>
            </a:pPr>
            <a:r>
              <a:rPr lang="en-US" sz="2400" dirty="0"/>
              <a:t>Data Collection</a:t>
            </a:r>
          </a:p>
          <a:p>
            <a:pPr marL="285750" indent="-285750" defTabSz="457200">
              <a:spcBef>
                <a:spcPts val="1000"/>
              </a:spcBef>
              <a:buClr>
                <a:schemeClr val="accent1"/>
              </a:buClr>
              <a:buSzPct val="80000"/>
              <a:buFont typeface="Wingdings 3" charset="2"/>
              <a:buChar char=""/>
            </a:pPr>
            <a:r>
              <a:rPr lang="en-US" sz="2400" b="1" dirty="0">
                <a:solidFill>
                  <a:srgbClr val="00B050"/>
                </a:solidFill>
              </a:rPr>
              <a:t>Data Preparation</a:t>
            </a:r>
          </a:p>
          <a:p>
            <a:pPr marL="285750" indent="-285750" defTabSz="457200">
              <a:spcBef>
                <a:spcPts val="1000"/>
              </a:spcBef>
              <a:buClr>
                <a:schemeClr val="accent1"/>
              </a:buClr>
              <a:buSzPct val="80000"/>
              <a:buFont typeface="Wingdings 3" charset="2"/>
              <a:buChar char=""/>
            </a:pPr>
            <a:r>
              <a:rPr lang="en-US" sz="2400" dirty="0">
                <a:effectLst/>
              </a:rPr>
              <a:t>Exploratory data analytics(EDA)</a:t>
            </a:r>
          </a:p>
          <a:p>
            <a:pPr marL="285750" indent="-285750" defTabSz="457200">
              <a:spcBef>
                <a:spcPts val="1000"/>
              </a:spcBef>
              <a:buClr>
                <a:schemeClr val="accent1"/>
              </a:buClr>
              <a:buSzPct val="80000"/>
              <a:buFont typeface="Wingdings 3" charset="2"/>
              <a:buChar char=""/>
            </a:pPr>
            <a:r>
              <a:rPr lang="en-US" sz="2400" dirty="0">
                <a:effectLst/>
              </a:rPr>
              <a:t>Data Modelling</a:t>
            </a:r>
          </a:p>
          <a:p>
            <a:pPr marL="285750" indent="-285750" defTabSz="457200">
              <a:spcBef>
                <a:spcPts val="1000"/>
              </a:spcBef>
              <a:buClr>
                <a:schemeClr val="accent1"/>
              </a:buClr>
              <a:buSzPct val="80000"/>
              <a:buFont typeface="Wingdings 3" charset="2"/>
              <a:buChar char=""/>
            </a:pPr>
            <a:r>
              <a:rPr lang="en-US" sz="2400" dirty="0">
                <a:effectLst/>
              </a:rPr>
              <a:t>Model Evaluation</a:t>
            </a:r>
          </a:p>
          <a:p>
            <a:pPr marL="285750" indent="-285750" defTabSz="457200">
              <a:spcBef>
                <a:spcPts val="1000"/>
              </a:spcBef>
              <a:buClr>
                <a:schemeClr val="accent1"/>
              </a:buClr>
              <a:buSzPct val="80000"/>
              <a:buFont typeface="Wingdings 3" charset="2"/>
              <a:buChar char=""/>
            </a:pPr>
            <a:r>
              <a:rPr lang="en-US" sz="2400" dirty="0">
                <a:effectLst/>
              </a:rPr>
              <a:t>Model Deployment </a:t>
            </a:r>
            <a:endParaRPr lang="en-US" sz="2400" dirty="0"/>
          </a:p>
        </p:txBody>
      </p:sp>
      <p:pic>
        <p:nvPicPr>
          <p:cNvPr id="1026" name="Picture 2">
            <a:extLst>
              <a:ext uri="{FF2B5EF4-FFF2-40B4-BE49-F238E27FC236}">
                <a16:creationId xmlns:a16="http://schemas.microsoft.com/office/drawing/2014/main" id="{77A85C76-6477-4C0E-AEA9-9BB9E6EE6B2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45" r="3360" b="-2"/>
          <a:stretch/>
        </p:blipFill>
        <p:spPr bwMode="auto">
          <a:xfrm>
            <a:off x="6790601" y="2108204"/>
            <a:ext cx="5173952" cy="4662589"/>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3EFBD96-5F24-40F6-97C6-02611CAA2216}"/>
              </a:ext>
            </a:extLst>
          </p:cNvPr>
          <p:cNvSpPr>
            <a:spLocks noGrp="1"/>
          </p:cNvSpPr>
          <p:nvPr>
            <p:ph type="ftr" sz="quarter" idx="11"/>
          </p:nvPr>
        </p:nvSpPr>
        <p:spPr/>
        <p:txBody>
          <a:bodyPr/>
          <a:lstStyle/>
          <a:p>
            <a:r>
              <a:rPr lang="en-US"/>
              <a:t>Ahmad Shhadeh</a:t>
            </a:r>
          </a:p>
        </p:txBody>
      </p:sp>
    </p:spTree>
    <p:extLst>
      <p:ext uri="{BB962C8B-B14F-4D97-AF65-F5344CB8AC3E}">
        <p14:creationId xmlns:p14="http://schemas.microsoft.com/office/powerpoint/2010/main" val="48679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170" y="345870"/>
            <a:ext cx="8761413" cy="706964"/>
          </a:xfrm>
        </p:spPr>
        <p:txBody>
          <a:bodyPr/>
          <a:lstStyle/>
          <a:p>
            <a:br>
              <a:rPr lang="en-US" b="1" dirty="0">
                <a:solidFill>
                  <a:srgbClr val="00B050"/>
                </a:solidFill>
                <a:effectLst/>
                <a:latin typeface="inherit"/>
              </a:rPr>
            </a:br>
            <a:r>
              <a:rPr lang="en-US" b="1" i="1" dirty="0">
                <a:solidFill>
                  <a:srgbClr val="00B050"/>
                </a:solidFill>
                <a:latin typeface="Helvetica Neue"/>
              </a:rPr>
              <a:t>Pre-processing text data</a:t>
            </a:r>
          </a:p>
        </p:txBody>
      </p:sp>
      <p:sp>
        <p:nvSpPr>
          <p:cNvPr id="3" name="Content Placeholder 2"/>
          <p:cNvSpPr>
            <a:spLocks noGrp="1"/>
          </p:cNvSpPr>
          <p:nvPr>
            <p:ph idx="1"/>
          </p:nvPr>
        </p:nvSpPr>
        <p:spPr>
          <a:xfrm>
            <a:off x="0" y="2433711"/>
            <a:ext cx="12192000" cy="4424289"/>
          </a:xfrm>
        </p:spPr>
        <p:txBody>
          <a:bodyPr>
            <a:normAutofit lnSpcReduction="10000"/>
          </a:bodyPr>
          <a:lstStyle/>
          <a:p>
            <a:pPr algn="l"/>
            <a:r>
              <a:rPr lang="en-US" dirty="0">
                <a:solidFill>
                  <a:srgbClr val="000000"/>
                </a:solidFill>
                <a:effectLst/>
              </a:rPr>
              <a:t>Cleaning up the text data is necessary to highlight attributes that we are going to want our model to pick up on. Cleaning (or pre-processing) the data typically consists of  number of steps:</a:t>
            </a:r>
          </a:p>
          <a:p>
            <a:pPr lvl="1">
              <a:buFont typeface="+mj-lt"/>
              <a:buAutoNum type="arabicPeriod"/>
            </a:pPr>
            <a:r>
              <a:rPr lang="en-US" sz="1800" b="1" dirty="0">
                <a:solidFill>
                  <a:srgbClr val="00B050"/>
                </a:solidFill>
              </a:rPr>
              <a:t>Removing  punctuation</a:t>
            </a:r>
          </a:p>
          <a:p>
            <a:pPr lvl="1">
              <a:buFont typeface="+mj-lt"/>
              <a:buAutoNum type="arabicPeriod"/>
            </a:pPr>
            <a:r>
              <a:rPr lang="en-GB" sz="1800" b="1" dirty="0">
                <a:solidFill>
                  <a:srgbClr val="00B050"/>
                </a:solidFill>
              </a:rPr>
              <a:t>Converting text to lowercase</a:t>
            </a:r>
          </a:p>
          <a:p>
            <a:pPr lvl="1">
              <a:buFont typeface="+mj-lt"/>
              <a:buAutoNum type="arabicPeriod"/>
            </a:pPr>
            <a:r>
              <a:rPr lang="en-US" sz="1800" b="1" dirty="0">
                <a:solidFill>
                  <a:srgbClr val="00B050"/>
                </a:solidFill>
              </a:rPr>
              <a:t>Tokenization</a:t>
            </a:r>
          </a:p>
          <a:p>
            <a:pPr lvl="1">
              <a:buFont typeface="+mj-lt"/>
              <a:buAutoNum type="arabicPeriod"/>
            </a:pPr>
            <a:r>
              <a:rPr lang="en-US" sz="1800" b="1" dirty="0">
                <a:solidFill>
                  <a:srgbClr val="00B050"/>
                </a:solidFill>
              </a:rPr>
              <a:t>Removing stop-words</a:t>
            </a:r>
          </a:p>
          <a:p>
            <a:pPr lvl="1">
              <a:buFont typeface="+mj-lt"/>
              <a:buAutoNum type="arabicPeriod"/>
            </a:pPr>
            <a:r>
              <a:rPr lang="en-US" sz="1800" b="1" dirty="0">
                <a:solidFill>
                  <a:srgbClr val="00B050"/>
                </a:solidFill>
              </a:rPr>
              <a:t>Lemmatization /Stemming </a:t>
            </a:r>
          </a:p>
          <a:p>
            <a:pPr lvl="1">
              <a:buFont typeface="+mj-lt"/>
              <a:buAutoNum type="arabicPeriod"/>
            </a:pPr>
            <a:r>
              <a:rPr lang="en-US" sz="2000" b="1" dirty="0">
                <a:solidFill>
                  <a:srgbClr val="00B050"/>
                </a:solidFill>
                <a:sym typeface="Wingdings" panose="05000000000000000000" pitchFamily="2" charset="2"/>
              </a:rPr>
              <a:t>Vectorization</a:t>
            </a:r>
          </a:p>
          <a:p>
            <a:pPr lvl="1">
              <a:buFont typeface="+mj-lt"/>
              <a:buAutoNum type="arabicPeriod"/>
            </a:pPr>
            <a:r>
              <a:rPr lang="en-US" sz="2000" b="1" dirty="0">
                <a:solidFill>
                  <a:srgbClr val="00B050"/>
                </a:solidFill>
                <a:sym typeface="Wingdings" panose="05000000000000000000" pitchFamily="2" charset="2"/>
              </a:rPr>
              <a:t>Feature Engineering</a:t>
            </a:r>
            <a:r>
              <a:rPr lang="en-US" sz="2000" b="1" dirty="0">
                <a:solidFill>
                  <a:srgbClr val="00B0F0"/>
                </a:solidFill>
                <a:sym typeface="Wingdings" panose="05000000000000000000" pitchFamily="2" charset="2"/>
              </a:rPr>
              <a:t> </a:t>
            </a:r>
          </a:p>
          <a:p>
            <a:pPr lvl="1">
              <a:buFont typeface="+mj-lt"/>
              <a:buAutoNum type="arabicPeriod"/>
            </a:pPr>
            <a:endParaRPr lang="en-US" sz="1800" b="1" dirty="0">
              <a:solidFill>
                <a:srgbClr val="00B0F0"/>
              </a:solidFill>
            </a:endParaRPr>
          </a:p>
          <a:p>
            <a:pPr marL="0" indent="0">
              <a:buNone/>
            </a:pPr>
            <a:br>
              <a:rPr lang="en-US" b="1" dirty="0">
                <a:solidFill>
                  <a:srgbClr val="00B0F0"/>
                </a:solidFill>
              </a:rPr>
            </a:br>
            <a:endParaRPr lang="en-US" b="1" dirty="0">
              <a:solidFill>
                <a:srgbClr val="00B0F0"/>
              </a:solidFill>
            </a:endParaRPr>
          </a:p>
        </p:txBody>
      </p:sp>
    </p:spTree>
    <p:extLst>
      <p:ext uri="{BB962C8B-B14F-4D97-AF65-F5344CB8AC3E}">
        <p14:creationId xmlns:p14="http://schemas.microsoft.com/office/powerpoint/2010/main" val="88647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170" y="345870"/>
            <a:ext cx="8761413" cy="706964"/>
          </a:xfrm>
        </p:spPr>
        <p:txBody>
          <a:bodyPr/>
          <a:lstStyle/>
          <a:p>
            <a:br>
              <a:rPr lang="en-US" b="1" dirty="0">
                <a:solidFill>
                  <a:srgbClr val="00B050"/>
                </a:solidFill>
                <a:effectLst/>
                <a:latin typeface="inherit"/>
              </a:rPr>
            </a:br>
            <a:r>
              <a:rPr lang="en-US" b="1" i="1" dirty="0">
                <a:solidFill>
                  <a:srgbClr val="00B050"/>
                </a:solidFill>
                <a:latin typeface="Helvetica Neue"/>
              </a:rPr>
              <a:t>Pre-processing text data</a:t>
            </a:r>
          </a:p>
        </p:txBody>
      </p:sp>
      <p:sp>
        <p:nvSpPr>
          <p:cNvPr id="3" name="Content Placeholder 2"/>
          <p:cNvSpPr>
            <a:spLocks noGrp="1"/>
          </p:cNvSpPr>
          <p:nvPr>
            <p:ph idx="1"/>
          </p:nvPr>
        </p:nvSpPr>
        <p:spPr>
          <a:xfrm>
            <a:off x="0" y="2433711"/>
            <a:ext cx="12192000" cy="4424289"/>
          </a:xfrm>
        </p:spPr>
        <p:txBody>
          <a:bodyPr>
            <a:normAutofit lnSpcReduction="10000"/>
          </a:bodyPr>
          <a:lstStyle/>
          <a:p>
            <a:pPr algn="l"/>
            <a:r>
              <a:rPr lang="en-US" dirty="0">
                <a:solidFill>
                  <a:srgbClr val="000000"/>
                </a:solidFill>
                <a:effectLst/>
              </a:rPr>
              <a:t>Cleaning up the text data is necessary to highlight attributes that we are going to want our model to pick up on. Cleaning (or pre-processing) the data typically consists of  number of steps:</a:t>
            </a:r>
          </a:p>
          <a:p>
            <a:pPr lvl="1">
              <a:buFont typeface="+mj-lt"/>
              <a:buAutoNum type="arabicPeriod"/>
            </a:pPr>
            <a:r>
              <a:rPr lang="en-US" sz="1800" b="1" dirty="0">
                <a:solidFill>
                  <a:schemeClr val="bg1">
                    <a:lumMod val="75000"/>
                  </a:schemeClr>
                </a:solidFill>
              </a:rPr>
              <a:t>Removing  punctuation</a:t>
            </a:r>
          </a:p>
          <a:p>
            <a:pPr lvl="1">
              <a:buFont typeface="+mj-lt"/>
              <a:buAutoNum type="arabicPeriod"/>
            </a:pPr>
            <a:r>
              <a:rPr lang="en-GB" sz="1800" b="1" dirty="0">
                <a:solidFill>
                  <a:schemeClr val="bg1">
                    <a:lumMod val="75000"/>
                  </a:schemeClr>
                </a:solidFill>
              </a:rPr>
              <a:t>Converting text to lowercase</a:t>
            </a:r>
          </a:p>
          <a:p>
            <a:pPr lvl="1">
              <a:buFont typeface="+mj-lt"/>
              <a:buAutoNum type="arabicPeriod"/>
            </a:pPr>
            <a:r>
              <a:rPr lang="en-US" sz="1800" b="1" dirty="0">
                <a:solidFill>
                  <a:schemeClr val="bg1">
                    <a:lumMod val="75000"/>
                  </a:schemeClr>
                </a:solidFill>
              </a:rPr>
              <a:t>Tokenization</a:t>
            </a:r>
          </a:p>
          <a:p>
            <a:pPr lvl="1">
              <a:buFont typeface="+mj-lt"/>
              <a:buAutoNum type="arabicPeriod"/>
            </a:pPr>
            <a:r>
              <a:rPr lang="en-US" sz="1800" b="1" dirty="0">
                <a:solidFill>
                  <a:schemeClr val="bg1">
                    <a:lumMod val="75000"/>
                  </a:schemeClr>
                </a:solidFill>
              </a:rPr>
              <a:t>Removing stop-words</a:t>
            </a:r>
          </a:p>
          <a:p>
            <a:pPr lvl="1">
              <a:buFont typeface="+mj-lt"/>
              <a:buAutoNum type="arabicPeriod"/>
            </a:pPr>
            <a:r>
              <a:rPr lang="en-US" sz="1800" b="1" dirty="0">
                <a:solidFill>
                  <a:schemeClr val="bg1">
                    <a:lumMod val="75000"/>
                  </a:schemeClr>
                </a:solidFill>
              </a:rPr>
              <a:t>Lemmatization /Stemming </a:t>
            </a:r>
          </a:p>
          <a:p>
            <a:pPr lvl="1">
              <a:buFont typeface="+mj-lt"/>
              <a:buAutoNum type="arabicPeriod"/>
            </a:pPr>
            <a:r>
              <a:rPr lang="en-US" sz="2000" b="1" dirty="0">
                <a:solidFill>
                  <a:schemeClr val="bg1">
                    <a:lumMod val="75000"/>
                  </a:schemeClr>
                </a:solidFill>
                <a:sym typeface="Wingdings" panose="05000000000000000000" pitchFamily="2" charset="2"/>
              </a:rPr>
              <a:t>Vectorization</a:t>
            </a:r>
          </a:p>
          <a:p>
            <a:pPr lvl="1">
              <a:buFont typeface="+mj-lt"/>
              <a:buAutoNum type="arabicPeriod"/>
            </a:pPr>
            <a:r>
              <a:rPr lang="en-US" sz="2000" b="1" dirty="0">
                <a:solidFill>
                  <a:srgbClr val="00B050"/>
                </a:solidFill>
                <a:sym typeface="Wingdings" panose="05000000000000000000" pitchFamily="2" charset="2"/>
              </a:rPr>
              <a:t>Feature Engineering</a:t>
            </a:r>
            <a:r>
              <a:rPr lang="en-US" sz="2000" b="1" dirty="0">
                <a:solidFill>
                  <a:srgbClr val="00B0F0"/>
                </a:solidFill>
                <a:sym typeface="Wingdings" panose="05000000000000000000" pitchFamily="2" charset="2"/>
              </a:rPr>
              <a:t> </a:t>
            </a:r>
          </a:p>
          <a:p>
            <a:pPr lvl="1">
              <a:buFont typeface="+mj-lt"/>
              <a:buAutoNum type="arabicPeriod"/>
            </a:pPr>
            <a:endParaRPr lang="en-US" sz="1800" b="1" dirty="0">
              <a:solidFill>
                <a:srgbClr val="00B0F0"/>
              </a:solidFill>
            </a:endParaRPr>
          </a:p>
          <a:p>
            <a:pPr marL="0" indent="0">
              <a:buNone/>
            </a:pPr>
            <a:br>
              <a:rPr lang="en-US" b="1" dirty="0">
                <a:solidFill>
                  <a:srgbClr val="00B0F0"/>
                </a:solidFill>
              </a:rPr>
            </a:br>
            <a:endParaRPr lang="en-US" b="1" dirty="0">
              <a:solidFill>
                <a:srgbClr val="00B0F0"/>
              </a:solidFill>
            </a:endParaRPr>
          </a:p>
        </p:txBody>
      </p:sp>
    </p:spTree>
    <p:extLst>
      <p:ext uri="{BB962C8B-B14F-4D97-AF65-F5344CB8AC3E}">
        <p14:creationId xmlns:p14="http://schemas.microsoft.com/office/powerpoint/2010/main" val="342504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42" y="752270"/>
            <a:ext cx="9429858" cy="706964"/>
          </a:xfrm>
        </p:spPr>
        <p:txBody>
          <a:bodyPr/>
          <a:lstStyle/>
          <a:p>
            <a:pPr fontAlgn="base"/>
            <a:r>
              <a:rPr lang="en-US" b="1" i="1" dirty="0">
                <a:solidFill>
                  <a:srgbClr val="00B050"/>
                </a:solidFill>
                <a:effectLst/>
                <a:latin typeface="Helvetica Neue"/>
              </a:rPr>
              <a:t>Feature Engineering</a:t>
            </a:r>
            <a:endParaRPr lang="en-US" b="1" dirty="0">
              <a:solidFill>
                <a:srgbClr val="00B050"/>
              </a:solidFill>
            </a:endParaRPr>
          </a:p>
        </p:txBody>
      </p:sp>
      <p:sp>
        <p:nvSpPr>
          <p:cNvPr id="3" name="Content Placeholder 2"/>
          <p:cNvSpPr>
            <a:spLocks noGrp="1"/>
          </p:cNvSpPr>
          <p:nvPr>
            <p:ph idx="1"/>
          </p:nvPr>
        </p:nvSpPr>
        <p:spPr>
          <a:xfrm>
            <a:off x="0" y="2143760"/>
            <a:ext cx="12191870" cy="4624139"/>
          </a:xfrm>
        </p:spPr>
        <p:txBody>
          <a:bodyPr>
            <a:normAutofit fontScale="92500" lnSpcReduction="10000"/>
          </a:bodyPr>
          <a:lstStyle/>
          <a:p>
            <a:pPr fontAlgn="base"/>
            <a:endParaRPr lang="en-US" sz="2000" b="1" dirty="0">
              <a:solidFill>
                <a:srgbClr val="00B050"/>
              </a:solidFill>
              <a:latin typeface="charter"/>
            </a:endParaRPr>
          </a:p>
          <a:p>
            <a:pPr fontAlgn="base"/>
            <a:r>
              <a:rPr lang="en-US" sz="2000" b="1" dirty="0">
                <a:solidFill>
                  <a:srgbClr val="00B050"/>
                </a:solidFill>
                <a:latin typeface="charter"/>
              </a:rPr>
              <a:t>Feature engineering </a:t>
            </a:r>
            <a:r>
              <a:rPr lang="en-US" sz="2000" dirty="0">
                <a:solidFill>
                  <a:srgbClr val="292929"/>
                </a:solidFill>
                <a:latin typeface="charter"/>
              </a:rPr>
              <a:t>:  is the process of </a:t>
            </a:r>
            <a:r>
              <a:rPr lang="en-US" sz="2000" b="1" dirty="0">
                <a:solidFill>
                  <a:srgbClr val="00B050"/>
                </a:solidFill>
                <a:latin typeface="charter"/>
              </a:rPr>
              <a:t>transforming r</a:t>
            </a:r>
            <a:r>
              <a:rPr lang="en-US" sz="2000" dirty="0">
                <a:solidFill>
                  <a:srgbClr val="292929"/>
                </a:solidFill>
                <a:latin typeface="charter"/>
              </a:rPr>
              <a:t>aw data into </a:t>
            </a:r>
            <a:r>
              <a:rPr lang="en-US" sz="2000" b="1" dirty="0">
                <a:solidFill>
                  <a:srgbClr val="00B050"/>
                </a:solidFill>
                <a:latin typeface="charter"/>
              </a:rPr>
              <a:t>features that better represent the underlying </a:t>
            </a:r>
            <a:r>
              <a:rPr lang="en-US" sz="2000" dirty="0">
                <a:solidFill>
                  <a:srgbClr val="292929"/>
                </a:solidFill>
                <a:latin typeface="charter"/>
              </a:rPr>
              <a:t>problem to the predictive models, resulting in improved model accuracy on unseen data.</a:t>
            </a:r>
          </a:p>
          <a:p>
            <a:pPr fontAlgn="base"/>
            <a:r>
              <a:rPr lang="en-US" altLang="en-US" sz="2000" dirty="0">
                <a:solidFill>
                  <a:srgbClr val="292929"/>
                </a:solidFill>
                <a:latin typeface="charter"/>
              </a:rPr>
              <a:t>Feature engineering asks: </a:t>
            </a:r>
            <a:r>
              <a:rPr lang="en-US" altLang="en-US" sz="2100" dirty="0">
                <a:solidFill>
                  <a:srgbClr val="292929"/>
                </a:solidFill>
                <a:latin typeface="charter"/>
              </a:rPr>
              <a:t>what is the </a:t>
            </a:r>
            <a:r>
              <a:rPr lang="en-US" altLang="en-US" sz="2100" b="1" dirty="0">
                <a:solidFill>
                  <a:srgbClr val="00B050"/>
                </a:solidFill>
                <a:latin typeface="charter"/>
              </a:rPr>
              <a:t>best representation </a:t>
            </a:r>
            <a:r>
              <a:rPr lang="en-US" altLang="en-US" sz="2100" dirty="0">
                <a:solidFill>
                  <a:srgbClr val="292929"/>
                </a:solidFill>
                <a:latin typeface="charter"/>
              </a:rPr>
              <a:t>of the sample data to learn a solution to your problem? How to turn your inputs into things the </a:t>
            </a:r>
            <a:r>
              <a:rPr lang="en-US" altLang="en-US" sz="2100" b="1" dirty="0">
                <a:solidFill>
                  <a:srgbClr val="00B050"/>
                </a:solidFill>
                <a:latin typeface="charter"/>
              </a:rPr>
              <a:t>algorithm can understand</a:t>
            </a:r>
          </a:p>
          <a:p>
            <a:pPr fontAlgn="base"/>
            <a:r>
              <a:rPr lang="en-US" sz="2000" dirty="0">
                <a:solidFill>
                  <a:srgbClr val="292929"/>
                </a:solidFill>
                <a:latin typeface="charter"/>
              </a:rPr>
              <a:t>some machine learning projects succeed and some fail. What makes the difference? Easily the most important factor is the features used.</a:t>
            </a:r>
          </a:p>
          <a:p>
            <a:pPr fontAlgn="base"/>
            <a:r>
              <a:rPr lang="en-US" sz="2000" dirty="0">
                <a:solidFill>
                  <a:srgbClr val="292929"/>
                </a:solidFill>
                <a:latin typeface="charter"/>
              </a:rPr>
              <a:t>One of the most factor of success or fail some machine learning projects succeed is </a:t>
            </a:r>
            <a:r>
              <a:rPr lang="en-US" sz="2000" b="1" dirty="0">
                <a:solidFill>
                  <a:srgbClr val="00B050"/>
                </a:solidFill>
                <a:latin typeface="charter"/>
              </a:rPr>
              <a:t>the features used</a:t>
            </a:r>
            <a:r>
              <a:rPr lang="en-US" sz="2000" dirty="0">
                <a:solidFill>
                  <a:srgbClr val="292929"/>
                </a:solidFill>
                <a:latin typeface="charter"/>
              </a:rPr>
              <a:t>.</a:t>
            </a:r>
          </a:p>
          <a:p>
            <a:pPr algn="l"/>
            <a:r>
              <a:rPr lang="en-US" sz="2000" dirty="0">
                <a:solidFill>
                  <a:srgbClr val="292929"/>
                </a:solidFill>
                <a:latin typeface="charter"/>
              </a:rPr>
              <a:t>F</a:t>
            </a:r>
            <a:r>
              <a:rPr lang="en-US" sz="2000" b="0" i="0" dirty="0">
                <a:solidFill>
                  <a:srgbClr val="292929"/>
                </a:solidFill>
                <a:effectLst/>
                <a:latin typeface="charter"/>
              </a:rPr>
              <a:t>eature engineering efforts mainly have two goals:</a:t>
            </a:r>
          </a:p>
          <a:p>
            <a:pPr lvl="1">
              <a:buFont typeface="Arial" panose="020B0604020202020204" pitchFamily="34" charset="0"/>
              <a:buChar char="•"/>
            </a:pPr>
            <a:r>
              <a:rPr lang="en-US" sz="2000" b="0" i="0" dirty="0">
                <a:solidFill>
                  <a:srgbClr val="292929"/>
                </a:solidFill>
                <a:effectLst/>
                <a:latin typeface="charter"/>
              </a:rPr>
              <a:t>Preparing the </a:t>
            </a:r>
            <a:r>
              <a:rPr lang="en-US" sz="2000" b="1" i="0" dirty="0">
                <a:solidFill>
                  <a:srgbClr val="00B050"/>
                </a:solidFill>
                <a:effectLst/>
                <a:latin typeface="charter"/>
              </a:rPr>
              <a:t>proper input dataset</a:t>
            </a:r>
            <a:r>
              <a:rPr lang="en-US" sz="2000" b="0" i="0" dirty="0">
                <a:solidFill>
                  <a:srgbClr val="292929"/>
                </a:solidFill>
                <a:effectLst/>
                <a:latin typeface="charter"/>
              </a:rPr>
              <a:t>, compatible with the machine learning algorithm requirements.</a:t>
            </a:r>
          </a:p>
          <a:p>
            <a:pPr lvl="1">
              <a:buFont typeface="Arial" panose="020B0604020202020204" pitchFamily="34" charset="0"/>
              <a:buChar char="•"/>
            </a:pPr>
            <a:r>
              <a:rPr lang="en-US" sz="2000" b="1" i="0" dirty="0">
                <a:solidFill>
                  <a:srgbClr val="00B050"/>
                </a:solidFill>
                <a:effectLst/>
                <a:latin typeface="charter"/>
              </a:rPr>
              <a:t>Improving the performance </a:t>
            </a:r>
            <a:r>
              <a:rPr lang="en-US" sz="2000" b="0" i="0" dirty="0">
                <a:solidFill>
                  <a:srgbClr val="292929"/>
                </a:solidFill>
                <a:effectLst/>
                <a:latin typeface="charter"/>
              </a:rPr>
              <a:t>of machine learning models,(</a:t>
            </a:r>
            <a:r>
              <a:rPr lang="en-US" sz="2100" dirty="0">
                <a:solidFill>
                  <a:srgbClr val="292929"/>
                </a:solidFill>
                <a:latin typeface="charter"/>
              </a:rPr>
              <a:t>the features that will not add any value will not be considered in order to keep space and time</a:t>
            </a:r>
            <a:r>
              <a:rPr lang="en-US" sz="2000" b="0" i="0" dirty="0">
                <a:solidFill>
                  <a:srgbClr val="292929"/>
                </a:solidFill>
                <a:effectLst/>
                <a:latin typeface="charter"/>
              </a:rPr>
              <a:t>)</a:t>
            </a:r>
            <a:endParaRPr lang="en-US" altLang="en-US" i="1" dirty="0">
              <a:solidFill>
                <a:srgbClr val="555555"/>
              </a:solidFill>
              <a:latin typeface="Helvetica Neue"/>
            </a:endParaRPr>
          </a:p>
          <a:p>
            <a:pPr fontAlgn="base"/>
            <a:r>
              <a:rPr lang="en-GB" b="1" i="0" dirty="0">
                <a:solidFill>
                  <a:srgbClr val="555555"/>
                </a:solidFill>
                <a:effectLst/>
                <a:latin typeface="Helvetica Neue"/>
              </a:rPr>
              <a:t>Better features mean:  flexibility,</a:t>
            </a:r>
            <a:r>
              <a:rPr lang="en-US" b="1" i="0" dirty="0">
                <a:solidFill>
                  <a:srgbClr val="555555"/>
                </a:solidFill>
                <a:effectLst/>
                <a:latin typeface="Helvetica Neue"/>
              </a:rPr>
              <a:t> simpler models &amp; better results </a:t>
            </a:r>
            <a:endParaRPr lang="en-GB" b="1" i="0" dirty="0">
              <a:solidFill>
                <a:srgbClr val="555555"/>
              </a:solidFill>
              <a:effectLst/>
              <a:latin typeface="Helvetica Neue"/>
            </a:endParaRPr>
          </a:p>
        </p:txBody>
      </p:sp>
      <p:sp>
        <p:nvSpPr>
          <p:cNvPr id="4" name="Rectangle 1">
            <a:extLst>
              <a:ext uri="{FF2B5EF4-FFF2-40B4-BE49-F238E27FC236}">
                <a16:creationId xmlns:a16="http://schemas.microsoft.com/office/drawing/2014/main" id="{8C8C44EC-9F3C-45A0-8917-AE3A7A65CE4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565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41" y="752270"/>
            <a:ext cx="10431501" cy="706964"/>
          </a:xfrm>
        </p:spPr>
        <p:txBody>
          <a:bodyPr/>
          <a:lstStyle/>
          <a:p>
            <a:pPr fontAlgn="base"/>
            <a:r>
              <a:rPr lang="en-US" sz="2800" b="1" i="1" dirty="0">
                <a:solidFill>
                  <a:srgbClr val="00B050"/>
                </a:solidFill>
                <a:effectLst/>
                <a:latin typeface="Helvetica Neue"/>
              </a:rPr>
              <a:t>Feature Engineering-</a:t>
            </a:r>
            <a:r>
              <a:rPr lang="en-US" sz="2800" b="1" i="1" dirty="0">
                <a:solidFill>
                  <a:srgbClr val="00B050"/>
                </a:solidFill>
                <a:latin typeface="Helvetica Neue"/>
              </a:rPr>
              <a:t> Customer Segmentation example </a:t>
            </a:r>
            <a:endParaRPr lang="en-US" sz="2800" b="1" dirty="0">
              <a:solidFill>
                <a:srgbClr val="00B050"/>
              </a:solidFill>
            </a:endParaRPr>
          </a:p>
        </p:txBody>
      </p:sp>
      <p:sp>
        <p:nvSpPr>
          <p:cNvPr id="3" name="Content Placeholder 2"/>
          <p:cNvSpPr>
            <a:spLocks noGrp="1"/>
          </p:cNvSpPr>
          <p:nvPr>
            <p:ph idx="1"/>
          </p:nvPr>
        </p:nvSpPr>
        <p:spPr>
          <a:xfrm>
            <a:off x="0" y="2143760"/>
            <a:ext cx="12191870" cy="4624139"/>
          </a:xfrm>
        </p:spPr>
        <p:txBody>
          <a:bodyPr>
            <a:normAutofit/>
          </a:bodyPr>
          <a:lstStyle/>
          <a:p>
            <a:pPr fontAlgn="base"/>
            <a:endParaRPr lang="en-US" sz="2000" b="1" dirty="0">
              <a:solidFill>
                <a:srgbClr val="00B050"/>
              </a:solidFill>
              <a:latin typeface="charter"/>
            </a:endParaRPr>
          </a:p>
          <a:p>
            <a:pPr fontAlgn="base"/>
            <a:endParaRPr lang="en-GB" b="1" i="0" dirty="0">
              <a:solidFill>
                <a:srgbClr val="555555"/>
              </a:solidFill>
              <a:effectLst/>
              <a:latin typeface="Helvetica Neue"/>
            </a:endParaRPr>
          </a:p>
        </p:txBody>
      </p:sp>
      <p:sp>
        <p:nvSpPr>
          <p:cNvPr id="4" name="Rectangle 1">
            <a:extLst>
              <a:ext uri="{FF2B5EF4-FFF2-40B4-BE49-F238E27FC236}">
                <a16:creationId xmlns:a16="http://schemas.microsoft.com/office/drawing/2014/main" id="{8C8C44EC-9F3C-45A0-8917-AE3A7A65CE4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F31E6229-9039-44B8-A446-8845F2C233D2}"/>
              </a:ext>
            </a:extLst>
          </p:cNvPr>
          <p:cNvGraphicFramePr>
            <a:graphicFrameLocks noGrp="1"/>
          </p:cNvGraphicFramePr>
          <p:nvPr>
            <p:extLst>
              <p:ext uri="{D42A27DB-BD31-4B8C-83A1-F6EECF244321}">
                <p14:modId xmlns:p14="http://schemas.microsoft.com/office/powerpoint/2010/main" val="1489338338"/>
              </p:ext>
            </p:extLst>
          </p:nvPr>
        </p:nvGraphicFramePr>
        <p:xfrm>
          <a:off x="237067" y="2280356"/>
          <a:ext cx="11848917" cy="4129359"/>
        </p:xfrm>
        <a:graphic>
          <a:graphicData uri="http://schemas.openxmlformats.org/drawingml/2006/table">
            <a:tbl>
              <a:tblPr/>
              <a:tblGrid>
                <a:gridCol w="1134533">
                  <a:extLst>
                    <a:ext uri="{9D8B030D-6E8A-4147-A177-3AD203B41FA5}">
                      <a16:colId xmlns:a16="http://schemas.microsoft.com/office/drawing/2014/main" val="565944430"/>
                    </a:ext>
                  </a:extLst>
                </a:gridCol>
                <a:gridCol w="1182757">
                  <a:extLst>
                    <a:ext uri="{9D8B030D-6E8A-4147-A177-3AD203B41FA5}">
                      <a16:colId xmlns:a16="http://schemas.microsoft.com/office/drawing/2014/main" val="503301116"/>
                    </a:ext>
                  </a:extLst>
                </a:gridCol>
                <a:gridCol w="2932043">
                  <a:extLst>
                    <a:ext uri="{9D8B030D-6E8A-4147-A177-3AD203B41FA5}">
                      <a16:colId xmlns:a16="http://schemas.microsoft.com/office/drawing/2014/main" val="3828247338"/>
                    </a:ext>
                  </a:extLst>
                </a:gridCol>
                <a:gridCol w="1053548">
                  <a:extLst>
                    <a:ext uri="{9D8B030D-6E8A-4147-A177-3AD203B41FA5}">
                      <a16:colId xmlns:a16="http://schemas.microsoft.com/office/drawing/2014/main" val="3958394799"/>
                    </a:ext>
                  </a:extLst>
                </a:gridCol>
                <a:gridCol w="2176669">
                  <a:extLst>
                    <a:ext uri="{9D8B030D-6E8A-4147-A177-3AD203B41FA5}">
                      <a16:colId xmlns:a16="http://schemas.microsoft.com/office/drawing/2014/main" val="1418459243"/>
                    </a:ext>
                  </a:extLst>
                </a:gridCol>
                <a:gridCol w="1073426">
                  <a:extLst>
                    <a:ext uri="{9D8B030D-6E8A-4147-A177-3AD203B41FA5}">
                      <a16:colId xmlns:a16="http://schemas.microsoft.com/office/drawing/2014/main" val="440458837"/>
                    </a:ext>
                  </a:extLst>
                </a:gridCol>
                <a:gridCol w="1272209">
                  <a:extLst>
                    <a:ext uri="{9D8B030D-6E8A-4147-A177-3AD203B41FA5}">
                      <a16:colId xmlns:a16="http://schemas.microsoft.com/office/drawing/2014/main" val="3270178143"/>
                    </a:ext>
                  </a:extLst>
                </a:gridCol>
                <a:gridCol w="1023732">
                  <a:extLst>
                    <a:ext uri="{9D8B030D-6E8A-4147-A177-3AD203B41FA5}">
                      <a16:colId xmlns:a16="http://schemas.microsoft.com/office/drawing/2014/main" val="206084852"/>
                    </a:ext>
                  </a:extLst>
                </a:gridCol>
              </a:tblGrid>
              <a:tr h="319848">
                <a:tc>
                  <a:txBody>
                    <a:bodyPr/>
                    <a:lstStyle/>
                    <a:p>
                      <a:pPr algn="l" fontAlgn="b"/>
                      <a:r>
                        <a:rPr lang="en-GB" sz="2400" b="1" i="0" u="none" strike="noStrike" dirty="0" err="1">
                          <a:solidFill>
                            <a:srgbClr val="00B0F0"/>
                          </a:solidFill>
                          <a:effectLst/>
                          <a:latin typeface="AngsanaUPC" panose="02020603050405020304" pitchFamily="18" charset="-34"/>
                          <a:cs typeface="AngsanaUPC" panose="02020603050405020304" pitchFamily="18" charset="-34"/>
                        </a:rPr>
                        <a:t>InvoiceNo</a:t>
                      </a:r>
                      <a:endParaRPr lang="en-GB" sz="2400" b="1" i="0" u="none" strike="noStrike" dirty="0">
                        <a:solidFill>
                          <a:srgbClr val="00B0F0"/>
                        </a:solidFill>
                        <a:effectLst/>
                        <a:latin typeface="AngsanaUPC" panose="02020603050405020304" pitchFamily="18" charset="-34"/>
                        <a:cs typeface="AngsanaUPC" panose="02020603050405020304" pitchFamily="18" charset="-34"/>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err="1">
                          <a:solidFill>
                            <a:srgbClr val="00B0F0"/>
                          </a:solidFill>
                          <a:effectLst/>
                          <a:latin typeface="AngsanaUPC" panose="02020603050405020304" pitchFamily="18" charset="-34"/>
                          <a:cs typeface="AngsanaUPC" panose="02020603050405020304" pitchFamily="18" charset="-34"/>
                        </a:rPr>
                        <a:t>StockCode</a:t>
                      </a:r>
                      <a:endParaRPr lang="en-GB" sz="2400" b="1" i="0" u="none" strike="noStrike" dirty="0">
                        <a:solidFill>
                          <a:srgbClr val="00B0F0"/>
                        </a:solidFill>
                        <a:effectLst/>
                        <a:latin typeface="AngsanaUPC" panose="02020603050405020304" pitchFamily="18" charset="-34"/>
                        <a:cs typeface="AngsanaUPC" panose="02020603050405020304" pitchFamily="18" charset="-34"/>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a:solidFill>
                            <a:srgbClr val="00B0F0"/>
                          </a:solidFill>
                          <a:effectLst/>
                          <a:latin typeface="AngsanaUPC" panose="02020603050405020304" pitchFamily="18" charset="-34"/>
                          <a:cs typeface="AngsanaUPC" panose="02020603050405020304" pitchFamily="18" charset="-34"/>
                        </a:rPr>
                        <a:t>Description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a:solidFill>
                            <a:srgbClr val="00B0F0"/>
                          </a:solidFill>
                          <a:effectLst/>
                          <a:latin typeface="AngsanaUPC" panose="02020603050405020304" pitchFamily="18" charset="-34"/>
                          <a:cs typeface="AngsanaUPC" panose="02020603050405020304" pitchFamily="18" charset="-34"/>
                        </a:rPr>
                        <a:t>Quantity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err="1">
                          <a:solidFill>
                            <a:srgbClr val="00B0F0"/>
                          </a:solidFill>
                          <a:effectLst/>
                          <a:latin typeface="AngsanaUPC" panose="02020603050405020304" pitchFamily="18" charset="-34"/>
                          <a:cs typeface="AngsanaUPC" panose="02020603050405020304" pitchFamily="18" charset="-34"/>
                        </a:rPr>
                        <a:t>InvoiceDate</a:t>
                      </a:r>
                      <a:endParaRPr lang="en-GB" sz="2400" b="1" i="0" u="none" strike="noStrike" dirty="0">
                        <a:solidFill>
                          <a:srgbClr val="00B0F0"/>
                        </a:solidFill>
                        <a:effectLst/>
                        <a:latin typeface="AngsanaUPC" panose="02020603050405020304" pitchFamily="18" charset="-34"/>
                        <a:cs typeface="AngsanaUPC" panose="02020603050405020304" pitchFamily="18" charset="-34"/>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err="1">
                          <a:solidFill>
                            <a:srgbClr val="00B0F0"/>
                          </a:solidFill>
                          <a:effectLst/>
                          <a:latin typeface="AngsanaUPC" panose="02020603050405020304" pitchFamily="18" charset="-34"/>
                          <a:cs typeface="AngsanaUPC" panose="02020603050405020304" pitchFamily="18" charset="-34"/>
                        </a:rPr>
                        <a:t>UnitPrice</a:t>
                      </a:r>
                      <a:endParaRPr lang="en-GB" sz="2400" b="1" i="0" u="none" strike="noStrike" dirty="0">
                        <a:solidFill>
                          <a:srgbClr val="00B0F0"/>
                        </a:solidFill>
                        <a:effectLst/>
                        <a:latin typeface="AngsanaUPC" panose="02020603050405020304" pitchFamily="18" charset="-34"/>
                        <a:cs typeface="AngsanaUPC" panose="02020603050405020304" pitchFamily="18" charset="-34"/>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err="1">
                          <a:solidFill>
                            <a:srgbClr val="00B0F0"/>
                          </a:solidFill>
                          <a:effectLst/>
                          <a:latin typeface="AngsanaUPC" panose="02020603050405020304" pitchFamily="18" charset="-34"/>
                          <a:cs typeface="AngsanaUPC" panose="02020603050405020304" pitchFamily="18" charset="-34"/>
                        </a:rPr>
                        <a:t>CustomerID</a:t>
                      </a:r>
                      <a:endParaRPr lang="en-GB" sz="2400" b="1" i="0" u="none" strike="noStrike" dirty="0">
                        <a:solidFill>
                          <a:srgbClr val="00B0F0"/>
                        </a:solidFill>
                        <a:effectLst/>
                        <a:latin typeface="AngsanaUPC" panose="02020603050405020304" pitchFamily="18" charset="-34"/>
                        <a:cs typeface="AngsanaUPC" panose="02020603050405020304" pitchFamily="18" charset="-34"/>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a:solidFill>
                            <a:srgbClr val="00B0F0"/>
                          </a:solidFill>
                          <a:effectLst/>
                          <a:latin typeface="AngsanaUPC" panose="02020603050405020304" pitchFamily="18" charset="-34"/>
                          <a:cs typeface="AngsanaUPC" panose="02020603050405020304" pitchFamily="18" charset="-34"/>
                        </a:rPr>
                        <a:t>Country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9040985"/>
                  </a:ext>
                </a:extLst>
              </a:tr>
              <a:tr h="391474">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536365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85123A</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l" fontAlgn="b"/>
                      <a:r>
                        <a:rPr lang="en-US" sz="2400" b="1" i="0" u="none" strike="noStrike" dirty="0">
                          <a:solidFill>
                            <a:srgbClr val="000000"/>
                          </a:solidFill>
                          <a:effectLst/>
                          <a:latin typeface="AngsanaUPC" panose="02020603050405020304" pitchFamily="18" charset="-34"/>
                          <a:cs typeface="AngsanaUPC" panose="02020603050405020304" pitchFamily="18" charset="-34"/>
                        </a:rPr>
                        <a:t>WHITE HANGING HEART T-LIGHT HOLDER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01/12/2010 08:26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2.55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17850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UK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extLst>
                  <a:ext uri="{0D108BD9-81ED-4DB2-BD59-A6C34878D82A}">
                    <a16:rowId xmlns:a16="http://schemas.microsoft.com/office/drawing/2014/main" val="1087985733"/>
                  </a:ext>
                </a:extLst>
              </a:tr>
              <a:tr h="477798">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536365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71053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WHITE METAL LANTERN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01/12/2010 08:26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3.39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i="0" u="none" strike="noStrike">
                          <a:solidFill>
                            <a:srgbClr val="000000"/>
                          </a:solidFill>
                          <a:effectLst/>
                          <a:latin typeface="AngsanaUPC" panose="02020603050405020304" pitchFamily="18" charset="-34"/>
                          <a:cs typeface="AngsanaUPC" panose="02020603050405020304" pitchFamily="18" charset="-34"/>
                        </a:rPr>
                        <a:t>17850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UK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634470"/>
                  </a:ext>
                </a:extLst>
              </a:tr>
              <a:tr h="793697">
                <a:tc>
                  <a:txBody>
                    <a:bodyPr/>
                    <a:lstStyle/>
                    <a:p>
                      <a:pPr algn="l" fontAlgn="b"/>
                      <a:r>
                        <a:rPr lang="en-GB" sz="2400" b="1" i="0" u="none" strike="noStrike">
                          <a:solidFill>
                            <a:srgbClr val="000000"/>
                          </a:solidFill>
                          <a:effectLst/>
                          <a:latin typeface="AngsanaUPC" panose="02020603050405020304" pitchFamily="18" charset="-34"/>
                          <a:cs typeface="AngsanaUPC" panose="02020603050405020304" pitchFamily="18" charset="-34"/>
                        </a:rPr>
                        <a:t>536365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84406B</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l" fontAlgn="b"/>
                      <a:r>
                        <a:rPr lang="en-US" sz="2400" b="1" i="0" u="none" strike="noStrike" dirty="0">
                          <a:solidFill>
                            <a:srgbClr val="000000"/>
                          </a:solidFill>
                          <a:effectLst/>
                          <a:latin typeface="AngsanaUPC" panose="02020603050405020304" pitchFamily="18" charset="-34"/>
                          <a:cs typeface="AngsanaUPC" panose="02020603050405020304" pitchFamily="18" charset="-34"/>
                        </a:rPr>
                        <a:t>CREAM CUPID HEARTS COAT HANGER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01/12/2010 08:26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2.75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17850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UK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extLst>
                  <a:ext uri="{0D108BD9-81ED-4DB2-BD59-A6C34878D82A}">
                    <a16:rowId xmlns:a16="http://schemas.microsoft.com/office/drawing/2014/main" val="1351313505"/>
                  </a:ext>
                </a:extLst>
              </a:tr>
              <a:tr h="951647">
                <a:tc>
                  <a:txBody>
                    <a:bodyPr/>
                    <a:lstStyle/>
                    <a:p>
                      <a:pPr algn="l" fontAlgn="b"/>
                      <a:r>
                        <a:rPr lang="en-GB" sz="2400" b="1" i="0" u="none" strike="noStrike">
                          <a:solidFill>
                            <a:srgbClr val="000000"/>
                          </a:solidFill>
                          <a:effectLst/>
                          <a:latin typeface="AngsanaUPC" panose="02020603050405020304" pitchFamily="18" charset="-34"/>
                          <a:cs typeface="AngsanaUPC" panose="02020603050405020304" pitchFamily="18" charset="-34"/>
                        </a:rPr>
                        <a:t>536365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84029G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AngsanaUPC" panose="02020603050405020304" pitchFamily="18" charset="-34"/>
                          <a:cs typeface="AngsanaUPC" panose="02020603050405020304" pitchFamily="18" charset="-34"/>
                        </a:rPr>
                        <a:t>KNITTED UNION FLAG HOT WATER BOTTLE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01/12/2010 08:26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3.39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17850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UK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24271"/>
                  </a:ext>
                </a:extLst>
              </a:tr>
              <a:tr h="793697">
                <a:tc>
                  <a:txBody>
                    <a:bodyPr/>
                    <a:lstStyle/>
                    <a:p>
                      <a:pPr algn="l" fontAlgn="b"/>
                      <a:r>
                        <a:rPr lang="en-GB" sz="2400" b="1" i="0" u="none" strike="noStrike">
                          <a:solidFill>
                            <a:srgbClr val="000000"/>
                          </a:solidFill>
                          <a:effectLst/>
                          <a:latin typeface="AngsanaUPC" panose="02020603050405020304" pitchFamily="18" charset="-34"/>
                          <a:cs typeface="AngsanaUPC" panose="02020603050405020304" pitchFamily="18" charset="-34"/>
                        </a:rPr>
                        <a:t>536365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84029E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l" fontAlgn="b"/>
                      <a:r>
                        <a:rPr lang="en-US" sz="2400" b="1" i="0" u="none" strike="noStrike" dirty="0">
                          <a:solidFill>
                            <a:srgbClr val="000000"/>
                          </a:solidFill>
                          <a:effectLst/>
                          <a:latin typeface="AngsanaUPC" panose="02020603050405020304" pitchFamily="18" charset="-34"/>
                          <a:cs typeface="AngsanaUPC" panose="02020603050405020304" pitchFamily="18" charset="-34"/>
                        </a:rPr>
                        <a:t>RED WOOLLY HOTTIE WHITE HEART.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a:solidFill>
                            <a:srgbClr val="000000"/>
                          </a:solidFill>
                          <a:effectLst/>
                          <a:latin typeface="AngsanaUPC" panose="02020603050405020304" pitchFamily="18" charset="-34"/>
                          <a:cs typeface="AngsanaUPC" panose="02020603050405020304" pitchFamily="18" charset="-34"/>
                        </a:rPr>
                        <a:t>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a:solidFill>
                            <a:srgbClr val="000000"/>
                          </a:solidFill>
                          <a:effectLst/>
                          <a:latin typeface="AngsanaUPC" panose="02020603050405020304" pitchFamily="18" charset="-34"/>
                          <a:cs typeface="AngsanaUPC" panose="02020603050405020304" pitchFamily="18" charset="-34"/>
                        </a:rPr>
                        <a:t>01/12/2010 08:26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3.39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r" fontAlgn="b"/>
                      <a:r>
                        <a:rPr lang="en-GB" sz="2400" b="1" i="0" u="none" strike="noStrike" dirty="0">
                          <a:solidFill>
                            <a:srgbClr val="000000"/>
                          </a:solidFill>
                          <a:effectLst/>
                          <a:latin typeface="AngsanaUPC" panose="02020603050405020304" pitchFamily="18" charset="-34"/>
                          <a:cs typeface="AngsanaUPC" panose="02020603050405020304" pitchFamily="18" charset="-34"/>
                        </a:rPr>
                        <a:t>17850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l" fontAlgn="b"/>
                      <a:r>
                        <a:rPr lang="en-GB" sz="2400" b="1" i="0" u="none" strike="noStrike" dirty="0">
                          <a:solidFill>
                            <a:srgbClr val="000000"/>
                          </a:solidFill>
                          <a:effectLst/>
                          <a:latin typeface="AngsanaUPC" panose="02020603050405020304" pitchFamily="18" charset="-34"/>
                          <a:cs typeface="AngsanaUPC" panose="02020603050405020304" pitchFamily="18" charset="-34"/>
                        </a:rPr>
                        <a:t>UK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extLst>
                  <a:ext uri="{0D108BD9-81ED-4DB2-BD59-A6C34878D82A}">
                    <a16:rowId xmlns:a16="http://schemas.microsoft.com/office/drawing/2014/main" val="2559823791"/>
                  </a:ext>
                </a:extLst>
              </a:tr>
            </a:tbl>
          </a:graphicData>
        </a:graphic>
      </p:graphicFrame>
    </p:spTree>
    <p:extLst>
      <p:ext uri="{BB962C8B-B14F-4D97-AF65-F5344CB8AC3E}">
        <p14:creationId xmlns:p14="http://schemas.microsoft.com/office/powerpoint/2010/main" val="346293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41" y="752270"/>
            <a:ext cx="10558747" cy="706964"/>
          </a:xfrm>
        </p:spPr>
        <p:txBody>
          <a:bodyPr/>
          <a:lstStyle/>
          <a:p>
            <a:pPr fontAlgn="base"/>
            <a:r>
              <a:rPr lang="en-US" sz="2800" b="1" i="1" dirty="0">
                <a:solidFill>
                  <a:srgbClr val="00B050"/>
                </a:solidFill>
                <a:effectLst/>
                <a:latin typeface="Helvetica Neue"/>
              </a:rPr>
              <a:t>Feature Engineering : Customer Segmentation example </a:t>
            </a:r>
            <a:endParaRPr lang="en-US" sz="2800" b="1" dirty="0">
              <a:solidFill>
                <a:srgbClr val="00B050"/>
              </a:solidFill>
            </a:endParaRPr>
          </a:p>
        </p:txBody>
      </p:sp>
      <p:sp>
        <p:nvSpPr>
          <p:cNvPr id="3" name="Content Placeholder 2"/>
          <p:cNvSpPr>
            <a:spLocks noGrp="1"/>
          </p:cNvSpPr>
          <p:nvPr>
            <p:ph idx="1"/>
          </p:nvPr>
        </p:nvSpPr>
        <p:spPr>
          <a:xfrm>
            <a:off x="0" y="2143760"/>
            <a:ext cx="12191870" cy="4624139"/>
          </a:xfrm>
        </p:spPr>
        <p:txBody>
          <a:bodyPr>
            <a:normAutofit/>
          </a:bodyPr>
          <a:lstStyle/>
          <a:p>
            <a:pPr fontAlgn="base"/>
            <a:endParaRPr lang="en-US" sz="2000" b="1" dirty="0">
              <a:solidFill>
                <a:srgbClr val="00B050"/>
              </a:solidFill>
              <a:latin typeface="charter"/>
            </a:endParaRPr>
          </a:p>
          <a:p>
            <a:pPr fontAlgn="base"/>
            <a:endParaRPr lang="en-GB" b="1" i="0" dirty="0">
              <a:solidFill>
                <a:srgbClr val="555555"/>
              </a:solidFill>
              <a:effectLst/>
              <a:latin typeface="Helvetica Neue"/>
            </a:endParaRPr>
          </a:p>
        </p:txBody>
      </p:sp>
      <p:sp>
        <p:nvSpPr>
          <p:cNvPr id="4" name="Rectangle 1">
            <a:extLst>
              <a:ext uri="{FF2B5EF4-FFF2-40B4-BE49-F238E27FC236}">
                <a16:creationId xmlns:a16="http://schemas.microsoft.com/office/drawing/2014/main" id="{8C8C44EC-9F3C-45A0-8917-AE3A7A65CE4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8F012D8-3DA9-479C-A356-79A5119CC66A}"/>
              </a:ext>
            </a:extLst>
          </p:cNvPr>
          <p:cNvPicPr>
            <a:picLocks noChangeAspect="1"/>
          </p:cNvPicPr>
          <p:nvPr/>
        </p:nvPicPr>
        <p:blipFill>
          <a:blip r:embed="rId2"/>
          <a:stretch>
            <a:fillRect/>
          </a:stretch>
        </p:blipFill>
        <p:spPr>
          <a:xfrm>
            <a:off x="6674915" y="2292339"/>
            <a:ext cx="5421008" cy="3148134"/>
          </a:xfrm>
          <a:prstGeom prst="roundRect">
            <a:avLst>
              <a:gd name="adj" fmla="val 1858"/>
            </a:avLst>
          </a:prstGeom>
          <a:effectLst>
            <a:outerShdw blurRad="50800" dist="50800" dir="5400000" algn="tl" rotWithShape="0">
              <a:srgbClr val="000000">
                <a:alpha val="43000"/>
              </a:srgbClr>
            </a:outerShdw>
          </a:effectLst>
        </p:spPr>
      </p:pic>
      <p:pic>
        <p:nvPicPr>
          <p:cNvPr id="7" name="Picture 6">
            <a:extLst>
              <a:ext uri="{FF2B5EF4-FFF2-40B4-BE49-F238E27FC236}">
                <a16:creationId xmlns:a16="http://schemas.microsoft.com/office/drawing/2014/main" id="{92C98DFC-1A38-413B-86DB-702CC201001E}"/>
              </a:ext>
            </a:extLst>
          </p:cNvPr>
          <p:cNvPicPr>
            <a:picLocks noChangeAspect="1"/>
          </p:cNvPicPr>
          <p:nvPr/>
        </p:nvPicPr>
        <p:blipFill>
          <a:blip r:embed="rId3"/>
          <a:stretch>
            <a:fillRect/>
          </a:stretch>
        </p:blipFill>
        <p:spPr>
          <a:xfrm>
            <a:off x="0" y="2292339"/>
            <a:ext cx="6172729" cy="1887112"/>
          </a:xfrm>
          <a:prstGeom prst="rect">
            <a:avLst/>
          </a:prstGeom>
        </p:spPr>
      </p:pic>
    </p:spTree>
    <p:extLst>
      <p:ext uri="{BB962C8B-B14F-4D97-AF65-F5344CB8AC3E}">
        <p14:creationId xmlns:p14="http://schemas.microsoft.com/office/powerpoint/2010/main" val="320182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pPr fontAlgn="base"/>
            <a:r>
              <a:rPr lang="en-US" b="1" i="1">
                <a:solidFill>
                  <a:srgbClr val="EBEBEB"/>
                </a:solidFill>
                <a:effectLst/>
                <a:latin typeface="Helvetica Neue"/>
              </a:rPr>
              <a:t>Feature Engineering</a:t>
            </a:r>
            <a:endParaRPr lang="en-US" b="1">
              <a:solidFill>
                <a:srgbClr val="EBEBEB"/>
              </a:solidFill>
            </a:endParaRPr>
          </a:p>
        </p:txBody>
      </p:sp>
      <p:sp>
        <p:nvSpPr>
          <p:cNvPr id="3" name="Content Placeholder 2"/>
          <p:cNvSpPr>
            <a:spLocks noGrp="1"/>
          </p:cNvSpPr>
          <p:nvPr>
            <p:ph idx="1"/>
          </p:nvPr>
        </p:nvSpPr>
        <p:spPr>
          <a:xfrm>
            <a:off x="1154955" y="2603500"/>
            <a:ext cx="3481054" cy="3416300"/>
          </a:xfrm>
        </p:spPr>
        <p:txBody>
          <a:bodyPr anchor="ctr">
            <a:normAutofit/>
          </a:bodyPr>
          <a:lstStyle/>
          <a:p>
            <a:pPr fontAlgn="base"/>
            <a:endParaRPr lang="en-US" sz="1600" b="1">
              <a:latin typeface="charter"/>
            </a:endParaRPr>
          </a:p>
          <a:p>
            <a:pPr fontAlgn="base"/>
            <a:endParaRPr lang="en-GB" sz="1600" b="1" i="0">
              <a:effectLst/>
              <a:latin typeface="Helvetica Neue"/>
            </a:endParaRPr>
          </a:p>
        </p:txBody>
      </p:sp>
      <p:pic>
        <p:nvPicPr>
          <p:cNvPr id="10" name="Picture 9">
            <a:extLst>
              <a:ext uri="{FF2B5EF4-FFF2-40B4-BE49-F238E27FC236}">
                <a16:creationId xmlns:a16="http://schemas.microsoft.com/office/drawing/2014/main" id="{4908C64F-E46B-417F-A1E1-FFAD0075E85E}"/>
              </a:ext>
            </a:extLst>
          </p:cNvPr>
          <p:cNvPicPr>
            <a:picLocks noChangeAspect="1"/>
          </p:cNvPicPr>
          <p:nvPr/>
        </p:nvPicPr>
        <p:blipFill>
          <a:blip r:embed="rId2"/>
          <a:stretch>
            <a:fillRect/>
          </a:stretch>
        </p:blipFill>
        <p:spPr>
          <a:xfrm>
            <a:off x="6033198" y="2603500"/>
            <a:ext cx="6158802" cy="2540505"/>
          </a:xfrm>
          <a:prstGeom prst="roundRect">
            <a:avLst>
              <a:gd name="adj" fmla="val 1858"/>
            </a:avLst>
          </a:prstGeom>
          <a:effectLst>
            <a:outerShdw blurRad="50800" dist="50800" dir="5400000" algn="tl" rotWithShape="0">
              <a:srgbClr val="000000">
                <a:alpha val="43000"/>
              </a:srgbClr>
            </a:outerShdw>
          </a:effectLst>
        </p:spPr>
      </p:pic>
      <p:sp>
        <p:nvSpPr>
          <p:cNvPr id="9" name="TextBox 8">
            <a:extLst>
              <a:ext uri="{FF2B5EF4-FFF2-40B4-BE49-F238E27FC236}">
                <a16:creationId xmlns:a16="http://schemas.microsoft.com/office/drawing/2014/main" id="{28B7301F-31A5-4C36-B7F9-7E10B8AEEFB0}"/>
              </a:ext>
            </a:extLst>
          </p:cNvPr>
          <p:cNvSpPr txBox="1"/>
          <p:nvPr/>
        </p:nvSpPr>
        <p:spPr>
          <a:xfrm>
            <a:off x="337930" y="2143760"/>
            <a:ext cx="6390861" cy="4401205"/>
          </a:xfrm>
          <a:prstGeom prst="rect">
            <a:avLst/>
          </a:prstGeom>
          <a:noFill/>
        </p:spPr>
        <p:txBody>
          <a:bodyPr wrap="square">
            <a:spAutoFit/>
          </a:bodyPr>
          <a:lstStyle/>
          <a:p>
            <a:pPr>
              <a:spcAft>
                <a:spcPts val="600"/>
              </a:spcAft>
            </a:pPr>
            <a:r>
              <a:rPr lang="en-US" sz="1400" dirty="0">
                <a:solidFill>
                  <a:srgbClr val="00B050"/>
                </a:solidFill>
              </a:rPr>
              <a:t># new column: amount </a:t>
            </a:r>
          </a:p>
          <a:p>
            <a:pPr>
              <a:spcAft>
                <a:spcPts val="600"/>
              </a:spcAft>
            </a:pPr>
            <a:r>
              <a:rPr lang="en-US" sz="1400" dirty="0" err="1"/>
              <a:t>retail_df</a:t>
            </a:r>
            <a:r>
              <a:rPr lang="en-US" sz="1400" dirty="0"/>
              <a:t>['amount'] = </a:t>
            </a:r>
            <a:r>
              <a:rPr lang="en-US" sz="1400" dirty="0" err="1"/>
              <a:t>retail_df</a:t>
            </a:r>
            <a:r>
              <a:rPr lang="en-US" sz="1400" dirty="0"/>
              <a:t>['Quantity']*</a:t>
            </a:r>
            <a:r>
              <a:rPr lang="en-US" sz="1400" dirty="0" err="1"/>
              <a:t>retail_df</a:t>
            </a:r>
            <a:r>
              <a:rPr lang="en-US" sz="1400" dirty="0"/>
              <a:t>['</a:t>
            </a:r>
            <a:r>
              <a:rPr lang="en-US" sz="1400" dirty="0" err="1"/>
              <a:t>UnitPrice</a:t>
            </a:r>
            <a:r>
              <a:rPr lang="en-US" sz="1400" dirty="0"/>
              <a:t>’]</a:t>
            </a:r>
          </a:p>
          <a:p>
            <a:pPr>
              <a:spcAft>
                <a:spcPts val="600"/>
              </a:spcAft>
            </a:pPr>
            <a:r>
              <a:rPr lang="en-US" sz="1400" dirty="0">
                <a:solidFill>
                  <a:srgbClr val="00B050"/>
                </a:solidFill>
              </a:rPr>
              <a:t># monetary</a:t>
            </a:r>
            <a:endParaRPr lang="en-US" sz="1400" dirty="0"/>
          </a:p>
          <a:p>
            <a:pPr>
              <a:spcAft>
                <a:spcPts val="600"/>
              </a:spcAft>
            </a:pPr>
            <a:r>
              <a:rPr lang="en-US" sz="1400" dirty="0"/>
              <a:t>df = </a:t>
            </a:r>
            <a:r>
              <a:rPr lang="en-US" sz="1400" dirty="0" err="1"/>
              <a:t>retail_df.groupby</a:t>
            </a:r>
            <a:r>
              <a:rPr lang="en-US" sz="1400" dirty="0"/>
              <a:t>('</a:t>
            </a:r>
            <a:r>
              <a:rPr lang="en-US" sz="1400" dirty="0" err="1"/>
              <a:t>CustomerID</a:t>
            </a:r>
            <a:r>
              <a:rPr lang="en-US" sz="1400" dirty="0"/>
              <a:t>')['amount'].sum()</a:t>
            </a:r>
            <a:endParaRPr lang="en-GB" sz="1400" dirty="0"/>
          </a:p>
          <a:p>
            <a:pPr>
              <a:spcAft>
                <a:spcPts val="600"/>
              </a:spcAft>
            </a:pPr>
            <a:endParaRPr lang="en-GB" sz="1400" dirty="0"/>
          </a:p>
          <a:p>
            <a:pPr>
              <a:spcAft>
                <a:spcPts val="600"/>
              </a:spcAft>
            </a:pPr>
            <a:r>
              <a:rPr lang="en-GB" sz="1400" dirty="0">
                <a:solidFill>
                  <a:srgbClr val="00B050"/>
                </a:solidFill>
              </a:rPr>
              <a:t># frequency</a:t>
            </a:r>
          </a:p>
          <a:p>
            <a:pPr>
              <a:spcAft>
                <a:spcPts val="600"/>
              </a:spcAft>
            </a:pPr>
            <a:r>
              <a:rPr lang="en-GB" sz="1400" dirty="0"/>
              <a:t>frequency = </a:t>
            </a:r>
            <a:r>
              <a:rPr lang="en-GB" sz="1400" dirty="0" err="1"/>
              <a:t>retail_df.groupby</a:t>
            </a:r>
            <a:r>
              <a:rPr lang="en-GB" sz="1400" dirty="0"/>
              <a:t>('</a:t>
            </a:r>
            <a:r>
              <a:rPr lang="en-GB" sz="1400" dirty="0" err="1"/>
              <a:t>CustomerID</a:t>
            </a:r>
            <a:r>
              <a:rPr lang="en-GB" sz="1400" dirty="0"/>
              <a:t>')['</a:t>
            </a:r>
            <a:r>
              <a:rPr lang="en-GB" sz="1400" dirty="0" err="1"/>
              <a:t>InvoiceNo</a:t>
            </a:r>
            <a:r>
              <a:rPr lang="en-GB" sz="1400" dirty="0"/>
              <a:t>'].count()</a:t>
            </a:r>
          </a:p>
          <a:p>
            <a:pPr>
              <a:spcAft>
                <a:spcPts val="600"/>
              </a:spcAft>
            </a:pPr>
            <a:r>
              <a:rPr lang="en-GB" sz="1400" dirty="0" err="1"/>
              <a:t>frequency.columns</a:t>
            </a:r>
            <a:r>
              <a:rPr lang="en-GB" sz="1400" dirty="0"/>
              <a:t> = ['</a:t>
            </a:r>
            <a:r>
              <a:rPr lang="en-GB" sz="1400" dirty="0" err="1"/>
              <a:t>CustomerID</a:t>
            </a:r>
            <a:r>
              <a:rPr lang="en-GB" sz="1400" dirty="0"/>
              <a:t>', 'frequency’]</a:t>
            </a:r>
          </a:p>
          <a:p>
            <a:pPr>
              <a:spcAft>
                <a:spcPts val="600"/>
              </a:spcAft>
            </a:pPr>
            <a:endParaRPr lang="en-US" sz="1400" dirty="0">
              <a:solidFill>
                <a:srgbClr val="00B050"/>
              </a:solidFill>
            </a:endParaRPr>
          </a:p>
          <a:p>
            <a:pPr>
              <a:spcAft>
                <a:spcPts val="600"/>
              </a:spcAft>
            </a:pPr>
            <a:r>
              <a:rPr lang="en-US" sz="1400" dirty="0">
                <a:solidFill>
                  <a:srgbClr val="00B050"/>
                </a:solidFill>
              </a:rPr>
              <a:t># recency</a:t>
            </a:r>
            <a:endParaRPr lang="en-GB" sz="1400" dirty="0"/>
          </a:p>
          <a:p>
            <a:pPr>
              <a:spcAft>
                <a:spcPts val="600"/>
              </a:spcAft>
            </a:pPr>
            <a:r>
              <a:rPr lang="en-US" sz="1400" dirty="0">
                <a:solidFill>
                  <a:srgbClr val="00B050"/>
                </a:solidFill>
              </a:rPr>
              <a:t># compute the max date</a:t>
            </a:r>
          </a:p>
          <a:p>
            <a:pPr>
              <a:spcAft>
                <a:spcPts val="600"/>
              </a:spcAft>
            </a:pPr>
            <a:r>
              <a:rPr lang="en-US" sz="1400" dirty="0" err="1"/>
              <a:t>max_date</a:t>
            </a:r>
            <a:r>
              <a:rPr lang="en-US" sz="1400" dirty="0"/>
              <a:t> = max(</a:t>
            </a:r>
            <a:r>
              <a:rPr lang="en-US" sz="1400" dirty="0" err="1"/>
              <a:t>retail_df</a:t>
            </a:r>
            <a:r>
              <a:rPr lang="en-US" sz="1400" dirty="0"/>
              <a:t>['</a:t>
            </a:r>
            <a:r>
              <a:rPr lang="en-US" sz="1400" dirty="0" err="1"/>
              <a:t>InvoiceDate</a:t>
            </a:r>
            <a:r>
              <a:rPr lang="en-US" sz="1400" dirty="0"/>
              <a:t>’])</a:t>
            </a:r>
            <a:endParaRPr lang="en-GB" sz="1400" dirty="0"/>
          </a:p>
          <a:p>
            <a:pPr>
              <a:spcAft>
                <a:spcPts val="600"/>
              </a:spcAft>
            </a:pPr>
            <a:r>
              <a:rPr lang="en-US" sz="1400" dirty="0">
                <a:solidFill>
                  <a:srgbClr val="00B050"/>
                </a:solidFill>
              </a:rPr>
              <a:t># compute the diff</a:t>
            </a:r>
          </a:p>
          <a:p>
            <a:pPr>
              <a:spcAft>
                <a:spcPts val="600"/>
              </a:spcAft>
            </a:pPr>
            <a:r>
              <a:rPr lang="en-US" sz="1400" dirty="0" err="1"/>
              <a:t>retail_df</a:t>
            </a:r>
            <a:r>
              <a:rPr lang="en-US" sz="1400" dirty="0"/>
              <a:t>['diff'] = </a:t>
            </a:r>
            <a:r>
              <a:rPr lang="en-US" sz="1400" dirty="0" err="1"/>
              <a:t>max_date</a:t>
            </a:r>
            <a:r>
              <a:rPr lang="en-US" sz="1400" dirty="0"/>
              <a:t> - </a:t>
            </a:r>
            <a:r>
              <a:rPr lang="en-US" sz="1400" dirty="0" err="1"/>
              <a:t>retail_df</a:t>
            </a:r>
            <a:r>
              <a:rPr lang="en-US" sz="1400" dirty="0"/>
              <a:t>['</a:t>
            </a:r>
            <a:r>
              <a:rPr lang="en-US" sz="1400" dirty="0" err="1"/>
              <a:t>InvoiceDate</a:t>
            </a:r>
            <a:r>
              <a:rPr lang="en-US" sz="1400" dirty="0"/>
              <a:t>’]</a:t>
            </a:r>
          </a:p>
          <a:p>
            <a:pPr>
              <a:spcAft>
                <a:spcPts val="600"/>
              </a:spcAft>
            </a:pPr>
            <a:r>
              <a:rPr lang="en-US" sz="1400" dirty="0" err="1"/>
              <a:t>last_purchase</a:t>
            </a:r>
            <a:r>
              <a:rPr lang="en-US" sz="1400" dirty="0"/>
              <a:t> = </a:t>
            </a:r>
            <a:r>
              <a:rPr lang="en-US" sz="1400" dirty="0" err="1"/>
              <a:t>retail_df.groupby</a:t>
            </a:r>
            <a:r>
              <a:rPr lang="en-US" sz="1400" dirty="0"/>
              <a:t>('</a:t>
            </a:r>
            <a:r>
              <a:rPr lang="en-US" sz="1400" dirty="0" err="1"/>
              <a:t>CustomerID</a:t>
            </a:r>
            <a:r>
              <a:rPr lang="en-US" sz="1400" dirty="0"/>
              <a:t>')['diff'].min()</a:t>
            </a:r>
          </a:p>
        </p:txBody>
      </p:sp>
      <p:sp>
        <p:nvSpPr>
          <p:cNvPr id="4" name="Rectangle 1">
            <a:extLst>
              <a:ext uri="{FF2B5EF4-FFF2-40B4-BE49-F238E27FC236}">
                <a16:creationId xmlns:a16="http://schemas.microsoft.com/office/drawing/2014/main" id="{8C8C44EC-9F3C-45A0-8917-AE3A7A65CE4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639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1931</TotalTime>
  <Words>818</Words>
  <Application>Microsoft Office PowerPoint</Application>
  <PresentationFormat>Widescreen</PresentationFormat>
  <Paragraphs>135</Paragraphs>
  <Slides>12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AngsanaUPC</vt:lpstr>
      <vt:lpstr>Arial</vt:lpstr>
      <vt:lpstr>Book Antiqua</vt:lpstr>
      <vt:lpstr>Calibri</vt:lpstr>
      <vt:lpstr>Century Gothic</vt:lpstr>
      <vt:lpstr>charter</vt:lpstr>
      <vt:lpstr>Helvetica Neue</vt:lpstr>
      <vt:lpstr>inherit</vt:lpstr>
      <vt:lpstr>Wingdings 3</vt:lpstr>
      <vt:lpstr>Ion Boardroom</vt:lpstr>
      <vt:lpstr>1_Ion Boardroom</vt:lpstr>
      <vt:lpstr>             Data Science  </vt:lpstr>
      <vt:lpstr>            معالجة اللغات الطبيعية Natural Language Processing(NLP)    تطبيق عملي-تهيئة البيانات النصيه -٤ هندسة المدخلات -الخصائص  Feature Scaling  Feature Engineering   </vt:lpstr>
      <vt:lpstr>Data Science Project life cycle   </vt:lpstr>
      <vt:lpstr> Pre-processing text data</vt:lpstr>
      <vt:lpstr> Pre-processing text data</vt:lpstr>
      <vt:lpstr>Feature Engineering</vt:lpstr>
      <vt:lpstr>Feature Engineering- Customer Segmentation example </vt:lpstr>
      <vt:lpstr>Feature Engineering : Customer Segmentation example </vt:lpstr>
      <vt:lpstr>Feature Engineering</vt:lpstr>
      <vt:lpstr>Creating new features </vt:lpstr>
      <vt:lpstr>Feature Scaling or Standardization</vt:lpstr>
      <vt:lpstr>Course Contents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524i</dc:creator>
  <cp:lastModifiedBy>524i</cp:lastModifiedBy>
  <cp:revision>18</cp:revision>
  <dcterms:created xsi:type="dcterms:W3CDTF">2021-01-23T17:38:33Z</dcterms:created>
  <dcterms:modified xsi:type="dcterms:W3CDTF">2021-01-26T14:16:35Z</dcterms:modified>
</cp:coreProperties>
</file>