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9" r:id="rId2"/>
    <p:sldId id="281" r:id="rId3"/>
    <p:sldId id="283" r:id="rId4"/>
    <p:sldId id="308" r:id="rId5"/>
    <p:sldId id="307" r:id="rId6"/>
    <p:sldId id="303" r:id="rId7"/>
    <p:sldId id="304" r:id="rId8"/>
    <p:sldId id="306" r:id="rId9"/>
    <p:sldId id="287" r:id="rId10"/>
    <p:sldId id="288" r:id="rId11"/>
    <p:sldId id="295" r:id="rId12"/>
    <p:sldId id="296" r:id="rId13"/>
    <p:sldId id="297" r:id="rId14"/>
    <p:sldId id="298" r:id="rId15"/>
    <p:sldId id="299" r:id="rId16"/>
    <p:sldId id="305" r:id="rId17"/>
    <p:sldId id="300" r:id="rId18"/>
    <p:sldId id="291" r:id="rId19"/>
    <p:sldId id="289" r:id="rId20"/>
    <p:sldId id="292" r:id="rId21"/>
    <p:sldId id="301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B8E5C-5E3B-4802-8E8F-CBF3013060C5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6A057-772A-4E60-97E5-503B0D785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8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9C41482-4C65-4305-9D88-5FB79FAF7BFE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6803834-949B-446B-B59D-4DEF132184C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              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sz="3200" dirty="0"/>
          </a:p>
          <a:p>
            <a:pPr marL="109728" indent="0" algn="ctr">
              <a:buNone/>
            </a:pPr>
            <a:r>
              <a:rPr lang="en-US" sz="4000" dirty="0" smtClean="0"/>
              <a:t> Cataract Detection Via classification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143000" y="914400"/>
            <a:ext cx="8229600" cy="1143000"/>
          </a:xfrm>
        </p:spPr>
        <p:txBody>
          <a:bodyPr/>
          <a:lstStyle/>
          <a:p>
            <a:r>
              <a:rPr lang="en-US" dirty="0" smtClean="0"/>
              <a:t>             Project Title:-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15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Flow diagram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295400" y="1600200"/>
            <a:ext cx="304800" cy="118871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,</a:t>
            </a:r>
            <a:endParaRPr lang="en-US" dirty="0"/>
          </a:p>
        </p:txBody>
      </p:sp>
      <p:pic>
        <p:nvPicPr>
          <p:cNvPr id="1030" name="Picture 6" descr="C:\Users\Irum Shafique\Desktop\flow-dia-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304800"/>
            <a:ext cx="10119361" cy="632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2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ROI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Segmentation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Convert </a:t>
            </a:r>
            <a:r>
              <a:rPr lang="en-US" dirty="0"/>
              <a:t>RGB image into gray scale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median filter 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600" dirty="0"/>
              <a:t>Preprocessing: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 is the procedure that takes out the hidden properties of the </a:t>
            </a:r>
            <a:r>
              <a:rPr lang="en-US" dirty="0" smtClean="0"/>
              <a:t>image</a:t>
            </a:r>
          </a:p>
          <a:p>
            <a:pPr marL="109728" indent="0">
              <a:buNone/>
            </a:pPr>
            <a:endParaRPr lang="en-US" dirty="0" smtClean="0"/>
          </a:p>
          <a:p>
            <a:pPr marL="452628" lvl="2" indent="-3429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US" sz="2400" b="1" dirty="0">
                <a:latin typeface="Adobe Heiti Std R" pitchFamily="34" charset="-128"/>
                <a:ea typeface="Adobe Heiti Std R" pitchFamily="34" charset="-128"/>
              </a:rPr>
              <a:t>GLCM </a:t>
            </a:r>
            <a:r>
              <a:rPr lang="en-US" sz="2400" b="1" dirty="0" smtClean="0">
                <a:latin typeface="Adobe Heiti Std R" pitchFamily="34" charset="-128"/>
                <a:ea typeface="Adobe Heiti Std R" pitchFamily="34" charset="-128"/>
              </a:rPr>
              <a:t> based  </a:t>
            </a:r>
            <a:r>
              <a:rPr lang="en-US" sz="2400" b="1" dirty="0">
                <a:latin typeface="Adobe Heiti Std R" pitchFamily="34" charset="-128"/>
                <a:ea typeface="Adobe Heiti Std R" pitchFamily="34" charset="-128"/>
              </a:rPr>
              <a:t>Feature </a:t>
            </a:r>
            <a:endParaRPr lang="en-US" sz="2400" b="1" dirty="0" smtClean="0">
              <a:latin typeface="Adobe Heiti Std R" pitchFamily="34" charset="-128"/>
              <a:ea typeface="Adobe Heiti Std R" pitchFamily="34" charset="-128"/>
            </a:endParaRPr>
          </a:p>
          <a:p>
            <a:pPr marL="452628" lvl="2" indent="-342900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HSI </a:t>
            </a:r>
            <a:r>
              <a:rPr lang="en-US" sz="2400" dirty="0">
                <a:latin typeface="Adobe Heiti Std R" pitchFamily="34" charset="-128"/>
                <a:ea typeface="Adobe Heiti Std R" pitchFamily="34" charset="-128"/>
              </a:rPr>
              <a:t>Color </a:t>
            </a:r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Space Feature</a:t>
            </a:r>
          </a:p>
          <a:p>
            <a:pPr marL="109728" lvl="2" indent="0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/>
              <a:t>Feature Extraction: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17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GLCM the most common </a:t>
            </a:r>
            <a:r>
              <a:rPr lang="en-US" dirty="0" smtClean="0"/>
              <a:t>statistics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Energy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Contrast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Correlation </a:t>
            </a:r>
            <a:r>
              <a:rPr lang="en-US" dirty="0"/>
              <a:t>and Homogeneity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en-US" sz="3200" b="1" dirty="0"/>
              <a:t>GLCM for Feature Extraction: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Mean Hue,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Mean </a:t>
            </a:r>
            <a:r>
              <a:rPr lang="en-US" dirty="0"/>
              <a:t>Saturation,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Standard </a:t>
            </a:r>
            <a:r>
              <a:rPr lang="en-US" dirty="0"/>
              <a:t>Deviation (SD) Hue,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SD </a:t>
            </a:r>
            <a:r>
              <a:rPr lang="en-US" dirty="0"/>
              <a:t>Saturation,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SD </a:t>
            </a:r>
            <a:r>
              <a:rPr lang="en-US" dirty="0"/>
              <a:t>intensity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2800" b="1" dirty="0"/>
              <a:t>Feature Extraction Using </a:t>
            </a:r>
            <a:r>
              <a:rPr lang="en-US" sz="2800" b="1" dirty="0" smtClean="0"/>
              <a:t>HSI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4525963"/>
          </a:xfrm>
        </p:spPr>
        <p:txBody>
          <a:bodyPr>
            <a:normAutofit/>
          </a:bodyPr>
          <a:lstStyle/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2800" dirty="0" smtClean="0">
                <a:latin typeface="+mj-lt"/>
              </a:rPr>
              <a:t>Four  </a:t>
            </a:r>
            <a:r>
              <a:rPr lang="en-US" sz="2800" dirty="0">
                <a:latin typeface="+mj-lt"/>
              </a:rPr>
              <a:t>different types of </a:t>
            </a:r>
            <a:r>
              <a:rPr lang="en-US" sz="2800" dirty="0" smtClean="0">
                <a:latin typeface="+mj-lt"/>
              </a:rPr>
              <a:t>Classifier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sz="2800" dirty="0" smtClean="0">
              <a:latin typeface="+mj-lt"/>
            </a:endParaRPr>
          </a:p>
          <a:p>
            <a:pPr marL="452628" lvl="1" indent="-342900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SVM</a:t>
            </a:r>
          </a:p>
          <a:p>
            <a:pPr marL="452628" lvl="1" indent="-342900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Naïve Bayes</a:t>
            </a:r>
            <a:endParaRPr lang="en-US" sz="2800" dirty="0" smtClean="0">
              <a:latin typeface="+mj-lt"/>
            </a:endParaRPr>
          </a:p>
          <a:p>
            <a:pPr marL="452628" lvl="1" indent="-342900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K </a:t>
            </a:r>
            <a:r>
              <a:rPr lang="en-US" sz="2800" dirty="0">
                <a:latin typeface="+mj-lt"/>
              </a:rPr>
              <a:t>Nearest Neighbor (KNN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452628" lvl="1" indent="-342900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Decision </a:t>
            </a:r>
            <a:r>
              <a:rPr lang="en-US" sz="2800" dirty="0">
                <a:latin typeface="+mj-lt"/>
              </a:rPr>
              <a:t>Tree</a:t>
            </a:r>
            <a:endParaRPr lang="en-US" sz="28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b="1" dirty="0"/>
              <a:t>Classification</a:t>
            </a:r>
            <a:r>
              <a:rPr lang="en-US" sz="3600" b="1" dirty="0" smtClean="0"/>
              <a:t>:-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84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Results:-</a:t>
            </a:r>
            <a:endParaRPr lang="en-US" dirty="0"/>
          </a:p>
        </p:txBody>
      </p:sp>
      <p:pic>
        <p:nvPicPr>
          <p:cNvPr id="4" name="Content Placeholder 3" descr="C:\Users\Hashim\Desktop\12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7" y="1510506"/>
            <a:ext cx="69437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12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Raw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Standard resolution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Preprocessing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Accuracy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3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erformances of Different classifier </a:t>
            </a:r>
            <a:r>
              <a:rPr lang="en-US" dirty="0"/>
              <a:t>as diagnostic tools to aid physicians in </a:t>
            </a:r>
            <a:r>
              <a:rPr lang="en-US" dirty="0" smtClean="0"/>
              <a:t>the detection </a:t>
            </a:r>
            <a:r>
              <a:rPr lang="en-US" dirty="0"/>
              <a:t>of cataract even at the early stages.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classifiers </a:t>
            </a:r>
            <a:r>
              <a:rPr lang="en-US" dirty="0"/>
              <a:t>are also suitable for diagnosing the </a:t>
            </a:r>
            <a:r>
              <a:rPr lang="en-US" dirty="0" smtClean="0"/>
              <a:t>effectiveness of </a:t>
            </a:r>
            <a:r>
              <a:rPr lang="en-US" dirty="0"/>
              <a:t>cataract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accuracy of these tools depend </a:t>
            </a:r>
            <a:r>
              <a:rPr lang="en-US" dirty="0" smtClean="0"/>
              <a:t>on the </a:t>
            </a:r>
            <a:r>
              <a:rPr lang="en-US" dirty="0"/>
              <a:t>size and quality of the training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KNN classifier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effective to the tune of about </a:t>
            </a:r>
            <a:r>
              <a:rPr lang="en-US" dirty="0" smtClean="0"/>
              <a:t>91.8% </a:t>
            </a:r>
            <a:r>
              <a:rPr lang="en-US" dirty="0"/>
              <a:t>accuracy.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This algorithm provide basic foundation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Efficient and robust work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Now classified data is available for further processing.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pPr marL="109728" indent="0">
              <a:buNone/>
            </a:pPr>
            <a:endParaRPr lang="en-US" dirty="0" smtClean="0">
              <a:latin typeface="Rockwell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981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Ayesha </a:t>
            </a:r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atima        MS-81</a:t>
            </a:r>
          </a:p>
          <a:p>
            <a:r>
              <a:rPr lang="en-US" dirty="0" smtClean="0">
                <a:latin typeface="+mj-lt"/>
              </a:rPr>
              <a:t>Aliya Zafar              MS-75</a:t>
            </a:r>
          </a:p>
          <a:p>
            <a:r>
              <a:rPr lang="en-US" dirty="0" smtClean="0">
                <a:latin typeface="+mj-lt"/>
              </a:rPr>
              <a:t>Irrum Shafique        MS-81</a:t>
            </a:r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GROUP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24078" lvl="0" indent="-514350">
              <a:buFont typeface="+mj-lt"/>
              <a:buAutoNum type="arabicPeriod"/>
            </a:pPr>
            <a:r>
              <a:rPr lang="en-US" sz="3200" dirty="0"/>
              <a:t>Yuen J, Li Y, Shapiro LG, et al. Automated, </a:t>
            </a:r>
            <a:r>
              <a:rPr lang="en-US" sz="3200" dirty="0" smtClean="0"/>
              <a:t>Computerized,Feature-Based       </a:t>
            </a:r>
            <a:r>
              <a:rPr lang="en-US" sz="3200" dirty="0"/>
              <a:t>Phenotype Analysis of Slit Lamp Images of the Mouse Lens. Experimental eye research 2008;86(4):562-575. </a:t>
            </a:r>
            <a:r>
              <a:rPr lang="en-US" sz="3200" dirty="0" smtClean="0"/>
              <a:t>doi:10.1016/j.exer.2007.11.019.</a:t>
            </a:r>
          </a:p>
          <a:p>
            <a:pPr marL="624078" lvl="0" indent="-514350">
              <a:buFont typeface="+mj-lt"/>
              <a:buAutoNum type="arabicPeriod"/>
            </a:pPr>
            <a:endParaRPr lang="en-US" sz="3200" dirty="0"/>
          </a:p>
          <a:p>
            <a:pPr marL="624078" lvl="0" indent="-514350">
              <a:buFont typeface="+mj-lt"/>
              <a:buAutoNum type="arabicPeriod"/>
            </a:pPr>
            <a:r>
              <a:rPr lang="en-US" sz="3200" dirty="0"/>
              <a:t>Huiqi Li; Joo Hwee Lim; Jiang Liu; Mitchell, P.; Tan, A.G.; Jie Jin Wang; Tien Yin Wong, "A Computer-Aided Diagnosis System of Nuclear Cataract," Biomedical Engineering, IEEE Transactions on , vol.57, no.7, pp.1690,1698, July </a:t>
            </a:r>
            <a:r>
              <a:rPr lang="en-US" sz="3200" dirty="0" smtClean="0"/>
              <a:t>2010</a:t>
            </a:r>
          </a:p>
          <a:p>
            <a:pPr marL="624078" lvl="0" indent="-514350">
              <a:buFont typeface="+mj-lt"/>
              <a:buAutoNum type="arabicPeriod"/>
            </a:pPr>
            <a:endParaRPr lang="en-US" sz="3200" dirty="0"/>
          </a:p>
          <a:p>
            <a:pPr marL="624078" lvl="0" indent="-514350">
              <a:buFont typeface="+mj-lt"/>
              <a:buAutoNum type="arabicPeriod"/>
            </a:pPr>
            <a:r>
              <a:rPr lang="en-US" sz="3200" dirty="0"/>
              <a:t>Huiqi Li; Liling Ko,; Joo Hwee Lim; Jiang Liu; Wong, D.W.K.; Tien Yin Wong, "Image based diagnosis of cortical cataract," Engineering in Medicine and Biology Society, 2008. EMBS 2008. 30th Annual International Conference of the IEEE , vol., no., pp.3904,3907, 20-25 Aug. </a:t>
            </a:r>
            <a:r>
              <a:rPr lang="en-US" sz="3200" dirty="0" smtClean="0"/>
              <a:t>2008</a:t>
            </a:r>
          </a:p>
          <a:p>
            <a:pPr marL="624078" lvl="0" indent="-514350">
              <a:buFont typeface="+mj-lt"/>
              <a:buAutoNum type="arabicPeriod"/>
            </a:pPr>
            <a:endParaRPr lang="en-US" sz="3200" dirty="0"/>
          </a:p>
          <a:p>
            <a:pPr marL="109728" lvl="0" indent="0">
              <a:buNone/>
            </a:pPr>
            <a:endParaRPr lang="en-US" sz="3200" dirty="0" smtClean="0"/>
          </a:p>
        </p:txBody>
      </p:sp>
      <p:sp>
        <p:nvSpPr>
          <p:cNvPr id="5" name="AutoShape 4" descr="data:image/png;base64,iVBORw0KGgoAAAANSUhEUgAAAQEAAADECAMAAACoYGR8AAAAilBMVEX///8AAAD7+/v4+Pjt7e3y8vLn5+f19fUEBATw8PDb29vk5OTl5eXg4ODW1tbh4eHDw8OxsbFTU1OGhoaioqIeHh7Q0NCXl5eRkZFkZGQnJyd+fn5KSko7Ozuvr6+enp69vb0xMTEUFBR5eXlxcXEjIyMPDw9SUlJGRkZbW1s3NzdmZmYtLS1HR0fE3fpHAAAa+ElEQVR4nO1dZ4Piug6dUEIbICGNGgKEzvz/v/diSXacRpzC7L377vmyA5tiyypHcuHr6z/8h78RXd0wbc/zbN/Qu3+6Mb+Njm6fDprmHG4/t91rqGnabmP2On+6Wb+Fzsx6aMOVOevRF/2xYf0wKViz/wch9Oybpi2Cfvr7ib1lQrBHf6JRv4ieddS05yz/P917JIPj8m+WQce7RONf0H8GdxfJwLF/r0W/DGMd9c98f80yukS7vRHSvxjdMOrbold2mXtkMtj/Rot+GTMn6thS4cIRswTt/tdFBZt1y1C7ljlE7fWXOcQT69RU9WoQgaZ/skG/jA7r0qVCj25/mQi6jOs4VfozOjMJHP8WQ+gyxnuZV7rHBSW4/TPd4WDU0xl6I7WErnNlnaka4YEXaKfqzfskOrqxDO+79fr1uEXY7W73k/ldetuTdSWo/LaDVu++j6FnnKI4fQv37lTvo3IO9HGwuV7370mOxTriVX+hARJwShnU76AfRM78unTzmqObdyuT6MUwWT+edV56/efYwXRz1B77N648OASF97JerN9IqBjoDLVxnXtbxWwVjaH7/hrd8Qv+B6y55O4iADvWwno3t4ZppP5heSDTC3z9hvXBqvnuQPvzvKgT9WCrpIbmJe9bUGSn9utRAjW8aGswytN5jk6evXZeFdKhHIAGabs/R4uifH6h7MPyRAWsZlW/AR/2hZ1uzw18e+953t72A1fvJmU9eaml8wQt6wvn0P4mAR0lUKEVqhiMbWvhaGlcfk5LczJAQVSwAAZXCzLfPZu4QUAI7do2eUQW3bF3z/Q9gVu4DHS/IiM9ZV026vCgSWNtbFEtOlEANlehiiqJ2SxnoBbNNXiMLanvS1MY2Tfl7jOco8RnrGTG83XW3I0Whq+LDWnJEcBcRXWcr5tgXFKpCC45/hpofSMv8MVpYYNwEqO/vMi9CjfLvW8GEUzf9qxNeH29E8N6ezJnBdysayw0J1sBRC8wadhsdIX1OVUMn3v+3cae9fMqG93BINh6mzd2cnwsNr7hzrlCdEeTmWGv1vmTAKtWBs/CVzfmRN8LfFBovlPn/Y51pDMrs4uLs34dXmvH4VqVN8mFXKCxC6NgUF6GeQ9I0bWt+VaSs5eDXotVNbX5PPBWZaIgseb6SiC0TqNQyEDJUUNJgi2tSqjlkhdmfWlUu4b9HL7vv5XvHdCJb5o1/Evw4grULIsBIwDXkrmK3k67oNOCpidie9f1T/kkwtkUjg1qb826gIR5sZ2pQo+M9VWmRG6saOB6cnJ93Q1s67l9RObvOOvdPfKJ75jCgT0GKVU32Ae1VwnpjSXAilSlMdmM39Fj72temkMux+Z/e+AQhnUNuddUAtOLdixVRaaxvJTJfMawblGmJ7QCg9i38GS1fVlTCfTW2k8pLfWiN5zJaYPZ1eOgHf8nLudAs+/4bIoYtR7aVAKdrRaWcglPHiE2wzusNFk3W2KQMYC/rlGSmBL4UYA5cwn81CM13xo9qh42CuHIlg1fr6oCs4j876J/O8TdKD2A+Hvp7TWrT+FM29VzhkTPglo3Rw6u3KWhnfLWQT8q1HTg+kgC+g8faowi8OcqAKOgdOxevf0MqE01w+pc4a0oYs43RozmvlebfqTmHWO5YGtcxjxxmzmajX9r87jZC9RdkkDNJNHHu+tV2rblMzXAlkCNAXv2qTibm+6356NzCB3skLtco4bOtOOEl3XhQkzo0C2OtCajSDPIWq17bYX56jDRuO7rnbaOF1qMS+Qtu5i8H01YHXOVRhqHfQF/Y05Su9QHi2+0Q51bewoTDWbSQuFjUdzGMb5bw3h40U9fjloQfXBiN0DOD4n4TfYP1QFpWr1QGpbLrSe39AvrMbkzP19fExjWc6QtYDdHCG00vDDwrmQEGBfQn1Chr24060j2VBETLSi95pmUL/ivfOqBrm3b5X/hVQttGEF7sUiyZH9TRx/R3+QTIxVgf9ee95rgK+o4kdOlNP6mJ2Sgho6MRt8vzmGc26ND3kYD3wEVwKKVTgWSgH2AGhtyqbFkW8gJ6xc6KRTUKDN0FdYsYPwS182EQujoIAWZwGY8mEhtSafJCKCrhtRTO5YLCrnBAtlT0lNVgFlueWmuEfJPJHcRgvDCIwvJffB3R/ye5l1A2zFO9KXvmbzQewQ12s9xrO0GVuW5GBY9FvwjEOL1F3f6DMjkx5KkPEkFJvg9xL9Z/OdXD1rNSqQ99oqd8jrSHNC76zyiPBt1JSNmWJKwn0IAqAPdXazJfchzKFzYkoniTUjcfP7cHguEVqMqL0q8zqLCXrnuoa4++MMH4Nb0yBbO/h77hh4CQ9sV/pa9AAV6UFAcKgoqP2QQk0gDbg3LZK/aRuCW8vB0/Q06d480YTf66hzg/wx6khheDARDvGEm6ckpdgj0/e3LHWrHuiyAg4ygzqxLUEokTxC/48V6Lxa3A0M7Rh5s4LAPa/h+JwlK5gLUa/iAtbyF/L0f6a/XuFSO+ldr1iXQSsyA6KDIAyFJdqZHGEg37hwaNUkzdvIi4YG/l7HKfPWQJKy1ZQsz3pr04IpgfTi+yygp5RJOFui39dQC9gFFD+xmKLUBVgZydmPHUoKESjvj9+RDWqiTc/Hfat0LenksniMZYM8E00DjpZLSIP4/7CfldRtycQwdtA7wo7JxDDBBOjar8BOQDAT1bsaBOEFGluNI7NRAQTQ7HFHbvfj/ZBUYyHaDvUYnLbMhvPfIpl2azpsT59yVX5gLrozazslRyM46+XDyCpjCdmIVwBLaD15ky3Zzj3sth0Kqa3rw/qbLHs5NVEDMOkfdzFEBYvRm6mIcNWm+6yZfBlKjLGIqXX+S9ISKAd+ohI0m+6gdi/ILi2DAxpZFkPd/2NAjZ0OUhL8wesUqgFGOam2GbDfYa5AtGscannW637jSMCUYNpnzpqDSaCnhdFawBsjgukogrxDABz/uqSeNNEqN+GlPUnw/vmh5nQqlAcE0WT8Ryi9vG5TUiYDtyPp2ESpA3+MoIEcgkodWM5Mexv721xhkHWAMp9g26gBHqVZ9sBzEZ5NsiCu4Gf+NLo78IBAGB2eTurLE8OYRe8wAxefHXfip28b+SxJyOQYzw/f2gerlVMsW06PoFcjHrWMVwHiC5Q1XFponGY3O9cmPHihvJ0Ex1VUCbKMap+jaW75I6qKUiVBOJNhQolgWSOqwk75/yEMCfz+68t3WncVJdseCV+fuibdUA3omNTfio8s8uZ1Ox12p7FamCojQmJWsAtBT5IDI/HdSi7Zy82h8+LTgcI7mFc/UeklNqwK3ghNAPvbkPt8tlwCxH8G2p7IKGJJ+49+hdA91Gogin2AmK9gyt3pN8Bd0N3VoEVafhiozZYN1BXMhUE4U8M8b2SZA8V/4N/pEYDX3WG02Bnx/FioETfDxyQkrxJpLjbWQWIxUKo11D3EjVUELddf8MxEP7BCf9gegaJhL2GtPlqQMIwb0tCFGSnPSo6dF7i5dnn8mrU25hRAGLkpUCC24Wi2a2I8YLbRWLILR3B/1ZMGtw9COyNHd2WEPqhEovSpBqJSBw3pQqgv5sv6qAtMNR5QH12KkkyHPFKFgzMaR7MBjhhKW1j66sCEZ+cRRfNtfKozrCARwVSqvYOG2YhEtSPg0MRmCH0I+6tGfG5LAbHphQd0Utxml3ZidHLiSGsivnzgKs4fTczwIpUDCUnHhG8Z1sdiVCh0BfOiDPkAM2ty5SSyGyGoiTnhVqvsMYjr8TEh7o2CwRhXHRo2vNplAKrBPfqYCFxpBRHYH4a4vgsYBXVl39uZNc9vi0hkgwwQr28s+hj2vbBEB3LBVPacAw23F1AH18iys7Ca7RezycWafdyzYoxlb5QXfLiRKdJ3M5qjYLTX4befm94SBlsLjrqkC0l7ATPgqyheI3kQ+Yrv1FFjJN4qRoh6ueMD4SOmNtFLvmv8IhgHuTaxQUngmnq4GbNGBB27cESoEwufLViXz7t8JsVCxgTxyctgxXHNayI6iKKKIHZvRjFul7qCwK62xIhUI+GfUWLHQgHTgPY/VN442fC3Fe32NAiU+RV4+wl8g2BeTce7T+x5jXLtqw9k/yMJWwyvhmb76WtKQwCZKViGLVbLkr+1XgpZ0z7JFcI2Is6NoDLYZj+ri/oeqMwx4Wk0lCVB9VNBUGvOYfNg/i5KITYay5bYTrLkDlefVhHseHGRpASJ3fzVjzdVNaMXBrj7DhMH7WH5hDKR/gqVSXlvOUoLnmnJEVPiLDrlBxHR6rK87yRyxghqH/UTmTRjvozt2obXcrEApj6FZa70kTutXybxQW9fCDaZsoAiDlxhHUpoRsiWLbU9LTptS2hV3CN+ZXZ82Ncy9tbE8M3DrT6/eK1rBAM1GWBvcvw5K77NFJ8gHMJbLzIDozV4yArQzqbQjrz9pHZuKEkhlasx6b34q7nV7k++UQVLq5IuwB0bN9IIqGFvJ2eGoBPHdtBLhM4dIBCmFK8EEKjtinszW7nYixWGHLT2hvcl1L5RNd3jkQJuOe43UFCMBlpKOsl6j66w79/ceWNoIVC8PkwJLHCzUnfshLQ1PaTGfYVyKMADdxq5CWDvFipGXq1H8abr3Nh+VjjdIzHkloAdhlDBeVvvZZLaTeokQi9sT80yGcAioDbRU4Zh9yVgyndbhVnAE6NCz7RjvmVe/Lmdo/UQaJc6y5sOKf9DUIvqUubgjlBqUOjZlnVGrFgFlLDUmCW4znXWNPTbmKz82CFTpY+wMSQXGXJt96c2gKndp2O/cYGSg9Z3bPEQiBjghkXLrhh0ufrZ3K8h6R9DaZHmi77PuJw+IxhqlvGxFbBTA8i1fewcf2BQaukecPNG5tLKvbvEQiSSW4tnzpdjTpWXdo57RgBkMzSlVx6XWxlf6/HlBQgXwuutXYuKYkqJ0EWSgwaK1Tx2vxmLxGZcKPE6evbfIlSW1AJJg2QcEUCvzMknwM303fl7TZhKxKRGpCOvUTzzsg7T4CFhsO9TbaVaKLlPO+1nbxkpmnjNKsGOFn/ijPcxtqZg6iIvPxAWWfLaZmzh+Mrnio9UQY8xUgciDfIYWgo8fauuk6W2SOtC5Rd4uJinYq9ySpQ36KrUVFTjyeFaid2Qs39wIQJi0Oi1bCUyvXGwZ+j2nP0t5V45+0C6xBQTg0Ta5nplKr3E9g0b1yWkRX9KzEn29xoLxCoyA1yIfnzGDaEBXbHyKF3BHLuwk+jsDs70WFPxl3s/At8kZqVMQ6PuIG/WGwgjIgvJK12RLnziKvbeCVrENvwVHvY/v2l30t4/b4AtrsbSZTnymWfaI4aAR8NliWqg35nTIli/Oee7oY2bgrrULLgD0I98eZka2b9zlX0qAg/O1ayFDd1NqTLPqOFEmGwGaBBv5JxfF1+yIf+dWAdEMXo3XWacR+ViHO96uETXg6k+FrXXmwfNy8OLS82DDu1MECoXCnvgxLN9f36jhCTLAJNUFWcBc+83Hy5kXzVikz62pXUSe5yiPZy84HTTnGlqeZ4XX82XhjaWm0A7hN40Ya0kR8SL4Sqy8InEj92WntqDWMDpk71BP2IRsJyNlqhy1fNyopWUXG3Z6rr3cnDaWF6TqHBiTD+9WtJAKCFXlBzMZ3NypIEfGwfotFtVPtBmuemCmsQyKnt1qbrCppFXY1Os7Q0yrAN9vtv5KHZ9NLo8xjivv183iU2yRYuRMC5E+Nd1xIoNpgPrCCUzP3u8/XCVVYMTPcFuK+zEWUtRjX3cfJKKl0xW7+AdOXlTCvKrFcxb3pR2SsVCwwrQKbLR1vJgHLR9tjtghc7n6EVXDYP5vRqO8y02BpBprK2BKtVamWFcFDeATAVwF2Eatixg2FCH8B2XAAfub1hBPQG64yfB4OOe2q2VmDCsilRMN7FvJGnXy9sKwblpoxV0FGeI80El6GkpgT/UfOoajYJFBGKtOcwBJV16ehK8uI+VY8Xa4s7a1y/gVD/wVtf1LSApVhaZSiAZCwDgX6Tnd2M4PNbE+rVU3YaIbv5RMyrtJFYhU3ccIiIK+cxfRwRDJ9Q+PYeHCNZ67ZbGgURXbOGgRZa0aCBWPtkNXIWp5i0jN75JOh1wC8hwpw+YSryLOQac76I96vVF/0G2xWAbMQ3XnicRe3iGlAj47nFBWcJv6jRxBpv56Vuv7+mRsRMQsfN63uxc7w/FyPuy2KGTt1m982CQQEsWo0kHzLl1qtEh4gTmTBfIeSofHKMasABLoTV1787wetLc43p5W6bmv7wAeRbX4rhiFyUtxLnCIQiBFLz5ebACPKJQ8XjcYG8vVTZyAfbiHm6UduOP55Jv93sv3ZD52DZNoNlR0zwvLqHn62z22zlKM1WyA6OCFKmsWS4HQ4EX45ivotZ+MNMeGFR9ye93sDX1UQL559j2Y2Xga7M9SYSV87lNUvQCZXlkMTjoLl1n84JhSHloakppzGptPofM/lvldUgAIY5vs9AOLyW19quoaQQUUb0qW+IuBJIfmNrtnNg2AdS15v+/AtpYJEjYKQjFDcVsaKlSH+KQQ4wSmrByrClcGiy04MCiDcyzyd0A6y1lzCLneq0R239Lh36GpXPtBvyRzmQmcIr1Tn1eF4VLctCGme0qQ2IEcSPWAIvPp20L1tYpKjIOSTGpdcEN7NY8wSlnnW+DQPkqvu0nX6ej9fmTHkIIbn2F8D9RaEgPdSXr3zIj99Kn2hk/GgOF6qb0svX62CIlDs7Zg+zPZMSTQ9YXbf5X8jlU+Uodgxa1lHsEu14NF8dBkgEM7LC1M0QJyeLmFE+I4ylnS0ffE0e+LmuyW5hZz7g4OCsu6emqGDaA9haUztljnwVExsWnf+a0cSGeu1q90oB088pzn/lK6rhp9m5ryeYXCTkI6lMglWojRMf0DOuLoe+3U5IQlqjHlKrL+LDPbMK9lBcChLT+jMq57jmmOP3cS3BXRL2zU/y8++5I/NEHkvu9vhviS70XyQOtFSy8mI9AisznSr+uiY0iseumdeP+bHrD0xXlRwSkxbCL4Uqi4eKsaG1A98J1s/sGOtoZ9JVx28mtMYQCtlHjoFNeC/12+6aOp1ikA0aHSDTv8kElT/AwrEiTp2O6B2HmyaGlRIL6iqGrKmrTKN3V0bmpz0Ko/B7bUBKh7SNviGOIK9l9bAdzn/ekZUlu8t88zCjUEw7RaVo2lkfI6gpUWQHpBoTjSZl3th2plTMSyVA75DKssmAhyi/tIx9SCIQ5c+XpmcRQhF2zq2EpxUl+zWU8qk8ZhBEVQ5FbNAl+gVZDA5a2QY5AVOLxqZSRUYCDWGjed8aOtSDGTev8LF0w1g+zXcM9FTQLpFxYhPoIWsZVVQOcuoPwHEMqAKw006fBY4+0YbaXJC4F+BQnghP1RwWcEa+0Rh5eECkx5FrBr4Uc26cmSbsMBlkXKNc+zYb2CFWBQV1rE2JW7d5dsfspnjxetrH6hpFr+CtxwQaJn5cyMVpHAV7zGqwrk4yjnnAYVxOaaz07QGZf5mXuuhrGkPR19iK+raSSM35sdrvlAFYBR6R1IALV+qTkH3V3O4zosHzzmkTy2ky7jJBJuugRA96sehEPDxJSvc+UaUPEZxdhkzeCLfujmnnXZbIYy43+1t94zibDO8KEKAFXjqVCDg+HSIK6VcSoTJoNTRuNfOcuO5CNTy2DXkIB0BhBfRFReZVRH4tCfBHps0/EqObRBXnWnylltbuzTlYFcwI0bq13aXPxFnjyXWnSCKFQ4p4Cb+CTKHK7ZSLavYpjVJSBtGOJUsNVfGe5Jv/CQg74PVdDX4vncMT+et1IaSYXi+qGwshdD58/oMS8Itrs/jCTwJsHquL61hTh+zS9EU+1CjRC4VWOBLTrNzyxteV+MPsyLBdWwrTIyh2qMCHk0yIzY26vl/QDT3GhYDaidiivSIiVwKsxpAEOFyhBNobS+KwZDTTOChW1TnDNiqb36ngZ01JCmUCLb+m6AffyK+qh0AFHfEVOU5bqwEONDUy1V9EcNGMwbppnVzt8Z8/2RQelrcS0gdJrqZu0s/JOAeUFTioW6qvyUGabjbqnIYM8e8u0OFgXa3x04bUew0slpKphsn4a5KCdGm1i1MrtO2wK6gcalhllVJ+VaVnkqBb0m+kS/sd36liAM5S24V3TU7dQsOOCYjQM9EwvS7R8UjXGs6Q9Xf8Wr+NtEKDFNIgPtbw08tcYyobnDNp7E4ctdDqr5WmUg024lwmI4aDFnmYkwwGBVirfqgOc2+G0vGZDBtLJIHQAHacYCfX6EEOO4Ka58KMe2TU8A9UAp9C3a01YZ91blCuc5Oy3J85TSeRCv6pJNZRgtxxeY82/6EyGIzHIFkIBq7qUKyLxr/tpxPjYV8qO32Ge8HlhBi9sCAatKRFYJbKQqT4dkYWf9M3jCmgfuv3uNFrT7TDg0p3HIsnM8qiUR5JbgthgIY0DVseGmJS9vZMzWdQB+5fIDP8eiRyIYNjItKzc+wYDV/u2RHMBpqh85hIWtbjjXL7h0Iu90ySlc99mIrbPf1wXURT50Ck3/was6NaBHI7PLzYC3rfIB2KHZTuDOe/q9dkwMigfGbivSMoAGfOZcPsSynjvsRERwWHSf3mLoYr9EMPzUUVQI41jDzbqRE30WT4ne28rjYRnOtvUUI4V+5NAelcoZvTC6453iuG25QuMzUTADdsrWSTkmsF0STslmlm1zqsEQOZTXh84kTGEAh3IpyWC0P2qOV7YmYNwGK+xG9PrUfrm1AHOW4oalG1jHFjuRUmFNxKZ5oXB2eG9qrWNuRU5nZ82KhT73I+V+GmpVhXVDYtyPgpTXbj1b4aUmS0HXd9vN7gGYuOzkypX66ejjZlHcd7TnZ44nLsHIPMEqwtfP07IDgyEwvfDnzNTDqGSTEWMa1mVFxq6NrTh10dHN5QrXMHNcLdutXp2JUsRHrVVU7lVzgjo3touuPnMNw51N6hemIhHsqp8TMbt+YsbxDyEiRpeKAcG4feqM+j+D/qJSVtfxI3+z/O0A8GH4UXBR9GljxiGszxzM/SfBjkG9lhObifeIHKf9awzwV+Gys7D3byh3313u2HrYPxf/Pg6X1c+3lqFn4spAN5YslT6E1cjGvw+6f2erQR+rzT5wx9P5fDp1zeXpzniHc9/PPnQe+T8LPXf5fGhJPFaWOf37fN8bdHvfrml73tLb+8FM7/1fDP1/+A//4R+G/wGUrnE0d70Cg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zabavni-stikeri.com/wp-content/uploads/2012/11/Any.Ques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876800" cy="35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23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velveteenrabbi.blogs.com/.a/6a00d8341c019953ef01a3fcd32eea970b-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636"/>
            <a:ext cx="6356147" cy="59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ata:image/png;base64,iVBORw0KGgoAAAANSUhEUgAAAQEAAADECAMAAACoYGR8AAAAilBMVEX///8AAAD7+/v4+Pjt7e3y8vLn5+f19fUEBATw8PDb29vk5OTl5eXg4ODW1tbh4eHDw8OxsbFTU1OGhoaioqIeHh7Q0NCXl5eRkZFkZGQnJyd+fn5KSko7Ozuvr6+enp69vb0xMTEUFBR5eXlxcXEjIyMPDw9SUlJGRkZbW1s3NzdmZmYtLS1HR0fE3fpHAAAa+ElEQVR4nO1dZ4Piug6dUEIbICGNGgKEzvz/v/diSXacRpzC7L377vmyA5tiyypHcuHr6z/8h78RXd0wbc/zbN/Qu3+6Mb+Njm6fDprmHG4/t91rqGnabmP2On+6Wb+Fzsx6aMOVOevRF/2xYf0wKViz/wch9Oybpi2Cfvr7ib1lQrBHf6JRv4ieddS05yz/P917JIPj8m+WQce7RONf0H8GdxfJwLF/r0W/DGMd9c98f80yukS7vRHSvxjdMOrbold2mXtkMtj/Rot+GTMn6thS4cIRswTt/tdFBZt1y1C7ljlE7fWXOcQT69RU9WoQgaZ/skG/jA7r0qVCj25/mQi6jOs4VfozOjMJHP8WQ+gyxnuZV7rHBSW4/TPd4WDU0xl6I7WErnNlnaka4YEXaKfqzfskOrqxDO+79fr1uEXY7W73k/ldetuTdSWo/LaDVu++j6FnnKI4fQv37lTvo3IO9HGwuV7370mOxTriVX+hARJwShnU76AfRM78unTzmqObdyuT6MUwWT+edV56/efYwXRz1B77N648OASF97JerN9IqBjoDLVxnXtbxWwVjaH7/hrd8Qv+B6y55O4iADvWwno3t4ZppP5heSDTC3z9hvXBqvnuQPvzvKgT9WCrpIbmJe9bUGSn9utRAjW8aGswytN5jk6evXZeFdKhHIAGabs/R4uifH6h7MPyRAWsZlW/AR/2hZ1uzw18e+953t72A1fvJmU9eaml8wQt6wvn0P4mAR0lUKEVqhiMbWvhaGlcfk5LczJAQVSwAAZXCzLfPZu4QUAI7do2eUQW3bF3z/Q9gVu4DHS/IiM9ZV026vCgSWNtbFEtOlEANlehiiqJ2SxnoBbNNXiMLanvS1MY2Tfl7jOco8RnrGTG83XW3I0Whq+LDWnJEcBcRXWcr5tgXFKpCC45/hpofSMv8MVpYYNwEqO/vMi9CjfLvW8GEUzf9qxNeH29E8N6ezJnBdysayw0J1sBRC8wadhsdIX1OVUMn3v+3cae9fMqG93BINh6mzd2cnwsNr7hzrlCdEeTmWGv1vmTAKtWBs/CVzfmRN8LfFBovlPn/Y51pDMrs4uLs34dXmvH4VqVN8mFXKCxC6NgUF6GeQ9I0bWt+VaSs5eDXotVNbX5PPBWZaIgseb6SiC0TqNQyEDJUUNJgi2tSqjlkhdmfWlUu4b9HL7vv5XvHdCJb5o1/Evw4grULIsBIwDXkrmK3k67oNOCpidie9f1T/kkwtkUjg1qb826gIR5sZ2pQo+M9VWmRG6saOB6cnJ93Q1s67l9RObvOOvdPfKJ75jCgT0GKVU32Ae1VwnpjSXAilSlMdmM39Fj72temkMux+Z/e+AQhnUNuddUAtOLdixVRaaxvJTJfMawblGmJ7QCg9i38GS1fVlTCfTW2k8pLfWiN5zJaYPZ1eOgHf8nLudAs+/4bIoYtR7aVAKdrRaWcglPHiE2wzusNFk3W2KQMYC/rlGSmBL4UYA5cwn81CM13xo9qh42CuHIlg1fr6oCs4j876J/O8TdKD2A+Hvp7TWrT+FM29VzhkTPglo3Rw6u3KWhnfLWQT8q1HTg+kgC+g8faowi8OcqAKOgdOxevf0MqE01w+pc4a0oYs43RozmvlebfqTmHWO5YGtcxjxxmzmajX9r87jZC9RdkkDNJNHHu+tV2rblMzXAlkCNAXv2qTibm+6356NzCB3skLtco4bOtOOEl3XhQkzo0C2OtCajSDPIWq17bYX56jDRuO7rnbaOF1qMS+Qtu5i8H01YHXOVRhqHfQF/Y05Su9QHi2+0Q51bewoTDWbSQuFjUdzGMb5bw3h40U9fjloQfXBiN0DOD4n4TfYP1QFpWr1QGpbLrSe39AvrMbkzP19fExjWc6QtYDdHCG00vDDwrmQEGBfQn1Chr24060j2VBETLSi95pmUL/ivfOqBrm3b5X/hVQttGEF7sUiyZH9TRx/R3+QTIxVgf9ee95rgK+o4kdOlNP6mJ2Sgho6MRt8vzmGc26ND3kYD3wEVwKKVTgWSgH2AGhtyqbFkW8gJ6xc6KRTUKDN0FdYsYPwS182EQujoIAWZwGY8mEhtSafJCKCrhtRTO5YLCrnBAtlT0lNVgFlueWmuEfJPJHcRgvDCIwvJffB3R/ye5l1A2zFO9KXvmbzQewQ12s9xrO0GVuW5GBY9FvwjEOL1F3f6DMjkx5KkPEkFJvg9xL9Z/OdXD1rNSqQ99oqd8jrSHNC76zyiPBt1JSNmWJKwn0IAqAPdXazJfchzKFzYkoniTUjcfP7cHguEVqMqL0q8zqLCXrnuoa4++MMH4Nb0yBbO/h77hh4CQ9sV/pa9AAV6UFAcKgoqP2QQk0gDbg3LZK/aRuCW8vB0/Q06d480YTf66hzg/wx6khheDARDvGEm6ckpdgj0/e3LHWrHuiyAg4ygzqxLUEokTxC/48V6Lxa3A0M7Rh5s4LAPa/h+JwlK5gLUa/iAtbyF/L0f6a/XuFSO+ldr1iXQSsyA6KDIAyFJdqZHGEg37hwaNUkzdvIi4YG/l7HKfPWQJKy1ZQsz3pr04IpgfTi+yygp5RJOFui39dQC9gFFD+xmKLUBVgZydmPHUoKESjvj9+RDWqiTc/Hfat0LenksniMZYM8E00DjpZLSIP4/7CfldRtycQwdtA7wo7JxDDBBOjar8BOQDAT1bsaBOEFGluNI7NRAQTQ7HFHbvfj/ZBUYyHaDvUYnLbMhvPfIpl2azpsT59yVX5gLrozazslRyM46+XDyCpjCdmIVwBLaD15ky3Zzj3sth0Kqa3rw/qbLHs5NVEDMOkfdzFEBYvRm6mIcNWm+6yZfBlKjLGIqXX+S9ISKAd+ohI0m+6gdi/ILi2DAxpZFkPd/2NAjZ0OUhL8wesUqgFGOam2GbDfYa5AtGscannW637jSMCUYNpnzpqDSaCnhdFawBsjgukogrxDABz/uqSeNNEqN+GlPUnw/vmh5nQqlAcE0WT8Ryi9vG5TUiYDtyPp2ESpA3+MoIEcgkodWM5Mexv721xhkHWAMp9g26gBHqVZ9sBzEZ5NsiCu4Gf+NLo78IBAGB2eTurLE8OYRe8wAxefHXfip28b+SxJyOQYzw/f2gerlVMsW06PoFcjHrWMVwHiC5Q1XFponGY3O9cmPHihvJ0Ex1VUCbKMap+jaW75I6qKUiVBOJNhQolgWSOqwk75/yEMCfz+68t3WncVJdseCV+fuibdUA3omNTfio8s8uZ1Ox12p7FamCojQmJWsAtBT5IDI/HdSi7Zy82h8+LTgcI7mFc/UeklNqwK3ghNAPvbkPt8tlwCxH8G2p7IKGJJ+49+hdA91Gogin2AmK9gyt3pN8Bd0N3VoEVafhiozZYN1BXMhUE4U8M8b2SZA8V/4N/pEYDX3WG02Bnx/FioETfDxyQkrxJpLjbWQWIxUKo11D3EjVUELddf8MxEP7BCf9gegaJhL2GtPlqQMIwb0tCFGSnPSo6dF7i5dnn8mrU25hRAGLkpUCC24Wi2a2I8YLbRWLILR3B/1ZMGtw9COyNHd2WEPqhEovSpBqJSBw3pQqgv5sv6qAtMNR5QH12KkkyHPFKFgzMaR7MBjhhKW1j66sCEZ+cRRfNtfKozrCARwVSqvYOG2YhEtSPg0MRmCH0I+6tGfG5LAbHphQd0Utxml3ZidHLiSGsivnzgKs4fTczwIpUDCUnHhG8Z1sdiVCh0BfOiDPkAM2ty5SSyGyGoiTnhVqvsMYjr8TEh7o2CwRhXHRo2vNplAKrBPfqYCFxpBRHYH4a4vgsYBXVl39uZNc9vi0hkgwwQr28s+hj2vbBEB3LBVPacAw23F1AH18iys7Ca7RezycWafdyzYoxlb5QXfLiRKdJ3M5qjYLTX4befm94SBlsLjrqkC0l7ATPgqyheI3kQ+Yrv1FFjJN4qRoh6ueMD4SOmNtFLvmv8IhgHuTaxQUngmnq4GbNGBB27cESoEwufLViXz7t8JsVCxgTxyctgxXHNayI6iKKKIHZvRjFul7qCwK62xIhUI+GfUWLHQgHTgPY/VN442fC3Fe32NAiU+RV4+wl8g2BeTce7T+x5jXLtqw9k/yMJWwyvhmb76WtKQwCZKViGLVbLkr+1XgpZ0z7JFcI2Is6NoDLYZj+ri/oeqMwx4Wk0lCVB9VNBUGvOYfNg/i5KITYay5bYTrLkDlefVhHseHGRpASJ3fzVjzdVNaMXBrj7DhMH7WH5hDKR/gqVSXlvOUoLnmnJEVPiLDrlBxHR6rK87yRyxghqH/UTmTRjvozt2obXcrEApj6FZa70kTutXybxQW9fCDaZsoAiDlxhHUpoRsiWLbU9LTptS2hV3CN+ZXZ82Ncy9tbE8M3DrT6/eK1rBAM1GWBvcvw5K77NFJ8gHMJbLzIDozV4yArQzqbQjrz9pHZuKEkhlasx6b34q7nV7k++UQVLq5IuwB0bN9IIqGFvJ2eGoBPHdtBLhM4dIBCmFK8EEKjtinszW7nYixWGHLT2hvcl1L5RNd3jkQJuOe43UFCMBlpKOsl6j66w79/ceWNoIVC8PkwJLHCzUnfshLQ1PaTGfYVyKMADdxq5CWDvFipGXq1H8abr3Nh+VjjdIzHkloAdhlDBeVvvZZLaTeokQi9sT80yGcAioDbRU4Zh9yVgyndbhVnAE6NCz7RjvmVe/Lmdo/UQaJc6y5sOKf9DUIvqUubgjlBqUOjZlnVGrFgFlLDUmCW4znXWNPTbmKz82CFTpY+wMSQXGXJt96c2gKndp2O/cYGSg9Z3bPEQiBjghkXLrhh0ufrZ3K8h6R9DaZHmi77PuJw+IxhqlvGxFbBTA8i1fewcf2BQaukecPNG5tLKvbvEQiSSW4tnzpdjTpWXdo57RgBkMzSlVx6XWxlf6/HlBQgXwuutXYuKYkqJ0EWSgwaK1Tx2vxmLxGZcKPE6evbfIlSW1AJJg2QcEUCvzMknwM303fl7TZhKxKRGpCOvUTzzsg7T4CFhsO9TbaVaKLlPO+1nbxkpmnjNKsGOFn/ijPcxtqZg6iIvPxAWWfLaZmzh+Mrnio9UQY8xUgciDfIYWgo8fauuk6W2SOtC5Rd4uJinYq9ySpQ36KrUVFTjyeFaid2Qs39wIQJi0Oi1bCUyvXGwZ+j2nP0t5V45+0C6xBQTg0Ta5nplKr3E9g0b1yWkRX9KzEn29xoLxCoyA1yIfnzGDaEBXbHyKF3BHLuwk+jsDs70WFPxl3s/At8kZqVMQ6PuIG/WGwgjIgvJK12RLnziKvbeCVrENvwVHvY/v2l30t4/b4AtrsbSZTnymWfaI4aAR8NliWqg35nTIli/Oee7oY2bgrrULLgD0I98eZka2b9zlX0qAg/O1ayFDd1NqTLPqOFEmGwGaBBv5JxfF1+yIf+dWAdEMXo3XWacR+ViHO96uETXg6k+FrXXmwfNy8OLS82DDu1MECoXCnvgxLN9f36jhCTLAJNUFWcBc+83Hy5kXzVikz62pXUSe5yiPZy84HTTnGlqeZ4XX82XhjaWm0A7hN40Ya0kR8SL4Sqy8InEj92WntqDWMDpk71BP2IRsJyNlqhy1fNyopWUXG3Z6rr3cnDaWF6TqHBiTD+9WtJAKCFXlBzMZ3NypIEfGwfotFtVPtBmuemCmsQyKnt1qbrCppFXY1Os7Q0yrAN9vtv5KHZ9NLo8xjivv183iU2yRYuRMC5E+Nd1xIoNpgPrCCUzP3u8/XCVVYMTPcFuK+zEWUtRjX3cfJKKl0xW7+AdOXlTCvKrFcxb3pR2SsVCwwrQKbLR1vJgHLR9tjtghc7n6EVXDYP5vRqO8y02BpBprK2BKtVamWFcFDeATAVwF2Eatixg2FCH8B2XAAfub1hBPQG64yfB4OOe2q2VmDCsilRMN7FvJGnXy9sKwblpoxV0FGeI80El6GkpgT/UfOoajYJFBGKtOcwBJV16ehK8uI+VY8Xa4s7a1y/gVD/wVtf1LSApVhaZSiAZCwDgX6Tnd2M4PNbE+rVU3YaIbv5RMyrtJFYhU3ccIiIK+cxfRwRDJ9Q+PYeHCNZ67ZbGgURXbOGgRZa0aCBWPtkNXIWp5i0jN75JOh1wC8hwpw+YSryLOQac76I96vVF/0G2xWAbMQ3XnicRe3iGlAj47nFBWcJv6jRxBpv56Vuv7+mRsRMQsfN63uxc7w/FyPuy2KGTt1m982CQQEsWo0kHzLl1qtEh4gTmTBfIeSofHKMasABLoTV1787wetLc43p5W6bmv7wAeRbX4rhiFyUtxLnCIQiBFLz5ebACPKJQ8XjcYG8vVTZyAfbiHm6UduOP55Jv93sv3ZD52DZNoNlR0zwvLqHn62z22zlKM1WyA6OCFKmsWS4HQ4EX45ivotZ+MNMeGFR9ye93sDX1UQL559j2Y2Xga7M9SYSV87lNUvQCZXlkMTjoLl1n84JhSHloakppzGptPofM/lvldUgAIY5vs9AOLyW19quoaQQUUb0qW+IuBJIfmNrtnNg2AdS15v+/AtpYJEjYKQjFDcVsaKlSH+KQQ4wSmrByrClcGiy04MCiDcyzyd0A6y1lzCLneq0R239Lh36GpXPtBvyRzmQmcIr1Tn1eF4VLctCGme0qQ2IEcSPWAIvPp20L1tYpKjIOSTGpdcEN7NY8wSlnnW+DQPkqvu0nX6ej9fmTHkIIbn2F8D9RaEgPdSXr3zIj99Kn2hk/GgOF6qb0svX62CIlDs7Zg+zPZMSTQ9YXbf5X8jlU+Uodgxa1lHsEu14NF8dBkgEM7LC1M0QJyeLmFE+I4ylnS0ffE0e+LmuyW5hZz7g4OCsu6emqGDaA9haUztljnwVExsWnf+a0cSGeu1q90oB088pzn/lK6rhp9m5ryeYXCTkI6lMglWojRMf0DOuLoe+3U5IQlqjHlKrL+LDPbMK9lBcChLT+jMq57jmmOP3cS3BXRL2zU/y8++5I/NEHkvu9vhviS70XyQOtFSy8mI9AisznSr+uiY0iseumdeP+bHrD0xXlRwSkxbCL4Uqi4eKsaG1A98J1s/sGOtoZ9JVx28mtMYQCtlHjoFNeC/12+6aOp1ikA0aHSDTv8kElT/AwrEiTp2O6B2HmyaGlRIL6iqGrKmrTKN3V0bmpz0Ko/B7bUBKh7SNviGOIK9l9bAdzn/ekZUlu8t88zCjUEw7RaVo2lkfI6gpUWQHpBoTjSZl3th2plTMSyVA75DKssmAhyi/tIx9SCIQ5c+XpmcRQhF2zq2EpxUl+zWU8qk8ZhBEVQ5FbNAl+gVZDA5a2QY5AVOLxqZSRUYCDWGjed8aOtSDGTev8LF0w1g+zXcM9FTQLpFxYhPoIWsZVVQOcuoPwHEMqAKw006fBY4+0YbaXJC4F+BQnghP1RwWcEa+0Rh5eECkx5FrBr4Uc26cmSbsMBlkXKNc+zYb2CFWBQV1rE2JW7d5dsfspnjxetrH6hpFr+CtxwQaJn5cyMVpHAV7zGqwrk4yjnnAYVxOaaz07QGZf5mXuuhrGkPR19iK+raSSM35sdrvlAFYBR6R1IALV+qTkH3V3O4zosHzzmkTy2ky7jJBJuugRA96sehEPDxJSvc+UaUPEZxdhkzeCLfujmnnXZbIYy43+1t94zibDO8KEKAFXjqVCDg+HSIK6VcSoTJoNTRuNfOcuO5CNTy2DXkIB0BhBfRFReZVRH4tCfBHps0/EqObRBXnWnylltbuzTlYFcwI0bq13aXPxFnjyXWnSCKFQ4p4Cb+CTKHK7ZSLavYpjVJSBtGOJUsNVfGe5Jv/CQg74PVdDX4vncMT+et1IaSYXi+qGwshdD58/oMS8Itrs/jCTwJsHquL61hTh+zS9EU+1CjRC4VWOBLTrNzyxteV+MPsyLBdWwrTIyh2qMCHk0yIzY26vl/QDT3GhYDaidiivSIiVwKsxpAEOFyhBNobS+KwZDTTOChW1TnDNiqb36ngZ01JCmUCLb+m6AffyK+qh0AFHfEVOU5bqwEONDUy1V9EcNGMwbppnVzt8Z8/2RQelrcS0gdJrqZu0s/JOAeUFTioW6qvyUGabjbqnIYM8e8u0OFgXa3x04bUew0slpKphsn4a5KCdGm1i1MrtO2wK6gcalhllVJ+VaVnkqBb0m+kS/sd36liAM5S24V3TU7dQsOOCYjQM9EwvS7R8UjXGs6Q9Xf8Wr+NtEKDFNIgPtbw08tcYyobnDNp7E4ctdDqr5WmUg024lwmI4aDFnmYkwwGBVirfqgOc2+G0vGZDBtLJIHQAHacYCfX6EEOO4Ka58KMe2TU8A9UAp9C3a01YZ91blCuc5Oy3J85TSeRCv6pJNZRgtxxeY82/6EyGIzHIFkIBq7qUKyLxr/tpxPjYV8qO32Ge8HlhBi9sCAatKRFYJbKQqT4dkYWf9M3jCmgfuv3uNFrT7TDg0p3HIsnM8qiUR5JbgthgIY0DVseGmJS9vZMzWdQB+5fIDP8eiRyIYNjItKzc+wYDV/u2RHMBpqh85hIWtbjjXL7h0Iu90ySlc99mIrbPf1wXURT50Ck3/was6NaBHI7PLzYC3rfIB2KHZTuDOe/q9dkwMigfGbivSMoAGfOZcPsSynjvsRERwWHSf3mLoYr9EMPzUUVQI41jDzbqRE30WT4ne28rjYRnOtvUUI4V+5NAelcoZvTC6453iuG25QuMzUTADdsrWSTkmsF0STslmlm1zqsEQOZTXh84kTGEAh3IpyWC0P2qOV7YmYNwGK+xG9PrUfrm1AHOW4oalG1jHFjuRUmFNxKZ5oXB2eG9qrWNuRU5nZ82KhT73I+V+GmpVhXVDYtyPgpTXbj1b4aUmS0HXd9vN7gGYuOzkypX66ejjZlHcd7TnZ44nLsHIPMEqwtfP07IDgyEwvfDnzNTDqGSTEWMa1mVFxq6NrTh10dHN5QrXMHNcLdutXp2JUsRHrVVU7lVzgjo3touuPnMNw51N6hemIhHsqp8TMbt+YsbxDyEiRpeKAcG4feqM+j+D/qJSVtfxI3+z/O0A8GH4UXBR9GljxiGszxzM/SfBjkG9lhObifeIHKf9awzwV+Gys7D3byh3313u2HrYPxf/Pg6X1c+3lqFn4spAN5YslT6E1cjGvw+6f2erQR+rzT5wx9P5fDp1zeXpzniHc9/PPnQe+T8LPXf5fGhJPFaWOf37fN8bdHvfrml73tLb+8FM7/1fDP1/+A//4R+G/wGUrnE0d70Cg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4" descr="data:image/png;base64,iVBORw0KGgoAAAANSUhEUgAAAQEAAADECAMAAACoYGR8AAAAilBMVEX///8AAAD7+/v4+Pjt7e3y8vLn5+f19fUEBATw8PDb29vk5OTl5eXg4ODW1tbh4eHDw8OxsbFTU1OGhoaioqIeHh7Q0NCXl5eRkZFkZGQnJyd+fn5KSko7Ozuvr6+enp69vb0xMTEUFBR5eXlxcXEjIyMPDw9SUlJGRkZbW1s3NzdmZmYtLS1HR0fE3fpHAAAa+ElEQVR4nO1dZ4Piug6dUEIbICGNGgKEzvz/v/diSXacRpzC7L377vmyA5tiyypHcuHr6z/8h78RXd0wbc/zbN/Qu3+6Mb+Njm6fDprmHG4/t91rqGnabmP2On+6Wb+Fzsx6aMOVOevRF/2xYf0wKViz/wch9Oybpi2Cfvr7ib1lQrBHf6JRv4ieddS05yz/P917JIPj8m+WQce7RONf0H8GdxfJwLF/r0W/DGMd9c98f80yukS7vRHSvxjdMOrbold2mXtkMtj/Rot+GTMn6thS4cIRswTt/tdFBZt1y1C7ljlE7fWXOcQT69RU9WoQgaZ/skG/jA7r0qVCj25/mQi6jOs4VfozOjMJHP8WQ+gyxnuZV7rHBSW4/TPd4WDU0xl6I7WErnNlnaka4YEXaKfqzfskOrqxDO+79fr1uEXY7W73k/ldetuTdSWo/LaDVu++j6FnnKI4fQv37lTvo3IO9HGwuV7370mOxTriVX+hARJwShnU76AfRM78unTzmqObdyuT6MUwWT+edV56/efYwXRz1B77N648OASF97JerN9IqBjoDLVxnXtbxWwVjaH7/hrd8Qv+B6y55O4iADvWwno3t4ZppP5heSDTC3z9hvXBqvnuQPvzvKgT9WCrpIbmJe9bUGSn9utRAjW8aGswytN5jk6evXZeFdKhHIAGabs/R4uifH6h7MPyRAWsZlW/AR/2hZ1uzw18e+953t72A1fvJmU9eaml8wQt6wvn0P4mAR0lUKEVqhiMbWvhaGlcfk5LczJAQVSwAAZXCzLfPZu4QUAI7do2eUQW3bF3z/Q9gVu4DHS/IiM9ZV026vCgSWNtbFEtOlEANlehiiqJ2SxnoBbNNXiMLanvS1MY2Tfl7jOco8RnrGTG83XW3I0Whq+LDWnJEcBcRXWcr5tgXFKpCC45/hpofSMv8MVpYYNwEqO/vMi9CjfLvW8GEUzf9qxNeH29E8N6ezJnBdysayw0J1sBRC8wadhsdIX1OVUMn3v+3cae9fMqG93BINh6mzd2cnwsNr7hzrlCdEeTmWGv1vmTAKtWBs/CVzfmRN8LfFBovlPn/Y51pDMrs4uLs34dXmvH4VqVN8mFXKCxC6NgUF6GeQ9I0bWt+VaSs5eDXotVNbX5PPBWZaIgseb6SiC0TqNQyEDJUUNJgi2tSqjlkhdmfWlUu4b9HL7vv5XvHdCJb5o1/Evw4grULIsBIwDXkrmK3k67oNOCpidie9f1T/kkwtkUjg1qb826gIR5sZ2pQo+M9VWmRG6saOB6cnJ93Q1s67l9RObvOOvdPfKJ75jCgT0GKVU32Ae1VwnpjSXAilSlMdmM39Fj72temkMux+Z/e+AQhnUNuddUAtOLdixVRaaxvJTJfMawblGmJ7QCg9i38GS1fVlTCfTW2k8pLfWiN5zJaYPZ1eOgHf8nLudAs+/4bIoYtR7aVAKdrRaWcglPHiE2wzusNFk3W2KQMYC/rlGSmBL4UYA5cwn81CM13xo9qh42CuHIlg1fr6oCs4j876J/O8TdKD2A+Hvp7TWrT+FM29VzhkTPglo3Rw6u3KWhnfLWQT8q1HTg+kgC+g8faowi8OcqAKOgdOxevf0MqE01w+pc4a0oYs43RozmvlebfqTmHWO5YGtcxjxxmzmajX9r87jZC9RdkkDNJNHHu+tV2rblMzXAlkCNAXv2qTibm+6356NzCB3skLtco4bOtOOEl3XhQkzo0C2OtCajSDPIWq17bYX56jDRuO7rnbaOF1qMS+Qtu5i8H01YHXOVRhqHfQF/Y05Su9QHi2+0Q51bewoTDWbSQuFjUdzGMb5bw3h40U9fjloQfXBiN0DOD4n4TfYP1QFpWr1QGpbLrSe39AvrMbkzP19fExjWc6QtYDdHCG00vDDwrmQEGBfQn1Chr24060j2VBETLSi95pmUL/ivfOqBrm3b5X/hVQttGEF7sUiyZH9TRx/R3+QTIxVgf9ee95rgK+o4kdOlNP6mJ2Sgho6MRt8vzmGc26ND3kYD3wEVwKKVTgWSgH2AGhtyqbFkW8gJ6xc6KRTUKDN0FdYsYPwS182EQujoIAWZwGY8mEhtSafJCKCrhtRTO5YLCrnBAtlT0lNVgFlueWmuEfJPJHcRgvDCIwvJffB3R/ye5l1A2zFO9KXvmbzQewQ12s9xrO0GVuW5GBY9FvwjEOL1F3f6DMjkx5KkPEkFJvg9xL9Z/OdXD1rNSqQ99oqd8jrSHNC76zyiPBt1JSNmWJKwn0IAqAPdXazJfchzKFzYkoniTUjcfP7cHguEVqMqL0q8zqLCXrnuoa4++MMH4Nb0yBbO/h77hh4CQ9sV/pa9AAV6UFAcKgoqP2QQk0gDbg3LZK/aRuCW8vB0/Q06d480YTf66hzg/wx6khheDARDvGEm6ckpdgj0/e3LHWrHuiyAg4ygzqxLUEokTxC/48V6Lxa3A0M7Rh5s4LAPa/h+JwlK5gLUa/iAtbyF/L0f6a/XuFSO+ldr1iXQSsyA6KDIAyFJdqZHGEg37hwaNUkzdvIi4YG/l7HKfPWQJKy1ZQsz3pr04IpgfTi+yygp5RJOFui39dQC9gFFD+xmKLUBVgZydmPHUoKESjvj9+RDWqiTc/Hfat0LenksniMZYM8E00DjpZLSIP4/7CfldRtycQwdtA7wo7JxDDBBOjar8BOQDAT1bsaBOEFGluNI7NRAQTQ7HFHbvfj/ZBUYyHaDvUYnLbMhvPfIpl2azpsT59yVX5gLrozazslRyM46+XDyCpjCdmIVwBLaD15ky3Zzj3sth0Kqa3rw/qbLHs5NVEDMOkfdzFEBYvRm6mIcNWm+6yZfBlKjLGIqXX+S9ISKAd+ohI0m+6gdi/ILi2DAxpZFkPd/2NAjZ0OUhL8wesUqgFGOam2GbDfYa5AtGscannW637jSMCUYNpnzpqDSaCnhdFawBsjgukogrxDABz/uqSeNNEqN+GlPUnw/vmh5nQqlAcE0WT8Ryi9vG5TUiYDtyPp2ESpA3+MoIEcgkodWM5Mexv721xhkHWAMp9g26gBHqVZ9sBzEZ5NsiCu4Gf+NLo78IBAGB2eTurLE8OYRe8wAxefHXfip28b+SxJyOQYzw/f2gerlVMsW06PoFcjHrWMVwHiC5Q1XFponGY3O9cmPHihvJ0Ex1VUCbKMap+jaW75I6qKUiVBOJNhQolgWSOqwk75/yEMCfz+68t3WncVJdseCV+fuibdUA3omNTfio8s8uZ1Ox12p7FamCojQmJWsAtBT5IDI/HdSi7Zy82h8+LTgcI7mFc/UeklNqwK3ghNAPvbkPt8tlwCxH8G2p7IKGJJ+49+hdA91Gogin2AmK9gyt3pN8Bd0N3VoEVafhiozZYN1BXMhUE4U8M8b2SZA8V/4N/pEYDX3WG02Bnx/FioETfDxyQkrxJpLjbWQWIxUKo11D3EjVUELddf8MxEP7BCf9gegaJhL2GtPlqQMIwb0tCFGSnPSo6dF7i5dnn8mrU25hRAGLkpUCC24Wi2a2I8YLbRWLILR3B/1ZMGtw9COyNHd2WEPqhEovSpBqJSBw3pQqgv5sv6qAtMNR5QH12KkkyHPFKFgzMaR7MBjhhKW1j66sCEZ+cRRfNtfKozrCARwVSqvYOG2YhEtSPg0MRmCH0I+6tGfG5LAbHphQd0Utxml3ZidHLiSGsivnzgKs4fTczwIpUDCUnHhG8Z1sdiVCh0BfOiDPkAM2ty5SSyGyGoiTnhVqvsMYjr8TEh7o2CwRhXHRo2vNplAKrBPfqYCFxpBRHYH4a4vgsYBXVl39uZNc9vi0hkgwwQr28s+hj2vbBEB3LBVPacAw23F1AH18iys7Ca7RezycWafdyzYoxlb5QXfLiRKdJ3M5qjYLTX4befm94SBlsLjrqkC0l7ATPgqyheI3kQ+Yrv1FFjJN4qRoh6ueMD4SOmNtFLvmv8IhgHuTaxQUngmnq4GbNGBB27cESoEwufLViXz7t8JsVCxgTxyctgxXHNayI6iKKKIHZvRjFul7qCwK62xIhUI+GfUWLHQgHTgPY/VN442fC3Fe32NAiU+RV4+wl8g2BeTce7T+x5jXLtqw9k/yMJWwyvhmb76WtKQwCZKViGLVbLkr+1XgpZ0z7JFcI2Is6NoDLYZj+ri/oeqMwx4Wk0lCVB9VNBUGvOYfNg/i5KITYay5bYTrLkDlefVhHseHGRpASJ3fzVjzdVNaMXBrj7DhMH7WH5hDKR/gqVSXlvOUoLnmnJEVPiLDrlBxHR6rK87yRyxghqH/UTmTRjvozt2obXcrEApj6FZa70kTutXybxQW9fCDaZsoAiDlxhHUpoRsiWLbU9LTptS2hV3CN+ZXZ82Ncy9tbE8M3DrT6/eK1rBAM1GWBvcvw5K77NFJ8gHMJbLzIDozV4yArQzqbQjrz9pHZuKEkhlasx6b34q7nV7k++UQVLq5IuwB0bN9IIqGFvJ2eGoBPHdtBLhM4dIBCmFK8EEKjtinszW7nYixWGHLT2hvcl1L5RNd3jkQJuOe43UFCMBlpKOsl6j66w79/ceWNoIVC8PkwJLHCzUnfshLQ1PaTGfYVyKMADdxq5CWDvFipGXq1H8abr3Nh+VjjdIzHkloAdhlDBeVvvZZLaTeokQi9sT80yGcAioDbRU4Zh9yVgyndbhVnAE6NCz7RjvmVe/Lmdo/UQaJc6y5sOKf9DUIvqUubgjlBqUOjZlnVGrFgFlLDUmCW4znXWNPTbmKz82CFTpY+wMSQXGXJt96c2gKndp2O/cYGSg9Z3bPEQiBjghkXLrhh0ufrZ3K8h6R9DaZHmi77PuJw+IxhqlvGxFbBTA8i1fewcf2BQaukecPNG5tLKvbvEQiSSW4tnzpdjTpWXdo57RgBkMzSlVx6XWxlf6/HlBQgXwuutXYuKYkqJ0EWSgwaK1Tx2vxmLxGZcKPE6evbfIlSW1AJJg2QcEUCvzMknwM303fl7TZhKxKRGpCOvUTzzsg7T4CFhsO9TbaVaKLlPO+1nbxkpmnjNKsGOFn/ijPcxtqZg6iIvPxAWWfLaZmzh+Mrnio9UQY8xUgciDfIYWgo8fauuk6W2SOtC5Rd4uJinYq9ySpQ36KrUVFTjyeFaid2Qs39wIQJi0Oi1bCUyvXGwZ+j2nP0t5V45+0C6xBQTg0Ta5nplKr3E9g0b1yWkRX9KzEn29xoLxCoyA1yIfnzGDaEBXbHyKF3BHLuwk+jsDs70WFPxl3s/At8kZqVMQ6PuIG/WGwgjIgvJK12RLnziKvbeCVrENvwVHvY/v2l30t4/b4AtrsbSZTnymWfaI4aAR8NliWqg35nTIli/Oee7oY2bgrrULLgD0I98eZka2b9zlX0qAg/O1ayFDd1NqTLPqOFEmGwGaBBv5JxfF1+yIf+dWAdEMXo3XWacR+ViHO96uETXg6k+FrXXmwfNy8OLS82DDu1MECoXCnvgxLN9f36jhCTLAJNUFWcBc+83Hy5kXzVikz62pXUSe5yiPZy84HTTnGlqeZ4XX82XhjaWm0A7hN40Ya0kR8SL4Sqy8InEj92WntqDWMDpk71BP2IRsJyNlqhy1fNyopWUXG3Z6rr3cnDaWF6TqHBiTD+9WtJAKCFXlBzMZ3NypIEfGwfotFtVPtBmuemCmsQyKnt1qbrCppFXY1Os7Q0yrAN9vtv5KHZ9NLo8xjivv183iU2yRYuRMC5E+Nd1xIoNpgPrCCUzP3u8/XCVVYMTPcFuK+zEWUtRjX3cfJKKl0xW7+AdOXlTCvKrFcxb3pR2SsVCwwrQKbLR1vJgHLR9tjtghc7n6EVXDYP5vRqO8y02BpBprK2BKtVamWFcFDeATAVwF2Eatixg2FCH8B2XAAfub1hBPQG64yfB4OOe2q2VmDCsilRMN7FvJGnXy9sKwblpoxV0FGeI80El6GkpgT/UfOoajYJFBGKtOcwBJV16ehK8uI+VY8Xa4s7a1y/gVD/wVtf1LSApVhaZSiAZCwDgX6Tnd2M4PNbE+rVU3YaIbv5RMyrtJFYhU3ccIiIK+cxfRwRDJ9Q+PYeHCNZ67ZbGgURXbOGgRZa0aCBWPtkNXIWp5i0jN75JOh1wC8hwpw+YSryLOQac76I96vVF/0G2xWAbMQ3XnicRe3iGlAj47nFBWcJv6jRxBpv56Vuv7+mRsRMQsfN63uxc7w/FyPuy2KGTt1m982CQQEsWo0kHzLl1qtEh4gTmTBfIeSofHKMasABLoTV1787wetLc43p5W6bmv7wAeRbX4rhiFyUtxLnCIQiBFLz5ebACPKJQ8XjcYG8vVTZyAfbiHm6UduOP55Jv93sv3ZD52DZNoNlR0zwvLqHn62z22zlKM1WyA6OCFKmsWS4HQ4EX45ivotZ+MNMeGFR9ye93sDX1UQL559j2Y2Xga7M9SYSV87lNUvQCZXlkMTjoLl1n84JhSHloakppzGptPofM/lvldUgAIY5vs9AOLyW19quoaQQUUb0qW+IuBJIfmNrtnNg2AdS15v+/AtpYJEjYKQjFDcVsaKlSH+KQQ4wSmrByrClcGiy04MCiDcyzyd0A6y1lzCLneq0R239Lh36GpXPtBvyRzmQmcIr1Tn1eF4VLctCGme0qQ2IEcSPWAIvPp20L1tYpKjIOSTGpdcEN7NY8wSlnnW+DQPkqvu0nX6ej9fmTHkIIbn2F8D9RaEgPdSXr3zIj99Kn2hk/GgOF6qb0svX62CIlDs7Zg+zPZMSTQ9YXbf5X8jlU+Uodgxa1lHsEu14NF8dBkgEM7LC1M0QJyeLmFE+I4ylnS0ffE0e+LmuyW5hZz7g4OCsu6emqGDaA9haUztljnwVExsWnf+a0cSGeu1q90oB088pzn/lK6rhp9m5ryeYXCTkI6lMglWojRMf0DOuLoe+3U5IQlqjHlKrL+LDPbMK9lBcChLT+jMq57jmmOP3cS3BXRL2zU/y8++5I/NEHkvu9vhviS70XyQOtFSy8mI9AisznSr+uiY0iseumdeP+bHrD0xXlRwSkxbCL4Uqi4eKsaG1A98J1s/sGOtoZ9JVx28mtMYQCtlHjoFNeC/12+6aOp1ikA0aHSDTv8kElT/AwrEiTp2O6B2HmyaGlRIL6iqGrKmrTKN3V0bmpz0Ko/B7bUBKh7SNviGOIK9l9bAdzn/ekZUlu8t88zCjUEw7RaVo2lkfI6gpUWQHpBoTjSZl3th2plTMSyVA75DKssmAhyi/tIx9SCIQ5c+XpmcRQhF2zq2EpxUl+zWU8qk8ZhBEVQ5FbNAl+gVZDA5a2QY5AVOLxqZSRUYCDWGjed8aOtSDGTev8LF0w1g+zXcM9FTQLpFxYhPoIWsZVVQOcuoPwHEMqAKw006fBY4+0YbaXJC4F+BQnghP1RwWcEa+0Rh5eECkx5FrBr4Uc26cmSbsMBlkXKNc+zYb2CFWBQV1rE2JW7d5dsfspnjxetrH6hpFr+CtxwQaJn5cyMVpHAV7zGqwrk4yjnnAYVxOaaz07QGZf5mXuuhrGkPR19iK+raSSM35sdrvlAFYBR6R1IALV+qTkH3V3O4zosHzzmkTy2ky7jJBJuugRA96sehEPDxJSvc+UaUPEZxdhkzeCLfujmnnXZbIYy43+1t94zibDO8KEKAFXjqVCDg+HSIK6VcSoTJoNTRuNfOcuO5CNTy2DXkIB0BhBfRFReZVRH4tCfBHps0/EqObRBXnWnylltbuzTlYFcwI0bq13aXPxFnjyXWnSCKFQ4p4Cb+CTKHK7ZSLavYpjVJSBtGOJUsNVfGe5Jv/CQg74PVdDX4vncMT+et1IaSYXi+qGwshdD58/oMS8Itrs/jCTwJsHquL61hTh+zS9EU+1CjRC4VWOBLTrNzyxteV+MPsyLBdWwrTIyh2qMCHk0yIzY26vl/QDT3GhYDaidiivSIiVwKsxpAEOFyhBNobS+KwZDTTOChW1TnDNiqb36ngZ01JCmUCLb+m6AffyK+qh0AFHfEVOU5bqwEONDUy1V9EcNGMwbppnVzt8Z8/2RQelrcS0gdJrqZu0s/JOAeUFTioW6qvyUGabjbqnIYM8e8u0OFgXa3x04bUew0slpKphsn4a5KCdGm1i1MrtO2wK6gcalhllVJ+VaVnkqBb0m+kS/sd36liAM5S24V3TU7dQsOOCYjQM9EwvS7R8UjXGs6Q9Xf8Wr+NtEKDFNIgPtbw08tcYyobnDNp7E4ctdDqr5WmUg024lwmI4aDFnmYkwwGBVirfqgOc2+G0vGZDBtLJIHQAHacYCfX6EEOO4Ka58KMe2TU8A9UAp9C3a01YZ91blCuc5Oy3J85TSeRCv6pJNZRgtxxeY82/6EyGIzHIFkIBq7qUKyLxr/tpxPjYV8qO32Ge8HlhBi9sCAatKRFYJbKQqT4dkYWf9M3jCmgfuv3uNFrT7TDg0p3HIsnM8qiUR5JbgthgIY0DVseGmJS9vZMzWdQB+5fIDP8eiRyIYNjItKzc+wYDV/u2RHMBpqh85hIWtbjjXL7h0Iu90ySlc99mIrbPf1wXURT50Ck3/was6NaBHI7PLzYC3rfIB2KHZTuDOe/q9dkwMigfGbivSMoAGfOZcPsSynjvsRERwWHSf3mLoYr9EMPzUUVQI41jDzbqRE30WT4ne28rjYRnOtvUUI4V+5NAelcoZvTC6453iuG25QuMzUTADdsrWSTkmsF0STslmlm1zqsEQOZTXh84kTGEAh3IpyWC0P2qOV7YmYNwGK+xG9PrUfrm1AHOW4oalG1jHFjuRUmFNxKZ5oXB2eG9qrWNuRU5nZ82KhT73I+V+GmpVhXVDYtyPgpTXbj1b4aUmS0HXd9vN7gGYuOzkypX66ejjZlHcd7TnZ44nLsHIPMEqwtfP07IDgyEwvfDnzNTDqGSTEWMa1mVFxq6NrTh10dHN5QrXMHNcLdutXp2JUsRHrVVU7lVzgjo3touuPnMNw51N6hemIhHsqp8TMbt+YsbxDyEiRpeKAcG4feqM+j+D/qJSVtfxI3+z/O0A8GH4UXBR9GljxiGszxzM/SfBjkG9lhObifeIHKf9awzwV+Gys7D3byh3313u2HrYPxf/Pg6X1c+3lqFn4spAN5YslT6E1cjGvw+6f2erQR+rzT5wx9P5fDp1zeXpzniHc9/PPnQe+T8LPXf5fGhJPFaWOf37fN8bdHvfrml73tLb+8FM7/1fDP1/+A//4R+G/wGUrnE0d70Cg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5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Cataracts are a major cause of blindness which results in opacification of lens.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From literature we found that Several systems were proposed for detection of cataracts or lens opacity LOCS-,LOCII,LOCSIII.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proposed methods were grading based and need subjective analysis approach.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dweye.com/userfiles/image/catar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39"/>
            <a:ext cx="7219948" cy="57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16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and Cataract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12476"/>
          <a:stretch>
            <a:fillRect/>
          </a:stretch>
        </p:blipFill>
        <p:spPr bwMode="auto">
          <a:xfrm>
            <a:off x="1018309" y="2009268"/>
            <a:ext cx="3083479" cy="35607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00600" y="2110606"/>
            <a:ext cx="4665344" cy="3812379"/>
            <a:chOff x="6367" y="208"/>
            <a:chExt cx="4429" cy="344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367" y="208"/>
              <a:ext cx="4429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367" y="1073"/>
              <a:ext cx="4429" cy="2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en-US" dirty="0"/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8" y="245"/>
              <a:ext cx="3571" cy="3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2057400" y="5738319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1986" y="5745413"/>
            <a:ext cx="187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Cataract image</a:t>
            </a:r>
          </a:p>
        </p:txBody>
      </p:sp>
    </p:spTree>
    <p:extLst>
      <p:ext uri="{BB962C8B-B14F-4D97-AF65-F5344CB8AC3E}">
        <p14:creationId xmlns:p14="http://schemas.microsoft.com/office/powerpoint/2010/main" val="235580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6" name="Picture 2" descr="C:\Users\Irum Shafique\Desktop\Untitle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277" y="1333500"/>
            <a:ext cx="530572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01401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Almost </a:t>
            </a:r>
            <a:r>
              <a:rPr lang="en-US" dirty="0" smtClean="0"/>
              <a:t>50% of </a:t>
            </a:r>
            <a:r>
              <a:rPr lang="en-US" dirty="0"/>
              <a:t>people over the age of 40 </a:t>
            </a:r>
            <a:r>
              <a:rPr lang="en-US" dirty="0" smtClean="0"/>
              <a:t>years in Asia are </a:t>
            </a:r>
            <a:r>
              <a:rPr lang="en-US" dirty="0"/>
              <a:t>suffering from cataract disease </a:t>
            </a:r>
            <a:r>
              <a:rPr lang="en-US" dirty="0" smtClean="0"/>
              <a:t>or vision fading, </a:t>
            </a:r>
            <a:r>
              <a:rPr lang="en-US" dirty="0"/>
              <a:t>which </a:t>
            </a:r>
            <a:r>
              <a:rPr lang="en-US" dirty="0" smtClean="0"/>
              <a:t>are  </a:t>
            </a:r>
            <a:r>
              <a:rPr lang="en-US" dirty="0"/>
              <a:t>growing </a:t>
            </a:r>
            <a:r>
              <a:rPr lang="en-US" dirty="0" smtClean="0"/>
              <a:t>drastically  </a:t>
            </a:r>
            <a:r>
              <a:rPr lang="en-US" dirty="0"/>
              <a:t>in </a:t>
            </a:r>
            <a:r>
              <a:rPr lang="en-US" dirty="0" smtClean="0"/>
              <a:t>world. the conventional methods needs heavy equipment and consultants our proposed algorithm is robust and provide effective and quick detection of cataracts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 better approach towards detection and classification of cataracts.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Color Based Features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Better Classification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Robust Algorithm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 Of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8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Irum Shafique\Desktop\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0145" y="-152400"/>
            <a:ext cx="12192001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Rockwell" pitchFamily="18" charset="0"/>
              </a:rPr>
              <a:t>: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Literature Review:-</a:t>
            </a:r>
          </a:p>
        </p:txBody>
      </p:sp>
    </p:spTree>
    <p:extLst>
      <p:ext uri="{BB962C8B-B14F-4D97-AF65-F5344CB8AC3E}">
        <p14:creationId xmlns:p14="http://schemas.microsoft.com/office/powerpoint/2010/main" val="4664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59491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Our method consists </a:t>
            </a:r>
            <a:r>
              <a:rPr lang="en-US" dirty="0"/>
              <a:t>of three stages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Preprocessing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</a:t>
            </a:r>
            <a:r>
              <a:rPr lang="en-US" dirty="0"/>
              <a:t>Extraction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3454</TotalTime>
  <Words>505</Words>
  <Application>Microsoft Office PowerPoint</Application>
  <PresentationFormat>On-screen Show (4:3)</PresentationFormat>
  <Paragraphs>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             Project Title:-</vt:lpstr>
      <vt:lpstr>          GROUP MEMBERS</vt:lpstr>
      <vt:lpstr>Research Problem</vt:lpstr>
      <vt:lpstr>PowerPoint Presentation</vt:lpstr>
      <vt:lpstr>Normal and Cataract image</vt:lpstr>
      <vt:lpstr>Motivation</vt:lpstr>
      <vt:lpstr>Scope Of Research</vt:lpstr>
      <vt:lpstr>Literature Review:-</vt:lpstr>
      <vt:lpstr>Methodology:-</vt:lpstr>
      <vt:lpstr>              Flow diagram </vt:lpstr>
      <vt:lpstr>Preprocessing: </vt:lpstr>
      <vt:lpstr>Feature Extraction: </vt:lpstr>
      <vt:lpstr>GLCM for Feature Extraction: </vt:lpstr>
      <vt:lpstr>Feature Extraction Using HSI</vt:lpstr>
      <vt:lpstr>Classification:-</vt:lpstr>
      <vt:lpstr>Results:-</vt:lpstr>
      <vt:lpstr>Limitations:-</vt:lpstr>
      <vt:lpstr>Conclusion:</vt:lpstr>
      <vt:lpstr>Future work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Anum Mehmood</dc:creator>
  <cp:lastModifiedBy>Irum Shafique</cp:lastModifiedBy>
  <cp:revision>220</cp:revision>
  <dcterms:created xsi:type="dcterms:W3CDTF">2014-08-17T07:17:55Z</dcterms:created>
  <dcterms:modified xsi:type="dcterms:W3CDTF">2015-01-27T09:37:20Z</dcterms:modified>
</cp:coreProperties>
</file>