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317" r:id="rId26"/>
  </p:sldIdLst>
  <p:sldSz cx="11998325" cy="7559675"/>
  <p:notesSz cx="7559675" cy="10691813"/>
  <p:embeddedFontLst>
    <p:embeddedFont>
      <p:font typeface="Noto Sans Symbols" pitchFamily="2" charset="0"/>
      <p:regular r:id="rId28"/>
      <p:bold r:id="rId29"/>
    </p:embeddedFont>
    <p:embeddedFont>
      <p:font typeface="Trebuchet MS" panose="020B0603020202020204" pitchFamily="34" charset="0"/>
      <p:regular r:id="rId30"/>
      <p:bold r:id="rId31"/>
      <p:italic r:id="rId32"/>
      <p:boldItalic r:id="rId33"/>
    </p:embeddedFont>
    <p:embeddedFont>
      <p:font typeface="Wingdings 3" panose="05040102010807070707" pitchFamily="18" charset="2"/>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099" autoAdjust="0"/>
  </p:normalViewPr>
  <p:slideViewPr>
    <p:cSldViewPr snapToGrid="0">
      <p:cViewPr varScale="1">
        <p:scale>
          <a:sx n="46" d="100"/>
          <a:sy n="46" d="100"/>
        </p:scale>
        <p:origin x="14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17200" y="1009440"/>
            <a:ext cx="5943600" cy="373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notes"/>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82b93b3549_0_6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9" name="Google Shape;209;g82b93b3549_0_6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82b93b3549_0_7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7" name="Google Shape;217;g82b93b3549_0_7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2b93b3549_0_8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5" name="Google Shape;225;g82b93b3549_0_8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82b93b3549_0_9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3" name="Google Shape;233;g82b93b3549_0_9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82b93b3549_0_10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1" name="Google Shape;241;g82b93b3549_0_10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82b93b3549_0_11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9" name="Google Shape;249;g82b93b3549_0_11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82b93b3549_0_12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7" name="Google Shape;257;g82b93b3549_0_12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82b93b3549_0_130: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5" name="Google Shape;265;g82b93b3549_0_130: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2b93b3549_0_13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3" name="Google Shape;273;g82b93b3549_0_13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82b93b3549_0_14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1" name="Google Shape;281;g82b93b3549_0_14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border-[disesuaikan kebutuhan], misal yang dipanggil adalah properti untuk bottom maka dipanggilah border-bottom.</a:t>
            </a:r>
            <a:endParaRPr sz="1200">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2:notes"/>
          <p:cNvSpPr txBox="1">
            <a:spLocks noGrp="1"/>
          </p:cNvSpPr>
          <p:nvPr>
            <p:ph type="body" idx="1"/>
          </p:nvPr>
        </p:nvSpPr>
        <p:spPr>
          <a:xfrm>
            <a:off x="817200" y="5096520"/>
            <a:ext cx="6035040" cy="4487040"/>
          </a:xfrm>
          <a:prstGeom prst="rect">
            <a:avLst/>
          </a:prstGeom>
          <a:noFill/>
          <a:ln>
            <a:noFill/>
          </a:ln>
        </p:spPr>
        <p:txBody>
          <a:bodyPr spcFirstLastPara="1" wrap="square" lIns="0" tIns="0" rIns="0" bIns="0" anchor="t" anchorCtr="0">
            <a:noAutofit/>
          </a:bodyPr>
          <a:lstStyle/>
          <a:p>
            <a:pPr marL="216000" lvl="0" indent="-216000" algn="l" rtl="0">
              <a:spcBef>
                <a:spcPts val="567"/>
              </a:spcBef>
              <a:spcAft>
                <a:spcPts val="0"/>
              </a:spcAft>
              <a:buClr>
                <a:srgbClr val="000000"/>
              </a:buClr>
              <a:buSzPts val="540"/>
              <a:buFont typeface="Noto Sans Symbols"/>
              <a:buChar char="●"/>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82b93b3549_0_16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9" name="Google Shape;289;g82b93b3549_0_16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82b93b3549_0_169: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7" name="Google Shape;297;g82b93b3549_0_169: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82b93b3549_0_177: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5" name="Google Shape;305;g82b93b3549_0_177: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82b93b3549_0_18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3" name="Google Shape;313;g82b93b3549_0_18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2b93b3549_0_19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1" name="Google Shape;321;g82b93b3549_0_19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r>
              <a:rPr lang="en-US" sz="1200" b="0" strike="noStrike" spc="-1" dirty="0" err="1">
                <a:latin typeface="Times New Roman" panose="02020603050405020304" pitchFamily="18" charset="0"/>
                <a:cs typeface="Times New Roman" panose="02020603050405020304" pitchFamily="18" charset="0"/>
              </a:rPr>
              <a:t>Referensi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diakses</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terakhir</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melalui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websitenya</a:t>
            </a:r>
            <a:r>
              <a:rPr lang="en-US" sz="1200" b="0" strike="noStrike" spc="-1" dirty="0">
                <a:latin typeface="Times New Roman" panose="02020603050405020304" pitchFamily="18" charset="0"/>
                <a:cs typeface="Times New Roman" panose="02020603050405020304" pitchFamily="18" charset="0"/>
              </a:rPr>
              <a:t> pada </a:t>
            </a:r>
            <a:r>
              <a:rPr lang="en-US" sz="1200" b="0" strike="noStrike" spc="-1" dirty="0" err="1">
                <a:latin typeface="Times New Roman" panose="02020603050405020304" pitchFamily="18" charset="0"/>
                <a:cs typeface="Times New Roman" panose="02020603050405020304" pitchFamily="18" charset="0"/>
              </a:rPr>
              <a:t>bulan</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Maret</a:t>
            </a:r>
            <a:r>
              <a:rPr lang="en-US" sz="1200" b="0" strike="noStrike" spc="-1" dirty="0">
                <a:latin typeface="Times New Roman" panose="02020603050405020304" pitchFamily="18" charset="0"/>
                <a:cs typeface="Times New Roman" panose="02020603050405020304" pitchFamily="18" charset="0"/>
              </a:rPr>
              <a:t> 2020.</a:t>
            </a:r>
            <a:endParaRPr lang="id-ID" sz="1200" b="0" strike="noStrike" spc="-1"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2a9993e53_0_14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g82a9993e53_0_14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2b93b3549_0_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1" name="Google Shape;161;g82b93b3549_0_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2b93b3549_0_1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9" name="Google Shape;169;g82b93b3549_0_1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2b93b3549_0_2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7" name="Google Shape;177;g82b93b3549_0_2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2b93b3549_0_35: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5" name="Google Shape;185;g82b93b3549_0_35: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2b93b3549_0_45: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g82b93b3549_0_45: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82b93b3549_0_55: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1" name="Google Shape;201;g82b93b3549_0_55: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257193-2205-4B30-B559-E07C094366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
        <p:nvSpPr>
          <p:cNvPr id="7" name="Rectangle 6">
            <a:extLst>
              <a:ext uri="{FF2B5EF4-FFF2-40B4-BE49-F238E27FC236}">
                <a16:creationId xmlns:a16="http://schemas.microsoft.com/office/drawing/2014/main" id="{26867F2F-6375-469F-9B2F-C4F560497541}"/>
              </a:ext>
            </a:extLst>
          </p:cNvPr>
          <p:cNvSpPr/>
          <p:nvPr userDrawn="1"/>
        </p:nvSpPr>
        <p:spPr>
          <a:xfrm>
            <a:off x="0" y="-1"/>
            <a:ext cx="11998325" cy="163629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05157522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6540" y="671971"/>
            <a:ext cx="7965555"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44438" y="4003828"/>
            <a:ext cx="7109759" cy="419982"/>
          </a:xfrm>
        </p:spPr>
        <p:txBody>
          <a:bodyPr anchor="ctr">
            <a:noAutofit/>
          </a:bodyPr>
          <a:lstStyle>
            <a:lvl1pPr marL="0" indent="0">
              <a:buFontTx/>
              <a:buNone/>
              <a:defRPr sz="1575">
                <a:solidFill>
                  <a:schemeClr val="tx1">
                    <a:lumMod val="50000"/>
                    <a:lumOff val="50000"/>
                  </a:schemeClr>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27788"/>
            <a:ext cx="8460106" cy="1731695"/>
          </a:xfrm>
        </p:spPr>
        <p:txBody>
          <a:bodyPr anchor="ctr">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33262" y="871246"/>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751742" y="3181894"/>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latin typeface="Arial"/>
              </a:rPr>
              <a:t>”</a:t>
            </a:r>
            <a:endParaRPr lang="en-US" sz="1378" dirty="0">
              <a:solidFill>
                <a:schemeClr val="accent1">
                  <a:lumMod val="60000"/>
                  <a:lumOff val="40000"/>
                </a:schemeClr>
              </a:solidFill>
              <a:latin typeface="Arial"/>
            </a:endParaRPr>
          </a:p>
        </p:txBody>
      </p:sp>
    </p:spTree>
    <p:extLst>
      <p:ext uri="{BB962C8B-B14F-4D97-AF65-F5344CB8AC3E}">
        <p14:creationId xmlns:p14="http://schemas.microsoft.com/office/powerpoint/2010/main" val="15185805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66575" y="2129659"/>
            <a:ext cx="8460106" cy="2861014"/>
          </a:xfrm>
        </p:spPr>
        <p:txBody>
          <a:bodyPr anchor="b">
            <a:normAutofit/>
          </a:bodyPr>
          <a:lstStyle>
            <a:lvl1pPr algn="l">
              <a:defRPr sz="4330" b="0" cap="none"/>
            </a:lvl1pPr>
          </a:lstStyle>
          <a:p>
            <a:r>
              <a:rPr lang="en-US"/>
              <a:t>Click to edit Master title style</a:t>
            </a:r>
            <a:endParaRPr lang="en-US" dirty="0"/>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5408988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16540" y="671971"/>
            <a:ext cx="7965555"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6573" y="4423810"/>
            <a:ext cx="8460107" cy="566863"/>
          </a:xfrm>
        </p:spPr>
        <p:txBody>
          <a:bodyPr anchor="b">
            <a:noAutofit/>
          </a:bodyPr>
          <a:lstStyle>
            <a:lvl1pPr marL="0" indent="0">
              <a:buFontTx/>
              <a:buNone/>
              <a:defRPr sz="2362">
                <a:solidFill>
                  <a:schemeClr val="tx1">
                    <a:lumMod val="75000"/>
                    <a:lumOff val="25000"/>
                  </a:schemeClr>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50000"/>
                    <a:lumOff val="50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33262" y="871246"/>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751742" y="3181894"/>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369865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4905" y="671971"/>
            <a:ext cx="8451776"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6573" y="4423810"/>
            <a:ext cx="8460107" cy="566863"/>
          </a:xfrm>
        </p:spPr>
        <p:txBody>
          <a:bodyPr anchor="b">
            <a:noAutofit/>
          </a:bodyPr>
          <a:lstStyle>
            <a:lvl1pPr marL="0" indent="0">
              <a:buFontTx/>
              <a:buNone/>
              <a:defRPr sz="2362">
                <a:solidFill>
                  <a:schemeClr val="accent1"/>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50000"/>
                    <a:lumOff val="50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706157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2386795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41103" y="671971"/>
            <a:ext cx="1284017"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66575" y="671971"/>
            <a:ext cx="6947997" cy="57887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450087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x">
  <p:cSld name="1_Title Slide">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6898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43"/>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0032440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5234-B47E-463D-BC3C-C500248D0434}"/>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C970B030-9895-41A5-AB41-34D7EE8D579C}"/>
              </a:ext>
            </a:extLst>
          </p:cNvPr>
          <p:cNvSpPr>
            <a:spLocks noGrp="1"/>
          </p:cNvSpPr>
          <p:nvPr>
            <p:ph type="dt" sz="half" idx="10"/>
          </p:nvPr>
        </p:nvSpPr>
        <p:spPr/>
        <p:txBody>
          <a:bodyPr/>
          <a:lstStyle/>
          <a:p>
            <a:endParaRPr lang="en-ID"/>
          </a:p>
        </p:txBody>
      </p:sp>
      <p:sp>
        <p:nvSpPr>
          <p:cNvPr id="4" name="Footer Placeholder 3">
            <a:extLst>
              <a:ext uri="{FF2B5EF4-FFF2-40B4-BE49-F238E27FC236}">
                <a16:creationId xmlns:a16="http://schemas.microsoft.com/office/drawing/2014/main" id="{F61C273F-D276-4762-88AC-872DC714832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2BC1592-F8D2-45DA-B708-2180B25CB55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pic>
        <p:nvPicPr>
          <p:cNvPr id="6" name="Picture 5">
            <a:extLst>
              <a:ext uri="{FF2B5EF4-FFF2-40B4-BE49-F238E27FC236}">
                <a16:creationId xmlns:a16="http://schemas.microsoft.com/office/drawing/2014/main" id="{A7257193-2205-4B30-B559-E07C094366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
        <p:nvSpPr>
          <p:cNvPr id="7" name="Rectangle 6">
            <a:extLst>
              <a:ext uri="{FF2B5EF4-FFF2-40B4-BE49-F238E27FC236}">
                <a16:creationId xmlns:a16="http://schemas.microsoft.com/office/drawing/2014/main" id="{26867F2F-6375-469F-9B2F-C4F560497541}"/>
              </a:ext>
            </a:extLst>
          </p:cNvPr>
          <p:cNvSpPr/>
          <p:nvPr userDrawn="1"/>
        </p:nvSpPr>
        <p:spPr>
          <a:xfrm>
            <a:off x="0" y="-1"/>
            <a:ext cx="11998325" cy="163629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6204245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65011" y="2382084"/>
            <a:ext cx="4119133" cy="635222"/>
          </a:xfrm>
        </p:spPr>
        <p:txBody>
          <a:bodyPr anchor="b">
            <a:noAutofit/>
          </a:bodyPr>
          <a:lstStyle>
            <a:lvl1pPr marL="0" indent="0">
              <a:buNone/>
              <a:defRPr sz="2362" b="0"/>
            </a:lvl1pPr>
            <a:lvl2pPr marL="449931" indent="0">
              <a:buNone/>
              <a:defRPr sz="1968" b="1"/>
            </a:lvl2pPr>
            <a:lvl3pPr marL="899861" indent="0">
              <a:buNone/>
              <a:defRPr sz="1771" b="1"/>
            </a:lvl3pPr>
            <a:lvl4pPr marL="1349792" indent="0">
              <a:buNone/>
              <a:defRPr sz="1575" b="1"/>
            </a:lvl4pPr>
            <a:lvl5pPr marL="1799722" indent="0">
              <a:buNone/>
              <a:defRPr sz="1575" b="1"/>
            </a:lvl5pPr>
            <a:lvl6pPr marL="2249653" indent="0">
              <a:buNone/>
              <a:defRPr sz="1575" b="1"/>
            </a:lvl6pPr>
            <a:lvl7pPr marL="2699583" indent="0">
              <a:buNone/>
              <a:defRPr sz="1575" b="1"/>
            </a:lvl7pPr>
            <a:lvl8pPr marL="3149514" indent="0">
              <a:buNone/>
              <a:defRPr sz="1575" b="1"/>
            </a:lvl8pPr>
            <a:lvl9pPr marL="3599444" indent="0">
              <a:buNone/>
              <a:defRPr sz="1575" b="1"/>
            </a:lvl9pPr>
          </a:lstStyle>
          <a:p>
            <a:pPr lvl="0"/>
            <a:r>
              <a:rPr lang="en-US"/>
              <a:t>Click to edit Master text styles</a:t>
            </a:r>
          </a:p>
        </p:txBody>
      </p:sp>
      <p:sp>
        <p:nvSpPr>
          <p:cNvPr id="4" name="Content Placeholder 3"/>
          <p:cNvSpPr>
            <a:spLocks noGrp="1"/>
          </p:cNvSpPr>
          <p:nvPr>
            <p:ph sz="half" idx="2"/>
          </p:nvPr>
        </p:nvSpPr>
        <p:spPr>
          <a:xfrm>
            <a:off x="665011" y="3017306"/>
            <a:ext cx="4119133"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7552" y="2382084"/>
            <a:ext cx="4119128" cy="635222"/>
          </a:xfrm>
        </p:spPr>
        <p:txBody>
          <a:bodyPr anchor="b">
            <a:noAutofit/>
          </a:bodyPr>
          <a:lstStyle>
            <a:lvl1pPr marL="0" indent="0">
              <a:buNone/>
              <a:defRPr sz="2362" b="0"/>
            </a:lvl1pPr>
            <a:lvl2pPr marL="449931" indent="0">
              <a:buNone/>
              <a:defRPr sz="1968" b="1"/>
            </a:lvl2pPr>
            <a:lvl3pPr marL="899861" indent="0">
              <a:buNone/>
              <a:defRPr sz="1771" b="1"/>
            </a:lvl3pPr>
            <a:lvl4pPr marL="1349792" indent="0">
              <a:buNone/>
              <a:defRPr sz="1575" b="1"/>
            </a:lvl4pPr>
            <a:lvl5pPr marL="1799722" indent="0">
              <a:buNone/>
              <a:defRPr sz="1575" b="1"/>
            </a:lvl5pPr>
            <a:lvl6pPr marL="2249653" indent="0">
              <a:buNone/>
              <a:defRPr sz="1575" b="1"/>
            </a:lvl6pPr>
            <a:lvl7pPr marL="2699583" indent="0">
              <a:buNone/>
              <a:defRPr sz="1575" b="1"/>
            </a:lvl7pPr>
            <a:lvl8pPr marL="3149514" indent="0">
              <a:buNone/>
              <a:defRPr sz="1575" b="1"/>
            </a:lvl8pPr>
            <a:lvl9pPr marL="3599444" indent="0">
              <a:buNone/>
              <a:defRPr sz="1575" b="1"/>
            </a:lvl9pPr>
          </a:lstStyle>
          <a:p>
            <a:pPr lvl="0"/>
            <a:r>
              <a:rPr lang="en-US"/>
              <a:t>Click to edit Master text styles</a:t>
            </a:r>
          </a:p>
        </p:txBody>
      </p:sp>
      <p:sp>
        <p:nvSpPr>
          <p:cNvPr id="6" name="Content Placeholder 5"/>
          <p:cNvSpPr>
            <a:spLocks noGrp="1"/>
          </p:cNvSpPr>
          <p:nvPr>
            <p:ph sz="quarter" idx="4"/>
          </p:nvPr>
        </p:nvSpPr>
        <p:spPr>
          <a:xfrm>
            <a:off x="5007553" y="3017306"/>
            <a:ext cx="4119127"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D"/>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85096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66574" y="671971"/>
            <a:ext cx="8460106"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9040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D"/>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2048619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4" y="1651933"/>
            <a:ext cx="3793297" cy="1409272"/>
          </a:xfrm>
        </p:spPr>
        <p:txBody>
          <a:bodyPr anchor="b">
            <a:normAutofit/>
          </a:bodyPr>
          <a:lstStyle>
            <a:lvl1pPr>
              <a:defRPr sz="1968"/>
            </a:lvl1pPr>
          </a:lstStyle>
          <a:p>
            <a:r>
              <a:rPr lang="en-US"/>
              <a:t>Click to edit Master title style</a:t>
            </a:r>
            <a:endParaRPr lang="en-US" dirty="0"/>
          </a:p>
        </p:txBody>
      </p:sp>
      <p:sp>
        <p:nvSpPr>
          <p:cNvPr id="3" name="Content Placeholder 2"/>
          <p:cNvSpPr>
            <a:spLocks noGrp="1"/>
          </p:cNvSpPr>
          <p:nvPr>
            <p:ph idx="1"/>
          </p:nvPr>
        </p:nvSpPr>
        <p:spPr>
          <a:xfrm>
            <a:off x="4684839" y="567609"/>
            <a:ext cx="4441842" cy="60918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574" y="3061205"/>
            <a:ext cx="3793297" cy="2848876"/>
          </a:xfrm>
        </p:spPr>
        <p:txBody>
          <a:bodyPr>
            <a:normAutofit/>
          </a:bodyPr>
          <a:lstStyle>
            <a:lvl1pPr marL="0" indent="0">
              <a:buNone/>
              <a:defRPr sz="1378"/>
            </a:lvl1pPr>
            <a:lvl2pPr marL="449796" indent="0">
              <a:buNone/>
              <a:defRPr sz="1378"/>
            </a:lvl2pPr>
            <a:lvl3pPr marL="899591" indent="0">
              <a:buNone/>
              <a:defRPr sz="1181"/>
            </a:lvl3pPr>
            <a:lvl4pPr marL="1349387" indent="0">
              <a:buNone/>
              <a:defRPr sz="984"/>
            </a:lvl4pPr>
            <a:lvl5pPr marL="1799182" indent="0">
              <a:buNone/>
              <a:defRPr sz="984"/>
            </a:lvl5pPr>
            <a:lvl6pPr marL="2248978" indent="0">
              <a:buNone/>
              <a:defRPr sz="984"/>
            </a:lvl6pPr>
            <a:lvl7pPr marL="2698773" indent="0">
              <a:buNone/>
              <a:defRPr sz="984"/>
            </a:lvl7pPr>
            <a:lvl8pPr marL="3148569" indent="0">
              <a:buNone/>
              <a:defRPr sz="984"/>
            </a:lvl8pPr>
            <a:lvl9pPr marL="3598365" indent="0">
              <a:buNone/>
              <a:defRPr sz="984"/>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5277589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5" y="5291772"/>
            <a:ext cx="8460105" cy="624724"/>
          </a:xfrm>
        </p:spPr>
        <p:txBody>
          <a:bodyPr anchor="b">
            <a:normAutofit/>
          </a:bodyPr>
          <a:lstStyle>
            <a:lvl1pPr algn="l">
              <a:defRPr sz="236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6574" y="671971"/>
            <a:ext cx="8460106" cy="4239192"/>
          </a:xfrm>
        </p:spPr>
        <p:txBody>
          <a:bodyPr anchor="t">
            <a:normAutofit/>
          </a:bodyPr>
          <a:lstStyle>
            <a:lvl1pPr marL="0" indent="0" algn="ctr">
              <a:buNone/>
              <a:defRPr sz="1575"/>
            </a:lvl1pPr>
            <a:lvl2pPr marL="449931" indent="0">
              <a:buNone/>
              <a:defRPr sz="1575"/>
            </a:lvl2pPr>
            <a:lvl3pPr marL="899861" indent="0">
              <a:buNone/>
              <a:defRPr sz="1575"/>
            </a:lvl3pPr>
            <a:lvl4pPr marL="1349792" indent="0">
              <a:buNone/>
              <a:defRPr sz="1575"/>
            </a:lvl4pPr>
            <a:lvl5pPr marL="1799722" indent="0">
              <a:buNone/>
              <a:defRPr sz="1575"/>
            </a:lvl5pPr>
            <a:lvl6pPr marL="2249653" indent="0">
              <a:buNone/>
              <a:defRPr sz="1575"/>
            </a:lvl6pPr>
            <a:lvl7pPr marL="2699583" indent="0">
              <a:buNone/>
              <a:defRPr sz="1575"/>
            </a:lvl7pPr>
            <a:lvl8pPr marL="3149514" indent="0">
              <a:buNone/>
              <a:defRPr sz="1575"/>
            </a:lvl8pPr>
            <a:lvl9pPr marL="3599444" indent="0">
              <a:buNone/>
              <a:defRPr sz="1575"/>
            </a:lvl9pPr>
          </a:lstStyle>
          <a:p>
            <a:r>
              <a:rPr lang="en-US"/>
              <a:t>Click icon to add picture</a:t>
            </a:r>
            <a:endParaRPr lang="en-US" dirty="0"/>
          </a:p>
        </p:txBody>
      </p:sp>
      <p:sp>
        <p:nvSpPr>
          <p:cNvPr id="4" name="Text Placeholder 3"/>
          <p:cNvSpPr>
            <a:spLocks noGrp="1"/>
          </p:cNvSpPr>
          <p:nvPr>
            <p:ph type="body" sz="half" idx="2"/>
          </p:nvPr>
        </p:nvSpPr>
        <p:spPr>
          <a:xfrm>
            <a:off x="666575" y="5916496"/>
            <a:ext cx="8460105" cy="742987"/>
          </a:xfrm>
        </p:spPr>
        <p:txBody>
          <a:bodyPr>
            <a:normAutofit/>
          </a:bodyPr>
          <a:lstStyle>
            <a:lvl1pPr marL="0" indent="0">
              <a:buNone/>
              <a:defRPr sz="1181"/>
            </a:lvl1pPr>
            <a:lvl2pPr marL="449931" indent="0">
              <a:buNone/>
              <a:defRPr sz="1181"/>
            </a:lvl2pPr>
            <a:lvl3pPr marL="899861" indent="0">
              <a:buNone/>
              <a:defRPr sz="984"/>
            </a:lvl3pPr>
            <a:lvl4pPr marL="1349792" indent="0">
              <a:buNone/>
              <a:defRPr sz="886"/>
            </a:lvl4pPr>
            <a:lvl5pPr marL="1799722" indent="0">
              <a:buNone/>
              <a:defRPr sz="886"/>
            </a:lvl5pPr>
            <a:lvl6pPr marL="2249653" indent="0">
              <a:buNone/>
              <a:defRPr sz="886"/>
            </a:lvl6pPr>
            <a:lvl7pPr marL="2699583" indent="0">
              <a:buNone/>
              <a:defRPr sz="886"/>
            </a:lvl7pPr>
            <a:lvl8pPr marL="3149514" indent="0">
              <a:buNone/>
              <a:defRPr sz="886"/>
            </a:lvl8pPr>
            <a:lvl9pPr marL="3599444" indent="0">
              <a:buNone/>
              <a:defRPr sz="886"/>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218855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5" y="671971"/>
            <a:ext cx="8460106" cy="3751839"/>
          </a:xfrm>
        </p:spPr>
        <p:txBody>
          <a:bodyPr anchor="ctr">
            <a:normAutofit/>
          </a:bodyPr>
          <a:lstStyle>
            <a:lvl1pPr algn="l">
              <a:defRPr sz="4330" b="0" cap="none"/>
            </a:lvl1pPr>
          </a:lstStyle>
          <a:p>
            <a:r>
              <a:rPr lang="en-US"/>
              <a:t>Click to edit Master title style</a:t>
            </a:r>
            <a:endParaRPr lang="en-US" dirty="0"/>
          </a:p>
        </p:txBody>
      </p:sp>
      <p:sp>
        <p:nvSpPr>
          <p:cNvPr id="3" name="Text Placeholder 2"/>
          <p:cNvSpPr>
            <a:spLocks noGrp="1"/>
          </p:cNvSpPr>
          <p:nvPr>
            <p:ph type="body" idx="1"/>
          </p:nvPr>
        </p:nvSpPr>
        <p:spPr>
          <a:xfrm>
            <a:off x="666575" y="4927788"/>
            <a:ext cx="8460106" cy="1731695"/>
          </a:xfrm>
        </p:spPr>
        <p:txBody>
          <a:bodyPr anchor="ctr">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1539451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9333"/>
            <a:ext cx="11998325" cy="7569008"/>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66574" y="671971"/>
            <a:ext cx="8460106" cy="14559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66574" y="2381650"/>
            <a:ext cx="8460106" cy="42778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090677" y="6659483"/>
            <a:ext cx="897452" cy="402483"/>
          </a:xfrm>
          <a:prstGeom prst="rect">
            <a:avLst/>
          </a:prstGeom>
        </p:spPr>
        <p:txBody>
          <a:bodyPr vert="horz" lIns="91440" tIns="45720" rIns="91440" bIns="45720" rtlCol="0" anchor="ctr"/>
          <a:lstStyle>
            <a:lvl1pPr algn="r">
              <a:defRPr sz="886">
                <a:solidFill>
                  <a:schemeClr val="tx1">
                    <a:tint val="75000"/>
                  </a:schemeClr>
                </a:solidFill>
              </a:defRPr>
            </a:lvl1pPr>
          </a:lstStyle>
          <a:p>
            <a:endParaRPr lang="en-ID"/>
          </a:p>
        </p:txBody>
      </p:sp>
      <p:sp>
        <p:nvSpPr>
          <p:cNvPr id="5" name="Footer Placeholder 4"/>
          <p:cNvSpPr>
            <a:spLocks noGrp="1"/>
          </p:cNvSpPr>
          <p:nvPr>
            <p:ph type="ftr" sz="quarter" idx="3"/>
          </p:nvPr>
        </p:nvSpPr>
        <p:spPr>
          <a:xfrm>
            <a:off x="666574" y="6659483"/>
            <a:ext cx="6197572" cy="402483"/>
          </a:xfrm>
          <a:prstGeom prst="rect">
            <a:avLst/>
          </a:prstGeom>
        </p:spPr>
        <p:txBody>
          <a:bodyPr vert="horz" lIns="91440" tIns="45720" rIns="91440" bIns="45720" rtlCol="0" anchor="ctr"/>
          <a:lstStyle>
            <a:lvl1pPr algn="l">
              <a:defRPr sz="88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454197" y="6659483"/>
            <a:ext cx="672484" cy="402483"/>
          </a:xfrm>
          <a:prstGeom prst="rect">
            <a:avLst/>
          </a:prstGeom>
        </p:spPr>
        <p:txBody>
          <a:bodyPr vert="horz" lIns="91440" tIns="45720" rIns="91440" bIns="45720" rtlCol="0" anchor="ctr"/>
          <a:lstStyle>
            <a:lvl1pPr algn="r">
              <a:defRPr sz="886">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pic>
        <p:nvPicPr>
          <p:cNvPr id="18" name="Picture 17">
            <a:extLst>
              <a:ext uri="{FF2B5EF4-FFF2-40B4-BE49-F238E27FC236}">
                <a16:creationId xmlns:a16="http://schemas.microsoft.com/office/drawing/2014/main" id="{8ACE5DFA-254D-43C5-ABCE-3F98D046962F}"/>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Tree>
    <p:extLst>
      <p:ext uri="{BB962C8B-B14F-4D97-AF65-F5344CB8AC3E}">
        <p14:creationId xmlns:p14="http://schemas.microsoft.com/office/powerpoint/2010/main" val="3829626353"/>
      </p:ext>
    </p:extLst>
  </p:cSld>
  <p:clrMap bg1="lt1" tx1="dk1" bg2="lt2" tx2="dk2" accent1="accent1" accent2="accent2" accent3="accent3" accent4="accent4" accent5="accent5" accent6="accent6" hlink="hlink" folHlink="folHlink"/>
  <p:sldLayoutIdLst>
    <p:sldLayoutId id="2147483692" r:id="rId1"/>
    <p:sldLayoutId id="2147483676" r:id="rId2"/>
    <p:sldLayoutId id="2147483693"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p:hf hdr="0" ftr="0" dt="0"/>
  <p:txStyles>
    <p:titleStyle>
      <a:lvl1pPr algn="l" defTabSz="449931" rtl="0" eaLnBrk="1" latinLnBrk="0" hangingPunct="1">
        <a:spcBef>
          <a:spcPct val="0"/>
        </a:spcBef>
        <a:buNone/>
        <a:defRPr sz="3543"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37448" indent="-337448" algn="l" defTabSz="449931" rtl="0" eaLnBrk="1" latinLnBrk="0" hangingPunct="1">
        <a:spcBef>
          <a:spcPts val="984"/>
        </a:spcBef>
        <a:spcAft>
          <a:spcPts val="0"/>
        </a:spcAft>
        <a:buClr>
          <a:schemeClr val="accent1"/>
        </a:buClr>
        <a:buSzPct val="80000"/>
        <a:buFont typeface="Wingdings 3" charset="2"/>
        <a:buChar char=""/>
        <a:defRPr sz="1771" kern="1200">
          <a:solidFill>
            <a:schemeClr val="tx1">
              <a:lumMod val="75000"/>
              <a:lumOff val="25000"/>
            </a:schemeClr>
          </a:solidFill>
          <a:latin typeface="+mn-lt"/>
          <a:ea typeface="+mn-ea"/>
          <a:cs typeface="+mn-cs"/>
        </a:defRPr>
      </a:lvl1pPr>
      <a:lvl2pPr marL="731137" indent="-281207" algn="l" defTabSz="449931" rtl="0" eaLnBrk="1" latinLnBrk="0" hangingPunct="1">
        <a:spcBef>
          <a:spcPts val="984"/>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2pPr>
      <a:lvl3pPr marL="1124826" indent="-224965" algn="l" defTabSz="449931" rtl="0" eaLnBrk="1" latinLnBrk="0" hangingPunct="1">
        <a:spcBef>
          <a:spcPts val="984"/>
        </a:spcBef>
        <a:spcAft>
          <a:spcPts val="0"/>
        </a:spcAft>
        <a:buClr>
          <a:schemeClr val="accent1"/>
        </a:buClr>
        <a:buSzPct val="80000"/>
        <a:buFont typeface="Wingdings 3" charset="2"/>
        <a:buChar char=""/>
        <a:defRPr sz="1378" kern="1200">
          <a:solidFill>
            <a:schemeClr val="tx1">
              <a:lumMod val="75000"/>
              <a:lumOff val="25000"/>
            </a:schemeClr>
          </a:solidFill>
          <a:latin typeface="+mn-lt"/>
          <a:ea typeface="+mn-ea"/>
          <a:cs typeface="+mn-cs"/>
        </a:defRPr>
      </a:lvl3pPr>
      <a:lvl4pPr marL="1574757"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4pPr>
      <a:lvl5pPr marL="2024687"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5pPr>
      <a:lvl6pPr marL="2474618"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6pPr>
      <a:lvl7pPr marL="2924548"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7pPr>
      <a:lvl8pPr marL="3374479"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8pPr>
      <a:lvl9pPr marL="3824409"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9pPr>
    </p:bodyStyle>
    <p:otherStyle>
      <a:defPPr>
        <a:defRPr lang="en-US"/>
      </a:defPPr>
      <a:lvl1pPr marL="0" algn="l" defTabSz="449931" rtl="0" eaLnBrk="1" latinLnBrk="0" hangingPunct="1">
        <a:defRPr sz="1771" kern="1200">
          <a:solidFill>
            <a:schemeClr val="tx1"/>
          </a:solidFill>
          <a:latin typeface="+mn-lt"/>
          <a:ea typeface="+mn-ea"/>
          <a:cs typeface="+mn-cs"/>
        </a:defRPr>
      </a:lvl1pPr>
      <a:lvl2pPr marL="449931" algn="l" defTabSz="449931" rtl="0" eaLnBrk="1" latinLnBrk="0" hangingPunct="1">
        <a:defRPr sz="1771" kern="1200">
          <a:solidFill>
            <a:schemeClr val="tx1"/>
          </a:solidFill>
          <a:latin typeface="+mn-lt"/>
          <a:ea typeface="+mn-ea"/>
          <a:cs typeface="+mn-cs"/>
        </a:defRPr>
      </a:lvl2pPr>
      <a:lvl3pPr marL="899861" algn="l" defTabSz="449931" rtl="0" eaLnBrk="1" latinLnBrk="0" hangingPunct="1">
        <a:defRPr sz="1771" kern="1200">
          <a:solidFill>
            <a:schemeClr val="tx1"/>
          </a:solidFill>
          <a:latin typeface="+mn-lt"/>
          <a:ea typeface="+mn-ea"/>
          <a:cs typeface="+mn-cs"/>
        </a:defRPr>
      </a:lvl3pPr>
      <a:lvl4pPr marL="1349792" algn="l" defTabSz="449931" rtl="0" eaLnBrk="1" latinLnBrk="0" hangingPunct="1">
        <a:defRPr sz="1771" kern="1200">
          <a:solidFill>
            <a:schemeClr val="tx1"/>
          </a:solidFill>
          <a:latin typeface="+mn-lt"/>
          <a:ea typeface="+mn-ea"/>
          <a:cs typeface="+mn-cs"/>
        </a:defRPr>
      </a:lvl4pPr>
      <a:lvl5pPr marL="1799722" algn="l" defTabSz="449931" rtl="0" eaLnBrk="1" latinLnBrk="0" hangingPunct="1">
        <a:defRPr sz="1771" kern="1200">
          <a:solidFill>
            <a:schemeClr val="tx1"/>
          </a:solidFill>
          <a:latin typeface="+mn-lt"/>
          <a:ea typeface="+mn-ea"/>
          <a:cs typeface="+mn-cs"/>
        </a:defRPr>
      </a:lvl5pPr>
      <a:lvl6pPr marL="2249653" algn="l" defTabSz="449931" rtl="0" eaLnBrk="1" latinLnBrk="0" hangingPunct="1">
        <a:defRPr sz="1771" kern="1200">
          <a:solidFill>
            <a:schemeClr val="tx1"/>
          </a:solidFill>
          <a:latin typeface="+mn-lt"/>
          <a:ea typeface="+mn-ea"/>
          <a:cs typeface="+mn-cs"/>
        </a:defRPr>
      </a:lvl6pPr>
      <a:lvl7pPr marL="2699583" algn="l" defTabSz="449931" rtl="0" eaLnBrk="1" latinLnBrk="0" hangingPunct="1">
        <a:defRPr sz="1771" kern="1200">
          <a:solidFill>
            <a:schemeClr val="tx1"/>
          </a:solidFill>
          <a:latin typeface="+mn-lt"/>
          <a:ea typeface="+mn-ea"/>
          <a:cs typeface="+mn-cs"/>
        </a:defRPr>
      </a:lvl7pPr>
      <a:lvl8pPr marL="3149514" algn="l" defTabSz="449931" rtl="0" eaLnBrk="1" latinLnBrk="0" hangingPunct="1">
        <a:defRPr sz="1771" kern="1200">
          <a:solidFill>
            <a:schemeClr val="tx1"/>
          </a:solidFill>
          <a:latin typeface="+mn-lt"/>
          <a:ea typeface="+mn-ea"/>
          <a:cs typeface="+mn-cs"/>
        </a:defRPr>
      </a:lvl8pPr>
      <a:lvl9pPr marL="3599444" algn="l" defTabSz="449931" rtl="0" eaLnBrk="1" latinLnBrk="0" hangingPunct="1">
        <a:defRPr sz="177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p:nvPr/>
        </p:nvSpPr>
        <p:spPr>
          <a:xfrm>
            <a:off x="1463051" y="-211292"/>
            <a:ext cx="10948800" cy="44535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5600" b="1">
                <a:solidFill>
                  <a:srgbClr val="1B75BC"/>
                </a:solidFill>
              </a:rPr>
              <a:t>Properti </a:t>
            </a:r>
            <a:r>
              <a:rPr lang="en-US" sz="5600" b="1" dirty="0">
                <a:solidFill>
                  <a:srgbClr val="1B75BC"/>
                </a:solidFill>
              </a:rPr>
              <a:t>CSS</a:t>
            </a:r>
            <a:endParaRPr sz="5600" b="1" dirty="0">
              <a:solidFill>
                <a:srgbClr val="1B75BC"/>
              </a:solidFill>
            </a:endParaRPr>
          </a:p>
        </p:txBody>
      </p:sp>
      <p:sp>
        <p:nvSpPr>
          <p:cNvPr id="143" name="Google Shape;143;p2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Text dan Font (1)</a:t>
            </a:r>
            <a:endParaRPr sz="4400" b="1" strike="noStrike">
              <a:solidFill>
                <a:srgbClr val="FFFFFF"/>
              </a:solidFill>
              <a:latin typeface="Arial"/>
              <a:ea typeface="Arial"/>
              <a:cs typeface="Arial"/>
              <a:sym typeface="Arial"/>
            </a:endParaRPr>
          </a:p>
        </p:txBody>
      </p:sp>
      <p:sp>
        <p:nvSpPr>
          <p:cNvPr id="212" name="Google Shape;212;p36"/>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13" name="Google Shape;213;p36"/>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10</a:t>
            </a:fld>
            <a:endParaRPr/>
          </a:p>
        </p:txBody>
      </p:sp>
      <p:sp>
        <p:nvSpPr>
          <p:cNvPr id="214" name="Google Shape;214;p36"/>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solidFill>
                  <a:schemeClr val="dk1"/>
                </a:solidFill>
                <a:latin typeface="Times New Roman"/>
                <a:ea typeface="Times New Roman"/>
                <a:cs typeface="Times New Roman"/>
                <a:sym typeface="Times New Roman"/>
              </a:rPr>
              <a:t>Text Direction</a:t>
            </a:r>
            <a:r>
              <a:rPr lang="en-US" sz="3200">
                <a:solidFill>
                  <a:schemeClr val="dk1"/>
                </a:solidFill>
                <a:latin typeface="Times New Roman"/>
                <a:ea typeface="Times New Roman"/>
                <a:cs typeface="Times New Roman"/>
                <a:sym typeface="Times New Roman"/>
              </a:rPr>
              <a:t>, properti ini mendefinisikan direction dari text.</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Sintaks : </a:t>
            </a:r>
            <a:r>
              <a:rPr lang="en-US" sz="3200">
                <a:solidFill>
                  <a:schemeClr val="dk1"/>
                </a:solidFill>
                <a:latin typeface="Courier New"/>
                <a:ea typeface="Courier New"/>
                <a:cs typeface="Courier New"/>
                <a:sym typeface="Courier New"/>
              </a:rPr>
              <a:t>direction: &lt;value&gt;</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solidFill>
                  <a:schemeClr val="dk1"/>
                </a:solidFill>
                <a:latin typeface="Courier New"/>
                <a:ea typeface="Courier New"/>
                <a:cs typeface="Courier New"/>
                <a:sym typeface="Courier New"/>
              </a:rPr>
              <a:t>Possible Values: rtl | ltr</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7"/>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Text dan Font (2)</a:t>
            </a:r>
            <a:endParaRPr sz="4400" b="1" strike="noStrike">
              <a:solidFill>
                <a:srgbClr val="FFFFFF"/>
              </a:solidFill>
              <a:latin typeface="Arial"/>
              <a:ea typeface="Arial"/>
              <a:cs typeface="Arial"/>
              <a:sym typeface="Arial"/>
            </a:endParaRPr>
          </a:p>
        </p:txBody>
      </p:sp>
      <p:sp>
        <p:nvSpPr>
          <p:cNvPr id="220" name="Google Shape;220;p37"/>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21" name="Google Shape;221;p37"/>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11</a:t>
            </a:fld>
            <a:endParaRPr/>
          </a:p>
        </p:txBody>
      </p:sp>
      <p:sp>
        <p:nvSpPr>
          <p:cNvPr id="222" name="Google Shape;222;p37"/>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solidFill>
                  <a:schemeClr val="dk1"/>
                </a:solidFill>
                <a:latin typeface="Times New Roman"/>
                <a:ea typeface="Times New Roman"/>
                <a:cs typeface="Times New Roman"/>
                <a:sym typeface="Times New Roman"/>
              </a:rPr>
              <a:t>text-align</a:t>
            </a:r>
            <a:r>
              <a:rPr lang="en-US" sz="3200">
                <a:solidFill>
                  <a:schemeClr val="dk1"/>
                </a:solidFill>
                <a:latin typeface="Times New Roman"/>
                <a:ea typeface="Times New Roman"/>
                <a:cs typeface="Times New Roman"/>
                <a:sym typeface="Times New Roman"/>
              </a:rPr>
              <a:t>, properti ini medefinsikan alignment text.</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Sintaks : </a:t>
            </a:r>
            <a:r>
              <a:rPr lang="en-US" sz="3200">
                <a:solidFill>
                  <a:schemeClr val="dk1"/>
                </a:solidFill>
                <a:latin typeface="Courier New"/>
                <a:ea typeface="Courier New"/>
                <a:cs typeface="Courier New"/>
                <a:sym typeface="Courier New"/>
              </a:rPr>
              <a:t>text-align: &lt;value&gt;</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solidFill>
                  <a:schemeClr val="dk1"/>
                </a:solidFill>
                <a:latin typeface="Courier New"/>
                <a:ea typeface="Courier New"/>
                <a:cs typeface="Courier New"/>
                <a:sym typeface="Courier New"/>
              </a:rPr>
              <a:t>Possible Values: left | right | center | justify</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8"/>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Text dan Font (3)</a:t>
            </a:r>
            <a:endParaRPr sz="4400" b="1" strike="noStrike">
              <a:solidFill>
                <a:srgbClr val="FFFFFF"/>
              </a:solidFill>
              <a:latin typeface="Arial"/>
              <a:ea typeface="Arial"/>
              <a:cs typeface="Arial"/>
              <a:sym typeface="Arial"/>
            </a:endParaRPr>
          </a:p>
        </p:txBody>
      </p:sp>
      <p:sp>
        <p:nvSpPr>
          <p:cNvPr id="228" name="Google Shape;228;p38"/>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29" name="Google Shape;229;p38"/>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12</a:t>
            </a:fld>
            <a:endParaRPr/>
          </a:p>
        </p:txBody>
      </p:sp>
      <p:sp>
        <p:nvSpPr>
          <p:cNvPr id="230" name="Google Shape;230;p38"/>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solidFill>
                  <a:schemeClr val="dk1"/>
                </a:solidFill>
                <a:latin typeface="Times New Roman"/>
                <a:ea typeface="Times New Roman"/>
                <a:cs typeface="Times New Roman"/>
                <a:sym typeface="Times New Roman"/>
              </a:rPr>
              <a:t>text-decoration</a:t>
            </a:r>
            <a:r>
              <a:rPr lang="en-US" sz="3200">
                <a:solidFill>
                  <a:schemeClr val="dk1"/>
                </a:solidFill>
                <a:latin typeface="Times New Roman"/>
                <a:ea typeface="Times New Roman"/>
                <a:cs typeface="Times New Roman"/>
                <a:sym typeface="Times New Roman"/>
              </a:rPr>
              <a:t>, Properti ini memberikan dekorasi sebuah text.</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Sintaks : </a:t>
            </a:r>
            <a:r>
              <a:rPr lang="en-US" sz="3200">
                <a:solidFill>
                  <a:schemeClr val="dk1"/>
                </a:solidFill>
                <a:latin typeface="Courier New"/>
                <a:ea typeface="Courier New"/>
                <a:cs typeface="Courier New"/>
                <a:sym typeface="Courier New"/>
              </a:rPr>
              <a:t>text-decoration: &lt;value&gt;</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solidFill>
                  <a:schemeClr val="dk1"/>
                </a:solidFill>
                <a:latin typeface="Courier New"/>
                <a:ea typeface="Courier New"/>
                <a:cs typeface="Courier New"/>
                <a:sym typeface="Courier New"/>
              </a:rPr>
              <a:t>Possible Value: none | [ underline || overline || line-through</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solidFill>
                  <a:schemeClr val="dk1"/>
                </a:solidFill>
                <a:latin typeface="Courier New"/>
                <a:ea typeface="Courier New"/>
                <a:cs typeface="Courier New"/>
                <a:sym typeface="Courier New"/>
              </a:rPr>
              <a:t>|| blink]</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Text dan Font (4)</a:t>
            </a:r>
            <a:endParaRPr sz="4400" b="1" strike="noStrike">
              <a:solidFill>
                <a:srgbClr val="FFFFFF"/>
              </a:solidFill>
              <a:latin typeface="Arial"/>
              <a:ea typeface="Arial"/>
              <a:cs typeface="Arial"/>
              <a:sym typeface="Arial"/>
            </a:endParaRPr>
          </a:p>
        </p:txBody>
      </p:sp>
      <p:sp>
        <p:nvSpPr>
          <p:cNvPr id="236" name="Google Shape;236;p3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37" name="Google Shape;237;p39"/>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13</a:t>
            </a:fld>
            <a:endParaRPr/>
          </a:p>
        </p:txBody>
      </p:sp>
      <p:sp>
        <p:nvSpPr>
          <p:cNvPr id="238" name="Google Shape;238;p3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solidFill>
                  <a:schemeClr val="dk1"/>
                </a:solidFill>
                <a:latin typeface="Times New Roman"/>
                <a:ea typeface="Times New Roman"/>
                <a:cs typeface="Times New Roman"/>
                <a:sym typeface="Times New Roman"/>
              </a:rPr>
              <a:t>text-indent</a:t>
            </a:r>
            <a:r>
              <a:rPr lang="en-US" sz="3200">
                <a:solidFill>
                  <a:schemeClr val="dk1"/>
                </a:solidFill>
                <a:latin typeface="Times New Roman"/>
                <a:ea typeface="Times New Roman"/>
                <a:cs typeface="Times New Roman"/>
                <a:sym typeface="Times New Roman"/>
              </a:rPr>
              <a:t>, properti ini mendefinisikan indentation /tabulasi.</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Sintaks : </a:t>
            </a:r>
            <a:r>
              <a:rPr lang="en-US" sz="3200">
                <a:solidFill>
                  <a:schemeClr val="dk1"/>
                </a:solidFill>
                <a:latin typeface="Courier New"/>
                <a:ea typeface="Courier New"/>
                <a:cs typeface="Courier New"/>
                <a:sym typeface="Courier New"/>
              </a:rPr>
              <a:t>text-indent: &lt;value&gt;</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solidFill>
                  <a:schemeClr val="dk1"/>
                </a:solidFill>
                <a:latin typeface="Courier New"/>
                <a:ea typeface="Courier New"/>
                <a:cs typeface="Courier New"/>
                <a:sym typeface="Courier New"/>
              </a:rPr>
              <a:t>Possible Value: &lt;length&gt; | &lt;percentage&gt;</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Text dan Font (5)</a:t>
            </a:r>
            <a:endParaRPr sz="4400" b="1" strike="noStrike">
              <a:solidFill>
                <a:srgbClr val="FFFFFF"/>
              </a:solidFill>
              <a:latin typeface="Arial"/>
              <a:ea typeface="Arial"/>
              <a:cs typeface="Arial"/>
              <a:sym typeface="Arial"/>
            </a:endParaRPr>
          </a:p>
        </p:txBody>
      </p:sp>
      <p:sp>
        <p:nvSpPr>
          <p:cNvPr id="244" name="Google Shape;244;p4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45" name="Google Shape;245;p40"/>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14</a:t>
            </a:fld>
            <a:endParaRPr/>
          </a:p>
        </p:txBody>
      </p:sp>
      <p:sp>
        <p:nvSpPr>
          <p:cNvPr id="246" name="Google Shape;246;p4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solidFill>
                  <a:schemeClr val="dk1"/>
                </a:solidFill>
                <a:latin typeface="Times New Roman"/>
                <a:ea typeface="Times New Roman"/>
                <a:cs typeface="Times New Roman"/>
                <a:sym typeface="Times New Roman"/>
              </a:rPr>
              <a:t>font-family</a:t>
            </a:r>
            <a:r>
              <a:rPr lang="en-US" sz="3200">
                <a:solidFill>
                  <a:schemeClr val="dk1"/>
                </a:solidFill>
                <a:latin typeface="Times New Roman"/>
                <a:ea typeface="Times New Roman"/>
                <a:cs typeface="Times New Roman"/>
                <a:sym typeface="Times New Roman"/>
              </a:rPr>
              <a:t>, properti yang digunakan untuk menentukan keluarga penulisan seperti (Arial, Times new roman, Helvetica, dsb).</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Sintaks : </a:t>
            </a:r>
            <a:r>
              <a:rPr lang="en-US" sz="3200">
                <a:solidFill>
                  <a:schemeClr val="dk1"/>
                </a:solidFill>
                <a:latin typeface="Courier New"/>
                <a:ea typeface="Courier New"/>
                <a:cs typeface="Courier New"/>
                <a:sym typeface="Courier New"/>
              </a:rPr>
              <a:t>font-family: &lt;value&gt;</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solidFill>
                  <a:schemeClr val="dk1"/>
                </a:solidFill>
                <a:latin typeface="Courier New"/>
                <a:ea typeface="Courier New"/>
                <a:cs typeface="Courier New"/>
                <a:sym typeface="Courier New"/>
              </a:rPr>
              <a:t>Possible Value: [[&lt;family-name&gt; | &lt;generic-family&gt;],] * [&lt;family-</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solidFill>
                  <a:schemeClr val="dk1"/>
                </a:solidFill>
                <a:latin typeface="Courier New"/>
                <a:ea typeface="Courier New"/>
                <a:cs typeface="Courier New"/>
                <a:sym typeface="Courier New"/>
              </a:rPr>
              <a:t>name&gt; | &lt;generic-family&gt;]</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Text dan Font (6)</a:t>
            </a:r>
            <a:endParaRPr sz="4400" b="1" strike="noStrike">
              <a:solidFill>
                <a:srgbClr val="FFFFFF"/>
              </a:solidFill>
              <a:latin typeface="Arial"/>
              <a:ea typeface="Arial"/>
              <a:cs typeface="Arial"/>
              <a:sym typeface="Arial"/>
            </a:endParaRPr>
          </a:p>
        </p:txBody>
      </p:sp>
      <p:sp>
        <p:nvSpPr>
          <p:cNvPr id="252" name="Google Shape;252;p4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53" name="Google Shape;253;p41"/>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15</a:t>
            </a:fld>
            <a:endParaRPr/>
          </a:p>
        </p:txBody>
      </p:sp>
      <p:sp>
        <p:nvSpPr>
          <p:cNvPr id="254" name="Google Shape;254;p4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solidFill>
                  <a:schemeClr val="dk1"/>
                </a:solidFill>
                <a:latin typeface="Times New Roman"/>
                <a:ea typeface="Times New Roman"/>
                <a:cs typeface="Times New Roman"/>
                <a:sym typeface="Times New Roman"/>
              </a:rPr>
              <a:t>font-style</a:t>
            </a:r>
            <a:r>
              <a:rPr lang="en-US" sz="3200">
                <a:solidFill>
                  <a:schemeClr val="dk1"/>
                </a:solidFill>
                <a:latin typeface="Times New Roman"/>
                <a:ea typeface="Times New Roman"/>
                <a:cs typeface="Times New Roman"/>
                <a:sym typeface="Times New Roman"/>
              </a:rPr>
              <a:t>, properti yang digunakan untuk menginisasi jenis/gaya penulisan sebuah font.</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Sintaks : </a:t>
            </a:r>
            <a:r>
              <a:rPr lang="en-US" sz="3200">
                <a:solidFill>
                  <a:schemeClr val="dk1"/>
                </a:solidFill>
                <a:latin typeface="Courier New"/>
                <a:ea typeface="Courier New"/>
                <a:cs typeface="Courier New"/>
                <a:sym typeface="Courier New"/>
              </a:rPr>
              <a:t>font-style: &lt;value&gt;</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solidFill>
                  <a:schemeClr val="dk1"/>
                </a:solidFill>
                <a:latin typeface="Courier New"/>
                <a:ea typeface="Courier New"/>
                <a:cs typeface="Courier New"/>
                <a:sym typeface="Courier New"/>
              </a:rPr>
              <a:t>Possible Value: normal | italic | oblique</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Text dan Font (6)</a:t>
            </a:r>
            <a:endParaRPr sz="4400" b="1" strike="noStrike">
              <a:solidFill>
                <a:srgbClr val="FFFFFF"/>
              </a:solidFill>
              <a:latin typeface="Arial"/>
              <a:ea typeface="Arial"/>
              <a:cs typeface="Arial"/>
              <a:sym typeface="Arial"/>
            </a:endParaRPr>
          </a:p>
        </p:txBody>
      </p:sp>
      <p:sp>
        <p:nvSpPr>
          <p:cNvPr id="260" name="Google Shape;260;p4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61" name="Google Shape;261;p42"/>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16</a:t>
            </a:fld>
            <a:endParaRPr/>
          </a:p>
        </p:txBody>
      </p:sp>
      <p:sp>
        <p:nvSpPr>
          <p:cNvPr id="262" name="Google Shape;262;p4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solidFill>
                  <a:schemeClr val="dk1"/>
                </a:solidFill>
                <a:latin typeface="Times New Roman"/>
                <a:ea typeface="Times New Roman"/>
                <a:cs typeface="Times New Roman"/>
                <a:sym typeface="Times New Roman"/>
              </a:rPr>
              <a:t>font-size</a:t>
            </a:r>
            <a:r>
              <a:rPr lang="en-US" sz="3200">
                <a:solidFill>
                  <a:schemeClr val="dk1"/>
                </a:solidFill>
                <a:latin typeface="Times New Roman"/>
                <a:ea typeface="Times New Roman"/>
                <a:cs typeface="Times New Roman"/>
                <a:sym typeface="Times New Roman"/>
              </a:rPr>
              <a:t>, properti yang digunakan untuk menetukan ukuran sebuah font.</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Sintaks : </a:t>
            </a:r>
            <a:r>
              <a:rPr lang="en-US" sz="3200">
                <a:solidFill>
                  <a:schemeClr val="dk1"/>
                </a:solidFill>
                <a:latin typeface="Courier New"/>
                <a:ea typeface="Courier New"/>
                <a:cs typeface="Courier New"/>
                <a:sym typeface="Courier New"/>
              </a:rPr>
              <a:t>font-size: &lt;value&gt;</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solidFill>
                  <a:schemeClr val="dk1"/>
                </a:solidFill>
                <a:latin typeface="Courier New"/>
                <a:ea typeface="Courier New"/>
                <a:cs typeface="Courier New"/>
                <a:sym typeface="Courier New"/>
              </a:rPr>
              <a:t>Possible Value: &lt;absolute-size&gt; | &lt;relative-size&gt; | &lt;length&gt;</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solidFill>
                  <a:schemeClr val="dk1"/>
                </a:solidFill>
                <a:latin typeface="Courier New"/>
                <a:ea typeface="Courier New"/>
                <a:cs typeface="Courier New"/>
                <a:sym typeface="Courier New"/>
              </a:rPr>
              <a:t>|&lt;percentage&gt;</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3"/>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Border</a:t>
            </a:r>
            <a:endParaRPr sz="4400" b="1" strike="noStrike">
              <a:solidFill>
                <a:srgbClr val="FFFFFF"/>
              </a:solidFill>
              <a:latin typeface="Arial"/>
              <a:ea typeface="Arial"/>
              <a:cs typeface="Arial"/>
              <a:sym typeface="Arial"/>
            </a:endParaRPr>
          </a:p>
        </p:txBody>
      </p:sp>
      <p:sp>
        <p:nvSpPr>
          <p:cNvPr id="268" name="Google Shape;268;p43"/>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69" name="Google Shape;269;p43"/>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17</a:t>
            </a:fld>
            <a:endParaRPr/>
          </a:p>
        </p:txBody>
      </p:sp>
      <p:sp>
        <p:nvSpPr>
          <p:cNvPr id="270" name="Google Shape;270;p43"/>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Properti ini memungkinkan untuk menentukan gaya, lebar, dan warna batas elemen. Dengan css border pilihan bentuk gaya lebih variatif daripada hanya menggunakan atribut border yang ada pada HTML.</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4"/>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Border (1)</a:t>
            </a:r>
            <a:endParaRPr sz="4400" b="1" strike="noStrike">
              <a:solidFill>
                <a:srgbClr val="FFFFFF"/>
              </a:solidFill>
              <a:latin typeface="Arial"/>
              <a:ea typeface="Arial"/>
              <a:cs typeface="Arial"/>
              <a:sym typeface="Arial"/>
            </a:endParaRPr>
          </a:p>
        </p:txBody>
      </p:sp>
      <p:sp>
        <p:nvSpPr>
          <p:cNvPr id="276" name="Google Shape;276;p4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77" name="Google Shape;277;p44"/>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18</a:t>
            </a:fld>
            <a:endParaRPr/>
          </a:p>
        </p:txBody>
      </p:sp>
      <p:sp>
        <p:nvSpPr>
          <p:cNvPr id="278" name="Google Shape;278;p4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Times New Roman"/>
                <a:ea typeface="Times New Roman"/>
                <a:cs typeface="Times New Roman"/>
                <a:sym typeface="Times New Roman"/>
              </a:rPr>
              <a:t>border-style</a:t>
            </a:r>
            <a:r>
              <a:rPr lang="en-US" sz="3200">
                <a:latin typeface="Times New Roman"/>
                <a:ea typeface="Times New Roman"/>
                <a:cs typeface="Times New Roman"/>
                <a:sym typeface="Times New Roman"/>
              </a:rPr>
              <a:t>, Properti border-style mendefinisikan style dari keempat border (border-left, border-top, border-right, and border-bottom).</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sintaks : </a:t>
            </a:r>
            <a:r>
              <a:rPr lang="en-US" sz="3200">
                <a:latin typeface="Courier New"/>
                <a:ea typeface="Courier New"/>
                <a:cs typeface="Courier New"/>
                <a:sym typeface="Courier New"/>
              </a:rPr>
              <a:t>border-style: &lt;value&gt;</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latin typeface="Courier New"/>
                <a:ea typeface="Courier New"/>
                <a:cs typeface="Courier New"/>
                <a:sym typeface="Courier New"/>
              </a:rPr>
              <a:t>Possible Value: none | dotted | dashed | solid</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latin typeface="Courier New"/>
                <a:ea typeface="Courier New"/>
                <a:cs typeface="Courier New"/>
                <a:sym typeface="Courier New"/>
              </a:rPr>
              <a:t>| double | groove | ridge | inset | outset</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Border (2)</a:t>
            </a:r>
            <a:endParaRPr sz="4400" b="1" strike="noStrike">
              <a:solidFill>
                <a:srgbClr val="FFFFFF"/>
              </a:solidFill>
              <a:latin typeface="Arial"/>
              <a:ea typeface="Arial"/>
              <a:cs typeface="Arial"/>
              <a:sym typeface="Arial"/>
            </a:endParaRPr>
          </a:p>
        </p:txBody>
      </p:sp>
      <p:sp>
        <p:nvSpPr>
          <p:cNvPr id="284" name="Google Shape;284;p45"/>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85" name="Google Shape;285;p45"/>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19</a:t>
            </a:fld>
            <a:endParaRPr/>
          </a:p>
        </p:txBody>
      </p:sp>
      <p:sp>
        <p:nvSpPr>
          <p:cNvPr id="286" name="Google Shape;286;p45"/>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Border dibagi menjadi empat inisiasi (</a:t>
            </a:r>
            <a:r>
              <a:rPr lang="en-US" sz="3200" b="1">
                <a:latin typeface="Times New Roman"/>
                <a:ea typeface="Times New Roman"/>
                <a:cs typeface="Times New Roman"/>
                <a:sym typeface="Times New Roman"/>
              </a:rPr>
              <a:t>border-top, border-right, border-bottom, border-left</a:t>
            </a:r>
            <a:r>
              <a:rPr lang="en-US" sz="3200">
                <a:latin typeface="Times New Roman"/>
                <a:ea typeface="Times New Roman"/>
                <a:cs typeface="Times New Roman"/>
                <a:sym typeface="Times New Roman"/>
              </a:rPr>
              <a:t>) .</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sintaks : </a:t>
            </a:r>
            <a:r>
              <a:rPr lang="en-US" sz="3200">
                <a:latin typeface="Courier New"/>
                <a:ea typeface="Courier New"/>
                <a:cs typeface="Courier New"/>
                <a:sym typeface="Courier New"/>
              </a:rPr>
              <a:t>border-[disesuaikan]: &lt;value&gt;</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latin typeface="Courier New"/>
                <a:ea typeface="Courier New"/>
                <a:cs typeface="Courier New"/>
                <a:sym typeface="Courier New"/>
              </a:rPr>
              <a:t>Possible Value: &lt;border-</a:t>
            </a:r>
            <a:r>
              <a:rPr lang="en-US" sz="3200">
                <a:solidFill>
                  <a:schemeClr val="dk1"/>
                </a:solidFill>
                <a:latin typeface="Courier New"/>
                <a:ea typeface="Courier New"/>
                <a:cs typeface="Courier New"/>
                <a:sym typeface="Courier New"/>
              </a:rPr>
              <a:t>[disesuaikan]</a:t>
            </a:r>
            <a:r>
              <a:rPr lang="en-US" sz="3200">
                <a:latin typeface="Courier New"/>
                <a:ea typeface="Courier New"/>
                <a:cs typeface="Courier New"/>
                <a:sym typeface="Courier New"/>
              </a:rPr>
              <a:t>-width&gt; || &lt;border-style&gt; || &lt;color&gt;</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
        <p:nvSpPr>
          <p:cNvPr id="148" name="Google Shape;148;p28"/>
          <p:cNvSpPr txBox="1"/>
          <p:nvPr/>
        </p:nvSpPr>
        <p:spPr>
          <a:xfrm>
            <a:off x="599040" y="121320"/>
            <a:ext cx="10798560" cy="1262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strike="noStrike">
                <a:solidFill>
                  <a:srgbClr val="FFFFFF"/>
                </a:solidFill>
                <a:latin typeface="Arial"/>
                <a:ea typeface="Arial"/>
                <a:cs typeface="Arial"/>
                <a:sym typeface="Arial"/>
              </a:rPr>
              <a:t>Tujuan</a:t>
            </a:r>
            <a:endParaRPr sz="4400" b="1" strike="noStrike">
              <a:solidFill>
                <a:srgbClr val="FFFFFF"/>
              </a:solidFill>
              <a:latin typeface="Arial"/>
              <a:ea typeface="Arial"/>
              <a:cs typeface="Arial"/>
              <a:sym typeface="Arial"/>
            </a:endParaRPr>
          </a:p>
        </p:txBody>
      </p:sp>
      <p:sp>
        <p:nvSpPr>
          <p:cNvPr id="149" name="Google Shape;149;p28"/>
          <p:cNvSpPr txBox="1"/>
          <p:nvPr/>
        </p:nvSpPr>
        <p:spPr>
          <a:xfrm>
            <a:off x="365760" y="1920240"/>
            <a:ext cx="10972800" cy="466344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4617B"/>
              </a:buClr>
              <a:buSzPts val="1440"/>
              <a:buFont typeface="Noto Sans Symbols"/>
              <a:buChar char="●"/>
            </a:pPr>
            <a:r>
              <a:rPr lang="en-US" sz="3200" dirty="0" err="1">
                <a:latin typeface="Times New Roman"/>
                <a:ea typeface="Times New Roman"/>
                <a:cs typeface="Times New Roman"/>
                <a:sym typeface="Times New Roman"/>
              </a:rPr>
              <a:t>Mengenal</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properti-properti</a:t>
            </a:r>
            <a:r>
              <a:rPr lang="en-US" sz="3200" dirty="0">
                <a:latin typeface="Times New Roman"/>
                <a:ea typeface="Times New Roman"/>
                <a:cs typeface="Times New Roman"/>
                <a:sym typeface="Times New Roman"/>
              </a:rPr>
              <a:t> CSS selector.</a:t>
            </a:r>
          </a:p>
          <a:p>
            <a:pPr marL="431999" marR="0" lvl="0" indent="-323999" algn="l" rtl="0">
              <a:lnSpc>
                <a:spcPct val="100000"/>
              </a:lnSpc>
              <a:spcBef>
                <a:spcPts val="0"/>
              </a:spcBef>
              <a:spcAft>
                <a:spcPts val="0"/>
              </a:spcAft>
              <a:buClr>
                <a:srgbClr val="04617B"/>
              </a:buClr>
              <a:buSzPts val="1440"/>
              <a:buFont typeface="Noto Sans Symbols"/>
              <a:buChar char="●"/>
            </a:pPr>
            <a:r>
              <a:rPr lang="en-US" sz="3200" dirty="0" err="1">
                <a:latin typeface="Times New Roman"/>
                <a:ea typeface="Times New Roman"/>
                <a:cs typeface="Times New Roman"/>
                <a:sym typeface="Times New Roman"/>
              </a:rPr>
              <a:t>Mengerti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penggunaan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properti-properti</a:t>
            </a:r>
            <a:r>
              <a:rPr lang="en-US" sz="3200" dirty="0">
                <a:latin typeface="Times New Roman"/>
                <a:ea typeface="Times New Roman"/>
                <a:cs typeface="Times New Roman"/>
                <a:sym typeface="Times New Roman"/>
              </a:rPr>
              <a:t> CSS selector pada </a:t>
            </a:r>
            <a:r>
              <a:rPr lang="en-US" sz="3200" dirty="0" err="1">
                <a:latin typeface="Times New Roman"/>
                <a:ea typeface="Times New Roman"/>
                <a:cs typeface="Times New Roman"/>
                <a:sym typeface="Times New Roman"/>
              </a:rPr>
              <a:t>dokumen</a:t>
            </a:r>
            <a:r>
              <a:rPr lang="en-US" sz="3200" dirty="0">
                <a:latin typeface="Times New Roman"/>
                <a:ea typeface="Times New Roman"/>
                <a:cs typeface="Times New Roman"/>
                <a:sym typeface="Times New Roman"/>
              </a:rPr>
              <a:t> HTML.</a:t>
            </a:r>
            <a:endParaRPr lang="en-US" sz="3200" b="0" strike="noStrike" dirty="0">
              <a:latin typeface="Times New Roman"/>
              <a:ea typeface="Times New Roman"/>
              <a:cs typeface="Times New Roman"/>
              <a:sym typeface="Times New Roman"/>
            </a:endParaRPr>
          </a:p>
        </p:txBody>
      </p:sp>
      <p:sp>
        <p:nvSpPr>
          <p:cNvPr id="150" name="Google Shape;150;p28"/>
          <p:cNvSpPr txBox="1">
            <a:spLocks noGrp="1"/>
          </p:cNvSpPr>
          <p:nvPr>
            <p:ph type="sldNum" sz="quarter" idx="4294967295"/>
          </p:nvPr>
        </p:nvSpPr>
        <p:spPr>
          <a:xfrm>
            <a:off x="8454197" y="6659483"/>
            <a:ext cx="672484" cy="402483"/>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6"/>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Margin</a:t>
            </a:r>
            <a:endParaRPr sz="4400" b="1" strike="noStrike">
              <a:solidFill>
                <a:srgbClr val="FFFFFF"/>
              </a:solidFill>
              <a:latin typeface="Arial"/>
              <a:ea typeface="Arial"/>
              <a:cs typeface="Arial"/>
              <a:sym typeface="Arial"/>
            </a:endParaRPr>
          </a:p>
        </p:txBody>
      </p:sp>
      <p:sp>
        <p:nvSpPr>
          <p:cNvPr id="292" name="Google Shape;292;p46"/>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93" name="Google Shape;293;p46"/>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20</a:t>
            </a:fld>
            <a:endParaRPr/>
          </a:p>
        </p:txBody>
      </p:sp>
      <p:sp>
        <p:nvSpPr>
          <p:cNvPr id="294" name="Google Shape;294;p46"/>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Properti ini digunakan untuk menetapkan margin pada sebuah elemen. Properti ini diinsiasi oleh margin, margin-top, margin-left, margin-right, dan margin-bottom.</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sintaks : </a:t>
            </a:r>
            <a:r>
              <a:rPr lang="en-US" sz="3200">
                <a:latin typeface="Courier New"/>
                <a:ea typeface="Courier New"/>
                <a:cs typeface="Courier New"/>
                <a:sym typeface="Courier New"/>
              </a:rPr>
              <a:t>margin-[disesuaikan]:&lt;value&gt;</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latin typeface="Courier New"/>
                <a:ea typeface="Courier New"/>
                <a:cs typeface="Courier New"/>
                <a:sym typeface="Courier New"/>
              </a:rPr>
              <a:t>Possible Value: &lt;length&gt; | &lt;percentage&gt; | auto</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7"/>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Padding</a:t>
            </a:r>
            <a:endParaRPr sz="4400" b="1" strike="noStrike">
              <a:solidFill>
                <a:srgbClr val="FFFFFF"/>
              </a:solidFill>
              <a:latin typeface="Arial"/>
              <a:ea typeface="Arial"/>
              <a:cs typeface="Arial"/>
              <a:sym typeface="Arial"/>
            </a:endParaRPr>
          </a:p>
        </p:txBody>
      </p:sp>
      <p:sp>
        <p:nvSpPr>
          <p:cNvPr id="300" name="Google Shape;300;p47"/>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301" name="Google Shape;301;p47"/>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21</a:t>
            </a:fld>
            <a:endParaRPr/>
          </a:p>
        </p:txBody>
      </p:sp>
      <p:sp>
        <p:nvSpPr>
          <p:cNvPr id="302" name="Google Shape;302;p47"/>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Properti ini digunakan untuk menetapkan padding pada sebuah elemen. Properti ini diinsiasi oleh padding, padding-top, padding-left, padding-right, dan padding-bottom.</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sintaks : </a:t>
            </a:r>
            <a:r>
              <a:rPr lang="en-US" sz="3200">
                <a:latin typeface="Courier New"/>
                <a:ea typeface="Courier New"/>
                <a:cs typeface="Courier New"/>
                <a:sym typeface="Courier New"/>
              </a:rPr>
              <a:t>padding-[disesuaikan]:&lt;value&gt;</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latin typeface="Courier New"/>
                <a:ea typeface="Courier New"/>
                <a:cs typeface="Courier New"/>
                <a:sym typeface="Courier New"/>
              </a:rPr>
              <a:t>Possible Value: &lt;length&gt; | &lt;percentage&gt;</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8"/>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List</a:t>
            </a:r>
            <a:endParaRPr sz="4400" b="1" strike="noStrike">
              <a:solidFill>
                <a:srgbClr val="FFFFFF"/>
              </a:solidFill>
              <a:latin typeface="Arial"/>
              <a:ea typeface="Arial"/>
              <a:cs typeface="Arial"/>
              <a:sym typeface="Arial"/>
            </a:endParaRPr>
          </a:p>
        </p:txBody>
      </p:sp>
      <p:sp>
        <p:nvSpPr>
          <p:cNvPr id="308" name="Google Shape;308;p48"/>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309" name="Google Shape;309;p48"/>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22</a:t>
            </a:fld>
            <a:endParaRPr/>
          </a:p>
        </p:txBody>
      </p:sp>
      <p:sp>
        <p:nvSpPr>
          <p:cNvPr id="310" name="Google Shape;310;p48"/>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Properti ini digunakan untuk memperindah atau memberikan gaya pada sebuah list. Biasanya properti ini digunakan untuk melengkapi elemen dalam &lt;li&gt; sehingga gaya lebih variatif.</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List (1)</a:t>
            </a:r>
            <a:endParaRPr sz="4400" b="1" strike="noStrike">
              <a:solidFill>
                <a:srgbClr val="FFFFFF"/>
              </a:solidFill>
              <a:latin typeface="Arial"/>
              <a:ea typeface="Arial"/>
              <a:cs typeface="Arial"/>
              <a:sym typeface="Arial"/>
            </a:endParaRPr>
          </a:p>
        </p:txBody>
      </p:sp>
      <p:sp>
        <p:nvSpPr>
          <p:cNvPr id="316" name="Google Shape;316;p4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317" name="Google Shape;317;p49"/>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23</a:t>
            </a:fld>
            <a:endParaRPr/>
          </a:p>
        </p:txBody>
      </p:sp>
      <p:sp>
        <p:nvSpPr>
          <p:cNvPr id="318" name="Google Shape;318;p4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Times New Roman"/>
                <a:ea typeface="Times New Roman"/>
                <a:cs typeface="Times New Roman"/>
                <a:sym typeface="Times New Roman"/>
              </a:rPr>
              <a:t>List-style-type</a:t>
            </a:r>
            <a:r>
              <a:rPr lang="en-US" sz="3200">
                <a:latin typeface="Times New Roman"/>
                <a:ea typeface="Times New Roman"/>
                <a:cs typeface="Times New Roman"/>
                <a:sym typeface="Times New Roman"/>
              </a:rPr>
              <a:t>, Properti ini mendefinisikan tipe tanda item unordered dan ordered lists.</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Sintaks : </a:t>
            </a:r>
            <a:r>
              <a:rPr lang="en-US" sz="3200">
                <a:latin typeface="Courier New"/>
                <a:ea typeface="Courier New"/>
                <a:cs typeface="Courier New"/>
                <a:sym typeface="Courier New"/>
              </a:rPr>
              <a:t>list-style-type:&lt;value&gt;</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latin typeface="Courier New"/>
                <a:ea typeface="Courier New"/>
                <a:cs typeface="Courier New"/>
                <a:sym typeface="Courier New"/>
              </a:rPr>
              <a:t>Possible Value: circle, disc, square,decima, lower-roman.</a:t>
            </a:r>
            <a:r>
              <a:rPr lang="en-US" sz="3200" b="1">
                <a:latin typeface="Times New Roman"/>
                <a:ea typeface="Times New Roman"/>
                <a:cs typeface="Times New Roman"/>
                <a:sym typeface="Times New Roman"/>
              </a:rPr>
              <a:t> </a:t>
            </a:r>
            <a:endParaRPr sz="32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List (2)</a:t>
            </a:r>
            <a:endParaRPr sz="4400" b="1" strike="noStrike">
              <a:solidFill>
                <a:srgbClr val="FFFFFF"/>
              </a:solidFill>
              <a:latin typeface="Arial"/>
              <a:ea typeface="Arial"/>
              <a:cs typeface="Arial"/>
              <a:sym typeface="Arial"/>
            </a:endParaRPr>
          </a:p>
        </p:txBody>
      </p:sp>
      <p:sp>
        <p:nvSpPr>
          <p:cNvPr id="324" name="Google Shape;324;p5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325" name="Google Shape;325;p50"/>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24</a:t>
            </a:fld>
            <a:endParaRPr/>
          </a:p>
        </p:txBody>
      </p:sp>
      <p:sp>
        <p:nvSpPr>
          <p:cNvPr id="326" name="Google Shape;326;p5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Times New Roman"/>
                <a:ea typeface="Times New Roman"/>
                <a:cs typeface="Times New Roman"/>
                <a:sym typeface="Times New Roman"/>
              </a:rPr>
              <a:t>List-style-image</a:t>
            </a:r>
            <a:r>
              <a:rPr lang="en-US" sz="3200">
                <a:latin typeface="Times New Roman"/>
                <a:ea typeface="Times New Roman"/>
                <a:cs typeface="Times New Roman"/>
                <a:sym typeface="Times New Roman"/>
              </a:rPr>
              <a:t>, Properti ini mendefinisikan suatu image sebagai tipe tanda item pada list.</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Sintaks : </a:t>
            </a:r>
            <a:r>
              <a:rPr lang="en-US" sz="3200">
                <a:latin typeface="Courier New"/>
                <a:ea typeface="Courier New"/>
                <a:cs typeface="Courier New"/>
                <a:sym typeface="Courier New"/>
              </a:rPr>
              <a:t>list-style-image: &lt;value&gt;</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latin typeface="Courier New"/>
                <a:ea typeface="Courier New"/>
                <a:cs typeface="Courier New"/>
                <a:sym typeface="Courier New"/>
              </a:rPr>
              <a:t>Possible Value:</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latin typeface="Courier New"/>
                <a:ea typeface="Courier New"/>
                <a:cs typeface="Courier New"/>
                <a:sym typeface="Courier New"/>
              </a:rPr>
              <a:t>url, none.</a:t>
            </a:r>
            <a:r>
              <a:rPr lang="en-US" sz="3200" b="1">
                <a:latin typeface="Times New Roman"/>
                <a:ea typeface="Times New Roman"/>
                <a:cs typeface="Times New Roman"/>
                <a:sym typeface="Times New Roman"/>
              </a:rPr>
              <a:t> </a:t>
            </a:r>
            <a:endParaRPr sz="32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Referensi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970B220D-F209-4662-8757-3257C7A757F5}"/>
              </a:ext>
            </a:extLst>
          </p:cNvPr>
          <p:cNvSpPr/>
          <p:nvPr/>
        </p:nvSpPr>
        <p:spPr>
          <a:xfrm>
            <a:off x="599040" y="2040899"/>
            <a:ext cx="10739160" cy="2600712"/>
          </a:xfrm>
          <a:prstGeom prst="rect">
            <a:avLst/>
          </a:prstGeom>
        </p:spPr>
        <p:txBody>
          <a:bodyPr wrap="square">
            <a:spAutoFit/>
          </a:bodyPr>
          <a:lstStyle/>
          <a:p>
            <a:pPr marL="432000" indent="-323640">
              <a:spcAft>
                <a:spcPts val="1406"/>
              </a:spcAft>
              <a:buClr>
                <a:srgbClr val="04617B"/>
              </a:buClr>
              <a:buSzPct val="45000"/>
              <a:buFont typeface="Wingdings" charset="2"/>
              <a:buChar char=""/>
            </a:pPr>
            <a:r>
              <a:rPr lang="en-US" sz="3200" spc="-1" dirty="0">
                <a:solidFill>
                  <a:srgbClr val="000000"/>
                </a:solidFill>
                <a:latin typeface="Times New Roman" panose="02020603050405020304" pitchFamily="18" charset="0"/>
                <a:cs typeface="Times New Roman" panose="02020603050405020304" pitchFamily="18" charset="0"/>
              </a:rPr>
              <a:t>https://</a:t>
            </a:r>
            <a:r>
              <a:rPr lang="en-US" sz="3200" dirty="0">
                <a:solidFill>
                  <a:prstClr val="black"/>
                </a:solidFill>
                <a:latin typeface="Times New Roman" panose="02020603050405020304" pitchFamily="18" charset="0"/>
                <a:cs typeface="Times New Roman" panose="02020603050405020304" pitchFamily="18" charset="0"/>
              </a:rPr>
              <a:t>tutorialspoint.com/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https://</a:t>
            </a:r>
            <a:r>
              <a:rPr lang="en-US" sz="3200" spc="-1" dirty="0">
                <a:solidFill>
                  <a:srgbClr val="000000"/>
                </a:solidFill>
                <a:latin typeface="Times New Roman" panose="02020603050405020304" pitchFamily="18" charset="0"/>
                <a:ea typeface="DejaVu Sans"/>
                <a:cs typeface="Times New Roman" panose="02020603050405020304" pitchFamily="18" charset="0"/>
              </a:rPr>
              <a:t>w3schools</a:t>
            </a: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https://tizag.com/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Modul Web Standard LP3T Nurul </a:t>
            </a:r>
            <a:r>
              <a:rPr kumimoji="0" lang="en-US" sz="3200" b="0" i="0" u="none" strike="noStrike" kern="1200" cap="none" spc="0" normalizeH="0" baseline="0" noProof="0" dirty="0" err="1">
                <a:ln>
                  <a:noFill/>
                </a:ln>
                <a:solidFill>
                  <a:prstClr val="black"/>
                </a:solidFill>
                <a:effectLst/>
                <a:uLnTx/>
                <a:uFillTx/>
                <a:latin typeface="Times New Roman" panose="02020603050405020304" pitchFamily="18" charset="0"/>
                <a:ea typeface="DejaVu Sans"/>
                <a:cs typeface="Times New Roman" panose="02020603050405020304" pitchFamily="18" charset="0"/>
              </a:rPr>
              <a:t>Fikri</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 </a:t>
            </a:r>
            <a:r>
              <a:rPr kumimoji="0" lang="en-US" sz="3200" b="0" i="0" u="none" strike="noStrike" kern="1200" cap="none" spc="0" normalizeH="0" baseline="0" noProof="0" dirty="0" err="1">
                <a:ln>
                  <a:noFill/>
                </a:ln>
                <a:solidFill>
                  <a:prstClr val="black"/>
                </a:solidFill>
                <a:effectLst/>
                <a:uLnTx/>
                <a:uFillTx/>
                <a:latin typeface="Times New Roman" panose="02020603050405020304" pitchFamily="18" charset="0"/>
                <a:ea typeface="DejaVu Sans"/>
                <a:cs typeface="Times New Roman" panose="02020603050405020304" pitchFamily="18" charset="0"/>
              </a:rPr>
              <a:t>tahun</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 2009</a:t>
            </a:r>
            <a:endParaRPr kumimoji="0" lang="id-ID" sz="3200" b="0" i="0" u="none" strike="noStrike" kern="1200" cap="none" spc="-1"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Color dan Background</a:t>
            </a:r>
            <a:endParaRPr sz="4400" b="1" strike="noStrike">
              <a:solidFill>
                <a:srgbClr val="FFFFFF"/>
              </a:solidFill>
              <a:latin typeface="Arial"/>
              <a:ea typeface="Arial"/>
              <a:cs typeface="Arial"/>
              <a:sym typeface="Arial"/>
            </a:endParaRPr>
          </a:p>
        </p:txBody>
      </p:sp>
      <p:sp>
        <p:nvSpPr>
          <p:cNvPr id="156" name="Google Shape;156;p2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157" name="Google Shape;157;p29"/>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a:t>
            </a:fld>
            <a:endParaRPr/>
          </a:p>
        </p:txBody>
      </p:sp>
      <p:sp>
        <p:nvSpPr>
          <p:cNvPr id="158" name="Google Shape;158;p2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3200">
                <a:solidFill>
                  <a:schemeClr val="dk1"/>
                </a:solidFill>
                <a:latin typeface="Times New Roman"/>
                <a:ea typeface="Times New Roman"/>
                <a:cs typeface="Times New Roman"/>
                <a:sym typeface="Times New Roman"/>
              </a:rPr>
              <a:t>Properti-properti ini menggambarkan warna (color) dan latar belakang (background) dari suatu elemen. Kita dapat menentukan warna latar (background color) dan gambar latar belakang (background image). Posisi dari gambar (image), bagaimana jika berulang-ulang, dan apakah tetap atau relatif terhadap canvas juga dapat di tentukan</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Color dan Background (1)</a:t>
            </a:r>
            <a:endParaRPr sz="4400" b="1" strike="noStrike">
              <a:solidFill>
                <a:srgbClr val="FFFFFF"/>
              </a:solidFill>
              <a:latin typeface="Arial"/>
              <a:ea typeface="Arial"/>
              <a:cs typeface="Arial"/>
              <a:sym typeface="Arial"/>
            </a:endParaRPr>
          </a:p>
        </p:txBody>
      </p:sp>
      <p:sp>
        <p:nvSpPr>
          <p:cNvPr id="164" name="Google Shape;164;p3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165" name="Google Shape;165;p30"/>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4</a:t>
            </a:fld>
            <a:endParaRPr/>
          </a:p>
        </p:txBody>
      </p:sp>
      <p:sp>
        <p:nvSpPr>
          <p:cNvPr id="166" name="Google Shape;166;p3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solidFill>
                  <a:schemeClr val="dk1"/>
                </a:solidFill>
                <a:latin typeface="Times New Roman"/>
                <a:ea typeface="Times New Roman"/>
                <a:cs typeface="Times New Roman"/>
                <a:sym typeface="Times New Roman"/>
              </a:rPr>
              <a:t>Color</a:t>
            </a:r>
            <a:r>
              <a:rPr lang="en-US" sz="3200">
                <a:solidFill>
                  <a:schemeClr val="dk1"/>
                </a:solidFill>
                <a:latin typeface="Times New Roman"/>
                <a:ea typeface="Times New Roman"/>
                <a:cs typeface="Times New Roman"/>
                <a:sym typeface="Times New Roman"/>
              </a:rPr>
              <a:t>, Properti color digunakan untuk menentukan warna dari elemen HTML.</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Sintaks : </a:t>
            </a:r>
            <a:r>
              <a:rPr lang="en-US" sz="3200">
                <a:solidFill>
                  <a:schemeClr val="dk1"/>
                </a:solidFill>
                <a:latin typeface="Courier New"/>
                <a:ea typeface="Courier New"/>
                <a:cs typeface="Courier New"/>
                <a:sym typeface="Courier New"/>
              </a:rPr>
              <a:t>color: &lt;value&gt;</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Contoh :</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3200">
                <a:solidFill>
                  <a:schemeClr val="dk1"/>
                </a:solidFill>
                <a:latin typeface="Courier New"/>
                <a:ea typeface="Courier New"/>
                <a:cs typeface="Courier New"/>
                <a:sym typeface="Courier New"/>
              </a:rPr>
              <a:t>H1 {color: blue}</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3200">
                <a:solidFill>
                  <a:schemeClr val="dk1"/>
                </a:solidFill>
                <a:latin typeface="Courier New"/>
                <a:ea typeface="Courier New"/>
                <a:cs typeface="Courier New"/>
                <a:sym typeface="Courier New"/>
              </a:rPr>
              <a:t>H2 {color: #FFCC88}</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solidFill>
                  <a:schemeClr val="dk1"/>
                </a:solidFill>
                <a:latin typeface="Courier New"/>
                <a:ea typeface="Courier New"/>
                <a:cs typeface="Courier New"/>
                <a:sym typeface="Courier New"/>
              </a:rPr>
              <a:t>H3 {color: #00CCCC}</a:t>
            </a:r>
            <a:endParaRPr sz="3200">
              <a:solidFill>
                <a:schemeClr val="dk1"/>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Color dan Background (2)</a:t>
            </a:r>
            <a:endParaRPr sz="4400" b="1" strike="noStrike">
              <a:solidFill>
                <a:srgbClr val="FFFFFF"/>
              </a:solidFill>
              <a:latin typeface="Arial"/>
              <a:ea typeface="Arial"/>
              <a:cs typeface="Arial"/>
              <a:sym typeface="Arial"/>
            </a:endParaRPr>
          </a:p>
        </p:txBody>
      </p:sp>
      <p:sp>
        <p:nvSpPr>
          <p:cNvPr id="172" name="Google Shape;172;p3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173" name="Google Shape;173;p31"/>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5</a:t>
            </a:fld>
            <a:endParaRPr/>
          </a:p>
        </p:txBody>
      </p:sp>
      <p:sp>
        <p:nvSpPr>
          <p:cNvPr id="174" name="Google Shape;174;p3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solidFill>
                  <a:schemeClr val="dk1"/>
                </a:solidFill>
                <a:latin typeface="Times New Roman"/>
                <a:ea typeface="Times New Roman"/>
                <a:cs typeface="Times New Roman"/>
                <a:sym typeface="Times New Roman"/>
              </a:rPr>
              <a:t>Background Color</a:t>
            </a:r>
            <a:r>
              <a:rPr lang="en-US" sz="3200">
                <a:solidFill>
                  <a:schemeClr val="dk1"/>
                </a:solidFill>
                <a:latin typeface="Times New Roman"/>
                <a:ea typeface="Times New Roman"/>
                <a:cs typeface="Times New Roman"/>
                <a:sym typeface="Times New Roman"/>
              </a:rPr>
              <a:t>, Properti background color digunakan untuk menentukan background color (warna latar belakang dokumen).</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Sintaks : </a:t>
            </a:r>
            <a:r>
              <a:rPr lang="en-US" sz="3200">
                <a:solidFill>
                  <a:schemeClr val="dk1"/>
                </a:solidFill>
                <a:latin typeface="Courier New"/>
                <a:ea typeface="Courier New"/>
                <a:cs typeface="Courier New"/>
                <a:sym typeface="Courier New"/>
              </a:rPr>
              <a:t>background-color: &lt;value&gt;</a:t>
            </a:r>
            <a:endParaRPr sz="3200">
              <a:solidFill>
                <a:schemeClr val="dk1"/>
              </a:solidFill>
              <a:latin typeface="Courier New"/>
              <a:ea typeface="Courier New"/>
              <a:cs typeface="Courier New"/>
              <a:sym typeface="Courier New"/>
            </a:endParaRPr>
          </a:p>
          <a:p>
            <a:pPr marL="1371600" marR="0" lvl="0" indent="0" algn="l" rtl="0">
              <a:lnSpc>
                <a:spcPct val="100000"/>
              </a:lnSpc>
              <a:spcBef>
                <a:spcPts val="0"/>
              </a:spcBef>
              <a:spcAft>
                <a:spcPts val="0"/>
              </a:spcAft>
              <a:buClr>
                <a:schemeClr val="dk1"/>
              </a:buClr>
              <a:buSzPts val="1100"/>
              <a:buFont typeface="Arial"/>
              <a:buNone/>
            </a:pPr>
            <a:r>
              <a:rPr lang="en-US" sz="3200">
                <a:solidFill>
                  <a:schemeClr val="dk1"/>
                </a:solidFill>
                <a:latin typeface="Courier New"/>
                <a:ea typeface="Courier New"/>
                <a:cs typeface="Courier New"/>
                <a:sym typeface="Courier New"/>
              </a:rPr>
              <a:t>Possible Values: &lt;color&gt; | transparent</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Contoh :</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solidFill>
                  <a:schemeClr val="dk1"/>
                </a:solidFill>
                <a:latin typeface="Courier New"/>
                <a:ea typeface="Courier New"/>
                <a:cs typeface="Courier New"/>
                <a:sym typeface="Courier New"/>
              </a:rPr>
              <a:t>BODY {background-color: white}</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solidFill>
                  <a:schemeClr val="dk1"/>
                </a:solidFill>
                <a:latin typeface="Courier New"/>
                <a:ea typeface="Courier New"/>
                <a:cs typeface="Courier New"/>
                <a:sym typeface="Courier New"/>
              </a:rPr>
              <a:t>H1 {background-color: #000080}</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Color dan Background (3)</a:t>
            </a:r>
            <a:endParaRPr sz="4400" b="1" strike="noStrike">
              <a:solidFill>
                <a:srgbClr val="FFFFFF"/>
              </a:solidFill>
              <a:latin typeface="Arial"/>
              <a:ea typeface="Arial"/>
              <a:cs typeface="Arial"/>
              <a:sym typeface="Arial"/>
            </a:endParaRPr>
          </a:p>
        </p:txBody>
      </p:sp>
      <p:sp>
        <p:nvSpPr>
          <p:cNvPr id="180" name="Google Shape;180;p3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181" name="Google Shape;181;p32"/>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6</a:t>
            </a:fld>
            <a:endParaRPr/>
          </a:p>
        </p:txBody>
      </p:sp>
      <p:sp>
        <p:nvSpPr>
          <p:cNvPr id="182" name="Google Shape;182;p3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solidFill>
                  <a:schemeClr val="dk1"/>
                </a:solidFill>
                <a:latin typeface="Times New Roman"/>
                <a:ea typeface="Times New Roman"/>
                <a:cs typeface="Times New Roman"/>
                <a:sym typeface="Times New Roman"/>
              </a:rPr>
              <a:t>Background Image</a:t>
            </a:r>
            <a:r>
              <a:rPr lang="en-US" sz="3200">
                <a:solidFill>
                  <a:schemeClr val="dk1"/>
                </a:solidFill>
                <a:latin typeface="Times New Roman"/>
                <a:ea typeface="Times New Roman"/>
                <a:cs typeface="Times New Roman"/>
                <a:sym typeface="Times New Roman"/>
              </a:rPr>
              <a:t>, Properti background-image digunakan untuk memberikan background-body image dari suatu elemen.</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Sintaks : </a:t>
            </a:r>
            <a:r>
              <a:rPr lang="en-US" sz="3200">
                <a:solidFill>
                  <a:schemeClr val="dk1"/>
                </a:solidFill>
                <a:latin typeface="Courier New"/>
                <a:ea typeface="Courier New"/>
                <a:cs typeface="Courier New"/>
                <a:sym typeface="Courier New"/>
              </a:rPr>
              <a:t>background-image: &lt;value&gt;</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Contoh :</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400">
                <a:solidFill>
                  <a:schemeClr val="dk1"/>
                </a:solidFill>
                <a:latin typeface="Courier New"/>
                <a:ea typeface="Courier New"/>
                <a:cs typeface="Courier New"/>
                <a:sym typeface="Courier New"/>
              </a:rPr>
              <a:t>BODY {background-image: url(http://www.myserver.com/foo.gif)}</a:t>
            </a:r>
            <a:endParaRPr sz="24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24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2400">
                <a:solidFill>
                  <a:schemeClr val="dk1"/>
                </a:solidFill>
                <a:latin typeface="Courier New"/>
                <a:ea typeface="Courier New"/>
                <a:cs typeface="Courier New"/>
                <a:sym typeface="Courier New"/>
              </a:rPr>
              <a:t>P {background-image: url(http://www.myserver.com/bg.png)}</a:t>
            </a:r>
            <a:endParaRPr sz="24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Color dan Background (3)</a:t>
            </a:r>
            <a:endParaRPr sz="4400" b="1" strike="noStrike">
              <a:solidFill>
                <a:srgbClr val="FFFFFF"/>
              </a:solidFill>
              <a:latin typeface="Arial"/>
              <a:ea typeface="Arial"/>
              <a:cs typeface="Arial"/>
              <a:sym typeface="Arial"/>
            </a:endParaRPr>
          </a:p>
        </p:txBody>
      </p:sp>
      <p:sp>
        <p:nvSpPr>
          <p:cNvPr id="188" name="Google Shape;188;p33"/>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189" name="Google Shape;189;p33"/>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7</a:t>
            </a:fld>
            <a:endParaRPr/>
          </a:p>
        </p:txBody>
      </p:sp>
      <p:sp>
        <p:nvSpPr>
          <p:cNvPr id="190" name="Google Shape;190;p33"/>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solidFill>
                  <a:schemeClr val="dk1"/>
                </a:solidFill>
                <a:latin typeface="Times New Roman"/>
                <a:ea typeface="Times New Roman"/>
                <a:cs typeface="Times New Roman"/>
                <a:sym typeface="Times New Roman"/>
              </a:rPr>
              <a:t>Background Repeat</a:t>
            </a:r>
            <a:r>
              <a:rPr lang="en-US" sz="3200">
                <a:solidFill>
                  <a:schemeClr val="dk1"/>
                </a:solidFill>
                <a:latin typeface="Times New Roman"/>
                <a:ea typeface="Times New Roman"/>
                <a:cs typeface="Times New Roman"/>
                <a:sym typeface="Times New Roman"/>
              </a:rPr>
              <a:t>, Properti background-repeat menetukan bagaimana suatu background image yang telah didefinisikan ditampilkan berulang-ulang, repeat-x value akan mengulang image secara horizontal sedangkan repeat-y value akan mengulang image secara vertikal.</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Sintaks : </a:t>
            </a:r>
            <a:r>
              <a:rPr lang="en-US" sz="2400">
                <a:solidFill>
                  <a:schemeClr val="dk1"/>
                </a:solidFill>
                <a:latin typeface="Courier New"/>
                <a:ea typeface="Courier New"/>
                <a:cs typeface="Courier New"/>
                <a:sym typeface="Courier New"/>
              </a:rPr>
              <a:t>background-repeat: &lt;value&gt;</a:t>
            </a:r>
            <a:endParaRPr sz="24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Possible Values:</a:t>
            </a:r>
            <a:endParaRPr sz="24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repeat | repeat-x | repeat-y | no-repeat</a:t>
            </a:r>
            <a:endParaRPr sz="24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Color dan Background (4)</a:t>
            </a:r>
            <a:endParaRPr sz="4400" b="1" strike="noStrike">
              <a:solidFill>
                <a:srgbClr val="FFFFFF"/>
              </a:solidFill>
              <a:latin typeface="Arial"/>
              <a:ea typeface="Arial"/>
              <a:cs typeface="Arial"/>
              <a:sym typeface="Arial"/>
            </a:endParaRPr>
          </a:p>
        </p:txBody>
      </p:sp>
      <p:sp>
        <p:nvSpPr>
          <p:cNvPr id="196" name="Google Shape;196;p3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197" name="Google Shape;197;p34"/>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8</a:t>
            </a:fld>
            <a:endParaRPr/>
          </a:p>
        </p:txBody>
      </p:sp>
      <p:sp>
        <p:nvSpPr>
          <p:cNvPr id="198" name="Google Shape;198;p3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solidFill>
                  <a:schemeClr val="dk1"/>
                </a:solidFill>
                <a:latin typeface="Times New Roman"/>
                <a:ea typeface="Times New Roman"/>
                <a:cs typeface="Times New Roman"/>
                <a:sym typeface="Times New Roman"/>
              </a:rPr>
              <a:t>Background</a:t>
            </a:r>
            <a:r>
              <a:rPr lang="en-US" sz="3200">
                <a:solidFill>
                  <a:schemeClr val="dk1"/>
                </a:solidFill>
                <a:latin typeface="Times New Roman"/>
                <a:ea typeface="Times New Roman"/>
                <a:cs typeface="Times New Roman"/>
                <a:sym typeface="Times New Roman"/>
              </a:rPr>
              <a:t>, Properti ini memiliki value yang mungkin seperti background-color, background-image, background-repeat.</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Sintaks : </a:t>
            </a:r>
            <a:r>
              <a:rPr lang="en-US" sz="2400">
                <a:solidFill>
                  <a:schemeClr val="dk1"/>
                </a:solidFill>
                <a:latin typeface="Courier New"/>
                <a:ea typeface="Courier New"/>
                <a:cs typeface="Courier New"/>
                <a:sym typeface="Courier New"/>
              </a:rPr>
              <a:t>background: &lt;value&gt;</a:t>
            </a:r>
            <a:endParaRPr sz="24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Possible Values: &lt;background-color&gt; || &lt;background-image&gt;</a:t>
            </a:r>
            <a:endParaRPr sz="24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 &lt;background-repeat&gt;</a:t>
            </a:r>
            <a:endParaRPr sz="24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24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solidFill>
                <a:schemeClr val="dk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5"/>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Text dan Font</a:t>
            </a:r>
            <a:endParaRPr sz="4400" b="1" strike="noStrike">
              <a:solidFill>
                <a:srgbClr val="FFFFFF"/>
              </a:solidFill>
              <a:latin typeface="Arial"/>
              <a:ea typeface="Arial"/>
              <a:cs typeface="Arial"/>
              <a:sym typeface="Arial"/>
            </a:endParaRPr>
          </a:p>
        </p:txBody>
      </p:sp>
      <p:sp>
        <p:nvSpPr>
          <p:cNvPr id="204" name="Google Shape;204;p35"/>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05" name="Google Shape;205;p35"/>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9</a:t>
            </a:fld>
            <a:endParaRPr/>
          </a:p>
        </p:txBody>
      </p:sp>
      <p:sp>
        <p:nvSpPr>
          <p:cNvPr id="206" name="Google Shape;206;p35"/>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Properti text memungkinkan kita mengatur tampilan dari text. Dengan properti text ini kita dapat merubah warna text, menambah atau mengurangi spasi antar karakter dalam text, alignment text, dekorasi text, tabulasi baris pertama sebuah text dan lain-lain.</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468</TotalTime>
  <Words>1032</Words>
  <Application>Microsoft Office PowerPoint</Application>
  <PresentationFormat>Custom</PresentationFormat>
  <Paragraphs>171</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Wingdings 3</vt:lpstr>
      <vt:lpstr>Courier New</vt:lpstr>
      <vt:lpstr>Times New Roman</vt:lpstr>
      <vt:lpstr>Wingdings</vt:lpstr>
      <vt:lpstr>Trebuchet MS</vt:lpstr>
      <vt:lpstr>Noto Sans Symbols</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Asisten Arip</cp:lastModifiedBy>
  <cp:revision>66</cp:revision>
  <dcterms:modified xsi:type="dcterms:W3CDTF">2023-02-27T02:22:09Z</dcterms:modified>
</cp:coreProperties>
</file>