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Open Sans Ultra-Bold" charset="1" panose="00000000000000000000"/>
      <p:regular r:id="rId16"/>
    </p:embeddedFont>
    <p:embeddedFont>
      <p:font typeface="Open Sans Bold" charset="1" panose="00000000000000000000"/>
      <p:regular r:id="rId17"/>
    </p:embeddedFont>
    <p:embeddedFont>
      <p:font typeface="Open Sans" charset="1" panose="00000000000000000000"/>
      <p:regular r:id="rId18"/>
    </p:embeddedFont>
    <p:embeddedFont>
      <p:font typeface="Open Sans Medium" charset="1" panose="00000000000000000000"/>
      <p:regular r:id="rId19"/>
    </p:embeddedFont>
    <p:embeddedFont>
      <p:font typeface="Open Sans Semi-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21.png" Type="http://schemas.openxmlformats.org/officeDocument/2006/relationships/image"/><Relationship Id="rId8"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23.png" Type="http://schemas.openxmlformats.org/officeDocument/2006/relationships/image"/><Relationship Id="rId6"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9888578" y="-4127084"/>
            <a:ext cx="12273731" cy="12273731"/>
          </a:xfrm>
          <a:custGeom>
            <a:avLst/>
            <a:gdLst/>
            <a:ahLst/>
            <a:cxnLst/>
            <a:rect r="r" b="b" t="t" l="l"/>
            <a:pathLst>
              <a:path h="12273731" w="12273731">
                <a:moveTo>
                  <a:pt x="0" y="0"/>
                </a:moveTo>
                <a:lnTo>
                  <a:pt x="12273731" y="0"/>
                </a:lnTo>
                <a:lnTo>
                  <a:pt x="12273731" y="12273731"/>
                </a:lnTo>
                <a:lnTo>
                  <a:pt x="0" y="12273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82404" y="1710760"/>
            <a:ext cx="9931666" cy="9931666"/>
          </a:xfrm>
          <a:custGeom>
            <a:avLst/>
            <a:gdLst/>
            <a:ahLst/>
            <a:cxnLst/>
            <a:rect r="r" b="b" t="t" l="l"/>
            <a:pathLst>
              <a:path h="9931666" w="9931666">
                <a:moveTo>
                  <a:pt x="0" y="0"/>
                </a:moveTo>
                <a:lnTo>
                  <a:pt x="9931665" y="0"/>
                </a:lnTo>
                <a:lnTo>
                  <a:pt x="9931665"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83429" y="1786768"/>
            <a:ext cx="11051321" cy="1533908"/>
          </a:xfrm>
          <a:prstGeom prst="rect">
            <a:avLst/>
          </a:prstGeom>
        </p:spPr>
        <p:txBody>
          <a:bodyPr anchor="t" rtlCol="false" tIns="0" lIns="0" bIns="0" rIns="0">
            <a:spAutoFit/>
          </a:bodyPr>
          <a:lstStyle/>
          <a:p>
            <a:pPr algn="l">
              <a:lnSpc>
                <a:spcPts val="7399"/>
              </a:lnSpc>
            </a:pPr>
            <a:r>
              <a:rPr lang="en-US" sz="7550" b="true">
                <a:solidFill>
                  <a:srgbClr val="132CAF"/>
                </a:solidFill>
                <a:latin typeface="Open Sans Ultra-Bold"/>
                <a:ea typeface="Open Sans Ultra-Bold"/>
                <a:cs typeface="Open Sans Ultra-Bold"/>
                <a:sym typeface="Open Sans Ultra-Bold"/>
              </a:rPr>
              <a:t>Iris Classification</a:t>
            </a:r>
          </a:p>
          <a:p>
            <a:pPr algn="l">
              <a:lnSpc>
                <a:spcPts val="4654"/>
              </a:lnSpc>
            </a:pPr>
            <a:r>
              <a:rPr lang="en-US" sz="4749" b="true">
                <a:solidFill>
                  <a:srgbClr val="132CAF"/>
                </a:solidFill>
                <a:latin typeface="Open Sans Bold"/>
                <a:ea typeface="Open Sans Bold"/>
                <a:cs typeface="Open Sans Bold"/>
                <a:sym typeface="Open Sans Bold"/>
              </a:rPr>
              <a:t>Machine Learning</a:t>
            </a:r>
          </a:p>
        </p:txBody>
      </p:sp>
      <p:sp>
        <p:nvSpPr>
          <p:cNvPr name="TextBox 5" id="5"/>
          <p:cNvSpPr txBox="true"/>
          <p:nvPr/>
        </p:nvSpPr>
        <p:spPr>
          <a:xfrm rot="0">
            <a:off x="14241271" y="8851876"/>
            <a:ext cx="3018029" cy="809877"/>
          </a:xfrm>
          <a:prstGeom prst="rect">
            <a:avLst/>
          </a:prstGeom>
        </p:spPr>
        <p:txBody>
          <a:bodyPr anchor="t" rtlCol="false" tIns="0" lIns="0" bIns="0" rIns="0">
            <a:spAutoFit/>
          </a:bodyPr>
          <a:lstStyle/>
          <a:p>
            <a:pPr algn="r">
              <a:lnSpc>
                <a:spcPts val="3163"/>
              </a:lnSpc>
            </a:pPr>
            <a:r>
              <a:rPr lang="en-US" sz="3013">
                <a:solidFill>
                  <a:srgbClr val="132CAF"/>
                </a:solidFill>
                <a:latin typeface="Open Sans"/>
                <a:ea typeface="Open Sans"/>
                <a:cs typeface="Open Sans"/>
                <a:sym typeface="Open Sans"/>
              </a:rPr>
              <a:t>Digital Fair Skill 35.0 </a:t>
            </a:r>
          </a:p>
        </p:txBody>
      </p:sp>
      <p:sp>
        <p:nvSpPr>
          <p:cNvPr name="TextBox 6" id="6"/>
          <p:cNvSpPr txBox="true"/>
          <p:nvPr/>
        </p:nvSpPr>
        <p:spPr>
          <a:xfrm rot="0">
            <a:off x="1028700" y="8124405"/>
            <a:ext cx="8115300" cy="1463722"/>
          </a:xfrm>
          <a:prstGeom prst="rect">
            <a:avLst/>
          </a:prstGeom>
        </p:spPr>
        <p:txBody>
          <a:bodyPr anchor="t" rtlCol="false" tIns="0" lIns="0" bIns="0" rIns="0">
            <a:spAutoFit/>
          </a:bodyPr>
          <a:lstStyle/>
          <a:p>
            <a:pPr algn="l">
              <a:lnSpc>
                <a:spcPts val="4491"/>
              </a:lnSpc>
            </a:pPr>
            <a:r>
              <a:rPr lang="en-US" sz="3939" b="true">
                <a:solidFill>
                  <a:srgbClr val="132CAF"/>
                </a:solidFill>
                <a:latin typeface="Open Sans Medium"/>
                <a:ea typeface="Open Sans Medium"/>
                <a:cs typeface="Open Sans Medium"/>
                <a:sym typeface="Open Sans Medium"/>
              </a:rPr>
              <a:t>by Ahmad Varian Sholeh</a:t>
            </a:r>
          </a:p>
          <a:p>
            <a:pPr algn="l">
              <a:lnSpc>
                <a:spcPts val="1026"/>
              </a:lnSpc>
            </a:pPr>
          </a:p>
          <a:p>
            <a:pPr algn="l">
              <a:lnSpc>
                <a:spcPts val="3123"/>
              </a:lnSpc>
            </a:pPr>
            <a:r>
              <a:rPr lang="en-US" sz="2739" b="true">
                <a:solidFill>
                  <a:srgbClr val="132CAF"/>
                </a:solidFill>
                <a:latin typeface="Open Sans Medium"/>
                <a:ea typeface="Open Sans Medium"/>
                <a:cs typeface="Open Sans Medium"/>
                <a:sym typeface="Open Sans Medium"/>
              </a:rPr>
              <a:t>https://github.com/AhmadVarianS/DigitalSkillFair35.0-Dibimbing.id</a:t>
            </a:r>
          </a:p>
        </p:txBody>
      </p:sp>
      <p:sp>
        <p:nvSpPr>
          <p:cNvPr name="Freeform 7" id="7"/>
          <p:cNvSpPr/>
          <p:nvPr/>
        </p:nvSpPr>
        <p:spPr>
          <a:xfrm flipH="false" flipV="false" rot="0">
            <a:off x="6363861" y="-7039650"/>
            <a:ext cx="18822023" cy="19024820"/>
          </a:xfrm>
          <a:custGeom>
            <a:avLst/>
            <a:gdLst/>
            <a:ahLst/>
            <a:cxnLst/>
            <a:rect r="r" b="b" t="t" l="l"/>
            <a:pathLst>
              <a:path h="19024820" w="18822023">
                <a:moveTo>
                  <a:pt x="0" y="0"/>
                </a:moveTo>
                <a:lnTo>
                  <a:pt x="18822023" y="0"/>
                </a:lnTo>
                <a:lnTo>
                  <a:pt x="18822023" y="19024820"/>
                </a:lnTo>
                <a:lnTo>
                  <a:pt x="0" y="19024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11382626" y="-2792605"/>
            <a:ext cx="9931666" cy="9931666"/>
          </a:xfrm>
          <a:custGeom>
            <a:avLst/>
            <a:gdLst/>
            <a:ahLst/>
            <a:cxnLst/>
            <a:rect r="r" b="b" t="t" l="l"/>
            <a:pathLst>
              <a:path h="9931666" w="9931666">
                <a:moveTo>
                  <a:pt x="0" y="0"/>
                </a:moveTo>
                <a:lnTo>
                  <a:pt x="9931666" y="0"/>
                </a:lnTo>
                <a:lnTo>
                  <a:pt x="9931666"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00661" y="5143500"/>
            <a:ext cx="9931666" cy="9931666"/>
          </a:xfrm>
          <a:custGeom>
            <a:avLst/>
            <a:gdLst/>
            <a:ahLst/>
            <a:cxnLst/>
            <a:rect r="r" b="b" t="t" l="l"/>
            <a:pathLst>
              <a:path h="9931666" w="9931666">
                <a:moveTo>
                  <a:pt x="0" y="0"/>
                </a:moveTo>
                <a:lnTo>
                  <a:pt x="9931665" y="0"/>
                </a:lnTo>
                <a:lnTo>
                  <a:pt x="9931665"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697276" y="3380756"/>
            <a:ext cx="8893448" cy="3839813"/>
          </a:xfrm>
          <a:prstGeom prst="rect">
            <a:avLst/>
          </a:prstGeom>
        </p:spPr>
        <p:txBody>
          <a:bodyPr anchor="t" rtlCol="false" tIns="0" lIns="0" bIns="0" rIns="0">
            <a:spAutoFit/>
          </a:bodyPr>
          <a:lstStyle/>
          <a:p>
            <a:pPr algn="ctr">
              <a:lnSpc>
                <a:spcPts val="14743"/>
              </a:lnSpc>
            </a:pPr>
            <a:r>
              <a:rPr lang="en-US" sz="15044" b="true">
                <a:solidFill>
                  <a:srgbClr val="132CAF"/>
                </a:solidFill>
                <a:latin typeface="Open Sans Ultra-Bold"/>
                <a:ea typeface="Open Sans Ultra-Bold"/>
                <a:cs typeface="Open Sans Ultra-Bold"/>
                <a:sym typeface="Open Sans Ultra-Bold"/>
              </a:rPr>
              <a:t>Terima Kasih</a:t>
            </a:r>
          </a:p>
        </p:txBody>
      </p:sp>
      <p:sp>
        <p:nvSpPr>
          <p:cNvPr name="Freeform 5" id="5"/>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4"/>
            <a:stretch>
              <a:fillRect l="0" t="0" r="0" b="0"/>
            </a:stretch>
          </a:blipFill>
        </p:spPr>
      </p:sp>
      <p:sp>
        <p:nvSpPr>
          <p:cNvPr name="TextBox 6" id="6"/>
          <p:cNvSpPr txBox="true"/>
          <p:nvPr/>
        </p:nvSpPr>
        <p:spPr>
          <a:xfrm rot="0">
            <a:off x="3318408" y="8103950"/>
            <a:ext cx="11651183" cy="532558"/>
          </a:xfrm>
          <a:prstGeom prst="rect">
            <a:avLst/>
          </a:prstGeom>
        </p:spPr>
        <p:txBody>
          <a:bodyPr anchor="t" rtlCol="false" tIns="0" lIns="0" bIns="0" rIns="0">
            <a:spAutoFit/>
          </a:bodyPr>
          <a:lstStyle/>
          <a:p>
            <a:pPr algn="ctr">
              <a:lnSpc>
                <a:spcPts val="4149"/>
              </a:lnSpc>
            </a:pPr>
            <a:r>
              <a:rPr lang="en-US" sz="3639" b="true">
                <a:solidFill>
                  <a:srgbClr val="132CAF"/>
                </a:solidFill>
                <a:latin typeface="Open Sans Semi-Bold"/>
                <a:ea typeface="Open Sans Semi-Bold"/>
                <a:cs typeface="Open Sans Semi-Bold"/>
                <a:sym typeface="Open Sans Semi-Bold"/>
              </a:rPr>
              <a:t>https://github.com/AhmadVarianS/</a:t>
            </a:r>
          </a:p>
        </p:txBody>
      </p:sp>
      <p:sp>
        <p:nvSpPr>
          <p:cNvPr name="TextBox 7" id="7"/>
          <p:cNvSpPr txBox="true"/>
          <p:nvPr/>
        </p:nvSpPr>
        <p:spPr>
          <a:xfrm rot="0">
            <a:off x="3318408" y="8770700"/>
            <a:ext cx="11651183" cy="532558"/>
          </a:xfrm>
          <a:prstGeom prst="rect">
            <a:avLst/>
          </a:prstGeom>
        </p:spPr>
        <p:txBody>
          <a:bodyPr anchor="t" rtlCol="false" tIns="0" lIns="0" bIns="0" rIns="0">
            <a:spAutoFit/>
          </a:bodyPr>
          <a:lstStyle/>
          <a:p>
            <a:pPr algn="ctr">
              <a:lnSpc>
                <a:spcPts val="4149"/>
              </a:lnSpc>
            </a:pPr>
            <a:r>
              <a:rPr lang="en-US" sz="3639" b="true">
                <a:solidFill>
                  <a:srgbClr val="132CAF"/>
                </a:solidFill>
                <a:latin typeface="Open Sans Semi-Bold"/>
                <a:ea typeface="Open Sans Semi-Bold"/>
                <a:cs typeface="Open Sans Semi-Bold"/>
                <a:sym typeface="Open Sans Semi-Bold"/>
              </a:rPr>
              <a:t>+62 812 2611 0457</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9041212" y="2242822"/>
            <a:ext cx="12459395" cy="12459395"/>
          </a:xfrm>
          <a:custGeom>
            <a:avLst/>
            <a:gdLst/>
            <a:ahLst/>
            <a:cxnLst/>
            <a:rect r="r" b="b" t="t" l="l"/>
            <a:pathLst>
              <a:path h="12459395" w="12459395">
                <a:moveTo>
                  <a:pt x="0" y="0"/>
                </a:moveTo>
                <a:lnTo>
                  <a:pt x="12459395" y="0"/>
                </a:lnTo>
                <a:lnTo>
                  <a:pt x="12459395" y="12459395"/>
                </a:lnTo>
                <a:lnTo>
                  <a:pt x="0" y="12459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62549" y="2536521"/>
            <a:ext cx="3178479" cy="3178479"/>
          </a:xfrm>
          <a:custGeom>
            <a:avLst/>
            <a:gdLst/>
            <a:ahLst/>
            <a:cxnLst/>
            <a:rect r="r" b="b" t="t" l="l"/>
            <a:pathLst>
              <a:path h="3178479" w="3178479">
                <a:moveTo>
                  <a:pt x="0" y="0"/>
                </a:moveTo>
                <a:lnTo>
                  <a:pt x="3178479" y="0"/>
                </a:lnTo>
                <a:lnTo>
                  <a:pt x="3178479" y="3178479"/>
                </a:lnTo>
                <a:lnTo>
                  <a:pt x="0" y="3178479"/>
                </a:lnTo>
                <a:lnTo>
                  <a:pt x="0" y="0"/>
                </a:lnTo>
                <a:close/>
              </a:path>
            </a:pathLst>
          </a:custGeom>
          <a:blipFill>
            <a:blip r:embed="rId4"/>
            <a:stretch>
              <a:fillRect l="0" t="0" r="0" b="0"/>
            </a:stretch>
          </a:blipFill>
        </p:spPr>
      </p:sp>
      <p:sp>
        <p:nvSpPr>
          <p:cNvPr name="Freeform 4" id="4"/>
          <p:cNvSpPr/>
          <p:nvPr/>
        </p:nvSpPr>
        <p:spPr>
          <a:xfrm flipH="false" flipV="false" rot="0">
            <a:off x="7842450" y="2814322"/>
            <a:ext cx="2793601" cy="3065680"/>
          </a:xfrm>
          <a:custGeom>
            <a:avLst/>
            <a:gdLst/>
            <a:ahLst/>
            <a:cxnLst/>
            <a:rect r="r" b="b" t="t" l="l"/>
            <a:pathLst>
              <a:path h="3065680" w="2793601">
                <a:moveTo>
                  <a:pt x="0" y="0"/>
                </a:moveTo>
                <a:lnTo>
                  <a:pt x="2793600" y="0"/>
                </a:lnTo>
                <a:lnTo>
                  <a:pt x="2793600" y="3065680"/>
                </a:lnTo>
                <a:lnTo>
                  <a:pt x="0" y="3065680"/>
                </a:lnTo>
                <a:lnTo>
                  <a:pt x="0" y="0"/>
                </a:lnTo>
                <a:close/>
              </a:path>
            </a:pathLst>
          </a:custGeom>
          <a:blipFill>
            <a:blip r:embed="rId5"/>
            <a:stretch>
              <a:fillRect l="0" t="0" r="0" b="0"/>
            </a:stretch>
          </a:blipFill>
        </p:spPr>
      </p:sp>
      <p:sp>
        <p:nvSpPr>
          <p:cNvPr name="Freeform 5" id="5"/>
          <p:cNvSpPr/>
          <p:nvPr/>
        </p:nvSpPr>
        <p:spPr>
          <a:xfrm flipH="false" flipV="false" rot="0">
            <a:off x="10035347" y="5715000"/>
            <a:ext cx="3912328" cy="1760548"/>
          </a:xfrm>
          <a:custGeom>
            <a:avLst/>
            <a:gdLst/>
            <a:ahLst/>
            <a:cxnLst/>
            <a:rect r="r" b="b" t="t" l="l"/>
            <a:pathLst>
              <a:path h="1760548" w="3912328">
                <a:moveTo>
                  <a:pt x="0" y="0"/>
                </a:moveTo>
                <a:lnTo>
                  <a:pt x="3912328" y="0"/>
                </a:lnTo>
                <a:lnTo>
                  <a:pt x="3912328" y="1760548"/>
                </a:lnTo>
                <a:lnTo>
                  <a:pt x="0" y="1760548"/>
                </a:lnTo>
                <a:lnTo>
                  <a:pt x="0" y="0"/>
                </a:lnTo>
                <a:close/>
              </a:path>
            </a:pathLst>
          </a:custGeom>
          <a:blipFill>
            <a:blip r:embed="rId6"/>
            <a:stretch>
              <a:fillRect l="0" t="0" r="0" b="0"/>
            </a:stretch>
          </a:blipFill>
        </p:spPr>
      </p:sp>
      <p:sp>
        <p:nvSpPr>
          <p:cNvPr name="Freeform 6" id="6"/>
          <p:cNvSpPr/>
          <p:nvPr/>
        </p:nvSpPr>
        <p:spPr>
          <a:xfrm flipH="false" flipV="false" rot="0">
            <a:off x="2147428" y="8119296"/>
            <a:ext cx="5695022" cy="1139004"/>
          </a:xfrm>
          <a:custGeom>
            <a:avLst/>
            <a:gdLst/>
            <a:ahLst/>
            <a:cxnLst/>
            <a:rect r="r" b="b" t="t" l="l"/>
            <a:pathLst>
              <a:path h="1139004" w="5695022">
                <a:moveTo>
                  <a:pt x="0" y="0"/>
                </a:moveTo>
                <a:lnTo>
                  <a:pt x="5695022" y="0"/>
                </a:lnTo>
                <a:lnTo>
                  <a:pt x="5695022" y="1139004"/>
                </a:lnTo>
                <a:lnTo>
                  <a:pt x="0" y="1139004"/>
                </a:lnTo>
                <a:lnTo>
                  <a:pt x="0" y="0"/>
                </a:lnTo>
                <a:close/>
              </a:path>
            </a:pathLst>
          </a:custGeom>
          <a:blipFill>
            <a:blip r:embed="rId7"/>
            <a:stretch>
              <a:fillRect l="0" t="0" r="0" b="0"/>
            </a:stretch>
          </a:blipFill>
        </p:spPr>
      </p:sp>
      <p:sp>
        <p:nvSpPr>
          <p:cNvPr name="Freeform 7" id="7"/>
          <p:cNvSpPr/>
          <p:nvPr/>
        </p:nvSpPr>
        <p:spPr>
          <a:xfrm flipH="false" flipV="false" rot="0">
            <a:off x="10867210" y="7961323"/>
            <a:ext cx="4959523" cy="1184086"/>
          </a:xfrm>
          <a:custGeom>
            <a:avLst/>
            <a:gdLst/>
            <a:ahLst/>
            <a:cxnLst/>
            <a:rect r="r" b="b" t="t" l="l"/>
            <a:pathLst>
              <a:path h="1184086" w="4959523">
                <a:moveTo>
                  <a:pt x="0" y="0"/>
                </a:moveTo>
                <a:lnTo>
                  <a:pt x="4959523" y="0"/>
                </a:lnTo>
                <a:lnTo>
                  <a:pt x="4959523" y="1184086"/>
                </a:lnTo>
                <a:lnTo>
                  <a:pt x="0" y="1184086"/>
                </a:lnTo>
                <a:lnTo>
                  <a:pt x="0" y="0"/>
                </a:lnTo>
                <a:close/>
              </a:path>
            </a:pathLst>
          </a:custGeom>
          <a:blipFill>
            <a:blip r:embed="rId8"/>
            <a:stretch>
              <a:fillRect l="0" t="0" r="0" b="0"/>
            </a:stretch>
          </a:blipFill>
        </p:spPr>
      </p:sp>
      <p:sp>
        <p:nvSpPr>
          <p:cNvPr name="Freeform 8" id="8"/>
          <p:cNvSpPr/>
          <p:nvPr/>
        </p:nvSpPr>
        <p:spPr>
          <a:xfrm flipH="false" flipV="false" rot="0">
            <a:off x="11991511" y="2814322"/>
            <a:ext cx="4468152" cy="2412802"/>
          </a:xfrm>
          <a:custGeom>
            <a:avLst/>
            <a:gdLst/>
            <a:ahLst/>
            <a:cxnLst/>
            <a:rect r="r" b="b" t="t" l="l"/>
            <a:pathLst>
              <a:path h="2412802" w="4468152">
                <a:moveTo>
                  <a:pt x="0" y="0"/>
                </a:moveTo>
                <a:lnTo>
                  <a:pt x="4468152" y="0"/>
                </a:lnTo>
                <a:lnTo>
                  <a:pt x="4468152" y="2412802"/>
                </a:lnTo>
                <a:lnTo>
                  <a:pt x="0" y="2412802"/>
                </a:lnTo>
                <a:lnTo>
                  <a:pt x="0" y="0"/>
                </a:lnTo>
                <a:close/>
              </a:path>
            </a:pathLst>
          </a:custGeom>
          <a:blipFill>
            <a:blip r:embed="rId9"/>
            <a:stretch>
              <a:fillRect l="0" t="0" r="0" b="0"/>
            </a:stretch>
          </a:blipFill>
        </p:spPr>
      </p:sp>
      <p:sp>
        <p:nvSpPr>
          <p:cNvPr name="Freeform 9" id="9"/>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10"/>
            <a:stretch>
              <a:fillRect l="0" t="0" r="0" b="0"/>
            </a:stretch>
          </a:blipFill>
        </p:spPr>
      </p:sp>
      <p:sp>
        <p:nvSpPr>
          <p:cNvPr name="Freeform 10" id="10"/>
          <p:cNvSpPr/>
          <p:nvPr/>
        </p:nvSpPr>
        <p:spPr>
          <a:xfrm flipH="false" flipV="false" rot="0">
            <a:off x="3646338" y="3957999"/>
            <a:ext cx="5300301" cy="5300301"/>
          </a:xfrm>
          <a:custGeom>
            <a:avLst/>
            <a:gdLst/>
            <a:ahLst/>
            <a:cxnLst/>
            <a:rect r="r" b="b" t="t" l="l"/>
            <a:pathLst>
              <a:path h="5300301" w="5300301">
                <a:moveTo>
                  <a:pt x="0" y="0"/>
                </a:moveTo>
                <a:lnTo>
                  <a:pt x="5300302" y="0"/>
                </a:lnTo>
                <a:lnTo>
                  <a:pt x="5300302" y="5300301"/>
                </a:lnTo>
                <a:lnTo>
                  <a:pt x="0" y="5300301"/>
                </a:lnTo>
                <a:lnTo>
                  <a:pt x="0" y="0"/>
                </a:lnTo>
                <a:close/>
              </a:path>
            </a:pathLst>
          </a:custGeom>
          <a:blipFill>
            <a:blip r:embed="rId11"/>
            <a:stretch>
              <a:fillRect l="0" t="0" r="0" b="0"/>
            </a:stretch>
          </a:blipFill>
        </p:spPr>
      </p:sp>
      <p:sp>
        <p:nvSpPr>
          <p:cNvPr name="TextBox 11" id="11"/>
          <p:cNvSpPr txBox="true"/>
          <p:nvPr/>
        </p:nvSpPr>
        <p:spPr>
          <a:xfrm rot="0">
            <a:off x="4941028" y="1047750"/>
            <a:ext cx="8405943" cy="743017"/>
          </a:xfrm>
          <a:prstGeom prst="rect">
            <a:avLst/>
          </a:prstGeom>
        </p:spPr>
        <p:txBody>
          <a:bodyPr anchor="t" rtlCol="false" tIns="0" lIns="0" bIns="0" rIns="0">
            <a:spAutoFit/>
          </a:bodyPr>
          <a:lstStyle/>
          <a:p>
            <a:pPr algn="ctr">
              <a:lnSpc>
                <a:spcPts val="5710"/>
              </a:lnSpc>
            </a:pPr>
            <a:r>
              <a:rPr lang="en-US" sz="5008" b="true">
                <a:solidFill>
                  <a:srgbClr val="132CAF"/>
                </a:solidFill>
                <a:latin typeface="Open Sans Ultra-Bold"/>
                <a:ea typeface="Open Sans Ultra-Bold"/>
                <a:cs typeface="Open Sans Ultra-Bold"/>
                <a:sym typeface="Open Sans Ultra-Bold"/>
              </a:rPr>
              <a:t>Tools</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11653645" y="-3542716"/>
            <a:ext cx="9931666" cy="9931666"/>
          </a:xfrm>
          <a:custGeom>
            <a:avLst/>
            <a:gdLst/>
            <a:ahLst/>
            <a:cxnLst/>
            <a:rect r="r" b="b" t="t" l="l"/>
            <a:pathLst>
              <a:path h="9931666" w="9931666">
                <a:moveTo>
                  <a:pt x="0" y="0"/>
                </a:moveTo>
                <a:lnTo>
                  <a:pt x="9931666" y="0"/>
                </a:lnTo>
                <a:lnTo>
                  <a:pt x="9931666"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87074" y="2130186"/>
            <a:ext cx="8913852" cy="3988949"/>
          </a:xfrm>
          <a:custGeom>
            <a:avLst/>
            <a:gdLst/>
            <a:ahLst/>
            <a:cxnLst/>
            <a:rect r="r" b="b" t="t" l="l"/>
            <a:pathLst>
              <a:path h="3988949" w="8913852">
                <a:moveTo>
                  <a:pt x="0" y="0"/>
                </a:moveTo>
                <a:lnTo>
                  <a:pt x="8913852" y="0"/>
                </a:lnTo>
                <a:lnTo>
                  <a:pt x="8913852" y="3988949"/>
                </a:lnTo>
                <a:lnTo>
                  <a:pt x="0" y="3988949"/>
                </a:lnTo>
                <a:lnTo>
                  <a:pt x="0" y="0"/>
                </a:lnTo>
                <a:close/>
              </a:path>
            </a:pathLst>
          </a:custGeom>
          <a:blipFill>
            <a:blip r:embed="rId4"/>
            <a:stretch>
              <a:fillRect l="0" t="0" r="0" b="0"/>
            </a:stretch>
          </a:blipFill>
        </p:spPr>
      </p:sp>
      <p:sp>
        <p:nvSpPr>
          <p:cNvPr name="TextBox 4" id="4"/>
          <p:cNvSpPr txBox="true"/>
          <p:nvPr/>
        </p:nvSpPr>
        <p:spPr>
          <a:xfrm rot="0">
            <a:off x="1028700" y="6492829"/>
            <a:ext cx="16230600" cy="2590800"/>
          </a:xfrm>
          <a:prstGeom prst="rect">
            <a:avLst/>
          </a:prstGeom>
        </p:spPr>
        <p:txBody>
          <a:bodyPr anchor="t" rtlCol="false" tIns="0" lIns="0" bIns="0" rIns="0">
            <a:spAutoFit/>
          </a:bodyPr>
          <a:lstStyle/>
          <a:p>
            <a:pPr algn="ctr">
              <a:lnSpc>
                <a:spcPts val="4199"/>
              </a:lnSpc>
            </a:pPr>
            <a:r>
              <a:rPr lang="en-US" sz="2999" b="true">
                <a:solidFill>
                  <a:srgbClr val="132CAF"/>
                </a:solidFill>
                <a:latin typeface="Open Sans Semi-Bold"/>
                <a:ea typeface="Open Sans Semi-Bold"/>
                <a:cs typeface="Open Sans Semi-Bold"/>
                <a:sym typeface="Open Sans Semi-Bold"/>
              </a:rPr>
              <a:t>Iris classification dalam machine learning adalah tugas klasifikasi untuk mengidentifikasi spesies bunga iris (Setosa, Versicolor, dan Virginica) berdasarkan fitur seperti panjang dan lebar sepal serta petal. Dataset Iris, yang diperkenalkan oleh Ronald Fisher, sering digunakan sebagai contoh dasar dalam pembelajaran mesin untuk algoritma seperti KNN, SVM, dan Decision Tree.</a:t>
            </a:r>
          </a:p>
        </p:txBody>
      </p:sp>
      <p:sp>
        <p:nvSpPr>
          <p:cNvPr name="TextBox 5" id="5"/>
          <p:cNvSpPr txBox="true"/>
          <p:nvPr/>
        </p:nvSpPr>
        <p:spPr>
          <a:xfrm rot="0">
            <a:off x="5880778" y="1125937"/>
            <a:ext cx="6526445" cy="582930"/>
          </a:xfrm>
          <a:prstGeom prst="rect">
            <a:avLst/>
          </a:prstGeom>
        </p:spPr>
        <p:txBody>
          <a:bodyPr anchor="t" rtlCol="false" tIns="0" lIns="0" bIns="0" rIns="0">
            <a:spAutoFit/>
          </a:bodyPr>
          <a:lstStyle/>
          <a:p>
            <a:pPr algn="ctr">
              <a:lnSpc>
                <a:spcPts val="4559"/>
              </a:lnSpc>
            </a:pPr>
            <a:r>
              <a:rPr lang="en-US" sz="3999" b="true">
                <a:solidFill>
                  <a:srgbClr val="132CAF"/>
                </a:solidFill>
                <a:latin typeface="Open Sans Ultra-Bold"/>
                <a:ea typeface="Open Sans Ultra-Bold"/>
                <a:cs typeface="Open Sans Ultra-Bold"/>
                <a:sym typeface="Open Sans Ultra-Bold"/>
              </a:rPr>
              <a:t>Introduction</a:t>
            </a:r>
          </a:p>
        </p:txBody>
      </p:sp>
      <p:sp>
        <p:nvSpPr>
          <p:cNvPr name="Freeform 6" id="6"/>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5"/>
            <a:stretch>
              <a:fillRect l="0" t="0" r="0" b="0"/>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2328852" y="-3937133"/>
            <a:ext cx="9931666" cy="9931666"/>
          </a:xfrm>
          <a:custGeom>
            <a:avLst/>
            <a:gdLst/>
            <a:ahLst/>
            <a:cxnLst/>
            <a:rect r="r" b="b" t="t" l="l"/>
            <a:pathLst>
              <a:path h="9931666" w="9931666">
                <a:moveTo>
                  <a:pt x="0" y="0"/>
                </a:moveTo>
                <a:lnTo>
                  <a:pt x="9931666" y="0"/>
                </a:lnTo>
                <a:lnTo>
                  <a:pt x="9931666"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27786" y="3256648"/>
            <a:ext cx="9931666" cy="9931666"/>
          </a:xfrm>
          <a:custGeom>
            <a:avLst/>
            <a:gdLst/>
            <a:ahLst/>
            <a:cxnLst/>
            <a:rect r="r" b="b" t="t" l="l"/>
            <a:pathLst>
              <a:path h="9931666" w="9931666">
                <a:moveTo>
                  <a:pt x="0" y="0"/>
                </a:moveTo>
                <a:lnTo>
                  <a:pt x="9931666" y="0"/>
                </a:lnTo>
                <a:lnTo>
                  <a:pt x="9931666"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46175" y="3044295"/>
            <a:ext cx="8698417" cy="3244640"/>
          </a:xfrm>
          <a:custGeom>
            <a:avLst/>
            <a:gdLst/>
            <a:ahLst/>
            <a:cxnLst/>
            <a:rect r="r" b="b" t="t" l="l"/>
            <a:pathLst>
              <a:path h="3244640" w="8698417">
                <a:moveTo>
                  <a:pt x="0" y="0"/>
                </a:moveTo>
                <a:lnTo>
                  <a:pt x="8698417" y="0"/>
                </a:lnTo>
                <a:lnTo>
                  <a:pt x="8698417" y="3244640"/>
                </a:lnTo>
                <a:lnTo>
                  <a:pt x="0" y="3244640"/>
                </a:lnTo>
                <a:lnTo>
                  <a:pt x="0" y="0"/>
                </a:lnTo>
                <a:close/>
              </a:path>
            </a:pathLst>
          </a:custGeom>
          <a:blipFill>
            <a:blip r:embed="rId4"/>
            <a:stretch>
              <a:fillRect l="0" t="0" r="0" b="-62428"/>
            </a:stretch>
          </a:blipFill>
        </p:spPr>
      </p:sp>
      <p:sp>
        <p:nvSpPr>
          <p:cNvPr name="TextBox 5" id="5"/>
          <p:cNvSpPr txBox="true"/>
          <p:nvPr/>
        </p:nvSpPr>
        <p:spPr>
          <a:xfrm rot="0">
            <a:off x="1028700" y="6622310"/>
            <a:ext cx="9333366" cy="217487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Menggunakan pip install scikit-learn untuk menginstal pustaka.</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Mengimpor pustaka yang diperlukan: pandas, numpy, matplotlib, seaborn, dan scikit-learn.</a:t>
            </a:r>
          </a:p>
          <a:p>
            <a:pPr algn="l">
              <a:lnSpc>
                <a:spcPts val="3499"/>
              </a:lnSpc>
            </a:pPr>
          </a:p>
        </p:txBody>
      </p:sp>
      <p:sp>
        <p:nvSpPr>
          <p:cNvPr name="TextBox 6" id="6"/>
          <p:cNvSpPr txBox="true"/>
          <p:nvPr/>
        </p:nvSpPr>
        <p:spPr>
          <a:xfrm rot="0">
            <a:off x="1346175" y="1508865"/>
            <a:ext cx="6526445" cy="1154430"/>
          </a:xfrm>
          <a:prstGeom prst="rect">
            <a:avLst/>
          </a:prstGeom>
        </p:spPr>
        <p:txBody>
          <a:bodyPr anchor="t" rtlCol="false" tIns="0" lIns="0" bIns="0" rIns="0">
            <a:spAutoFit/>
          </a:bodyPr>
          <a:lstStyle/>
          <a:p>
            <a:pPr algn="l">
              <a:lnSpc>
                <a:spcPts val="4559"/>
              </a:lnSpc>
            </a:pPr>
            <a:r>
              <a:rPr lang="en-US" sz="3999" b="true">
                <a:solidFill>
                  <a:srgbClr val="132CAF"/>
                </a:solidFill>
                <a:latin typeface="Open Sans Ultra-Bold"/>
                <a:ea typeface="Open Sans Ultra-Bold"/>
                <a:cs typeface="Open Sans Ultra-Bold"/>
                <a:sym typeface="Open Sans Ultra-Bold"/>
              </a:rPr>
              <a:t>Instalasi &amp; Import Library</a:t>
            </a:r>
          </a:p>
        </p:txBody>
      </p:sp>
      <p:sp>
        <p:nvSpPr>
          <p:cNvPr name="Freeform 7" id="7"/>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5"/>
            <a:stretch>
              <a:fillRect l="0" t="0" r="0" b="0"/>
            </a:stretch>
          </a:blipFill>
        </p:spPr>
      </p:sp>
      <p:sp>
        <p:nvSpPr>
          <p:cNvPr name="TextBox 8" id="8"/>
          <p:cNvSpPr txBox="true"/>
          <p:nvPr/>
        </p:nvSpPr>
        <p:spPr>
          <a:xfrm rot="0">
            <a:off x="10362066" y="6622310"/>
            <a:ext cx="6892165" cy="217487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Mengambil dataset Iris dari sklearn.datasets.</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Memisahkan fitur (X) dan label (y).</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Mengonversi data ke dalam bentuk DataFrame untuk eksplorasi data.</a:t>
            </a:r>
          </a:p>
        </p:txBody>
      </p:sp>
      <p:sp>
        <p:nvSpPr>
          <p:cNvPr name="TextBox 9" id="9"/>
          <p:cNvSpPr txBox="true"/>
          <p:nvPr/>
        </p:nvSpPr>
        <p:spPr>
          <a:xfrm rot="0">
            <a:off x="10727786" y="1794615"/>
            <a:ext cx="6526445" cy="582930"/>
          </a:xfrm>
          <a:prstGeom prst="rect">
            <a:avLst/>
          </a:prstGeom>
        </p:spPr>
        <p:txBody>
          <a:bodyPr anchor="t" rtlCol="false" tIns="0" lIns="0" bIns="0" rIns="0">
            <a:spAutoFit/>
          </a:bodyPr>
          <a:lstStyle/>
          <a:p>
            <a:pPr algn="l">
              <a:lnSpc>
                <a:spcPts val="4559"/>
              </a:lnSpc>
            </a:pPr>
            <a:r>
              <a:rPr lang="en-US" sz="3999" b="true">
                <a:solidFill>
                  <a:srgbClr val="132CAF"/>
                </a:solidFill>
                <a:latin typeface="Open Sans Ultra-Bold"/>
                <a:ea typeface="Open Sans Ultra-Bold"/>
                <a:cs typeface="Open Sans Ultra-Bold"/>
                <a:sym typeface="Open Sans Ultra-Bold"/>
              </a:rPr>
              <a:t>Load Dataset Iris</a:t>
            </a:r>
          </a:p>
        </p:txBody>
      </p:sp>
      <p:sp>
        <p:nvSpPr>
          <p:cNvPr name="Freeform 10" id="10"/>
          <p:cNvSpPr/>
          <p:nvPr/>
        </p:nvSpPr>
        <p:spPr>
          <a:xfrm flipH="false" flipV="false" rot="0">
            <a:off x="10727786" y="3804439"/>
            <a:ext cx="5072046" cy="1724351"/>
          </a:xfrm>
          <a:custGeom>
            <a:avLst/>
            <a:gdLst/>
            <a:ahLst/>
            <a:cxnLst/>
            <a:rect r="r" b="b" t="t" l="l"/>
            <a:pathLst>
              <a:path h="1724351" w="5072046">
                <a:moveTo>
                  <a:pt x="0" y="0"/>
                </a:moveTo>
                <a:lnTo>
                  <a:pt x="5072046" y="0"/>
                </a:lnTo>
                <a:lnTo>
                  <a:pt x="5072046" y="1724352"/>
                </a:lnTo>
                <a:lnTo>
                  <a:pt x="0" y="1724352"/>
                </a:lnTo>
                <a:lnTo>
                  <a:pt x="0" y="0"/>
                </a:lnTo>
                <a:close/>
              </a:path>
            </a:pathLst>
          </a:custGeom>
          <a:blipFill>
            <a:blip r:embed="rId4"/>
            <a:stretch>
              <a:fillRect l="0" t="-205634" r="-71497" b="0"/>
            </a:stretch>
          </a:blipFill>
        </p:spPr>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4127173" y="5141127"/>
            <a:ext cx="9931666" cy="9931666"/>
          </a:xfrm>
          <a:custGeom>
            <a:avLst/>
            <a:gdLst/>
            <a:ahLst/>
            <a:cxnLst/>
            <a:rect r="r" b="b" t="t" l="l"/>
            <a:pathLst>
              <a:path h="9931666" w="9931666">
                <a:moveTo>
                  <a:pt x="0" y="0"/>
                </a:moveTo>
                <a:lnTo>
                  <a:pt x="9931665" y="0"/>
                </a:lnTo>
                <a:lnTo>
                  <a:pt x="9931665"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352856" y="-3207516"/>
            <a:ext cx="9931666" cy="9931666"/>
          </a:xfrm>
          <a:custGeom>
            <a:avLst/>
            <a:gdLst/>
            <a:ahLst/>
            <a:cxnLst/>
            <a:rect r="r" b="b" t="t" l="l"/>
            <a:pathLst>
              <a:path h="9931666" w="9931666">
                <a:moveTo>
                  <a:pt x="0" y="0"/>
                </a:moveTo>
                <a:lnTo>
                  <a:pt x="9931666" y="0"/>
                </a:lnTo>
                <a:lnTo>
                  <a:pt x="9931666"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4"/>
            <a:stretch>
              <a:fillRect l="0" t="0" r="0" b="0"/>
            </a:stretch>
          </a:blipFill>
        </p:spPr>
      </p:sp>
      <p:sp>
        <p:nvSpPr>
          <p:cNvPr name="Freeform 5" id="5"/>
          <p:cNvSpPr/>
          <p:nvPr/>
        </p:nvSpPr>
        <p:spPr>
          <a:xfrm flipH="false" flipV="false" rot="0">
            <a:off x="505285" y="2731120"/>
            <a:ext cx="5602119" cy="4907772"/>
          </a:xfrm>
          <a:custGeom>
            <a:avLst/>
            <a:gdLst/>
            <a:ahLst/>
            <a:cxnLst/>
            <a:rect r="r" b="b" t="t" l="l"/>
            <a:pathLst>
              <a:path h="4907772" w="5602119">
                <a:moveTo>
                  <a:pt x="0" y="0"/>
                </a:moveTo>
                <a:lnTo>
                  <a:pt x="5602119" y="0"/>
                </a:lnTo>
                <a:lnTo>
                  <a:pt x="5602119" y="4907773"/>
                </a:lnTo>
                <a:lnTo>
                  <a:pt x="0" y="4907773"/>
                </a:lnTo>
                <a:lnTo>
                  <a:pt x="0" y="0"/>
                </a:lnTo>
                <a:close/>
              </a:path>
            </a:pathLst>
          </a:custGeom>
          <a:blipFill>
            <a:blip r:embed="rId5"/>
            <a:stretch>
              <a:fillRect l="0" t="0" r="0" b="0"/>
            </a:stretch>
          </a:blipFill>
        </p:spPr>
      </p:sp>
      <p:sp>
        <p:nvSpPr>
          <p:cNvPr name="Freeform 6" id="6"/>
          <p:cNvSpPr/>
          <p:nvPr/>
        </p:nvSpPr>
        <p:spPr>
          <a:xfrm flipH="false" flipV="false" rot="0">
            <a:off x="6107404" y="2679725"/>
            <a:ext cx="6055061" cy="5010563"/>
          </a:xfrm>
          <a:custGeom>
            <a:avLst/>
            <a:gdLst/>
            <a:ahLst/>
            <a:cxnLst/>
            <a:rect r="r" b="b" t="t" l="l"/>
            <a:pathLst>
              <a:path h="5010563" w="6055061">
                <a:moveTo>
                  <a:pt x="0" y="0"/>
                </a:moveTo>
                <a:lnTo>
                  <a:pt x="6055061" y="0"/>
                </a:lnTo>
                <a:lnTo>
                  <a:pt x="6055061" y="5010563"/>
                </a:lnTo>
                <a:lnTo>
                  <a:pt x="0" y="5010563"/>
                </a:lnTo>
                <a:lnTo>
                  <a:pt x="0" y="0"/>
                </a:lnTo>
                <a:close/>
              </a:path>
            </a:pathLst>
          </a:custGeom>
          <a:blipFill>
            <a:blip r:embed="rId6"/>
            <a:stretch>
              <a:fillRect l="0" t="0" r="0" b="0"/>
            </a:stretch>
          </a:blipFill>
        </p:spPr>
      </p:sp>
      <p:sp>
        <p:nvSpPr>
          <p:cNvPr name="Freeform 7" id="7"/>
          <p:cNvSpPr/>
          <p:nvPr/>
        </p:nvSpPr>
        <p:spPr>
          <a:xfrm flipH="false" flipV="false" rot="0">
            <a:off x="12162465" y="2552010"/>
            <a:ext cx="5602119" cy="5265992"/>
          </a:xfrm>
          <a:custGeom>
            <a:avLst/>
            <a:gdLst/>
            <a:ahLst/>
            <a:cxnLst/>
            <a:rect r="r" b="b" t="t" l="l"/>
            <a:pathLst>
              <a:path h="5265992" w="5602119">
                <a:moveTo>
                  <a:pt x="0" y="0"/>
                </a:moveTo>
                <a:lnTo>
                  <a:pt x="5602120" y="0"/>
                </a:lnTo>
                <a:lnTo>
                  <a:pt x="5602120" y="5265993"/>
                </a:lnTo>
                <a:lnTo>
                  <a:pt x="0" y="5265993"/>
                </a:lnTo>
                <a:lnTo>
                  <a:pt x="0" y="0"/>
                </a:lnTo>
                <a:close/>
              </a:path>
            </a:pathLst>
          </a:custGeom>
          <a:blipFill>
            <a:blip r:embed="rId7"/>
            <a:stretch>
              <a:fillRect l="0" t="0" r="0" b="0"/>
            </a:stretch>
          </a:blipFill>
        </p:spPr>
      </p:sp>
      <p:sp>
        <p:nvSpPr>
          <p:cNvPr name="TextBox 8" id="8"/>
          <p:cNvSpPr txBox="true"/>
          <p:nvPr/>
        </p:nvSpPr>
        <p:spPr>
          <a:xfrm rot="0">
            <a:off x="3800104" y="8237561"/>
            <a:ext cx="11227075" cy="129857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Menampilkan statistik deskriptif dengan df.describe().</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Membuat heatmap korelasi antar fitur menggunakan seaborn.</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Menampilkan distribusi fitur dengan pairplot.</a:t>
            </a:r>
          </a:p>
        </p:txBody>
      </p:sp>
      <p:sp>
        <p:nvSpPr>
          <p:cNvPr name="TextBox 9" id="9"/>
          <p:cNvSpPr txBox="true"/>
          <p:nvPr/>
        </p:nvSpPr>
        <p:spPr>
          <a:xfrm rot="0">
            <a:off x="6296918" y="1476377"/>
            <a:ext cx="5694163" cy="582930"/>
          </a:xfrm>
          <a:prstGeom prst="rect">
            <a:avLst/>
          </a:prstGeom>
        </p:spPr>
        <p:txBody>
          <a:bodyPr anchor="t" rtlCol="false" tIns="0" lIns="0" bIns="0" rIns="0">
            <a:spAutoFit/>
          </a:bodyPr>
          <a:lstStyle/>
          <a:p>
            <a:pPr algn="ctr">
              <a:lnSpc>
                <a:spcPts val="4559"/>
              </a:lnSpc>
            </a:pPr>
            <a:r>
              <a:rPr lang="en-US" sz="3999" b="true">
                <a:solidFill>
                  <a:srgbClr val="132CAF"/>
                </a:solidFill>
                <a:latin typeface="Open Sans Ultra-Bold"/>
                <a:ea typeface="Open Sans Ultra-Bold"/>
                <a:cs typeface="Open Sans Ultra-Bold"/>
                <a:sym typeface="Open Sans Ultra-Bold"/>
              </a:rPr>
              <a:t>Eksplorasi Data (EDA)</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250188" y="-5545378"/>
            <a:ext cx="9931666" cy="9931666"/>
          </a:xfrm>
          <a:custGeom>
            <a:avLst/>
            <a:gdLst/>
            <a:ahLst/>
            <a:cxnLst/>
            <a:rect r="r" b="b" t="t" l="l"/>
            <a:pathLst>
              <a:path h="9931666" w="9931666">
                <a:moveTo>
                  <a:pt x="0" y="0"/>
                </a:moveTo>
                <a:lnTo>
                  <a:pt x="9931665" y="0"/>
                </a:lnTo>
                <a:lnTo>
                  <a:pt x="9931665"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81617" y="4897343"/>
            <a:ext cx="9931666" cy="9931666"/>
          </a:xfrm>
          <a:custGeom>
            <a:avLst/>
            <a:gdLst/>
            <a:ahLst/>
            <a:cxnLst/>
            <a:rect r="r" b="b" t="t" l="l"/>
            <a:pathLst>
              <a:path h="9931666" w="9931666">
                <a:moveTo>
                  <a:pt x="0" y="0"/>
                </a:moveTo>
                <a:lnTo>
                  <a:pt x="9931665" y="0"/>
                </a:lnTo>
                <a:lnTo>
                  <a:pt x="9931665"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4"/>
            <a:stretch>
              <a:fillRect l="0" t="0" r="0" b="0"/>
            </a:stretch>
          </a:blipFill>
        </p:spPr>
      </p:sp>
      <p:sp>
        <p:nvSpPr>
          <p:cNvPr name="Freeform 5" id="5"/>
          <p:cNvSpPr/>
          <p:nvPr/>
        </p:nvSpPr>
        <p:spPr>
          <a:xfrm flipH="false" flipV="false" rot="0">
            <a:off x="878588" y="4729188"/>
            <a:ext cx="16530823" cy="1281139"/>
          </a:xfrm>
          <a:custGeom>
            <a:avLst/>
            <a:gdLst/>
            <a:ahLst/>
            <a:cxnLst/>
            <a:rect r="r" b="b" t="t" l="l"/>
            <a:pathLst>
              <a:path h="1281139" w="16530823">
                <a:moveTo>
                  <a:pt x="0" y="0"/>
                </a:moveTo>
                <a:lnTo>
                  <a:pt x="16530824" y="0"/>
                </a:lnTo>
                <a:lnTo>
                  <a:pt x="16530824" y="1281138"/>
                </a:lnTo>
                <a:lnTo>
                  <a:pt x="0" y="1281138"/>
                </a:lnTo>
                <a:lnTo>
                  <a:pt x="0" y="0"/>
                </a:lnTo>
                <a:close/>
              </a:path>
            </a:pathLst>
          </a:custGeom>
          <a:blipFill>
            <a:blip r:embed="rId5"/>
            <a:stretch>
              <a:fillRect l="0" t="0" r="0" b="0"/>
            </a:stretch>
          </a:blipFill>
        </p:spPr>
      </p:sp>
      <p:sp>
        <p:nvSpPr>
          <p:cNvPr name="TextBox 6" id="6"/>
          <p:cNvSpPr txBox="true"/>
          <p:nvPr/>
        </p:nvSpPr>
        <p:spPr>
          <a:xfrm rot="0">
            <a:off x="5014812" y="6908754"/>
            <a:ext cx="8258376" cy="860425"/>
          </a:xfrm>
          <a:prstGeom prst="rect">
            <a:avLst/>
          </a:prstGeom>
        </p:spPr>
        <p:txBody>
          <a:bodyPr anchor="t" rtlCol="false" tIns="0" lIns="0" bIns="0" rIns="0">
            <a:spAutoFit/>
          </a:bodyPr>
          <a:lstStyle/>
          <a:p>
            <a:pPr algn="ctr">
              <a:lnSpc>
                <a:spcPts val="3499"/>
              </a:lnSpc>
            </a:pPr>
            <a:r>
              <a:rPr lang="en-US" sz="2499" b="true">
                <a:solidFill>
                  <a:srgbClr val="132CAF"/>
                </a:solidFill>
                <a:latin typeface="Open Sans Semi-Bold"/>
                <a:ea typeface="Open Sans Semi-Bold"/>
                <a:cs typeface="Open Sans Semi-Bold"/>
                <a:sym typeface="Open Sans Semi-Bold"/>
              </a:rPr>
              <a:t>Memisahkan data menjadi 80% training dan 20% testing menggunakan train_test_split().</a:t>
            </a:r>
          </a:p>
        </p:txBody>
      </p:sp>
      <p:sp>
        <p:nvSpPr>
          <p:cNvPr name="TextBox 7" id="7"/>
          <p:cNvSpPr txBox="true"/>
          <p:nvPr/>
        </p:nvSpPr>
        <p:spPr>
          <a:xfrm rot="0">
            <a:off x="6296918" y="1476377"/>
            <a:ext cx="5694163" cy="1154430"/>
          </a:xfrm>
          <a:prstGeom prst="rect">
            <a:avLst/>
          </a:prstGeom>
        </p:spPr>
        <p:txBody>
          <a:bodyPr anchor="t" rtlCol="false" tIns="0" lIns="0" bIns="0" rIns="0">
            <a:spAutoFit/>
          </a:bodyPr>
          <a:lstStyle/>
          <a:p>
            <a:pPr algn="ctr">
              <a:lnSpc>
                <a:spcPts val="4559"/>
              </a:lnSpc>
            </a:pPr>
            <a:r>
              <a:rPr lang="en-US" sz="3999" b="true">
                <a:solidFill>
                  <a:srgbClr val="132CAF"/>
                </a:solidFill>
                <a:latin typeface="Open Sans Ultra-Bold"/>
                <a:ea typeface="Open Sans Ultra-Bold"/>
                <a:cs typeface="Open Sans Ultra-Bold"/>
                <a:sym typeface="Open Sans Ultra-Bold"/>
              </a:rPr>
              <a:t>Split Data Training &amp; Testing</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9651025" y="4462133"/>
            <a:ext cx="9931666" cy="9931666"/>
          </a:xfrm>
          <a:custGeom>
            <a:avLst/>
            <a:gdLst/>
            <a:ahLst/>
            <a:cxnLst/>
            <a:rect r="r" b="b" t="t" l="l"/>
            <a:pathLst>
              <a:path h="9931666" w="9931666">
                <a:moveTo>
                  <a:pt x="0" y="0"/>
                </a:moveTo>
                <a:lnTo>
                  <a:pt x="9931665" y="0"/>
                </a:lnTo>
                <a:lnTo>
                  <a:pt x="9931665"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03636" y="3036160"/>
            <a:ext cx="9931666" cy="9931666"/>
          </a:xfrm>
          <a:custGeom>
            <a:avLst/>
            <a:gdLst/>
            <a:ahLst/>
            <a:cxnLst/>
            <a:rect r="r" b="b" t="t" l="l"/>
            <a:pathLst>
              <a:path h="9931666" w="9931666">
                <a:moveTo>
                  <a:pt x="0" y="0"/>
                </a:moveTo>
                <a:lnTo>
                  <a:pt x="9931666" y="0"/>
                </a:lnTo>
                <a:lnTo>
                  <a:pt x="9931666" y="9931665"/>
                </a:lnTo>
                <a:lnTo>
                  <a:pt x="0" y="99316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6"/>
            <a:stretch>
              <a:fillRect l="0" t="0" r="0" b="0"/>
            </a:stretch>
          </a:blipFill>
        </p:spPr>
      </p:sp>
      <p:sp>
        <p:nvSpPr>
          <p:cNvPr name="Freeform 5" id="5"/>
          <p:cNvSpPr/>
          <p:nvPr/>
        </p:nvSpPr>
        <p:spPr>
          <a:xfrm flipH="false" flipV="false" rot="0">
            <a:off x="3729162" y="4754271"/>
            <a:ext cx="10829676" cy="2727961"/>
          </a:xfrm>
          <a:custGeom>
            <a:avLst/>
            <a:gdLst/>
            <a:ahLst/>
            <a:cxnLst/>
            <a:rect r="r" b="b" t="t" l="l"/>
            <a:pathLst>
              <a:path h="2727961" w="10829676">
                <a:moveTo>
                  <a:pt x="0" y="0"/>
                </a:moveTo>
                <a:lnTo>
                  <a:pt x="10829676" y="0"/>
                </a:lnTo>
                <a:lnTo>
                  <a:pt x="10829676" y="2727961"/>
                </a:lnTo>
                <a:lnTo>
                  <a:pt x="0" y="2727961"/>
                </a:lnTo>
                <a:lnTo>
                  <a:pt x="0" y="0"/>
                </a:lnTo>
                <a:close/>
              </a:path>
            </a:pathLst>
          </a:custGeom>
          <a:blipFill>
            <a:blip r:embed="rId7"/>
            <a:stretch>
              <a:fillRect l="0" t="0" r="0" b="0"/>
            </a:stretch>
          </a:blipFill>
        </p:spPr>
      </p:sp>
      <p:sp>
        <p:nvSpPr>
          <p:cNvPr name="Freeform 6" id="6"/>
          <p:cNvSpPr/>
          <p:nvPr/>
        </p:nvSpPr>
        <p:spPr>
          <a:xfrm flipH="false" flipV="false" rot="0">
            <a:off x="4109280" y="3036160"/>
            <a:ext cx="10069441" cy="1718112"/>
          </a:xfrm>
          <a:custGeom>
            <a:avLst/>
            <a:gdLst/>
            <a:ahLst/>
            <a:cxnLst/>
            <a:rect r="r" b="b" t="t" l="l"/>
            <a:pathLst>
              <a:path h="1718112" w="10069441">
                <a:moveTo>
                  <a:pt x="0" y="0"/>
                </a:moveTo>
                <a:lnTo>
                  <a:pt x="10069440" y="0"/>
                </a:lnTo>
                <a:lnTo>
                  <a:pt x="10069440" y="1718111"/>
                </a:lnTo>
                <a:lnTo>
                  <a:pt x="0" y="1718111"/>
                </a:lnTo>
                <a:lnTo>
                  <a:pt x="0" y="0"/>
                </a:lnTo>
                <a:close/>
              </a:path>
            </a:pathLst>
          </a:custGeom>
          <a:blipFill>
            <a:blip r:embed="rId8"/>
            <a:stretch>
              <a:fillRect l="0" t="0" r="0" b="0"/>
            </a:stretch>
          </a:blipFill>
        </p:spPr>
      </p:sp>
      <p:sp>
        <p:nvSpPr>
          <p:cNvPr name="TextBox 7" id="7"/>
          <p:cNvSpPr txBox="true"/>
          <p:nvPr/>
        </p:nvSpPr>
        <p:spPr>
          <a:xfrm rot="0">
            <a:off x="6296918" y="1476377"/>
            <a:ext cx="5694163" cy="1154430"/>
          </a:xfrm>
          <a:prstGeom prst="rect">
            <a:avLst/>
          </a:prstGeom>
        </p:spPr>
        <p:txBody>
          <a:bodyPr anchor="t" rtlCol="false" tIns="0" lIns="0" bIns="0" rIns="0">
            <a:spAutoFit/>
          </a:bodyPr>
          <a:lstStyle/>
          <a:p>
            <a:pPr algn="ctr">
              <a:lnSpc>
                <a:spcPts val="4559"/>
              </a:lnSpc>
            </a:pPr>
            <a:r>
              <a:rPr lang="en-US" sz="3999" b="true">
                <a:solidFill>
                  <a:srgbClr val="132CAF"/>
                </a:solidFill>
                <a:latin typeface="Open Sans Ultra-Bold"/>
                <a:ea typeface="Open Sans Ultra-Bold"/>
                <a:cs typeface="Open Sans Ultra-Bold"/>
                <a:sym typeface="Open Sans Ultra-Bold"/>
              </a:rPr>
              <a:t>Model KNN &amp; Pelatihan</a:t>
            </a:r>
          </a:p>
        </p:txBody>
      </p:sp>
      <p:sp>
        <p:nvSpPr>
          <p:cNvPr name="TextBox 8" id="8"/>
          <p:cNvSpPr txBox="true"/>
          <p:nvPr/>
        </p:nvSpPr>
        <p:spPr>
          <a:xfrm rot="0">
            <a:off x="3800104" y="7954367"/>
            <a:ext cx="11227075" cy="8604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Menginisialisasi model K-Nearest Neighbors (KNN) dengan k=5.</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Melatih model menggunakan fit() pada data training.</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2596138" y="620575"/>
            <a:ext cx="9931666" cy="9931666"/>
          </a:xfrm>
          <a:custGeom>
            <a:avLst/>
            <a:gdLst/>
            <a:ahLst/>
            <a:cxnLst/>
            <a:rect r="r" b="b" t="t" l="l"/>
            <a:pathLst>
              <a:path h="9931666" w="9931666">
                <a:moveTo>
                  <a:pt x="0" y="0"/>
                </a:moveTo>
                <a:lnTo>
                  <a:pt x="9931665" y="0"/>
                </a:lnTo>
                <a:lnTo>
                  <a:pt x="9931665"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38584" y="-5562991"/>
            <a:ext cx="9931666" cy="9931666"/>
          </a:xfrm>
          <a:custGeom>
            <a:avLst/>
            <a:gdLst/>
            <a:ahLst/>
            <a:cxnLst/>
            <a:rect r="r" b="b" t="t" l="l"/>
            <a:pathLst>
              <a:path h="9931666" w="9931666">
                <a:moveTo>
                  <a:pt x="0" y="0"/>
                </a:moveTo>
                <a:lnTo>
                  <a:pt x="9931666" y="0"/>
                </a:lnTo>
                <a:lnTo>
                  <a:pt x="9931666"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4"/>
            <a:stretch>
              <a:fillRect l="0" t="0" r="0" b="0"/>
            </a:stretch>
          </a:blipFill>
        </p:spPr>
      </p:sp>
      <p:sp>
        <p:nvSpPr>
          <p:cNvPr name="Freeform 5" id="5"/>
          <p:cNvSpPr/>
          <p:nvPr/>
        </p:nvSpPr>
        <p:spPr>
          <a:xfrm flipH="false" flipV="false" rot="0">
            <a:off x="4420560" y="3034323"/>
            <a:ext cx="9446879" cy="1860309"/>
          </a:xfrm>
          <a:custGeom>
            <a:avLst/>
            <a:gdLst/>
            <a:ahLst/>
            <a:cxnLst/>
            <a:rect r="r" b="b" t="t" l="l"/>
            <a:pathLst>
              <a:path h="1860309" w="9446879">
                <a:moveTo>
                  <a:pt x="0" y="0"/>
                </a:moveTo>
                <a:lnTo>
                  <a:pt x="9446880" y="0"/>
                </a:lnTo>
                <a:lnTo>
                  <a:pt x="9446880" y="1860309"/>
                </a:lnTo>
                <a:lnTo>
                  <a:pt x="0" y="1860309"/>
                </a:lnTo>
                <a:lnTo>
                  <a:pt x="0" y="0"/>
                </a:lnTo>
                <a:close/>
              </a:path>
            </a:pathLst>
          </a:custGeom>
          <a:blipFill>
            <a:blip r:embed="rId5"/>
            <a:stretch>
              <a:fillRect l="0" t="0" r="0" b="0"/>
            </a:stretch>
          </a:blipFill>
        </p:spPr>
      </p:sp>
      <p:sp>
        <p:nvSpPr>
          <p:cNvPr name="Freeform 6" id="6"/>
          <p:cNvSpPr/>
          <p:nvPr/>
        </p:nvSpPr>
        <p:spPr>
          <a:xfrm flipH="false" flipV="false" rot="0">
            <a:off x="4086138" y="4894632"/>
            <a:ext cx="10115723" cy="3243861"/>
          </a:xfrm>
          <a:custGeom>
            <a:avLst/>
            <a:gdLst/>
            <a:ahLst/>
            <a:cxnLst/>
            <a:rect r="r" b="b" t="t" l="l"/>
            <a:pathLst>
              <a:path h="3243861" w="10115723">
                <a:moveTo>
                  <a:pt x="0" y="0"/>
                </a:moveTo>
                <a:lnTo>
                  <a:pt x="10115724" y="0"/>
                </a:lnTo>
                <a:lnTo>
                  <a:pt x="10115724" y="3243860"/>
                </a:lnTo>
                <a:lnTo>
                  <a:pt x="0" y="3243860"/>
                </a:lnTo>
                <a:lnTo>
                  <a:pt x="0" y="0"/>
                </a:lnTo>
                <a:close/>
              </a:path>
            </a:pathLst>
          </a:custGeom>
          <a:blipFill>
            <a:blip r:embed="rId6"/>
            <a:stretch>
              <a:fillRect l="0" t="0" r="0" b="0"/>
            </a:stretch>
          </a:blipFill>
        </p:spPr>
      </p:sp>
      <p:sp>
        <p:nvSpPr>
          <p:cNvPr name="TextBox 7" id="7"/>
          <p:cNvSpPr txBox="true"/>
          <p:nvPr/>
        </p:nvSpPr>
        <p:spPr>
          <a:xfrm rot="0">
            <a:off x="6296918" y="1479843"/>
            <a:ext cx="5694163" cy="1154430"/>
          </a:xfrm>
          <a:prstGeom prst="rect">
            <a:avLst/>
          </a:prstGeom>
        </p:spPr>
        <p:txBody>
          <a:bodyPr anchor="t" rtlCol="false" tIns="0" lIns="0" bIns="0" rIns="0">
            <a:spAutoFit/>
          </a:bodyPr>
          <a:lstStyle/>
          <a:p>
            <a:pPr algn="ctr">
              <a:lnSpc>
                <a:spcPts val="4559"/>
              </a:lnSpc>
            </a:pPr>
            <a:r>
              <a:rPr lang="en-US" sz="3999" b="true">
                <a:solidFill>
                  <a:srgbClr val="132CAF"/>
                </a:solidFill>
                <a:latin typeface="Open Sans Ultra-Bold"/>
                <a:ea typeface="Open Sans Ultra-Bold"/>
                <a:cs typeface="Open Sans Ultra-Bold"/>
                <a:sym typeface="Open Sans Ultra-Bold"/>
              </a:rPr>
              <a:t>Prediksi &amp; Evaluasi Model</a:t>
            </a:r>
          </a:p>
        </p:txBody>
      </p:sp>
      <p:sp>
        <p:nvSpPr>
          <p:cNvPr name="TextBox 8" id="8"/>
          <p:cNvSpPr txBox="true"/>
          <p:nvPr/>
        </p:nvSpPr>
        <p:spPr>
          <a:xfrm rot="0">
            <a:off x="3800104" y="8490917"/>
            <a:ext cx="11227075" cy="8604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Melakukan prediksi pada data testing dengan predict().</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Menghitung akurasi model dengan accuracy_score().</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11275062" y="-2934166"/>
            <a:ext cx="9931666" cy="9931666"/>
          </a:xfrm>
          <a:custGeom>
            <a:avLst/>
            <a:gdLst/>
            <a:ahLst/>
            <a:cxnLst/>
            <a:rect r="r" b="b" t="t" l="l"/>
            <a:pathLst>
              <a:path h="9931666" w="9931666">
                <a:moveTo>
                  <a:pt x="0" y="0"/>
                </a:moveTo>
                <a:lnTo>
                  <a:pt x="9931665" y="0"/>
                </a:lnTo>
                <a:lnTo>
                  <a:pt x="9931665"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90460" y="7299950"/>
            <a:ext cx="9931666" cy="9931666"/>
          </a:xfrm>
          <a:custGeom>
            <a:avLst/>
            <a:gdLst/>
            <a:ahLst/>
            <a:cxnLst/>
            <a:rect r="r" b="b" t="t" l="l"/>
            <a:pathLst>
              <a:path h="9931666" w="9931666">
                <a:moveTo>
                  <a:pt x="0" y="0"/>
                </a:moveTo>
                <a:lnTo>
                  <a:pt x="9931666" y="0"/>
                </a:lnTo>
                <a:lnTo>
                  <a:pt x="9931666"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4"/>
            <a:stretch>
              <a:fillRect l="0" t="0" r="0" b="0"/>
            </a:stretch>
          </a:blipFill>
        </p:spPr>
      </p:sp>
      <p:sp>
        <p:nvSpPr>
          <p:cNvPr name="Freeform 5" id="5"/>
          <p:cNvSpPr/>
          <p:nvPr/>
        </p:nvSpPr>
        <p:spPr>
          <a:xfrm flipH="false" flipV="false" rot="0">
            <a:off x="6072656" y="2759565"/>
            <a:ext cx="6142689" cy="5778977"/>
          </a:xfrm>
          <a:custGeom>
            <a:avLst/>
            <a:gdLst/>
            <a:ahLst/>
            <a:cxnLst/>
            <a:rect r="r" b="b" t="t" l="l"/>
            <a:pathLst>
              <a:path h="5778977" w="6142689">
                <a:moveTo>
                  <a:pt x="0" y="0"/>
                </a:moveTo>
                <a:lnTo>
                  <a:pt x="6142688" y="0"/>
                </a:lnTo>
                <a:lnTo>
                  <a:pt x="6142688" y="5778977"/>
                </a:lnTo>
                <a:lnTo>
                  <a:pt x="0" y="5778977"/>
                </a:lnTo>
                <a:lnTo>
                  <a:pt x="0" y="0"/>
                </a:lnTo>
                <a:close/>
              </a:path>
            </a:pathLst>
          </a:custGeom>
          <a:blipFill>
            <a:blip r:embed="rId5"/>
            <a:stretch>
              <a:fillRect l="0" t="0" r="0" b="0"/>
            </a:stretch>
          </a:blipFill>
        </p:spPr>
      </p:sp>
      <p:sp>
        <p:nvSpPr>
          <p:cNvPr name="TextBox 6" id="6"/>
          <p:cNvSpPr txBox="true"/>
          <p:nvPr/>
        </p:nvSpPr>
        <p:spPr>
          <a:xfrm rot="0">
            <a:off x="6296918" y="1479843"/>
            <a:ext cx="5694163" cy="1154430"/>
          </a:xfrm>
          <a:prstGeom prst="rect">
            <a:avLst/>
          </a:prstGeom>
        </p:spPr>
        <p:txBody>
          <a:bodyPr anchor="t" rtlCol="false" tIns="0" lIns="0" bIns="0" rIns="0">
            <a:spAutoFit/>
          </a:bodyPr>
          <a:lstStyle/>
          <a:p>
            <a:pPr algn="ctr">
              <a:lnSpc>
                <a:spcPts val="4559"/>
              </a:lnSpc>
            </a:pPr>
            <a:r>
              <a:rPr lang="en-US" sz="3999" b="true">
                <a:solidFill>
                  <a:srgbClr val="132CAF"/>
                </a:solidFill>
                <a:latin typeface="Open Sans Ultra-Bold"/>
                <a:ea typeface="Open Sans Ultra-Bold"/>
                <a:cs typeface="Open Sans Ultra-Bold"/>
                <a:sym typeface="Open Sans Ultra-Bold"/>
              </a:rPr>
              <a:t>Visualisasi Hasil Prediksi</a:t>
            </a:r>
          </a:p>
        </p:txBody>
      </p:sp>
      <p:sp>
        <p:nvSpPr>
          <p:cNvPr name="TextBox 7" id="7"/>
          <p:cNvSpPr txBox="true"/>
          <p:nvPr/>
        </p:nvSpPr>
        <p:spPr>
          <a:xfrm rot="0">
            <a:off x="3800104" y="8804275"/>
            <a:ext cx="11227075" cy="8604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Membandingkan nilai aktual dan prediksi dengan scatter plot.</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Memastikan hasil model dapat divisualisasikan dengan baik.</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DAGdrKpnfLY</dc:identifier>
  <dcterms:modified xsi:type="dcterms:W3CDTF">2011-08-01T06:04:30Z</dcterms:modified>
  <cp:revision>1</cp:revision>
  <dc:title>Iris Classification</dc:title>
</cp:coreProperties>
</file>