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Ultra-Bold" charset="1" panose="00000000000000000000"/>
      <p:regular r:id="rId17"/>
    </p:embeddedFont>
    <p:embeddedFont>
      <p:font typeface="Open Sans Bold" charset="1" panose="00000000000000000000"/>
      <p:regular r:id="rId18"/>
    </p:embeddedFont>
    <p:embeddedFont>
      <p:font typeface="Open Sans" charset="1" panose="00000000000000000000"/>
      <p:regular r:id="rId19"/>
    </p:embeddedFont>
    <p:embeddedFont>
      <p:font typeface="Open Sans Medium" charset="1" panose="00000000000000000000"/>
      <p:regular r:id="rId20"/>
    </p:embeddedFont>
    <p:embeddedFont>
      <p:font typeface="Open Sans Semi-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888578" y="-4127084"/>
            <a:ext cx="12273731" cy="12273731"/>
          </a:xfrm>
          <a:custGeom>
            <a:avLst/>
            <a:gdLst/>
            <a:ahLst/>
            <a:cxnLst/>
            <a:rect r="r" b="b" t="t" l="l"/>
            <a:pathLst>
              <a:path h="12273731" w="12273731">
                <a:moveTo>
                  <a:pt x="0" y="0"/>
                </a:moveTo>
                <a:lnTo>
                  <a:pt x="12273731" y="0"/>
                </a:lnTo>
                <a:lnTo>
                  <a:pt x="12273731" y="12273731"/>
                </a:lnTo>
                <a:lnTo>
                  <a:pt x="0" y="12273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82404" y="1710760"/>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73904" y="1786768"/>
            <a:ext cx="11051321" cy="1502539"/>
          </a:xfrm>
          <a:prstGeom prst="rect">
            <a:avLst/>
          </a:prstGeom>
        </p:spPr>
        <p:txBody>
          <a:bodyPr anchor="t" rtlCol="false" tIns="0" lIns="0" bIns="0" rIns="0">
            <a:spAutoFit/>
          </a:bodyPr>
          <a:lstStyle/>
          <a:p>
            <a:pPr algn="l">
              <a:lnSpc>
                <a:spcPts val="7399"/>
              </a:lnSpc>
            </a:pPr>
            <a:r>
              <a:rPr lang="en-US" sz="7550" b="true">
                <a:solidFill>
                  <a:srgbClr val="132CAF"/>
                </a:solidFill>
                <a:latin typeface="Open Sans Ultra-Bold"/>
                <a:ea typeface="Open Sans Ultra-Bold"/>
                <a:cs typeface="Open Sans Ultra-Bold"/>
                <a:sym typeface="Open Sans Ultra-Bold"/>
              </a:rPr>
              <a:t>Iris Classification</a:t>
            </a:r>
          </a:p>
          <a:p>
            <a:pPr algn="l">
              <a:lnSpc>
                <a:spcPts val="4459"/>
              </a:lnSpc>
            </a:pPr>
            <a:r>
              <a:rPr lang="en-US" sz="4550" b="true">
                <a:solidFill>
                  <a:srgbClr val="132CAF"/>
                </a:solidFill>
                <a:latin typeface="Open Sans Bold"/>
                <a:ea typeface="Open Sans Bold"/>
                <a:cs typeface="Open Sans Bold"/>
                <a:sym typeface="Open Sans Bold"/>
              </a:rPr>
              <a:t>Using K-Nearest Neighbors</a:t>
            </a:r>
          </a:p>
        </p:txBody>
      </p:sp>
      <p:sp>
        <p:nvSpPr>
          <p:cNvPr name="TextBox 5" id="5"/>
          <p:cNvSpPr txBox="true"/>
          <p:nvPr/>
        </p:nvSpPr>
        <p:spPr>
          <a:xfrm rot="0">
            <a:off x="14241271" y="8851876"/>
            <a:ext cx="3018029" cy="809877"/>
          </a:xfrm>
          <a:prstGeom prst="rect">
            <a:avLst/>
          </a:prstGeom>
        </p:spPr>
        <p:txBody>
          <a:bodyPr anchor="t" rtlCol="false" tIns="0" lIns="0" bIns="0" rIns="0">
            <a:spAutoFit/>
          </a:bodyPr>
          <a:lstStyle/>
          <a:p>
            <a:pPr algn="r">
              <a:lnSpc>
                <a:spcPts val="3163"/>
              </a:lnSpc>
            </a:pPr>
            <a:r>
              <a:rPr lang="en-US" sz="3013">
                <a:solidFill>
                  <a:srgbClr val="132CAF"/>
                </a:solidFill>
                <a:latin typeface="Open Sans"/>
                <a:ea typeface="Open Sans"/>
                <a:cs typeface="Open Sans"/>
                <a:sym typeface="Open Sans"/>
              </a:rPr>
              <a:t>Digital Fair Skill 35.0 </a:t>
            </a:r>
          </a:p>
        </p:txBody>
      </p:sp>
      <p:sp>
        <p:nvSpPr>
          <p:cNvPr name="TextBox 6" id="6"/>
          <p:cNvSpPr txBox="true"/>
          <p:nvPr/>
        </p:nvSpPr>
        <p:spPr>
          <a:xfrm rot="0">
            <a:off x="1028700" y="8124405"/>
            <a:ext cx="8115300" cy="1463722"/>
          </a:xfrm>
          <a:prstGeom prst="rect">
            <a:avLst/>
          </a:prstGeom>
        </p:spPr>
        <p:txBody>
          <a:bodyPr anchor="t" rtlCol="false" tIns="0" lIns="0" bIns="0" rIns="0">
            <a:spAutoFit/>
          </a:bodyPr>
          <a:lstStyle/>
          <a:p>
            <a:pPr algn="l">
              <a:lnSpc>
                <a:spcPts val="4491"/>
              </a:lnSpc>
            </a:pPr>
            <a:r>
              <a:rPr lang="en-US" sz="3939" b="true">
                <a:solidFill>
                  <a:srgbClr val="132CAF"/>
                </a:solidFill>
                <a:latin typeface="Open Sans Medium"/>
                <a:ea typeface="Open Sans Medium"/>
                <a:cs typeface="Open Sans Medium"/>
                <a:sym typeface="Open Sans Medium"/>
              </a:rPr>
              <a:t>by Ahmad Varian Sholeh</a:t>
            </a:r>
          </a:p>
          <a:p>
            <a:pPr algn="l">
              <a:lnSpc>
                <a:spcPts val="1026"/>
              </a:lnSpc>
            </a:pPr>
          </a:p>
          <a:p>
            <a:pPr algn="l">
              <a:lnSpc>
                <a:spcPts val="3123"/>
              </a:lnSpc>
            </a:pPr>
            <a:r>
              <a:rPr lang="en-US" sz="2739" b="true">
                <a:solidFill>
                  <a:srgbClr val="132CAF"/>
                </a:solidFill>
                <a:latin typeface="Open Sans Medium"/>
                <a:ea typeface="Open Sans Medium"/>
                <a:cs typeface="Open Sans Medium"/>
                <a:sym typeface="Open Sans Medium"/>
              </a:rPr>
              <a:t>https://github.com/AhmadVarianS/DigitalSkillFair35.0-Dibimbing.id</a:t>
            </a:r>
          </a:p>
        </p:txBody>
      </p:sp>
      <p:sp>
        <p:nvSpPr>
          <p:cNvPr name="Freeform 7" id="7"/>
          <p:cNvSpPr/>
          <p:nvPr/>
        </p:nvSpPr>
        <p:spPr>
          <a:xfrm flipH="false" flipV="false" rot="0">
            <a:off x="6363861" y="-7039650"/>
            <a:ext cx="18822023" cy="19024820"/>
          </a:xfrm>
          <a:custGeom>
            <a:avLst/>
            <a:gdLst/>
            <a:ahLst/>
            <a:cxnLst/>
            <a:rect r="r" b="b" t="t" l="l"/>
            <a:pathLst>
              <a:path h="19024820" w="18822023">
                <a:moveTo>
                  <a:pt x="0" y="0"/>
                </a:moveTo>
                <a:lnTo>
                  <a:pt x="18822023" y="0"/>
                </a:lnTo>
                <a:lnTo>
                  <a:pt x="18822023" y="19024820"/>
                </a:lnTo>
                <a:lnTo>
                  <a:pt x="0" y="19024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275062" y="-2934166"/>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90460" y="7299950"/>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6072656" y="2759565"/>
            <a:ext cx="6142689" cy="5778977"/>
          </a:xfrm>
          <a:custGeom>
            <a:avLst/>
            <a:gdLst/>
            <a:ahLst/>
            <a:cxnLst/>
            <a:rect r="r" b="b" t="t" l="l"/>
            <a:pathLst>
              <a:path h="5778977" w="6142689">
                <a:moveTo>
                  <a:pt x="0" y="0"/>
                </a:moveTo>
                <a:lnTo>
                  <a:pt x="6142688" y="0"/>
                </a:lnTo>
                <a:lnTo>
                  <a:pt x="6142688" y="5778977"/>
                </a:lnTo>
                <a:lnTo>
                  <a:pt x="0" y="5778977"/>
                </a:lnTo>
                <a:lnTo>
                  <a:pt x="0" y="0"/>
                </a:lnTo>
                <a:close/>
              </a:path>
            </a:pathLst>
          </a:custGeom>
          <a:blipFill>
            <a:blip r:embed="rId5"/>
            <a:stretch>
              <a:fillRect l="0" t="0" r="0" b="0"/>
            </a:stretch>
          </a:blipFill>
        </p:spPr>
      </p:sp>
      <p:sp>
        <p:nvSpPr>
          <p:cNvPr name="TextBox 6" id="6"/>
          <p:cNvSpPr txBox="true"/>
          <p:nvPr/>
        </p:nvSpPr>
        <p:spPr>
          <a:xfrm rot="0">
            <a:off x="6296918" y="1479843"/>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Visualisasi Hasil Prediksi</a:t>
            </a:r>
          </a:p>
        </p:txBody>
      </p:sp>
      <p:sp>
        <p:nvSpPr>
          <p:cNvPr name="TextBox 7" id="7"/>
          <p:cNvSpPr txBox="true"/>
          <p:nvPr/>
        </p:nvSpPr>
        <p:spPr>
          <a:xfrm rot="0">
            <a:off x="3800104" y="8804275"/>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Membandingkan nilai aktual dan prediksi dengan scatter plot.</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Memastikan hasil model dapat divisualisasikan dengan baik.</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382626" y="-2792605"/>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0661" y="5143500"/>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97276" y="3380756"/>
            <a:ext cx="8893448" cy="3839813"/>
          </a:xfrm>
          <a:prstGeom prst="rect">
            <a:avLst/>
          </a:prstGeom>
        </p:spPr>
        <p:txBody>
          <a:bodyPr anchor="t" rtlCol="false" tIns="0" lIns="0" bIns="0" rIns="0">
            <a:spAutoFit/>
          </a:bodyPr>
          <a:lstStyle/>
          <a:p>
            <a:pPr algn="ctr">
              <a:lnSpc>
                <a:spcPts val="14743"/>
              </a:lnSpc>
            </a:pPr>
            <a:r>
              <a:rPr lang="en-US" sz="15044" b="true">
                <a:solidFill>
                  <a:srgbClr val="132CAF"/>
                </a:solidFill>
                <a:latin typeface="Open Sans Ultra-Bold"/>
                <a:ea typeface="Open Sans Ultra-Bold"/>
                <a:cs typeface="Open Sans Ultra-Bold"/>
                <a:sym typeface="Open Sans Ultra-Bold"/>
              </a:rPr>
              <a:t>Terima Kasih</a:t>
            </a:r>
          </a:p>
        </p:txBody>
      </p:sp>
      <p:sp>
        <p:nvSpPr>
          <p:cNvPr name="Freeform 5" id="5"/>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TextBox 6" id="6"/>
          <p:cNvSpPr txBox="true"/>
          <p:nvPr/>
        </p:nvSpPr>
        <p:spPr>
          <a:xfrm rot="0">
            <a:off x="3318408" y="8103950"/>
            <a:ext cx="11651183" cy="532558"/>
          </a:xfrm>
          <a:prstGeom prst="rect">
            <a:avLst/>
          </a:prstGeom>
        </p:spPr>
        <p:txBody>
          <a:bodyPr anchor="t" rtlCol="false" tIns="0" lIns="0" bIns="0" rIns="0">
            <a:spAutoFit/>
          </a:bodyPr>
          <a:lstStyle/>
          <a:p>
            <a:pPr algn="ctr">
              <a:lnSpc>
                <a:spcPts val="4149"/>
              </a:lnSpc>
            </a:pPr>
            <a:r>
              <a:rPr lang="en-US" sz="3639" b="true">
                <a:solidFill>
                  <a:srgbClr val="132CAF"/>
                </a:solidFill>
                <a:latin typeface="Open Sans Semi-Bold"/>
                <a:ea typeface="Open Sans Semi-Bold"/>
                <a:cs typeface="Open Sans Semi-Bold"/>
                <a:sym typeface="Open Sans Semi-Bold"/>
              </a:rPr>
              <a:t>https://github.com/AhmadVarianS/</a:t>
            </a:r>
          </a:p>
        </p:txBody>
      </p:sp>
      <p:sp>
        <p:nvSpPr>
          <p:cNvPr name="TextBox 7" id="7"/>
          <p:cNvSpPr txBox="true"/>
          <p:nvPr/>
        </p:nvSpPr>
        <p:spPr>
          <a:xfrm rot="0">
            <a:off x="3318408" y="8770700"/>
            <a:ext cx="11651183" cy="532558"/>
          </a:xfrm>
          <a:prstGeom prst="rect">
            <a:avLst/>
          </a:prstGeom>
        </p:spPr>
        <p:txBody>
          <a:bodyPr anchor="t" rtlCol="false" tIns="0" lIns="0" bIns="0" rIns="0">
            <a:spAutoFit/>
          </a:bodyPr>
          <a:lstStyle/>
          <a:p>
            <a:pPr algn="ctr">
              <a:lnSpc>
                <a:spcPts val="4149"/>
              </a:lnSpc>
            </a:pPr>
            <a:r>
              <a:rPr lang="en-US" sz="3639" b="true">
                <a:solidFill>
                  <a:srgbClr val="132CAF"/>
                </a:solidFill>
                <a:latin typeface="Open Sans Semi-Bold"/>
                <a:ea typeface="Open Sans Semi-Bold"/>
                <a:cs typeface="Open Sans Semi-Bold"/>
                <a:sym typeface="Open Sans Semi-Bold"/>
              </a:rPr>
              <a:t>+62 812 2611 0457</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041212" y="2242822"/>
            <a:ext cx="12459395" cy="12459395"/>
          </a:xfrm>
          <a:custGeom>
            <a:avLst/>
            <a:gdLst/>
            <a:ahLst/>
            <a:cxnLst/>
            <a:rect r="r" b="b" t="t" l="l"/>
            <a:pathLst>
              <a:path h="12459395" w="12459395">
                <a:moveTo>
                  <a:pt x="0" y="0"/>
                </a:moveTo>
                <a:lnTo>
                  <a:pt x="12459395" y="0"/>
                </a:lnTo>
                <a:lnTo>
                  <a:pt x="12459395" y="12459395"/>
                </a:lnTo>
                <a:lnTo>
                  <a:pt x="0" y="12459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62549" y="2536521"/>
            <a:ext cx="3178479" cy="3178479"/>
          </a:xfrm>
          <a:custGeom>
            <a:avLst/>
            <a:gdLst/>
            <a:ahLst/>
            <a:cxnLst/>
            <a:rect r="r" b="b" t="t" l="l"/>
            <a:pathLst>
              <a:path h="3178479" w="3178479">
                <a:moveTo>
                  <a:pt x="0" y="0"/>
                </a:moveTo>
                <a:lnTo>
                  <a:pt x="3178479" y="0"/>
                </a:lnTo>
                <a:lnTo>
                  <a:pt x="3178479" y="3178479"/>
                </a:lnTo>
                <a:lnTo>
                  <a:pt x="0" y="3178479"/>
                </a:lnTo>
                <a:lnTo>
                  <a:pt x="0" y="0"/>
                </a:lnTo>
                <a:close/>
              </a:path>
            </a:pathLst>
          </a:custGeom>
          <a:blipFill>
            <a:blip r:embed="rId4"/>
            <a:stretch>
              <a:fillRect l="0" t="0" r="0" b="0"/>
            </a:stretch>
          </a:blipFill>
        </p:spPr>
      </p:sp>
      <p:sp>
        <p:nvSpPr>
          <p:cNvPr name="Freeform 4" id="4"/>
          <p:cNvSpPr/>
          <p:nvPr/>
        </p:nvSpPr>
        <p:spPr>
          <a:xfrm flipH="false" flipV="false" rot="0">
            <a:off x="7842450" y="2814322"/>
            <a:ext cx="2793601" cy="3065680"/>
          </a:xfrm>
          <a:custGeom>
            <a:avLst/>
            <a:gdLst/>
            <a:ahLst/>
            <a:cxnLst/>
            <a:rect r="r" b="b" t="t" l="l"/>
            <a:pathLst>
              <a:path h="3065680" w="2793601">
                <a:moveTo>
                  <a:pt x="0" y="0"/>
                </a:moveTo>
                <a:lnTo>
                  <a:pt x="2793600" y="0"/>
                </a:lnTo>
                <a:lnTo>
                  <a:pt x="2793600" y="3065680"/>
                </a:lnTo>
                <a:lnTo>
                  <a:pt x="0" y="3065680"/>
                </a:lnTo>
                <a:lnTo>
                  <a:pt x="0" y="0"/>
                </a:lnTo>
                <a:close/>
              </a:path>
            </a:pathLst>
          </a:custGeom>
          <a:blipFill>
            <a:blip r:embed="rId5"/>
            <a:stretch>
              <a:fillRect l="0" t="0" r="0" b="0"/>
            </a:stretch>
          </a:blipFill>
        </p:spPr>
      </p:sp>
      <p:sp>
        <p:nvSpPr>
          <p:cNvPr name="Freeform 5" id="5"/>
          <p:cNvSpPr/>
          <p:nvPr/>
        </p:nvSpPr>
        <p:spPr>
          <a:xfrm flipH="false" flipV="false" rot="0">
            <a:off x="10035347" y="5715000"/>
            <a:ext cx="3912328" cy="1760548"/>
          </a:xfrm>
          <a:custGeom>
            <a:avLst/>
            <a:gdLst/>
            <a:ahLst/>
            <a:cxnLst/>
            <a:rect r="r" b="b" t="t" l="l"/>
            <a:pathLst>
              <a:path h="1760548" w="3912328">
                <a:moveTo>
                  <a:pt x="0" y="0"/>
                </a:moveTo>
                <a:lnTo>
                  <a:pt x="3912328" y="0"/>
                </a:lnTo>
                <a:lnTo>
                  <a:pt x="3912328" y="1760548"/>
                </a:lnTo>
                <a:lnTo>
                  <a:pt x="0" y="1760548"/>
                </a:lnTo>
                <a:lnTo>
                  <a:pt x="0" y="0"/>
                </a:lnTo>
                <a:close/>
              </a:path>
            </a:pathLst>
          </a:custGeom>
          <a:blipFill>
            <a:blip r:embed="rId6"/>
            <a:stretch>
              <a:fillRect l="0" t="0" r="0" b="0"/>
            </a:stretch>
          </a:blipFill>
        </p:spPr>
      </p:sp>
      <p:sp>
        <p:nvSpPr>
          <p:cNvPr name="Freeform 6" id="6"/>
          <p:cNvSpPr/>
          <p:nvPr/>
        </p:nvSpPr>
        <p:spPr>
          <a:xfrm flipH="false" flipV="false" rot="0">
            <a:off x="2147428" y="8119296"/>
            <a:ext cx="5695022" cy="1139004"/>
          </a:xfrm>
          <a:custGeom>
            <a:avLst/>
            <a:gdLst/>
            <a:ahLst/>
            <a:cxnLst/>
            <a:rect r="r" b="b" t="t" l="l"/>
            <a:pathLst>
              <a:path h="1139004" w="5695022">
                <a:moveTo>
                  <a:pt x="0" y="0"/>
                </a:moveTo>
                <a:lnTo>
                  <a:pt x="5695022" y="0"/>
                </a:lnTo>
                <a:lnTo>
                  <a:pt x="5695022" y="1139004"/>
                </a:lnTo>
                <a:lnTo>
                  <a:pt x="0" y="1139004"/>
                </a:lnTo>
                <a:lnTo>
                  <a:pt x="0" y="0"/>
                </a:lnTo>
                <a:close/>
              </a:path>
            </a:pathLst>
          </a:custGeom>
          <a:blipFill>
            <a:blip r:embed="rId7"/>
            <a:stretch>
              <a:fillRect l="0" t="0" r="0" b="0"/>
            </a:stretch>
          </a:blipFill>
        </p:spPr>
      </p:sp>
      <p:sp>
        <p:nvSpPr>
          <p:cNvPr name="Freeform 7" id="7"/>
          <p:cNvSpPr/>
          <p:nvPr/>
        </p:nvSpPr>
        <p:spPr>
          <a:xfrm flipH="false" flipV="false" rot="0">
            <a:off x="10867210" y="7961323"/>
            <a:ext cx="4959523" cy="1184086"/>
          </a:xfrm>
          <a:custGeom>
            <a:avLst/>
            <a:gdLst/>
            <a:ahLst/>
            <a:cxnLst/>
            <a:rect r="r" b="b" t="t" l="l"/>
            <a:pathLst>
              <a:path h="1184086" w="4959523">
                <a:moveTo>
                  <a:pt x="0" y="0"/>
                </a:moveTo>
                <a:lnTo>
                  <a:pt x="4959523" y="0"/>
                </a:lnTo>
                <a:lnTo>
                  <a:pt x="4959523" y="1184086"/>
                </a:lnTo>
                <a:lnTo>
                  <a:pt x="0" y="1184086"/>
                </a:lnTo>
                <a:lnTo>
                  <a:pt x="0" y="0"/>
                </a:lnTo>
                <a:close/>
              </a:path>
            </a:pathLst>
          </a:custGeom>
          <a:blipFill>
            <a:blip r:embed="rId8"/>
            <a:stretch>
              <a:fillRect l="0" t="0" r="0" b="0"/>
            </a:stretch>
          </a:blipFill>
        </p:spPr>
      </p:sp>
      <p:sp>
        <p:nvSpPr>
          <p:cNvPr name="Freeform 8" id="8"/>
          <p:cNvSpPr/>
          <p:nvPr/>
        </p:nvSpPr>
        <p:spPr>
          <a:xfrm flipH="false" flipV="false" rot="0">
            <a:off x="11991511" y="2814322"/>
            <a:ext cx="4468152" cy="2412802"/>
          </a:xfrm>
          <a:custGeom>
            <a:avLst/>
            <a:gdLst/>
            <a:ahLst/>
            <a:cxnLst/>
            <a:rect r="r" b="b" t="t" l="l"/>
            <a:pathLst>
              <a:path h="2412802" w="4468152">
                <a:moveTo>
                  <a:pt x="0" y="0"/>
                </a:moveTo>
                <a:lnTo>
                  <a:pt x="4468152" y="0"/>
                </a:lnTo>
                <a:lnTo>
                  <a:pt x="4468152" y="2412802"/>
                </a:lnTo>
                <a:lnTo>
                  <a:pt x="0" y="2412802"/>
                </a:lnTo>
                <a:lnTo>
                  <a:pt x="0" y="0"/>
                </a:lnTo>
                <a:close/>
              </a:path>
            </a:pathLst>
          </a:custGeom>
          <a:blipFill>
            <a:blip r:embed="rId9"/>
            <a:stretch>
              <a:fillRect l="0" t="0" r="0" b="0"/>
            </a:stretch>
          </a:blipFill>
        </p:spPr>
      </p:sp>
      <p:sp>
        <p:nvSpPr>
          <p:cNvPr name="Freeform 9" id="9"/>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10"/>
            <a:stretch>
              <a:fillRect l="0" t="0" r="0" b="0"/>
            </a:stretch>
          </a:blipFill>
        </p:spPr>
      </p:sp>
      <p:sp>
        <p:nvSpPr>
          <p:cNvPr name="Freeform 10" id="10"/>
          <p:cNvSpPr/>
          <p:nvPr/>
        </p:nvSpPr>
        <p:spPr>
          <a:xfrm flipH="false" flipV="false" rot="0">
            <a:off x="3646338" y="3957999"/>
            <a:ext cx="5300301" cy="5300301"/>
          </a:xfrm>
          <a:custGeom>
            <a:avLst/>
            <a:gdLst/>
            <a:ahLst/>
            <a:cxnLst/>
            <a:rect r="r" b="b" t="t" l="l"/>
            <a:pathLst>
              <a:path h="5300301" w="5300301">
                <a:moveTo>
                  <a:pt x="0" y="0"/>
                </a:moveTo>
                <a:lnTo>
                  <a:pt x="5300302" y="0"/>
                </a:lnTo>
                <a:lnTo>
                  <a:pt x="5300302" y="5300301"/>
                </a:lnTo>
                <a:lnTo>
                  <a:pt x="0" y="5300301"/>
                </a:lnTo>
                <a:lnTo>
                  <a:pt x="0" y="0"/>
                </a:lnTo>
                <a:close/>
              </a:path>
            </a:pathLst>
          </a:custGeom>
          <a:blipFill>
            <a:blip r:embed="rId11"/>
            <a:stretch>
              <a:fillRect l="0" t="0" r="0" b="0"/>
            </a:stretch>
          </a:blipFill>
        </p:spPr>
      </p:sp>
      <p:sp>
        <p:nvSpPr>
          <p:cNvPr name="TextBox 11" id="11"/>
          <p:cNvSpPr txBox="true"/>
          <p:nvPr/>
        </p:nvSpPr>
        <p:spPr>
          <a:xfrm rot="0">
            <a:off x="4941028" y="1047750"/>
            <a:ext cx="8405943" cy="743017"/>
          </a:xfrm>
          <a:prstGeom prst="rect">
            <a:avLst/>
          </a:prstGeom>
        </p:spPr>
        <p:txBody>
          <a:bodyPr anchor="t" rtlCol="false" tIns="0" lIns="0" bIns="0" rIns="0">
            <a:spAutoFit/>
          </a:bodyPr>
          <a:lstStyle/>
          <a:p>
            <a:pPr algn="ctr">
              <a:lnSpc>
                <a:spcPts val="5710"/>
              </a:lnSpc>
            </a:pPr>
            <a:r>
              <a:rPr lang="en-US" sz="5008" b="true">
                <a:solidFill>
                  <a:srgbClr val="132CAF"/>
                </a:solidFill>
                <a:latin typeface="Open Sans Ultra-Bold"/>
                <a:ea typeface="Open Sans Ultra-Bold"/>
                <a:cs typeface="Open Sans Ultra-Bold"/>
                <a:sym typeface="Open Sans Ultra-Bold"/>
              </a:rPr>
              <a:t>Tools</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653645" y="-3542716"/>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7074" y="2130186"/>
            <a:ext cx="8913852" cy="3988949"/>
          </a:xfrm>
          <a:custGeom>
            <a:avLst/>
            <a:gdLst/>
            <a:ahLst/>
            <a:cxnLst/>
            <a:rect r="r" b="b" t="t" l="l"/>
            <a:pathLst>
              <a:path h="3988949" w="8913852">
                <a:moveTo>
                  <a:pt x="0" y="0"/>
                </a:moveTo>
                <a:lnTo>
                  <a:pt x="8913852" y="0"/>
                </a:lnTo>
                <a:lnTo>
                  <a:pt x="8913852" y="3988949"/>
                </a:lnTo>
                <a:lnTo>
                  <a:pt x="0" y="3988949"/>
                </a:lnTo>
                <a:lnTo>
                  <a:pt x="0" y="0"/>
                </a:lnTo>
                <a:close/>
              </a:path>
            </a:pathLst>
          </a:custGeom>
          <a:blipFill>
            <a:blip r:embed="rId4"/>
            <a:stretch>
              <a:fillRect l="0" t="0" r="0" b="0"/>
            </a:stretch>
          </a:blipFill>
        </p:spPr>
      </p:sp>
      <p:sp>
        <p:nvSpPr>
          <p:cNvPr name="TextBox 4" id="4"/>
          <p:cNvSpPr txBox="true"/>
          <p:nvPr/>
        </p:nvSpPr>
        <p:spPr>
          <a:xfrm rot="0">
            <a:off x="1028700" y="6492829"/>
            <a:ext cx="16230600" cy="2590800"/>
          </a:xfrm>
          <a:prstGeom prst="rect">
            <a:avLst/>
          </a:prstGeom>
        </p:spPr>
        <p:txBody>
          <a:bodyPr anchor="t" rtlCol="false" tIns="0" lIns="0" bIns="0" rIns="0">
            <a:spAutoFit/>
          </a:bodyPr>
          <a:lstStyle/>
          <a:p>
            <a:pPr algn="ctr">
              <a:lnSpc>
                <a:spcPts val="4199"/>
              </a:lnSpc>
            </a:pPr>
            <a:r>
              <a:rPr lang="en-US" sz="2999" b="true">
                <a:solidFill>
                  <a:srgbClr val="132CAF"/>
                </a:solidFill>
                <a:latin typeface="Open Sans Semi-Bold"/>
                <a:ea typeface="Open Sans Semi-Bold"/>
                <a:cs typeface="Open Sans Semi-Bold"/>
                <a:sym typeface="Open Sans Semi-Bold"/>
              </a:rPr>
              <a:t>Iris classification dalam machine learning adalah tugas klasifikasi untuk mengidentifikasi spesies bunga iris (Setosa, Versicolor, dan Virginica) berdasarkan fitur seperti panjang dan lebar sepal serta petal. Dataset Iris, yang diperkenalkan oleh Ronald Fisher, sering digunakan sebagai contoh dasar dalam pembelajaran mesin untuk algoritma seperti KNN, SVM, dan Decision Tree.</a:t>
            </a:r>
          </a:p>
        </p:txBody>
      </p:sp>
      <p:sp>
        <p:nvSpPr>
          <p:cNvPr name="TextBox 5" id="5"/>
          <p:cNvSpPr txBox="true"/>
          <p:nvPr/>
        </p:nvSpPr>
        <p:spPr>
          <a:xfrm rot="0">
            <a:off x="5880778" y="1144987"/>
            <a:ext cx="6526445" cy="874395"/>
          </a:xfrm>
          <a:prstGeom prst="rect">
            <a:avLst/>
          </a:prstGeom>
        </p:spPr>
        <p:txBody>
          <a:bodyPr anchor="t" rtlCol="false" tIns="0" lIns="0" bIns="0" rIns="0">
            <a:spAutoFit/>
          </a:bodyPr>
          <a:lstStyle/>
          <a:p>
            <a:pPr algn="ctr">
              <a:lnSpc>
                <a:spcPts val="6839"/>
              </a:lnSpc>
            </a:pPr>
            <a:r>
              <a:rPr lang="en-US" sz="6000" b="true">
                <a:solidFill>
                  <a:srgbClr val="132CAF"/>
                </a:solidFill>
                <a:latin typeface="Open Sans Ultra-Bold"/>
                <a:ea typeface="Open Sans Ultra-Bold"/>
                <a:cs typeface="Open Sans Ultra-Bold"/>
                <a:sym typeface="Open Sans Ultra-Bold"/>
              </a:rPr>
              <a:t>Introduction</a:t>
            </a:r>
          </a:p>
        </p:txBody>
      </p:sp>
      <p:sp>
        <p:nvSpPr>
          <p:cNvPr name="Freeform 6" id="6"/>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5"/>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11653645" y="-3542716"/>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4" id="4"/>
          <p:cNvSpPr/>
          <p:nvPr/>
        </p:nvSpPr>
        <p:spPr>
          <a:xfrm flipH="false" flipV="false" rot="0">
            <a:off x="5174633" y="2114632"/>
            <a:ext cx="7938734" cy="4862474"/>
          </a:xfrm>
          <a:custGeom>
            <a:avLst/>
            <a:gdLst/>
            <a:ahLst/>
            <a:cxnLst/>
            <a:rect r="r" b="b" t="t" l="l"/>
            <a:pathLst>
              <a:path h="4862474" w="7938734">
                <a:moveTo>
                  <a:pt x="0" y="0"/>
                </a:moveTo>
                <a:lnTo>
                  <a:pt x="7938734" y="0"/>
                </a:lnTo>
                <a:lnTo>
                  <a:pt x="7938734" y="4862474"/>
                </a:lnTo>
                <a:lnTo>
                  <a:pt x="0" y="4862474"/>
                </a:lnTo>
                <a:lnTo>
                  <a:pt x="0" y="0"/>
                </a:lnTo>
                <a:close/>
              </a:path>
            </a:pathLst>
          </a:custGeom>
          <a:blipFill>
            <a:blip r:embed="rId5"/>
            <a:stretch>
              <a:fillRect l="0" t="0" r="0" b="0"/>
            </a:stretch>
          </a:blipFill>
        </p:spPr>
      </p:sp>
      <p:sp>
        <p:nvSpPr>
          <p:cNvPr name="TextBox 5" id="5"/>
          <p:cNvSpPr txBox="true"/>
          <p:nvPr/>
        </p:nvSpPr>
        <p:spPr>
          <a:xfrm rot="0">
            <a:off x="1028700" y="7351774"/>
            <a:ext cx="16230600" cy="2066925"/>
          </a:xfrm>
          <a:prstGeom prst="rect">
            <a:avLst/>
          </a:prstGeom>
        </p:spPr>
        <p:txBody>
          <a:bodyPr anchor="t" rtlCol="false" tIns="0" lIns="0" bIns="0" rIns="0">
            <a:spAutoFit/>
          </a:bodyPr>
          <a:lstStyle/>
          <a:p>
            <a:pPr algn="ctr">
              <a:lnSpc>
                <a:spcPts val="4199"/>
              </a:lnSpc>
            </a:pPr>
            <a:r>
              <a:rPr lang="en-US" sz="2999" b="true">
                <a:solidFill>
                  <a:srgbClr val="132CAF"/>
                </a:solidFill>
                <a:latin typeface="Open Sans Semi-Bold"/>
                <a:ea typeface="Open Sans Semi-Bold"/>
                <a:cs typeface="Open Sans Semi-Bold"/>
                <a:sym typeface="Open Sans Semi-Bold"/>
              </a:rPr>
              <a:t>K-Nearest Neighbors (KNN) adalah algoritma Machine Learning yang mengklasifikasikan data berdasarkan K tetangga terdekat. Data baru akan diberi label sesuai dengan mayoritas kelas dari tetangga terdekatnya. KNN bekerja tanpa pelatihan model, hanya menyimpan data dan menghitung jarak saat prediksi dilakukan.</a:t>
            </a:r>
          </a:p>
        </p:txBody>
      </p:sp>
      <p:sp>
        <p:nvSpPr>
          <p:cNvPr name="TextBox 6" id="6"/>
          <p:cNvSpPr txBox="true"/>
          <p:nvPr/>
        </p:nvSpPr>
        <p:spPr>
          <a:xfrm rot="0">
            <a:off x="5880778" y="1144987"/>
            <a:ext cx="6526445" cy="874395"/>
          </a:xfrm>
          <a:prstGeom prst="rect">
            <a:avLst/>
          </a:prstGeom>
        </p:spPr>
        <p:txBody>
          <a:bodyPr anchor="t" rtlCol="false" tIns="0" lIns="0" bIns="0" rIns="0">
            <a:spAutoFit/>
          </a:bodyPr>
          <a:lstStyle/>
          <a:p>
            <a:pPr algn="ctr">
              <a:lnSpc>
                <a:spcPts val="6839"/>
              </a:lnSpc>
            </a:pPr>
            <a:r>
              <a:rPr lang="en-US" sz="6000" b="true">
                <a:solidFill>
                  <a:srgbClr val="132CAF"/>
                </a:solidFill>
                <a:latin typeface="Open Sans Ultra-Bold"/>
                <a:ea typeface="Open Sans Ultra-Bold"/>
                <a:cs typeface="Open Sans Ultra-Bold"/>
                <a:sym typeface="Open Sans Ultra-Bold"/>
              </a:rPr>
              <a:t>Introduction</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328852" y="-3937133"/>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27786" y="3256648"/>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46175" y="3044295"/>
            <a:ext cx="8698417" cy="3244640"/>
          </a:xfrm>
          <a:custGeom>
            <a:avLst/>
            <a:gdLst/>
            <a:ahLst/>
            <a:cxnLst/>
            <a:rect r="r" b="b" t="t" l="l"/>
            <a:pathLst>
              <a:path h="3244640" w="8698417">
                <a:moveTo>
                  <a:pt x="0" y="0"/>
                </a:moveTo>
                <a:lnTo>
                  <a:pt x="8698417" y="0"/>
                </a:lnTo>
                <a:lnTo>
                  <a:pt x="8698417" y="3244640"/>
                </a:lnTo>
                <a:lnTo>
                  <a:pt x="0" y="3244640"/>
                </a:lnTo>
                <a:lnTo>
                  <a:pt x="0" y="0"/>
                </a:lnTo>
                <a:close/>
              </a:path>
            </a:pathLst>
          </a:custGeom>
          <a:blipFill>
            <a:blip r:embed="rId4"/>
            <a:stretch>
              <a:fillRect l="0" t="0" r="0" b="-62428"/>
            </a:stretch>
          </a:blipFill>
        </p:spPr>
      </p:sp>
      <p:sp>
        <p:nvSpPr>
          <p:cNvPr name="TextBox 5" id="5"/>
          <p:cNvSpPr txBox="true"/>
          <p:nvPr/>
        </p:nvSpPr>
        <p:spPr>
          <a:xfrm rot="0">
            <a:off x="1028700" y="6622310"/>
            <a:ext cx="9333366" cy="21748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Menggunakan pip install scikit-learn untuk menginstal pustaka.</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Mengimpor pustaka yang diperlukan: pandas, numpy, matplotlib, seaborn, dan scikit-learn.</a:t>
            </a:r>
          </a:p>
          <a:p>
            <a:pPr algn="l">
              <a:lnSpc>
                <a:spcPts val="3499"/>
              </a:lnSpc>
            </a:pPr>
          </a:p>
        </p:txBody>
      </p:sp>
      <p:sp>
        <p:nvSpPr>
          <p:cNvPr name="TextBox 6" id="6"/>
          <p:cNvSpPr txBox="true"/>
          <p:nvPr/>
        </p:nvSpPr>
        <p:spPr>
          <a:xfrm rot="0">
            <a:off x="1346175" y="1508865"/>
            <a:ext cx="6526445" cy="1154430"/>
          </a:xfrm>
          <a:prstGeom prst="rect">
            <a:avLst/>
          </a:prstGeom>
        </p:spPr>
        <p:txBody>
          <a:bodyPr anchor="t" rtlCol="false" tIns="0" lIns="0" bIns="0" rIns="0">
            <a:spAutoFit/>
          </a:bodyPr>
          <a:lstStyle/>
          <a:p>
            <a:pPr algn="l">
              <a:lnSpc>
                <a:spcPts val="4559"/>
              </a:lnSpc>
            </a:pPr>
            <a:r>
              <a:rPr lang="en-US" sz="3999" b="true">
                <a:solidFill>
                  <a:srgbClr val="132CAF"/>
                </a:solidFill>
                <a:latin typeface="Open Sans Ultra-Bold"/>
                <a:ea typeface="Open Sans Ultra-Bold"/>
                <a:cs typeface="Open Sans Ultra-Bold"/>
                <a:sym typeface="Open Sans Ultra-Bold"/>
              </a:rPr>
              <a:t>Instalasi &amp; Import Library</a:t>
            </a:r>
          </a:p>
        </p:txBody>
      </p:sp>
      <p:sp>
        <p:nvSpPr>
          <p:cNvPr name="Freeform 7" id="7"/>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5"/>
            <a:stretch>
              <a:fillRect l="0" t="0" r="0" b="0"/>
            </a:stretch>
          </a:blipFill>
        </p:spPr>
      </p:sp>
      <p:sp>
        <p:nvSpPr>
          <p:cNvPr name="TextBox 8" id="8"/>
          <p:cNvSpPr txBox="true"/>
          <p:nvPr/>
        </p:nvSpPr>
        <p:spPr>
          <a:xfrm rot="0">
            <a:off x="10362066" y="6622310"/>
            <a:ext cx="6892165" cy="21748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Mengambil dataset Iris dari sklearn.datasets.</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Memisahkan fitur (X) dan label (y).</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Mengonversi data ke dalam bentuk DataFrame untuk eksplorasi data.</a:t>
            </a:r>
          </a:p>
        </p:txBody>
      </p:sp>
      <p:sp>
        <p:nvSpPr>
          <p:cNvPr name="TextBox 9" id="9"/>
          <p:cNvSpPr txBox="true"/>
          <p:nvPr/>
        </p:nvSpPr>
        <p:spPr>
          <a:xfrm rot="0">
            <a:off x="10727786" y="1794615"/>
            <a:ext cx="6526445" cy="582930"/>
          </a:xfrm>
          <a:prstGeom prst="rect">
            <a:avLst/>
          </a:prstGeom>
        </p:spPr>
        <p:txBody>
          <a:bodyPr anchor="t" rtlCol="false" tIns="0" lIns="0" bIns="0" rIns="0">
            <a:spAutoFit/>
          </a:bodyPr>
          <a:lstStyle/>
          <a:p>
            <a:pPr algn="l">
              <a:lnSpc>
                <a:spcPts val="4559"/>
              </a:lnSpc>
            </a:pPr>
            <a:r>
              <a:rPr lang="en-US" sz="3999" b="true">
                <a:solidFill>
                  <a:srgbClr val="132CAF"/>
                </a:solidFill>
                <a:latin typeface="Open Sans Ultra-Bold"/>
                <a:ea typeface="Open Sans Ultra-Bold"/>
                <a:cs typeface="Open Sans Ultra-Bold"/>
                <a:sym typeface="Open Sans Ultra-Bold"/>
              </a:rPr>
              <a:t>Load Dataset Iris</a:t>
            </a:r>
          </a:p>
        </p:txBody>
      </p:sp>
      <p:sp>
        <p:nvSpPr>
          <p:cNvPr name="Freeform 10" id="10"/>
          <p:cNvSpPr/>
          <p:nvPr/>
        </p:nvSpPr>
        <p:spPr>
          <a:xfrm flipH="false" flipV="false" rot="0">
            <a:off x="10727786" y="3804439"/>
            <a:ext cx="5072046" cy="1724351"/>
          </a:xfrm>
          <a:custGeom>
            <a:avLst/>
            <a:gdLst/>
            <a:ahLst/>
            <a:cxnLst/>
            <a:rect r="r" b="b" t="t" l="l"/>
            <a:pathLst>
              <a:path h="1724351" w="5072046">
                <a:moveTo>
                  <a:pt x="0" y="0"/>
                </a:moveTo>
                <a:lnTo>
                  <a:pt x="5072046" y="0"/>
                </a:lnTo>
                <a:lnTo>
                  <a:pt x="5072046" y="1724352"/>
                </a:lnTo>
                <a:lnTo>
                  <a:pt x="0" y="1724352"/>
                </a:lnTo>
                <a:lnTo>
                  <a:pt x="0" y="0"/>
                </a:lnTo>
                <a:close/>
              </a:path>
            </a:pathLst>
          </a:custGeom>
          <a:blipFill>
            <a:blip r:embed="rId4"/>
            <a:stretch>
              <a:fillRect l="0" t="-205634" r="-71497"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4127173" y="5141127"/>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352856" y="-3207516"/>
            <a:ext cx="9931666" cy="9931666"/>
          </a:xfrm>
          <a:custGeom>
            <a:avLst/>
            <a:gdLst/>
            <a:ahLst/>
            <a:cxnLst/>
            <a:rect r="r" b="b" t="t" l="l"/>
            <a:pathLst>
              <a:path h="9931666" w="9931666">
                <a:moveTo>
                  <a:pt x="0" y="0"/>
                </a:moveTo>
                <a:lnTo>
                  <a:pt x="9931666" y="0"/>
                </a:lnTo>
                <a:lnTo>
                  <a:pt x="9931666"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505285" y="2731120"/>
            <a:ext cx="5602119" cy="4907772"/>
          </a:xfrm>
          <a:custGeom>
            <a:avLst/>
            <a:gdLst/>
            <a:ahLst/>
            <a:cxnLst/>
            <a:rect r="r" b="b" t="t" l="l"/>
            <a:pathLst>
              <a:path h="4907772" w="5602119">
                <a:moveTo>
                  <a:pt x="0" y="0"/>
                </a:moveTo>
                <a:lnTo>
                  <a:pt x="5602119" y="0"/>
                </a:lnTo>
                <a:lnTo>
                  <a:pt x="5602119" y="4907773"/>
                </a:lnTo>
                <a:lnTo>
                  <a:pt x="0" y="4907773"/>
                </a:lnTo>
                <a:lnTo>
                  <a:pt x="0" y="0"/>
                </a:lnTo>
                <a:close/>
              </a:path>
            </a:pathLst>
          </a:custGeom>
          <a:blipFill>
            <a:blip r:embed="rId5"/>
            <a:stretch>
              <a:fillRect l="0" t="0" r="0" b="0"/>
            </a:stretch>
          </a:blipFill>
        </p:spPr>
      </p:sp>
      <p:sp>
        <p:nvSpPr>
          <p:cNvPr name="Freeform 6" id="6"/>
          <p:cNvSpPr/>
          <p:nvPr/>
        </p:nvSpPr>
        <p:spPr>
          <a:xfrm flipH="false" flipV="false" rot="0">
            <a:off x="6107404" y="2679725"/>
            <a:ext cx="6055061" cy="5010563"/>
          </a:xfrm>
          <a:custGeom>
            <a:avLst/>
            <a:gdLst/>
            <a:ahLst/>
            <a:cxnLst/>
            <a:rect r="r" b="b" t="t" l="l"/>
            <a:pathLst>
              <a:path h="5010563" w="6055061">
                <a:moveTo>
                  <a:pt x="0" y="0"/>
                </a:moveTo>
                <a:lnTo>
                  <a:pt x="6055061" y="0"/>
                </a:lnTo>
                <a:lnTo>
                  <a:pt x="6055061" y="5010563"/>
                </a:lnTo>
                <a:lnTo>
                  <a:pt x="0" y="5010563"/>
                </a:lnTo>
                <a:lnTo>
                  <a:pt x="0" y="0"/>
                </a:lnTo>
                <a:close/>
              </a:path>
            </a:pathLst>
          </a:custGeom>
          <a:blipFill>
            <a:blip r:embed="rId6"/>
            <a:stretch>
              <a:fillRect l="0" t="0" r="0" b="0"/>
            </a:stretch>
          </a:blipFill>
        </p:spPr>
      </p:sp>
      <p:sp>
        <p:nvSpPr>
          <p:cNvPr name="Freeform 7" id="7"/>
          <p:cNvSpPr/>
          <p:nvPr/>
        </p:nvSpPr>
        <p:spPr>
          <a:xfrm flipH="false" flipV="false" rot="0">
            <a:off x="12162465" y="2552010"/>
            <a:ext cx="5602119" cy="5265992"/>
          </a:xfrm>
          <a:custGeom>
            <a:avLst/>
            <a:gdLst/>
            <a:ahLst/>
            <a:cxnLst/>
            <a:rect r="r" b="b" t="t" l="l"/>
            <a:pathLst>
              <a:path h="5265992" w="5602119">
                <a:moveTo>
                  <a:pt x="0" y="0"/>
                </a:moveTo>
                <a:lnTo>
                  <a:pt x="5602120" y="0"/>
                </a:lnTo>
                <a:lnTo>
                  <a:pt x="5602120" y="5265993"/>
                </a:lnTo>
                <a:lnTo>
                  <a:pt x="0" y="5265993"/>
                </a:lnTo>
                <a:lnTo>
                  <a:pt x="0" y="0"/>
                </a:lnTo>
                <a:close/>
              </a:path>
            </a:pathLst>
          </a:custGeom>
          <a:blipFill>
            <a:blip r:embed="rId7"/>
            <a:stretch>
              <a:fillRect l="0" t="0" r="0" b="0"/>
            </a:stretch>
          </a:blipFill>
        </p:spPr>
      </p:sp>
      <p:sp>
        <p:nvSpPr>
          <p:cNvPr name="TextBox 8" id="8"/>
          <p:cNvSpPr txBox="true"/>
          <p:nvPr/>
        </p:nvSpPr>
        <p:spPr>
          <a:xfrm rot="0">
            <a:off x="3800104" y="8237561"/>
            <a:ext cx="11227075" cy="12985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Menampilkan statistik deskriptif dengan df.describe().</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Membuat heatmap korelasi antar fitur menggunakan seaborn.</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Menampilkan distribusi fitur dengan pairplot.</a:t>
            </a:r>
          </a:p>
        </p:txBody>
      </p:sp>
      <p:sp>
        <p:nvSpPr>
          <p:cNvPr name="TextBox 9" id="9"/>
          <p:cNvSpPr txBox="true"/>
          <p:nvPr/>
        </p:nvSpPr>
        <p:spPr>
          <a:xfrm rot="0">
            <a:off x="6296918" y="1476377"/>
            <a:ext cx="5694163" cy="5829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Eksplorasi Data (EDA)</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50188" y="-5545378"/>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81617" y="4897343"/>
            <a:ext cx="9931666" cy="9931666"/>
          </a:xfrm>
          <a:custGeom>
            <a:avLst/>
            <a:gdLst/>
            <a:ahLst/>
            <a:cxnLst/>
            <a:rect r="r" b="b" t="t" l="l"/>
            <a:pathLst>
              <a:path h="9931666" w="9931666">
                <a:moveTo>
                  <a:pt x="0" y="0"/>
                </a:moveTo>
                <a:lnTo>
                  <a:pt x="9931665" y="0"/>
                </a:lnTo>
                <a:lnTo>
                  <a:pt x="9931665" y="9931666"/>
                </a:lnTo>
                <a:lnTo>
                  <a:pt x="0" y="9931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878588" y="4729188"/>
            <a:ext cx="16530823" cy="1281139"/>
          </a:xfrm>
          <a:custGeom>
            <a:avLst/>
            <a:gdLst/>
            <a:ahLst/>
            <a:cxnLst/>
            <a:rect r="r" b="b" t="t" l="l"/>
            <a:pathLst>
              <a:path h="1281139" w="16530823">
                <a:moveTo>
                  <a:pt x="0" y="0"/>
                </a:moveTo>
                <a:lnTo>
                  <a:pt x="16530824" y="0"/>
                </a:lnTo>
                <a:lnTo>
                  <a:pt x="16530824" y="1281138"/>
                </a:lnTo>
                <a:lnTo>
                  <a:pt x="0" y="1281138"/>
                </a:lnTo>
                <a:lnTo>
                  <a:pt x="0" y="0"/>
                </a:lnTo>
                <a:close/>
              </a:path>
            </a:pathLst>
          </a:custGeom>
          <a:blipFill>
            <a:blip r:embed="rId5"/>
            <a:stretch>
              <a:fillRect l="0" t="0" r="0" b="0"/>
            </a:stretch>
          </a:blipFill>
        </p:spPr>
      </p:sp>
      <p:sp>
        <p:nvSpPr>
          <p:cNvPr name="TextBox 6" id="6"/>
          <p:cNvSpPr txBox="true"/>
          <p:nvPr/>
        </p:nvSpPr>
        <p:spPr>
          <a:xfrm rot="0">
            <a:off x="5014812" y="6908754"/>
            <a:ext cx="8258376" cy="860425"/>
          </a:xfrm>
          <a:prstGeom prst="rect">
            <a:avLst/>
          </a:prstGeom>
        </p:spPr>
        <p:txBody>
          <a:bodyPr anchor="t" rtlCol="false" tIns="0" lIns="0" bIns="0" rIns="0">
            <a:spAutoFit/>
          </a:bodyPr>
          <a:lstStyle/>
          <a:p>
            <a:pPr algn="ctr">
              <a:lnSpc>
                <a:spcPts val="3499"/>
              </a:lnSpc>
            </a:pPr>
            <a:r>
              <a:rPr lang="en-US" sz="2499" b="true">
                <a:solidFill>
                  <a:srgbClr val="132CAF"/>
                </a:solidFill>
                <a:latin typeface="Open Sans Semi-Bold"/>
                <a:ea typeface="Open Sans Semi-Bold"/>
                <a:cs typeface="Open Sans Semi-Bold"/>
                <a:sym typeface="Open Sans Semi-Bold"/>
              </a:rPr>
              <a:t>Memisahkan data menjadi 80% training dan 20% testing menggunakan train_test_split().</a:t>
            </a:r>
          </a:p>
        </p:txBody>
      </p:sp>
      <p:sp>
        <p:nvSpPr>
          <p:cNvPr name="TextBox 7" id="7"/>
          <p:cNvSpPr txBox="true"/>
          <p:nvPr/>
        </p:nvSpPr>
        <p:spPr>
          <a:xfrm rot="0">
            <a:off x="6296918" y="1476377"/>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Split Data Training &amp; Testing</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9651025" y="4462133"/>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03636" y="3036160"/>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6"/>
            <a:stretch>
              <a:fillRect l="0" t="0" r="0" b="0"/>
            </a:stretch>
          </a:blipFill>
        </p:spPr>
      </p:sp>
      <p:sp>
        <p:nvSpPr>
          <p:cNvPr name="Freeform 5" id="5"/>
          <p:cNvSpPr/>
          <p:nvPr/>
        </p:nvSpPr>
        <p:spPr>
          <a:xfrm flipH="false" flipV="false" rot="0">
            <a:off x="3729162" y="5802021"/>
            <a:ext cx="10829676" cy="2727961"/>
          </a:xfrm>
          <a:custGeom>
            <a:avLst/>
            <a:gdLst/>
            <a:ahLst/>
            <a:cxnLst/>
            <a:rect r="r" b="b" t="t" l="l"/>
            <a:pathLst>
              <a:path h="2727961" w="10829676">
                <a:moveTo>
                  <a:pt x="0" y="0"/>
                </a:moveTo>
                <a:lnTo>
                  <a:pt x="10829676" y="0"/>
                </a:lnTo>
                <a:lnTo>
                  <a:pt x="10829676" y="2727961"/>
                </a:lnTo>
                <a:lnTo>
                  <a:pt x="0" y="2727961"/>
                </a:lnTo>
                <a:lnTo>
                  <a:pt x="0" y="0"/>
                </a:lnTo>
                <a:close/>
              </a:path>
            </a:pathLst>
          </a:custGeom>
          <a:blipFill>
            <a:blip r:embed="rId7"/>
            <a:stretch>
              <a:fillRect l="0" t="0" r="0" b="0"/>
            </a:stretch>
          </a:blipFill>
        </p:spPr>
      </p:sp>
      <p:sp>
        <p:nvSpPr>
          <p:cNvPr name="Freeform 6" id="6"/>
          <p:cNvSpPr/>
          <p:nvPr/>
        </p:nvSpPr>
        <p:spPr>
          <a:xfrm flipH="false" flipV="false" rot="0">
            <a:off x="4109280" y="4083910"/>
            <a:ext cx="10069441" cy="1718112"/>
          </a:xfrm>
          <a:custGeom>
            <a:avLst/>
            <a:gdLst/>
            <a:ahLst/>
            <a:cxnLst/>
            <a:rect r="r" b="b" t="t" l="l"/>
            <a:pathLst>
              <a:path h="1718112" w="10069441">
                <a:moveTo>
                  <a:pt x="0" y="0"/>
                </a:moveTo>
                <a:lnTo>
                  <a:pt x="10069440" y="0"/>
                </a:lnTo>
                <a:lnTo>
                  <a:pt x="10069440" y="1718111"/>
                </a:lnTo>
                <a:lnTo>
                  <a:pt x="0" y="1718111"/>
                </a:lnTo>
                <a:lnTo>
                  <a:pt x="0" y="0"/>
                </a:lnTo>
                <a:close/>
              </a:path>
            </a:pathLst>
          </a:custGeom>
          <a:blipFill>
            <a:blip r:embed="rId8"/>
            <a:stretch>
              <a:fillRect l="0" t="0" r="0" b="0"/>
            </a:stretch>
          </a:blipFill>
        </p:spPr>
      </p:sp>
      <p:sp>
        <p:nvSpPr>
          <p:cNvPr name="TextBox 7" id="7"/>
          <p:cNvSpPr txBox="true"/>
          <p:nvPr/>
        </p:nvSpPr>
        <p:spPr>
          <a:xfrm rot="0">
            <a:off x="6296918" y="2524127"/>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Model KNN &amp; Pelatihan</a:t>
            </a:r>
          </a:p>
        </p:txBody>
      </p:sp>
      <p:sp>
        <p:nvSpPr>
          <p:cNvPr name="TextBox 8" id="8"/>
          <p:cNvSpPr txBox="true"/>
          <p:nvPr/>
        </p:nvSpPr>
        <p:spPr>
          <a:xfrm rot="0">
            <a:off x="3800104" y="9002117"/>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Menginisialisasi model K-Nearest Neighbors (KNN) dengan k=5.</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Melatih model menggunakan fit() pada data training.</a:t>
            </a:r>
          </a:p>
        </p:txBody>
      </p:sp>
      <p:sp>
        <p:nvSpPr>
          <p:cNvPr name="TextBox 9" id="9"/>
          <p:cNvSpPr txBox="true"/>
          <p:nvPr/>
        </p:nvSpPr>
        <p:spPr>
          <a:xfrm rot="0">
            <a:off x="3454739" y="1407978"/>
            <a:ext cx="11378522" cy="874395"/>
          </a:xfrm>
          <a:prstGeom prst="rect">
            <a:avLst/>
          </a:prstGeom>
        </p:spPr>
        <p:txBody>
          <a:bodyPr anchor="t" rtlCol="false" tIns="0" lIns="0" bIns="0" rIns="0">
            <a:spAutoFit/>
          </a:bodyPr>
          <a:lstStyle/>
          <a:p>
            <a:pPr algn="ctr">
              <a:lnSpc>
                <a:spcPts val="6839"/>
              </a:lnSpc>
            </a:pPr>
            <a:r>
              <a:rPr lang="en-US" sz="6000" b="true">
                <a:solidFill>
                  <a:srgbClr val="132CAF"/>
                </a:solidFill>
                <a:latin typeface="Open Sans Ultra-Bold"/>
                <a:ea typeface="Open Sans Ultra-Bold"/>
                <a:cs typeface="Open Sans Ultra-Bold"/>
                <a:sym typeface="Open Sans Ultra-Bold"/>
              </a:rPr>
              <a:t>K-Nearest Neighbors (KNN)</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D0FF"/>
        </a:solidFill>
      </p:bgPr>
    </p:bg>
    <p:spTree>
      <p:nvGrpSpPr>
        <p:cNvPr id="1" name=""/>
        <p:cNvGrpSpPr/>
        <p:nvPr/>
      </p:nvGrpSpPr>
      <p:grpSpPr>
        <a:xfrm>
          <a:off x="0" y="0"/>
          <a:ext cx="0" cy="0"/>
          <a:chOff x="0" y="0"/>
          <a:chExt cx="0" cy="0"/>
        </a:xfrm>
      </p:grpSpPr>
      <p:sp>
        <p:nvSpPr>
          <p:cNvPr name="Freeform 2" id="2"/>
          <p:cNvSpPr/>
          <p:nvPr/>
        </p:nvSpPr>
        <p:spPr>
          <a:xfrm flipH="false" flipV="false" rot="0">
            <a:off x="-2596138" y="620575"/>
            <a:ext cx="9931666" cy="9931666"/>
          </a:xfrm>
          <a:custGeom>
            <a:avLst/>
            <a:gdLst/>
            <a:ahLst/>
            <a:cxnLst/>
            <a:rect r="r" b="b" t="t" l="l"/>
            <a:pathLst>
              <a:path h="9931666" w="9931666">
                <a:moveTo>
                  <a:pt x="0" y="0"/>
                </a:moveTo>
                <a:lnTo>
                  <a:pt x="9931665" y="0"/>
                </a:lnTo>
                <a:lnTo>
                  <a:pt x="9931665"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38584" y="-5562991"/>
            <a:ext cx="9931666" cy="9931666"/>
          </a:xfrm>
          <a:custGeom>
            <a:avLst/>
            <a:gdLst/>
            <a:ahLst/>
            <a:cxnLst/>
            <a:rect r="r" b="b" t="t" l="l"/>
            <a:pathLst>
              <a:path h="9931666" w="9931666">
                <a:moveTo>
                  <a:pt x="0" y="0"/>
                </a:moveTo>
                <a:lnTo>
                  <a:pt x="9931666" y="0"/>
                </a:lnTo>
                <a:lnTo>
                  <a:pt x="9931666" y="9931665"/>
                </a:lnTo>
                <a:lnTo>
                  <a:pt x="0" y="9931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5750" y="207428"/>
            <a:ext cx="4085854" cy="939746"/>
          </a:xfrm>
          <a:custGeom>
            <a:avLst/>
            <a:gdLst/>
            <a:ahLst/>
            <a:cxnLst/>
            <a:rect r="r" b="b" t="t" l="l"/>
            <a:pathLst>
              <a:path h="939746" w="4085854">
                <a:moveTo>
                  <a:pt x="0" y="0"/>
                </a:moveTo>
                <a:lnTo>
                  <a:pt x="4085854" y="0"/>
                </a:lnTo>
                <a:lnTo>
                  <a:pt x="4085854" y="939746"/>
                </a:lnTo>
                <a:lnTo>
                  <a:pt x="0" y="939746"/>
                </a:lnTo>
                <a:lnTo>
                  <a:pt x="0" y="0"/>
                </a:lnTo>
                <a:close/>
              </a:path>
            </a:pathLst>
          </a:custGeom>
          <a:blipFill>
            <a:blip r:embed="rId4"/>
            <a:stretch>
              <a:fillRect l="0" t="0" r="0" b="0"/>
            </a:stretch>
          </a:blipFill>
        </p:spPr>
      </p:sp>
      <p:sp>
        <p:nvSpPr>
          <p:cNvPr name="Freeform 5" id="5"/>
          <p:cNvSpPr/>
          <p:nvPr/>
        </p:nvSpPr>
        <p:spPr>
          <a:xfrm flipH="false" flipV="false" rot="0">
            <a:off x="4420560" y="3034323"/>
            <a:ext cx="9446879" cy="1860309"/>
          </a:xfrm>
          <a:custGeom>
            <a:avLst/>
            <a:gdLst/>
            <a:ahLst/>
            <a:cxnLst/>
            <a:rect r="r" b="b" t="t" l="l"/>
            <a:pathLst>
              <a:path h="1860309" w="9446879">
                <a:moveTo>
                  <a:pt x="0" y="0"/>
                </a:moveTo>
                <a:lnTo>
                  <a:pt x="9446880" y="0"/>
                </a:lnTo>
                <a:lnTo>
                  <a:pt x="9446880" y="1860309"/>
                </a:lnTo>
                <a:lnTo>
                  <a:pt x="0" y="1860309"/>
                </a:lnTo>
                <a:lnTo>
                  <a:pt x="0" y="0"/>
                </a:lnTo>
                <a:close/>
              </a:path>
            </a:pathLst>
          </a:custGeom>
          <a:blipFill>
            <a:blip r:embed="rId5"/>
            <a:stretch>
              <a:fillRect l="0" t="0" r="0" b="0"/>
            </a:stretch>
          </a:blipFill>
        </p:spPr>
      </p:sp>
      <p:sp>
        <p:nvSpPr>
          <p:cNvPr name="Freeform 6" id="6"/>
          <p:cNvSpPr/>
          <p:nvPr/>
        </p:nvSpPr>
        <p:spPr>
          <a:xfrm flipH="false" flipV="false" rot="0">
            <a:off x="4086138" y="4894632"/>
            <a:ext cx="10115723" cy="3243861"/>
          </a:xfrm>
          <a:custGeom>
            <a:avLst/>
            <a:gdLst/>
            <a:ahLst/>
            <a:cxnLst/>
            <a:rect r="r" b="b" t="t" l="l"/>
            <a:pathLst>
              <a:path h="3243861" w="10115723">
                <a:moveTo>
                  <a:pt x="0" y="0"/>
                </a:moveTo>
                <a:lnTo>
                  <a:pt x="10115724" y="0"/>
                </a:lnTo>
                <a:lnTo>
                  <a:pt x="10115724" y="3243860"/>
                </a:lnTo>
                <a:lnTo>
                  <a:pt x="0" y="3243860"/>
                </a:lnTo>
                <a:lnTo>
                  <a:pt x="0" y="0"/>
                </a:lnTo>
                <a:close/>
              </a:path>
            </a:pathLst>
          </a:custGeom>
          <a:blipFill>
            <a:blip r:embed="rId6"/>
            <a:stretch>
              <a:fillRect l="0" t="0" r="0" b="0"/>
            </a:stretch>
          </a:blipFill>
        </p:spPr>
      </p:sp>
      <p:sp>
        <p:nvSpPr>
          <p:cNvPr name="TextBox 7" id="7"/>
          <p:cNvSpPr txBox="true"/>
          <p:nvPr/>
        </p:nvSpPr>
        <p:spPr>
          <a:xfrm rot="0">
            <a:off x="6296918" y="1479843"/>
            <a:ext cx="5694163" cy="1154430"/>
          </a:xfrm>
          <a:prstGeom prst="rect">
            <a:avLst/>
          </a:prstGeom>
        </p:spPr>
        <p:txBody>
          <a:bodyPr anchor="t" rtlCol="false" tIns="0" lIns="0" bIns="0" rIns="0">
            <a:spAutoFit/>
          </a:bodyPr>
          <a:lstStyle/>
          <a:p>
            <a:pPr algn="ctr">
              <a:lnSpc>
                <a:spcPts val="4559"/>
              </a:lnSpc>
            </a:pPr>
            <a:r>
              <a:rPr lang="en-US" sz="3999" b="true">
                <a:solidFill>
                  <a:srgbClr val="132CAF"/>
                </a:solidFill>
                <a:latin typeface="Open Sans Ultra-Bold"/>
                <a:ea typeface="Open Sans Ultra-Bold"/>
                <a:cs typeface="Open Sans Ultra-Bold"/>
                <a:sym typeface="Open Sans Ultra-Bold"/>
              </a:rPr>
              <a:t>Prediksi &amp; Evaluasi Model</a:t>
            </a:r>
          </a:p>
        </p:txBody>
      </p:sp>
      <p:sp>
        <p:nvSpPr>
          <p:cNvPr name="TextBox 8" id="8"/>
          <p:cNvSpPr txBox="true"/>
          <p:nvPr/>
        </p:nvSpPr>
        <p:spPr>
          <a:xfrm rot="0">
            <a:off x="3800104" y="8490917"/>
            <a:ext cx="11227075" cy="860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Melakukan prediksi pada data testing dengan predict().</a:t>
            </a:r>
          </a:p>
          <a:p>
            <a:pPr algn="l" marL="539749" indent="-269875" lvl="1">
              <a:lnSpc>
                <a:spcPts val="3499"/>
              </a:lnSpc>
              <a:buFont typeface="Arial"/>
              <a:buChar char="•"/>
            </a:pPr>
            <a:r>
              <a:rPr lang="en-US" b="true" sz="2499">
                <a:solidFill>
                  <a:srgbClr val="132CAF"/>
                </a:solidFill>
                <a:latin typeface="Open Sans Semi-Bold"/>
                <a:ea typeface="Open Sans Semi-Bold"/>
                <a:cs typeface="Open Sans Semi-Bold"/>
                <a:sym typeface="Open Sans Semi-Bold"/>
              </a:rPr>
              <a:t>Menghitung akurasi model dengan accuracy_score().</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DAGdrKpnfLY</dc:identifier>
  <dcterms:modified xsi:type="dcterms:W3CDTF">2011-08-01T06:04:30Z</dcterms:modified>
  <cp:revision>1</cp:revision>
  <dc:title>Iris Classification Using KNN</dc:title>
</cp:coreProperties>
</file>