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2" r:id="rId3"/>
    <p:sldId id="257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6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1" autoAdjust="0"/>
    <p:restoredTop sz="93478" autoAdjust="0"/>
  </p:normalViewPr>
  <p:slideViewPr>
    <p:cSldViewPr>
      <p:cViewPr>
        <p:scale>
          <a:sx n="112" d="100"/>
          <a:sy n="112" d="100"/>
        </p:scale>
        <p:origin x="-2298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67ABD-6206-463A-A4A7-89C272135100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9A456-CF46-4C34-A749-39F00178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26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https://www.youtube.com/watch?v=mCJUhnXQ76s</a:t>
            </a:r>
          </a:p>
          <a:p>
            <a:r>
              <a:rPr lang="en-US" dirty="0" smtClean="0"/>
              <a:t>https://finematics.com/flash-loans-explained/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9A456-CF46-4C34-A749-39F001782D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42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https://www.youtube.com/watch?v=mCJUhnXQ76s</a:t>
            </a:r>
          </a:p>
          <a:p>
            <a:r>
              <a:rPr lang="en-US" dirty="0" smtClean="0"/>
              <a:t>https://finematics.com/flash-loans-explained/</a:t>
            </a:r>
          </a:p>
          <a:p>
            <a:r>
              <a:rPr lang="en-US" dirty="0" smtClean="0"/>
              <a:t>https://www.coindesk.com/what-is-a-flash-loan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9A456-CF46-4C34-A749-39F001782D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42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https://www.youtube.com/watch?v=mCJUhnXQ76s</a:t>
            </a:r>
          </a:p>
          <a:p>
            <a:r>
              <a:rPr lang="en-US" dirty="0" smtClean="0"/>
              <a:t>https://finematics.com/flash-loans-explained/</a:t>
            </a:r>
          </a:p>
          <a:p>
            <a:r>
              <a:rPr lang="en-US" dirty="0" smtClean="0"/>
              <a:t>https://www.coindesk.com/what-is-a-flash-loan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9A456-CF46-4C34-A749-39F001782D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42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https://www.youtube.com/watch?v=mCJUhnXQ76s</a:t>
            </a:r>
          </a:p>
          <a:p>
            <a:r>
              <a:rPr lang="en-US" dirty="0" smtClean="0"/>
              <a:t>https://finematics.com/flash-loans-explained/</a:t>
            </a:r>
          </a:p>
          <a:p>
            <a:r>
              <a:rPr lang="en-US" dirty="0" smtClean="0"/>
              <a:t>https://www.coindesk.com/what-is-a-flash-loan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9A456-CF46-4C34-A749-39F001782D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42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https://www.youtube.com/watch?v=mCJUhnXQ76s</a:t>
            </a:r>
          </a:p>
          <a:p>
            <a:r>
              <a:rPr lang="en-US" dirty="0" smtClean="0"/>
              <a:t>https://finematics.com/flash-loans-explained/</a:t>
            </a:r>
          </a:p>
          <a:p>
            <a:r>
              <a:rPr lang="en-US" dirty="0" smtClean="0"/>
              <a:t>https://www.coindesk.com/what-is-a-flash-loan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9A456-CF46-4C34-A749-39F001782D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42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https://www.youtube.com/watch?v=mCJUhnXQ76s</a:t>
            </a:r>
          </a:p>
          <a:p>
            <a:r>
              <a:rPr lang="en-US" dirty="0" smtClean="0"/>
              <a:t>https://finematics.com/flash-loans-explained/</a:t>
            </a:r>
          </a:p>
          <a:p>
            <a:r>
              <a:rPr lang="en-US" dirty="0" smtClean="0"/>
              <a:t>https://www.coindesk.com/what-is-a-flash-loan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9A456-CF46-4C34-A749-39F001782D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42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https://www.youtube.com/watch?v=A_43UI5edHk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9A456-CF46-4C34-A749-39F001782D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42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https://www.youtube.com/watch?v=A_43UI5edHk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9A456-CF46-4C34-A749-39F001782D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42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https://www.youtube.com/watch?v=cizLhxSKrAc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9A456-CF46-4C34-A749-39F001782DD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19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1027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576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304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514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24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505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786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476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146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599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058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940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897DE-996B-4AF6-A9D8-6E24109B0997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95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Flash </a:t>
            </a:r>
            <a:r>
              <a:rPr lang="en-US" sz="3600" dirty="0" smtClean="0"/>
              <a:t>Loan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Decentralized </a:t>
            </a:r>
            <a:r>
              <a:rPr lang="en-US" sz="3600" dirty="0"/>
              <a:t>Exchanges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00B050"/>
                </a:solidFill>
              </a:rPr>
              <a:t>24/08/2021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75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Loans –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10600" cy="3886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/>
              <a:t>self-liquidation </a:t>
            </a:r>
            <a:r>
              <a:rPr lang="en-US" sz="1900" dirty="0" smtClean="0"/>
              <a:t>– </a:t>
            </a:r>
          </a:p>
          <a:p>
            <a:r>
              <a:rPr lang="en-US" sz="1800" dirty="0"/>
              <a:t>You have a loan in DAI on Compound with ETH as collateral.</a:t>
            </a:r>
          </a:p>
          <a:p>
            <a:r>
              <a:rPr lang="en-US" sz="1800" dirty="0"/>
              <a:t>The ETH price keeps going down and you’re approaching the liquidation </a:t>
            </a:r>
            <a:r>
              <a:rPr lang="en-US" sz="1800" dirty="0" smtClean="0"/>
              <a:t>level</a:t>
            </a:r>
          </a:p>
          <a:p>
            <a:r>
              <a:rPr lang="en-US" sz="1800" dirty="0"/>
              <a:t>You also don’t have or don’t want to deposit more ETH to decrease your liquidation level and you also don’t have the DAI required to repay the </a:t>
            </a:r>
            <a:r>
              <a:rPr lang="en-US" sz="1800" dirty="0" smtClean="0"/>
              <a:t>loan</a:t>
            </a:r>
          </a:p>
          <a:p>
            <a:r>
              <a:rPr lang="en-US" sz="1800" dirty="0"/>
              <a:t>Now, instead of allowing the </a:t>
            </a:r>
            <a:r>
              <a:rPr lang="en-US" sz="1800" dirty="0" err="1"/>
              <a:t>MakerDAO</a:t>
            </a:r>
            <a:r>
              <a:rPr lang="en-US" sz="1800" dirty="0"/>
              <a:t> contract to liquidate your collateral and charge you the liquidation fee, you can take the following steps</a:t>
            </a:r>
            <a:r>
              <a:rPr lang="en-US" sz="1800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Take a flash loan for the amount of DAI that you owe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Repay your DAI loan and withdraw your ETH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Swap enough ETH to DAI in order to repay the flash loan + fees 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Keep the rest of your ETH </a:t>
            </a:r>
          </a:p>
          <a:p>
            <a:endParaRPr lang="en-US" sz="1800" dirty="0"/>
          </a:p>
          <a:p>
            <a:pPr marL="0" lvl="0" indent="0">
              <a:buNone/>
            </a:pPr>
            <a:r>
              <a:rPr lang="en-US" sz="1800" dirty="0"/>
              <a:t>These were the 3 most common use cases for flash loans. Of course, the concept of flash loans is quite new and there are still a lot of use cases to be discovered in the future. </a:t>
            </a:r>
            <a:endParaRPr lang="en-US" sz="1700" dirty="0" smtClean="0"/>
          </a:p>
          <a:p>
            <a:pPr marL="0" lv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16981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Decentralized Exchanges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00B050"/>
                </a:solidFill>
              </a:rPr>
              <a:t>24/08/2021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7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CEX Vs. 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10600" cy="41910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2000" b="1" dirty="0" smtClean="0"/>
              <a:t>CEX:</a:t>
            </a:r>
            <a:r>
              <a:rPr lang="en-US" sz="2000" dirty="0" smtClean="0"/>
              <a:t> Centralized Exchange</a:t>
            </a:r>
            <a:endParaRPr lang="en-US" sz="2000" dirty="0"/>
          </a:p>
          <a:p>
            <a:pPr lvl="1"/>
            <a:r>
              <a:rPr lang="en-US" sz="1600" dirty="0" smtClean="0"/>
              <a:t>Registered company, have offices, Employees, shareholders and all physical infrastructure</a:t>
            </a:r>
          </a:p>
          <a:p>
            <a:pPr lvl="1"/>
            <a:r>
              <a:rPr lang="en-US" sz="1600" dirty="0" smtClean="0"/>
              <a:t>If falls under restrict regulation in country, KYC, AML, etc. </a:t>
            </a:r>
          </a:p>
          <a:p>
            <a:pPr lvl="1"/>
            <a:r>
              <a:rPr lang="en-US" sz="1600" dirty="0" smtClean="0"/>
              <a:t>No wallet custody, held on exchange wallet </a:t>
            </a:r>
          </a:p>
          <a:p>
            <a:pPr lvl="1"/>
            <a:r>
              <a:rPr lang="en-US" sz="1600" dirty="0" err="1" smtClean="0"/>
              <a:t>Coinbase</a:t>
            </a:r>
            <a:r>
              <a:rPr lang="en-US" sz="1600" dirty="0" smtClean="0"/>
              <a:t>  </a:t>
            </a:r>
            <a:endParaRPr lang="en-US" sz="1600" dirty="0"/>
          </a:p>
          <a:p>
            <a:pPr lvl="0"/>
            <a:r>
              <a:rPr lang="en-US" sz="2000" b="1" dirty="0" smtClean="0"/>
              <a:t>DEX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smtClean="0"/>
              <a:t>De-centralized </a:t>
            </a:r>
            <a:r>
              <a:rPr lang="en-US" sz="2000" dirty="0"/>
              <a:t>Exchange</a:t>
            </a:r>
          </a:p>
          <a:p>
            <a:pPr lvl="1"/>
            <a:r>
              <a:rPr lang="en-US" sz="1600" dirty="0" smtClean="0"/>
              <a:t>No real company, no offices, no employees, </a:t>
            </a:r>
          </a:p>
          <a:p>
            <a:pPr lvl="1"/>
            <a:r>
              <a:rPr lang="en-US" sz="1600" dirty="0" smtClean="0"/>
              <a:t>Just a team of distributed developers who involved to build protocols by using of smart contracts on </a:t>
            </a:r>
            <a:r>
              <a:rPr lang="en-US" sz="1600" dirty="0" err="1" smtClean="0"/>
              <a:t>ethereum</a:t>
            </a:r>
            <a:r>
              <a:rPr lang="en-US" sz="1600" dirty="0" smtClean="0"/>
              <a:t> Blockchain </a:t>
            </a:r>
          </a:p>
          <a:p>
            <a:pPr lvl="1"/>
            <a:r>
              <a:rPr lang="en-US" sz="1600" dirty="0" smtClean="0"/>
              <a:t>Governance move to the token holders (you and I) </a:t>
            </a:r>
          </a:p>
          <a:p>
            <a:pPr lvl="1"/>
            <a:r>
              <a:rPr lang="en-US" sz="1600" dirty="0" smtClean="0"/>
              <a:t>No regulation apply (KYC, AML, etc.)</a:t>
            </a:r>
          </a:p>
          <a:p>
            <a:pPr lvl="1"/>
            <a:r>
              <a:rPr lang="en-US" sz="1600" dirty="0" smtClean="0"/>
              <a:t>Anyone can access to exchange </a:t>
            </a:r>
          </a:p>
          <a:p>
            <a:pPr lvl="1"/>
            <a:r>
              <a:rPr lang="en-US" sz="1600" dirty="0" smtClean="0"/>
              <a:t>Use your own wallet </a:t>
            </a:r>
          </a:p>
          <a:p>
            <a:pPr lvl="1"/>
            <a:r>
              <a:rPr lang="en-US" sz="1600" dirty="0" smtClean="0"/>
              <a:t>Transparent transaction, publically verifiable, </a:t>
            </a:r>
            <a:r>
              <a:rPr lang="en-US" sz="1600" dirty="0" err="1" smtClean="0"/>
              <a:t>permissionless</a:t>
            </a:r>
            <a:r>
              <a:rPr lang="en-US" sz="1600" dirty="0" smtClean="0"/>
              <a:t> </a:t>
            </a:r>
          </a:p>
          <a:p>
            <a:pPr lvl="1"/>
            <a:r>
              <a:rPr lang="en-US" sz="1600" dirty="0" smtClean="0"/>
              <a:t>Anyone can mint token, scammers thread, no customer support  </a:t>
            </a:r>
            <a:endParaRPr lang="en-US" sz="1600" dirty="0"/>
          </a:p>
          <a:p>
            <a:pPr lvl="1"/>
            <a:r>
              <a:rPr lang="en-US" sz="1600" dirty="0" err="1" smtClean="0"/>
              <a:t>Uniswap</a:t>
            </a:r>
            <a:r>
              <a:rPr lang="en-US" sz="1600" dirty="0" smtClean="0"/>
              <a:t>   </a:t>
            </a:r>
            <a:endParaRPr lang="en-US" sz="1600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1700" dirty="0" smtClean="0"/>
          </a:p>
          <a:p>
            <a:pPr marL="0" lv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67612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10600" cy="4191000"/>
          </a:xfrm>
        </p:spPr>
        <p:txBody>
          <a:bodyPr>
            <a:normAutofit/>
          </a:bodyPr>
          <a:lstStyle/>
          <a:p>
            <a:r>
              <a:rPr lang="en-US" sz="2000" dirty="0" err="1"/>
              <a:t>Uniswap</a:t>
            </a:r>
            <a:r>
              <a:rPr lang="en-US" sz="2000" dirty="0"/>
              <a:t> is a decentralized token exchange protocol </a:t>
            </a:r>
            <a:endParaRPr lang="en-US" sz="2000" dirty="0" smtClean="0"/>
          </a:p>
          <a:p>
            <a:r>
              <a:rPr lang="en-US" sz="2000" dirty="0" smtClean="0"/>
              <a:t>Built </a:t>
            </a:r>
            <a:r>
              <a:rPr lang="en-US" sz="2000" dirty="0"/>
              <a:t>on </a:t>
            </a:r>
            <a:r>
              <a:rPr lang="en-US" sz="2000" dirty="0" err="1"/>
              <a:t>Ethereum</a:t>
            </a:r>
            <a:r>
              <a:rPr lang="en-US" sz="2000" dirty="0"/>
              <a:t> that allows direct swapping of tokens </a:t>
            </a:r>
            <a:r>
              <a:rPr lang="en-US" sz="2000" dirty="0" smtClean="0"/>
              <a:t>w/o CEX</a:t>
            </a:r>
          </a:p>
          <a:p>
            <a:r>
              <a:rPr lang="en-US" sz="2000" dirty="0" smtClean="0"/>
              <a:t>In CEX </a:t>
            </a:r>
            <a:r>
              <a:rPr lang="en-US" sz="2000" dirty="0"/>
              <a:t>you </a:t>
            </a:r>
            <a:r>
              <a:rPr lang="en-US" sz="2000" dirty="0" smtClean="0"/>
              <a:t>need </a:t>
            </a:r>
            <a:r>
              <a:rPr lang="en-US" sz="2000" dirty="0"/>
              <a:t>to deposit tokens to an exchange place an order on the order book, and then withdraw the swapped tokens </a:t>
            </a: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 err="1" smtClean="0"/>
              <a:t>uni</a:t>
            </a:r>
            <a:r>
              <a:rPr lang="en-US" sz="2000" dirty="0" smtClean="0"/>
              <a:t> you swap </a:t>
            </a:r>
            <a:r>
              <a:rPr lang="en-US" sz="2000" dirty="0"/>
              <a:t>your tokens directly from your wallet </a:t>
            </a:r>
            <a:endParaRPr lang="en-US" sz="2000" dirty="0" smtClean="0"/>
          </a:p>
          <a:p>
            <a:r>
              <a:rPr lang="en-US" sz="2000" dirty="0"/>
              <a:t>All you need to do is send your tokens from your wallet to </a:t>
            </a:r>
            <a:r>
              <a:rPr lang="en-US" sz="2000" dirty="0" err="1"/>
              <a:t>Uniswap’s</a:t>
            </a:r>
            <a:r>
              <a:rPr lang="en-US" sz="2000" dirty="0"/>
              <a:t> smart contract address </a:t>
            </a:r>
            <a:endParaRPr lang="en-US" sz="2000" dirty="0" smtClean="0"/>
          </a:p>
          <a:p>
            <a:r>
              <a:rPr lang="en-US" sz="2000" dirty="0"/>
              <a:t>Y</a:t>
            </a:r>
            <a:r>
              <a:rPr lang="en-US" sz="2000" dirty="0" smtClean="0"/>
              <a:t>ou </a:t>
            </a:r>
            <a:r>
              <a:rPr lang="en-US" sz="2000" dirty="0"/>
              <a:t>will receive your desired token in return in your wallet </a:t>
            </a:r>
            <a:endParaRPr lang="en-US" sz="2000" dirty="0" smtClean="0"/>
          </a:p>
          <a:p>
            <a:r>
              <a:rPr lang="en-US" sz="2000" dirty="0"/>
              <a:t>T</a:t>
            </a:r>
            <a:r>
              <a:rPr lang="en-US" sz="2000" dirty="0" smtClean="0"/>
              <a:t>oken </a:t>
            </a:r>
            <a:r>
              <a:rPr lang="en-US" sz="2000" dirty="0"/>
              <a:t>exchange rate is determined algorithmically </a:t>
            </a:r>
            <a:endParaRPr lang="en-US" sz="2000" dirty="0" smtClean="0"/>
          </a:p>
          <a:p>
            <a:r>
              <a:rPr lang="en-US" sz="2000" dirty="0" smtClean="0"/>
              <a:t>All </a:t>
            </a:r>
            <a:r>
              <a:rPr lang="en-US" sz="2000" dirty="0"/>
              <a:t>this is achieved via liquidity pools and the automated market maker mechanism 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b="1" dirty="0" smtClean="0"/>
          </a:p>
          <a:p>
            <a:pPr marL="0" indent="0">
              <a:buNone/>
            </a:pPr>
            <a:endParaRPr lang="en-US" sz="1700" dirty="0" smtClean="0"/>
          </a:p>
          <a:p>
            <a:pPr marL="0" lvl="0" indent="0">
              <a:buNone/>
            </a:pPr>
            <a:endParaRPr lang="en-US" sz="17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521" y="304800"/>
            <a:ext cx="5364479" cy="104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452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Liquidity Pools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70867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LP is pools of token are locked in smart contract</a:t>
            </a:r>
          </a:p>
          <a:p>
            <a:pPr lvl="0"/>
            <a:r>
              <a:rPr lang="en-US" sz="2400" dirty="0" smtClean="0"/>
              <a:t>Used to facilitate trading </a:t>
            </a:r>
          </a:p>
          <a:p>
            <a:pPr lvl="0"/>
            <a:r>
              <a:rPr lang="en-US" sz="2400" dirty="0" smtClean="0"/>
              <a:t>Why do we need liquidity pools?</a:t>
            </a:r>
          </a:p>
          <a:p>
            <a:pPr lvl="1"/>
            <a:r>
              <a:rPr lang="en-US" sz="2000" dirty="0" err="1" smtClean="0"/>
              <a:t>Coinbase</a:t>
            </a:r>
            <a:r>
              <a:rPr lang="en-US" sz="2000" dirty="0" smtClean="0"/>
              <a:t> and </a:t>
            </a:r>
            <a:r>
              <a:rPr lang="en-US" sz="2000" dirty="0" err="1" smtClean="0"/>
              <a:t>Binance</a:t>
            </a:r>
            <a:r>
              <a:rPr lang="en-US" sz="2000" dirty="0" smtClean="0"/>
              <a:t> trading on base of order book model</a:t>
            </a:r>
          </a:p>
          <a:p>
            <a:pPr lvl="1"/>
            <a:r>
              <a:rPr lang="en-US" sz="2000" dirty="0" smtClean="0"/>
              <a:t>Same as the way traditional stock exchangers are working (NYSE, NASDAQ, KSE, etc.) </a:t>
            </a:r>
          </a:p>
          <a:p>
            <a:pPr lvl="1"/>
            <a:r>
              <a:rPr lang="en-US" sz="2000" dirty="0" smtClean="0"/>
              <a:t> Buyers want to buy at low price and seller want to buy at higher price</a:t>
            </a:r>
          </a:p>
          <a:p>
            <a:pPr lvl="1"/>
            <a:r>
              <a:rPr lang="en-US" sz="2000" dirty="0" smtClean="0"/>
              <a:t>This is where market makers comes to play </a:t>
            </a:r>
          </a:p>
          <a:p>
            <a:pPr lvl="1"/>
            <a:endParaRPr lang="en-US" sz="2400" dirty="0" smtClean="0"/>
          </a:p>
          <a:p>
            <a:pPr lvl="0"/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6" t="27430" r="48894" b="25810"/>
          <a:stretch/>
        </p:blipFill>
        <p:spPr bwMode="auto">
          <a:xfrm>
            <a:off x="6172200" y="4572000"/>
            <a:ext cx="2743200" cy="221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4" t="28702" r="43424" b="43751"/>
          <a:stretch/>
        </p:blipFill>
        <p:spPr bwMode="auto">
          <a:xfrm>
            <a:off x="1371600" y="4800600"/>
            <a:ext cx="389932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96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Makers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3999"/>
          </a:xfrm>
        </p:spPr>
        <p:txBody>
          <a:bodyPr>
            <a:normAutofit/>
          </a:bodyPr>
          <a:lstStyle/>
          <a:p>
            <a:pPr lvl="0"/>
            <a:r>
              <a:rPr lang="en-US" sz="1900" dirty="0" smtClean="0"/>
              <a:t>Market Makers are entity that facilitate the trading that always willing to buy or sell particular assets</a:t>
            </a:r>
          </a:p>
          <a:p>
            <a:pPr lvl="0"/>
            <a:r>
              <a:rPr lang="en-US" sz="1900" dirty="0" smtClean="0"/>
              <a:t>By doing that they provide liquidity </a:t>
            </a:r>
          </a:p>
          <a:p>
            <a:pPr lvl="0"/>
            <a:r>
              <a:rPr lang="en-US" sz="1900" dirty="0" smtClean="0"/>
              <a:t>So user can always trade and they don’t have to wait other counter party </a:t>
            </a:r>
          </a:p>
          <a:p>
            <a:pPr lvl="0"/>
            <a:endParaRPr lang="en-US" sz="1900" dirty="0" smtClean="0"/>
          </a:p>
          <a:p>
            <a:pPr lvl="1"/>
            <a:endParaRPr lang="en-US" sz="1900" dirty="0" smtClean="0"/>
          </a:p>
          <a:p>
            <a:pPr lvl="0"/>
            <a:endParaRPr lang="en-US" sz="1900" dirty="0"/>
          </a:p>
          <a:p>
            <a:endParaRPr lang="en-US" sz="19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0" t="21412" r="38867" b="33218"/>
          <a:stretch/>
        </p:blipFill>
        <p:spPr bwMode="auto">
          <a:xfrm>
            <a:off x="762000" y="3124200"/>
            <a:ext cx="7391400" cy="2893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288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LP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399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1900" dirty="0" smtClean="0"/>
              <a:t>In basic forms single liquidity pool holds 2 tokens</a:t>
            </a:r>
          </a:p>
          <a:p>
            <a:pPr lvl="0"/>
            <a:r>
              <a:rPr lang="en-US" sz="1900" dirty="0" smtClean="0"/>
              <a:t>Each pool create new market for particular that pair of token</a:t>
            </a:r>
          </a:p>
          <a:p>
            <a:pPr lvl="0"/>
            <a:r>
              <a:rPr lang="en-US" sz="1900" dirty="0" smtClean="0"/>
              <a:t>DAI/ETH is popular liquidity pair of </a:t>
            </a:r>
            <a:r>
              <a:rPr lang="en-US" sz="1900" dirty="0" err="1" smtClean="0"/>
              <a:t>uniswap</a:t>
            </a:r>
            <a:endParaRPr lang="en-US" sz="1900" dirty="0" smtClean="0"/>
          </a:p>
          <a:p>
            <a:pPr lvl="0"/>
            <a:r>
              <a:rPr lang="en-US" sz="1900" dirty="0" smtClean="0"/>
              <a:t>When new pool is created the first liquidity provider set the initial price of asset in the pool </a:t>
            </a:r>
          </a:p>
          <a:p>
            <a:pPr lvl="0"/>
            <a:r>
              <a:rPr lang="en-US" sz="1900" dirty="0" smtClean="0"/>
              <a:t>LP incentivized to supply equal value of both token in the pool</a:t>
            </a:r>
          </a:p>
          <a:p>
            <a:pPr lvl="0"/>
            <a:r>
              <a:rPr lang="en-US" sz="1900" dirty="0" smtClean="0"/>
              <a:t>This ration will remain same for other liquidity provider who are willing to add more fund in the pool latter </a:t>
            </a:r>
          </a:p>
          <a:p>
            <a:pPr lvl="0"/>
            <a:endParaRPr lang="en-US" sz="1900" dirty="0" smtClean="0"/>
          </a:p>
          <a:p>
            <a:pPr lvl="1"/>
            <a:endParaRPr lang="en-US" sz="1900" dirty="0" smtClean="0"/>
          </a:p>
          <a:p>
            <a:pPr lvl="0"/>
            <a:endParaRPr lang="en-US" sz="1900" dirty="0"/>
          </a:p>
          <a:p>
            <a:endParaRPr lang="en-US" sz="19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9" t="24421" r="33985" b="28646"/>
          <a:stretch/>
        </p:blipFill>
        <p:spPr bwMode="auto">
          <a:xfrm>
            <a:off x="685800" y="3962400"/>
            <a:ext cx="7848600" cy="218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005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LP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399"/>
          </a:xfrm>
        </p:spPr>
        <p:txBody>
          <a:bodyPr>
            <a:normAutofit/>
          </a:bodyPr>
          <a:lstStyle/>
          <a:p>
            <a:pPr lvl="0"/>
            <a:r>
              <a:rPr lang="en-US" sz="1900" dirty="0" smtClean="0"/>
              <a:t>When liquidity is supplied to the pool, the LP receive special token called LP tokens in proportion how much liquidity they supplied in the pool</a:t>
            </a:r>
          </a:p>
          <a:p>
            <a:pPr lvl="0"/>
            <a:r>
              <a:rPr lang="en-US" sz="1900" dirty="0" smtClean="0"/>
              <a:t>When the trade is facilitated by the pool 0.3% fees is proportionally distributed amongst the all LP token holders </a:t>
            </a:r>
          </a:p>
          <a:p>
            <a:pPr lvl="0"/>
            <a:r>
              <a:rPr lang="en-US" sz="1900" dirty="0" smtClean="0"/>
              <a:t>If liquidity provider wants to get there underlying liquidity back plus any accrued fees they must burned there LP tokens</a:t>
            </a:r>
          </a:p>
          <a:p>
            <a:pPr lvl="0"/>
            <a:endParaRPr lang="en-US" sz="1900" dirty="0" smtClean="0"/>
          </a:p>
          <a:p>
            <a:pPr lvl="1"/>
            <a:endParaRPr lang="en-US" sz="1900" dirty="0" smtClean="0"/>
          </a:p>
          <a:p>
            <a:pPr lvl="0"/>
            <a:endParaRPr lang="en-US" sz="1900" dirty="0"/>
          </a:p>
          <a:p>
            <a:endParaRPr lang="en-US" sz="19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9" t="30092" r="49674" b="35879"/>
          <a:stretch/>
        </p:blipFill>
        <p:spPr bwMode="auto">
          <a:xfrm>
            <a:off x="863600" y="3810000"/>
            <a:ext cx="726313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722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Market Maker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419600" cy="4114799"/>
          </a:xfrm>
        </p:spPr>
        <p:txBody>
          <a:bodyPr>
            <a:normAutofit/>
          </a:bodyPr>
          <a:lstStyle/>
          <a:p>
            <a:pPr lvl="0"/>
            <a:r>
              <a:rPr lang="en-US" sz="1900" dirty="0" smtClean="0"/>
              <a:t>Each token swap that Liquidity pool facilitate results in price adjustments</a:t>
            </a:r>
          </a:p>
          <a:p>
            <a:pPr lvl="0"/>
            <a:r>
              <a:rPr lang="en-US" sz="1900" dirty="0" smtClean="0"/>
              <a:t>According to deterministic pricing algorithm </a:t>
            </a:r>
          </a:p>
          <a:p>
            <a:pPr lvl="0"/>
            <a:r>
              <a:rPr lang="en-US" sz="1900" dirty="0" smtClean="0"/>
              <a:t>This mechanism is also called Automated Market Maker (AMM)</a:t>
            </a:r>
          </a:p>
          <a:p>
            <a:pPr lvl="0"/>
            <a:r>
              <a:rPr lang="en-US" sz="1900" dirty="0" smtClean="0"/>
              <a:t>Liquidity pool across different protocols use slightly different algorithm</a:t>
            </a:r>
          </a:p>
          <a:p>
            <a:pPr lvl="0"/>
            <a:endParaRPr lang="en-US" sz="1900" dirty="0" smtClean="0"/>
          </a:p>
          <a:p>
            <a:pPr lvl="1"/>
            <a:endParaRPr lang="en-US" sz="1900" dirty="0" smtClean="0"/>
          </a:p>
          <a:p>
            <a:pPr lvl="0"/>
            <a:endParaRPr lang="en-US" sz="1900" dirty="0"/>
          </a:p>
          <a:p>
            <a:endParaRPr lang="en-US" sz="19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9" t="23495" r="46355" b="28820"/>
          <a:stretch/>
        </p:blipFill>
        <p:spPr bwMode="auto">
          <a:xfrm>
            <a:off x="4476462" y="1905000"/>
            <a:ext cx="464205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23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7000" y="2438400"/>
            <a:ext cx="348095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Thank You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4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Flash Loan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FL is </a:t>
            </a:r>
            <a:r>
              <a:rPr lang="en-US" dirty="0"/>
              <a:t>a feature that allows you to borrow any available amount of </a:t>
            </a:r>
            <a:r>
              <a:rPr lang="en-US" dirty="0" smtClean="0"/>
              <a:t>assets</a:t>
            </a:r>
          </a:p>
          <a:p>
            <a:pPr lvl="0"/>
            <a:r>
              <a:rPr lang="en-US" dirty="0" smtClean="0"/>
              <a:t>From </a:t>
            </a:r>
            <a:r>
              <a:rPr lang="en-US" dirty="0"/>
              <a:t>a designated smart contract pool with no collateral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FL are </a:t>
            </a:r>
            <a:r>
              <a:rPr lang="en-US" dirty="0"/>
              <a:t>useful building blocks in </a:t>
            </a:r>
            <a:r>
              <a:rPr lang="en-US" dirty="0" err="1" smtClean="0"/>
              <a:t>DeFi</a:t>
            </a:r>
            <a:endParaRPr lang="en-US" dirty="0" smtClean="0"/>
          </a:p>
          <a:p>
            <a:pPr lvl="0"/>
            <a:r>
              <a:rPr lang="en-US" dirty="0"/>
              <a:t>T</a:t>
            </a:r>
            <a:r>
              <a:rPr lang="en-US" dirty="0" smtClean="0"/>
              <a:t>hey </a:t>
            </a:r>
            <a:r>
              <a:rPr lang="en-US" dirty="0"/>
              <a:t>can be used for things like arbitrage, swapping collateral and </a:t>
            </a:r>
            <a:r>
              <a:rPr lang="en-US" dirty="0" smtClean="0"/>
              <a:t>self-liquidation</a:t>
            </a:r>
          </a:p>
          <a:p>
            <a:pPr lvl="1"/>
            <a:endParaRPr lang="en-US" dirty="0" smtClean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- FL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67400" cy="452596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A flash loan has to be borrowed and repaid within the same </a:t>
            </a:r>
            <a:r>
              <a:rPr lang="en-US" dirty="0" err="1"/>
              <a:t>blockchain</a:t>
            </a:r>
            <a:r>
              <a:rPr lang="en-US" dirty="0"/>
              <a:t> </a:t>
            </a:r>
            <a:r>
              <a:rPr lang="en-US" dirty="0" smtClean="0"/>
              <a:t>transaction</a:t>
            </a:r>
          </a:p>
          <a:p>
            <a:pPr lvl="0"/>
            <a:r>
              <a:rPr lang="en-US" dirty="0"/>
              <a:t>The concept of a transaction on a </a:t>
            </a:r>
            <a:r>
              <a:rPr lang="en-US" dirty="0" smtClean="0"/>
              <a:t>BC is </a:t>
            </a:r>
            <a:r>
              <a:rPr lang="en-US" dirty="0"/>
              <a:t>no different to the traditional definition of a transaction in computer </a:t>
            </a:r>
            <a:r>
              <a:rPr lang="en-US" dirty="0" smtClean="0"/>
              <a:t>science</a:t>
            </a:r>
          </a:p>
          <a:p>
            <a:pPr lvl="0"/>
            <a:r>
              <a:rPr lang="en-US" dirty="0"/>
              <a:t>A transaction represents a set of operations that must be executed in an atomic way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endParaRPr lang="en-US" dirty="0"/>
          </a:p>
        </p:txBody>
      </p:sp>
      <p:pic>
        <p:nvPicPr>
          <p:cNvPr id="1026" name="Picture 2" descr="C:\Users\user\Desktop\flash-loans-contract-1024x34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9" r="5639"/>
          <a:stretch/>
        </p:blipFill>
        <p:spPr bwMode="auto">
          <a:xfrm>
            <a:off x="6324600" y="1600200"/>
            <a:ext cx="2641599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flash-loans-db-768x28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8" r="4166"/>
          <a:stretch/>
        </p:blipFill>
        <p:spPr bwMode="auto">
          <a:xfrm>
            <a:off x="6248400" y="3581400"/>
            <a:ext cx="2895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65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flash-loans-eth-block-768x42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1" t="5555" r="9202" b="6495"/>
          <a:stretch/>
        </p:blipFill>
        <p:spPr bwMode="auto">
          <a:xfrm>
            <a:off x="6629400" y="4923692"/>
            <a:ext cx="2514600" cy="193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Ethereum</a:t>
            </a:r>
            <a:r>
              <a:rPr lang="en-US" dirty="0" smtClean="0"/>
              <a:t>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Every </a:t>
            </a:r>
            <a:r>
              <a:rPr lang="en-US" dirty="0"/>
              <a:t>common operation, such as sending ETH, </a:t>
            </a:r>
            <a:r>
              <a:rPr lang="en-US" dirty="0" smtClean="0"/>
              <a:t>ERC20 </a:t>
            </a:r>
            <a:r>
              <a:rPr lang="en-US" dirty="0"/>
              <a:t>tokens and interacting with smart contracts are executed within a transaction </a:t>
            </a:r>
            <a:r>
              <a:rPr lang="en-US" dirty="0" smtClean="0"/>
              <a:t>scope</a:t>
            </a:r>
          </a:p>
          <a:p>
            <a:pPr lvl="0"/>
            <a:r>
              <a:rPr lang="en-US" dirty="0"/>
              <a:t>Transactions are grouped together and included in </a:t>
            </a:r>
            <a:r>
              <a:rPr lang="en-US" dirty="0" smtClean="0"/>
              <a:t>blocks</a:t>
            </a:r>
          </a:p>
          <a:p>
            <a:pPr lvl="0"/>
            <a:r>
              <a:rPr lang="en-US" dirty="0" smtClean="0"/>
              <a:t>On </a:t>
            </a:r>
            <a:r>
              <a:rPr lang="en-US" dirty="0" err="1" smtClean="0"/>
              <a:t>Etherscan</a:t>
            </a:r>
            <a:r>
              <a:rPr lang="en-US" dirty="0" smtClean="0"/>
              <a:t> we can monitor transactions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13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Ethereum</a:t>
            </a:r>
            <a:r>
              <a:rPr lang="en-US" dirty="0" smtClean="0"/>
              <a:t>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10600" cy="3200400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One </a:t>
            </a:r>
            <a:r>
              <a:rPr lang="en-US" sz="2000" dirty="0" err="1"/>
              <a:t>Ethereum</a:t>
            </a:r>
            <a:r>
              <a:rPr lang="en-US" sz="2000" dirty="0"/>
              <a:t> transaction can consist of multiple </a:t>
            </a:r>
            <a:r>
              <a:rPr lang="en-US" sz="2000" dirty="0" smtClean="0"/>
              <a:t>steps</a:t>
            </a:r>
          </a:p>
          <a:p>
            <a:pPr lvl="1"/>
            <a:r>
              <a:rPr lang="en-US" sz="1600" dirty="0"/>
              <a:t>Y</a:t>
            </a:r>
            <a:r>
              <a:rPr lang="en-US" sz="1600" dirty="0" smtClean="0"/>
              <a:t>ou </a:t>
            </a:r>
            <a:r>
              <a:rPr lang="en-US" sz="1600" dirty="0"/>
              <a:t>could supply ETH and borrow DAI on </a:t>
            </a:r>
            <a:r>
              <a:rPr lang="en-US" sz="1600" dirty="0" smtClean="0"/>
              <a:t>Compound</a:t>
            </a:r>
          </a:p>
          <a:p>
            <a:pPr lvl="1"/>
            <a:r>
              <a:rPr lang="en-US" sz="1600" dirty="0"/>
              <a:t>S</a:t>
            </a:r>
            <a:r>
              <a:rPr lang="en-US" sz="1600" dirty="0" smtClean="0"/>
              <a:t>wap </a:t>
            </a:r>
            <a:r>
              <a:rPr lang="en-US" sz="1600" dirty="0"/>
              <a:t>half of your borrowed DAI for USDC on </a:t>
            </a:r>
            <a:r>
              <a:rPr lang="en-US" sz="1600" dirty="0" smtClean="0"/>
              <a:t>Curve</a:t>
            </a:r>
          </a:p>
          <a:p>
            <a:pPr lvl="1"/>
            <a:r>
              <a:rPr lang="en-US" sz="1600" dirty="0"/>
              <a:t>P</a:t>
            </a:r>
            <a:r>
              <a:rPr lang="en-US" sz="1600" dirty="0" smtClean="0"/>
              <a:t>rovide </a:t>
            </a:r>
            <a:r>
              <a:rPr lang="en-US" sz="1600" dirty="0"/>
              <a:t>liquidity to DAI/USDC pool on </a:t>
            </a:r>
            <a:r>
              <a:rPr lang="en-US" sz="1600" dirty="0" err="1" smtClean="0"/>
              <a:t>Uniswap</a:t>
            </a:r>
            <a:endParaRPr lang="en-US" sz="1600" dirty="0" smtClean="0"/>
          </a:p>
          <a:p>
            <a:pPr lvl="1"/>
            <a:r>
              <a:rPr lang="en-US" sz="1600" dirty="0" smtClean="0"/>
              <a:t>Above all </a:t>
            </a:r>
            <a:r>
              <a:rPr lang="en-US" sz="1600" dirty="0"/>
              <a:t>in one single </a:t>
            </a:r>
            <a:r>
              <a:rPr lang="en-US" sz="1600" dirty="0" err="1"/>
              <a:t>Ethereum</a:t>
            </a:r>
            <a:r>
              <a:rPr lang="en-US" sz="1600" dirty="0"/>
              <a:t> </a:t>
            </a:r>
            <a:r>
              <a:rPr lang="en-US" sz="1600" dirty="0" smtClean="0"/>
              <a:t>transaction</a:t>
            </a:r>
          </a:p>
          <a:p>
            <a:r>
              <a:rPr lang="en-US" sz="2000" dirty="0"/>
              <a:t>if any of these steps result in an error, the whole transaction will be rolled back and none of the steps will take </a:t>
            </a:r>
            <a:r>
              <a:rPr lang="en-US" sz="2000" dirty="0" smtClean="0"/>
              <a:t>place</a:t>
            </a:r>
          </a:p>
          <a:p>
            <a:r>
              <a:rPr lang="en-US" sz="2000" dirty="0"/>
              <a:t>Remember – you will still pay gas fees, even for failed contract executions. </a:t>
            </a:r>
          </a:p>
          <a:p>
            <a:endParaRPr lang="en-US" dirty="0"/>
          </a:p>
        </p:txBody>
      </p:sp>
      <p:pic>
        <p:nvPicPr>
          <p:cNvPr id="3074" name="Picture 2" descr="C:\Users\user\Desktop\flash-loans-complex-tx-1024x41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1" r="2865" b="3511"/>
          <a:stretch/>
        </p:blipFill>
        <p:spPr bwMode="auto">
          <a:xfrm>
            <a:off x="838200" y="4419600"/>
            <a:ext cx="758613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84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Loans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10600" cy="27432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2000" dirty="0" smtClean="0"/>
              <a:t>First to </a:t>
            </a:r>
            <a:r>
              <a:rPr lang="en-US" sz="2000" dirty="0"/>
              <a:t>find a flash loan </a:t>
            </a:r>
            <a:r>
              <a:rPr lang="en-US" sz="2000" dirty="0" smtClean="0"/>
              <a:t>provider</a:t>
            </a:r>
          </a:p>
          <a:p>
            <a:pPr lvl="1"/>
            <a:r>
              <a:rPr lang="en-US" sz="1600" dirty="0" err="1" smtClean="0"/>
              <a:t>Aave</a:t>
            </a:r>
            <a:r>
              <a:rPr lang="en-US" sz="1600" dirty="0" smtClean="0"/>
              <a:t>, Compound, </a:t>
            </a:r>
            <a:r>
              <a:rPr lang="en-US" sz="1600" dirty="0" err="1" smtClean="0"/>
              <a:t>dYdX</a:t>
            </a:r>
            <a:r>
              <a:rPr lang="en-US" sz="1600" dirty="0" smtClean="0"/>
              <a:t>, Maker, </a:t>
            </a:r>
            <a:r>
              <a:rPr lang="en-US" sz="1600" dirty="0" err="1" smtClean="0"/>
              <a:t>etc</a:t>
            </a:r>
            <a:endParaRPr lang="en-US" sz="1600" dirty="0" smtClean="0"/>
          </a:p>
          <a:p>
            <a:r>
              <a:rPr lang="en-US" sz="2000" dirty="0"/>
              <a:t>U</a:t>
            </a:r>
            <a:r>
              <a:rPr lang="en-US" sz="2000" dirty="0" smtClean="0"/>
              <a:t>sers can </a:t>
            </a:r>
            <a:r>
              <a:rPr lang="en-US" sz="2000" dirty="0"/>
              <a:t>borrow different coins from a designated pool under the condition that they are repaid within the same </a:t>
            </a:r>
            <a:r>
              <a:rPr lang="en-US" sz="2000" dirty="0" err="1"/>
              <a:t>Ethereum</a:t>
            </a:r>
            <a:r>
              <a:rPr lang="en-US" sz="2000" dirty="0"/>
              <a:t> </a:t>
            </a:r>
            <a:r>
              <a:rPr lang="en-US" sz="2000" dirty="0" smtClean="0"/>
              <a:t>transaction</a:t>
            </a:r>
          </a:p>
          <a:p>
            <a:r>
              <a:rPr lang="en-US" sz="2000" dirty="0"/>
              <a:t>There is usually a fixed cost associated with using flash </a:t>
            </a:r>
            <a:r>
              <a:rPr lang="en-US" sz="2000" dirty="0" smtClean="0"/>
              <a:t>loans</a:t>
            </a:r>
          </a:p>
          <a:p>
            <a:r>
              <a:rPr lang="en-US" sz="2000" dirty="0" err="1"/>
              <a:t>Aave</a:t>
            </a:r>
            <a:r>
              <a:rPr lang="en-US" sz="2000" dirty="0"/>
              <a:t> contracts, for example, require the borrower to return the initial amount + an extra 0.09% of the borrowed </a:t>
            </a:r>
            <a:r>
              <a:rPr lang="en-US" sz="2000" dirty="0" smtClean="0"/>
              <a:t>amount</a:t>
            </a:r>
          </a:p>
          <a:p>
            <a:r>
              <a:rPr lang="en-US" sz="2000" dirty="0"/>
              <a:t>The fee is split between depositors, who provide the funds that can be borrowed, and integrators, who facilitate the use of </a:t>
            </a:r>
            <a:r>
              <a:rPr lang="en-US" sz="2000" dirty="0" err="1"/>
              <a:t>Aave’s</a:t>
            </a:r>
            <a:r>
              <a:rPr lang="en-US" sz="2000" dirty="0"/>
              <a:t> flash loan API. A part of this fee is also swapped to AAVE tokens and burned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1026" name="Picture 2" descr="C:\Users\user\Desktop\flash-loans-fees-768x56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67200"/>
            <a:ext cx="8424333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63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Loans –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10600" cy="38862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2100" dirty="0"/>
              <a:t>There are 3 most common use cases for flash </a:t>
            </a:r>
            <a:r>
              <a:rPr lang="en-US" sz="2100" dirty="0" smtClean="0"/>
              <a:t>loans</a:t>
            </a:r>
          </a:p>
          <a:p>
            <a:r>
              <a:rPr lang="en-US" sz="2100" b="1" dirty="0"/>
              <a:t>Arbitrage</a:t>
            </a:r>
            <a:r>
              <a:rPr lang="en-US" sz="2100" dirty="0"/>
              <a:t>. Flash loans can magnify the profit of executing a successful arbitrage opportunity</a:t>
            </a:r>
            <a:r>
              <a:rPr lang="en-US" sz="2100" dirty="0" smtClean="0"/>
              <a:t>.</a:t>
            </a:r>
          </a:p>
          <a:p>
            <a:r>
              <a:rPr lang="en-US" sz="2100" dirty="0"/>
              <a:t>Let’s imagine that there is a price discrepancy in the DAI/USDC pools between </a:t>
            </a:r>
            <a:r>
              <a:rPr lang="en-US" sz="2100" dirty="0" err="1"/>
              <a:t>Uniswap</a:t>
            </a:r>
            <a:r>
              <a:rPr lang="en-US" sz="2100" dirty="0"/>
              <a:t> and Curve</a:t>
            </a:r>
            <a:r>
              <a:rPr lang="en-US" sz="2100" dirty="0" smtClean="0"/>
              <a:t>.</a:t>
            </a:r>
          </a:p>
          <a:p>
            <a:r>
              <a:rPr lang="en-US" sz="2100" dirty="0"/>
              <a:t>You can trade 1 DAI for 1 USDC on Curve, but you only need 0.99 DAI to buy 1 USDC on </a:t>
            </a:r>
            <a:r>
              <a:rPr lang="en-US" sz="2100" dirty="0" err="1" smtClean="0"/>
              <a:t>Uniswap</a:t>
            </a:r>
            <a:endParaRPr lang="en-US" sz="2100" dirty="0" smtClean="0"/>
          </a:p>
          <a:p>
            <a:r>
              <a:rPr lang="en-US" sz="2100" dirty="0"/>
              <a:t>Now you can try to execute the following arbitrage. </a:t>
            </a:r>
            <a:endParaRPr lang="en-US" sz="2100" dirty="0" smtClean="0"/>
          </a:p>
          <a:p>
            <a:pPr lvl="1"/>
            <a:r>
              <a:rPr lang="en-US" sz="2100" dirty="0"/>
              <a:t>Borrow 100,000 </a:t>
            </a:r>
            <a:r>
              <a:rPr lang="en-US" sz="2100" dirty="0" smtClean="0"/>
              <a:t>DAI from </a:t>
            </a:r>
            <a:r>
              <a:rPr lang="en-US" sz="2100" dirty="0" err="1" smtClean="0"/>
              <a:t>Aave</a:t>
            </a:r>
            <a:r>
              <a:rPr lang="en-US" sz="2100" dirty="0" smtClean="0"/>
              <a:t> via </a:t>
            </a:r>
            <a:r>
              <a:rPr lang="en-US" sz="2100" dirty="0"/>
              <a:t>flash loan </a:t>
            </a:r>
          </a:p>
          <a:p>
            <a:pPr lvl="1"/>
            <a:r>
              <a:rPr lang="en-US" sz="2100" dirty="0"/>
              <a:t>Swap 100,000 DAI for USDC on </a:t>
            </a:r>
            <a:r>
              <a:rPr lang="en-US" sz="2100" dirty="0" err="1"/>
              <a:t>Uniswap</a:t>
            </a:r>
            <a:r>
              <a:rPr lang="en-US" sz="2100" dirty="0"/>
              <a:t> and receive 101,010 USDC</a:t>
            </a:r>
          </a:p>
          <a:p>
            <a:pPr lvl="1"/>
            <a:r>
              <a:rPr lang="en-US" sz="2100" dirty="0"/>
              <a:t>Swap 101,010 USDC for 101,010 DAI on Curve </a:t>
            </a:r>
          </a:p>
          <a:p>
            <a:pPr lvl="1"/>
            <a:r>
              <a:rPr lang="en-US" sz="2100" dirty="0"/>
              <a:t>Repay initial 100,000 DAI + 0.09% fee = 100,090</a:t>
            </a:r>
          </a:p>
          <a:p>
            <a:pPr lvl="1"/>
            <a:r>
              <a:rPr lang="en-US" sz="2100" dirty="0"/>
              <a:t>Profit 920 DAI </a:t>
            </a:r>
          </a:p>
          <a:p>
            <a:pPr lvl="1"/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6120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Loans –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10600" cy="38862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800" dirty="0"/>
              <a:t>This looks nice, but we have to take a few extra things into </a:t>
            </a:r>
            <a:r>
              <a:rPr lang="en-US" sz="1800" dirty="0" smtClean="0"/>
              <a:t>consideration</a:t>
            </a:r>
          </a:p>
          <a:p>
            <a:pPr marL="0" indent="0">
              <a:buNone/>
            </a:pPr>
            <a:r>
              <a:rPr lang="en-US" sz="1900" b="1" dirty="0" smtClean="0"/>
              <a:t>1. </a:t>
            </a:r>
            <a:r>
              <a:rPr lang="en-US" sz="1900" b="1" dirty="0"/>
              <a:t>Network fees </a:t>
            </a:r>
            <a:r>
              <a:rPr lang="en-US" sz="1900" dirty="0"/>
              <a:t>– arbitrage transactions with multiple steps can be quite expensive. </a:t>
            </a:r>
            <a:endParaRPr lang="en-US" sz="1900" dirty="0" smtClean="0"/>
          </a:p>
          <a:p>
            <a:pPr marL="0" indent="0">
              <a:buNone/>
            </a:pPr>
            <a:r>
              <a:rPr lang="en-US" sz="1900" b="1" dirty="0" smtClean="0"/>
              <a:t>2. </a:t>
            </a:r>
            <a:r>
              <a:rPr lang="en-US" sz="1900" b="1" dirty="0"/>
              <a:t>Price Slippage </a:t>
            </a:r>
            <a:r>
              <a:rPr lang="en-US" sz="1900" dirty="0"/>
              <a:t>– always calculate how much price slippage you’ll experience while executing your </a:t>
            </a:r>
            <a:r>
              <a:rPr lang="en-US" sz="1900" dirty="0" smtClean="0"/>
              <a:t>order</a:t>
            </a:r>
          </a:p>
          <a:p>
            <a:pPr marL="0" indent="0">
              <a:buNone/>
            </a:pPr>
            <a:r>
              <a:rPr lang="en-US" sz="1900" b="1" dirty="0" smtClean="0"/>
              <a:t>3. </a:t>
            </a:r>
            <a:r>
              <a:rPr lang="en-US" sz="1900" b="1" dirty="0" err="1" smtClean="0"/>
              <a:t>Frontrunning</a:t>
            </a:r>
            <a:r>
              <a:rPr lang="en-US" sz="1900" dirty="0" smtClean="0"/>
              <a:t> </a:t>
            </a:r>
            <a:r>
              <a:rPr lang="en-US" sz="1900" dirty="0"/>
              <a:t>– there is a high chance that someone else will spot the same opportunity and will manage to get their transaction mined ahead of you. On top of that, bots that monitor the </a:t>
            </a:r>
            <a:r>
              <a:rPr lang="en-US" sz="1900" dirty="0" err="1"/>
              <a:t>mempool</a:t>
            </a:r>
            <a:r>
              <a:rPr lang="en-US" sz="1900" dirty="0"/>
              <a:t> can pick up your profitable arbitrage opportunity and send the same transaction with a higher gas fee, profiting them instead of you, basically stealing your arb opportunity.</a:t>
            </a:r>
          </a:p>
          <a:p>
            <a:endParaRPr lang="en-US" sz="2400" dirty="0" smtClean="0"/>
          </a:p>
          <a:p>
            <a:pPr lvl="0"/>
            <a:endParaRPr lang="en-US" sz="1700" dirty="0"/>
          </a:p>
        </p:txBody>
      </p:sp>
      <p:pic>
        <p:nvPicPr>
          <p:cNvPr id="2050" name="Picture 2" descr="C:\Users\user\Desktop\flash-loans-things-to-consider-1024x23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867" y="4800600"/>
            <a:ext cx="6502400" cy="115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0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Loans –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10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Collateral Swap</a:t>
            </a:r>
            <a:r>
              <a:rPr lang="en-US" sz="1900" dirty="0" smtClean="0"/>
              <a:t>– </a:t>
            </a:r>
            <a:r>
              <a:rPr lang="en-US" sz="2000" dirty="0"/>
              <a:t>Let’s say you have borrowed DAI from Compound with ETH as collateral. You can swap your collateral from ETH to, for example, BAT in the following way</a:t>
            </a:r>
            <a:r>
              <a:rPr lang="en-US" sz="2000" dirty="0" smtClean="0"/>
              <a:t>:</a:t>
            </a:r>
          </a:p>
          <a:p>
            <a:pPr marL="0" lvl="0" indent="0">
              <a:buNone/>
            </a:pPr>
            <a:endParaRPr lang="en-US" sz="1700" dirty="0" smtClean="0"/>
          </a:p>
          <a:p>
            <a:pPr>
              <a:buFont typeface="+mj-lt"/>
              <a:buAutoNum type="arabicPeriod"/>
            </a:pPr>
            <a:r>
              <a:rPr lang="en-US" sz="1800" dirty="0"/>
              <a:t>Take a flash loan in DAI to cover the amount of DAI that was borrowed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Repay your Compound loan with borrowed DAI 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Withdraw your ETH 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Swap your ETH for BAT on </a:t>
            </a:r>
            <a:r>
              <a:rPr lang="en-US" sz="1800" dirty="0" err="1"/>
              <a:t>Uniswap</a:t>
            </a:r>
            <a:r>
              <a:rPr lang="en-US" sz="1800" dirty="0"/>
              <a:t> 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Supply BAT as collateral on Compound 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Borrow DAI against your BAT collateral 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Repay flash loan with borrowed DAI + fee</a:t>
            </a:r>
          </a:p>
          <a:p>
            <a:pPr marL="0" lv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19257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5531</TotalTime>
  <Words>1329</Words>
  <Application>Microsoft Office PowerPoint</Application>
  <PresentationFormat>On-screen Show (4:3)</PresentationFormat>
  <Paragraphs>166</Paragraphs>
  <Slides>19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Flash Loan  Decentralized Exchanges</vt:lpstr>
      <vt:lpstr>Introduction – Flash Loan</vt:lpstr>
      <vt:lpstr>Introduction - FL</vt:lpstr>
      <vt:lpstr>Ethereum Transactions</vt:lpstr>
      <vt:lpstr>Ethereum Transactions</vt:lpstr>
      <vt:lpstr>Flash Loans</vt:lpstr>
      <vt:lpstr>Flash Loans – Use Cases</vt:lpstr>
      <vt:lpstr>Flash Loans – Use Cases</vt:lpstr>
      <vt:lpstr>Flash Loans – Use Cases</vt:lpstr>
      <vt:lpstr>Flash Loans – Use Cases</vt:lpstr>
      <vt:lpstr>Decentralized Exchanges</vt:lpstr>
      <vt:lpstr>CEX Vs. DEX</vt:lpstr>
      <vt:lpstr>PowerPoint Presentation</vt:lpstr>
      <vt:lpstr>Liquidity Pools</vt:lpstr>
      <vt:lpstr>Market Makers</vt:lpstr>
      <vt:lpstr>How LP works</vt:lpstr>
      <vt:lpstr>How LP works</vt:lpstr>
      <vt:lpstr>Automated Market Maker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Blockchain</dc:title>
  <dc:creator>Noman ul Haq</dc:creator>
  <cp:lastModifiedBy>Noman ul Haq</cp:lastModifiedBy>
  <cp:revision>200</cp:revision>
  <dcterms:created xsi:type="dcterms:W3CDTF">2020-09-09T11:12:34Z</dcterms:created>
  <dcterms:modified xsi:type="dcterms:W3CDTF">2021-08-24T15:10:38Z</dcterms:modified>
</cp:coreProperties>
</file>