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  <p:sldMasterId id="2147483688" r:id="rId4"/>
    <p:sldMasterId id="2147483689" r:id="rId5"/>
  </p:sldMasterIdLst>
  <p:notesMasterIdLst>
    <p:notesMasterId r:id="rId58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95" r:id="rId52"/>
    <p:sldId id="296" r:id="rId53"/>
    <p:sldId id="312" r:id="rId54"/>
    <p:sldId id="292" r:id="rId55"/>
    <p:sldId id="313" r:id="rId56"/>
    <p:sldId id="314" r:id="rId5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Ubuntu Mon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4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616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e604b3e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fe604b3e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e604b3ef_0_117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fe604b3e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e604b3ef_0_162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fe604b3e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e604b3ef_0_207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fe604b3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e604b3e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e604b3e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7c67487a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07c6748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7c67487a_0_1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07c67487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7c67487a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07c6748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e604b3e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fe604b3e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7c67487a_0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107c67487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7c67487a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107c67487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e604b3ef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e604b3ef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e604b3e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e604b3e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e604b3ef_0_395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fe604b3e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7c67487a_0_294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7c67487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7c67487a_0_3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107c67487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7c67487a_0_3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07c67487a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7c67487a_0_4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07c67487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e604b3ef_0_507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fe604b3ef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e604b3ef_0_556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fe604b3e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e604b3ef_0_607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fe604b3e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c67487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07c6748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e604b3ef_0_655:notes"/>
          <p:cNvSpPr txBox="1">
            <a:spLocks noGrp="1"/>
          </p:cNvSpPr>
          <p:nvPr>
            <p:ph type="body" idx="1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fe604b3ef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e604b3ef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e604b3ef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7c67487a_0_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107c67487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4c334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084c334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4c334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84c334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4c334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084c334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4c334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084c334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84c3342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84c3342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4c334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084c334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84c3342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84c3342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e604b3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example - CAD software</a:t>
            </a:r>
            <a:endParaRPr/>
          </a:p>
        </p:txBody>
      </p:sp>
      <p:sp>
        <p:nvSpPr>
          <p:cNvPr id="294" name="Google Shape;294;gfe604b3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4c334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084c334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84c3342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084c3342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84c3342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084c3342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084c33428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84c3342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084c3342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84c334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084c334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84c3342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084c3342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84c3342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084c3342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7c67487a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107c67487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e604b3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e604b3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84c3342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084c3342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7c67487a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07c6748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7c67487a_0_1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107c67487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4c3342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084c3342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84c3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084c3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7c67487a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07c67487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7c67487a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7c6748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7c67487a_0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07c67487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e604b3e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e604b3e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2637" marR="0" lvl="1" indent="-3254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3925" marR="0" lvl="4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125" marR="0" lvl="5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65525" marR="0" lvl="6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937125" marR="0" lvl="7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65925" marR="0" lvl="8" indent="-365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8421687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8421687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bject on top, text on bottom" type="objOverTx">
  <p:cSld name="OBJECT_OVER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94627" y="1620015"/>
            <a:ext cx="81546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94627" y="1620015"/>
            <a:ext cx="81546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21687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atlassian.com/git/tutorials" TargetMode="Externa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wiegley.github.io/git-from-the-bottom-up/" TargetMode="Externa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y.github.io/levels/1/challenges/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ry.github.com/" TargetMode="External"/><Relationship Id="rId7" Type="http://schemas.openxmlformats.org/officeDocument/2006/relationships/hyperlink" Target="https://lostechies.com/joshuaflanagan/2010/09/03/use-gitk-to-understand-git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easnet.ucla.edu/PuTTY/#X11Forwarding" TargetMode="Externa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joshuaflanagan/2010/09/03/use-gitk-to-understand-git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CS 35L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/>
              <a:t>4</a:t>
            </a:r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311700" y="54681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TA: Tomer Weiss</a:t>
            </a:r>
            <a:endParaRPr sz="28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Jan-26-2016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78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en-US"/>
              <a:t>SCS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5"/>
          <p:cNvSpPr/>
          <p:nvPr/>
        </p:nvSpPr>
        <p:spPr>
          <a:xfrm>
            <a:off x="331671" y="1659751"/>
            <a:ext cx="4050300" cy="381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5"/>
          <p:cNvSpPr txBox="1"/>
          <p:nvPr/>
        </p:nvSpPr>
        <p:spPr>
          <a:xfrm>
            <a:off x="555089" y="5829566"/>
            <a:ext cx="3105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"/>
          </p:nvPr>
        </p:nvSpPr>
        <p:spPr>
          <a:xfrm>
            <a:off x="4882625" y="1723950"/>
            <a:ext cx="3987600" cy="35211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457200" lvl="0" indent="-387350" algn="l" rtl="0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Organize different versions as folders on the local machine</a:t>
            </a:r>
            <a:br>
              <a:rPr lang="en-US" sz="2500"/>
            </a:b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No server involved</a:t>
            </a:r>
            <a:br>
              <a:rPr lang="en-US" sz="2500"/>
            </a:b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Other users copy with disk/network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title"/>
          </p:nvPr>
        </p:nvSpPr>
        <p:spPr>
          <a:xfrm>
            <a:off x="1926689" y="610260"/>
            <a:ext cx="5290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47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</a:t>
            </a:r>
            <a:r>
              <a:rPr lang="en-US"/>
              <a:t>S</a:t>
            </a: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6"/>
          <p:cNvSpPr/>
          <p:nvPr/>
        </p:nvSpPr>
        <p:spPr>
          <a:xfrm>
            <a:off x="64491" y="1554964"/>
            <a:ext cx="4513200" cy="406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6"/>
          <p:cNvSpPr txBox="1"/>
          <p:nvPr/>
        </p:nvSpPr>
        <p:spPr>
          <a:xfrm>
            <a:off x="4884550" y="1622075"/>
            <a:ext cx="3946800" cy="49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sits on a central server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/>
          </a:p>
          <a:p>
            <a:pPr marL="457200" marR="25400" lvl="0" indent="-3810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will get a working copy of the files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/>
          </a:p>
          <a:p>
            <a:pPr marL="457200" marR="38100" lvl="0" indent="-3810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have to be committed to the server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/>
          </a:p>
          <a:p>
            <a:pPr marL="457200" marR="457200" lvl="0" indent="-3810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users can get the changes</a:t>
            </a:r>
            <a:endParaRPr sz="1300"/>
          </a:p>
        </p:txBody>
      </p:sp>
      <p:sp>
        <p:nvSpPr>
          <p:cNvPr id="343" name="Google Shape;343;p56"/>
          <p:cNvSpPr txBox="1"/>
          <p:nvPr/>
        </p:nvSpPr>
        <p:spPr>
          <a:xfrm>
            <a:off x="391557" y="5829566"/>
            <a:ext cx="3105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1926689" y="457860"/>
            <a:ext cx="5290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382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</a:t>
            </a:r>
            <a:r>
              <a:rPr lang="en-US"/>
              <a:t>C</a:t>
            </a: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165835" y="1453179"/>
            <a:ext cx="4149300" cy="436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7"/>
          <p:cNvSpPr txBox="1"/>
          <p:nvPr/>
        </p:nvSpPr>
        <p:spPr>
          <a:xfrm>
            <a:off x="555089" y="5938807"/>
            <a:ext cx="3105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4884550" y="1469675"/>
            <a:ext cx="3946800" cy="4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</a:t>
            </a:r>
            <a:r>
              <a:rPr lang="en-US" sz="2400">
                <a:solidFill>
                  <a:schemeClr val="dk1"/>
                </a:solidFill>
              </a:rPr>
              <a:t>is replicated on every user’s machine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/>
          </a:p>
          <a:p>
            <a:pPr marL="457200" marR="25400" lvl="0" indent="-3810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Users have version control all the time</a:t>
            </a:r>
            <a:br>
              <a:rPr lang="en-US" sz="2400">
                <a:solidFill>
                  <a:schemeClr val="dk1"/>
                </a:solidFill>
              </a:rPr>
            </a:br>
            <a:endParaRPr sz="1300"/>
          </a:p>
          <a:p>
            <a:pPr marL="457200" marR="38100" lvl="0" indent="-3810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</a:t>
            </a:r>
            <a:r>
              <a:rPr lang="en-US" sz="2400">
                <a:solidFill>
                  <a:schemeClr val="dk1"/>
                </a:solidFill>
              </a:rPr>
              <a:t>can be communicated between users</a:t>
            </a:r>
            <a:br>
              <a:rPr lang="en-US" sz="2400">
                <a:solidFill>
                  <a:schemeClr val="dk1"/>
                </a:solidFill>
              </a:rPr>
            </a:br>
            <a:endParaRPr sz="1300"/>
          </a:p>
          <a:p>
            <a:pPr marL="457200" marR="457200" lvl="0" indent="-3810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Git is distributed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>
            <a:spLocks noGrp="1"/>
          </p:cNvSpPr>
          <p:nvPr>
            <p:ph type="title"/>
          </p:nvPr>
        </p:nvSpPr>
        <p:spPr>
          <a:xfrm>
            <a:off x="457200" y="-1063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 used</a:t>
            </a:r>
            <a:endParaRPr/>
          </a:p>
        </p:txBody>
      </p:sp>
      <p:sp>
        <p:nvSpPr>
          <p:cNvPr id="357" name="Google Shape;357;p5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41000" cy="5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1"/>
              <a:t>Repository</a:t>
            </a:r>
            <a:endParaRPr sz="2500" b="1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Files and folders related to the software code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Full history of the software </a:t>
            </a:r>
            <a:br>
              <a:rPr lang="en-US" sz="2500"/>
            </a:b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Working copy</a:t>
            </a:r>
            <a:endParaRPr sz="2500" b="1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Copy of software’s files in the repository</a:t>
            </a:r>
            <a:br>
              <a:rPr lang="en-US" sz="2500"/>
            </a:b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Check-out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To create a working copy of the repository</a:t>
            </a:r>
            <a:br>
              <a:rPr lang="en-US" sz="2500"/>
            </a:b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Check-in/Commit</a:t>
            </a:r>
            <a:endParaRPr sz="2500" b="1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Write the changes made in the working copy to the repository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Commits are recorded by the SCS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vs. Distributed VCS</a:t>
            </a: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central copy of the project history on a server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are uploaded to the server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programmers can get changes from the server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SVN, CVS</a:t>
            </a: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4648200" y="1600200"/>
            <a:ext cx="40386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04787" marR="0" lvl="0" indent="-2047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developer gets the full history of a project on their own hard drive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4787" marR="0" lvl="0" indent="-20478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4787" marR="0" lvl="0" indent="-20478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can communicate changes between each other without going through a central server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4787" marR="0" lvl="0" indent="-20478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4787" marR="0" lvl="0" indent="-20478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Mercurial, Bazaar, Bitkeeper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Centralized: Pros and Cons</a:t>
            </a:r>
            <a:endParaRPr/>
          </a:p>
        </p:txBody>
      </p:sp>
      <p:sp>
        <p:nvSpPr>
          <p:cNvPr id="370" name="Google Shape;370;p60"/>
          <p:cNvSpPr txBox="1">
            <a:spLocks noGrp="1"/>
          </p:cNvSpPr>
          <p:nvPr>
            <p:ph type="body" idx="1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24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Everyone can see changes at the same time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to design </a:t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4645025" y="2174875"/>
            <a:ext cx="40419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2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point of failure (no backups!)</a:t>
            </a:r>
            <a:endParaRPr/>
          </a:p>
        </p:txBody>
      </p:sp>
      <p:sp>
        <p:nvSpPr>
          <p:cNvPr id="372" name="Google Shape;372;p60"/>
          <p:cNvSpPr txBox="1"/>
          <p:nvPr/>
        </p:nvSpPr>
        <p:spPr>
          <a:xfrm>
            <a:off x="0" y="1446212"/>
            <a:ext cx="91440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9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“The full project history is only stored in one central place.”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Distributed: Pros and Cons</a:t>
            </a:r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body" idx="1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24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 changes/revert to an old version while offline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Commands run extremely fast because tool accesses the hard drive and not a remote server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 changes with a few people before showing changes to everyone</a:t>
            </a:r>
            <a:endParaRPr/>
          </a:p>
        </p:txBody>
      </p:sp>
      <p:sp>
        <p:nvSpPr>
          <p:cNvPr id="379" name="Google Shape;379;p61"/>
          <p:cNvSpPr txBox="1"/>
          <p:nvPr/>
        </p:nvSpPr>
        <p:spPr>
          <a:xfrm>
            <a:off x="4645025" y="2174875"/>
            <a:ext cx="4041900" cy="16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2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time to download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lot of disk space to store all versions</a:t>
            </a:r>
            <a:endParaRPr/>
          </a:p>
        </p:txBody>
      </p:sp>
      <p:sp>
        <p:nvSpPr>
          <p:cNvPr id="380" name="Google Shape;380;p61"/>
          <p:cNvSpPr txBox="1"/>
          <p:nvPr/>
        </p:nvSpPr>
        <p:spPr>
          <a:xfrm>
            <a:off x="0" y="1446212"/>
            <a:ext cx="91440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9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“The entire project history is downloaded to the hard drive”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Git source control</a:t>
            </a:r>
            <a:endParaRPr/>
          </a:p>
        </p:txBody>
      </p:sp>
      <p:sp>
        <p:nvSpPr>
          <p:cNvPr id="386" name="Google Shape;386;p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Picture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719262"/>
            <a:ext cx="7755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3"/>
          <p:cNvSpPr/>
          <p:nvPr/>
        </p:nvSpPr>
        <p:spPr>
          <a:xfrm rot="10800000" flipH="1">
            <a:off x="2590800" y="2862262"/>
            <a:ext cx="3276600" cy="91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30000" y="0"/>
                  <a:pt x="60000" y="30000"/>
                  <a:pt x="60000" y="60000"/>
                </a:cubicBezTo>
                <a:cubicBezTo>
                  <a:pt x="60000" y="90000"/>
                  <a:pt x="90000" y="120000"/>
                  <a:pt x="120000" y="12000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3"/>
          <p:cNvSpPr txBox="1"/>
          <p:nvPr/>
        </p:nvSpPr>
        <p:spPr>
          <a:xfrm>
            <a:off x="3581400" y="3592512"/>
            <a:ext cx="1752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Workflow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289948"/>
            <a:ext cx="9090600" cy="45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Management</a:t>
            </a:r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>
            <a:spLocks noGrp="1"/>
          </p:cNvSpPr>
          <p:nvPr>
            <p:ph type="title"/>
          </p:nvPr>
        </p:nvSpPr>
        <p:spPr>
          <a:xfrm>
            <a:off x="381000" y="-301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body" idx="1"/>
          </p:nvPr>
        </p:nvSpPr>
        <p:spPr>
          <a:xfrm>
            <a:off x="158075" y="990600"/>
            <a:ext cx="8876400" cy="57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Repository creation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init</a:t>
            </a: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/>
              <a:t>(start a new repository)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clone</a:t>
            </a: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200"/>
              <a:t> (create a copy of an existing repository)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Branching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checkout &lt;tag/commit&gt; -b &lt;new_branch_name&gt;</a:t>
            </a: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200"/>
              <a:t> (creates a new branch)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Commits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add</a:t>
            </a:r>
            <a:r>
              <a:rPr lang="en-US" sz="2200" b="1"/>
              <a:t> </a:t>
            </a:r>
            <a:r>
              <a:rPr lang="en-US" sz="2200"/>
              <a:t> (stage modified files)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commit</a:t>
            </a:r>
            <a:r>
              <a:rPr lang="en-US" sz="2200"/>
              <a:t>  (check-in changes to the repository)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Getting info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status</a:t>
            </a: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200"/>
              <a:t> (shows modified files, new files, etc)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diff</a:t>
            </a: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200"/>
              <a:t>(compares working copy with staged files)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log</a:t>
            </a:r>
            <a:r>
              <a:rPr lang="en-US" sz="2200" b="1"/>
              <a:t> </a:t>
            </a:r>
            <a:r>
              <a:rPr lang="en-US" sz="2200"/>
              <a:t> (shows history of commits)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show</a:t>
            </a:r>
            <a:r>
              <a:rPr lang="en-US" sz="2200"/>
              <a:t>  (show a certain object in the repository)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Getting help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–"/>
            </a:pPr>
            <a:r>
              <a:rPr lang="en-US" sz="2200" b="1">
                <a:latin typeface="Ubuntu Mono"/>
                <a:ea typeface="Ubuntu Mono"/>
                <a:cs typeface="Ubuntu Mono"/>
                <a:sym typeface="Ubuntu Mono"/>
              </a:rPr>
              <a:t>git help</a:t>
            </a:r>
            <a:endParaRPr sz="2200" b="1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Repository Objects</a:t>
            </a:r>
            <a:endParaRPr/>
          </a:p>
        </p:txBody>
      </p:sp>
      <p:sp>
        <p:nvSpPr>
          <p:cNvPr id="412" name="Google Shape;412;p6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443500" cy="5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Objects used by Git to implement source control</a:t>
            </a:r>
            <a:endParaRPr sz="2700"/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/>
              <a:t>Blobs</a:t>
            </a:r>
            <a:endParaRPr sz="2700" b="1"/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Sequence of bytes</a:t>
            </a:r>
            <a:endParaRPr sz="2700"/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/>
              <a:t>Trees</a:t>
            </a:r>
            <a:endParaRPr sz="2700" b="1"/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Groups blobs/trees together</a:t>
            </a:r>
            <a:endParaRPr sz="2700"/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/>
              <a:t>Commit</a:t>
            </a:r>
            <a:endParaRPr sz="2700" b="1"/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Refers to a particular “git commit”</a:t>
            </a:r>
            <a:endParaRPr sz="2700"/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Contains all information about the commit</a:t>
            </a:r>
            <a:endParaRPr sz="2700"/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/>
              <a:t>Tags</a:t>
            </a:r>
            <a:endParaRPr sz="2700" b="1"/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 named commit object for convenience (e.g. versions of software)</a:t>
            </a:r>
            <a:endParaRPr sz="2700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Objects uniquely identified with </a:t>
            </a:r>
            <a:r>
              <a:rPr lang="en-US" sz="2700" b="1"/>
              <a:t>hashes</a:t>
            </a:r>
            <a:r>
              <a:rPr lang="en-US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6068701" y="81550"/>
            <a:ext cx="30753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r>
              <a:rPr lang="en-US" i="1"/>
              <a:t> </a:t>
            </a:r>
            <a:r>
              <a:rPr lang="en-US"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 i="1"/>
          </a:p>
        </p:txBody>
      </p:sp>
      <p:sp>
        <p:nvSpPr>
          <p:cNvPr id="418" name="Google Shape;418;p67"/>
          <p:cNvSpPr txBox="1"/>
          <p:nvPr/>
        </p:nvSpPr>
        <p:spPr>
          <a:xfrm>
            <a:off x="225375" y="81550"/>
            <a:ext cx="5185500" cy="4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commit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can be many heads in a repository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currently active head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Detached HEAD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commit is not pointed to by a branch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9437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okay if you want to just take a look at the code and if you don't commit any new changes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25400" lvl="1" indent="-203200" algn="l" rtl="0">
              <a:lnSpc>
                <a:spcPct val="9437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new commits have to be preserved then a new branch has to be created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2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git checkout v3.0 -b BranchVersion3.1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marL="1524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152400" lvl="1" indent="-203200" algn="l" rtl="0">
              <a:lnSpc>
                <a:spcPct val="9375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head and its entire set of ancestor commits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branch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7"/>
          <p:cNvSpPr/>
          <p:nvPr/>
        </p:nvSpPr>
        <p:spPr>
          <a:xfrm>
            <a:off x="5466125" y="1786275"/>
            <a:ext cx="3562800" cy="238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67"/>
          <p:cNvSpPr txBox="1"/>
          <p:nvPr/>
        </p:nvSpPr>
        <p:spPr>
          <a:xfrm>
            <a:off x="6895634" y="4232839"/>
            <a:ext cx="21333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/>
          <p:nvPr/>
        </p:nvSpPr>
        <p:spPr>
          <a:xfrm>
            <a:off x="1907111" y="1418856"/>
            <a:ext cx="5479500" cy="480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8"/>
          <p:cNvSpPr txBox="1">
            <a:spLocks noGrp="1"/>
          </p:cNvSpPr>
          <p:nvPr>
            <p:ph type="title"/>
          </p:nvPr>
        </p:nvSpPr>
        <p:spPr>
          <a:xfrm>
            <a:off x="3108268" y="383160"/>
            <a:ext cx="29229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States</a:t>
            </a:r>
            <a:endParaRPr sz="4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8"/>
          <p:cNvSpPr txBox="1"/>
          <p:nvPr/>
        </p:nvSpPr>
        <p:spPr>
          <a:xfrm>
            <a:off x="2723622" y="6513316"/>
            <a:ext cx="3105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8"/>
          <p:cNvSpPr txBox="1"/>
          <p:nvPr/>
        </p:nvSpPr>
        <p:spPr>
          <a:xfrm>
            <a:off x="3954726" y="3622325"/>
            <a:ext cx="16266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8"/>
          <p:cNvSpPr txBox="1"/>
          <p:nvPr/>
        </p:nvSpPr>
        <p:spPr>
          <a:xfrm>
            <a:off x="2975825" y="4895950"/>
            <a:ext cx="805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8"/>
          <p:cNvSpPr txBox="1"/>
          <p:nvPr/>
        </p:nvSpPr>
        <p:spPr>
          <a:xfrm>
            <a:off x="4677950" y="5027350"/>
            <a:ext cx="1474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8"/>
          <p:cNvSpPr txBox="1"/>
          <p:nvPr/>
        </p:nvSpPr>
        <p:spPr>
          <a:xfrm>
            <a:off x="3954721" y="1757650"/>
            <a:ext cx="1358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Index(cache)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Git Repository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gitroot</a:t>
            </a:r>
            <a:endParaRPr sz="27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gitroot</a:t>
            </a:r>
            <a:endParaRPr sz="27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27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git repo (.git directory with all necessary subdirectories)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hello.txt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content to the index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run prior to a commit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‘Check in number one’</a:t>
            </a:r>
            <a:endParaRPr sz="27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Git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echo “I love Git” &gt;&gt; hello.txt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list of modified files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hello.txt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changes we made compared to index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hello.txt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changes shown as diff compares to the index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HEAD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can see changes in working version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$git commit –m ‘Second commit’</a:t>
            </a:r>
            <a:endParaRPr/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What Is Done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checkout a specific version/branch of the tree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200">
                <a:latin typeface="Ubuntu Mono"/>
                <a:ea typeface="Ubuntu Mono"/>
                <a:cs typeface="Ubuntu Mono"/>
                <a:sym typeface="Ubuntu Mono"/>
              </a:rPr>
              <a:t>git rebase master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/>
              <a:t>(returns to current working version)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revert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Reverts a commit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delete the commit object, just applies a patch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Reverts can themselves be reverted! 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never deletes a commit object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very hard to lose data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2"/>
          <p:cNvSpPr txBox="1">
            <a:spLocks noGrp="1"/>
          </p:cNvSpPr>
          <p:nvPr>
            <p:ph type="title"/>
          </p:nvPr>
        </p:nvSpPr>
        <p:spPr>
          <a:xfrm>
            <a:off x="5179975" y="160350"/>
            <a:ext cx="3964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Rebase</a:t>
            </a:r>
            <a:endParaRPr i="1"/>
          </a:p>
        </p:txBody>
      </p:sp>
      <p:sp>
        <p:nvSpPr>
          <p:cNvPr id="455" name="Google Shape;455;p72"/>
          <p:cNvSpPr txBox="1"/>
          <p:nvPr/>
        </p:nvSpPr>
        <p:spPr>
          <a:xfrm>
            <a:off x="170225" y="294675"/>
            <a:ext cx="4362000" cy="2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838200" lvl="0" indent="-368300" algn="l" rtl="0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Rewrites commit history.</a:t>
            </a:r>
            <a:endParaRPr sz="2200">
              <a:solidFill>
                <a:schemeClr val="dk1"/>
              </a:solidFill>
            </a:endParaRPr>
          </a:p>
          <a:p>
            <a:pPr marL="457200" marR="838200" lvl="0" indent="-368300" algn="l" rtl="0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Loses context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use this on public branches!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rebase?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2"/>
          <p:cNvSpPr txBox="1"/>
          <p:nvPr/>
        </p:nvSpPr>
        <p:spPr>
          <a:xfrm>
            <a:off x="4864300" y="1282975"/>
            <a:ext cx="38421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5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 git checkout feature 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2700" marR="0" lvl="0" indent="0" algn="l" rtl="0">
              <a:lnSpc>
                <a:spcPct val="15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 git rebase master</a:t>
            </a:r>
            <a:endParaRPr sz="2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57" name="Google Shape;457;p72"/>
          <p:cNvSpPr/>
          <p:nvPr/>
        </p:nvSpPr>
        <p:spPr>
          <a:xfrm>
            <a:off x="251799" y="3404676"/>
            <a:ext cx="3964200" cy="30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2"/>
          <p:cNvSpPr/>
          <p:nvPr/>
        </p:nvSpPr>
        <p:spPr>
          <a:xfrm>
            <a:off x="4731500" y="3404676"/>
            <a:ext cx="4110900" cy="307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72"/>
          <p:cNvSpPr txBox="1"/>
          <p:nvPr/>
        </p:nvSpPr>
        <p:spPr>
          <a:xfrm>
            <a:off x="6620763" y="6587458"/>
            <a:ext cx="1672200" cy="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- https://</a:t>
            </a: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www.atlassian.com/git/tutorials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 txBox="1">
            <a:spLocks noGrp="1"/>
          </p:cNvSpPr>
          <p:nvPr>
            <p:ph type="title"/>
          </p:nvPr>
        </p:nvSpPr>
        <p:spPr>
          <a:xfrm>
            <a:off x="1926739" y="1603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2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465" name="Google Shape;465;p73"/>
          <p:cNvSpPr/>
          <p:nvPr/>
        </p:nvSpPr>
        <p:spPr>
          <a:xfrm>
            <a:off x="316151" y="896253"/>
            <a:ext cx="3269100" cy="283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73"/>
          <p:cNvSpPr/>
          <p:nvPr/>
        </p:nvSpPr>
        <p:spPr>
          <a:xfrm>
            <a:off x="5374525" y="1006824"/>
            <a:ext cx="3538500" cy="272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3"/>
          <p:cNvSpPr txBox="1"/>
          <p:nvPr/>
        </p:nvSpPr>
        <p:spPr>
          <a:xfrm>
            <a:off x="6523100" y="4001000"/>
            <a:ext cx="23292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3"/>
          <p:cNvSpPr txBox="1"/>
          <p:nvPr/>
        </p:nvSpPr>
        <p:spPr>
          <a:xfrm>
            <a:off x="239600" y="3959850"/>
            <a:ext cx="7870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457200" lvl="0" indent="-368300" algn="l" rtl="0">
              <a:lnSpc>
                <a:spcPct val="111538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</a:rPr>
              <a:t>Merging hotfix branch into master</a:t>
            </a:r>
            <a:endParaRPr sz="2200">
              <a:solidFill>
                <a:schemeClr val="dk1"/>
              </a:solidFill>
            </a:endParaRPr>
          </a:p>
          <a:p>
            <a:pPr marL="914400" marR="457200" lvl="1" indent="-3683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git checkout master</a:t>
            </a:r>
            <a:endParaRPr sz="2200">
              <a:solidFill>
                <a:schemeClr val="dk1"/>
              </a:solidFill>
            </a:endParaRPr>
          </a:p>
          <a:p>
            <a:pPr marL="914400" marR="457200" lvl="1" indent="-3683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git merge hotfix</a:t>
            </a:r>
            <a:endParaRPr sz="2200">
              <a:solidFill>
                <a:schemeClr val="dk1"/>
              </a:solidFill>
            </a:endParaRPr>
          </a:p>
          <a:p>
            <a:pPr marL="457200" marR="457200" lvl="0" indent="-3683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Git tries to merge automatically</a:t>
            </a:r>
            <a:endParaRPr sz="2200">
              <a:solidFill>
                <a:schemeClr val="dk1"/>
              </a:solidFill>
            </a:endParaRPr>
          </a:p>
          <a:p>
            <a:pPr marL="914400" marR="457200" lvl="1" indent="-3683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Simple if it is a forward merge</a:t>
            </a:r>
            <a:endParaRPr sz="2200">
              <a:solidFill>
                <a:schemeClr val="dk1"/>
              </a:solidFill>
            </a:endParaRPr>
          </a:p>
          <a:p>
            <a:pPr marL="914400" marR="457200" lvl="1" indent="-368300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Otherwise, you have to manually resolve conflicts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>
            <a:spLocks noGrp="1"/>
          </p:cNvSpPr>
          <p:nvPr>
            <p:ph type="title"/>
          </p:nvPr>
        </p:nvSpPr>
        <p:spPr>
          <a:xfrm>
            <a:off x="1926739" y="29411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2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474" name="Google Shape;474;p74"/>
          <p:cNvSpPr txBox="1"/>
          <p:nvPr/>
        </p:nvSpPr>
        <p:spPr>
          <a:xfrm>
            <a:off x="279675" y="4555175"/>
            <a:ext cx="86886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iss53 into master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tries to merge automatically by looking at the changes since the common ancestor commit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merge using 3-way merge or 2-way merge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Merge conflicts - Same part of the file was changed differently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75" name="Google Shape;475;p74"/>
          <p:cNvSpPr/>
          <p:nvPr/>
        </p:nvSpPr>
        <p:spPr>
          <a:xfrm>
            <a:off x="165601" y="1458051"/>
            <a:ext cx="2653500" cy="208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4"/>
          <p:cNvSpPr/>
          <p:nvPr/>
        </p:nvSpPr>
        <p:spPr>
          <a:xfrm>
            <a:off x="2956425" y="1395800"/>
            <a:ext cx="3135600" cy="23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4"/>
          <p:cNvSpPr txBox="1"/>
          <p:nvPr/>
        </p:nvSpPr>
        <p:spPr>
          <a:xfrm>
            <a:off x="3244522" y="3976900"/>
            <a:ext cx="29016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4"/>
          <p:cNvSpPr/>
          <p:nvPr/>
        </p:nvSpPr>
        <p:spPr>
          <a:xfrm>
            <a:off x="6066451" y="1392350"/>
            <a:ext cx="2901600" cy="225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Changes Are We Managing?</a:t>
            </a:r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Planned software development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2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 constantly add new code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(Un)expected problems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2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 fixes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Enhancements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2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code more efficient (memory, execution time)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2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“The only constant in software development is change”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>
            <a:spLocks noGrp="1"/>
          </p:cNvSpPr>
          <p:nvPr>
            <p:ph type="title"/>
          </p:nvPr>
        </p:nvSpPr>
        <p:spPr>
          <a:xfrm>
            <a:off x="1841589" y="99560"/>
            <a:ext cx="529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2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484" name="Google Shape;484;p75"/>
          <p:cNvSpPr/>
          <p:nvPr/>
        </p:nvSpPr>
        <p:spPr>
          <a:xfrm>
            <a:off x="2152499" y="914948"/>
            <a:ext cx="4423200" cy="28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5"/>
          <p:cNvSpPr txBox="1"/>
          <p:nvPr/>
        </p:nvSpPr>
        <p:spPr>
          <a:xfrm>
            <a:off x="6719074" y="3568050"/>
            <a:ext cx="25464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5"/>
          <p:cNvSpPr txBox="1"/>
          <p:nvPr/>
        </p:nvSpPr>
        <p:spPr>
          <a:xfrm>
            <a:off x="279675" y="4555175"/>
            <a:ext cx="86886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</a:rPr>
              <a:t>Refer to multiple parents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git show hash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git show hash^2 (shows second parent)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HEAD^^ == HEAD~2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 txBox="1">
            <a:spLocks noGrp="1"/>
          </p:cNvSpPr>
          <p:nvPr>
            <p:ph type="title"/>
          </p:nvPr>
        </p:nvSpPr>
        <p:spPr>
          <a:xfrm>
            <a:off x="381000" y="-301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Git commands</a:t>
            </a:r>
            <a:endParaRPr/>
          </a:p>
        </p:txBody>
      </p:sp>
      <p:sp>
        <p:nvSpPr>
          <p:cNvPr id="492" name="Google Shape;492;p76"/>
          <p:cNvSpPr txBox="1">
            <a:spLocks noGrp="1"/>
          </p:cNvSpPr>
          <p:nvPr>
            <p:ph type="body" idx="1"/>
          </p:nvPr>
        </p:nvSpPr>
        <p:spPr>
          <a:xfrm>
            <a:off x="158075" y="990600"/>
            <a:ext cx="8876400" cy="57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Reverting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b="1">
                <a:latin typeface="Ubuntu Mono"/>
                <a:ea typeface="Ubuntu Mono"/>
                <a:cs typeface="Ubuntu Mono"/>
                <a:sym typeface="Ubuntu Mono"/>
              </a:rPr>
              <a:t>git checkout HEAD main.cpp</a:t>
            </a:r>
            <a:r>
              <a:rPr lang="en-US" sz="26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Gets the HEAD revision for the working copy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b="1">
                <a:latin typeface="Ubuntu Mono"/>
                <a:ea typeface="Ubuntu Mono"/>
                <a:cs typeface="Ubuntu Mono"/>
                <a:sym typeface="Ubuntu Mono"/>
              </a:rPr>
              <a:t>git checkout -- main.cpp</a:t>
            </a:r>
            <a:r>
              <a:rPr lang="en-US" sz="26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600"/>
              <a:t> </a:t>
            </a:r>
            <a:endParaRPr sz="2600"/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Reverts changes in the working directory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b="1">
                <a:latin typeface="Ubuntu Mono"/>
                <a:ea typeface="Ubuntu Mono"/>
                <a:cs typeface="Ubuntu Mono"/>
                <a:sym typeface="Ubuntu Mono"/>
              </a:rPr>
              <a:t>git revert</a:t>
            </a:r>
            <a:r>
              <a:rPr lang="en-US" sz="26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600"/>
              <a:t> </a:t>
            </a:r>
            <a:endParaRPr sz="260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Reverts commits (this creates new commits)</a:t>
            </a: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Cleaning up untracked files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b="1">
                <a:latin typeface="Ubuntu Mono"/>
                <a:ea typeface="Ubuntu Mono"/>
                <a:cs typeface="Ubuntu Mono"/>
                <a:sym typeface="Ubuntu Mono"/>
              </a:rPr>
              <a:t>git clean</a:t>
            </a: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Tagging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Human readable pointers to specific commits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b="1">
                <a:latin typeface="Ubuntu Mono"/>
                <a:ea typeface="Ubuntu Mono"/>
                <a:cs typeface="Ubuntu Mono"/>
                <a:sym typeface="Ubuntu Mono"/>
              </a:rPr>
              <a:t>git tag -a v1.0 -m ‘Version 1.0’</a:t>
            </a:r>
            <a:endParaRPr sz="26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This will name the HEAD commit as v1.0</a:t>
            </a:r>
            <a:endParaRPr sz="2600"/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 b="1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990600"/>
            <a:ext cx="4267200" cy="56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77"/>
          <p:cNvSpPr txBox="1"/>
          <p:nvPr/>
        </p:nvSpPr>
        <p:spPr>
          <a:xfrm>
            <a:off x="3657600" y="2133600"/>
            <a:ext cx="914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File Status Lifecycle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9549" y="2362200"/>
            <a:ext cx="83673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/>
          <p:nvPr/>
        </p:nvSpPr>
        <p:spPr>
          <a:xfrm rot="5400000">
            <a:off x="5294850" y="-420068"/>
            <a:ext cx="535500" cy="50292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061565" y="1417638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53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games: pacman.c, pacman.h, README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repository to track new project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init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(creates .git dir w/ all necessary repo files)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project tracked?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need to add files and do an initial commit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pacman.c pacman.h README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–m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“initial commit of my project”</a:t>
            </a:r>
            <a:endParaRPr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231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Repo Structure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21" y="1295400"/>
            <a:ext cx="7401900" cy="475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2"/>
          <p:cNvGraphicFramePr/>
          <p:nvPr/>
        </p:nvGraphicFramePr>
        <p:xfrm>
          <a:off x="3581400" y="3200400"/>
          <a:ext cx="2362200" cy="174321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5D427D"/>
                    </a:gs>
                    <a:gs pos="80000">
                      <a:srgbClr val="7A57A5"/>
                    </a:gs>
                    <a:gs pos="100000">
                      <a:srgbClr val="7A56A7"/>
                    </a:gs>
                  </a:gsLst>
                  <a:lin ang="16200038" scaled="0"/>
                </a:gradFill>
              </a:tblPr>
              <a:tblGrid>
                <a:gridCol w="656175"/>
                <a:gridCol w="787400"/>
                <a:gridCol w="918625"/>
              </a:tblGrid>
              <a:tr h="344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tree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size</a:t>
                      </a:r>
                      <a:endParaRPr sz="180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</a:tr>
              <a:tr h="34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blob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5b1d3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README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</a:tr>
              <a:tr h="34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blob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911e7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pacman.c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</a:tr>
              <a:tr h="34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blob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cba0a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pacman.h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A0C7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2"/>
          <p:cNvSpPr/>
          <p:nvPr/>
        </p:nvSpPr>
        <p:spPr>
          <a:xfrm>
            <a:off x="3505200" y="1295400"/>
            <a:ext cx="5029200" cy="4953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191000" y="1905000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2 More Commits…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521" y="1809524"/>
            <a:ext cx="7221000" cy="32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766" y="1828800"/>
            <a:ext cx="1857600" cy="32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Branch?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to one of the commits in the repo (head) + all ancestor commits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first create a repo, are there any branches?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branch named ‘master’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master branch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to last commit made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moves forward automatically, every time you commit</a:t>
            </a:r>
            <a:endParaRPr/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009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Is Master?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67000"/>
            <a:ext cx="1914900" cy="226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35"/>
          <p:cNvGrpSpPr/>
          <p:nvPr/>
        </p:nvGrpSpPr>
        <p:grpSpPr>
          <a:xfrm>
            <a:off x="2562900" y="2667000"/>
            <a:ext cx="2618739" cy="2267400"/>
            <a:chOff x="2562900" y="2667000"/>
            <a:chExt cx="2618739" cy="2267400"/>
          </a:xfrm>
        </p:grpSpPr>
        <p:pic>
          <p:nvPicPr>
            <p:cNvPr id="218" name="Google Shape;21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14439" y="2667000"/>
              <a:ext cx="1867200" cy="2267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Google Shape;219;p35"/>
            <p:cNvCxnSpPr/>
            <p:nvPr/>
          </p:nvCxnSpPr>
          <p:spPr>
            <a:xfrm rot="10800000">
              <a:off x="2562900" y="3048000"/>
              <a:ext cx="713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0" name="Google Shape;220;p35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221" name="Google Shape;221;p35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 w="254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master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2" name="Google Shape;222;p35"/>
            <p:cNvCxnSpPr>
              <a:stCxn id="221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3" name="Google Shape;223;p35"/>
          <p:cNvGrpSpPr/>
          <p:nvPr/>
        </p:nvGrpSpPr>
        <p:grpSpPr>
          <a:xfrm>
            <a:off x="5181747" y="2590789"/>
            <a:ext cx="2619453" cy="2343600"/>
            <a:chOff x="5181747" y="2590789"/>
            <a:chExt cx="2619453" cy="2343600"/>
          </a:xfrm>
        </p:grpSpPr>
        <p:pic>
          <p:nvPicPr>
            <p:cNvPr id="224" name="Google Shape;224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19800" y="2590789"/>
              <a:ext cx="1781400" cy="2343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5" name="Google Shape;225;p35"/>
            <p:cNvCxnSpPr/>
            <p:nvPr/>
          </p:nvCxnSpPr>
          <p:spPr>
            <a:xfrm rot="10800000">
              <a:off x="5181747" y="3048000"/>
              <a:ext cx="713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6" name="Google Shape;226;p35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227" name="Google Shape;227;p35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 w="254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master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" name="Google Shape;228;p35"/>
            <p:cNvCxnSpPr>
              <a:stCxn id="227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331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3447595"/>
            <a:ext cx="6497100" cy="32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Branch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branch = creating new pointer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is new branch created?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commit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is current commit?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6600" y="2200093"/>
            <a:ext cx="1533600" cy="13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47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Software development process</a:t>
            </a:r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Involves making a lot of changes to code</a:t>
            </a:r>
            <a:endParaRPr sz="2700"/>
          </a:p>
          <a:p>
            <a:pPr marL="742950" marR="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New features added</a:t>
            </a:r>
            <a:endParaRPr sz="2700"/>
          </a:p>
          <a:p>
            <a:pPr marL="742950" marR="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Bugs fixed</a:t>
            </a:r>
            <a:endParaRPr sz="2700"/>
          </a:p>
          <a:p>
            <a:pPr marL="742950" marR="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Performance enhancements</a:t>
            </a:r>
            <a:endParaRPr sz="2700"/>
          </a:p>
          <a:p>
            <a:pPr marL="342900" marR="0" lvl="0" indent="-336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Software team has many people working on same/different parts of code</a:t>
            </a:r>
            <a:endParaRPr sz="2700"/>
          </a:p>
          <a:p>
            <a:pPr marL="342900" marR="0" lvl="0" indent="-336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Many versions of software released</a:t>
            </a:r>
            <a:endParaRPr sz="2700"/>
          </a:p>
          <a:p>
            <a:pPr marL="742950" marR="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Ubuntu 10, Ubuntu 12, etc</a:t>
            </a:r>
            <a:endParaRPr sz="2700"/>
          </a:p>
          <a:p>
            <a:pPr marL="742950" marR="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Need to be able to fix bugs for Ubuntu 10 even (some customers still use it) though you shipped Ubuntu 12</a:t>
            </a:r>
            <a:endParaRPr sz="2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Commit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we make another commit?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409755"/>
            <a:ext cx="6363600" cy="2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2247554"/>
            <a:ext cx="1419300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/>
          <p:nvPr/>
        </p:nvSpPr>
        <p:spPr>
          <a:xfrm>
            <a:off x="7485797" y="4724400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345f5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7"/>
          <p:cNvCxnSpPr/>
          <p:nvPr/>
        </p:nvCxnSpPr>
        <p:spPr>
          <a:xfrm rot="10800000">
            <a:off x="6781800" y="5029200"/>
            <a:ext cx="685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387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8443" y="2695302"/>
            <a:ext cx="6497100" cy="32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5243" y="1447800"/>
            <a:ext cx="1533600" cy="1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to New Branch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new branch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&lt;branch_name&gt;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981700" y="4889425"/>
            <a:ext cx="1533600" cy="13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9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After Switch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752600"/>
            <a:ext cx="71328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58000" y="3429000"/>
            <a:ext cx="2133600" cy="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7600" y="4284913"/>
            <a:ext cx="3200400" cy="185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Branching?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with code without affecting main branch</a:t>
            </a:r>
            <a:endParaRPr/>
          </a:p>
          <a:p>
            <a:pPr marL="342900" marR="0" lvl="2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projects that once had a common code base</a:t>
            </a:r>
            <a:endParaRPr/>
          </a:p>
          <a:p>
            <a:pPr marL="342900" marR="0" lvl="2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versions of the project</a:t>
            </a:r>
            <a:endParaRPr/>
          </a:p>
          <a:p>
            <a:pPr marL="342900" marR="0" lvl="2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I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fix a bug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bugFix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bugFix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some progress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commit 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533400" y="2661828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41"/>
          <p:cNvGrpSpPr/>
          <p:nvPr/>
        </p:nvGrpSpPr>
        <p:grpSpPr>
          <a:xfrm>
            <a:off x="2039203" y="2692308"/>
            <a:ext cx="2209697" cy="693900"/>
            <a:chOff x="6781800" y="4724400"/>
            <a:chExt cx="2209697" cy="693900"/>
          </a:xfrm>
        </p:grpSpPr>
        <p:sp>
          <p:nvSpPr>
            <p:cNvPr id="279" name="Google Shape;279;p41"/>
            <p:cNvSpPr/>
            <p:nvPr/>
          </p:nvSpPr>
          <p:spPr>
            <a:xfrm>
              <a:off x="7485797" y="4724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C1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41"/>
            <p:cNvCxnSpPr/>
            <p:nvPr/>
          </p:nvCxnSpPr>
          <p:spPr>
            <a:xfrm rot="10800000">
              <a:off x="6781800" y="5029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81" name="Google Shape;281;p41"/>
          <p:cNvGrpSpPr/>
          <p:nvPr/>
        </p:nvGrpSpPr>
        <p:grpSpPr>
          <a:xfrm>
            <a:off x="4267200" y="2692308"/>
            <a:ext cx="2209697" cy="693900"/>
            <a:chOff x="5145206" y="3962400"/>
            <a:chExt cx="2209697" cy="693900"/>
          </a:xfrm>
        </p:grpSpPr>
        <p:sp>
          <p:nvSpPr>
            <p:cNvPr id="282" name="Google Shape;282;p41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C2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Google Shape;283;p41"/>
            <p:cNvCxnSpPr/>
            <p:nvPr/>
          </p:nvCxnSpPr>
          <p:spPr>
            <a:xfrm rot="10800000">
              <a:off x="5145206" y="4267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4" name="Google Shape;284;p41"/>
          <p:cNvCxnSpPr/>
          <p:nvPr/>
        </p:nvCxnSpPr>
        <p:spPr>
          <a:xfrm>
            <a:off x="5717956" y="2097948"/>
            <a:ext cx="0" cy="56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5" name="Google Shape;285;p41"/>
          <p:cNvSpPr/>
          <p:nvPr/>
        </p:nvSpPr>
        <p:spPr>
          <a:xfrm>
            <a:off x="4931619" y="1373707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rot="10800000" flipH="1">
            <a:off x="5717956" y="3386028"/>
            <a:ext cx="7500" cy="57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41"/>
          <p:cNvSpPr/>
          <p:nvPr/>
        </p:nvSpPr>
        <p:spPr>
          <a:xfrm>
            <a:off x="4995534" y="3957228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bugFix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41"/>
          <p:cNvGrpSpPr/>
          <p:nvPr/>
        </p:nvGrpSpPr>
        <p:grpSpPr>
          <a:xfrm>
            <a:off x="6472335" y="2692308"/>
            <a:ext cx="2209697" cy="693900"/>
            <a:chOff x="5145206" y="3962400"/>
            <a:chExt cx="2209697" cy="693900"/>
          </a:xfrm>
        </p:grpSpPr>
        <p:sp>
          <p:nvSpPr>
            <p:cNvPr id="289" name="Google Shape;289;p41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C3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0" name="Google Shape;290;p41"/>
            <p:cNvCxnSpPr/>
            <p:nvPr/>
          </p:nvCxnSpPr>
          <p:spPr>
            <a:xfrm rot="10800000">
              <a:off x="5145206" y="4267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391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II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done with bugFix, but need to fix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 simple but urgent bug </a:t>
            </a:r>
            <a:endParaRPr sz="1800"/>
          </a:p>
          <a:p>
            <a:pPr marL="342900" marR="0" lvl="0" indent="-330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master: </a:t>
            </a:r>
            <a:endParaRPr sz="1800"/>
          </a:p>
          <a:p>
            <a:pPr marL="742950" marR="0" lvl="1" indent="-28892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master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Create a branch &amp; check it out</a:t>
            </a:r>
            <a:endParaRPr sz="1800"/>
          </a:p>
          <a:p>
            <a:pPr marL="742950" marR="0" lvl="1" indent="-28892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–b urgentFix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some progress</a:t>
            </a:r>
            <a:endParaRPr sz="1800"/>
          </a:p>
          <a:p>
            <a:pPr marL="742950" marR="0" lvl="1" indent="-28892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commit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228600" y="2941320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42"/>
          <p:cNvGrpSpPr/>
          <p:nvPr/>
        </p:nvGrpSpPr>
        <p:grpSpPr>
          <a:xfrm>
            <a:off x="1734403" y="2971800"/>
            <a:ext cx="2209697" cy="693900"/>
            <a:chOff x="6781800" y="4724400"/>
            <a:chExt cx="2209697" cy="693900"/>
          </a:xfrm>
        </p:grpSpPr>
        <p:sp>
          <p:nvSpPr>
            <p:cNvPr id="299" name="Google Shape;299;p42"/>
            <p:cNvSpPr/>
            <p:nvPr/>
          </p:nvSpPr>
          <p:spPr>
            <a:xfrm>
              <a:off x="7485797" y="4724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C1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42"/>
            <p:cNvCxnSpPr/>
            <p:nvPr/>
          </p:nvCxnSpPr>
          <p:spPr>
            <a:xfrm rot="10800000">
              <a:off x="6781800" y="5029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01" name="Google Shape;301;p42"/>
          <p:cNvGrpSpPr/>
          <p:nvPr/>
        </p:nvGrpSpPr>
        <p:grpSpPr>
          <a:xfrm>
            <a:off x="3962400" y="2971800"/>
            <a:ext cx="2209697" cy="693900"/>
            <a:chOff x="5145206" y="3962400"/>
            <a:chExt cx="2209697" cy="693900"/>
          </a:xfrm>
        </p:grpSpPr>
        <p:sp>
          <p:nvSpPr>
            <p:cNvPr id="302" name="Google Shape;302;p42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C2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03;p42"/>
            <p:cNvCxnSpPr/>
            <p:nvPr/>
          </p:nvCxnSpPr>
          <p:spPr>
            <a:xfrm rot="10800000">
              <a:off x="5145206" y="4267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04" name="Google Shape;304;p42"/>
          <p:cNvCxnSpPr/>
          <p:nvPr/>
        </p:nvCxnSpPr>
        <p:spPr>
          <a:xfrm>
            <a:off x="5413156" y="2377440"/>
            <a:ext cx="0" cy="56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42"/>
          <p:cNvSpPr/>
          <p:nvPr/>
        </p:nvSpPr>
        <p:spPr>
          <a:xfrm>
            <a:off x="4626819" y="1653199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42"/>
          <p:cNvCxnSpPr/>
          <p:nvPr/>
        </p:nvCxnSpPr>
        <p:spPr>
          <a:xfrm rot="10800000" flipH="1">
            <a:off x="7661556" y="4004780"/>
            <a:ext cx="7500" cy="57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7" name="Google Shape;307;p42"/>
          <p:cNvSpPr/>
          <p:nvPr/>
        </p:nvSpPr>
        <p:spPr>
          <a:xfrm>
            <a:off x="6939134" y="4575980"/>
            <a:ext cx="1505700" cy="693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bugFix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72097" y="3318750"/>
            <a:ext cx="2188825" cy="1093347"/>
            <a:chOff x="5166078" y="3562953"/>
            <a:chExt cx="2188825" cy="1093347"/>
          </a:xfrm>
        </p:grpSpPr>
        <p:sp>
          <p:nvSpPr>
            <p:cNvPr id="309" name="Google Shape;309;p42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C3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" name="Google Shape;310;p42"/>
            <p:cNvCxnSpPr>
              <a:endCxn id="302" idx="3"/>
            </p:cNvCxnSpPr>
            <p:nvPr/>
          </p:nvCxnSpPr>
          <p:spPr>
            <a:xfrm rot="10800000">
              <a:off x="5166078" y="3562953"/>
              <a:ext cx="664800" cy="704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11" name="Google Shape;311;p42"/>
          <p:cNvCxnSpPr>
            <a:endCxn id="302" idx="3"/>
          </p:cNvCxnSpPr>
          <p:nvPr/>
        </p:nvCxnSpPr>
        <p:spPr>
          <a:xfrm flipH="1">
            <a:off x="6172097" y="2475450"/>
            <a:ext cx="693900" cy="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p42"/>
          <p:cNvSpPr/>
          <p:nvPr/>
        </p:nvSpPr>
        <p:spPr>
          <a:xfrm>
            <a:off x="6866054" y="2128574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4660254" y="4161906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urgentFix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42"/>
          <p:cNvCxnSpPr/>
          <p:nvPr/>
        </p:nvCxnSpPr>
        <p:spPr>
          <a:xfrm rot="10800000">
            <a:off x="5413155" y="3697002"/>
            <a:ext cx="0" cy="45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5" name="Google Shape;315;p42"/>
          <p:cNvCxnSpPr/>
          <p:nvPr/>
        </p:nvCxnSpPr>
        <p:spPr>
          <a:xfrm>
            <a:off x="7620000" y="1759855"/>
            <a:ext cx="0" cy="350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846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III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confident about fix, we can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merge it back into master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master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merge urgentFix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–d urgentFix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04800" y="3759663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43"/>
          <p:cNvGrpSpPr/>
          <p:nvPr/>
        </p:nvGrpSpPr>
        <p:grpSpPr>
          <a:xfrm>
            <a:off x="1810603" y="3790143"/>
            <a:ext cx="2209697" cy="693900"/>
            <a:chOff x="6781800" y="4724400"/>
            <a:chExt cx="2209697" cy="693900"/>
          </a:xfrm>
        </p:grpSpPr>
        <p:sp>
          <p:nvSpPr>
            <p:cNvPr id="324" name="Google Shape;324;p43"/>
            <p:cNvSpPr/>
            <p:nvPr/>
          </p:nvSpPr>
          <p:spPr>
            <a:xfrm>
              <a:off x="7485797" y="4724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C1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Google Shape;325;p43"/>
            <p:cNvCxnSpPr/>
            <p:nvPr/>
          </p:nvCxnSpPr>
          <p:spPr>
            <a:xfrm rot="10800000">
              <a:off x="6781800" y="5029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6" name="Google Shape;326;p43"/>
          <p:cNvGrpSpPr/>
          <p:nvPr/>
        </p:nvGrpSpPr>
        <p:grpSpPr>
          <a:xfrm>
            <a:off x="4038600" y="3790143"/>
            <a:ext cx="2209697" cy="693900"/>
            <a:chOff x="5145206" y="3962400"/>
            <a:chExt cx="2209697" cy="693900"/>
          </a:xfrm>
        </p:grpSpPr>
        <p:sp>
          <p:nvSpPr>
            <p:cNvPr id="327" name="Google Shape;327;p43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C2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43"/>
            <p:cNvCxnSpPr/>
            <p:nvPr/>
          </p:nvCxnSpPr>
          <p:spPr>
            <a:xfrm rot="10800000">
              <a:off x="5145206" y="4267200"/>
              <a:ext cx="685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9" name="Google Shape;329;p43"/>
          <p:cNvCxnSpPr/>
          <p:nvPr/>
        </p:nvCxnSpPr>
        <p:spPr>
          <a:xfrm>
            <a:off x="5489356" y="3195783"/>
            <a:ext cx="0" cy="56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43"/>
          <p:cNvSpPr/>
          <p:nvPr/>
        </p:nvSpPr>
        <p:spPr>
          <a:xfrm>
            <a:off x="4703019" y="2471542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6927740" y="5432402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bugFix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6248297" y="4137093"/>
            <a:ext cx="2188825" cy="1093347"/>
            <a:chOff x="5166078" y="3562953"/>
            <a:chExt cx="2188825" cy="1093347"/>
          </a:xfrm>
        </p:grpSpPr>
        <p:sp>
          <p:nvSpPr>
            <p:cNvPr id="333" name="Google Shape;333;p43"/>
            <p:cNvSpPr/>
            <p:nvPr/>
          </p:nvSpPr>
          <p:spPr>
            <a:xfrm>
              <a:off x="5849203" y="3962400"/>
              <a:ext cx="1505700" cy="693900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 cmpd="sng">
              <a:solidFill>
                <a:srgbClr val="6E9F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C3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43"/>
            <p:cNvCxnSpPr>
              <a:endCxn id="327" idx="3"/>
            </p:cNvCxnSpPr>
            <p:nvPr/>
          </p:nvCxnSpPr>
          <p:spPr>
            <a:xfrm rot="10800000">
              <a:off x="5166078" y="3562953"/>
              <a:ext cx="664800" cy="704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35" name="Google Shape;335;p43"/>
          <p:cNvSpPr/>
          <p:nvPr/>
        </p:nvSpPr>
        <p:spPr>
          <a:xfrm>
            <a:off x="6942254" y="2946917"/>
            <a:ext cx="1505700" cy="693900"/>
          </a:xfrm>
          <a:prstGeom prst="roundRect">
            <a:avLst>
              <a:gd name="adj" fmla="val 16667"/>
            </a:avLst>
          </a:prstGeom>
          <a:solidFill>
            <a:srgbClr val="C3FAC0"/>
          </a:solidFill>
          <a:ln w="38100" cap="flat" cmpd="sng">
            <a:solidFill>
              <a:srgbClr val="6E9F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43"/>
          <p:cNvCxnSpPr>
            <a:stCxn id="335" idx="1"/>
          </p:cNvCxnSpPr>
          <p:nvPr/>
        </p:nvCxnSpPr>
        <p:spPr>
          <a:xfrm flipH="1">
            <a:off x="6248354" y="3293867"/>
            <a:ext cx="693900" cy="81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p43"/>
          <p:cNvSpPr/>
          <p:nvPr/>
        </p:nvSpPr>
        <p:spPr>
          <a:xfrm>
            <a:off x="6942254" y="2071662"/>
            <a:ext cx="1505700" cy="693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urgentFix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43"/>
          <p:cNvCxnSpPr>
            <a:stCxn id="337" idx="2"/>
          </p:cNvCxnSpPr>
          <p:nvPr/>
        </p:nvCxnSpPr>
        <p:spPr>
          <a:xfrm>
            <a:off x="7695104" y="2765562"/>
            <a:ext cx="6000" cy="18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7702748" y="5211302"/>
            <a:ext cx="0" cy="221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0" name="Google Shape;340;p43"/>
          <p:cNvSpPr txBox="1"/>
          <p:nvPr/>
        </p:nvSpPr>
        <p:spPr>
          <a:xfrm>
            <a:off x="7032941" y="2213681"/>
            <a:ext cx="12954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4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Links</a:t>
            </a:r>
            <a:endParaRPr/>
          </a:p>
        </p:txBody>
      </p:sp>
      <p:sp>
        <p:nvSpPr>
          <p:cNvPr id="532" name="Google Shape;532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Tutorial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topic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 Beginner’s Tutorial</a:t>
            </a:r>
            <a:r>
              <a:rPr lang="en-US"/>
              <a:t> (alternative)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by step tutorial + testing terminal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 Visual Guide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visualizing what each command does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 From The Bottom Up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understanding how Git is structured and the details of how it tracks changes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3"/>
          <p:cNvSpPr txBox="1">
            <a:spLocks noGrp="1"/>
          </p:cNvSpPr>
          <p:nvPr>
            <p:ph type="title"/>
          </p:nvPr>
        </p:nvSpPr>
        <p:spPr>
          <a:xfrm>
            <a:off x="1902377" y="269790"/>
            <a:ext cx="6281100" cy="10098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Git hints</a:t>
            </a:r>
            <a:endParaRPr/>
          </a:p>
        </p:txBody>
      </p:sp>
      <p:sp>
        <p:nvSpPr>
          <p:cNvPr id="538" name="Google Shape;538;p83"/>
          <p:cNvSpPr txBox="1">
            <a:spLocks noGrp="1"/>
          </p:cNvSpPr>
          <p:nvPr>
            <p:ph type="body" idx="1"/>
          </p:nvPr>
        </p:nvSpPr>
        <p:spPr>
          <a:xfrm>
            <a:off x="494625" y="1620024"/>
            <a:ext cx="8154600" cy="50070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457200" lvl="0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Git beginner's tutorial (highly recommended):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sz="2000" u="sng">
                <a:solidFill>
                  <a:srgbClr val="0000FF"/>
                </a:solidFill>
                <a:hlinkClick r:id="rId3"/>
              </a:rPr>
              <a:t>Click here</a:t>
            </a:r>
            <a:endParaRPr sz="2000" u="sng">
              <a:solidFill>
                <a:srgbClr val="0000FF"/>
              </a:solidFill>
              <a:hlinkClick r:id="rId3"/>
            </a:endParaRPr>
          </a:p>
          <a:p>
            <a:pPr marL="457200" lvl="0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Git cheat sheet: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sz="2000" u="sng">
                <a:solidFill>
                  <a:srgbClr val="0000FF"/>
                </a:solidFill>
                <a:hlinkClick r:id="rId4"/>
              </a:rPr>
              <a:t>Click here</a:t>
            </a:r>
            <a:endParaRPr sz="2000" u="sng">
              <a:solidFill>
                <a:srgbClr val="0000FF"/>
              </a:solidFill>
              <a:hlinkClick r:id="rId5"/>
            </a:endParaRPr>
          </a:p>
          <a:p>
            <a:pPr marL="457200" lvl="0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Putty X11 forwarding (you'll need this for gitk):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sz="2000" u="sng">
                <a:solidFill>
                  <a:srgbClr val="0000FF"/>
                </a:solidFill>
                <a:hlinkClick r:id="rId6"/>
              </a:rPr>
              <a:t>Click here</a:t>
            </a:r>
            <a:endParaRPr sz="2000" u="sng">
              <a:solidFill>
                <a:srgbClr val="0000FF"/>
              </a:solidFill>
              <a:hlinkClick r:id="rId6"/>
            </a:endParaRPr>
          </a:p>
          <a:p>
            <a:pPr marL="457200" lvl="0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gitk introduction/tutorial: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sz="2000" u="sng">
                <a:solidFill>
                  <a:srgbClr val="0000FF"/>
                </a:solidFill>
                <a:hlinkClick r:id="rId7"/>
              </a:rPr>
              <a:t>Click here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 patch you made in lab 4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branch “quote” off of version 3.0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command + checkout command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(git branch quote v3.0; git checkout quote)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v3.0 -b quote</a:t>
            </a:r>
            <a:endParaRPr sz="8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patch from lab 4 to modify this branch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command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patch –pnum &lt;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quote-3.0-patch.txt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ChangeLog-2008 file in diffutils directory</a:t>
            </a:r>
            <a:endParaRPr/>
          </a:p>
          <a:p>
            <a:pPr marL="11430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entry for your changes similar to entries in ChangeLog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changes to the new branch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	 $ git commit –F &lt;Changelog file&gt;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 a patch that other people can use to get your changes</a:t>
            </a:r>
            <a:endParaRPr/>
          </a:p>
          <a:p>
            <a:pPr marL="11430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format-patch -[num] --stdout &gt; formatted-patch.txt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your partner’s patch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version 3.0 into a tmp branch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patch with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am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am &lt;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formatted-patch.txt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and test with 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check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partner’s name is in HW4.txt for #8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Required to Manage Change</a:t>
            </a:r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Timestamps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made the change?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was the change made?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way to communicate changes with team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Backporting </a:t>
            </a:r>
            <a:endParaRPr/>
          </a:p>
        </p:txBody>
      </p:sp>
      <p:sp>
        <p:nvSpPr>
          <p:cNvPr id="511" name="Google Shape;511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Taking a certain software modification (patch) and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applying it to an older version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software than it was initially created for.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Gitk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0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repository browser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Visualizes commit graphs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understand the structure of the repo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http://lostechies.com/joshuaflanagan/2010/09/03/use-gitk-to-understand-git/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600200"/>
            <a:ext cx="4825200" cy="464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934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Gitk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into the server with X11 enabled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-X for OS with terminal (OS X, Linux)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“X11” option if using putty (Windows)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gitk in the ~eggert/src/gnu/emacs directory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first update your PATH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export PATH=/usr/local/cs/bin:$PATH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X locally before running gitk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Xming on Windows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0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achieve that</a:t>
            </a: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project with multiple files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 fix required changing multiple files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 fix didn’t work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find the problem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out which parts changed (diff?)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Communicate changes with team (patch?)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But diff and patch are not that good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 of diff &amp; patch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82637" marR="0" lvl="1" indent="-32543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 requires keeping a copy of old file before changes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with only 2 versions of a file (old &amp; new)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will likely be updated more than once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versions of the file to see how it evolved over time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index-2009-04-08.html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index-2009-06-06.html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index-2009-08-10.html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index-2009-11-04.html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index-2010-01-23.html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index-2010-09-21.html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Numbering scheme becomes more complicated if we need to store two versions for the same 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 of diff &amp; patch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people may edit the same file on the same date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patches need to be sent and merged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to one file might affect other files (.h &amp; .c)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2637" marR="0" lvl="1" indent="-3254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make sure those versions are stored together as a group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Source/Version Control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700"/>
              <a:t>Track changes to code and other files related to software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What new files were added?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What changes made to files?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Which version had what changes?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Which user made the changes?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Revert to previous version</a:t>
            </a:r>
            <a:br>
              <a:rPr lang="en-US" sz="2700"/>
            </a:b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Track entire history of software</a:t>
            </a:r>
            <a:br>
              <a:rPr lang="en-US" sz="2700"/>
            </a:b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Source control software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Git, Subversion (SVN), CVS, and others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1875</Words>
  <Application>Microsoft Office PowerPoint</Application>
  <PresentationFormat>On-screen Show (4:3)</PresentationFormat>
  <Paragraphs>425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新細明體</vt:lpstr>
      <vt:lpstr>Courier New</vt:lpstr>
      <vt:lpstr>Arial Black</vt:lpstr>
      <vt:lpstr>Noto Sans Symbols</vt:lpstr>
      <vt:lpstr>Calibri</vt:lpstr>
      <vt:lpstr>Ubuntu Mono</vt:lpstr>
      <vt:lpstr>Default Design</vt:lpstr>
      <vt:lpstr>Default Design</vt:lpstr>
      <vt:lpstr>Office Theme</vt:lpstr>
      <vt:lpstr>Office Theme</vt:lpstr>
      <vt:lpstr>Office Theme</vt:lpstr>
      <vt:lpstr>CS 35L</vt:lpstr>
      <vt:lpstr>Change Management</vt:lpstr>
      <vt:lpstr>What Changes Are We Managing?</vt:lpstr>
      <vt:lpstr>Software development process</vt:lpstr>
      <vt:lpstr>Features Required to Manage Change</vt:lpstr>
      <vt:lpstr>How to achieve that</vt:lpstr>
      <vt:lpstr>Disadvantages of diff &amp; patch</vt:lpstr>
      <vt:lpstr>Disadvantages of diff &amp; patch</vt:lpstr>
      <vt:lpstr>Source/Version Control</vt:lpstr>
      <vt:lpstr>Local SCS</vt:lpstr>
      <vt:lpstr>Centralized SCS</vt:lpstr>
      <vt:lpstr>Distributed CCS</vt:lpstr>
      <vt:lpstr>Terms used</vt:lpstr>
      <vt:lpstr>Centralized vs. Distributed VCS</vt:lpstr>
      <vt:lpstr>Centralized: Pros and Cons</vt:lpstr>
      <vt:lpstr>Distributed: Pros and Cons</vt:lpstr>
      <vt:lpstr>Git source control</vt:lpstr>
      <vt:lpstr>Big Picture</vt:lpstr>
      <vt:lpstr>Git Workflow </vt:lpstr>
      <vt:lpstr>Git commands</vt:lpstr>
      <vt:lpstr>Git Repository Objects</vt:lpstr>
      <vt:lpstr>Terms used</vt:lpstr>
      <vt:lpstr>Git States</vt:lpstr>
      <vt:lpstr>First Git Repository</vt:lpstr>
      <vt:lpstr>Working With Git</vt:lpstr>
      <vt:lpstr>Undoing What Is Done</vt:lpstr>
      <vt:lpstr>Git Rebase</vt:lpstr>
      <vt:lpstr>Merging</vt:lpstr>
      <vt:lpstr>Merging</vt:lpstr>
      <vt:lpstr>Merging</vt:lpstr>
      <vt:lpstr>More Git commands</vt:lpstr>
      <vt:lpstr>Overview</vt:lpstr>
      <vt:lpstr>Git File Status Lifecycle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 I</vt:lpstr>
      <vt:lpstr>Merging II</vt:lpstr>
      <vt:lpstr>Merging III</vt:lpstr>
      <vt:lpstr>Useful Links</vt:lpstr>
      <vt:lpstr>More Git hints</vt:lpstr>
      <vt:lpstr>Homework 4</vt:lpstr>
      <vt:lpstr>Backporting </vt:lpstr>
      <vt:lpstr>Gitk</vt:lpstr>
      <vt:lpstr>Gitk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</dc:title>
  <dc:creator>kumokay</dc:creator>
  <cp:lastModifiedBy>kumokay</cp:lastModifiedBy>
  <cp:revision>2</cp:revision>
  <dcterms:modified xsi:type="dcterms:W3CDTF">2018-12-03T01:19:41Z</dcterms:modified>
</cp:coreProperties>
</file>