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  <p:sldMasterId id="2147483679" r:id="rId3"/>
  </p:sldMasterIdLst>
  <p:notesMasterIdLst>
    <p:notesMasterId r:id="rId35"/>
  </p:notesMasterIdLst>
  <p:sldIdLst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Ubuntu Mon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37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99125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8b0dde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108b0dde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a6e0fe75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a6e0fe75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a6e0fe75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a6e0fe75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a6e0fe75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a6e0fe75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a6e0fe75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a6e0fe75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a6e0fe75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a6e0fe75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a6e0fe75_1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11a6e0fe75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a6e0fe75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11a6e0fe7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a6e0fe75_1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11a6e0fe7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a6e0fe75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a6e0fe75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ab9a931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ab9a931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0131c1e8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100131c1e8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ab9a931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ab9a931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ab9a931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ab9a931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ab9a9313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1ab9a931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ab9a931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ab9a931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a6e0fe75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a6e0fe75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a6e0fe75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a6e0fe75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ab9a931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11ab9a93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a6e0fe75_1_4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11a6e0fe75_1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a6e0fe75_1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11a6e0fe75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3f9f94bb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83f9f94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927ed2e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927ed2e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6e0fe75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6e0fe75_1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1a6e0fe75_1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a6e0fe75_1_5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11a6e0fe75_1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a6e0fe7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a6e0fe7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a6e0fe7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a6e0fe75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a6e0fe75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a6e0fe75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a6e0fe75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a6e0fe75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a6e0fe75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a6e0fe75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a6e0fe75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a6e0fe75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object on top, text on bottom" type="objOverTx">
  <p:cSld name="OBJECT_OVER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of.povray.or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rYkEhs2Fd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hyperlink" Target="https://www.youtube.com/watch?v=RvXtjANeuj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netpbm.sourceforge.net/getting_netpbm.ph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tudents.cs.byu.edu/~cs240ta/winter2016/tutorials/gimp-tutorial.pdf" TargetMode="External"/><Relationship Id="rId4" Type="http://schemas.openxmlformats.org/officeDocument/2006/relationships/hyperlink" Target="http://www.gimp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CS 35L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/>
              <a:t>8</a:t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311700" y="5468167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595959"/>
                </a:solidFill>
              </a:rPr>
              <a:t>Slides from: TA</a:t>
            </a:r>
            <a:r>
              <a:rPr lang="en-US" sz="2800" dirty="0">
                <a:solidFill>
                  <a:srgbClr val="595959"/>
                </a:solidFill>
              </a:rPr>
              <a:t>: </a:t>
            </a:r>
            <a:r>
              <a:rPr lang="en-US" sz="2800" dirty="0" err="1">
                <a:solidFill>
                  <a:srgbClr val="595959"/>
                </a:solidFill>
              </a:rPr>
              <a:t>Tomer</a:t>
            </a:r>
            <a:r>
              <a:rPr lang="en-US" sz="2800" dirty="0">
                <a:solidFill>
                  <a:srgbClr val="595959"/>
                </a:solidFill>
              </a:rPr>
              <a:t> Weiss</a:t>
            </a:r>
            <a:endParaRPr sz="2800" dirty="0">
              <a:solidFill>
                <a:srgbClr val="59595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Feb-23-2016</a:t>
            </a:r>
            <a:endParaRPr sz="28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>
            <a:spLocks noGrp="1"/>
          </p:cNvSpPr>
          <p:nvPr>
            <p:ph type="title"/>
          </p:nvPr>
        </p:nvSpPr>
        <p:spPr>
          <a:xfrm>
            <a:off x="457200" y="4000"/>
            <a:ext cx="82296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Pthread API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4"/>
          <p:cNvSpPr txBox="1">
            <a:spLocks noGrp="1"/>
          </p:cNvSpPr>
          <p:nvPr>
            <p:ph type="body" idx="1"/>
          </p:nvPr>
        </p:nvSpPr>
        <p:spPr>
          <a:xfrm>
            <a:off x="42075" y="833500"/>
            <a:ext cx="9144000" cy="55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#include &lt;pthread.h&gt;</a:t>
            </a:r>
            <a:br>
              <a:rPr lang="en-US" sz="2000">
                <a:latin typeface="Ubuntu Mono"/>
                <a:ea typeface="Ubuntu Mono"/>
                <a:cs typeface="Ubuntu Mono"/>
                <a:sym typeface="Ubuntu Mono"/>
              </a:rPr>
            </a:b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en-US" sz="2000" b="1">
                <a:latin typeface="Ubuntu Mono"/>
                <a:ea typeface="Ubuntu Mono"/>
                <a:cs typeface="Ubuntu Mono"/>
                <a:sym typeface="Ubuntu Mono"/>
              </a:rPr>
              <a:t>pthread_create</a:t>
            </a: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(pthread_t *thread, </a:t>
            </a:r>
            <a:br>
              <a:rPr lang="en-US" sz="20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				const pthread_attr_t *attr,void*</a:t>
            </a:r>
            <a:br>
              <a:rPr lang="en-US" sz="20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				(*thread_function) (void*), void *arg);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Returns 0 on success, otherwise returns non-zero number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void </a:t>
            </a:r>
            <a:r>
              <a:rPr lang="en-US" sz="2000" b="1">
                <a:latin typeface="Ubuntu Mono"/>
                <a:ea typeface="Ubuntu Mono"/>
                <a:cs typeface="Ubuntu Mono"/>
                <a:sym typeface="Ubuntu Mono"/>
              </a:rPr>
              <a:t>pthread_exit</a:t>
            </a: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(void *retval);</a:t>
            </a:r>
            <a:br>
              <a:rPr lang="en-US" sz="2000">
                <a:latin typeface="Ubuntu Mono"/>
                <a:ea typeface="Ubuntu Mono"/>
                <a:cs typeface="Ubuntu Mono"/>
                <a:sym typeface="Ubuntu Mono"/>
              </a:rPr>
            </a:b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en-US" sz="2000" b="1">
                <a:latin typeface="Ubuntu Mono"/>
                <a:ea typeface="Ubuntu Mono"/>
                <a:cs typeface="Ubuntu Mono"/>
                <a:sym typeface="Ubuntu Mono"/>
              </a:rPr>
              <a:t>pthread_join</a:t>
            </a: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(pthread_t thread, void **retval);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Returns 0 on success, otherwise returns non zero error number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>
            <a:spLocks noGrp="1"/>
          </p:cNvSpPr>
          <p:nvPr>
            <p:ph type="title"/>
          </p:nvPr>
        </p:nvSpPr>
        <p:spPr>
          <a:xfrm>
            <a:off x="6156850" y="6028500"/>
            <a:ext cx="38250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i="1">
                <a:latin typeface="Arial"/>
                <a:ea typeface="Arial"/>
                <a:cs typeface="Arial"/>
                <a:sym typeface="Arial"/>
              </a:rPr>
              <a:t>Pthread API</a:t>
            </a:r>
            <a:endParaRPr sz="3500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5"/>
          <p:cNvSpPr txBox="1">
            <a:spLocks noGrp="1"/>
          </p:cNvSpPr>
          <p:nvPr>
            <p:ph type="body" idx="1"/>
          </p:nvPr>
        </p:nvSpPr>
        <p:spPr>
          <a:xfrm>
            <a:off x="0" y="-107350"/>
            <a:ext cx="9045900" cy="62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#include&lt;pthread.h&gt;  //Compile the following code as – gcc main.c -lpthread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#include&lt;stdio.h&gt;					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void* ThreadFunction(void *arg) {		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long tID = (long)arg;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printf("Inside thread function with ID = %ld\n", tID); pthread_exit(0);}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int main(int argc, char *argv[]) {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const int nthreads = 5; pthread_t threadID[nthreads]; long t;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for(t = 0; t &lt; nthreads; ++t) {						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  int rs = pthread_create(&amp;threadID[t], 0, ThreadFunction, (void*)t); 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  if(rs) {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    fprintf(stderr, "Error creating thread\n");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    return -1; }}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printf("Main thread finished creating threads\n");					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for(t = 0; t &lt; nthreads; ++t) {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  void *retVal;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  int rs = pthread_join(threadID[t], &amp;retVal); 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  if(rs) {						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    fprintf(stderr, "Error joining thread\n");					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    return -1; 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}}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printf("Main thread finished execution!\n");					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return 0; } 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4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title"/>
          </p:nvPr>
        </p:nvSpPr>
        <p:spPr>
          <a:xfrm>
            <a:off x="457200" y="4000"/>
            <a:ext cx="82296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Thread safety/synchronization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6"/>
          <p:cNvSpPr txBox="1">
            <a:spLocks noGrp="1"/>
          </p:cNvSpPr>
          <p:nvPr>
            <p:ph type="body" idx="1"/>
          </p:nvPr>
        </p:nvSpPr>
        <p:spPr>
          <a:xfrm>
            <a:off x="0" y="813625"/>
            <a:ext cx="9144000" cy="59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Thread safe function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- safe to be called by multiple threads at the same time. Function is free of ‘race conditions’ when called by multiple threads simultaneously.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Race condition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- the output depends on the order of execution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Shared data changed by 2 threads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 balance = 1000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Thread 1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T1 - read balance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T1 - Deduct 50 from balance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T1 - update balance with new value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Thread 2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T2 - read balance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T2 - add 150 to balance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T2 - update balance with new value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168300" y="4000"/>
            <a:ext cx="88248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Thread safety/synchronization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0" y="833500"/>
            <a:ext cx="4186200" cy="56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Order 1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balance = 1000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T1 - Read balance (1000)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T1 - Deduct 50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950 in temporary result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T2 - read balance (1000)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T1 - update balance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balance is 950 at this point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T2 - add 150 to balance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1150 in temporary result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T2 - update balance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balance is 1150 at this point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 b="1">
                <a:latin typeface="Ubuntu Mono"/>
                <a:ea typeface="Ubuntu Mono"/>
                <a:cs typeface="Ubuntu Mono"/>
                <a:sym typeface="Ubuntu Mono"/>
              </a:rPr>
              <a:t>The final value of balance is 1150</a:t>
            </a:r>
            <a:endParaRPr sz="2000" b="1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0" name="Google Shape;300;p47"/>
          <p:cNvSpPr txBox="1">
            <a:spLocks noGrp="1"/>
          </p:cNvSpPr>
          <p:nvPr>
            <p:ph type="body" idx="1"/>
          </p:nvPr>
        </p:nvSpPr>
        <p:spPr>
          <a:xfrm>
            <a:off x="4186325" y="833500"/>
            <a:ext cx="4643700" cy="3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Order 2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balance = 1000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T1 - read balance (1000)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T2 - read balance (1000)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T2 - add 150 to balance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1150 in temporary result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T1 - Deduct 50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950 in temporary result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T2 - update balance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balance is 1150 at this point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T1 - update balance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balance is 950 at this point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 b="1">
                <a:latin typeface="Ubuntu Mono"/>
                <a:ea typeface="Ubuntu Mono"/>
                <a:cs typeface="Ubuntu Mono"/>
                <a:sym typeface="Ubuntu Mono"/>
              </a:rPr>
              <a:t>The final value of balance is 950</a:t>
            </a:r>
            <a:endParaRPr sz="20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457200" y="4000"/>
            <a:ext cx="82296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Thread synchronization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0" y="813625"/>
            <a:ext cx="9144000" cy="59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1">
                <a:latin typeface="Arial"/>
                <a:ea typeface="Arial"/>
                <a:cs typeface="Arial"/>
                <a:sym typeface="Arial"/>
              </a:rPr>
              <a:t>Mutex (mutual exclusion)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Thread 1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Mutex.lock()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Read balance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Deduct 50 from balance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Update balance with new value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Mutex.unlock()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Thread 2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Mutex.lock()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Read balance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Add 150 to balance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Update balance with new value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Mutex.unlock()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balance = 1100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Only one thread will get the mutex. Other thread will </a:t>
            </a:r>
            <a:r>
              <a:rPr lang="en-US" sz="2200" b="1">
                <a:latin typeface="Arial"/>
                <a:ea typeface="Arial"/>
                <a:cs typeface="Arial"/>
                <a:sym typeface="Arial"/>
              </a:rPr>
              <a:t>block in Mutex.lock()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Other thread can start execution only when the thread that holds the mutex calls </a:t>
            </a:r>
            <a:r>
              <a:rPr lang="en-US" sz="2200" b="1">
                <a:latin typeface="Arial"/>
                <a:ea typeface="Arial"/>
                <a:cs typeface="Arial"/>
                <a:sym typeface="Arial"/>
              </a:rPr>
              <a:t>Mutex.unlock()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8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686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the performance of multithreaded 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’ command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ono"/>
              <a:buChar char="–"/>
            </a:pPr>
            <a:r>
              <a:rPr lang="en-US" sz="1800" b="1">
                <a:latin typeface="Ubuntu Mono"/>
                <a:ea typeface="Ubuntu Mono"/>
                <a:cs typeface="Ubuntu Mono"/>
                <a:sym typeface="Ubuntu Mono"/>
              </a:rPr>
              <a:t>od -An -f -N 4000000 &lt; /dev/urandom | tr -s ' ' '\n' &gt; random.txt</a:t>
            </a:r>
            <a:endParaRPr sz="18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742950" marR="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Might have to modify the command above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Delete the empty line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ono"/>
              <a:buChar char="–"/>
            </a:pPr>
            <a:r>
              <a:rPr lang="en-US" sz="1800" b="1">
                <a:latin typeface="Ubuntu Mono"/>
                <a:ea typeface="Ubuntu Mono"/>
                <a:cs typeface="Ubuntu Mono"/>
                <a:sym typeface="Ubuntu Mono"/>
              </a:rPr>
              <a:t>time -p sort -g --parallel=2 numbers.txt &gt; /dev/null</a:t>
            </a:r>
            <a:endParaRPr sz="18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342900" marR="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/usr/local/cs/bin to PATH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304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export PATH=/usr/local/cs/bin:$PATH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a file containing 10M random </a:t>
            </a:r>
            <a:r>
              <a:rPr lang="en-US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double-precision floating point numbers</a:t>
            </a: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one per line with no white space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304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/dev/urandom: pseudo-random number generator 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8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50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od </a:t>
            </a:r>
            <a:endParaRPr sz="2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the contents of its input files to standard output in a user-specified format </a:t>
            </a:r>
            <a:endParaRPr/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  <a:endParaRPr/>
          </a:p>
          <a:p>
            <a:pPr marL="1143000" marR="0" lvl="2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 f: Double-precision floating point  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 &lt;count&gt;: Format no more than </a:t>
            </a:r>
            <a:r>
              <a:rPr lang="en-US" sz="2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of input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sed, tr</a:t>
            </a:r>
            <a:endParaRPr sz="2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address, delete spaces, add newlines between each float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8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51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 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 -p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to time the command 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 -g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on the data you generated 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output to /dev/null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with the 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--parallel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option and the </a:t>
            </a:r>
            <a:endParaRPr/>
          </a:p>
          <a:p>
            <a: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–g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option: compare by general numeric value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 to record the real, user and system time when running sort with 1, 2, 4, and 8 threads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–p sort –g file_name &gt; /dev/null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 thread)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–p sort –g --parallel=[2, 4, or 8] file_name &gt; /dev/null 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the times and steps in log.txt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457200" y="4000"/>
            <a:ext cx="82296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Multithreading reminder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7"/>
          <p:cNvSpPr txBox="1">
            <a:spLocks noGrp="1"/>
          </p:cNvSpPr>
          <p:nvPr>
            <p:ph type="body" idx="1"/>
          </p:nvPr>
        </p:nvSpPr>
        <p:spPr>
          <a:xfrm>
            <a:off x="0" y="813625"/>
            <a:ext cx="9144000" cy="55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Multithreads is an efficient way to 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parallelize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tasks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Thread switches are less expensive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compared to process switches (context switching)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Inter-thread communication is easy, via 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shared global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data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Need 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synchronization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among threads accessing same data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e.g. Mutex.lock(), Mutex.unlock()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740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686"/>
            <a:ext cx="9144001" cy="661062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 txBox="1"/>
          <p:nvPr/>
        </p:nvSpPr>
        <p:spPr>
          <a:xfrm>
            <a:off x="7708500" y="6337837"/>
            <a:ext cx="14355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hof.povray.org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154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ctrTitle"/>
          </p:nvPr>
        </p:nvSpPr>
        <p:spPr>
          <a:xfrm>
            <a:off x="0" y="2130425"/>
            <a:ext cx="9144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		 	 	 		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			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				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					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						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Multithreading/Parallel Processing 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					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				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			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		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/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/>
              <a:t>8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457200" y="-1063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body" idx="1"/>
          </p:nvPr>
        </p:nvSpPr>
        <p:spPr>
          <a:xfrm>
            <a:off x="533400" y="914400"/>
            <a:ext cx="8229600" cy="13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Siggraph 2015 technical papers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Siggraph Asia 2015 technical papers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950" y="3018163"/>
            <a:ext cx="6286500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5588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457200" y="4000"/>
            <a:ext cx="82296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Ray-Tracing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0" y="813625"/>
            <a:ext cx="9144000" cy="59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Powerful rendering technique in Computer Graphics 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Yields high quality rendering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Suited for scenes with complex light interactions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Visually realistic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Trace the path of light in the scene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Computationally expensive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Not suited for real-time rendering (e.g. games)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Suited for rendering high quality pictures (e.g. movies)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Embarrassingly parallel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Good candidate for 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multi-threading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Threads need 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not synchronize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with each other, because each thread works on a different pixel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5795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1" y="228599"/>
            <a:ext cx="4495800" cy="34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9600" y="3083558"/>
            <a:ext cx="4572000" cy="369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1"/>
          <p:cNvSpPr txBox="1"/>
          <p:nvPr/>
        </p:nvSpPr>
        <p:spPr>
          <a:xfrm>
            <a:off x="4800600" y="914400"/>
            <a:ext cx="335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ray tracing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1"/>
          <p:cNvSpPr txBox="1"/>
          <p:nvPr/>
        </p:nvSpPr>
        <p:spPr>
          <a:xfrm>
            <a:off x="1600200" y="4932678"/>
            <a:ext cx="266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ray tracing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117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552"/>
            <a:ext cx="9144001" cy="6732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094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>
            <a:spLocks noGrp="1"/>
          </p:cNvSpPr>
          <p:nvPr>
            <p:ph type="title"/>
          </p:nvPr>
        </p:nvSpPr>
        <p:spPr>
          <a:xfrm>
            <a:off x="457200" y="4000"/>
            <a:ext cx="82296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Pthread API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3"/>
          <p:cNvSpPr txBox="1">
            <a:spLocks noGrp="1"/>
          </p:cNvSpPr>
          <p:nvPr>
            <p:ph type="body" idx="1"/>
          </p:nvPr>
        </p:nvSpPr>
        <p:spPr>
          <a:xfrm>
            <a:off x="42075" y="833500"/>
            <a:ext cx="9144000" cy="55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#include &lt;pthread.h&gt;</a:t>
            </a:r>
            <a:br>
              <a:rPr lang="en-US" sz="2000">
                <a:latin typeface="Ubuntu Mono"/>
                <a:ea typeface="Ubuntu Mono"/>
                <a:cs typeface="Ubuntu Mono"/>
                <a:sym typeface="Ubuntu Mono"/>
              </a:rPr>
            </a:b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en-US" sz="2000" b="1">
                <a:latin typeface="Ubuntu Mono"/>
                <a:ea typeface="Ubuntu Mono"/>
                <a:cs typeface="Ubuntu Mono"/>
                <a:sym typeface="Ubuntu Mono"/>
              </a:rPr>
              <a:t>pthread_create</a:t>
            </a: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(pthread_t *thread, </a:t>
            </a:r>
            <a:br>
              <a:rPr lang="en-US" sz="20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				const pthread_attr_t *attr,void*</a:t>
            </a:r>
            <a:br>
              <a:rPr lang="en-US" sz="20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				(*thread_function) (void*), void *arg);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Returns 0 on success, otherwise returns non-zero number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void </a:t>
            </a:r>
            <a:r>
              <a:rPr lang="en-US" sz="2000" b="1">
                <a:latin typeface="Ubuntu Mono"/>
                <a:ea typeface="Ubuntu Mono"/>
                <a:cs typeface="Ubuntu Mono"/>
                <a:sym typeface="Ubuntu Mono"/>
              </a:rPr>
              <a:t>pthread_exit</a:t>
            </a: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(void *retval);</a:t>
            </a:r>
            <a:br>
              <a:rPr lang="en-US" sz="2000">
                <a:latin typeface="Ubuntu Mono"/>
                <a:ea typeface="Ubuntu Mono"/>
                <a:cs typeface="Ubuntu Mono"/>
                <a:sym typeface="Ubuntu Mono"/>
              </a:rPr>
            </a:b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en-US" sz="2000" b="1">
                <a:latin typeface="Ubuntu Mono"/>
                <a:ea typeface="Ubuntu Mono"/>
                <a:cs typeface="Ubuntu Mono"/>
                <a:sym typeface="Ubuntu Mono"/>
              </a:rPr>
              <a:t>pthread_join</a:t>
            </a: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(pthread_t thread, void **retval);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lvl="1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thread</a:t>
            </a:r>
            <a:r>
              <a:rPr lang="en-US"/>
              <a:t>: thread ID of thread to wait on</a:t>
            </a:r>
            <a:endParaRPr/>
          </a:p>
          <a:p>
            <a:pPr marL="914400" lvl="1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retval</a:t>
            </a:r>
            <a:r>
              <a:rPr lang="en-US" b="1"/>
              <a:t>: </a:t>
            </a:r>
            <a:r>
              <a:rPr lang="en-US"/>
              <a:t>the exit status of the target thread is stored in the location pointed to by *</a:t>
            </a: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retval</a:t>
            </a:r>
            <a:endParaRPr/>
          </a:p>
          <a:p>
            <a:pPr marL="1371600" lvl="2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Pass in NULL if no status is needed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Returns 0 on success, otherwise returns non zero error number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76985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>
            <a:spLocks noGrp="1"/>
          </p:cNvSpPr>
          <p:nvPr>
            <p:ph type="title"/>
          </p:nvPr>
        </p:nvSpPr>
        <p:spPr>
          <a:xfrm>
            <a:off x="6156850" y="6028500"/>
            <a:ext cx="38250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i="1">
                <a:latin typeface="Arial"/>
                <a:ea typeface="Arial"/>
                <a:cs typeface="Arial"/>
                <a:sym typeface="Arial"/>
              </a:rPr>
              <a:t>Pthread API</a:t>
            </a:r>
            <a:endParaRPr sz="3500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4"/>
          <p:cNvSpPr txBox="1">
            <a:spLocks noGrp="1"/>
          </p:cNvSpPr>
          <p:nvPr>
            <p:ph type="body" idx="1"/>
          </p:nvPr>
        </p:nvSpPr>
        <p:spPr>
          <a:xfrm>
            <a:off x="0" y="-107350"/>
            <a:ext cx="9045900" cy="62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#include&lt;pthread.h&gt;  //Compile the following code as – gcc main.c -lpthread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#include&lt;stdio.h&gt;					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void* ThreadFunction(void *arg) {		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long tID = (long)arg;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printf("Inside thread function with ID = %ld\n", tID); pthread_exit(0);}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int main(int argc, char *argv[]) {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const int nthreads = 5; pthread_t threadID[nthreads]; long t;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for(t = 0; t &lt; nthreads; ++t) {						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  int rs = pthread_create(&amp;threadID[t], 0, ThreadFunction, (void*)t); 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  if(rs) {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    fprintf(stderr, "Error creating thread\n");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    return -1; }}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printf("Main thread finished creating threads\n");					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for(t = 0; t &lt; nthreads; ++t) {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  void *retVal;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  int rs = pthread_join(threadID[t], &amp;retVal); 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  if(rs) {						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    fprintf(stderr, "Error joining thread\n");					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    return -1; 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}}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printf("Main thread finished execution!\n");					</a:t>
            </a:r>
            <a:endParaRPr sz="1400" b="1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Ubuntu Mono"/>
                <a:ea typeface="Ubuntu Mono"/>
                <a:cs typeface="Ubuntu Mono"/>
                <a:sym typeface="Ubuntu Mono"/>
              </a:rPr>
              <a:t>  return 0; } 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4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802385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 Example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&lt;pthread.h&gt; …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NUM_THREADS 5 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*PrintHello(void *thread_ num) {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printf("\n%d: Hello World!\n", (int) thread_num); }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{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pthread_t threads[NUM_THREADS]; 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int ret, t; 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for(t = 0; t &lt; NUM_THREADS; t++) { 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printf("Creating thread %d\n", t); 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ret = pthread_create(&amp;threads[t], NULL, PrintHello, (void *) t); 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// check return value }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for(t = 0; t &lt; NUM_THREADS; t++) {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ret =  pthread_join(threads[t], NULL);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// check return value }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6968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8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single-threaded </a:t>
            </a:r>
            <a:r>
              <a:rPr lang="en-US"/>
              <a:t>raytracer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implementation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it to get output image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 ray tracing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main.c and Makefile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multithreaded version and compare resulting image with single-threaded one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3287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>
            <a:spLocks noGrp="1"/>
          </p:cNvSpPr>
          <p:nvPr>
            <p:ph type="title"/>
          </p:nvPr>
        </p:nvSpPr>
        <p:spPr>
          <a:xfrm>
            <a:off x="1854900" y="174450"/>
            <a:ext cx="51543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8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7"/>
          <p:cNvSpPr txBox="1">
            <a:spLocks noGrp="1"/>
          </p:cNvSpPr>
          <p:nvPr>
            <p:ph type="body" idx="1"/>
          </p:nvPr>
        </p:nvSpPr>
        <p:spPr>
          <a:xfrm>
            <a:off x="0" y="990025"/>
            <a:ext cx="8864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369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multi-threaded version of Ray tracer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369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“main.c” &amp; “Makefile”</a:t>
            </a:r>
            <a:endParaRPr sz="2500"/>
          </a:p>
          <a:p>
            <a:pPr marL="742950" marR="0" lvl="1" indent="-2800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&lt;pthread.h&gt; in “main.c”</a:t>
            </a:r>
            <a:endParaRPr sz="2500"/>
          </a:p>
          <a:p>
            <a:pPr marL="742950" marR="0" lvl="1" indent="-2800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“pthread_create” &amp; “pthread_join” in “main.c”</a:t>
            </a:r>
            <a:endParaRPr sz="2500"/>
          </a:p>
          <a:p>
            <a:pPr marL="742950" marR="0" lvl="1" indent="-2800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with –lpthread flag (LDLIBS target)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369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clean check</a:t>
            </a:r>
            <a:endParaRPr sz="2500"/>
          </a:p>
          <a:p>
            <a:pPr marL="742950" marR="0" lvl="1" indent="-2800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“1-test.ppm”</a:t>
            </a:r>
            <a:endParaRPr sz="2500"/>
          </a:p>
          <a:p>
            <a:pPr marL="742950" marR="0" lvl="1" indent="-2800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see “1-test.ppm”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667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/>
              <a:t>See next slide on how to convert ppm</a:t>
            </a:r>
            <a:endParaRPr sz="2500"/>
          </a:p>
          <a:p>
            <a:pPr marL="0" marR="0" lvl="0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9622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>
            <a:spLocks noGrp="1"/>
          </p:cNvSpPr>
          <p:nvPr>
            <p:ph type="title"/>
          </p:nvPr>
        </p:nvSpPr>
        <p:spPr>
          <a:xfrm>
            <a:off x="4327675" y="-54500"/>
            <a:ext cx="47655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b="1" i="1"/>
              <a:t>Viewing ppm file</a:t>
            </a:r>
            <a:endParaRPr sz="44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8"/>
          <p:cNvSpPr txBox="1">
            <a:spLocks noGrp="1"/>
          </p:cNvSpPr>
          <p:nvPr>
            <p:ph type="body" idx="1"/>
          </p:nvPr>
        </p:nvSpPr>
        <p:spPr>
          <a:xfrm>
            <a:off x="0" y="456625"/>
            <a:ext cx="8864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46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How to view a ppm file?</a:t>
            </a:r>
            <a:endParaRPr sz="2200"/>
          </a:p>
          <a:p>
            <a:pPr marL="742950" lvl="1" indent="-2476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/>
              <a:t>ppmtojpeg</a:t>
            </a:r>
            <a:endParaRPr sz="2200"/>
          </a:p>
          <a:p>
            <a:pPr marL="1143000" marR="0" lvl="2" indent="-215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ppmtojpeg - is more lightweight than gimp. If you don't already have it, you can download ppmtojpeg as part of the Netpbm package 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US" sz="2200"/>
              <a:t> (windows,linux,mac)</a:t>
            </a:r>
            <a:endParaRPr sz="2200"/>
          </a:p>
          <a:p>
            <a:pPr marL="1143000" marR="0" lvl="2" indent="-215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This program comes with many Linux distributions as well as with Cygwin for Windows; it is also installed on the SEAS Unix machines.</a:t>
            </a:r>
            <a:endParaRPr sz="2200"/>
          </a:p>
          <a:p>
            <a:pPr marL="1600200" marR="0" lvl="3" indent="-2413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ppmtojpeg input-file.ppm &gt; output-file.jpg</a:t>
            </a:r>
            <a:endParaRPr sz="2200"/>
          </a:p>
          <a:p>
            <a:pPr marL="742950" marR="0" lvl="1" indent="-2476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/>
              <a:t>Gimp:</a:t>
            </a:r>
            <a:endParaRPr sz="2200"/>
          </a:p>
          <a:p>
            <a:pPr marL="1143000" marR="0" lvl="2" indent="-215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install gimp (Ubuntu)</a:t>
            </a:r>
            <a:endParaRPr sz="2200"/>
          </a:p>
          <a:p>
            <a:pPr marL="1143000" marR="0" lvl="2" indent="-2159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u="sng">
                <a:solidFill>
                  <a:schemeClr val="hlink"/>
                </a:solidFill>
                <a:hlinkClick r:id="rId4"/>
              </a:rPr>
              <a:t>www.gimp.org</a:t>
            </a:r>
            <a:r>
              <a:rPr lang="en-US" sz="2200"/>
              <a:t> - or install on your computer (windows,linux,mac)</a:t>
            </a:r>
            <a:endParaRPr sz="2200"/>
          </a:p>
          <a:p>
            <a:pPr marL="1600200" marR="0" lvl="3" indent="-2413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scp the file to your local folder to view it </a:t>
            </a:r>
            <a:endParaRPr sz="2200"/>
          </a:p>
          <a:p>
            <a:pPr marL="2057400" marR="0" lvl="4" indent="-2413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00"/>
              <a:buChar char="»"/>
            </a:pPr>
            <a:r>
              <a:rPr lang="en-US" sz="2200" u="sng">
                <a:solidFill>
                  <a:schemeClr val="hlink"/>
                </a:solidFill>
                <a:hlinkClick r:id="rId5"/>
              </a:rPr>
              <a:t>conversion tutorial</a:t>
            </a:r>
            <a:r>
              <a:rPr lang="en-US" sz="2200"/>
              <a:t> with gimp</a:t>
            </a:r>
            <a:endParaRPr sz="2200"/>
          </a:p>
          <a:p>
            <a:pPr marL="1600200" lvl="3" indent="-2413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X forwarding (lnxsrv)</a:t>
            </a:r>
            <a:endParaRPr sz="2200"/>
          </a:p>
          <a:p>
            <a:pPr marL="2057400" lvl="4" indent="-2413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00"/>
              <a:buChar char="»"/>
            </a:pPr>
            <a:r>
              <a:rPr lang="en-US" sz="2200"/>
              <a:t>gimp 1-test.ppm </a:t>
            </a:r>
            <a:endParaRPr sz="2200"/>
          </a:p>
          <a:p>
            <a:pPr marL="0" marR="0" lvl="0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328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457200" y="4000"/>
            <a:ext cx="82296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Multitasking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7"/>
          <p:cNvSpPr txBox="1">
            <a:spLocks noGrp="1"/>
          </p:cNvSpPr>
          <p:nvPr>
            <p:ph type="body" idx="1"/>
          </p:nvPr>
        </p:nvSpPr>
        <p:spPr>
          <a:xfrm>
            <a:off x="0" y="813625"/>
            <a:ext cx="9144000" cy="55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Run multiple processes </a:t>
            </a: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simultaneously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to increase performance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Processes do not share internal structures (stacks,globals,etc)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–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Communicate via </a:t>
            </a: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IPC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(inter-process communication) methods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Pipes, sockets, signals, message queues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Single core: Illusion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of parallelism by switching processes quickly (</a:t>
            </a: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time-sharing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). </a:t>
            </a:r>
            <a:r>
              <a:rPr lang="en-US" sz="2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Why is illusion good?</a:t>
            </a:r>
            <a:endParaRPr sz="23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Multi-core: True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parallelism. Multiple processes execute </a:t>
            </a: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concurrently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on different CPU cores</a:t>
            </a:r>
            <a:br>
              <a:rPr lang="en-US" sz="2300">
                <a:latin typeface="Arial"/>
                <a:ea typeface="Arial"/>
                <a:cs typeface="Arial"/>
                <a:sym typeface="Arial"/>
              </a:rPr>
            </a:br>
            <a:r>
              <a:rPr lang="en-US" sz="2300">
                <a:latin typeface="Arial"/>
                <a:ea typeface="Arial"/>
                <a:cs typeface="Arial"/>
                <a:sym typeface="Arial"/>
              </a:rPr>
              <a:t>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1416"/>
            <a:ext cx="9144001" cy="2127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1-test.ppm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4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1676400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9"/>
          <p:cNvSpPr txBox="1"/>
          <p:nvPr/>
        </p:nvSpPr>
        <p:spPr>
          <a:xfrm>
            <a:off x="3314700" y="5105400"/>
            <a:ext cx="25146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Figure. 1-test.ppm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1820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8 - </a:t>
            </a:r>
            <a:r>
              <a:rPr lang="en-US" b="1"/>
              <a:t>antialiasing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1692313"/>
            <a:ext cx="6591300" cy="431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646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457200" y="4000"/>
            <a:ext cx="82296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Multitasking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8"/>
          <p:cNvSpPr txBox="1">
            <a:spLocks noGrp="1"/>
          </p:cNvSpPr>
          <p:nvPr>
            <p:ph type="body" idx="1"/>
          </p:nvPr>
        </p:nvSpPr>
        <p:spPr>
          <a:xfrm>
            <a:off x="0" y="585025"/>
            <a:ext cx="4638600" cy="55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Ubuntu Mono"/>
              <a:buChar char="•"/>
            </a:pPr>
            <a:r>
              <a:rPr lang="en-US" sz="2100">
                <a:latin typeface="Ubuntu Mono"/>
                <a:ea typeface="Ubuntu Mono"/>
                <a:cs typeface="Ubuntu Mono"/>
                <a:sym typeface="Ubuntu Mono"/>
              </a:rPr>
              <a:t>tr -s ‘[:space:]’ ‘\n’ | sort -u | comm -23 - words</a:t>
            </a:r>
            <a:endParaRPr sz="2100">
              <a:latin typeface="Ubuntu Mono"/>
              <a:ea typeface="Ubuntu Mono"/>
              <a:cs typeface="Ubuntu Mono"/>
              <a:sym typeface="Ubuntu Mono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Three separate processes spawned simultaneously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P1 - tr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P2 - sort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P3 - comm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Common buffers (pipes) exist between 2 processes for communication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‘tr’ writes its stdout to a buffer that is read by ‘sort’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‘sort’ can execute, as and when data is available in the buffer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Similarly, a buffer is used for communicating between ‘sort’ and ‘comm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150" y="1661925"/>
            <a:ext cx="4195225" cy="39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6631500" y="0"/>
            <a:ext cx="25125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i="1">
                <a:latin typeface="Arial"/>
                <a:ea typeface="Arial"/>
                <a:cs typeface="Arial"/>
                <a:sym typeface="Arial"/>
              </a:rPr>
              <a:t>Threads</a:t>
            </a:r>
            <a:endParaRPr sz="3800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9"/>
          <p:cNvSpPr txBox="1">
            <a:spLocks noGrp="1"/>
          </p:cNvSpPr>
          <p:nvPr>
            <p:ph type="body" idx="1"/>
          </p:nvPr>
        </p:nvSpPr>
        <p:spPr>
          <a:xfrm>
            <a:off x="-65675" y="151000"/>
            <a:ext cx="3547200" cy="55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process can be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Single-threaded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Multi-threaded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Threads in a process can run in parallel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thread is a lightweight process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It is a basic unit of CPU utilization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Each thread has its own: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Stack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Registers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Thread ID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Each thread shares the following with other threads belonging to the same process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Code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Global Data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OS resources (files,I/O)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525" y="2057475"/>
            <a:ext cx="5662474" cy="328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457200" y="4000"/>
            <a:ext cx="82296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Single threaded execution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0" y="833500"/>
            <a:ext cx="3387000" cy="3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int global_counter = 0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int main()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…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foo(arg1,arg2);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bar(arg3,arg4,arg5);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…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return 0;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52" name="Google Shape;252;p40"/>
          <p:cNvSpPr txBox="1">
            <a:spLocks noGrp="1"/>
          </p:cNvSpPr>
          <p:nvPr>
            <p:ph type="body" idx="1"/>
          </p:nvPr>
        </p:nvSpPr>
        <p:spPr>
          <a:xfrm>
            <a:off x="5443150" y="833500"/>
            <a:ext cx="3387000" cy="3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void foo(arg1,arg2)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//code for foo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void bar(arg3,arg4,arg5)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//code for bar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8245"/>
            <a:ext cx="9067799" cy="1659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168300" y="4000"/>
            <a:ext cx="88248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Multi threaded execution (single core)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1"/>
          </p:nvPr>
        </p:nvSpPr>
        <p:spPr>
          <a:xfrm>
            <a:off x="0" y="833500"/>
            <a:ext cx="3387000" cy="3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int global_counter = 0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int main()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…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foo(arg1,arg2);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bar(arg3,arg4,arg5);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…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return 0;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60" name="Google Shape;260;p41"/>
          <p:cNvSpPr txBox="1">
            <a:spLocks noGrp="1"/>
          </p:cNvSpPr>
          <p:nvPr>
            <p:ph type="body" idx="1"/>
          </p:nvPr>
        </p:nvSpPr>
        <p:spPr>
          <a:xfrm>
            <a:off x="5443150" y="833500"/>
            <a:ext cx="3387000" cy="3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void foo(arg1,arg2)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//code for foo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void bar(arg3,arg4,arg5)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//code for bar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57210"/>
            <a:ext cx="9144002" cy="1929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>
            <a:spLocks noGrp="1"/>
          </p:cNvSpPr>
          <p:nvPr>
            <p:ph type="title"/>
          </p:nvPr>
        </p:nvSpPr>
        <p:spPr>
          <a:xfrm>
            <a:off x="-42075" y="4000"/>
            <a:ext cx="91440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Multi threaded execution (multiple cores)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2"/>
          <p:cNvSpPr txBox="1">
            <a:spLocks noGrp="1"/>
          </p:cNvSpPr>
          <p:nvPr>
            <p:ph type="body" idx="1"/>
          </p:nvPr>
        </p:nvSpPr>
        <p:spPr>
          <a:xfrm>
            <a:off x="0" y="833500"/>
            <a:ext cx="3387000" cy="3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int global_counter = 0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int main()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…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foo(arg1,arg2);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bar(arg3,arg4,arg5);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…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return 0;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68" name="Google Shape;268;p42"/>
          <p:cNvSpPr txBox="1">
            <a:spLocks noGrp="1"/>
          </p:cNvSpPr>
          <p:nvPr>
            <p:ph type="body" idx="1"/>
          </p:nvPr>
        </p:nvSpPr>
        <p:spPr>
          <a:xfrm>
            <a:off x="5443150" y="833500"/>
            <a:ext cx="3387000" cy="3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void foo(arg1,arg2)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//code for foo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void bar(arg3,arg4,arg5)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//code for bar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225" y="4365250"/>
            <a:ext cx="6169400" cy="23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>
            <a:spLocks noGrp="1"/>
          </p:cNvSpPr>
          <p:nvPr>
            <p:ph type="title"/>
          </p:nvPr>
        </p:nvSpPr>
        <p:spPr>
          <a:xfrm>
            <a:off x="457200" y="4000"/>
            <a:ext cx="82296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Multithreading properties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3"/>
          <p:cNvSpPr txBox="1">
            <a:spLocks noGrp="1"/>
          </p:cNvSpPr>
          <p:nvPr>
            <p:ph type="body" idx="1"/>
          </p:nvPr>
        </p:nvSpPr>
        <p:spPr>
          <a:xfrm>
            <a:off x="0" y="813625"/>
            <a:ext cx="9144000" cy="55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Efficient way to 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parallelize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tasks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Thread switches are less expensive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compared to process switches (context switching)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Inter-thread communication is easy, via 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shared global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data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Need 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synchronization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among threads accessing same data</a:t>
            </a:r>
            <a:br>
              <a:rPr lang="en-US" sz="2800"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</Words>
  <Application>Microsoft Office PowerPoint</Application>
  <PresentationFormat>On-screen Show (4:3)</PresentationFormat>
  <Paragraphs>337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新細明體</vt:lpstr>
      <vt:lpstr>Calibri</vt:lpstr>
      <vt:lpstr>Ubuntu Mono</vt:lpstr>
      <vt:lpstr>Courier New</vt:lpstr>
      <vt:lpstr>Default Design</vt:lpstr>
      <vt:lpstr>Default Design</vt:lpstr>
      <vt:lpstr>Office Theme</vt:lpstr>
      <vt:lpstr>CS 35L</vt:lpstr>
      <vt:lpstr>                                Multithreading/Parallel Processing                    </vt:lpstr>
      <vt:lpstr>Multitasking</vt:lpstr>
      <vt:lpstr>Multitasking</vt:lpstr>
      <vt:lpstr>Threads</vt:lpstr>
      <vt:lpstr>Single threaded execution</vt:lpstr>
      <vt:lpstr>Multi threaded execution (single core)</vt:lpstr>
      <vt:lpstr>Multi threaded execution (multiple cores)</vt:lpstr>
      <vt:lpstr>Multithreading properties</vt:lpstr>
      <vt:lpstr>Pthread API</vt:lpstr>
      <vt:lpstr>Pthread API</vt:lpstr>
      <vt:lpstr>Thread safety/synchronization</vt:lpstr>
      <vt:lpstr>Thread safety/synchronization</vt:lpstr>
      <vt:lpstr>Thread synchronization</vt:lpstr>
      <vt:lpstr>Lab 8</vt:lpstr>
      <vt:lpstr>Lab 8</vt:lpstr>
      <vt:lpstr>Lab 8</vt:lpstr>
      <vt:lpstr>Multithreading reminder</vt:lpstr>
      <vt:lpstr>PowerPoint Presentation</vt:lpstr>
      <vt:lpstr>Motivation</vt:lpstr>
      <vt:lpstr>Ray-Tracing</vt:lpstr>
      <vt:lpstr>PowerPoint Presentation</vt:lpstr>
      <vt:lpstr>PowerPoint Presentation</vt:lpstr>
      <vt:lpstr>Pthread API</vt:lpstr>
      <vt:lpstr>Pthread API</vt:lpstr>
      <vt:lpstr>pthread_join Example</vt:lpstr>
      <vt:lpstr>Homework 8</vt:lpstr>
      <vt:lpstr>Homework 8</vt:lpstr>
      <vt:lpstr>Viewing ppm file</vt:lpstr>
      <vt:lpstr>1-test.ppm</vt:lpstr>
      <vt:lpstr>Homework 8 - antialiasing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</dc:title>
  <cp:lastModifiedBy>kumokay</cp:lastModifiedBy>
  <cp:revision>1</cp:revision>
  <dcterms:modified xsi:type="dcterms:W3CDTF">2018-11-13T16:06:48Z</dcterms:modified>
</cp:coreProperties>
</file>