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  <p:sldMasterId id="2147483678" r:id="rId3"/>
    <p:sldMasterId id="2147483679" r:id="rId4"/>
  </p:sldMasterIdLst>
  <p:notesMasterIdLst>
    <p:notesMasterId r:id="rId5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 type="screen4x3"/>
  <p:notesSz cx="6858000" cy="9144000"/>
  <p:embeddedFontLst>
    <p:embeddedFont>
      <p:font typeface="Ubuntu Mono" panose="020B0604020202020204" charset="0"/>
      <p:regular r:id="rId53"/>
      <p:bold r:id="rId54"/>
      <p:italic r:id="rId55"/>
      <p:boldItalic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Consolas" panose="020B0609020204030204" pitchFamily="49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7C1C58D-8614-41A7-8619-166E97D5EFDE}">
  <a:tblStyle styleId="{E7C1C58D-8614-41A7-8619-166E97D5EF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378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2.fntdata"/><Relationship Id="rId6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3234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8b0dde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08b0dde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131c1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100131c1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0131c1e8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100131c1e8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0131c1e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100131c1e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02098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002098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0131c1e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100131c1e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0131c1e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100131c1e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0131c1e8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100131c1e8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0131c1e8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100131c1e8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0131c1e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100131c1e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0131c1e8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100131c1e8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8b0dde1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8b0dde1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0131c1e8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100131c1e8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0131c1e8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100131c1e8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020983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020983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020983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020983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020983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020983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0131c1e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100131c1e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0131c1e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100131c1e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0131c1e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100131c1e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0131c1e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100131c1e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0131c1e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100131c1e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100131c1e8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90f1417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90f1417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090f14172_0_3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0131c1e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100131c1e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100131c1e8_0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0131c1e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100131c1e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8b0dde1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8b0dde1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b194c5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0b194c5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020983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020983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aefb1e7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10aefb1e7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aefb1e7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10aefb1e7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020983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020983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020983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020983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b194c55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10b194c55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0131c1e8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100131c1e8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0131c1e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00131c1e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0131c1e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00131c1e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131c1e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100131c1e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0131c1e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100131c1e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0131c1e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100131c1e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00131c1e8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0131c1e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100131c1e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00131c1e8_0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0131c1e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00131c1e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8b0dde1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8b0dde1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0131c1e8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00131c1e8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0131c1e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100131c1e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0131c1e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00131c1e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0131c1e8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100131c1e8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0131c1e8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00131c1e8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object on top, text on bottom" type="objOverTx">
  <p:cSld name="OBJECT_OVER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678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8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ugrad.seas.ucla.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hTokZ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ugrad.seas.ucla.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ugrad.seas.ucla.ed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la.edu/classes/winter16/cs35L/assign/assign1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ncsu.edu/midlink/rub.pres.html" TargetMode="External"/><Relationship Id="rId4" Type="http://schemas.openxmlformats.org/officeDocument/2006/relationships/hyperlink" Target="https://docs.google.com/spreadsheets/d/1uKS_F2Jr3qlw6kivzVKVboEMk6tzpg1EYtTz75rX8oo/edit#gid=0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la.edu/classes/winter16/cs35L/assign/assign6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la.edu/classes/winter16/cs35L/assign/assign6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SA_Factoring_Challeng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CS 35L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/>
              <a:t>6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311700" y="54681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TA: Tomer Weiss</a:t>
            </a:r>
            <a:endParaRPr sz="2800"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Feb-09-2016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 Types </a:t>
            </a:r>
            <a:r>
              <a:rPr lang="en-US" b="1"/>
              <a:t>Comparison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238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Symmetric Key Encryption</a:t>
            </a:r>
            <a:endParaRPr sz="2500"/>
          </a:p>
          <a:p>
            <a:pPr marL="742950" marR="0" lvl="1" indent="-2667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a.k.a shared/secret key</a:t>
            </a:r>
            <a:endParaRPr sz="2500"/>
          </a:p>
          <a:p>
            <a:pPr marL="742950" marR="0" lvl="1" indent="-2667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used to encrypt is the same as key used to decrypt</a:t>
            </a:r>
            <a:endParaRPr sz="2500"/>
          </a:p>
          <a:p>
            <a:pPr marL="342900" marR="0" lvl="0" indent="-3238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Asymmetric Key Encryption: Public/Private</a:t>
            </a:r>
            <a:endParaRPr sz="2500"/>
          </a:p>
          <a:p>
            <a:pPr marL="742950" marR="0" lvl="1" indent="-2667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different (but related) keys: public and private 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095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creator knows the relation. Private key cannot be derived from public key</a:t>
            </a:r>
            <a:endParaRPr sz="2500"/>
          </a:p>
          <a:p>
            <a:pPr marL="742950" marR="0" lvl="1" indent="-2667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encrypted with public key can only be decrypted by private key and vice versa</a:t>
            </a:r>
            <a:endParaRPr sz="2500"/>
          </a:p>
          <a:p>
            <a:pPr marL="742950" marR="0" lvl="1" indent="-2667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key can be seen by anyone</a:t>
            </a:r>
            <a:endParaRPr sz="2500"/>
          </a:p>
          <a:p>
            <a:pPr marL="742950" marR="0" lvl="1" indent="-2667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 private key!!!</a:t>
            </a:r>
            <a:endParaRPr sz="2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41300" algn="l" rtl="0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b="1"/>
              <a:t>Secure Shell (SSH)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4340100" cy="5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Telnet</a:t>
            </a:r>
            <a:endParaRPr sz="2400"/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Remote access</a:t>
            </a:r>
            <a:endParaRPr sz="2400"/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Not encrypted</a:t>
            </a:r>
            <a:endParaRPr sz="2400"/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Packet sniffers can intercept sensitive information (username/password)</a:t>
            </a:r>
            <a:endParaRPr sz="2400"/>
          </a:p>
          <a:p>
            <a:pPr marL="3429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SSH </a:t>
            </a:r>
            <a:endParaRPr sz="2400"/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run processes remotely</a:t>
            </a:r>
            <a:endParaRPr sz="2400"/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encrypted session</a:t>
            </a:r>
            <a:endParaRPr sz="2400"/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Session key (secret key) used for encryption during the session</a:t>
            </a:r>
            <a:endParaRPr sz="2400"/>
          </a:p>
        </p:txBody>
      </p:sp>
      <p:pic>
        <p:nvPicPr>
          <p:cNvPr id="291" name="Google Shape;2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179" y="1523177"/>
            <a:ext cx="2813620" cy="50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SSH?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ecure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remotely access shell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Successor of telnet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and better authenticated session</a:t>
            </a:r>
            <a:endParaRPr/>
          </a:p>
        </p:txBody>
      </p:sp>
      <p:pic>
        <p:nvPicPr>
          <p:cNvPr id="298" name="Google Shape;29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839881"/>
            <a:ext cx="3305700" cy="26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/>
        <p:spPr>
          <a:xfrm>
            <a:off x="4648200" y="3839881"/>
            <a:ext cx="3219600" cy="26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00" name="Google Shape;300;p44"/>
          <p:cNvSpPr txBox="1"/>
          <p:nvPr/>
        </p:nvSpPr>
        <p:spPr>
          <a:xfrm rot="-1013403">
            <a:off x="4996880" y="4760868"/>
            <a:ext cx="2709476" cy="58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 sz="3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Encryption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and server agree on a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symmetric encryption key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(session key)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messages sent between client and server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at the sender with session key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decrypted at the receiver with session key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anybody who doesn't know the session key (hopefully, no one but client and server) doesn't know any of the contents of those messages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 SSH Protocol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ssh’s to remote server</a:t>
            </a:r>
            <a:endParaRPr sz="2000"/>
          </a:p>
          <a:p>
            <a:pPr marL="742950" marR="0" lvl="1" indent="-2349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ssh username@somehost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349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first time talking to server -&gt; host validation</a:t>
            </a:r>
            <a:endParaRPr sz="2000"/>
          </a:p>
          <a:p>
            <a:pPr marL="742950" marR="0" lvl="1" indent="-241300" algn="l" rtl="0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authenticity of host 'somehost (192.168.1.1)' can't be established. 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RSA key fingerprint is 90:9c:46:ab:03:1d:30:2c:5c:87:c5:c7:d9:13:5d:75. 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you sure you want to continue connecting (yes/no)? 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Warning: Permanently added 'somehost' (RSA) to the list of known hosts. 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349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 doesn't know about this host yet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349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hostname, IP address and fingerprint of the server’s public key, so you can be sure you're talking  to the correct computer</a:t>
            </a:r>
            <a:endParaRPr sz="2000"/>
          </a:p>
          <a:p>
            <a:pPr marL="742950" marR="0" lvl="1" indent="-2349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accepting, public key is saved in  ~/.ssh/known_hosts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>
            <a:spLocks noGrp="1"/>
          </p:cNvSpPr>
          <p:nvPr>
            <p:ph type="title"/>
          </p:nvPr>
        </p:nvSpPr>
        <p:spPr>
          <a:xfrm>
            <a:off x="545148" y="148175"/>
            <a:ext cx="7763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-1151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Secure Shell (SSH) - Client Authentication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7"/>
          <p:cNvSpPr txBox="1">
            <a:spLocks noGrp="1"/>
          </p:cNvSpPr>
          <p:nvPr>
            <p:ph type="body" idx="1"/>
          </p:nvPr>
        </p:nvSpPr>
        <p:spPr>
          <a:xfrm>
            <a:off x="65425" y="795000"/>
            <a:ext cx="8940600" cy="54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login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Ubuntu Mono"/>
              <a:buChar char="–"/>
            </a:pPr>
            <a:r>
              <a:rPr lang="en-US" sz="19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ssh </a:t>
            </a:r>
            <a:r>
              <a:rPr lang="en-US" sz="1900">
                <a:solidFill>
                  <a:srgbClr val="0000FF"/>
                </a:solidFill>
                <a:uFill>
                  <a:noFill/>
                </a:uFill>
                <a:latin typeface="Ubuntu Mono"/>
                <a:ea typeface="Ubuntu Mono"/>
                <a:cs typeface="Ubuntu Mono"/>
                <a:sym typeface="Ubuntu Mono"/>
                <a:hlinkClick r:id="rId3"/>
              </a:rPr>
              <a:t>username@ugrad.seas.ucla.edu</a:t>
            </a:r>
            <a:r>
              <a:rPr lang="en-US" sz="19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/>
            </a:r>
            <a:br>
              <a:rPr lang="en-US" sz="19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endParaRPr sz="19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3429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Passwordless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login with keys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Use private/public keys for authentication (server and client authentication)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ssh-keygen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Passphrase (longer version of a password/more secure)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Passphrase for protecting the private key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Passphrase needed whenever the keys are accessed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Arial"/>
              <a:buChar char="–"/>
            </a:pPr>
            <a:r>
              <a:rPr lang="en-US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ssh-copy-id </a:t>
            </a:r>
            <a:r>
              <a:rPr lang="en-US" sz="1900">
                <a:solidFill>
                  <a:srgbClr val="0000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username@ugrad.seas.ucla.edu</a:t>
            </a:r>
            <a:endParaRPr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Copies the public key to the server (~/.ssh/authorized_keys)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Login without password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ssh </a:t>
            </a:r>
            <a:r>
              <a:rPr lang="en-US" sz="1900">
                <a:solidFill>
                  <a:srgbClr val="0000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username@ugrad.seas.ucla.edu</a:t>
            </a:r>
            <a:endParaRPr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Run scripts/commands on the remote machine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600200" marR="0" lvl="3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-US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ssh </a:t>
            </a:r>
            <a:r>
              <a:rPr lang="en-US" sz="1900">
                <a:solidFill>
                  <a:srgbClr val="0000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username@ugrad.seas.ucla.edu</a:t>
            </a:r>
            <a:r>
              <a:rPr lang="en-US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ls</a:t>
            </a:r>
            <a:endParaRPr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But you need to provide a passphrase to use a private key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>
            <a:spLocks noGrp="1"/>
          </p:cNvSpPr>
          <p:nvPr>
            <p:ph type="title"/>
          </p:nvPr>
        </p:nvSpPr>
        <p:spPr>
          <a:xfrm>
            <a:off x="545148" y="148175"/>
            <a:ext cx="7763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-1151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Secure Shell (SSH) - Client Authentication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8"/>
          <p:cNvSpPr txBox="1">
            <a:spLocks noGrp="1"/>
          </p:cNvSpPr>
          <p:nvPr>
            <p:ph type="body" idx="1"/>
          </p:nvPr>
        </p:nvSpPr>
        <p:spPr>
          <a:xfrm>
            <a:off x="65425" y="795000"/>
            <a:ext cx="8940600" cy="58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Passphrase-less 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authentication</a:t>
            </a:r>
            <a:br>
              <a:rPr lang="en-US" sz="2600">
                <a:latin typeface="Arial"/>
                <a:ea typeface="Arial"/>
                <a:cs typeface="Arial"/>
                <a:sym typeface="Arial"/>
              </a:rPr>
            </a:b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ssh-agent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→ authentication agent</a:t>
            </a:r>
            <a:br>
              <a:rPr lang="en-US" sz="2600">
                <a:latin typeface="Arial"/>
                <a:ea typeface="Arial"/>
                <a:cs typeface="Arial"/>
                <a:sym typeface="Arial"/>
              </a:rPr>
            </a:b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Manages private key identities for SSH</a:t>
            </a:r>
            <a:br>
              <a:rPr lang="en-US" sz="2600">
                <a:latin typeface="Arial"/>
                <a:ea typeface="Arial"/>
                <a:cs typeface="Arial"/>
                <a:sym typeface="Arial"/>
              </a:rPr>
            </a:b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To avoid entering the passphrase whenever the key is used</a:t>
            </a:r>
            <a:br>
              <a:rPr lang="en-US" sz="2600">
                <a:latin typeface="Arial"/>
                <a:ea typeface="Arial"/>
                <a:cs typeface="Arial"/>
                <a:sym typeface="Arial"/>
              </a:rPr>
            </a:b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Ubuntu Mono"/>
              <a:buChar char="–"/>
            </a:pPr>
            <a:r>
              <a:rPr lang="en-US" sz="2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ssh-add</a:t>
            </a:r>
            <a:endParaRPr sz="26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1143000" marR="0" lvl="2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Registers the private key with the agent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Passphrase asked only once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ssh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will ask the </a:t>
            </a:r>
            <a:r>
              <a:rPr lang="en-US" sz="2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ssh-agent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whenever the private keys are needed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>
            <a:spLocks noGrp="1"/>
          </p:cNvSpPr>
          <p:nvPr>
            <p:ph type="title"/>
          </p:nvPr>
        </p:nvSpPr>
        <p:spPr>
          <a:xfrm>
            <a:off x="545148" y="148175"/>
            <a:ext cx="7763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-1151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Secure Shell (SSH) - Client Authentication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9"/>
          <p:cNvSpPr txBox="1">
            <a:spLocks noGrp="1"/>
          </p:cNvSpPr>
          <p:nvPr>
            <p:ph type="body" idx="1"/>
          </p:nvPr>
        </p:nvSpPr>
        <p:spPr>
          <a:xfrm>
            <a:off x="65425" y="947400"/>
            <a:ext cx="8940600" cy="54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Session Encryption</a:t>
            </a:r>
            <a:endParaRPr sz="2600" b="1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Symmetric encryption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Exchange secret key (Example - Diffie-Hellman)</a:t>
            </a:r>
            <a:br>
              <a:rPr lang="en-US" sz="2600">
                <a:latin typeface="Arial"/>
                <a:ea typeface="Arial"/>
                <a:cs typeface="Arial"/>
                <a:sym typeface="Arial"/>
              </a:rPr>
            </a:b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Host/Client Validation</a:t>
            </a:r>
            <a:endParaRPr sz="2600" b="1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Public-key Encryption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Challenge-Response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Host sends a “challenge” that has to be answered by the client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Similarly, client sends a “challenge” that has to be answered by the host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>
            <a:spLocks noGrp="1"/>
          </p:cNvSpPr>
          <p:nvPr>
            <p:ph type="title"/>
          </p:nvPr>
        </p:nvSpPr>
        <p:spPr>
          <a:xfrm>
            <a:off x="545148" y="148175"/>
            <a:ext cx="7763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-1151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Account Administration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0"/>
          <p:cNvSpPr txBox="1">
            <a:spLocks noGrp="1"/>
          </p:cNvSpPr>
          <p:nvPr>
            <p:ph type="body" idx="1"/>
          </p:nvPr>
        </p:nvSpPr>
        <p:spPr>
          <a:xfrm>
            <a:off x="65425" y="947400"/>
            <a:ext cx="8940600" cy="57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Install OpenSSH (should be done on both server and client)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Ubuntu Mono"/>
              <a:buChar char="–"/>
            </a:pPr>
            <a:r>
              <a:rPr lang="en-US" sz="2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sudo apt-get update</a:t>
            </a:r>
            <a:endParaRPr sz="23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Ubuntu Mono"/>
              <a:buChar char="–"/>
            </a:pPr>
            <a:r>
              <a:rPr lang="en-US" sz="2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sudo apt-get install openssh-server</a:t>
            </a:r>
            <a:endParaRPr sz="23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Ubuntu Mono"/>
              <a:buChar char="–"/>
            </a:pPr>
            <a:r>
              <a:rPr lang="en-US" sz="2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sudo apt-get install openssh-client</a:t>
            </a:r>
            <a:endParaRPr sz="23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Server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Ubuntu Mono"/>
              <a:buChar char="–"/>
            </a:pPr>
            <a:r>
              <a:rPr lang="en-US" sz="2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sudo useradd -d /home/&lt;username&gt; -m &lt;UserName&gt;</a:t>
            </a:r>
            <a:endParaRPr sz="23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Ubuntu Mono"/>
              <a:buChar char="–"/>
            </a:pPr>
            <a:r>
              <a:rPr lang="en-US" sz="2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sudo passwd &lt;username&gt;</a:t>
            </a:r>
            <a:endParaRPr sz="23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Ubuntu Mono"/>
              <a:buChar char="–"/>
            </a:pPr>
            <a:r>
              <a:rPr lang="en-US" sz="2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cd /home/&lt;username&gt;</a:t>
            </a:r>
            <a:endParaRPr sz="23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Ubuntu Mono"/>
              <a:buChar char="–"/>
            </a:pPr>
            <a:r>
              <a:rPr lang="en-US" sz="2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sudo mkdir .ssh</a:t>
            </a:r>
            <a:endParaRPr sz="23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Ubuntu Mono"/>
              <a:buChar char="–"/>
            </a:pPr>
            <a:r>
              <a:rPr lang="en-US" sz="2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sudo chown -R &lt;username&gt; .ssh</a:t>
            </a:r>
            <a:endParaRPr sz="23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Ubuntu Mono"/>
              <a:buChar char="–"/>
            </a:pPr>
            <a:r>
              <a:rPr lang="en-US" sz="2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sudo chmod 700 .ssh</a:t>
            </a:r>
            <a:endParaRPr sz="23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–"/>
            </a:pPr>
            <a:r>
              <a:rPr lang="en-US" sz="2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ifconfig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(this will give you the IP address  of the server. Give this to your partner).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Ubuntu Mono"/>
              <a:buChar char="–"/>
            </a:pPr>
            <a:r>
              <a:rPr lang="en-US" sz="2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ps aux | grep ssh</a:t>
            </a:r>
            <a:endParaRPr sz="23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marR="0" lvl="2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This will give you the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or alternatively </a:t>
            </a:r>
            <a:r>
              <a:rPr lang="en-US" sz="2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pgrep -lf ssh </a:t>
            </a:r>
            <a:endParaRPr sz="23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>
            <a:spLocks noGrp="1"/>
          </p:cNvSpPr>
          <p:nvPr>
            <p:ph type="title"/>
          </p:nvPr>
        </p:nvSpPr>
        <p:spPr>
          <a:xfrm>
            <a:off x="545148" y="148175"/>
            <a:ext cx="7763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-1151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Account Administration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1"/>
          <p:cNvSpPr txBox="1">
            <a:spLocks noGrp="1"/>
          </p:cNvSpPr>
          <p:nvPr>
            <p:ph type="body" idx="1"/>
          </p:nvPr>
        </p:nvSpPr>
        <p:spPr>
          <a:xfrm>
            <a:off x="65425" y="947400"/>
            <a:ext cx="8940600" cy="57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Client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Password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login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ping server_ip_addr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(just to check if the server responds)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Ubuntu Mono"/>
              <a:buChar char="•"/>
            </a:pPr>
            <a: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ssh &lt;username&gt;@server_ip_addr</a:t>
            </a:r>
            <a:endParaRPr sz="20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Password-less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login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Ubuntu Mono"/>
              <a:buChar char="•"/>
            </a:pPr>
            <a: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ssh-keygen</a:t>
            </a:r>
            <a:endParaRPr sz="20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Ubuntu Mono"/>
              <a:buChar char="•"/>
            </a:pPr>
            <a: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ssh-copy-id -i &lt;username&gt;@server_ip_addr</a:t>
            </a:r>
            <a:endParaRPr sz="20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ssh &lt;username&gt;@server_ip_addr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(should not ask for login password)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Passphrase-less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login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Ubuntu Mono"/>
              <a:buChar char="•"/>
            </a:pPr>
            <a: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ssh-add</a:t>
            </a:r>
            <a:endParaRPr sz="20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ssh -X &lt;username&gt;@server_ip_addr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(should not ask for key’s passphrase)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X session forwarding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- running programs with GUI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Ubuntu Mono"/>
              <a:buChar char="•"/>
            </a:pPr>
            <a: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ssh -X &lt;UserName&gt;@server_ip_addr</a:t>
            </a:r>
            <a:endParaRPr sz="20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Ubuntu Mono"/>
              <a:buChar char="•"/>
            </a:pPr>
            <a: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xterm</a:t>
            </a:r>
            <a:endParaRPr sz="20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Ubuntu Mono"/>
              <a:buChar char="•"/>
            </a:pPr>
            <a: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firefox</a:t>
            </a:r>
            <a:endParaRPr sz="20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ctrTitle"/>
          </p:nvPr>
        </p:nvSpPr>
        <p:spPr>
          <a:xfrm>
            <a:off x="214325" y="1555425"/>
            <a:ext cx="8686200" cy="20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8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goo.gl/hTokZ1</a:t>
            </a:r>
            <a:endParaRPr sz="8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1"/>
          </p:nvPr>
        </p:nvSpPr>
        <p:spPr>
          <a:xfrm>
            <a:off x="1357025" y="4652150"/>
            <a:ext cx="64008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800"/>
              <a:t>Slides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545148" y="148175"/>
            <a:ext cx="7763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-1151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X session forwarding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2"/>
          <p:cNvSpPr txBox="1">
            <a:spLocks noGrp="1"/>
          </p:cNvSpPr>
          <p:nvPr>
            <p:ph type="body" idx="1"/>
          </p:nvPr>
        </p:nvSpPr>
        <p:spPr>
          <a:xfrm>
            <a:off x="65425" y="947400"/>
            <a:ext cx="8940600" cy="57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is the windowing system for GUI apps on linux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is a network-based system. It is based upon a network protocol such that a program can run on one computer but be displayed on another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i.e. you want to run such apps remotely, but the GUI should show up on the local machine</a:t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Windowing system forms the basis for most GUIs on UNIX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ssh -X </a:t>
            </a:r>
            <a:r>
              <a:rPr lang="en-US">
                <a:solidFill>
                  <a:srgbClr val="0000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username@ugrad.seas.ucla.edu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gedit 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gimp</a:t>
            </a:r>
            <a:r>
              <a:rPr lang="en-US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>
            <a:spLocks noGrp="1"/>
          </p:cNvSpPr>
          <p:nvPr>
            <p:ph type="title"/>
          </p:nvPr>
        </p:nvSpPr>
        <p:spPr>
          <a:xfrm>
            <a:off x="545148" y="148175"/>
            <a:ext cx="7763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-1151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Secure copy (scp)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3"/>
          <p:cNvSpPr txBox="1">
            <a:spLocks noGrp="1"/>
          </p:cNvSpPr>
          <p:nvPr>
            <p:ph type="body" idx="1"/>
          </p:nvPr>
        </p:nvSpPr>
        <p:spPr>
          <a:xfrm>
            <a:off x="0" y="947400"/>
            <a:ext cx="9209400" cy="57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secure shell (ssh)</a:t>
            </a:r>
            <a:b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transferring files between hosts in a secure way (encrypted)</a:t>
            </a:r>
            <a:b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Usage similar to cp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Ubuntu Mono"/>
              <a:buChar char="–"/>
            </a:pPr>
            <a:r>
              <a:rPr lang="en-US" sz="2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scp [source] [destination]</a:t>
            </a:r>
            <a:endParaRPr sz="26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Transferring to remote host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Ubuntu Mono"/>
              <a:buChar char="–"/>
            </a:pPr>
            <a: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scp /home/username/doc.txt </a:t>
            </a:r>
            <a:r>
              <a:rPr lang="en-US" sz="2000">
                <a:solidFill>
                  <a:srgbClr val="0000FF"/>
                </a:solidFill>
                <a:uFill>
                  <a:noFill/>
                </a:uFill>
                <a:latin typeface="Ubuntu Mono"/>
                <a:ea typeface="Ubuntu Mono"/>
                <a:cs typeface="Ubuntu Mono"/>
                <a:sym typeface="Ubuntu Mono"/>
                <a:hlinkClick r:id="rId3"/>
              </a:rPr>
              <a:t>username@ugrad.seas.ucla.edu</a:t>
            </a:r>
            <a: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:/home/user/docs</a:t>
            </a:r>
            <a:b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endParaRPr sz="20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–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Transferring from remote host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Ubuntu Mono"/>
              <a:buChar char="•"/>
            </a:pPr>
            <a: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scp </a:t>
            </a:r>
            <a:r>
              <a:rPr lang="en-US" sz="2000">
                <a:solidFill>
                  <a:srgbClr val="0000FF"/>
                </a:solidFill>
                <a:uFill>
                  <a:noFill/>
                </a:uFill>
                <a:latin typeface="Ubuntu Mono"/>
                <a:ea typeface="Ubuntu Mono"/>
                <a:cs typeface="Ubuntu Mono"/>
                <a:sym typeface="Ubuntu Mono"/>
                <a:hlinkClick r:id="rId3"/>
              </a:rPr>
              <a:t>username@ugrad.seas.ucla.edu</a:t>
            </a:r>
            <a:r>
              <a:rPr lang="en-US" sz="20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:/home/user/docs/foo.txt /home/username</a:t>
            </a:r>
            <a:endParaRPr sz="20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>
            <a:spLocks noGrp="1"/>
          </p:cNvSpPr>
          <p:nvPr>
            <p:ph type="title"/>
          </p:nvPr>
        </p:nvSpPr>
        <p:spPr>
          <a:xfrm>
            <a:off x="457200" y="-958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Digital signature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4"/>
          <p:cNvSpPr txBox="1">
            <a:spLocks noGrp="1"/>
          </p:cNvSpPr>
          <p:nvPr>
            <p:ph type="body" idx="1"/>
          </p:nvPr>
        </p:nvSpPr>
        <p:spPr>
          <a:xfrm>
            <a:off x="457200" y="1131750"/>
            <a:ext cx="8229600" cy="5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Protect </a:t>
            </a: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of the documents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Receiver received the document that the sender intended</a:t>
            </a:r>
            <a:br>
              <a:rPr lang="en-US" sz="2700">
                <a:latin typeface="Arial"/>
                <a:ea typeface="Arial"/>
                <a:cs typeface="Arial"/>
                <a:sym typeface="Arial"/>
              </a:rPr>
            </a:b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Digital signature is extra data attached to the document that can be used to check </a:t>
            </a: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tampering</a:t>
            </a:r>
            <a:br>
              <a:rPr lang="en-US" sz="2700" b="1">
                <a:latin typeface="Arial"/>
                <a:ea typeface="Arial"/>
                <a:cs typeface="Arial"/>
                <a:sym typeface="Arial"/>
              </a:rPr>
            </a:br>
            <a:endParaRPr sz="27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Message digest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Shorter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version of the document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Generated using </a:t>
            </a: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hashing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algorithms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Even a slight change in the original document will change the message digest with </a:t>
            </a: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high probability</a:t>
            </a:r>
            <a:endParaRPr sz="27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>
            <a:spLocks noGrp="1"/>
          </p:cNvSpPr>
          <p:nvPr>
            <p:ph type="title"/>
          </p:nvPr>
        </p:nvSpPr>
        <p:spPr>
          <a:xfrm>
            <a:off x="457200" y="-1720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Digital signature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5"/>
          <p:cNvSpPr txBox="1">
            <a:spLocks noGrp="1"/>
          </p:cNvSpPr>
          <p:nvPr>
            <p:ph type="body" idx="1"/>
          </p:nvPr>
        </p:nvSpPr>
        <p:spPr>
          <a:xfrm>
            <a:off x="47100" y="793750"/>
            <a:ext cx="92493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Verifies document integrity, but does it prove origin? and who is the Certificate Authority?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50" y="1428375"/>
            <a:ext cx="8432093" cy="5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>
            <a:spLocks noGrp="1"/>
          </p:cNvSpPr>
          <p:nvPr>
            <p:ph type="title"/>
          </p:nvPr>
        </p:nvSpPr>
        <p:spPr>
          <a:xfrm>
            <a:off x="3598250" y="-95825"/>
            <a:ext cx="54405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GNU privacy guard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6"/>
          <p:cNvSpPr txBox="1">
            <a:spLocks noGrp="1"/>
          </p:cNvSpPr>
          <p:nvPr>
            <p:ph type="body" idx="1"/>
          </p:nvPr>
        </p:nvSpPr>
        <p:spPr>
          <a:xfrm>
            <a:off x="0" y="113200"/>
            <a:ext cx="36633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&gt; gpg [option]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4" name="Google Shape;374;p56"/>
          <p:cNvGraphicFramePr/>
          <p:nvPr/>
        </p:nvGraphicFramePr>
        <p:xfrm>
          <a:off x="1193325" y="1097375"/>
          <a:ext cx="7239000" cy="5668950"/>
        </p:xfrm>
        <a:graphic>
          <a:graphicData uri="http://schemas.openxmlformats.org/drawingml/2006/table">
            <a:tbl>
              <a:tblPr>
                <a:noFill/>
                <a:tableStyleId>{E7C1C58D-8614-41A7-8619-166E97D5EFDE}</a:tableStyleId>
              </a:tblPr>
              <a:tblGrid>
                <a:gridCol w="2965300"/>
                <a:gridCol w="42737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--gen key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generating new keys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--armor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ASCII format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--export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exporting public key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--import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import public key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--detach-sign 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creates a file with just the signature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--verify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verify signature with a public key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--encrypt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encrypt document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--decrypt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decrypt document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--list-keys 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list all keys in the keyring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--send-keys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register key with a public server/-keyserver option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--search-keys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search for someone’s key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Authentication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Password-based authentication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for password on remote server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username specified exists and remote password for it is correct then the system lets you in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Key-based authentication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a key pair on the client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the public key to the server (~/.ssh/authorized_keys)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authenticates client if it can demonstrate that it has the private key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private key can be protected with a passphrase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you ssh to a host, you will be asked for the passphrase (inconvenient!)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ssh-agent (passphrase-less ssh)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used with OpenSSH that provides a secure way of storing the private key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ssh-add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prompts user for the passphrase once and adds it to the list maintained by </a:t>
            </a:r>
            <a:r>
              <a:rPr lang="en-US" sz="29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ssh-agent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passphrase is added to </a:t>
            </a:r>
            <a:r>
              <a:rPr lang="en-US" sz="29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ssh-agent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user will not be prompted for it again when using SSH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OpenSSH will talk to the local ssh-agent daemon and retrieve the private key from it automatically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6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Securely login to each others’ computers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ssh (OpenSSH)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key-based authentication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key pairs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logins convenient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your passphrase once and be able to use ssh to connect to any other host without typing any passwords or passphrases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port forwarding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 command on a remote host that displays on your host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Environment Setup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 have openssh-server and openssh-client installed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dpkg --get-selections | grep openssh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output: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openssh-server	install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openssh-client	install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apt-get install openssh-server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apt-get install openssh-client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Steps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6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public and private keys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ssh-keygen</a:t>
            </a: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(by default saved to ~/.ssh/is_rsa and id_rsa.pub) – don’t change the default location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account for the client on the server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useradd –d /home/&lt;homedir_name&gt; –m &lt;username&gt; </a:t>
            </a:r>
            <a:endParaRPr sz="182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passwd &lt;username&gt;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.ssh directory for new user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/home/&lt;homedir_name&gt;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mkdir .ssh</a:t>
            </a:r>
            <a:endParaRPr sz="182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ownership and permission on .ssh directory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chown –R username .ssh</a:t>
            </a:r>
            <a:endParaRPr sz="182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chmod 700 .ssh</a:t>
            </a:r>
            <a:endParaRPr sz="182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Optional: disable password-based authentication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emcas /etc/ssh/sshd_config</a:t>
            </a:r>
            <a:endParaRPr sz="182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00200" marR="0" lvl="3" indent="-22860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29"/>
              <a:buFont typeface="Arial"/>
              <a:buChar char="–"/>
            </a:pPr>
            <a:r>
              <a:rPr lang="en-US" sz="20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PasswordAuthentication option to no</a:t>
            </a:r>
            <a:endParaRPr sz="31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457200" y="-1063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Announcements</a:t>
            </a:r>
            <a:endParaRPr sz="400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97275" y="914400"/>
            <a:ext cx="8937300" cy="60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/>
              <a:t>Student presentations today:</a:t>
            </a:r>
            <a:endParaRPr sz="2700"/>
          </a:p>
          <a:p>
            <a: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700"/>
              <a:buChar char="–"/>
            </a:pPr>
            <a:r>
              <a:rPr lang="en-US" sz="2700">
                <a:solidFill>
                  <a:srgbClr val="0000FF"/>
                </a:solidFill>
                <a:highlight>
                  <a:srgbClr val="FFFFFF"/>
                </a:highlight>
              </a:rPr>
              <a:t>Google DeepMind's AlphaGo Program defeats European Champion in Go</a:t>
            </a:r>
            <a:endParaRPr sz="27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Char char="–"/>
            </a:pPr>
            <a:r>
              <a:rPr lang="en-US" sz="2700">
                <a:solidFill>
                  <a:srgbClr val="9900FF"/>
                </a:solidFill>
                <a:highlight>
                  <a:srgbClr val="FFFFFF"/>
                </a:highlight>
              </a:rPr>
              <a:t>Robots Learn by Watching “How To” Videos</a:t>
            </a:r>
            <a:r>
              <a:rPr lang="en-US" sz="3000">
                <a:solidFill>
                  <a:srgbClr val="9900FF"/>
                </a:solidFill>
                <a:highlight>
                  <a:srgbClr val="FFFFFF"/>
                </a:highlight>
              </a:rPr>
              <a:t/>
            </a:r>
            <a:br>
              <a:rPr lang="en-US" sz="3000">
                <a:solidFill>
                  <a:srgbClr val="9900FF"/>
                </a:solidFill>
                <a:highlight>
                  <a:srgbClr val="FFFFFF"/>
                </a:highlight>
              </a:rPr>
            </a:br>
            <a:endParaRPr sz="300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web.cs.ucla.edu/classes/winter16/cs35L/assign/assign10.html</a:t>
            </a:r>
            <a:r>
              <a:rPr lang="en-US" sz="2100">
                <a:solidFill>
                  <a:srgbClr val="99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100">
                <a:solidFill>
                  <a:srgbClr val="99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2100">
              <a:solidFill>
                <a:srgbClr val="99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2700"/>
              <a:buChar char="•"/>
            </a:pPr>
            <a:r>
              <a:rPr lang="en-US" sz="2700">
                <a:solidFill>
                  <a:srgbClr val="333333"/>
                </a:solidFill>
                <a:highlight>
                  <a:srgbClr val="FFFFFF"/>
                </a:highlight>
              </a:rPr>
              <a:t>Next week:</a:t>
            </a:r>
            <a:endParaRPr sz="2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Char char="–"/>
            </a:pPr>
            <a:r>
              <a:rPr lang="en-US" sz="2700"/>
              <a:t>Write your topic </a:t>
            </a:r>
            <a:r>
              <a:rPr lang="en-US" sz="2700" u="sng">
                <a:solidFill>
                  <a:schemeClr val="hlink"/>
                </a:solidFill>
                <a:hlinkClick r:id="rId4"/>
              </a:rPr>
              <a:t>here</a:t>
            </a:r>
            <a:endParaRPr sz="2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Char char="–"/>
            </a:pPr>
            <a:r>
              <a:rPr lang="en-US" sz="2700">
                <a:solidFill>
                  <a:srgbClr val="333333"/>
                </a:solidFill>
                <a:highlight>
                  <a:srgbClr val="FFFFFF"/>
                </a:highlight>
              </a:rPr>
              <a:t>Not registering you topic beforehand may result in rescheduling of your presentation</a:t>
            </a:r>
            <a:endParaRPr sz="2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For reference on presentation, grading, please refer to this </a:t>
            </a:r>
            <a:r>
              <a:rPr lang="en-US" sz="2700" u="sng">
                <a:solidFill>
                  <a:schemeClr val="hlink"/>
                </a:solidFill>
                <a:hlinkClick r:id="rId5"/>
              </a:rPr>
              <a:t>rubric</a:t>
            </a:r>
            <a:r>
              <a:rPr lang="en-US" sz="2700"/>
              <a:t>.</a:t>
            </a:r>
            <a:endParaRPr sz="27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3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Steps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lang="en-US" sz="240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public and private keys</a:t>
            </a:r>
            <a:endParaRPr/>
          </a:p>
          <a:p>
            <a:pPr marL="1600200" marR="0" lvl="3" indent="-2286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ssh-keygen</a:t>
            </a:r>
            <a:endParaRPr sz="2035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lang="en-US" sz="240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your public key to the server for key-based authentication (~/.ssh/authorized_keys)</a:t>
            </a:r>
            <a:endParaRPr/>
          </a:p>
          <a:p>
            <a:pPr marL="1600200" marR="0" lvl="3" indent="-2286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ssh-copy-id –i UserName@server_ip_addr</a:t>
            </a:r>
            <a:endParaRPr sz="2035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lang="en-US" sz="240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private key to authentication agent (ssh-agent)</a:t>
            </a:r>
            <a:endParaRPr sz="2405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00200" marR="0" lvl="3" indent="-2286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ssh-add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lang="en-US" sz="240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 to server</a:t>
            </a:r>
            <a:endParaRPr/>
          </a:p>
          <a:p>
            <a:pPr marL="1600200" marR="0" lvl="3" indent="-2286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 UserName@server_ip_addr</a:t>
            </a:r>
            <a:endParaRPr sz="2035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00200" marR="0" lvl="3" indent="-2286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 –X UserName@server_ip_addr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(X11 session forwarding)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lang="en-US" sz="240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a command on the remote host</a:t>
            </a:r>
            <a:endParaRPr/>
          </a:p>
          <a:p>
            <a:pPr marL="1600200" marR="0" lvl="3" indent="-2286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xterm</a:t>
            </a: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gedit</a:t>
            </a: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firefox</a:t>
            </a: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Check IP Addresses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ifconfig</a:t>
            </a:r>
            <a:endParaRPr sz="3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or display the current network interface configuration information (IP address, etc.)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ping &lt;ip_addr&gt;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acket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ternet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roper)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the reachability of a host on an IP network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round-trip time for messages sent from a source to a destination computer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$ ping 192.168.0.1, $ ping google.com  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424" name="Google Shape;424;p64"/>
          <p:cNvSpPr txBox="1">
            <a:spLocks noGrp="1"/>
          </p:cNvSpPr>
          <p:nvPr>
            <p:ph type="body" idx="1"/>
          </p:nvPr>
        </p:nvSpPr>
        <p:spPr>
          <a:xfrm>
            <a:off x="523275" y="23319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3"/>
              </a:rPr>
              <a:t>web.cs.ucla.edu/classes/winter16/cs35L/assign/assign6.html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Homework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421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457200" y="-958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Digital signature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>
            <a:off x="457200" y="1131750"/>
            <a:ext cx="8229600" cy="55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An electronic stamp\seal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Digital signature is extra data attached to the document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Can be used to check </a:t>
            </a: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tampering</a:t>
            </a:r>
            <a:endParaRPr sz="27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Ensures </a:t>
            </a: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of the documents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Receiver received the document that the sender intended</a:t>
            </a:r>
            <a:endParaRPr sz="27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Message digest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Shorter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version of the document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Generated using </a:t>
            </a: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hashing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algorithms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Even a slight change in the original document will change the message digest with </a:t>
            </a: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high probability</a:t>
            </a:r>
            <a:endParaRPr sz="2700" b="1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961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for Generating a Digital Signature</a:t>
            </a:r>
            <a:endParaRPr sz="3959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AutoNum type="arabicParenR"/>
            </a:pPr>
            <a:r>
              <a:rPr lang="en-US"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a </a:t>
            </a:r>
            <a:r>
              <a:rPr lang="en-US" sz="2402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Digest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</a:pPr>
            <a:r>
              <a:rPr lang="en-US"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message digest is generated using a set of hashing algorithms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</a:pPr>
            <a:r>
              <a:rPr lang="en-US"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message digest is a 'summary' of the message we are going to transmit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</a:pPr>
            <a:r>
              <a:rPr lang="en-US"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the slightest change in the message produces a different digest</a:t>
            </a:r>
            <a:endParaRPr sz="2402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AutoNum type="arabicParenR"/>
            </a:pPr>
            <a:r>
              <a:rPr lang="en-US"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Digital Signature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</a:pPr>
            <a:r>
              <a:rPr lang="en-US"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message digest is encrypted using the sender's </a:t>
            </a:r>
            <a:r>
              <a:rPr lang="en-US" sz="2402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US"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key. The resulting encrypted message digest is the </a:t>
            </a:r>
            <a:r>
              <a:rPr lang="en-US" sz="2402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signature</a:t>
            </a:r>
            <a:endParaRPr sz="240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AutoNum type="arabicParenR"/>
            </a:pPr>
            <a:r>
              <a:rPr lang="en-US"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Attach digital signature to message and send to receiver</a:t>
            </a:r>
            <a:endParaRPr/>
          </a:p>
          <a:p>
            <a:pPr marL="514350" marR="0" lvl="0" indent="-3568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647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for Generating a Digital Signature</a:t>
            </a:r>
            <a:endParaRPr sz="3959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RECEIVER: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Recover the 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Digest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 the digital signature using the sender’s public key to obtain the message digest generated by the sender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the Message Digest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same message digest algorithm used by the sender to generate a message digest of the received message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digests (the one sent by the sender as a digital signature, and the one generated by the receiver)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they are not 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exactly the same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=&gt; the message has been tampered with by a third party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be sure that the digital signature was sent by the sender (and not by a malicious user) because 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 sender's public key can decrypt the digital signature and that public key is proven to be the sender’s through the certificate. If decrypting using the public key renders a faulty message digest, this means that either the message or the message digest are not exactly what the sender sent.</a:t>
            </a:r>
            <a:endParaRPr/>
          </a:p>
          <a:p>
            <a:pPr marL="514350" marR="0" lvl="0" indent="-463550" algn="l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838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>
            <a:spLocks noGrp="1"/>
          </p:cNvSpPr>
          <p:nvPr>
            <p:ph type="title"/>
          </p:nvPr>
        </p:nvSpPr>
        <p:spPr>
          <a:xfrm>
            <a:off x="457200" y="-1720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Digital signature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3"/>
          <p:cNvSpPr txBox="1">
            <a:spLocks noGrp="1"/>
          </p:cNvSpPr>
          <p:nvPr>
            <p:ph type="body" idx="1"/>
          </p:nvPr>
        </p:nvSpPr>
        <p:spPr>
          <a:xfrm>
            <a:off x="47100" y="793750"/>
            <a:ext cx="92493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Verifies document integrity, but does it prove origin? and who is the Certificate Authority?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50" y="1428375"/>
            <a:ext cx="8432093" cy="542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395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title"/>
          </p:nvPr>
        </p:nvSpPr>
        <p:spPr>
          <a:xfrm>
            <a:off x="3598250" y="-95825"/>
            <a:ext cx="54405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GNU privacy guard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4"/>
          <p:cNvSpPr txBox="1">
            <a:spLocks noGrp="1"/>
          </p:cNvSpPr>
          <p:nvPr>
            <p:ph type="body" idx="1"/>
          </p:nvPr>
        </p:nvSpPr>
        <p:spPr>
          <a:xfrm>
            <a:off x="0" y="113200"/>
            <a:ext cx="36633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&gt; gpg [option]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44"/>
          <p:cNvGraphicFramePr/>
          <p:nvPr/>
        </p:nvGraphicFramePr>
        <p:xfrm>
          <a:off x="1193325" y="1097375"/>
          <a:ext cx="7239000" cy="5668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65300"/>
                <a:gridCol w="42737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--gen key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generating new keys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--armor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ASCII format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--export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exporting public key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--import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import public key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--detach-sign 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creates a file with just the signature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--verify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verify signature with a public key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--encrypt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encrypt document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--decrypt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decrypt document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--list-keys 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list all keys in the keyring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--send-keys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register key with a public server/-keyserver option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--search-keys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search for someone’s key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780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6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2 questions in the file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hw.txt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a key pair with the GNU Privacy Guard’s commands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lang="en-US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7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gpg --gen-key </a:t>
            </a:r>
            <a:r>
              <a:rPr lang="en-US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(choose default options)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public key, in ASCII format, into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hw-pubkey.asc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lang="en-US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7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gpg --armor --output hw-pubkey.asc --export ‘Your Name’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tarball of the above files +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log.txt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zip it with gzip to produce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hw.tar.gz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lang="en-US" sz="17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tar –cf hw.tar &lt;files&gt;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lang="en-US" sz="17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gzip hw.tar </a:t>
            </a:r>
            <a:r>
              <a:rPr lang="en-US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creates hw.tar.gz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private key you created to make a detached clear signature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hw.tar.gz.sig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hw.tar.gz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lang="en-US" sz="17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gpg --armor --output hw.tar.gz.sig --detach-sign hw.tar.gz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given commands to verify signature and file formatting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lang="en-US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can be found at the end of the assignment spec  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01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SSH - Secure Shell</a:t>
            </a:r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/>
              <a:t>6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6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Securely login to each others’ computers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ssh (OpenSSH)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key-based authentication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key pairs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logins convenient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your passphrase once and be able to use ssh to connect to any other host without typing any passwords or passphrases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port forwarding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 command on a remote host that displays on your host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7282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Environment Setup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 have openssh-server and openssh-client installed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dpkg --get-selections | grep openssh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output: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openssh-server	install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openssh-client	install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apt-get install openssh-server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apt-get install openssh-client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4482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Authentication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Password-based authentication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for password on remote server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username specified exists and remote password for it is correct then the system lets you in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Key-based authentication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a key pair on the client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the public key to the server (~/.ssh/authorized_keys)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authenticates client if it can demonstrate that it has the private key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private key can be protected with a passphrase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you ssh to a host, you will be asked for the passphrase (inconvenient!)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5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ssh-agent (passphrase-less ssh)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used with OpenSSH that provides a secure way of storing the private key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ssh-add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prompts user for the passphrase once and adds it to the list maintained by </a:t>
            </a:r>
            <a:r>
              <a:rPr lang="en-US" sz="29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ssh-agent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passphrase is added to </a:t>
            </a:r>
            <a:r>
              <a:rPr lang="en-US" sz="29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ssh-agent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user will not be prompted for it again when using SSH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OpenSSH will talk to the local ssh-agent daemon and retrieve the private key from it automatically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14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Steps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public and private keys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ssh-keygen</a:t>
            </a: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(by default saved to ~/.ssh/is_rsa and id_rsa.pub) – don’t change the default location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account for the client on the server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useradd –d /home/&lt;homedir_name&gt; –m &lt;username&gt; </a:t>
            </a:r>
            <a:endParaRPr sz="182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passwd &lt;username&gt;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.ssh directory for new user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/home/&lt;homedir_name&gt;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mkdir .ssh</a:t>
            </a:r>
            <a:endParaRPr sz="182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ownership and permission on .ssh directory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chown –R username .ssh</a:t>
            </a:r>
            <a:endParaRPr sz="182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chmod 700 .ssh</a:t>
            </a:r>
            <a:endParaRPr sz="182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Optional: disable password-based authentication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–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sz="182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emcas /etc/ssh/sshd_config</a:t>
            </a:r>
            <a:endParaRPr sz="182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00200" marR="0" lvl="3" indent="-22860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29"/>
              <a:buFont typeface="Arial"/>
              <a:buChar char="–"/>
            </a:pPr>
            <a:r>
              <a:rPr lang="en-US" sz="20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PasswordAuthentication option to no</a:t>
            </a:r>
            <a:endParaRPr sz="31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765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Steps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lang="en-US" sz="240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public and private keys</a:t>
            </a:r>
            <a:endParaRPr/>
          </a:p>
          <a:p>
            <a:pPr marL="1600200" marR="0" lvl="3" indent="-2286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ssh-keygen</a:t>
            </a:r>
            <a:endParaRPr sz="2035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lang="en-US" sz="240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your public key to the server for key-based authentication (~/.ssh/authorized_keys)</a:t>
            </a:r>
            <a:endParaRPr/>
          </a:p>
          <a:p>
            <a:pPr marL="1600200" marR="0" lvl="3" indent="-2286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ssh-copy-id –i UserName@server_ip_addr</a:t>
            </a:r>
            <a:endParaRPr sz="2035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lang="en-US" sz="240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private key to authentication agent (ssh-agent)</a:t>
            </a:r>
            <a:endParaRPr sz="2405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00200" marR="0" lvl="3" indent="-2286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ssh-add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lang="en-US" sz="240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 to server</a:t>
            </a:r>
            <a:endParaRPr/>
          </a:p>
          <a:p>
            <a:pPr marL="1600200" marR="0" lvl="3" indent="-2286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 UserName@server_ip_addr</a:t>
            </a:r>
            <a:endParaRPr sz="2035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00200" marR="0" lvl="3" indent="-2286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 –X UserName@server_ip_addr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(X11 session forwarding)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lang="en-US" sz="240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a command on the remote host</a:t>
            </a:r>
            <a:endParaRPr/>
          </a:p>
          <a:p>
            <a:pPr marL="1600200" marR="0" lvl="3" indent="-2286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xterm</a:t>
            </a: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gedit</a:t>
            </a: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$ </a:t>
            </a:r>
            <a:r>
              <a:rPr lang="en-US" sz="203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firefox</a:t>
            </a:r>
            <a:r>
              <a:rPr lang="en-US" sz="20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4243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Check IP Addresses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ifconfig</a:t>
            </a:r>
            <a:endParaRPr sz="3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or display the current network interface configuration information (IP address, etc.)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ping &lt;ip_addr&gt;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acket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ternet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roper)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the reachability of a host on an IP network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round-trip time for messages sent from a source to a destination computer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$ ping 192.168.0.1, $ ping google.com  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7398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331" name="Google Shape;331;p53"/>
          <p:cNvSpPr txBox="1">
            <a:spLocks noGrp="1"/>
          </p:cNvSpPr>
          <p:nvPr>
            <p:ph type="body" idx="1"/>
          </p:nvPr>
        </p:nvSpPr>
        <p:spPr>
          <a:xfrm>
            <a:off x="523275" y="23319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3"/>
              </a:rPr>
              <a:t>web.cs.ucla.edu/classes/winter16/cs35L/assign/assign6.html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25649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Over the Internet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 of guarantees do we want?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Confidentiality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secrecy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integrity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consistency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confirmation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Authorization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access rights to resources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2342413" y="148178"/>
            <a:ext cx="4121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-1151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Cryptography</a:t>
            </a:r>
            <a:endParaRPr sz="3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8"/>
          <p:cNvSpPr txBox="1">
            <a:spLocks noGrp="1"/>
          </p:cNvSpPr>
          <p:nvPr>
            <p:ph type="body" idx="1"/>
          </p:nvPr>
        </p:nvSpPr>
        <p:spPr>
          <a:xfrm>
            <a:off x="288175" y="64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Plaintext - actual message</a:t>
            </a:r>
            <a:endParaRPr sz="2800"/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Ciphertext - encrypted message (unreadable gibberish) </a:t>
            </a:r>
            <a:endParaRPr sz="2800"/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Encryption - converting from plaintext to ciphertext </a:t>
            </a:r>
            <a:endParaRPr sz="2800"/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Decryption - converting from ciphertext to plaintext</a:t>
            </a:r>
            <a:endParaRPr sz="2800"/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Secret key</a:t>
            </a:r>
            <a:endParaRPr sz="280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part of the mathematical function used to encrypt\decrypt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Good key makes it hard to get back plaintext from ciphertext</a:t>
            </a:r>
            <a:endParaRPr/>
          </a:p>
        </p:txBody>
      </p:sp>
      <p:sp>
        <p:nvSpPr>
          <p:cNvPr id="237" name="Google Shape;237;p38"/>
          <p:cNvSpPr/>
          <p:nvPr/>
        </p:nvSpPr>
        <p:spPr>
          <a:xfrm>
            <a:off x="2333251" y="4888669"/>
            <a:ext cx="4477500" cy="157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2505963" y="442578"/>
            <a:ext cx="4121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516" marR="0" lvl="0" indent="-1151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9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Symmetric-key Encrption</a:t>
            </a:r>
            <a:endParaRPr sz="290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541270" y="1320932"/>
            <a:ext cx="75300" cy="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4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 txBox="1"/>
          <p:nvPr/>
        </p:nvSpPr>
        <p:spPr>
          <a:xfrm>
            <a:off x="829179" y="1283603"/>
            <a:ext cx="33939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secret key used for encryption and decryption</a:t>
            </a:r>
            <a:endParaRPr sz="113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541270" y="1644542"/>
            <a:ext cx="75300" cy="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4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829180" y="1606062"/>
            <a:ext cx="28623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lang="en-US" sz="11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Data Encryption Standard (</a:t>
            </a:r>
            <a:r>
              <a:rPr lang="en-US" sz="113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</a:t>
            </a:r>
            <a:r>
              <a:rPr lang="en-US" sz="11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3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541270" y="1967001"/>
            <a:ext cx="75300" cy="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4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829179" y="1929672"/>
            <a:ext cx="11073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Caesar's cipher</a:t>
            </a:r>
            <a:endParaRPr sz="113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925916" y="2270653"/>
            <a:ext cx="84000" cy="1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8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1213826" y="2252130"/>
            <a:ext cx="24183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the alphabet to a shifted version</a:t>
            </a:r>
            <a:endParaRPr sz="113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1341658" y="2581975"/>
            <a:ext cx="75300" cy="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4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1571408" y="2480057"/>
            <a:ext cx="26049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4607" lvl="0" indent="-1151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ABCDEFGHIJKLMNOPQRSTUVWXYZ DEFGHIJKLMNOPQRSTUVWXYZABC</a:t>
            </a:r>
            <a:endParaRPr sz="113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1341658" y="2841094"/>
            <a:ext cx="75300" cy="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4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925916" y="3080254"/>
            <a:ext cx="84000" cy="1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8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1135514" y="2968685"/>
            <a:ext cx="30396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4607" lvl="0" indent="-11516" algn="l" rtl="0">
              <a:lnSpc>
                <a:spcPct val="16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Plaintext – SECRET.	Ciphertext – VHFUHW Key is 3 (number of shifts of the alphabet)</a:t>
            </a:r>
            <a:endParaRPr sz="113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9"/>
          <p:cNvSpPr txBox="1"/>
          <p:nvPr/>
        </p:nvSpPr>
        <p:spPr>
          <a:xfrm>
            <a:off x="925916" y="3371618"/>
            <a:ext cx="84000" cy="1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8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541270" y="3682940"/>
            <a:ext cx="75300" cy="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4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829179" y="3644460"/>
            <a:ext cx="19746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distribution </a:t>
            </a:r>
            <a:r>
              <a:rPr lang="en-US" sz="11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problem</a:t>
            </a:r>
            <a:endParaRPr sz="113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925916" y="3986593"/>
            <a:ext cx="84000" cy="1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8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1168336" y="3930543"/>
            <a:ext cx="4147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4607" lvl="0" indent="-11516" algn="l" rtl="0">
              <a:lnSpc>
                <a:spcPct val="16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secret key has to be delivered in a safe way to the recipient Chance of key being compromised</a:t>
            </a:r>
            <a:endParaRPr sz="113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925916" y="4276805"/>
            <a:ext cx="84000" cy="1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8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9"/>
          <p:cNvSpPr/>
          <p:nvPr/>
        </p:nvSpPr>
        <p:spPr>
          <a:xfrm>
            <a:off x="2321701" y="4550694"/>
            <a:ext cx="4477500" cy="157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3854530" y="6336847"/>
            <a:ext cx="14292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gpgtools.org</a:t>
            </a:r>
            <a:endParaRPr sz="9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9"/>
          <p:cNvSpPr/>
          <p:nvPr/>
        </p:nvSpPr>
        <p:spPr>
          <a:xfrm>
            <a:off x="5816920" y="2154138"/>
            <a:ext cx="2763900" cy="1165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6466444" y="3562554"/>
            <a:ext cx="12696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516" marR="0" lvl="0" indent="-1151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wikipedia</a:t>
            </a:r>
            <a:endParaRPr sz="9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54625" y="-106350"/>
            <a:ext cx="883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b="1"/>
              <a:t>Public-Key Encryption (Asymmetric)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457200" y="12749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Uses a pair of keys for encryption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Public Key - published and well known to everyone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Private - Secret key known only to the owner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Encryption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public key to encrypt messages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Anyone can encrypt message, but they cannot decrypt the ciphertext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Decryption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private key to decrypt messages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 what scheme is this encryption useful?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54625" y="-106350"/>
            <a:ext cx="883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b="1"/>
              <a:t>Public-Key Encryption (Asymmetric)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152400" y="1165950"/>
            <a:ext cx="4154400" cy="5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/>
              <a:t>Example: RSA (Rivest, Shamir &amp; Adelman)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/>
              <a:t>Property used: Difficulty of factoring large integers to prime numbers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/>
              <a:t>N= p * q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/>
              <a:t>M is a large integer.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/>
              <a:t>p,q are prime numbers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/>
              <a:t>N is part of the public key</a:t>
            </a:r>
            <a:br>
              <a:rPr lang="en-US" sz="2500"/>
            </a:br>
            <a:endParaRPr sz="2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en.wikipedia.org/wiki/RSA_Factoring_Challenge</a:t>
            </a:r>
            <a:r>
              <a:rPr lang="en-US" sz="2500"/>
              <a:t/>
            </a:r>
            <a:br>
              <a:rPr lang="en-US" sz="2500"/>
            </a:br>
            <a:endParaRPr sz="2500"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625" y="1785925"/>
            <a:ext cx="5055375" cy="35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</Words>
  <Application>Microsoft Office PowerPoint</Application>
  <PresentationFormat>On-screen Show (4:3)</PresentationFormat>
  <Paragraphs>444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新細明體</vt:lpstr>
      <vt:lpstr>Courier New</vt:lpstr>
      <vt:lpstr>Ubuntu Mono</vt:lpstr>
      <vt:lpstr>Calibri</vt:lpstr>
      <vt:lpstr>Consolas</vt:lpstr>
      <vt:lpstr>Default Design</vt:lpstr>
      <vt:lpstr>Default Design</vt:lpstr>
      <vt:lpstr>Default Design</vt:lpstr>
      <vt:lpstr>Office Theme</vt:lpstr>
      <vt:lpstr>CS 35L</vt:lpstr>
      <vt:lpstr> goo.gl/hTokZ1 </vt:lpstr>
      <vt:lpstr>Announcements</vt:lpstr>
      <vt:lpstr>SSH - Secure Shell</vt:lpstr>
      <vt:lpstr>Communication Over the Internet</vt:lpstr>
      <vt:lpstr>Cryptography</vt:lpstr>
      <vt:lpstr>Symmetric-key Encrption</vt:lpstr>
      <vt:lpstr>Public-Key Encryption (Asymmetric)</vt:lpstr>
      <vt:lpstr>Public-Key Encryption (Asymmetric)</vt:lpstr>
      <vt:lpstr>Encryption Types Comparison</vt:lpstr>
      <vt:lpstr>Secure Shell (SSH)</vt:lpstr>
      <vt:lpstr>What is SSH?</vt:lpstr>
      <vt:lpstr>Session Encryption</vt:lpstr>
      <vt:lpstr>High-Level SSH Protocol</vt:lpstr>
      <vt:lpstr>Secure Shell (SSH) - Client Authentication</vt:lpstr>
      <vt:lpstr>Secure Shell (SSH) - Client Authentication</vt:lpstr>
      <vt:lpstr>Secure Shell (SSH) - Client Authentication</vt:lpstr>
      <vt:lpstr>Account Administration</vt:lpstr>
      <vt:lpstr>Account Administration</vt:lpstr>
      <vt:lpstr>X session forwarding</vt:lpstr>
      <vt:lpstr>Secure copy (scp)</vt:lpstr>
      <vt:lpstr>Digital signature</vt:lpstr>
      <vt:lpstr>Digital signature</vt:lpstr>
      <vt:lpstr>GNU privacy guard</vt:lpstr>
      <vt:lpstr>Client Authentication</vt:lpstr>
      <vt:lpstr>ssh-agent (passphrase-less ssh)</vt:lpstr>
      <vt:lpstr>Lab 6</vt:lpstr>
      <vt:lpstr>Lab Environment Setup</vt:lpstr>
      <vt:lpstr>Server Steps</vt:lpstr>
      <vt:lpstr>Client Steps</vt:lpstr>
      <vt:lpstr>How to Check IP Addresses</vt:lpstr>
      <vt:lpstr>Lab</vt:lpstr>
      <vt:lpstr>Homework</vt:lpstr>
      <vt:lpstr>Digital signature</vt:lpstr>
      <vt:lpstr>Steps for Generating a Digital Signature</vt:lpstr>
      <vt:lpstr>Steps for Generating a Digital Signature</vt:lpstr>
      <vt:lpstr>Digital signature</vt:lpstr>
      <vt:lpstr>GNU privacy guard</vt:lpstr>
      <vt:lpstr>Homework 6</vt:lpstr>
      <vt:lpstr>Lab 6</vt:lpstr>
      <vt:lpstr>Lab Environment Setup</vt:lpstr>
      <vt:lpstr>Client Authentication</vt:lpstr>
      <vt:lpstr>ssh-agent (passphrase-less ssh)</vt:lpstr>
      <vt:lpstr>Server Steps</vt:lpstr>
      <vt:lpstr>Client Steps</vt:lpstr>
      <vt:lpstr>How to Check IP Addresses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</dc:title>
  <cp:lastModifiedBy>kumokay</cp:lastModifiedBy>
  <cp:revision>1</cp:revision>
  <dcterms:modified xsi:type="dcterms:W3CDTF">2018-11-27T09:11:13Z</dcterms:modified>
</cp:coreProperties>
</file>