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294" r:id="rId5"/>
    <p:sldId id="2302" r:id="rId6"/>
    <p:sldId id="2321" r:id="rId7"/>
    <p:sldId id="2322" r:id="rId8"/>
    <p:sldId id="2323" r:id="rId9"/>
    <p:sldId id="2320" r:id="rId10"/>
    <p:sldId id="2319" r:id="rId11"/>
  </p:sldIdLst>
  <p:sldSz cx="12192000" cy="6858000"/>
  <p:notesSz cx="9144000" cy="6858000"/>
  <p:custDataLst>
    <p:tags r:id="rId14"/>
  </p:custDataLst>
  <p:defaultTextStyle>
    <a:defPPr>
      <a:defRPr lang="ar-SA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FE746FA-A324-466A-8129-585E6C4695FB}">
          <p14:sldIdLst>
            <p14:sldId id="2294"/>
            <p14:sldId id="2302"/>
            <p14:sldId id="2321"/>
            <p14:sldId id="2322"/>
            <p14:sldId id="2323"/>
            <p14:sldId id="2320"/>
            <p14:sldId id="231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ulaiman Khaled ALFulayj" initials="SKA" lastIdx="1" clrIdx="0"/>
  <p:cmAuthor id="1" name="ِABDULLAH almajeede" initials="ِABDULLAH" lastIdx="0" clrIdx="1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65AF"/>
    <a:srgbClr val="001F60"/>
    <a:srgbClr val="90298D"/>
    <a:srgbClr val="4AC7F4"/>
    <a:srgbClr val="CCCDCE"/>
    <a:srgbClr val="3A336B"/>
    <a:srgbClr val="FFFFFF"/>
    <a:srgbClr val="7F7F7F"/>
    <a:srgbClr val="21994F"/>
    <a:srgbClr val="88CB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937" autoAdjust="0"/>
    <p:restoredTop sz="74255" autoAdjust="0"/>
  </p:normalViewPr>
  <p:slideViewPr>
    <p:cSldViewPr snapToGrid="0">
      <p:cViewPr varScale="1">
        <p:scale>
          <a:sx n="115" d="100"/>
          <a:sy n="115" d="100"/>
        </p:scale>
        <p:origin x="942" y="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6" d="100"/>
          <a:sy n="76" d="100"/>
        </p:scale>
        <p:origin x="-1908" y="-90"/>
      </p:cViewPr>
      <p:guideLst>
        <p:guide orient="horz" pos="2160"/>
        <p:guide pos="28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518160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ar-S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1588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F49D1ADD-58D3-43D6-B257-2F064F60D550}" type="datetimeFigureOut">
              <a:rPr lang="ar-SA" smtClean="0"/>
              <a:t>09/01/1441</a:t>
            </a:fld>
            <a:endParaRPr lang="ar-S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518160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ar-S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1588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8EFC504D-4EEE-4E2D-B65B-3AD038B11C9D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40528535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518160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ar-S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3D2B694D-27BC-4BF2-B718-6472658D0ACB}" type="datetimeFigureOut">
              <a:rPr lang="ar-SA" smtClean="0"/>
              <a:t>09/01/1441</a:t>
            </a:fld>
            <a:endParaRPr lang="ar-S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ar-S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518160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E3D14360-C829-4ADF-8079-8FF898617119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9824255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pt-BR" b="1" dirty="0" smtClean="0"/>
              <a:t>Peace be upon you...</a:t>
            </a:r>
            <a:endParaRPr lang="ar-SA" dirty="0"/>
          </a:p>
          <a:p>
            <a:pPr marL="171450" indent="-171450" algn="l" rtl="0">
              <a:buFont typeface="Arial" panose="020B0604020202020204" pitchFamily="34" charset="0"/>
              <a:buChar char="•"/>
            </a:pPr>
            <a:r>
              <a:rPr lang="en-US" dirty="0" smtClean="0"/>
              <a:t>Introducing Elm company has been linked to the innovation of a digital-based future for a number of reasons</a:t>
            </a:r>
            <a:r>
              <a:rPr lang="ar-SA" baseline="0" dirty="0" smtClean="0"/>
              <a:t>:</a:t>
            </a:r>
          </a:p>
          <a:p>
            <a:pPr marL="685800" lvl="1" indent="-228600" algn="l" rtl="0">
              <a:buFont typeface="+mj-lt"/>
              <a:buAutoNum type="arabicPeriod"/>
            </a:pPr>
            <a:r>
              <a:rPr lang="en-US" baseline="0" dirty="0" smtClean="0"/>
              <a:t>Elm 3.0 Strategy through which the company will launch integrated digital solutions in all its activities.</a:t>
            </a:r>
          </a:p>
          <a:p>
            <a:pPr marL="685800" lvl="1" indent="-228600" algn="l" rtl="0">
              <a:buFont typeface="+mj-lt"/>
              <a:buAutoNum type="arabicPeriod"/>
            </a:pPr>
            <a:r>
              <a:rPr lang="en-US" baseline="0" dirty="0" smtClean="0"/>
              <a:t>This trend is the global trend now, after increasing the new business models that changed the concept of the market into digital transformation.</a:t>
            </a:r>
          </a:p>
          <a:p>
            <a:pPr marL="685800" lvl="1" indent="-228600" algn="l" rtl="0">
              <a:buFont typeface="+mj-lt"/>
              <a:buAutoNum type="arabicPeriod"/>
            </a:pPr>
            <a:r>
              <a:rPr lang="en-US" baseline="0" dirty="0" smtClean="0"/>
              <a:t>Emphasizing that Elm will maintain its leadership by providing digital solutions based on the latest technology, which is the digital transformation throughout all the stages of the customer experience.</a:t>
            </a:r>
          </a:p>
          <a:p>
            <a:pPr marL="685800" lvl="1" indent="-228600" algn="l" rtl="0">
              <a:buFont typeface="+mj-lt"/>
              <a:buAutoNum type="arabicPeriod"/>
            </a:pPr>
            <a:r>
              <a:rPr lang="en-US" baseline="0" dirty="0" smtClean="0"/>
              <a:t>Emphasizing that Elm provides the latest technology solutions to its customers.</a:t>
            </a:r>
          </a:p>
          <a:p>
            <a:pPr marL="685800" lvl="1" indent="-228600" algn="l" rtl="0">
              <a:buFont typeface="+mj-lt"/>
              <a:buAutoNum type="arabicPeriod"/>
            </a:pPr>
            <a:r>
              <a:rPr lang="en-US" baseline="0" dirty="0" smtClean="0"/>
              <a:t>Showing that we are investing in the opportunities that support Vision 2030 and the Digital Transformation Program 2020.</a:t>
            </a:r>
          </a:p>
          <a:p>
            <a:pPr marL="685800" lvl="1" indent="-228600" algn="l" rtl="0">
              <a:buFont typeface="+mj-lt"/>
              <a:buAutoNum type="arabicPeriod"/>
            </a:pPr>
            <a:r>
              <a:rPr lang="en-US" baseline="0" dirty="0" smtClean="0"/>
              <a:t>Obtaining more information after satisfying the customer.</a:t>
            </a:r>
            <a:endParaRPr lang="ar-SA" dirty="0"/>
          </a:p>
          <a:p>
            <a:pPr marL="171450" indent="-171450" algn="l" rtl="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This slide </a:t>
            </a:r>
            <a:r>
              <a:rPr lang="pt-BR" sz="1200" b="0" i="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prepares</a:t>
            </a:r>
            <a:r>
              <a:rPr lang="pt-BR" sz="1200" b="0" i="0" u="non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for the next slide (a short film about the global trend) and Elm‘s future trend towards digital transformation.</a:t>
            </a:r>
            <a:endParaRPr lang="ar-SA" dirty="0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D14360-C829-4ADF-8079-8FF898617119}" type="slidenum">
              <a:rPr lang="ar-SA" smtClean="0"/>
              <a:t>1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4558903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indent="0" algn="l" rtl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200" b="1" u="none" dirty="0" smtClean="0"/>
              <a:t>We start here by quickly introducing the most important phases that the company has passed by:</a:t>
            </a:r>
            <a:endParaRPr lang="ar-SA" sz="1200" b="1" u="none" dirty="0"/>
          </a:p>
          <a:p>
            <a:pPr marL="628650" lvl="1" indent="-171450" algn="l" rtl="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b="1" dirty="0" smtClean="0"/>
              <a:t>1986</a:t>
            </a:r>
            <a:r>
              <a:rPr lang="en-US" sz="1200" b="0" dirty="0" smtClean="0"/>
              <a:t>: We started as a research company for the National Information Center with</a:t>
            </a:r>
            <a:r>
              <a:rPr lang="en-US" sz="1200" b="0" baseline="0" dirty="0" smtClean="0"/>
              <a:t> </a:t>
            </a:r>
            <a:r>
              <a:rPr lang="en-US" sz="1200" b="0" dirty="0" smtClean="0"/>
              <a:t>the purpose of providing the best technical practices in the world and technology localization.</a:t>
            </a:r>
          </a:p>
          <a:p>
            <a:pPr marL="628650" lvl="1" indent="-171450" algn="l" rtl="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b="1" dirty="0" smtClean="0"/>
              <a:t>2002</a:t>
            </a:r>
            <a:r>
              <a:rPr lang="en-US" sz="1200" b="0" dirty="0" smtClean="0"/>
              <a:t>: We worked with the General Directorate of Passports to build secure electronic business,</a:t>
            </a:r>
            <a:r>
              <a:rPr lang="en-US" sz="1200" b="0" baseline="0" dirty="0" smtClean="0"/>
              <a:t> where we provided the</a:t>
            </a:r>
            <a:r>
              <a:rPr lang="en-US" sz="1200" b="0" dirty="0" smtClean="0"/>
              <a:t> exit and return visa. The work was limited to the Ministry of Interior sectors.</a:t>
            </a:r>
          </a:p>
          <a:p>
            <a:pPr marL="628650" lvl="1" indent="-171450" algn="l" rtl="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b="1" dirty="0" smtClean="0"/>
              <a:t>2007</a:t>
            </a:r>
            <a:r>
              <a:rPr lang="en-US" sz="1200" b="0" dirty="0" smtClean="0"/>
              <a:t>: The Royal Decree of King Abdullah, may Allah have mercy on him, was issued for transferring Elm into a joint stock company owned</a:t>
            </a:r>
            <a:r>
              <a:rPr lang="en-US" sz="1200" b="0" baseline="0" dirty="0" smtClean="0"/>
              <a:t> by </a:t>
            </a:r>
            <a:r>
              <a:rPr lang="en-US" sz="1200" b="0" dirty="0" smtClean="0"/>
              <a:t>the Public Investment Fund. After</a:t>
            </a:r>
            <a:r>
              <a:rPr lang="en-US" sz="1200" b="0" baseline="0" dirty="0" smtClean="0"/>
              <a:t> that, </a:t>
            </a:r>
            <a:r>
              <a:rPr lang="en-US" sz="1200" b="0" dirty="0" smtClean="0"/>
              <a:t>our services</a:t>
            </a:r>
            <a:r>
              <a:rPr lang="en-US" sz="1200" b="0" baseline="0" dirty="0" smtClean="0"/>
              <a:t> expanded</a:t>
            </a:r>
            <a:r>
              <a:rPr lang="en-US" sz="1200" b="0" dirty="0" smtClean="0"/>
              <a:t>.</a:t>
            </a:r>
          </a:p>
          <a:p>
            <a:pPr marL="628650" lvl="1" indent="-171450" algn="l" rtl="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b="1" dirty="0" smtClean="0"/>
              <a:t>2011</a:t>
            </a:r>
            <a:r>
              <a:rPr lang="en-US" sz="1200" b="0" dirty="0" smtClean="0"/>
              <a:t>: We launched our strategic plan to expand beyond e-business </a:t>
            </a:r>
            <a:r>
              <a:rPr lang="en-US" sz="1200" b="1" dirty="0" smtClean="0"/>
              <a:t>where</a:t>
            </a:r>
            <a:r>
              <a:rPr lang="en-US" sz="1200" b="1" baseline="0" dirty="0" smtClean="0"/>
              <a:t> we </a:t>
            </a:r>
            <a:r>
              <a:rPr lang="en-US" sz="1200" b="1" dirty="0" smtClean="0"/>
              <a:t>started working on:</a:t>
            </a:r>
          </a:p>
          <a:p>
            <a:pPr marL="1085850" lvl="2" indent="-171450" algn="l" rtl="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b="1" dirty="0" smtClean="0"/>
              <a:t> Providing government outsourcing</a:t>
            </a:r>
            <a:r>
              <a:rPr lang="en-US" sz="1200" b="1" baseline="0" dirty="0" smtClean="0"/>
              <a:t> </a:t>
            </a:r>
            <a:r>
              <a:rPr lang="en-US" sz="1200" b="1" dirty="0" smtClean="0"/>
              <a:t>services: </a:t>
            </a:r>
            <a:r>
              <a:rPr lang="en-US" sz="1200" b="0" dirty="0" smtClean="0"/>
              <a:t>The operation of model Civil</a:t>
            </a:r>
            <a:r>
              <a:rPr lang="en-US" sz="1200" b="0" baseline="0" dirty="0" smtClean="0"/>
              <a:t> Affairs</a:t>
            </a:r>
            <a:r>
              <a:rPr lang="en-US" sz="1200" b="0" dirty="0" smtClean="0"/>
              <a:t> centers was the first project we launched,</a:t>
            </a:r>
            <a:r>
              <a:rPr lang="en-US" sz="1200" b="0" baseline="0" dirty="0" smtClean="0"/>
              <a:t> which </a:t>
            </a:r>
            <a:r>
              <a:rPr lang="en-US" sz="1200" b="0" dirty="0" smtClean="0"/>
              <a:t>achieved great success</a:t>
            </a:r>
            <a:r>
              <a:rPr lang="en-US" sz="1200" b="0" baseline="0" dirty="0" smtClean="0"/>
              <a:t> and was followed by </a:t>
            </a:r>
            <a:r>
              <a:rPr lang="en-US" sz="1200" b="0" dirty="0" smtClean="0"/>
              <a:t>services to all ministries and</a:t>
            </a:r>
            <a:r>
              <a:rPr lang="en-US" sz="1200" b="0" baseline="0" dirty="0" smtClean="0"/>
              <a:t> the </a:t>
            </a:r>
            <a:r>
              <a:rPr lang="en-US" sz="1200" b="0" dirty="0" smtClean="0"/>
              <a:t>private sector.</a:t>
            </a:r>
          </a:p>
          <a:p>
            <a:pPr marL="1085850" lvl="2" indent="-171450" algn="l" rtl="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b="1" dirty="0" smtClean="0"/>
              <a:t>We also began to provide security training services.</a:t>
            </a:r>
          </a:p>
          <a:p>
            <a:pPr marL="628650" lvl="1" indent="-171450" algn="l" rtl="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b="1" dirty="0" smtClean="0"/>
              <a:t>2018</a:t>
            </a:r>
            <a:r>
              <a:rPr lang="en-US" sz="1200" b="0" dirty="0" smtClean="0"/>
              <a:t>: We moved</a:t>
            </a:r>
            <a:r>
              <a:rPr lang="en-US" sz="1200" b="0" baseline="0" dirty="0" smtClean="0"/>
              <a:t> to </a:t>
            </a:r>
            <a:r>
              <a:rPr lang="en-US" sz="1200" b="0" dirty="0" smtClean="0"/>
              <a:t>digital transformation through a clear strategy that keeps pace with the latest in digital technology in the world.</a:t>
            </a:r>
            <a:endParaRPr lang="ar-SA" sz="1200" b="0" dirty="0"/>
          </a:p>
          <a:p>
            <a:pPr algn="r" rtl="1">
              <a:lnSpc>
                <a:spcPct val="100000"/>
              </a:lnSpc>
            </a:pPr>
            <a:endParaRPr lang="ar-SA" sz="1200" b="0" dirty="0"/>
          </a:p>
          <a:p>
            <a:pPr marL="0" indent="0" algn="l" rtl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200" b="1" u="none" dirty="0" smtClean="0"/>
              <a:t>We can introduce</a:t>
            </a:r>
            <a:r>
              <a:rPr lang="en-US" sz="1200" b="1" u="none" baseline="0" dirty="0" smtClean="0"/>
              <a:t> </a:t>
            </a:r>
            <a:r>
              <a:rPr lang="en-US" sz="1200" b="1" u="none" dirty="0" smtClean="0"/>
              <a:t>the next slide with the following</a:t>
            </a:r>
            <a:r>
              <a:rPr lang="en-US" sz="1200" b="0" u="none" dirty="0" smtClean="0"/>
              <a:t>: "Having identified the company's growth journey, we move on to focus on the customer's journey as it is the most important</a:t>
            </a:r>
            <a:r>
              <a:rPr lang="en-US" sz="1200" b="0" u="none" baseline="0" dirty="0" smtClean="0"/>
              <a:t> aspect</a:t>
            </a:r>
            <a:r>
              <a:rPr lang="en-US" sz="1200" b="0" u="none" dirty="0" smtClean="0"/>
              <a:t> in our business and around which the Elm 3.0 strategy revolves ."</a:t>
            </a:r>
            <a:endParaRPr lang="en-US" sz="1200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52CFD-E6D2-43E0-83C8-3E2B4143F94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5856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0" hangingPunct="1"/>
            <a:endParaRPr lang="ar-SA" dirty="0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D14360-C829-4ADF-8079-8FF898617119}" type="slidenum">
              <a:rPr lang="ar-SA" smtClean="0"/>
              <a:t>7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7297213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غلا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1024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شريحة داخلية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E148EEB3-D44A-40E3-B3B5-9CA34B53BF6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10810874" y="-11905"/>
            <a:ext cx="1381126" cy="3181350"/>
          </a:xfrm>
          <a:prstGeom prst="rect">
            <a:avLst/>
          </a:prstGeom>
        </p:spPr>
      </p:pic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0CA0C076-596B-4F29-8DE8-0F628B75E209}"/>
              </a:ext>
            </a:extLst>
          </p:cNvPr>
          <p:cNvSpPr txBox="1">
            <a:spLocks/>
          </p:cNvSpPr>
          <p:nvPr userDrawn="1"/>
        </p:nvSpPr>
        <p:spPr>
          <a:xfrm>
            <a:off x="44475" y="6391080"/>
            <a:ext cx="483845" cy="365125"/>
          </a:xfrm>
          <a:prstGeom prst="rect">
            <a:avLst/>
          </a:prstGeom>
        </p:spPr>
        <p:txBody>
          <a:bodyPr/>
          <a:lstStyle>
            <a:defPPr>
              <a:defRPr lang="ar-SA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9DFAC6E-3FDE-4247-AA7E-B153B928940D}" type="slidenum">
              <a:rPr lang="en-US" smtClean="0">
                <a:solidFill>
                  <a:schemeClr val="bg1">
                    <a:lumMod val="65000"/>
                  </a:schemeClr>
                </a:solidFill>
              </a:rPr>
              <a:pPr/>
              <a:t>‹#›</a:t>
            </a:fld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622477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شريحة داخلية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920653EB-8BE5-4641-B16B-42EF288C5F6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25400" y="-25400"/>
            <a:ext cx="704850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640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شريحة داخلية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salfulayj\Documents\id project\Elm Brandguide Draft 2.pdf\New folder\pp bg template\pp bg template\bg9.jpg"/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0"/>
            <a:ext cx="476419" cy="2348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3009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غلاف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1199456" y="3068960"/>
            <a:ext cx="9889099" cy="792088"/>
          </a:xfrm>
        </p:spPr>
        <p:txBody>
          <a:bodyPr anchor="ctr">
            <a:normAutofit/>
          </a:bodyPr>
          <a:lstStyle>
            <a:lvl1pPr algn="l" rtl="0">
              <a:defRPr sz="2500">
                <a:solidFill>
                  <a:schemeClr val="bg2"/>
                </a:solidFill>
                <a:latin typeface="DIN Next LT Arabic Medium" panose="020B0603020203050203" pitchFamily="34" charset="-78"/>
                <a:cs typeface="DIN Next LT Arabic Medium" panose="020B0603020203050203" pitchFamily="34" charset="-78"/>
              </a:defRPr>
            </a:lvl1pPr>
          </a:lstStyle>
          <a:p>
            <a:r>
              <a:rPr lang="en-US" dirty="0"/>
              <a:t>Click to edit Master title style</a:t>
            </a:r>
            <a:endParaRPr lang="ar-SA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EA70461B-12E1-4941-BA64-9D7FCD72746C}"/>
              </a:ext>
            </a:extLst>
          </p:cNvPr>
          <p:cNvSpPr/>
          <p:nvPr userDrawn="1"/>
        </p:nvSpPr>
        <p:spPr>
          <a:xfrm>
            <a:off x="0" y="0"/>
            <a:ext cx="2712278" cy="3626678"/>
          </a:xfrm>
          <a:custGeom>
            <a:avLst/>
            <a:gdLst>
              <a:gd name="connsiteX0" fmla="*/ 2712278 w 2712278"/>
              <a:gd name="connsiteY0" fmla="*/ 0 h 3626678"/>
              <a:gd name="connsiteX1" fmla="*/ 2685774 w 2712278"/>
              <a:gd name="connsiteY1" fmla="*/ 1373808 h 3626678"/>
              <a:gd name="connsiteX2" fmla="*/ 0 w 2712278"/>
              <a:gd name="connsiteY2" fmla="*/ 3626678 h 3626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12278" h="3626678">
                <a:moveTo>
                  <a:pt x="2712278" y="0"/>
                </a:moveTo>
                <a:lnTo>
                  <a:pt x="2685774" y="1373808"/>
                </a:lnTo>
                <a:lnTo>
                  <a:pt x="0" y="3626678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75D8F5DA-5EFB-9644-9765-2495FEF6B7B8}"/>
              </a:ext>
            </a:extLst>
          </p:cNvPr>
          <p:cNvSpPr/>
          <p:nvPr userDrawn="1"/>
        </p:nvSpPr>
        <p:spPr>
          <a:xfrm>
            <a:off x="0" y="905565"/>
            <a:ext cx="2690192" cy="463826"/>
          </a:xfrm>
          <a:custGeom>
            <a:avLst/>
            <a:gdLst>
              <a:gd name="connsiteX0" fmla="*/ 0 w 2690192"/>
              <a:gd name="connsiteY0" fmla="*/ 0 h 463826"/>
              <a:gd name="connsiteX1" fmla="*/ 2690192 w 2690192"/>
              <a:gd name="connsiteY1" fmla="*/ 463826 h 463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690192" h="463826">
                <a:moveTo>
                  <a:pt x="0" y="0"/>
                </a:moveTo>
                <a:lnTo>
                  <a:pt x="2690192" y="463826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365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2961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53" r:id="rId2"/>
    <p:sldLayoutId id="2147483699" r:id="rId3"/>
    <p:sldLayoutId id="2147483654" r:id="rId4"/>
    <p:sldLayoutId id="2147483726" r:id="rId5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SA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pos="7296" userDrawn="1">
          <p15:clr>
            <a:srgbClr val="F26B43"/>
          </p15:clr>
        </p15:guide>
        <p15:guide id="4" pos="384" userDrawn="1">
          <p15:clr>
            <a:srgbClr val="F26B43"/>
          </p15:clr>
        </p15:guide>
        <p15:guide id="5" orient="horz" pos="432" userDrawn="1">
          <p15:clr>
            <a:srgbClr val="F26B43"/>
          </p15:clr>
        </p15:guide>
        <p15:guide id="6" orient="horz" pos="3888" userDrawn="1">
          <p15:clr>
            <a:srgbClr val="F26B43"/>
          </p15:clr>
        </p15:guide>
        <p15:guide id="7" orient="horz" pos="100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DE5CFDE-8C30-46BF-92A6-E8DFF87A6A64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39788" y="5495898"/>
            <a:ext cx="1178213" cy="121367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870296" y="6601854"/>
            <a:ext cx="10058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Version 2</a:t>
            </a:r>
          </a:p>
        </p:txBody>
      </p:sp>
      <p:sp>
        <p:nvSpPr>
          <p:cNvPr id="9" name="مربع نص 1"/>
          <p:cNvSpPr txBox="1"/>
          <p:nvPr/>
        </p:nvSpPr>
        <p:spPr>
          <a:xfrm>
            <a:off x="3547808" y="2314791"/>
            <a:ext cx="5030926" cy="1200329"/>
          </a:xfrm>
          <a:prstGeom prst="rect">
            <a:avLst/>
          </a:prstGeom>
          <a:solidFill>
            <a:schemeClr val="bg2"/>
          </a:solidFill>
        </p:spPr>
        <p:txBody>
          <a:bodyPr wrap="square" rtlCol="1">
            <a:spAutoFit/>
          </a:bodyPr>
          <a:lstStyle/>
          <a:p>
            <a:pPr algn="ctr" rtl="0"/>
            <a:r>
              <a:rPr lang="en-US" sz="3600" dirty="0" smtClean="0">
                <a:solidFill>
                  <a:schemeClr val="accent2"/>
                </a:solidFill>
              </a:rPr>
              <a:t>Manual For Check Effective rights </a:t>
            </a:r>
            <a:endParaRPr lang="ar-SY" sz="36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104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213160" y="817561"/>
            <a:ext cx="5681677" cy="1196517"/>
            <a:chOff x="3433822" y="1182691"/>
            <a:chExt cx="5455415" cy="1196517"/>
          </a:xfrm>
        </p:grpSpPr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3F7D3CBE-71CE-443A-9BC8-E8E71E4733AC}"/>
                </a:ext>
              </a:extLst>
            </p:cNvPr>
            <p:cNvSpPr/>
            <p:nvPr/>
          </p:nvSpPr>
          <p:spPr>
            <a:xfrm rot="5400000">
              <a:off x="5563601" y="-170677"/>
              <a:ext cx="1064797" cy="4034973"/>
            </a:xfrm>
            <a:custGeom>
              <a:avLst/>
              <a:gdLst>
                <a:gd name="connsiteX0" fmla="*/ 0 w 1064797"/>
                <a:gd name="connsiteY0" fmla="*/ 4034973 h 4034973"/>
                <a:gd name="connsiteX1" fmla="*/ 0 w 1064797"/>
                <a:gd name="connsiteY1" fmla="*/ 0 h 4034973"/>
                <a:gd name="connsiteX2" fmla="*/ 952059 w 1064797"/>
                <a:gd name="connsiteY2" fmla="*/ 0 h 4034973"/>
                <a:gd name="connsiteX3" fmla="*/ 952059 w 1064797"/>
                <a:gd name="connsiteY3" fmla="*/ 1483497 h 4034973"/>
                <a:gd name="connsiteX4" fmla="*/ 954791 w 1064797"/>
                <a:gd name="connsiteY4" fmla="*/ 1483497 h 4034973"/>
                <a:gd name="connsiteX5" fmla="*/ 1064797 w 1064797"/>
                <a:gd name="connsiteY5" fmla="*/ 2017487 h 4034973"/>
                <a:gd name="connsiteX6" fmla="*/ 954791 w 1064797"/>
                <a:gd name="connsiteY6" fmla="*/ 2551476 h 4034973"/>
                <a:gd name="connsiteX7" fmla="*/ 952059 w 1064797"/>
                <a:gd name="connsiteY7" fmla="*/ 2551476 h 4034973"/>
                <a:gd name="connsiteX8" fmla="*/ 952059 w 1064797"/>
                <a:gd name="connsiteY8" fmla="*/ 4034973 h 4034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64797" h="4034973">
                  <a:moveTo>
                    <a:pt x="0" y="4034973"/>
                  </a:moveTo>
                  <a:lnTo>
                    <a:pt x="0" y="0"/>
                  </a:lnTo>
                  <a:lnTo>
                    <a:pt x="952059" y="0"/>
                  </a:lnTo>
                  <a:lnTo>
                    <a:pt x="952059" y="1483497"/>
                  </a:lnTo>
                  <a:lnTo>
                    <a:pt x="954791" y="1483497"/>
                  </a:lnTo>
                  <a:lnTo>
                    <a:pt x="1064797" y="2017487"/>
                  </a:lnTo>
                  <a:lnTo>
                    <a:pt x="954791" y="2551476"/>
                  </a:lnTo>
                  <a:lnTo>
                    <a:pt x="952059" y="2551476"/>
                  </a:lnTo>
                  <a:lnTo>
                    <a:pt x="952059" y="4034973"/>
                  </a:lnTo>
                  <a:close/>
                </a:path>
              </a:pathLst>
            </a:custGeom>
            <a:solidFill>
              <a:schemeClr val="accent5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FCF38A6F-38C7-4F0F-8123-D3DC86BC1095}"/>
                </a:ext>
              </a:extLst>
            </p:cNvPr>
            <p:cNvSpPr/>
            <p:nvPr/>
          </p:nvSpPr>
          <p:spPr>
            <a:xfrm rot="5400000">
              <a:off x="5629131" y="-1012618"/>
              <a:ext cx="1064797" cy="5455415"/>
            </a:xfrm>
            <a:custGeom>
              <a:avLst/>
              <a:gdLst>
                <a:gd name="connsiteX0" fmla="*/ 0 w 1064797"/>
                <a:gd name="connsiteY0" fmla="*/ 4034973 h 4034973"/>
                <a:gd name="connsiteX1" fmla="*/ 0 w 1064797"/>
                <a:gd name="connsiteY1" fmla="*/ 0 h 4034973"/>
                <a:gd name="connsiteX2" fmla="*/ 952059 w 1064797"/>
                <a:gd name="connsiteY2" fmla="*/ 0 h 4034973"/>
                <a:gd name="connsiteX3" fmla="*/ 952059 w 1064797"/>
                <a:gd name="connsiteY3" fmla="*/ 1483497 h 4034973"/>
                <a:gd name="connsiteX4" fmla="*/ 954791 w 1064797"/>
                <a:gd name="connsiteY4" fmla="*/ 1483497 h 4034973"/>
                <a:gd name="connsiteX5" fmla="*/ 1064797 w 1064797"/>
                <a:gd name="connsiteY5" fmla="*/ 2017487 h 4034973"/>
                <a:gd name="connsiteX6" fmla="*/ 954791 w 1064797"/>
                <a:gd name="connsiteY6" fmla="*/ 2551476 h 4034973"/>
                <a:gd name="connsiteX7" fmla="*/ 952059 w 1064797"/>
                <a:gd name="connsiteY7" fmla="*/ 2551476 h 4034973"/>
                <a:gd name="connsiteX8" fmla="*/ 952059 w 1064797"/>
                <a:gd name="connsiteY8" fmla="*/ 4034973 h 4034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64797" h="4034973">
                  <a:moveTo>
                    <a:pt x="0" y="4034973"/>
                  </a:moveTo>
                  <a:lnTo>
                    <a:pt x="0" y="0"/>
                  </a:lnTo>
                  <a:lnTo>
                    <a:pt x="952059" y="0"/>
                  </a:lnTo>
                  <a:lnTo>
                    <a:pt x="952059" y="1483497"/>
                  </a:lnTo>
                  <a:lnTo>
                    <a:pt x="954791" y="1483497"/>
                  </a:lnTo>
                  <a:lnTo>
                    <a:pt x="1064797" y="2017487"/>
                  </a:lnTo>
                  <a:lnTo>
                    <a:pt x="954791" y="2551476"/>
                  </a:lnTo>
                  <a:lnTo>
                    <a:pt x="952059" y="2551476"/>
                  </a:lnTo>
                  <a:lnTo>
                    <a:pt x="952059" y="4034973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7FBF963-66E7-4E03-87D4-7096410DF2E1}"/>
                </a:ext>
              </a:extLst>
            </p:cNvPr>
            <p:cNvSpPr/>
            <p:nvPr/>
          </p:nvSpPr>
          <p:spPr>
            <a:xfrm>
              <a:off x="4892870" y="1385272"/>
              <a:ext cx="2565175" cy="46153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indent="13590" algn="ctr" defTabSz="869704" rtl="0">
                <a:lnSpc>
                  <a:spcPts val="3400"/>
                </a:lnSpc>
              </a:pPr>
              <a:r>
                <a:rPr lang="en-US" sz="1450" b="1" dirty="0" smtClean="0">
                  <a:solidFill>
                    <a:srgbClr val="002060"/>
                  </a:solidFill>
                  <a:latin typeface="DIN Next LT Arabic" panose="020B0503020203050203" pitchFamily="34" charset="-78"/>
                  <a:cs typeface="DIN Next LT Arabic" panose="020B0503020203050203" pitchFamily="34" charset="-78"/>
                </a:rPr>
                <a:t>Go to </a:t>
              </a:r>
              <a:r>
                <a:rPr lang="en-US" sz="1450" b="1" dirty="0" smtClean="0">
                  <a:solidFill>
                    <a:srgbClr val="002060"/>
                  </a:solidFill>
                  <a:latin typeface="DIN Next LT Arabic" panose="020B0503020203050203" pitchFamily="34" charset="-78"/>
                  <a:cs typeface="DIN Next LT Arabic" panose="020B0503020203050203" pitchFamily="34" charset="-78"/>
                  <a:sym typeface="Wingdings" panose="05000000000000000000" pitchFamily="2" charset="2"/>
                </a:rPr>
                <a:t>Go To nahj.elm.sa/</a:t>
              </a:r>
              <a:r>
                <a:rPr lang="en-US" sz="1450" b="1" dirty="0" err="1" smtClean="0">
                  <a:solidFill>
                    <a:srgbClr val="002060"/>
                  </a:solidFill>
                  <a:latin typeface="DIN Next LT Arabic" panose="020B0503020203050203" pitchFamily="34" charset="-78"/>
                  <a:cs typeface="DIN Next LT Arabic" panose="020B0503020203050203" pitchFamily="34" charset="-78"/>
                  <a:sym typeface="Wingdings" panose="05000000000000000000" pitchFamily="2" charset="2"/>
                </a:rPr>
                <a:t>pwa</a:t>
              </a:r>
              <a:endParaRPr lang="ar-SA" sz="1450" b="1" dirty="0">
                <a:solidFill>
                  <a:srgbClr val="002060"/>
                </a:solidFill>
                <a:latin typeface="DIN Next LT Arabic" panose="020B0503020203050203" pitchFamily="34" charset="-78"/>
                <a:cs typeface="DIN Next LT Arabic" panose="020B0503020203050203" pitchFamily="34" charset="-78"/>
              </a:endParaRPr>
            </a:p>
          </p:txBody>
        </p: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B0310640-9A0A-4ECC-B190-12DBF977691B}"/>
              </a:ext>
            </a:extLst>
          </p:cNvPr>
          <p:cNvSpPr/>
          <p:nvPr/>
        </p:nvSpPr>
        <p:spPr>
          <a:xfrm>
            <a:off x="11134622" y="1975490"/>
            <a:ext cx="18473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sz="3600" dirty="0">
              <a:solidFill>
                <a:srgbClr val="0070C0"/>
              </a:solidFill>
              <a:latin typeface="DIN Next LT Arabic" pitchFamily="34" charset="-78"/>
              <a:cs typeface="DIN Next LT Arabic" pitchFamily="34" charset="-78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9027E10-0BB1-483A-A046-14F17872B5A0}"/>
              </a:ext>
            </a:extLst>
          </p:cNvPr>
          <p:cNvSpPr/>
          <p:nvPr/>
        </p:nvSpPr>
        <p:spPr>
          <a:xfrm>
            <a:off x="8854006" y="1975490"/>
            <a:ext cx="18473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sz="3600" dirty="0">
              <a:solidFill>
                <a:srgbClr val="0070C0"/>
              </a:solidFill>
              <a:latin typeface="DIN Next LT Arabic" pitchFamily="34" charset="-78"/>
              <a:cs typeface="DIN Next LT Arabic" pitchFamily="34" charset="-78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F8073E9-0A29-494A-B2F6-E8D76D01A64F}"/>
              </a:ext>
            </a:extLst>
          </p:cNvPr>
          <p:cNvSpPr/>
          <p:nvPr/>
        </p:nvSpPr>
        <p:spPr>
          <a:xfrm>
            <a:off x="4209937" y="1975490"/>
            <a:ext cx="18473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sz="3600" dirty="0">
              <a:solidFill>
                <a:srgbClr val="0070C0"/>
              </a:solidFill>
              <a:latin typeface="DIN Next LT Arabic" pitchFamily="34" charset="-78"/>
              <a:cs typeface="DIN Next LT Arabic" pitchFamily="34" charset="-78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8A05D6F-CBC4-4BA4-967D-6294C14C7295}"/>
              </a:ext>
            </a:extLst>
          </p:cNvPr>
          <p:cNvSpPr/>
          <p:nvPr/>
        </p:nvSpPr>
        <p:spPr>
          <a:xfrm>
            <a:off x="1965649" y="1975490"/>
            <a:ext cx="18473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sz="3600" dirty="0">
              <a:solidFill>
                <a:srgbClr val="0070C0"/>
              </a:solidFill>
              <a:latin typeface="DIN Next LT Arabic" pitchFamily="34" charset="-78"/>
              <a:cs typeface="DIN Next LT Arabic" pitchFamily="34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602" t="3318" b="5183"/>
          <a:stretch/>
        </p:blipFill>
        <p:spPr>
          <a:xfrm>
            <a:off x="0" y="2014077"/>
            <a:ext cx="12192000" cy="4843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817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213160" y="817561"/>
            <a:ext cx="5681677" cy="1196517"/>
            <a:chOff x="3433822" y="1182691"/>
            <a:chExt cx="5455415" cy="1196517"/>
          </a:xfrm>
        </p:grpSpPr>
        <p:sp>
          <p:nvSpPr>
            <p:cNvPr id="3" name="Freeform: Shape 91">
              <a:extLst>
                <a:ext uri="{FF2B5EF4-FFF2-40B4-BE49-F238E27FC236}">
                  <a16:creationId xmlns:a16="http://schemas.microsoft.com/office/drawing/2014/main" id="{3F7D3CBE-71CE-443A-9BC8-E8E71E4733AC}"/>
                </a:ext>
              </a:extLst>
            </p:cNvPr>
            <p:cNvSpPr/>
            <p:nvPr/>
          </p:nvSpPr>
          <p:spPr>
            <a:xfrm rot="5400000">
              <a:off x="5563601" y="-170677"/>
              <a:ext cx="1064797" cy="4034973"/>
            </a:xfrm>
            <a:custGeom>
              <a:avLst/>
              <a:gdLst>
                <a:gd name="connsiteX0" fmla="*/ 0 w 1064797"/>
                <a:gd name="connsiteY0" fmla="*/ 4034973 h 4034973"/>
                <a:gd name="connsiteX1" fmla="*/ 0 w 1064797"/>
                <a:gd name="connsiteY1" fmla="*/ 0 h 4034973"/>
                <a:gd name="connsiteX2" fmla="*/ 952059 w 1064797"/>
                <a:gd name="connsiteY2" fmla="*/ 0 h 4034973"/>
                <a:gd name="connsiteX3" fmla="*/ 952059 w 1064797"/>
                <a:gd name="connsiteY3" fmla="*/ 1483497 h 4034973"/>
                <a:gd name="connsiteX4" fmla="*/ 954791 w 1064797"/>
                <a:gd name="connsiteY4" fmla="*/ 1483497 h 4034973"/>
                <a:gd name="connsiteX5" fmla="*/ 1064797 w 1064797"/>
                <a:gd name="connsiteY5" fmla="*/ 2017487 h 4034973"/>
                <a:gd name="connsiteX6" fmla="*/ 954791 w 1064797"/>
                <a:gd name="connsiteY6" fmla="*/ 2551476 h 4034973"/>
                <a:gd name="connsiteX7" fmla="*/ 952059 w 1064797"/>
                <a:gd name="connsiteY7" fmla="*/ 2551476 h 4034973"/>
                <a:gd name="connsiteX8" fmla="*/ 952059 w 1064797"/>
                <a:gd name="connsiteY8" fmla="*/ 4034973 h 4034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64797" h="4034973">
                  <a:moveTo>
                    <a:pt x="0" y="4034973"/>
                  </a:moveTo>
                  <a:lnTo>
                    <a:pt x="0" y="0"/>
                  </a:lnTo>
                  <a:lnTo>
                    <a:pt x="952059" y="0"/>
                  </a:lnTo>
                  <a:lnTo>
                    <a:pt x="952059" y="1483497"/>
                  </a:lnTo>
                  <a:lnTo>
                    <a:pt x="954791" y="1483497"/>
                  </a:lnTo>
                  <a:lnTo>
                    <a:pt x="1064797" y="2017487"/>
                  </a:lnTo>
                  <a:lnTo>
                    <a:pt x="954791" y="2551476"/>
                  </a:lnTo>
                  <a:lnTo>
                    <a:pt x="952059" y="2551476"/>
                  </a:lnTo>
                  <a:lnTo>
                    <a:pt x="952059" y="4034973"/>
                  </a:lnTo>
                  <a:close/>
                </a:path>
              </a:pathLst>
            </a:custGeom>
            <a:solidFill>
              <a:schemeClr val="accent5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Freeform: Shape 90">
              <a:extLst>
                <a:ext uri="{FF2B5EF4-FFF2-40B4-BE49-F238E27FC236}">
                  <a16:creationId xmlns:a16="http://schemas.microsoft.com/office/drawing/2014/main" id="{FCF38A6F-38C7-4F0F-8123-D3DC86BC1095}"/>
                </a:ext>
              </a:extLst>
            </p:cNvPr>
            <p:cNvSpPr/>
            <p:nvPr/>
          </p:nvSpPr>
          <p:spPr>
            <a:xfrm rot="5400000">
              <a:off x="5629131" y="-1012618"/>
              <a:ext cx="1064797" cy="5455415"/>
            </a:xfrm>
            <a:custGeom>
              <a:avLst/>
              <a:gdLst>
                <a:gd name="connsiteX0" fmla="*/ 0 w 1064797"/>
                <a:gd name="connsiteY0" fmla="*/ 4034973 h 4034973"/>
                <a:gd name="connsiteX1" fmla="*/ 0 w 1064797"/>
                <a:gd name="connsiteY1" fmla="*/ 0 h 4034973"/>
                <a:gd name="connsiteX2" fmla="*/ 952059 w 1064797"/>
                <a:gd name="connsiteY2" fmla="*/ 0 h 4034973"/>
                <a:gd name="connsiteX3" fmla="*/ 952059 w 1064797"/>
                <a:gd name="connsiteY3" fmla="*/ 1483497 h 4034973"/>
                <a:gd name="connsiteX4" fmla="*/ 954791 w 1064797"/>
                <a:gd name="connsiteY4" fmla="*/ 1483497 h 4034973"/>
                <a:gd name="connsiteX5" fmla="*/ 1064797 w 1064797"/>
                <a:gd name="connsiteY5" fmla="*/ 2017487 h 4034973"/>
                <a:gd name="connsiteX6" fmla="*/ 954791 w 1064797"/>
                <a:gd name="connsiteY6" fmla="*/ 2551476 h 4034973"/>
                <a:gd name="connsiteX7" fmla="*/ 952059 w 1064797"/>
                <a:gd name="connsiteY7" fmla="*/ 2551476 h 4034973"/>
                <a:gd name="connsiteX8" fmla="*/ 952059 w 1064797"/>
                <a:gd name="connsiteY8" fmla="*/ 4034973 h 4034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64797" h="4034973">
                  <a:moveTo>
                    <a:pt x="0" y="4034973"/>
                  </a:moveTo>
                  <a:lnTo>
                    <a:pt x="0" y="0"/>
                  </a:lnTo>
                  <a:lnTo>
                    <a:pt x="952059" y="0"/>
                  </a:lnTo>
                  <a:lnTo>
                    <a:pt x="952059" y="1483497"/>
                  </a:lnTo>
                  <a:lnTo>
                    <a:pt x="954791" y="1483497"/>
                  </a:lnTo>
                  <a:lnTo>
                    <a:pt x="1064797" y="2017487"/>
                  </a:lnTo>
                  <a:lnTo>
                    <a:pt x="954791" y="2551476"/>
                  </a:lnTo>
                  <a:lnTo>
                    <a:pt x="952059" y="2551476"/>
                  </a:lnTo>
                  <a:lnTo>
                    <a:pt x="952059" y="4034973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7FBF963-66E7-4E03-87D4-7096410DF2E1}"/>
                </a:ext>
              </a:extLst>
            </p:cNvPr>
            <p:cNvSpPr/>
            <p:nvPr/>
          </p:nvSpPr>
          <p:spPr>
            <a:xfrm>
              <a:off x="5013694" y="1385272"/>
              <a:ext cx="2323525" cy="46153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indent="13590" algn="ctr" defTabSz="869704" rtl="0">
                <a:lnSpc>
                  <a:spcPts val="3400"/>
                </a:lnSpc>
              </a:pPr>
              <a:r>
                <a:rPr lang="en-US" sz="1450" b="1" dirty="0" smtClean="0">
                  <a:solidFill>
                    <a:srgbClr val="002060"/>
                  </a:solidFill>
                  <a:latin typeface="DIN Next LT Arabic" panose="020B0503020203050203" pitchFamily="34" charset="-78"/>
                  <a:cs typeface="DIN Next LT Arabic" panose="020B0503020203050203" pitchFamily="34" charset="-78"/>
                </a:rPr>
                <a:t>Go to </a:t>
              </a:r>
              <a:r>
                <a:rPr lang="en-US" sz="1450" b="1" dirty="0" smtClean="0">
                  <a:solidFill>
                    <a:srgbClr val="002060"/>
                  </a:solidFill>
                  <a:latin typeface="DIN Next LT Arabic" panose="020B0503020203050203" pitchFamily="34" charset="-78"/>
                  <a:cs typeface="DIN Next LT Arabic" panose="020B0503020203050203" pitchFamily="34" charset="-78"/>
                  <a:sym typeface="Wingdings" panose="05000000000000000000" pitchFamily="2" charset="2"/>
                </a:rPr>
                <a:t>Go To PWA Settings</a:t>
              </a:r>
              <a:endParaRPr lang="ar-SA" sz="1450" b="1" dirty="0">
                <a:solidFill>
                  <a:srgbClr val="002060"/>
                </a:solidFill>
                <a:latin typeface="DIN Next LT Arabic" panose="020B0503020203050203" pitchFamily="34" charset="-78"/>
                <a:cs typeface="DIN Next LT Arabic" panose="020B0503020203050203" pitchFamily="34" charset="-78"/>
              </a:endParaRPr>
            </a:p>
          </p:txBody>
        </p:sp>
      </p:grp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416" t="6790" r="186" b="4404"/>
          <a:stretch/>
        </p:blipFill>
        <p:spPr>
          <a:xfrm>
            <a:off x="-1" y="2145798"/>
            <a:ext cx="12192001" cy="471220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202189" y="3798916"/>
            <a:ext cx="1088967" cy="1828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802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213160" y="817561"/>
            <a:ext cx="5681677" cy="1196517"/>
            <a:chOff x="3433822" y="1182691"/>
            <a:chExt cx="5455415" cy="1196517"/>
          </a:xfrm>
        </p:grpSpPr>
        <p:sp>
          <p:nvSpPr>
            <p:cNvPr id="4" name="Freeform: Shape 91">
              <a:extLst>
                <a:ext uri="{FF2B5EF4-FFF2-40B4-BE49-F238E27FC236}">
                  <a16:creationId xmlns:a16="http://schemas.microsoft.com/office/drawing/2014/main" id="{3F7D3CBE-71CE-443A-9BC8-E8E71E4733AC}"/>
                </a:ext>
              </a:extLst>
            </p:cNvPr>
            <p:cNvSpPr/>
            <p:nvPr/>
          </p:nvSpPr>
          <p:spPr>
            <a:xfrm rot="5400000">
              <a:off x="5563601" y="-170677"/>
              <a:ext cx="1064797" cy="4034973"/>
            </a:xfrm>
            <a:custGeom>
              <a:avLst/>
              <a:gdLst>
                <a:gd name="connsiteX0" fmla="*/ 0 w 1064797"/>
                <a:gd name="connsiteY0" fmla="*/ 4034973 h 4034973"/>
                <a:gd name="connsiteX1" fmla="*/ 0 w 1064797"/>
                <a:gd name="connsiteY1" fmla="*/ 0 h 4034973"/>
                <a:gd name="connsiteX2" fmla="*/ 952059 w 1064797"/>
                <a:gd name="connsiteY2" fmla="*/ 0 h 4034973"/>
                <a:gd name="connsiteX3" fmla="*/ 952059 w 1064797"/>
                <a:gd name="connsiteY3" fmla="*/ 1483497 h 4034973"/>
                <a:gd name="connsiteX4" fmla="*/ 954791 w 1064797"/>
                <a:gd name="connsiteY4" fmla="*/ 1483497 h 4034973"/>
                <a:gd name="connsiteX5" fmla="*/ 1064797 w 1064797"/>
                <a:gd name="connsiteY5" fmla="*/ 2017487 h 4034973"/>
                <a:gd name="connsiteX6" fmla="*/ 954791 w 1064797"/>
                <a:gd name="connsiteY6" fmla="*/ 2551476 h 4034973"/>
                <a:gd name="connsiteX7" fmla="*/ 952059 w 1064797"/>
                <a:gd name="connsiteY7" fmla="*/ 2551476 h 4034973"/>
                <a:gd name="connsiteX8" fmla="*/ 952059 w 1064797"/>
                <a:gd name="connsiteY8" fmla="*/ 4034973 h 4034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64797" h="4034973">
                  <a:moveTo>
                    <a:pt x="0" y="4034973"/>
                  </a:moveTo>
                  <a:lnTo>
                    <a:pt x="0" y="0"/>
                  </a:lnTo>
                  <a:lnTo>
                    <a:pt x="952059" y="0"/>
                  </a:lnTo>
                  <a:lnTo>
                    <a:pt x="952059" y="1483497"/>
                  </a:lnTo>
                  <a:lnTo>
                    <a:pt x="954791" y="1483497"/>
                  </a:lnTo>
                  <a:lnTo>
                    <a:pt x="1064797" y="2017487"/>
                  </a:lnTo>
                  <a:lnTo>
                    <a:pt x="954791" y="2551476"/>
                  </a:lnTo>
                  <a:lnTo>
                    <a:pt x="952059" y="2551476"/>
                  </a:lnTo>
                  <a:lnTo>
                    <a:pt x="952059" y="4034973"/>
                  </a:lnTo>
                  <a:close/>
                </a:path>
              </a:pathLst>
            </a:custGeom>
            <a:solidFill>
              <a:schemeClr val="accent5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reeform: Shape 90">
              <a:extLst>
                <a:ext uri="{FF2B5EF4-FFF2-40B4-BE49-F238E27FC236}">
                  <a16:creationId xmlns:a16="http://schemas.microsoft.com/office/drawing/2014/main" id="{FCF38A6F-38C7-4F0F-8123-D3DC86BC1095}"/>
                </a:ext>
              </a:extLst>
            </p:cNvPr>
            <p:cNvSpPr/>
            <p:nvPr/>
          </p:nvSpPr>
          <p:spPr>
            <a:xfrm rot="5400000">
              <a:off x="5629131" y="-1012618"/>
              <a:ext cx="1064797" cy="5455415"/>
            </a:xfrm>
            <a:custGeom>
              <a:avLst/>
              <a:gdLst>
                <a:gd name="connsiteX0" fmla="*/ 0 w 1064797"/>
                <a:gd name="connsiteY0" fmla="*/ 4034973 h 4034973"/>
                <a:gd name="connsiteX1" fmla="*/ 0 w 1064797"/>
                <a:gd name="connsiteY1" fmla="*/ 0 h 4034973"/>
                <a:gd name="connsiteX2" fmla="*/ 952059 w 1064797"/>
                <a:gd name="connsiteY2" fmla="*/ 0 h 4034973"/>
                <a:gd name="connsiteX3" fmla="*/ 952059 w 1064797"/>
                <a:gd name="connsiteY3" fmla="*/ 1483497 h 4034973"/>
                <a:gd name="connsiteX4" fmla="*/ 954791 w 1064797"/>
                <a:gd name="connsiteY4" fmla="*/ 1483497 h 4034973"/>
                <a:gd name="connsiteX5" fmla="*/ 1064797 w 1064797"/>
                <a:gd name="connsiteY5" fmla="*/ 2017487 h 4034973"/>
                <a:gd name="connsiteX6" fmla="*/ 954791 w 1064797"/>
                <a:gd name="connsiteY6" fmla="*/ 2551476 h 4034973"/>
                <a:gd name="connsiteX7" fmla="*/ 952059 w 1064797"/>
                <a:gd name="connsiteY7" fmla="*/ 2551476 h 4034973"/>
                <a:gd name="connsiteX8" fmla="*/ 952059 w 1064797"/>
                <a:gd name="connsiteY8" fmla="*/ 4034973 h 4034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64797" h="4034973">
                  <a:moveTo>
                    <a:pt x="0" y="4034973"/>
                  </a:moveTo>
                  <a:lnTo>
                    <a:pt x="0" y="0"/>
                  </a:lnTo>
                  <a:lnTo>
                    <a:pt x="952059" y="0"/>
                  </a:lnTo>
                  <a:lnTo>
                    <a:pt x="952059" y="1483497"/>
                  </a:lnTo>
                  <a:lnTo>
                    <a:pt x="954791" y="1483497"/>
                  </a:lnTo>
                  <a:lnTo>
                    <a:pt x="1064797" y="2017487"/>
                  </a:lnTo>
                  <a:lnTo>
                    <a:pt x="954791" y="2551476"/>
                  </a:lnTo>
                  <a:lnTo>
                    <a:pt x="952059" y="2551476"/>
                  </a:lnTo>
                  <a:lnTo>
                    <a:pt x="952059" y="4034973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7FBF963-66E7-4E03-87D4-7096410DF2E1}"/>
                </a:ext>
              </a:extLst>
            </p:cNvPr>
            <p:cNvSpPr/>
            <p:nvPr/>
          </p:nvSpPr>
          <p:spPr>
            <a:xfrm>
              <a:off x="4983680" y="1385272"/>
              <a:ext cx="2383554" cy="46153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indent="13590" algn="ctr" defTabSz="869704" rtl="0">
                <a:lnSpc>
                  <a:spcPts val="3400"/>
                </a:lnSpc>
              </a:pPr>
              <a:r>
                <a:rPr lang="en-US" sz="1450" b="1" dirty="0" smtClean="0">
                  <a:solidFill>
                    <a:srgbClr val="002060"/>
                  </a:solidFill>
                  <a:latin typeface="DIN Next LT Arabic" panose="020B0503020203050203" pitchFamily="34" charset="-78"/>
                  <a:cs typeface="DIN Next LT Arabic" panose="020B0503020203050203" pitchFamily="34" charset="-78"/>
                </a:rPr>
                <a:t>Go to </a:t>
              </a:r>
              <a:r>
                <a:rPr lang="en-US" sz="1450" b="1" dirty="0" smtClean="0">
                  <a:solidFill>
                    <a:srgbClr val="002060"/>
                  </a:solidFill>
                  <a:latin typeface="DIN Next LT Arabic" panose="020B0503020203050203" pitchFamily="34" charset="-78"/>
                  <a:cs typeface="DIN Next LT Arabic" panose="020B0503020203050203" pitchFamily="34" charset="-78"/>
                  <a:sym typeface="Wingdings" panose="05000000000000000000" pitchFamily="2" charset="2"/>
                </a:rPr>
                <a:t>Go To Manage Users</a:t>
              </a:r>
              <a:endParaRPr lang="ar-SA" sz="1450" b="1" dirty="0">
                <a:solidFill>
                  <a:srgbClr val="002060"/>
                </a:solidFill>
                <a:latin typeface="DIN Next LT Arabic" panose="020B0503020203050203" pitchFamily="34" charset="-78"/>
                <a:cs typeface="DIN Next LT Arabic" panose="020B0503020203050203" pitchFamily="34" charset="-78"/>
              </a:endParaRPr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t="6790" b="8519"/>
          <a:stretch/>
        </p:blipFill>
        <p:spPr>
          <a:xfrm>
            <a:off x="10644" y="2084938"/>
            <a:ext cx="12181355" cy="477306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391593" y="4987636"/>
            <a:ext cx="581891" cy="748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025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213160" y="817561"/>
            <a:ext cx="5681677" cy="1196517"/>
            <a:chOff x="3433822" y="1182691"/>
            <a:chExt cx="5455415" cy="1196517"/>
          </a:xfrm>
        </p:grpSpPr>
        <p:sp>
          <p:nvSpPr>
            <p:cNvPr id="3" name="Freeform: Shape 91">
              <a:extLst>
                <a:ext uri="{FF2B5EF4-FFF2-40B4-BE49-F238E27FC236}">
                  <a16:creationId xmlns:a16="http://schemas.microsoft.com/office/drawing/2014/main" id="{3F7D3CBE-71CE-443A-9BC8-E8E71E4733AC}"/>
                </a:ext>
              </a:extLst>
            </p:cNvPr>
            <p:cNvSpPr/>
            <p:nvPr/>
          </p:nvSpPr>
          <p:spPr>
            <a:xfrm rot="5400000">
              <a:off x="5563601" y="-170677"/>
              <a:ext cx="1064797" cy="4034973"/>
            </a:xfrm>
            <a:custGeom>
              <a:avLst/>
              <a:gdLst>
                <a:gd name="connsiteX0" fmla="*/ 0 w 1064797"/>
                <a:gd name="connsiteY0" fmla="*/ 4034973 h 4034973"/>
                <a:gd name="connsiteX1" fmla="*/ 0 w 1064797"/>
                <a:gd name="connsiteY1" fmla="*/ 0 h 4034973"/>
                <a:gd name="connsiteX2" fmla="*/ 952059 w 1064797"/>
                <a:gd name="connsiteY2" fmla="*/ 0 h 4034973"/>
                <a:gd name="connsiteX3" fmla="*/ 952059 w 1064797"/>
                <a:gd name="connsiteY3" fmla="*/ 1483497 h 4034973"/>
                <a:gd name="connsiteX4" fmla="*/ 954791 w 1064797"/>
                <a:gd name="connsiteY4" fmla="*/ 1483497 h 4034973"/>
                <a:gd name="connsiteX5" fmla="*/ 1064797 w 1064797"/>
                <a:gd name="connsiteY5" fmla="*/ 2017487 h 4034973"/>
                <a:gd name="connsiteX6" fmla="*/ 954791 w 1064797"/>
                <a:gd name="connsiteY6" fmla="*/ 2551476 h 4034973"/>
                <a:gd name="connsiteX7" fmla="*/ 952059 w 1064797"/>
                <a:gd name="connsiteY7" fmla="*/ 2551476 h 4034973"/>
                <a:gd name="connsiteX8" fmla="*/ 952059 w 1064797"/>
                <a:gd name="connsiteY8" fmla="*/ 4034973 h 4034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64797" h="4034973">
                  <a:moveTo>
                    <a:pt x="0" y="4034973"/>
                  </a:moveTo>
                  <a:lnTo>
                    <a:pt x="0" y="0"/>
                  </a:lnTo>
                  <a:lnTo>
                    <a:pt x="952059" y="0"/>
                  </a:lnTo>
                  <a:lnTo>
                    <a:pt x="952059" y="1483497"/>
                  </a:lnTo>
                  <a:lnTo>
                    <a:pt x="954791" y="1483497"/>
                  </a:lnTo>
                  <a:lnTo>
                    <a:pt x="1064797" y="2017487"/>
                  </a:lnTo>
                  <a:lnTo>
                    <a:pt x="954791" y="2551476"/>
                  </a:lnTo>
                  <a:lnTo>
                    <a:pt x="952059" y="2551476"/>
                  </a:lnTo>
                  <a:lnTo>
                    <a:pt x="952059" y="4034973"/>
                  </a:lnTo>
                  <a:close/>
                </a:path>
              </a:pathLst>
            </a:custGeom>
            <a:solidFill>
              <a:schemeClr val="accent5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Freeform: Shape 90">
              <a:extLst>
                <a:ext uri="{FF2B5EF4-FFF2-40B4-BE49-F238E27FC236}">
                  <a16:creationId xmlns:a16="http://schemas.microsoft.com/office/drawing/2014/main" id="{FCF38A6F-38C7-4F0F-8123-D3DC86BC1095}"/>
                </a:ext>
              </a:extLst>
            </p:cNvPr>
            <p:cNvSpPr/>
            <p:nvPr/>
          </p:nvSpPr>
          <p:spPr>
            <a:xfrm rot="5400000">
              <a:off x="5629131" y="-1012618"/>
              <a:ext cx="1064797" cy="5455415"/>
            </a:xfrm>
            <a:custGeom>
              <a:avLst/>
              <a:gdLst>
                <a:gd name="connsiteX0" fmla="*/ 0 w 1064797"/>
                <a:gd name="connsiteY0" fmla="*/ 4034973 h 4034973"/>
                <a:gd name="connsiteX1" fmla="*/ 0 w 1064797"/>
                <a:gd name="connsiteY1" fmla="*/ 0 h 4034973"/>
                <a:gd name="connsiteX2" fmla="*/ 952059 w 1064797"/>
                <a:gd name="connsiteY2" fmla="*/ 0 h 4034973"/>
                <a:gd name="connsiteX3" fmla="*/ 952059 w 1064797"/>
                <a:gd name="connsiteY3" fmla="*/ 1483497 h 4034973"/>
                <a:gd name="connsiteX4" fmla="*/ 954791 w 1064797"/>
                <a:gd name="connsiteY4" fmla="*/ 1483497 h 4034973"/>
                <a:gd name="connsiteX5" fmla="*/ 1064797 w 1064797"/>
                <a:gd name="connsiteY5" fmla="*/ 2017487 h 4034973"/>
                <a:gd name="connsiteX6" fmla="*/ 954791 w 1064797"/>
                <a:gd name="connsiteY6" fmla="*/ 2551476 h 4034973"/>
                <a:gd name="connsiteX7" fmla="*/ 952059 w 1064797"/>
                <a:gd name="connsiteY7" fmla="*/ 2551476 h 4034973"/>
                <a:gd name="connsiteX8" fmla="*/ 952059 w 1064797"/>
                <a:gd name="connsiteY8" fmla="*/ 4034973 h 4034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64797" h="4034973">
                  <a:moveTo>
                    <a:pt x="0" y="4034973"/>
                  </a:moveTo>
                  <a:lnTo>
                    <a:pt x="0" y="0"/>
                  </a:lnTo>
                  <a:lnTo>
                    <a:pt x="952059" y="0"/>
                  </a:lnTo>
                  <a:lnTo>
                    <a:pt x="952059" y="1483497"/>
                  </a:lnTo>
                  <a:lnTo>
                    <a:pt x="954791" y="1483497"/>
                  </a:lnTo>
                  <a:lnTo>
                    <a:pt x="1064797" y="2017487"/>
                  </a:lnTo>
                  <a:lnTo>
                    <a:pt x="954791" y="2551476"/>
                  </a:lnTo>
                  <a:lnTo>
                    <a:pt x="952059" y="2551476"/>
                  </a:lnTo>
                  <a:lnTo>
                    <a:pt x="952059" y="4034973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7FBF963-66E7-4E03-87D4-7096410DF2E1}"/>
                </a:ext>
              </a:extLst>
            </p:cNvPr>
            <p:cNvSpPr/>
            <p:nvPr/>
          </p:nvSpPr>
          <p:spPr>
            <a:xfrm>
              <a:off x="3925507" y="1385272"/>
              <a:ext cx="4499907" cy="46153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indent="13590" algn="ctr" defTabSz="869704" rtl="0">
                <a:lnSpc>
                  <a:spcPts val="3400"/>
                </a:lnSpc>
              </a:pPr>
              <a:r>
                <a:rPr lang="en-US" sz="1450" b="1" dirty="0" smtClean="0">
                  <a:solidFill>
                    <a:srgbClr val="002060"/>
                  </a:solidFill>
                  <a:latin typeface="DIN Next LT Arabic" panose="020B0503020203050203" pitchFamily="34" charset="-78"/>
                  <a:cs typeface="DIN Next LT Arabic" panose="020B0503020203050203" pitchFamily="34" charset="-78"/>
                </a:rPr>
                <a:t>Go to </a:t>
              </a:r>
              <a:r>
                <a:rPr lang="en-US" sz="1450" b="1" dirty="0" smtClean="0">
                  <a:solidFill>
                    <a:srgbClr val="002060"/>
                  </a:solidFill>
                  <a:latin typeface="DIN Next LT Arabic" panose="020B0503020203050203" pitchFamily="34" charset="-78"/>
                  <a:cs typeface="DIN Next LT Arabic" panose="020B0503020203050203" pitchFamily="34" charset="-78"/>
                  <a:sym typeface="Wingdings" panose="05000000000000000000" pitchFamily="2" charset="2"/>
                </a:rPr>
                <a:t>Go To Search then write the user name or email</a:t>
              </a:r>
              <a:endParaRPr lang="ar-SA" sz="1450" b="1" dirty="0">
                <a:solidFill>
                  <a:srgbClr val="002060"/>
                </a:solidFill>
                <a:latin typeface="DIN Next LT Arabic" panose="020B0503020203050203" pitchFamily="34" charset="-78"/>
                <a:cs typeface="DIN Next LT Arabic" panose="020B0503020203050203" pitchFamily="34" charset="-78"/>
              </a:endParaRPr>
            </a:p>
          </p:txBody>
        </p:sp>
      </p:grp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6708" b="5391"/>
          <a:stretch/>
        </p:blipFill>
        <p:spPr>
          <a:xfrm>
            <a:off x="0" y="2145798"/>
            <a:ext cx="12192000" cy="471220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637607" y="3632662"/>
            <a:ext cx="1105593" cy="1828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063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213161" y="817561"/>
            <a:ext cx="5681677" cy="1196517"/>
            <a:chOff x="3433822" y="1182691"/>
            <a:chExt cx="5455415" cy="1196517"/>
          </a:xfrm>
        </p:grpSpPr>
        <p:sp>
          <p:nvSpPr>
            <p:cNvPr id="3" name="Freeform: Shape 91">
              <a:extLst>
                <a:ext uri="{FF2B5EF4-FFF2-40B4-BE49-F238E27FC236}">
                  <a16:creationId xmlns:a16="http://schemas.microsoft.com/office/drawing/2014/main" id="{3F7D3CBE-71CE-443A-9BC8-E8E71E4733AC}"/>
                </a:ext>
              </a:extLst>
            </p:cNvPr>
            <p:cNvSpPr/>
            <p:nvPr/>
          </p:nvSpPr>
          <p:spPr>
            <a:xfrm rot="5400000">
              <a:off x="5563601" y="-170677"/>
              <a:ext cx="1064797" cy="4034973"/>
            </a:xfrm>
            <a:custGeom>
              <a:avLst/>
              <a:gdLst>
                <a:gd name="connsiteX0" fmla="*/ 0 w 1064797"/>
                <a:gd name="connsiteY0" fmla="*/ 4034973 h 4034973"/>
                <a:gd name="connsiteX1" fmla="*/ 0 w 1064797"/>
                <a:gd name="connsiteY1" fmla="*/ 0 h 4034973"/>
                <a:gd name="connsiteX2" fmla="*/ 952059 w 1064797"/>
                <a:gd name="connsiteY2" fmla="*/ 0 h 4034973"/>
                <a:gd name="connsiteX3" fmla="*/ 952059 w 1064797"/>
                <a:gd name="connsiteY3" fmla="*/ 1483497 h 4034973"/>
                <a:gd name="connsiteX4" fmla="*/ 954791 w 1064797"/>
                <a:gd name="connsiteY4" fmla="*/ 1483497 h 4034973"/>
                <a:gd name="connsiteX5" fmla="*/ 1064797 w 1064797"/>
                <a:gd name="connsiteY5" fmla="*/ 2017487 h 4034973"/>
                <a:gd name="connsiteX6" fmla="*/ 954791 w 1064797"/>
                <a:gd name="connsiteY6" fmla="*/ 2551476 h 4034973"/>
                <a:gd name="connsiteX7" fmla="*/ 952059 w 1064797"/>
                <a:gd name="connsiteY7" fmla="*/ 2551476 h 4034973"/>
                <a:gd name="connsiteX8" fmla="*/ 952059 w 1064797"/>
                <a:gd name="connsiteY8" fmla="*/ 4034973 h 4034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64797" h="4034973">
                  <a:moveTo>
                    <a:pt x="0" y="4034973"/>
                  </a:moveTo>
                  <a:lnTo>
                    <a:pt x="0" y="0"/>
                  </a:lnTo>
                  <a:lnTo>
                    <a:pt x="952059" y="0"/>
                  </a:lnTo>
                  <a:lnTo>
                    <a:pt x="952059" y="1483497"/>
                  </a:lnTo>
                  <a:lnTo>
                    <a:pt x="954791" y="1483497"/>
                  </a:lnTo>
                  <a:lnTo>
                    <a:pt x="1064797" y="2017487"/>
                  </a:lnTo>
                  <a:lnTo>
                    <a:pt x="954791" y="2551476"/>
                  </a:lnTo>
                  <a:lnTo>
                    <a:pt x="952059" y="2551476"/>
                  </a:lnTo>
                  <a:lnTo>
                    <a:pt x="952059" y="4034973"/>
                  </a:lnTo>
                  <a:close/>
                </a:path>
              </a:pathLst>
            </a:custGeom>
            <a:solidFill>
              <a:schemeClr val="accent5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4" name="Freeform: Shape 90">
              <a:extLst>
                <a:ext uri="{FF2B5EF4-FFF2-40B4-BE49-F238E27FC236}">
                  <a16:creationId xmlns:a16="http://schemas.microsoft.com/office/drawing/2014/main" id="{FCF38A6F-38C7-4F0F-8123-D3DC86BC1095}"/>
                </a:ext>
              </a:extLst>
            </p:cNvPr>
            <p:cNvSpPr/>
            <p:nvPr/>
          </p:nvSpPr>
          <p:spPr>
            <a:xfrm rot="5400000">
              <a:off x="5629131" y="-1012618"/>
              <a:ext cx="1064797" cy="5455415"/>
            </a:xfrm>
            <a:custGeom>
              <a:avLst/>
              <a:gdLst>
                <a:gd name="connsiteX0" fmla="*/ 0 w 1064797"/>
                <a:gd name="connsiteY0" fmla="*/ 4034973 h 4034973"/>
                <a:gd name="connsiteX1" fmla="*/ 0 w 1064797"/>
                <a:gd name="connsiteY1" fmla="*/ 0 h 4034973"/>
                <a:gd name="connsiteX2" fmla="*/ 952059 w 1064797"/>
                <a:gd name="connsiteY2" fmla="*/ 0 h 4034973"/>
                <a:gd name="connsiteX3" fmla="*/ 952059 w 1064797"/>
                <a:gd name="connsiteY3" fmla="*/ 1483497 h 4034973"/>
                <a:gd name="connsiteX4" fmla="*/ 954791 w 1064797"/>
                <a:gd name="connsiteY4" fmla="*/ 1483497 h 4034973"/>
                <a:gd name="connsiteX5" fmla="*/ 1064797 w 1064797"/>
                <a:gd name="connsiteY5" fmla="*/ 2017487 h 4034973"/>
                <a:gd name="connsiteX6" fmla="*/ 954791 w 1064797"/>
                <a:gd name="connsiteY6" fmla="*/ 2551476 h 4034973"/>
                <a:gd name="connsiteX7" fmla="*/ 952059 w 1064797"/>
                <a:gd name="connsiteY7" fmla="*/ 2551476 h 4034973"/>
                <a:gd name="connsiteX8" fmla="*/ 952059 w 1064797"/>
                <a:gd name="connsiteY8" fmla="*/ 4034973 h 4034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64797" h="4034973">
                  <a:moveTo>
                    <a:pt x="0" y="4034973"/>
                  </a:moveTo>
                  <a:lnTo>
                    <a:pt x="0" y="0"/>
                  </a:lnTo>
                  <a:lnTo>
                    <a:pt x="952059" y="0"/>
                  </a:lnTo>
                  <a:lnTo>
                    <a:pt x="952059" y="1483497"/>
                  </a:lnTo>
                  <a:lnTo>
                    <a:pt x="954791" y="1483497"/>
                  </a:lnTo>
                  <a:lnTo>
                    <a:pt x="1064797" y="2017487"/>
                  </a:lnTo>
                  <a:lnTo>
                    <a:pt x="954791" y="2551476"/>
                  </a:lnTo>
                  <a:lnTo>
                    <a:pt x="952059" y="2551476"/>
                  </a:lnTo>
                  <a:lnTo>
                    <a:pt x="952059" y="4034973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7FBF963-66E7-4E03-87D4-7096410DF2E1}"/>
                </a:ext>
              </a:extLst>
            </p:cNvPr>
            <p:cNvSpPr/>
            <p:nvPr/>
          </p:nvSpPr>
          <p:spPr>
            <a:xfrm>
              <a:off x="3813741" y="1414250"/>
              <a:ext cx="4564552" cy="52835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indent="13590" algn="ctr" defTabSz="869704" rtl="0">
                <a:lnSpc>
                  <a:spcPts val="3400"/>
                </a:lnSpc>
              </a:pPr>
              <a:r>
                <a:rPr lang="en-US" sz="1450" b="1" dirty="0" smtClean="0">
                  <a:solidFill>
                    <a:srgbClr val="002060"/>
                  </a:solidFill>
                  <a:latin typeface="DIN Next LT Arabic" panose="020B0503020203050203" pitchFamily="34" charset="-78"/>
                  <a:cs typeface="DIN Next LT Arabic" panose="020B0503020203050203" pitchFamily="34" charset="-78"/>
                </a:rPr>
                <a:t>Then Go to </a:t>
              </a:r>
              <a:r>
                <a:rPr lang="en-US" sz="1450" b="1" dirty="0" smtClean="0">
                  <a:solidFill>
                    <a:srgbClr val="002060"/>
                  </a:solidFill>
                  <a:latin typeface="DIN Next LT Arabic" panose="020B0503020203050203" pitchFamily="34" charset="-78"/>
                  <a:cs typeface="DIN Next LT Arabic" panose="020B0503020203050203" pitchFamily="34" charset="-78"/>
                  <a:sym typeface="Wingdings" panose="05000000000000000000" pitchFamily="2" charset="2"/>
                </a:rPr>
                <a:t>Then click on [“CHECK EFFECTIVE RIGHTS”]</a:t>
              </a:r>
              <a:endParaRPr lang="ar-SA" sz="1450" b="1" dirty="0">
                <a:solidFill>
                  <a:srgbClr val="002060"/>
                </a:solidFill>
                <a:latin typeface="DIN Next LT Arabic" panose="020B0503020203050203" pitchFamily="34" charset="-78"/>
                <a:cs typeface="DIN Next LT Arabic" panose="020B0503020203050203" pitchFamily="34" charset="-78"/>
              </a:endParaRPr>
            </a:p>
          </p:txBody>
        </p:sp>
      </p:grp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t="6955" b="6791"/>
          <a:stretch/>
        </p:blipFill>
        <p:spPr>
          <a:xfrm>
            <a:off x="0" y="2145796"/>
            <a:ext cx="12192000" cy="4712203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2826327" y="3873731"/>
            <a:ext cx="914400" cy="1662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391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E201BCD-E1D5-4E23-9FEC-0986812762CE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3888" y="4867050"/>
            <a:ext cx="1298800" cy="1298800"/>
          </a:xfrm>
          <a:prstGeom prst="rect">
            <a:avLst/>
          </a:prstGeom>
        </p:spPr>
      </p:pic>
      <p:sp>
        <p:nvSpPr>
          <p:cNvPr id="5" name="Rectangle 180">
            <a:extLst>
              <a:ext uri="{FF2B5EF4-FFF2-40B4-BE49-F238E27FC236}">
                <a16:creationId xmlns:a16="http://schemas.microsoft.com/office/drawing/2014/main" id="{F2365153-6B45-4622-BE73-4554BB61B17F}"/>
              </a:ext>
            </a:extLst>
          </p:cNvPr>
          <p:cNvSpPr/>
          <p:nvPr/>
        </p:nvSpPr>
        <p:spPr>
          <a:xfrm>
            <a:off x="2982191" y="2998180"/>
            <a:ext cx="67691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3590" algn="ctr" defTabSz="869704" rtl="0"/>
            <a:r>
              <a:rPr lang="en-US" sz="5400" dirty="0" smtClean="0">
                <a:solidFill>
                  <a:schemeClr val="bg1"/>
                </a:solidFill>
                <a:latin typeface="DIN Next LT Arabic Medium" pitchFamily="34" charset="-78"/>
                <a:cs typeface="DIN Next LT Arabic Medium" pitchFamily="34" charset="-78"/>
              </a:rPr>
              <a:t>Thank you..</a:t>
            </a:r>
            <a:endParaRPr lang="ar-SA" sz="5400" dirty="0">
              <a:solidFill>
                <a:schemeClr val="bg1"/>
              </a:solidFill>
              <a:latin typeface="DIN Next LT Arabic Medium" pitchFamily="34" charset="-78"/>
              <a:cs typeface="DIN Next LT Arabic Medium" pitchFamily="3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643687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heme/theme1.xml><?xml version="1.0" encoding="utf-8"?>
<a:theme xmlns:a="http://schemas.openxmlformats.org/drawingml/2006/main" name="Office Theme">
  <a:themeElements>
    <a:clrScheme name="ElmColor">
      <a:dk1>
        <a:srgbClr val="282560"/>
      </a:dk1>
      <a:lt1>
        <a:sysClr val="window" lastClr="FFFFFF"/>
      </a:lt1>
      <a:dk2>
        <a:srgbClr val="282560"/>
      </a:dk2>
      <a:lt2>
        <a:srgbClr val="FFFFFF"/>
      </a:lt2>
      <a:accent1>
        <a:srgbClr val="282560"/>
      </a:accent1>
      <a:accent2>
        <a:srgbClr val="90298D"/>
      </a:accent2>
      <a:accent3>
        <a:srgbClr val="652F8F"/>
      </a:accent3>
      <a:accent4>
        <a:srgbClr val="0C72BA"/>
      </a:accent4>
      <a:accent5>
        <a:srgbClr val="4AC7F4"/>
      </a:accent5>
      <a:accent6>
        <a:srgbClr val="808184"/>
      </a:accent6>
      <a:hlink>
        <a:srgbClr val="0000FF"/>
      </a:hlink>
      <a:folHlink>
        <a:srgbClr val="90298D"/>
      </a:folHlink>
    </a:clrScheme>
    <a:fontScheme name="Elm">
      <a:majorFont>
        <a:latin typeface="DIN Next LT Arabic Medium"/>
        <a:ea typeface=""/>
        <a:cs typeface="DIN Next LT Arabic Medium"/>
      </a:majorFont>
      <a:minorFont>
        <a:latin typeface="DIN Next LT Arabic"/>
        <a:ea typeface=""/>
        <a:cs typeface="DIN Next LT Arabic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2A624DAAA73304D8436034C11EB8E9D" ma:contentTypeVersion="0" ma:contentTypeDescription="Create a new document." ma:contentTypeScope="" ma:versionID="de595ef65a1405007d74002c94a7092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d4dac2cb5b02d2b2bd937d4a635a61dc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DB6D2518-871B-49DE-90AD-676A5B71A5A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47E053E-9F57-454B-B45A-EB874C65C9F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3884D510-6C58-4F33-B9BE-B485537A2B6D}">
  <ds:schemaRefs>
    <ds:schemaRef ds:uri="http://purl.org/dc/terms/"/>
    <ds:schemaRef ds:uri="http://purl.org/dc/dcmitype/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35141</TotalTime>
  <Words>473</Words>
  <Application>Microsoft Office PowerPoint</Application>
  <PresentationFormat>Widescreen</PresentationFormat>
  <Paragraphs>30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DIN Next LT Arabic</vt:lpstr>
      <vt:lpstr>DIN Next LT Arabic Medium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Al-Elm Co.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Sulaiman Khaled ALFulayj</dc:creator>
  <cp:lastModifiedBy>Ahmed Abdulrahman Binmana</cp:lastModifiedBy>
  <cp:revision>993</cp:revision>
  <dcterms:created xsi:type="dcterms:W3CDTF">2012-12-16T06:56:34Z</dcterms:created>
  <dcterms:modified xsi:type="dcterms:W3CDTF">2019-09-08T12:35:10Z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0x01010022A624DAAA73304D8436034C11EB8E9D</vt:lpwstr>
  </property>
</Properties>
</file>