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294" r:id="rId5"/>
    <p:sldId id="2324" r:id="rId6"/>
    <p:sldId id="2302" r:id="rId7"/>
    <p:sldId id="2321" r:id="rId8"/>
    <p:sldId id="2322" r:id="rId9"/>
    <p:sldId id="2323" r:id="rId10"/>
    <p:sldId id="2320" r:id="rId11"/>
    <p:sldId id="2319" r:id="rId12"/>
  </p:sldIdLst>
  <p:sldSz cx="12192000" cy="6858000"/>
  <p:notesSz cx="9144000" cy="6858000"/>
  <p:custDataLst>
    <p:tags r:id="rId15"/>
  </p:custData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46FA-A324-466A-8129-585E6C4695FB}">
          <p14:sldIdLst>
            <p14:sldId id="2294"/>
            <p14:sldId id="2324"/>
            <p14:sldId id="2302"/>
            <p14:sldId id="2321"/>
            <p14:sldId id="2322"/>
            <p14:sldId id="2323"/>
            <p14:sldId id="2320"/>
            <p14:sldId id="2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aiman Khaled ALFulayj" initials="SKA" lastIdx="1" clrIdx="0"/>
  <p:cmAuthor id="1" name="ِABDULLAH almajeede" initials="ِABDULLAH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AF"/>
    <a:srgbClr val="001F60"/>
    <a:srgbClr val="90298D"/>
    <a:srgbClr val="4AC7F4"/>
    <a:srgbClr val="CCCDCE"/>
    <a:srgbClr val="3A336B"/>
    <a:srgbClr val="FFFFFF"/>
    <a:srgbClr val="7F7F7F"/>
    <a:srgbClr val="21994F"/>
    <a:srgbClr val="88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37" autoAdjust="0"/>
    <p:restoredTop sz="74255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9D1ADD-58D3-43D6-B257-2F064F60D550}" type="datetimeFigureOut">
              <a:rPr lang="ar-SA" smtClean="0"/>
              <a:t>18/01/1441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FC504D-4EEE-4E2D-B65B-3AD038B11C9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85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2B694D-27BC-4BF2-B718-6472658D0ACB}" type="datetimeFigureOut">
              <a:rPr lang="ar-SA" smtClean="0"/>
              <a:t>18/01/1441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D14360-C829-4ADF-8079-8FF8986171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pt-BR" b="1" dirty="0" smtClean="0"/>
              <a:t>Peace be upon you...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Introducing Elm company has been linked to the innovation of a digital-based future for a number of reasons</a:t>
            </a:r>
            <a:r>
              <a:rPr lang="ar-SA" baseline="0" dirty="0" smtClean="0"/>
              <a:t>: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Elm 3.0 Strategy through which the company will launch integrated digital solutions in all its activities.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This trend is the global trend now, after increasing the new business models that changed the concept of the market into digital transformation.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will maintain its leadership by providing digital solutions based on the latest technology, which is the digital transformation throughout all the stages of the customer experience.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provides the latest technology solutions to its customers.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Showing that we are investing in the opportunities that support Vision 2030 and the Digital Transformation Program 2020.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Obtaining more information after satisfying the customer.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slide </a:t>
            </a:r>
            <a:r>
              <a:rPr lang="pt-B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</a:t>
            </a:r>
            <a:r>
              <a:rPr lang="pt-BR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the next slide (a short film about the global trend) and Elm‘s future trend towards digital transformation.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8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start here by quickly introducing the most important phases that the company has passed by:</a:t>
            </a:r>
            <a:endParaRPr lang="ar-SA" sz="1200" b="1" u="none" dirty="0"/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1986</a:t>
            </a:r>
            <a:r>
              <a:rPr lang="en-US" sz="1200" b="0" dirty="0" smtClean="0"/>
              <a:t>: We started as a research company for the National Information Center with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the purpose of providing the best technical practices in the world and technology localization.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2002</a:t>
            </a:r>
            <a:r>
              <a:rPr lang="en-US" sz="1200" b="0" dirty="0" smtClean="0"/>
              <a:t>: We worked with the General Directorate of Passports to build secure electronic business,</a:t>
            </a:r>
            <a:r>
              <a:rPr lang="en-US" sz="1200" b="0" baseline="0" dirty="0" smtClean="0"/>
              <a:t> where we provided the</a:t>
            </a:r>
            <a:r>
              <a:rPr lang="en-US" sz="1200" b="0" dirty="0" smtClean="0"/>
              <a:t> exit and return visa. The work was limited to the Ministry of Interior sectors.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2007</a:t>
            </a:r>
            <a:r>
              <a:rPr lang="en-US" sz="1200" b="0" dirty="0" smtClean="0"/>
              <a:t>: The Royal Decree of King Abdullah, may Allah have mercy on him, was issued for transferring Elm into a joint stock company owned</a:t>
            </a:r>
            <a:r>
              <a:rPr lang="en-US" sz="1200" b="0" baseline="0" dirty="0" smtClean="0"/>
              <a:t> by </a:t>
            </a:r>
            <a:r>
              <a:rPr lang="en-US" sz="1200" b="0" dirty="0" smtClean="0"/>
              <a:t>the Public Investment Fund. After</a:t>
            </a:r>
            <a:r>
              <a:rPr lang="en-US" sz="1200" b="0" baseline="0" dirty="0" smtClean="0"/>
              <a:t> that, </a:t>
            </a:r>
            <a:r>
              <a:rPr lang="en-US" sz="1200" b="0" dirty="0" smtClean="0"/>
              <a:t>our services</a:t>
            </a:r>
            <a:r>
              <a:rPr lang="en-US" sz="1200" b="0" baseline="0" dirty="0" smtClean="0"/>
              <a:t> expanded</a:t>
            </a:r>
            <a:r>
              <a:rPr lang="en-US" sz="1200" b="0" dirty="0" smtClean="0"/>
              <a:t>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2011</a:t>
            </a:r>
            <a:r>
              <a:rPr lang="en-US" sz="1200" b="0" dirty="0" smtClean="0"/>
              <a:t>: We launched our strategic plan to expand beyond e-business </a:t>
            </a:r>
            <a:r>
              <a:rPr lang="en-US" sz="1200" b="1" dirty="0" smtClean="0"/>
              <a:t>where</a:t>
            </a:r>
            <a:r>
              <a:rPr lang="en-US" sz="1200" b="1" baseline="0" dirty="0" smtClean="0"/>
              <a:t> we </a:t>
            </a:r>
            <a:r>
              <a:rPr lang="en-US" sz="1200" b="1" dirty="0" smtClean="0"/>
              <a:t>started working on: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 Providing government outsourcing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services: </a:t>
            </a:r>
            <a:r>
              <a:rPr lang="en-US" sz="1200" b="0" dirty="0" smtClean="0"/>
              <a:t>The operation of model Civil</a:t>
            </a:r>
            <a:r>
              <a:rPr lang="en-US" sz="1200" b="0" baseline="0" dirty="0" smtClean="0"/>
              <a:t> Affairs</a:t>
            </a:r>
            <a:r>
              <a:rPr lang="en-US" sz="1200" b="0" dirty="0" smtClean="0"/>
              <a:t> centers was the first project we launched,</a:t>
            </a:r>
            <a:r>
              <a:rPr lang="en-US" sz="1200" b="0" baseline="0" dirty="0" smtClean="0"/>
              <a:t> which </a:t>
            </a:r>
            <a:r>
              <a:rPr lang="en-US" sz="1200" b="0" dirty="0" smtClean="0"/>
              <a:t>achieved great success</a:t>
            </a:r>
            <a:r>
              <a:rPr lang="en-US" sz="1200" b="0" baseline="0" dirty="0" smtClean="0"/>
              <a:t> and was followed by </a:t>
            </a:r>
            <a:r>
              <a:rPr lang="en-US" sz="1200" b="0" dirty="0" smtClean="0"/>
              <a:t>services to all ministries and</a:t>
            </a:r>
            <a:r>
              <a:rPr lang="en-US" sz="1200" b="0" baseline="0" dirty="0" smtClean="0"/>
              <a:t> the </a:t>
            </a:r>
            <a:r>
              <a:rPr lang="en-US" sz="1200" b="0" dirty="0" smtClean="0"/>
              <a:t>private sector.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We also began to provide security training services.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2018</a:t>
            </a:r>
            <a:r>
              <a:rPr lang="en-US" sz="1200" b="0" dirty="0" smtClean="0"/>
              <a:t>: We moved</a:t>
            </a:r>
            <a:r>
              <a:rPr lang="en-US" sz="1200" b="0" baseline="0" dirty="0" smtClean="0"/>
              <a:t> to </a:t>
            </a:r>
            <a:r>
              <a:rPr lang="en-US" sz="1200" b="0" dirty="0" smtClean="0"/>
              <a:t>digital transformation through a clear strategy that keeps pace with the latest in digital technology in the world.</a:t>
            </a:r>
            <a:endParaRPr lang="ar-SA" sz="1200" b="0" dirty="0"/>
          </a:p>
          <a:p>
            <a:pPr algn="r" rtl="1">
              <a:lnSpc>
                <a:spcPct val="100000"/>
              </a:lnSpc>
            </a:pPr>
            <a:endParaRPr lang="ar-SA" sz="1200" b="0" dirty="0"/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can introduce</a:t>
            </a:r>
            <a:r>
              <a:rPr lang="en-US" sz="1200" b="1" u="none" baseline="0" dirty="0" smtClean="0"/>
              <a:t> </a:t>
            </a:r>
            <a:r>
              <a:rPr lang="en-US" sz="1200" b="1" u="none" dirty="0" smtClean="0"/>
              <a:t>the next slide with the following</a:t>
            </a:r>
            <a:r>
              <a:rPr lang="en-US" sz="1200" b="0" u="none" dirty="0" smtClean="0"/>
              <a:t>: "Having identified the company's growth journey, we move on to focus on the customer's journey as it is the most important</a:t>
            </a:r>
            <a:r>
              <a:rPr lang="en-US" sz="1200" b="0" u="none" baseline="0" dirty="0" smtClean="0"/>
              <a:t> aspect</a:t>
            </a:r>
            <a:r>
              <a:rPr lang="en-US" sz="1200" b="0" u="none" dirty="0" smtClean="0"/>
              <a:t> in our business and around which the Elm 3.0 strategy revolves ."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CFD-E6D2-43E0-83C8-3E2B4143F9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48EEB3-D44A-40E3-B3B5-9CA34B53B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10810874" y="-11905"/>
            <a:ext cx="1381126" cy="318135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0C076-596B-4F29-8DE8-0F628B75E209}"/>
              </a:ext>
            </a:extLst>
          </p:cNvPr>
          <p:cNvSpPr txBox="1">
            <a:spLocks/>
          </p:cNvSpPr>
          <p:nvPr userDrawn="1"/>
        </p:nvSpPr>
        <p:spPr>
          <a:xfrm>
            <a:off x="44475" y="6391080"/>
            <a:ext cx="483845" cy="365125"/>
          </a:xfrm>
          <a:prstGeom prst="rect">
            <a:avLst/>
          </a:prstGeom>
        </p:spPr>
        <p:txBody>
          <a:bodyPr/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DFAC6E-3FDE-4247-AA7E-B153B928940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4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653EB-8BE5-4641-B16B-42EF288C5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25400" y="-25400"/>
            <a:ext cx="70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lfulayj\Documents\id project\Elm Brandguide Draft 2.pdf\New folder\pp bg template\pp bg template\bg9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641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غلاف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99456" y="3068960"/>
            <a:ext cx="9889099" cy="792088"/>
          </a:xfrm>
        </p:spPr>
        <p:txBody>
          <a:bodyPr anchor="ctr">
            <a:normAutofit/>
          </a:bodyPr>
          <a:lstStyle>
            <a:lvl1pPr algn="l" rtl="0">
              <a:defRPr sz="2500">
                <a:solidFill>
                  <a:schemeClr val="bg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ar-SA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70461B-12E1-4941-BA64-9D7FCD72746C}"/>
              </a:ext>
            </a:extLst>
          </p:cNvPr>
          <p:cNvSpPr/>
          <p:nvPr userDrawn="1"/>
        </p:nvSpPr>
        <p:spPr>
          <a:xfrm>
            <a:off x="0" y="0"/>
            <a:ext cx="2712278" cy="3626678"/>
          </a:xfrm>
          <a:custGeom>
            <a:avLst/>
            <a:gdLst>
              <a:gd name="connsiteX0" fmla="*/ 2712278 w 2712278"/>
              <a:gd name="connsiteY0" fmla="*/ 0 h 3626678"/>
              <a:gd name="connsiteX1" fmla="*/ 2685774 w 2712278"/>
              <a:gd name="connsiteY1" fmla="*/ 1373808 h 3626678"/>
              <a:gd name="connsiteX2" fmla="*/ 0 w 2712278"/>
              <a:gd name="connsiteY2" fmla="*/ 3626678 h 36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278" h="3626678">
                <a:moveTo>
                  <a:pt x="2712278" y="0"/>
                </a:moveTo>
                <a:lnTo>
                  <a:pt x="2685774" y="1373808"/>
                </a:lnTo>
                <a:lnTo>
                  <a:pt x="0" y="362667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8F5DA-5EFB-9644-9765-2495FEF6B7B8}"/>
              </a:ext>
            </a:extLst>
          </p:cNvPr>
          <p:cNvSpPr/>
          <p:nvPr userDrawn="1"/>
        </p:nvSpPr>
        <p:spPr>
          <a:xfrm>
            <a:off x="0" y="905565"/>
            <a:ext cx="2690192" cy="463826"/>
          </a:xfrm>
          <a:custGeom>
            <a:avLst/>
            <a:gdLst>
              <a:gd name="connsiteX0" fmla="*/ 0 w 2690192"/>
              <a:gd name="connsiteY0" fmla="*/ 0 h 463826"/>
              <a:gd name="connsiteX1" fmla="*/ 2690192 w 2690192"/>
              <a:gd name="connsiteY1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0192" h="463826">
                <a:moveTo>
                  <a:pt x="0" y="0"/>
                </a:moveTo>
                <a:lnTo>
                  <a:pt x="2690192" y="46382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99" r:id="rId3"/>
    <p:sldLayoutId id="2147483654" r:id="rId4"/>
    <p:sldLayoutId id="2147483726" r:id="rId5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5CFDE-8C30-46BF-92A6-E8DFF87A6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9788" y="5495898"/>
            <a:ext cx="1178213" cy="1213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296" y="6601854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Version 2</a:t>
            </a:r>
          </a:p>
        </p:txBody>
      </p:sp>
      <p:sp>
        <p:nvSpPr>
          <p:cNvPr id="9" name="مربع نص 1"/>
          <p:cNvSpPr txBox="1"/>
          <p:nvPr/>
        </p:nvSpPr>
        <p:spPr>
          <a:xfrm>
            <a:off x="3547808" y="2314791"/>
            <a:ext cx="503092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solidFill>
                  <a:schemeClr val="accent2"/>
                </a:solidFill>
              </a:rPr>
              <a:t>Project Permissions</a:t>
            </a:r>
            <a:endParaRPr lang="ar-SY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418"/>
            <a:ext cx="12193057" cy="477358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246425" y="1385272"/>
              <a:ext cx="3858075" cy="460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From Project Center 1.Search for the project.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84589" y="2286000"/>
            <a:ext cx="845353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594273" y="1385272"/>
              <a:ext cx="3162371" cy="460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2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.Select </a:t>
              </a: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Project Row in Project Center.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310640-9A0A-4ECC-B190-12DBF977691B}"/>
              </a:ext>
            </a:extLst>
          </p:cNvPr>
          <p:cNvSpPr/>
          <p:nvPr/>
        </p:nvSpPr>
        <p:spPr>
          <a:xfrm>
            <a:off x="11134622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27E10-0BB1-483A-A046-14F17872B5A0}"/>
              </a:ext>
            </a:extLst>
          </p:cNvPr>
          <p:cNvSpPr/>
          <p:nvPr/>
        </p:nvSpPr>
        <p:spPr>
          <a:xfrm>
            <a:off x="8854006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8073E9-0A29-494A-B2F6-E8D76D01A64F}"/>
              </a:ext>
            </a:extLst>
          </p:cNvPr>
          <p:cNvSpPr/>
          <p:nvPr/>
        </p:nvSpPr>
        <p:spPr>
          <a:xfrm>
            <a:off x="4209937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A05D6F-CBC4-4BA4-967D-6294C14C7295}"/>
              </a:ext>
            </a:extLst>
          </p:cNvPr>
          <p:cNvSpPr/>
          <p:nvPr/>
        </p:nvSpPr>
        <p:spPr>
          <a:xfrm>
            <a:off x="1965649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t="7115" r="1548" b="12089"/>
          <a:stretch/>
        </p:blipFill>
        <p:spPr bwMode="auto">
          <a:xfrm>
            <a:off x="0" y="2078672"/>
            <a:ext cx="12192000" cy="4779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4480" y="4172989"/>
            <a:ext cx="10174778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734337" y="1385272"/>
              <a:ext cx="2882244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Project Permissions.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2"/>
          <a:srcRect t="7115" r="1548" b="12089"/>
          <a:stretch/>
        </p:blipFill>
        <p:spPr bwMode="auto">
          <a:xfrm>
            <a:off x="0" y="2078672"/>
            <a:ext cx="12192000" cy="4779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29789" y="2518756"/>
            <a:ext cx="399011" cy="390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5476211" y="1385272"/>
              <a:ext cx="1398487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Click on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 New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9" name="Picture 8"/>
          <p:cNvPicPr/>
          <p:nvPr/>
        </p:nvPicPr>
        <p:blipFill rotWithShape="1">
          <a:blip r:embed="rId2"/>
          <a:srcRect t="6639" b="9247"/>
          <a:stretch/>
        </p:blipFill>
        <p:spPr bwMode="auto">
          <a:xfrm>
            <a:off x="0" y="2014078"/>
            <a:ext cx="12191999" cy="4843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189" y="2468880"/>
            <a:ext cx="249382" cy="31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19644" y="735434"/>
            <a:ext cx="6068708" cy="1278644"/>
            <a:chOff x="3248013" y="1100564"/>
            <a:chExt cx="5827033" cy="1278644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248013" y="1100564"/>
              <a:ext cx="5827033" cy="8963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4.Search </a:t>
              </a: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for the user, and move the name from the left side box to “Available Users and Groups” to “Users and Groups with Permissions”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2"/>
          <a:srcRect t="6798" r="1456" b="9094"/>
          <a:stretch/>
        </p:blipFill>
        <p:spPr bwMode="auto">
          <a:xfrm>
            <a:off x="0" y="2145798"/>
            <a:ext cx="12192000" cy="47122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4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1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669518" y="1414250"/>
              <a:ext cx="2852999" cy="460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5.Select </a:t>
              </a: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the required permissions: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2"/>
          <a:srcRect t="6956" b="13194"/>
          <a:stretch/>
        </p:blipFill>
        <p:spPr bwMode="auto">
          <a:xfrm>
            <a:off x="0" y="2094547"/>
            <a:ext cx="12192000" cy="4763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30931" y="5253644"/>
            <a:ext cx="2992582" cy="1072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1BCD-E1D5-4E23-9FEC-098681276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4867050"/>
            <a:ext cx="1298800" cy="1298800"/>
          </a:xfrm>
          <a:prstGeom prst="rect">
            <a:avLst/>
          </a:prstGeom>
        </p:spPr>
      </p:pic>
      <p:sp>
        <p:nvSpPr>
          <p:cNvPr id="5" name="Rectangle 180">
            <a:extLst>
              <a:ext uri="{FF2B5EF4-FFF2-40B4-BE49-F238E27FC236}">
                <a16:creationId xmlns:a16="http://schemas.microsoft.com/office/drawing/2014/main" id="{F2365153-6B45-4622-BE73-4554BB61B17F}"/>
              </a:ext>
            </a:extLst>
          </p:cNvPr>
          <p:cNvSpPr/>
          <p:nvPr/>
        </p:nvSpPr>
        <p:spPr>
          <a:xfrm>
            <a:off x="2982191" y="2998180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590" algn="ctr" defTabSz="869704" rtl="0"/>
            <a:r>
              <a:rPr lang="en-US" sz="5400" dirty="0" smtClean="0">
                <a:solidFill>
                  <a:schemeClr val="bg1"/>
                </a:solidFill>
                <a:latin typeface="DIN Next LT Arabic Medium" pitchFamily="34" charset="-78"/>
                <a:cs typeface="DIN Next LT Arabic Medium" pitchFamily="34" charset="-78"/>
              </a:rPr>
              <a:t>Thank you..</a:t>
            </a:r>
            <a:endParaRPr lang="ar-SA" sz="5400" dirty="0">
              <a:solidFill>
                <a:schemeClr val="bg1"/>
              </a:solidFill>
              <a:latin typeface="DIN Next LT Arabic Medium" pitchFamily="34" charset="-78"/>
              <a:cs typeface="DIN Next LT Arabic Medium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lmColor">
      <a:dk1>
        <a:srgbClr val="282560"/>
      </a:dk1>
      <a:lt1>
        <a:sysClr val="window" lastClr="FFFFFF"/>
      </a:lt1>
      <a:dk2>
        <a:srgbClr val="282560"/>
      </a:dk2>
      <a:lt2>
        <a:srgbClr val="FFFFFF"/>
      </a:lt2>
      <a:accent1>
        <a:srgbClr val="282560"/>
      </a:accent1>
      <a:accent2>
        <a:srgbClr val="90298D"/>
      </a:accent2>
      <a:accent3>
        <a:srgbClr val="652F8F"/>
      </a:accent3>
      <a:accent4>
        <a:srgbClr val="0C72BA"/>
      </a:accent4>
      <a:accent5>
        <a:srgbClr val="4AC7F4"/>
      </a:accent5>
      <a:accent6>
        <a:srgbClr val="808184"/>
      </a:accent6>
      <a:hlink>
        <a:srgbClr val="0000FF"/>
      </a:hlink>
      <a:folHlink>
        <a:srgbClr val="90298D"/>
      </a:folHlink>
    </a:clrScheme>
    <a:fontScheme name="Elm">
      <a:majorFont>
        <a:latin typeface="DIN Next LT Arabic Medium"/>
        <a:ea typeface=""/>
        <a:cs typeface="DIN Next LT Arabic Medium"/>
      </a:majorFont>
      <a:minorFont>
        <a:latin typeface="DIN Next LT Arabic"/>
        <a:ea typeface=""/>
        <a:cs typeface="DIN Next LT Arabic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624DAAA73304D8436034C11EB8E9D" ma:contentTypeVersion="0" ma:contentTypeDescription="Create a new document." ma:contentTypeScope="" ma:versionID="de595ef65a1405007d74002c94a709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dac2cb5b02d2b2bd937d4a635a6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D2518-871B-49DE-90AD-676A5B71A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84D510-6C58-4F33-B9BE-B485537A2B6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7E053E-9F57-454B-B45A-EB874C65C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35202</TotalTime>
  <Words>487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DIN Next LT Arabic</vt:lpstr>
      <vt:lpstr>DIN Next LT Arabic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Al-Elm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Khaled ALFulayj</dc:creator>
  <cp:lastModifiedBy>Ahmed Abdulrahman Binmana</cp:lastModifiedBy>
  <cp:revision>996</cp:revision>
  <dcterms:created xsi:type="dcterms:W3CDTF">2012-12-16T06:56:34Z</dcterms:created>
  <dcterms:modified xsi:type="dcterms:W3CDTF">2019-09-17T08:10:50Z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0x01010022A624DAAA73304D8436034C11EB8E9D</vt:lpwstr>
  </property>
</Properties>
</file>